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488" r:id="rId2"/>
    <p:sldId id="683" r:id="rId3"/>
    <p:sldId id="691" r:id="rId4"/>
    <p:sldId id="713" r:id="rId5"/>
    <p:sldId id="717" r:id="rId6"/>
    <p:sldId id="723" r:id="rId7"/>
    <p:sldId id="1141" r:id="rId8"/>
    <p:sldId id="1111" r:id="rId9"/>
    <p:sldId id="692" r:id="rId10"/>
    <p:sldId id="697" r:id="rId11"/>
    <p:sldId id="1102" r:id="rId12"/>
    <p:sldId id="1103" r:id="rId13"/>
    <p:sldId id="1120" r:id="rId14"/>
    <p:sldId id="1105" r:id="rId15"/>
    <p:sldId id="1106" r:id="rId16"/>
    <p:sldId id="1107" r:id="rId17"/>
    <p:sldId id="1108" r:id="rId18"/>
    <p:sldId id="1130" r:id="rId19"/>
    <p:sldId id="1135" r:id="rId20"/>
    <p:sldId id="1131" r:id="rId21"/>
    <p:sldId id="686" r:id="rId22"/>
    <p:sldId id="1128" r:id="rId23"/>
    <p:sldId id="1112" r:id="rId24"/>
    <p:sldId id="1113" r:id="rId25"/>
    <p:sldId id="1114" r:id="rId26"/>
    <p:sldId id="1115" r:id="rId27"/>
    <p:sldId id="1116" r:id="rId28"/>
    <p:sldId id="1117" r:id="rId29"/>
    <p:sldId id="1118" r:id="rId30"/>
    <p:sldId id="1126" r:id="rId31"/>
    <p:sldId id="1119" r:id="rId32"/>
    <p:sldId id="1122" r:id="rId33"/>
  </p:sldIdLst>
  <p:sldSz cx="9144000" cy="6858000" type="screen4x3"/>
  <p:notesSz cx="9893300" cy="67437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124">
          <p15:clr>
            <a:srgbClr val="A4A3A4"/>
          </p15:clr>
        </p15:guide>
        <p15:guide id="2" pos="311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onio Javier Praena Rodriguez" initials="AJPR" lastIdx="1" clrIdx="0">
    <p:extLst>
      <p:ext uri="{19B8F6BF-5375-455C-9EA6-DF929625EA0E}">
        <p15:presenceInfo xmlns:p15="http://schemas.microsoft.com/office/powerpoint/2012/main" userId="S::antonio.javier.praena.rodriguez@cern.ch::3751b8af-c25f-40cf-b2c8-acb8339e4ed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3333FF"/>
    <a:srgbClr val="008000"/>
    <a:srgbClr val="009900"/>
    <a:srgbClr val="FFFFCC"/>
    <a:srgbClr val="FFFF99"/>
    <a:srgbClr val="20E032"/>
    <a:srgbClr val="003399"/>
    <a:srgbClr val="C00000"/>
    <a:srgbClr val="E3E3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 pośredni 4 — Ak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89" autoAdjust="0"/>
    <p:restoredTop sz="98025" autoAdjust="0"/>
  </p:normalViewPr>
  <p:slideViewPr>
    <p:cSldViewPr>
      <p:cViewPr varScale="1">
        <p:scale>
          <a:sx n="126" d="100"/>
          <a:sy n="126" d="100"/>
        </p:scale>
        <p:origin x="1254" y="12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20" d="100"/>
        <a:sy n="120" d="100"/>
      </p:scale>
      <p:origin x="0" y="768"/>
    </p:cViewPr>
  </p:sorterViewPr>
  <p:notesViewPr>
    <p:cSldViewPr>
      <p:cViewPr varScale="1">
        <p:scale>
          <a:sx n="105" d="100"/>
          <a:sy n="105" d="100"/>
        </p:scale>
        <p:origin x="-342" y="-96"/>
      </p:cViewPr>
      <p:guideLst>
        <p:guide orient="horz" pos="2124"/>
        <p:guide pos="3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4287392" cy="336819"/>
          </a:xfrm>
          <a:prstGeom prst="rect">
            <a:avLst/>
          </a:prstGeom>
        </p:spPr>
        <p:txBody>
          <a:bodyPr vert="horz" lIns="95045" tIns="47523" rIns="95045" bIns="47523" rtlCol="0"/>
          <a:lstStyle>
            <a:lvl1pPr algn="l" fontAlgn="auto">
              <a:spcBef>
                <a:spcPts val="0"/>
              </a:spcBef>
              <a:spcAft>
                <a:spcPts val="0"/>
              </a:spcAft>
              <a:defRPr sz="1200">
                <a:latin typeface="Arial" panose="020B0604020202020204" pitchFamily="34" charset="0"/>
                <a:cs typeface="+mn-cs"/>
              </a:defRPr>
            </a:lvl1pPr>
          </a:lstStyle>
          <a:p>
            <a:pPr>
              <a:defRPr/>
            </a:pPr>
            <a:endParaRPr lang="en-GB"/>
          </a:p>
        </p:txBody>
      </p:sp>
      <p:sp>
        <p:nvSpPr>
          <p:cNvPr id="3" name="Date Placeholder 2"/>
          <p:cNvSpPr>
            <a:spLocks noGrp="1"/>
          </p:cNvSpPr>
          <p:nvPr>
            <p:ph type="dt" sz="quarter" idx="1"/>
          </p:nvPr>
        </p:nvSpPr>
        <p:spPr>
          <a:xfrm>
            <a:off x="5603698" y="2"/>
            <a:ext cx="4287392" cy="336819"/>
          </a:xfrm>
          <a:prstGeom prst="rect">
            <a:avLst/>
          </a:prstGeom>
        </p:spPr>
        <p:txBody>
          <a:bodyPr vert="horz" lIns="95045" tIns="47523" rIns="95045" bIns="47523" rtlCol="0"/>
          <a:lstStyle>
            <a:lvl1pPr algn="r" fontAlgn="auto">
              <a:spcBef>
                <a:spcPts val="0"/>
              </a:spcBef>
              <a:spcAft>
                <a:spcPts val="0"/>
              </a:spcAft>
              <a:defRPr sz="1200">
                <a:latin typeface="Arial" panose="020B0604020202020204" pitchFamily="34" charset="0"/>
                <a:cs typeface="+mn-cs"/>
              </a:defRPr>
            </a:lvl1pPr>
          </a:lstStyle>
          <a:p>
            <a:pPr>
              <a:defRPr/>
            </a:pPr>
            <a:fld id="{A04946DF-4975-4919-9F53-A6393498ED6F}" type="datetimeFigureOut">
              <a:rPr lang="en-GB"/>
              <a:pPr>
                <a:defRPr/>
              </a:pPr>
              <a:t>23/06/2021</a:t>
            </a:fld>
            <a:endParaRPr lang="en-GB" dirty="0"/>
          </a:p>
        </p:txBody>
      </p:sp>
      <p:sp>
        <p:nvSpPr>
          <p:cNvPr id="4" name="Footer Placeholder 3"/>
          <p:cNvSpPr>
            <a:spLocks noGrp="1"/>
          </p:cNvSpPr>
          <p:nvPr>
            <p:ph type="ftr" sz="quarter" idx="2"/>
          </p:nvPr>
        </p:nvSpPr>
        <p:spPr>
          <a:xfrm>
            <a:off x="3" y="6405836"/>
            <a:ext cx="4287392" cy="336819"/>
          </a:xfrm>
          <a:prstGeom prst="rect">
            <a:avLst/>
          </a:prstGeom>
        </p:spPr>
        <p:txBody>
          <a:bodyPr vert="horz" lIns="95045" tIns="47523" rIns="95045" bIns="47523" rtlCol="0" anchor="b"/>
          <a:lstStyle>
            <a:lvl1pPr algn="l" fontAlgn="auto">
              <a:spcBef>
                <a:spcPts val="0"/>
              </a:spcBef>
              <a:spcAft>
                <a:spcPts val="0"/>
              </a:spcAft>
              <a:defRPr sz="1200">
                <a:latin typeface="Arial" panose="020B0604020202020204" pitchFamily="34" charset="0"/>
                <a:cs typeface="+mn-cs"/>
              </a:defRPr>
            </a:lvl1pPr>
          </a:lstStyle>
          <a:p>
            <a:pPr>
              <a:defRPr/>
            </a:pPr>
            <a:endParaRPr lang="en-GB"/>
          </a:p>
        </p:txBody>
      </p:sp>
      <p:sp>
        <p:nvSpPr>
          <p:cNvPr id="5" name="Slide Number Placeholder 4"/>
          <p:cNvSpPr>
            <a:spLocks noGrp="1"/>
          </p:cNvSpPr>
          <p:nvPr>
            <p:ph type="sldNum" sz="quarter" idx="3"/>
          </p:nvPr>
        </p:nvSpPr>
        <p:spPr>
          <a:xfrm>
            <a:off x="5603698" y="6405836"/>
            <a:ext cx="4287392" cy="336819"/>
          </a:xfrm>
          <a:prstGeom prst="rect">
            <a:avLst/>
          </a:prstGeom>
        </p:spPr>
        <p:txBody>
          <a:bodyPr vert="horz" lIns="95045" tIns="47523" rIns="95045" bIns="47523" rtlCol="0" anchor="b"/>
          <a:lstStyle>
            <a:lvl1pPr algn="r" fontAlgn="auto">
              <a:spcBef>
                <a:spcPts val="0"/>
              </a:spcBef>
              <a:spcAft>
                <a:spcPts val="0"/>
              </a:spcAft>
              <a:defRPr sz="1200">
                <a:latin typeface="Arial" panose="020B0604020202020204" pitchFamily="34" charset="0"/>
                <a:cs typeface="+mn-cs"/>
              </a:defRPr>
            </a:lvl1pPr>
          </a:lstStyle>
          <a:p>
            <a:pPr>
              <a:defRPr/>
            </a:pPr>
            <a:fld id="{991D4E74-62C5-4E1F-A9B8-8508045D6FCD}" type="slidenum">
              <a:rPr lang="en-GB"/>
              <a:pPr>
                <a:defRPr/>
              </a:pPr>
              <a:t>‹#›</a:t>
            </a:fld>
            <a:endParaRPr lang="en-GB" dirty="0"/>
          </a:p>
        </p:txBody>
      </p:sp>
    </p:spTree>
    <p:extLst>
      <p:ext uri="{BB962C8B-B14F-4D97-AF65-F5344CB8AC3E}">
        <p14:creationId xmlns:p14="http://schemas.microsoft.com/office/powerpoint/2010/main" val="406253041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4287392" cy="336819"/>
          </a:xfrm>
          <a:prstGeom prst="rect">
            <a:avLst/>
          </a:prstGeom>
        </p:spPr>
        <p:txBody>
          <a:bodyPr vert="horz" lIns="95045" tIns="47523" rIns="95045" bIns="47523" rtlCol="0"/>
          <a:lstStyle>
            <a:lvl1pPr algn="l" fontAlgn="auto">
              <a:spcBef>
                <a:spcPts val="0"/>
              </a:spcBef>
              <a:spcAft>
                <a:spcPts val="0"/>
              </a:spcAft>
              <a:defRPr sz="1200">
                <a:latin typeface="Arial" panose="020B0604020202020204" pitchFamily="34" charset="0"/>
                <a:cs typeface="+mn-cs"/>
              </a:defRPr>
            </a:lvl1pPr>
          </a:lstStyle>
          <a:p>
            <a:pPr>
              <a:defRPr/>
            </a:pPr>
            <a:endParaRPr lang="en-GB"/>
          </a:p>
        </p:txBody>
      </p:sp>
      <p:sp>
        <p:nvSpPr>
          <p:cNvPr id="3" name="Date Placeholder 2"/>
          <p:cNvSpPr>
            <a:spLocks noGrp="1"/>
          </p:cNvSpPr>
          <p:nvPr>
            <p:ph type="dt" idx="1"/>
          </p:nvPr>
        </p:nvSpPr>
        <p:spPr>
          <a:xfrm>
            <a:off x="5603698" y="2"/>
            <a:ext cx="4287392" cy="336819"/>
          </a:xfrm>
          <a:prstGeom prst="rect">
            <a:avLst/>
          </a:prstGeom>
        </p:spPr>
        <p:txBody>
          <a:bodyPr vert="horz" lIns="95045" tIns="47523" rIns="95045" bIns="47523" rtlCol="0"/>
          <a:lstStyle>
            <a:lvl1pPr algn="r" fontAlgn="auto">
              <a:spcBef>
                <a:spcPts val="0"/>
              </a:spcBef>
              <a:spcAft>
                <a:spcPts val="0"/>
              </a:spcAft>
              <a:defRPr sz="1200">
                <a:latin typeface="Arial" panose="020B0604020202020204" pitchFamily="34" charset="0"/>
                <a:cs typeface="+mn-cs"/>
              </a:defRPr>
            </a:lvl1pPr>
          </a:lstStyle>
          <a:p>
            <a:pPr>
              <a:defRPr/>
            </a:pPr>
            <a:fld id="{23D93AC8-4DA6-4744-A836-F665BECFF98E}" type="datetimeFigureOut">
              <a:rPr lang="en-GB"/>
              <a:pPr>
                <a:defRPr/>
              </a:pPr>
              <a:t>23/06/2021</a:t>
            </a:fld>
            <a:endParaRPr lang="en-GB" dirty="0"/>
          </a:p>
        </p:txBody>
      </p:sp>
      <p:sp>
        <p:nvSpPr>
          <p:cNvPr id="4" name="Slide Image Placeholder 3"/>
          <p:cNvSpPr>
            <a:spLocks noGrp="1" noRot="1" noChangeAspect="1"/>
          </p:cNvSpPr>
          <p:nvPr>
            <p:ph type="sldImg" idx="2"/>
          </p:nvPr>
        </p:nvSpPr>
        <p:spPr>
          <a:xfrm>
            <a:off x="3262313" y="506413"/>
            <a:ext cx="3368675" cy="2527300"/>
          </a:xfrm>
          <a:prstGeom prst="rect">
            <a:avLst/>
          </a:prstGeom>
          <a:noFill/>
          <a:ln w="12700">
            <a:solidFill>
              <a:prstClr val="black"/>
            </a:solidFill>
          </a:ln>
        </p:spPr>
        <p:txBody>
          <a:bodyPr vert="horz" lIns="95045" tIns="47523" rIns="95045" bIns="47523" rtlCol="0" anchor="ctr"/>
          <a:lstStyle/>
          <a:p>
            <a:pPr lvl="0"/>
            <a:endParaRPr lang="en-GB" noProof="0" dirty="0"/>
          </a:p>
        </p:txBody>
      </p:sp>
      <p:sp>
        <p:nvSpPr>
          <p:cNvPr id="5" name="Notes Placeholder 4"/>
          <p:cNvSpPr>
            <a:spLocks noGrp="1"/>
          </p:cNvSpPr>
          <p:nvPr>
            <p:ph type="body" sz="quarter" idx="3"/>
          </p:nvPr>
        </p:nvSpPr>
        <p:spPr>
          <a:xfrm>
            <a:off x="988890" y="3202918"/>
            <a:ext cx="7915525" cy="3034508"/>
          </a:xfrm>
          <a:prstGeom prst="rect">
            <a:avLst/>
          </a:prstGeom>
        </p:spPr>
        <p:txBody>
          <a:bodyPr vert="horz" lIns="95045" tIns="47523" rIns="95045" bIns="47523"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Footer Placeholder 5"/>
          <p:cNvSpPr>
            <a:spLocks noGrp="1"/>
          </p:cNvSpPr>
          <p:nvPr>
            <p:ph type="ftr" sz="quarter" idx="4"/>
          </p:nvPr>
        </p:nvSpPr>
        <p:spPr>
          <a:xfrm>
            <a:off x="3" y="6405836"/>
            <a:ext cx="4287392" cy="336819"/>
          </a:xfrm>
          <a:prstGeom prst="rect">
            <a:avLst/>
          </a:prstGeom>
        </p:spPr>
        <p:txBody>
          <a:bodyPr vert="horz" lIns="95045" tIns="47523" rIns="95045" bIns="47523" rtlCol="0" anchor="b"/>
          <a:lstStyle>
            <a:lvl1pPr algn="l" fontAlgn="auto">
              <a:spcBef>
                <a:spcPts val="0"/>
              </a:spcBef>
              <a:spcAft>
                <a:spcPts val="0"/>
              </a:spcAft>
              <a:defRPr sz="1200">
                <a:latin typeface="Arial" panose="020B0604020202020204" pitchFamily="34" charset="0"/>
                <a:cs typeface="+mn-cs"/>
              </a:defRPr>
            </a:lvl1pPr>
          </a:lstStyle>
          <a:p>
            <a:pPr>
              <a:defRPr/>
            </a:pPr>
            <a:endParaRPr lang="en-GB"/>
          </a:p>
        </p:txBody>
      </p:sp>
      <p:sp>
        <p:nvSpPr>
          <p:cNvPr id="7" name="Slide Number Placeholder 6"/>
          <p:cNvSpPr>
            <a:spLocks noGrp="1"/>
          </p:cNvSpPr>
          <p:nvPr>
            <p:ph type="sldNum" sz="quarter" idx="5"/>
          </p:nvPr>
        </p:nvSpPr>
        <p:spPr>
          <a:xfrm>
            <a:off x="5603698" y="6405836"/>
            <a:ext cx="4287392" cy="336819"/>
          </a:xfrm>
          <a:prstGeom prst="rect">
            <a:avLst/>
          </a:prstGeom>
        </p:spPr>
        <p:txBody>
          <a:bodyPr vert="horz" lIns="95045" tIns="47523" rIns="95045" bIns="47523" rtlCol="0" anchor="b"/>
          <a:lstStyle>
            <a:lvl1pPr algn="r" fontAlgn="auto">
              <a:spcBef>
                <a:spcPts val="0"/>
              </a:spcBef>
              <a:spcAft>
                <a:spcPts val="0"/>
              </a:spcAft>
              <a:defRPr sz="1200">
                <a:latin typeface="Arial" panose="020B0604020202020204" pitchFamily="34" charset="0"/>
                <a:cs typeface="+mn-cs"/>
              </a:defRPr>
            </a:lvl1pPr>
          </a:lstStyle>
          <a:p>
            <a:pPr>
              <a:defRPr/>
            </a:pPr>
            <a:fld id="{67F0E5B5-8C1E-427C-8B43-5C98F1169A8C}" type="slidenum">
              <a:rPr lang="en-GB"/>
              <a:pPr>
                <a:defRPr/>
              </a:pPr>
              <a:t>‹#›</a:t>
            </a:fld>
            <a:endParaRPr lang="en-GB" dirty="0"/>
          </a:p>
        </p:txBody>
      </p:sp>
    </p:spTree>
    <p:extLst>
      <p:ext uri="{BB962C8B-B14F-4D97-AF65-F5344CB8AC3E}">
        <p14:creationId xmlns:p14="http://schemas.microsoft.com/office/powerpoint/2010/main" val="428078118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2</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33588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14</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2941854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15</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12605259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16</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406467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17</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4750412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18</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811576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19</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134706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20</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38849400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22</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37722478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24</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14155070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25</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3555959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4</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40326639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26</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37781520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27</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2085803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28</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16675856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29</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32527002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30</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32527002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31</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5296054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E267F65-CEA3-4B4C-B577-3AB1B5561B60}"/>
              </a:ext>
            </a:extLst>
          </p:cNvPr>
          <p:cNvSpPr txBox="1">
            <a:spLocks noGrp="1"/>
          </p:cNvSpPr>
          <p:nvPr>
            <p:ph type="sldNum" sz="quarter" idx="5"/>
          </p:nvPr>
        </p:nvSpPr>
        <p:spPr>
          <a:ln/>
        </p:spPr>
        <p:txBody>
          <a:bodyPr vert="horz" lIns="0" tIns="0" rIns="0" bIns="0" anchor="b" anchorCtr="0">
            <a:noAutofit/>
          </a:bodyPr>
          <a:lstStyle/>
          <a:p>
            <a:pPr lvl="0"/>
            <a:fld id="{5F459641-72DD-4D87-9E73-D7D8C2A86F31}" type="slidenum">
              <a:t>32</a:t>
            </a:fld>
            <a:endParaRPr lang="en-GB"/>
          </a:p>
        </p:txBody>
      </p:sp>
      <p:sp>
        <p:nvSpPr>
          <p:cNvPr id="2" name="Slide Image Placeholder 1">
            <a:extLst>
              <a:ext uri="{FF2B5EF4-FFF2-40B4-BE49-F238E27FC236}">
                <a16:creationId xmlns:a16="http://schemas.microsoft.com/office/drawing/2014/main" id="{05DB6D14-EFE3-43D3-B8FB-C9DEF394BF57}"/>
              </a:ext>
            </a:extLst>
          </p:cNvPr>
          <p:cNvSpPr>
            <a:spLocks noGrp="1" noRot="1" noChangeAspect="1" noResize="1"/>
          </p:cNvSpPr>
          <p:nvPr>
            <p:ph type="sldImg"/>
          </p:nvPr>
        </p:nvSpPr>
        <p:spPr>
          <a:xfrm>
            <a:off x="1448054" y="512661"/>
            <a:ext cx="6995115" cy="2528262"/>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B904E181-7A35-4284-B86D-A093935073FE}"/>
              </a:ext>
            </a:extLst>
          </p:cNvPr>
          <p:cNvSpPr txBox="1">
            <a:spLocks noGrp="1"/>
          </p:cNvSpPr>
          <p:nvPr>
            <p:ph type="body" sz="quarter" idx="1"/>
          </p:nvPr>
        </p:nvSpPr>
        <p:spPr/>
        <p:txBody>
          <a:bodyPr vert="horz"/>
          <a:lstStyle/>
          <a:p>
            <a:endParaRPr lang="en-GB" sz="2810">
              <a:latin typeface="Noto Sans Regular" pitchFamily="34"/>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5</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3943903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6</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4241639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7</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2647514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8</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316406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10</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3069544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11</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178905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12</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2875544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AutoShape 2" descr="https://idw-online.de/pages/de/institutionlogo921"/>
          <p:cNvSpPr>
            <a:spLocks noChangeAspect="1" noChangeArrowheads="1"/>
          </p:cNvSpPr>
          <p:nvPr userDrawn="1"/>
        </p:nvSpPr>
        <p:spPr bwMode="auto">
          <a:xfrm>
            <a:off x="155576" y="-457200"/>
            <a:ext cx="1076325"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endParaRPr lang="en-GB" altLang="es-ES"/>
          </a:p>
        </p:txBody>
      </p:sp>
      <p:sp>
        <p:nvSpPr>
          <p:cNvPr id="2" name="Title 1"/>
          <p:cNvSpPr>
            <a:spLocks noGrp="1"/>
          </p:cNvSpPr>
          <p:nvPr>
            <p:ph type="ctrTitle"/>
          </p:nvPr>
        </p:nvSpPr>
        <p:spPr>
          <a:xfrm>
            <a:off x="395536" y="2348880"/>
            <a:ext cx="8496944" cy="1296144"/>
          </a:xfrm>
        </p:spPr>
        <p:txBody>
          <a:bodyPr>
            <a:noAutofit/>
          </a:bodyPr>
          <a:lstStyle>
            <a:lvl1pPr algn="l">
              <a:defRPr sz="3500" b="1" baseline="0">
                <a:latin typeface="Arial" panose="020B0604020202020204" pitchFamily="34" charset="0"/>
                <a:cs typeface="Arial" panose="020B0604020202020204" pitchFamily="34" charset="0"/>
              </a:defRPr>
            </a:lvl1pPr>
          </a:lstStyle>
          <a:p>
            <a:r>
              <a:rPr lang="es-ES"/>
              <a:t>Haga clic para modificar el estilo de título del patrón</a:t>
            </a:r>
            <a:endParaRPr lang="en-GB" dirty="0"/>
          </a:p>
        </p:txBody>
      </p:sp>
      <p:sp>
        <p:nvSpPr>
          <p:cNvPr id="3" name="Subtitle 2"/>
          <p:cNvSpPr>
            <a:spLocks noGrp="1"/>
          </p:cNvSpPr>
          <p:nvPr>
            <p:ph type="subTitle" idx="1"/>
          </p:nvPr>
        </p:nvSpPr>
        <p:spPr>
          <a:xfrm>
            <a:off x="395536" y="4293096"/>
            <a:ext cx="4392488" cy="432048"/>
          </a:xfrm>
        </p:spPr>
        <p:txBody>
          <a:bodyPr>
            <a:normAutofit/>
          </a:bodyPr>
          <a:lstStyle>
            <a:lvl1pPr marL="0" indent="0" algn="l">
              <a:buNone/>
              <a:defRPr sz="2200" b="1" baseline="0">
                <a:solidFill>
                  <a:schemeClr val="bg1"/>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s-ES"/>
              <a:t>Haga clic para modificar el estilo de subtítulo del patrón</a:t>
            </a:r>
            <a:endParaRPr lang="en-US" dirty="0"/>
          </a:p>
        </p:txBody>
      </p:sp>
      <p:sp>
        <p:nvSpPr>
          <p:cNvPr id="6" name="Picture Placeholder 10"/>
          <p:cNvSpPr>
            <a:spLocks noGrp="1"/>
          </p:cNvSpPr>
          <p:nvPr>
            <p:ph type="pic" sz="quarter" idx="10"/>
          </p:nvPr>
        </p:nvSpPr>
        <p:spPr>
          <a:xfrm>
            <a:off x="395538" y="5691687"/>
            <a:ext cx="1295375" cy="905669"/>
          </a:xfrm>
        </p:spPr>
        <p:txBody>
          <a:bodyPr rtlCol="0">
            <a:normAutofit/>
          </a:bodyPr>
          <a:lstStyle>
            <a:lvl1pPr marL="0" indent="0" algn="ctr">
              <a:buFontTx/>
              <a:buNone/>
              <a:defRPr sz="1800">
                <a:latin typeface="Arial" panose="020B0604020202020204" pitchFamily="34" charset="0"/>
                <a:cs typeface="Arial" panose="020B0604020202020204" pitchFamily="34" charset="0"/>
              </a:defRPr>
            </a:lvl1pPr>
          </a:lstStyle>
          <a:p>
            <a:pPr lvl="0"/>
            <a:r>
              <a:rPr lang="es-ES" noProof="0"/>
              <a:t>Haga clic en el icono para agregar una imagen</a:t>
            </a:r>
            <a:endParaRPr lang="en-GB" noProof="0" dirty="0"/>
          </a:p>
        </p:txBody>
      </p:sp>
    </p:spTree>
    <p:extLst>
      <p:ext uri="{BB962C8B-B14F-4D97-AF65-F5344CB8AC3E}">
        <p14:creationId xmlns:p14="http://schemas.microsoft.com/office/powerpoint/2010/main" val="3196258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p:nvPr userDrawn="1"/>
        </p:nvSpPr>
        <p:spPr>
          <a:xfrm>
            <a:off x="0" y="0"/>
            <a:ext cx="9144000" cy="685800"/>
          </a:xfrm>
          <a:prstGeom prst="rect">
            <a:avLst/>
          </a:prstGeom>
          <a:solidFill>
            <a:srgbClr val="E3E3E3"/>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57200" y="76200"/>
            <a:ext cx="7543800" cy="457200"/>
          </a:xfrm>
        </p:spPr>
        <p:txBody>
          <a:bodyPr>
            <a:noAutofit/>
          </a:bodyPr>
          <a:lstStyle>
            <a:lvl1pPr algn="l">
              <a:lnSpc>
                <a:spcPts val="3200"/>
              </a:lnSpc>
              <a:defRPr sz="3200"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457200" y="1412776"/>
            <a:ext cx="8229600" cy="4896544"/>
          </a:xfrm>
        </p:spPr>
        <p:txBody>
          <a:bodyPr/>
          <a:lstStyle>
            <a:lvl1pPr marL="342891" indent="-342891">
              <a:buFont typeface="Arial" panose="020B0604020202020204" pitchFamily="34" charset="0"/>
              <a:buChar char="•"/>
              <a:defRPr sz="2400">
                <a:latin typeface="Arial" panose="020B0604020202020204" pitchFamily="34" charset="0"/>
                <a:cs typeface="Arial" panose="020B0604020202020204" pitchFamily="34" charset="0"/>
              </a:defRPr>
            </a:lvl1pPr>
            <a:lvl2pPr marL="742932" indent="-285744">
              <a:buFont typeface="Arial" panose="020B0604020202020204" pitchFamily="34" charset="0"/>
              <a:buChar char="•"/>
              <a:defRPr sz="2000">
                <a:latin typeface="Arial" panose="020B0604020202020204" pitchFamily="34" charset="0"/>
                <a:cs typeface="Arial" panose="020B0604020202020204" pitchFamily="34" charset="0"/>
              </a:defRPr>
            </a:lvl2pPr>
            <a:lvl3pPr marL="1142971" indent="-228594">
              <a:buFont typeface="Arial" panose="020B0604020202020204" pitchFamily="34" charset="0"/>
              <a:buChar char="•"/>
              <a:defRPr sz="1800">
                <a:latin typeface="Arial" panose="020B0604020202020204" pitchFamily="34" charset="0"/>
                <a:cs typeface="Arial" panose="020B0604020202020204" pitchFamily="34" charset="0"/>
              </a:defRPr>
            </a:lvl3pPr>
            <a:lvl4pPr>
              <a:defRPr/>
            </a:lvl4pPr>
            <a:lvl5pPr>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237273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fld id="{229D0C38-B285-C947-AB4E-C7BCFF863DBD}" type="slidenum">
              <a:rPr lang="en-GB"/>
              <a:pPr/>
              <a:t>‹#›</a:t>
            </a:fld>
            <a:endParaRPr lang="en-GB"/>
          </a:p>
        </p:txBody>
      </p:sp>
    </p:spTree>
    <p:extLst>
      <p:ext uri="{BB962C8B-B14F-4D97-AF65-F5344CB8AC3E}">
        <p14:creationId xmlns:p14="http://schemas.microsoft.com/office/powerpoint/2010/main" val="3044779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828003-B2BF-4243-ABE9-692DA4F718B0}"/>
              </a:ext>
            </a:extLst>
          </p:cNvPr>
          <p:cNvSpPr>
            <a:spLocks noGrp="1"/>
          </p:cNvSpPr>
          <p:nvPr>
            <p:ph type="dt" sz="half" idx="10"/>
          </p:nvPr>
        </p:nvSpPr>
        <p:spPr/>
        <p:txBody>
          <a:bodyPr/>
          <a:lstStyle/>
          <a:p>
            <a:pPr lvl="0"/>
            <a:r>
              <a:rPr lang="en-GB"/>
              <a:t>19/05/2021</a:t>
            </a:r>
          </a:p>
        </p:txBody>
      </p:sp>
      <p:sp>
        <p:nvSpPr>
          <p:cNvPr id="3" name="Footer Placeholder 2">
            <a:extLst>
              <a:ext uri="{FF2B5EF4-FFF2-40B4-BE49-F238E27FC236}">
                <a16:creationId xmlns:a16="http://schemas.microsoft.com/office/drawing/2014/main" id="{5F5B4946-BDFB-4199-A175-81E1670616ED}"/>
              </a:ext>
            </a:extLst>
          </p:cNvPr>
          <p:cNvSpPr>
            <a:spLocks noGrp="1"/>
          </p:cNvSpPr>
          <p:nvPr>
            <p:ph type="ftr" sz="quarter" idx="11"/>
          </p:nvPr>
        </p:nvSpPr>
        <p:spPr/>
        <p:txBody>
          <a:bodyPr/>
          <a:lstStyle/>
          <a:p>
            <a:pPr lvl="0"/>
            <a:r>
              <a:rPr lang="en-GB"/>
              <a:t>n_TOF</a:t>
            </a:r>
          </a:p>
        </p:txBody>
      </p:sp>
      <p:sp>
        <p:nvSpPr>
          <p:cNvPr id="4" name="Slide Number Placeholder 3">
            <a:extLst>
              <a:ext uri="{FF2B5EF4-FFF2-40B4-BE49-F238E27FC236}">
                <a16:creationId xmlns:a16="http://schemas.microsoft.com/office/drawing/2014/main" id="{046FDCEA-93A0-4E8F-9DFE-F91EAC2422C9}"/>
              </a:ext>
            </a:extLst>
          </p:cNvPr>
          <p:cNvSpPr>
            <a:spLocks noGrp="1"/>
          </p:cNvSpPr>
          <p:nvPr>
            <p:ph type="sldNum" sz="quarter" idx="12"/>
          </p:nvPr>
        </p:nvSpPr>
        <p:spPr/>
        <p:txBody>
          <a:bodyPr/>
          <a:lstStyle/>
          <a:p>
            <a:pPr lvl="0"/>
            <a:r>
              <a:rPr lang="en-GB"/>
              <a:t>&lt;2&gt;</a:t>
            </a:r>
          </a:p>
        </p:txBody>
      </p:sp>
    </p:spTree>
    <p:extLst>
      <p:ext uri="{BB962C8B-B14F-4D97-AF65-F5344CB8AC3E}">
        <p14:creationId xmlns:p14="http://schemas.microsoft.com/office/powerpoint/2010/main" val="343358496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ES"/>
              <a:t>Click to edit Master title style</a:t>
            </a:r>
            <a:endParaRPr lang="en-GB" altLang="es-ES"/>
          </a:p>
        </p:txBody>
      </p:sp>
      <p:sp>
        <p:nvSpPr>
          <p:cNvPr id="1027" name="Text Placeholder 2"/>
          <p:cNvSpPr>
            <a:spLocks noGrp="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ES"/>
              <a:t>Click to edit Master text styles</a:t>
            </a:r>
          </a:p>
          <a:p>
            <a:pPr lvl="1"/>
            <a:r>
              <a:rPr lang="en-US" altLang="es-ES"/>
              <a:t>Second level</a:t>
            </a:r>
          </a:p>
          <a:p>
            <a:pPr lvl="2"/>
            <a:r>
              <a:rPr lang="en-US" altLang="es-ES"/>
              <a:t>Third level</a:t>
            </a:r>
          </a:p>
          <a:p>
            <a:pPr lvl="3"/>
            <a:r>
              <a:rPr lang="en-US" altLang="es-ES"/>
              <a:t>Fourth level</a:t>
            </a:r>
          </a:p>
          <a:p>
            <a:pPr lvl="4"/>
            <a:r>
              <a:rPr lang="en-US" altLang="es-ES"/>
              <a:t>Fifth level</a:t>
            </a:r>
            <a:endParaRPr lang="en-GB" altLang="es-ES"/>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panose="020B0604020202020204" pitchFamily="34" charset="0"/>
                <a:cs typeface="+mn-cs"/>
              </a:defRPr>
            </a:lvl1pPr>
          </a:lstStyle>
          <a:p>
            <a:pPr>
              <a:defRPr/>
            </a:pPr>
            <a:endParaRPr lang="en-GB" dirty="0"/>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panose="020B0604020202020204" pitchFamily="34" charset="0"/>
                <a:cs typeface="+mn-cs"/>
              </a:defRPr>
            </a:lvl1pPr>
          </a:lstStyle>
          <a:p>
            <a:pPr>
              <a:defRPr/>
            </a:pPr>
            <a:endParaRPr lang="en-GB"/>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panose="020B0604020202020204" pitchFamily="34" charset="0"/>
                <a:cs typeface="+mn-cs"/>
              </a:defRPr>
            </a:lvl1pPr>
          </a:lstStyle>
          <a:p>
            <a:pPr>
              <a:defRPr/>
            </a:pPr>
            <a:fld id="{EA2BFE7A-63C3-4696-BA76-19E63631F2AF}"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Lst>
  <p:hf hdr="0" ftr="0" dt="0"/>
  <p:txStyles>
    <p:titleStyle>
      <a:lvl1pPr algn="ctr" rtl="0" eaLnBrk="0" fontAlgn="base" hangingPunct="0">
        <a:spcBef>
          <a:spcPct val="0"/>
        </a:spcBef>
        <a:spcAft>
          <a:spcPct val="0"/>
        </a:spcAft>
        <a:defRPr sz="4400" kern="1200">
          <a:solidFill>
            <a:schemeClr val="tx1"/>
          </a:solidFill>
          <a:latin typeface="Arial" panose="020B0604020202020204" pitchFamily="34" charset="0"/>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189" algn="ctr" rtl="0" fontAlgn="base">
        <a:spcBef>
          <a:spcPct val="0"/>
        </a:spcBef>
        <a:spcAft>
          <a:spcPct val="0"/>
        </a:spcAft>
        <a:defRPr sz="4400">
          <a:solidFill>
            <a:schemeClr val="tx1"/>
          </a:solidFill>
          <a:latin typeface="Arial" charset="0"/>
        </a:defRPr>
      </a:lvl6pPr>
      <a:lvl7pPr marL="914377" algn="ctr" rtl="0" fontAlgn="base">
        <a:spcBef>
          <a:spcPct val="0"/>
        </a:spcBef>
        <a:spcAft>
          <a:spcPct val="0"/>
        </a:spcAft>
        <a:defRPr sz="4400">
          <a:solidFill>
            <a:schemeClr val="tx1"/>
          </a:solidFill>
          <a:latin typeface="Arial" charset="0"/>
        </a:defRPr>
      </a:lvl7pPr>
      <a:lvl8pPr marL="1371566" algn="ctr" rtl="0" fontAlgn="base">
        <a:spcBef>
          <a:spcPct val="0"/>
        </a:spcBef>
        <a:spcAft>
          <a:spcPct val="0"/>
        </a:spcAft>
        <a:defRPr sz="4400">
          <a:solidFill>
            <a:schemeClr val="tx1"/>
          </a:solidFill>
          <a:latin typeface="Arial" charset="0"/>
        </a:defRPr>
      </a:lvl8pPr>
      <a:lvl9pPr marL="1828754" algn="ctr" rtl="0" fontAlgn="base">
        <a:spcBef>
          <a:spcPct val="0"/>
        </a:spcBef>
        <a:spcAft>
          <a:spcPct val="0"/>
        </a:spcAft>
        <a:defRPr sz="4400">
          <a:solidFill>
            <a:schemeClr val="tx1"/>
          </a:solidFill>
          <a:latin typeface="Arial" charset="0"/>
        </a:defRPr>
      </a:lvl9pPr>
    </p:titleStyle>
    <p:bodyStyle>
      <a:lvl1pPr marL="342891" indent="-342891" algn="l" rtl="0" eaLnBrk="0" fontAlgn="base" hangingPunct="0">
        <a:spcBef>
          <a:spcPct val="20000"/>
        </a:spcBef>
        <a:spcAft>
          <a:spcPct val="0"/>
        </a:spcAft>
        <a:buFont typeface="Arial" charset="0"/>
        <a:buChar char="•"/>
        <a:defRPr sz="3200" kern="1200">
          <a:solidFill>
            <a:schemeClr val="tx1"/>
          </a:solidFill>
          <a:latin typeface="Arial" panose="020B0604020202020204" pitchFamily="34" charset="0"/>
          <a:ea typeface="+mn-ea"/>
          <a:cs typeface="+mn-cs"/>
        </a:defRPr>
      </a:lvl1pPr>
      <a:lvl2pPr marL="742932" indent="-285744" algn="l" rtl="0" eaLnBrk="0" fontAlgn="base" hangingPunct="0">
        <a:spcBef>
          <a:spcPct val="20000"/>
        </a:spcBef>
        <a:spcAft>
          <a:spcPct val="0"/>
        </a:spcAft>
        <a:buFont typeface="Arial" charset="0"/>
        <a:buChar char="–"/>
        <a:defRPr sz="2800" kern="1200">
          <a:solidFill>
            <a:schemeClr val="tx1"/>
          </a:solidFill>
          <a:latin typeface="Arial" panose="020B0604020202020204" pitchFamily="34" charset="0"/>
          <a:ea typeface="+mn-ea"/>
          <a:cs typeface="+mn-cs"/>
        </a:defRPr>
      </a:lvl2pPr>
      <a:lvl3pPr marL="1142971" indent="-228594" algn="l" rtl="0" eaLnBrk="0" fontAlgn="base" hangingPunct="0">
        <a:spcBef>
          <a:spcPct val="20000"/>
        </a:spcBef>
        <a:spcAft>
          <a:spcPct val="0"/>
        </a:spcAft>
        <a:buFont typeface="Arial" charset="0"/>
        <a:buChar char="•"/>
        <a:defRPr sz="2400" kern="1200">
          <a:solidFill>
            <a:schemeClr val="tx1"/>
          </a:solidFill>
          <a:latin typeface="Arial" panose="020B0604020202020204" pitchFamily="34" charset="0"/>
          <a:ea typeface="+mn-ea"/>
          <a:cs typeface="+mn-cs"/>
        </a:defRPr>
      </a:lvl3pPr>
      <a:lvl4pPr marL="1600160" indent="-228594"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n-ea"/>
          <a:cs typeface="+mn-cs"/>
        </a:defRPr>
      </a:lvl4pPr>
      <a:lvl5pPr marL="2057349" indent="-228594"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n-ea"/>
          <a:cs typeface="+mn-cs"/>
        </a:defRPr>
      </a:lvl5pPr>
      <a:lvl6pPr marL="2514537"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4.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9.gif"/><Relationship Id="rId7"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1.jp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5.png"/><Relationship Id="rId7"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7.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9.png"/><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jpeg"/><Relationship Id="rId18" Type="http://schemas.openxmlformats.org/officeDocument/2006/relationships/image" Target="../media/image55.png"/><Relationship Id="rId26" Type="http://schemas.openxmlformats.org/officeDocument/2006/relationships/image" Target="../media/image63.png"/><Relationship Id="rId3" Type="http://schemas.openxmlformats.org/officeDocument/2006/relationships/image" Target="../media/image40.jpeg"/><Relationship Id="rId21" Type="http://schemas.openxmlformats.org/officeDocument/2006/relationships/image" Target="../media/image58.jpeg"/><Relationship Id="rId7" Type="http://schemas.openxmlformats.org/officeDocument/2006/relationships/image" Target="../media/image44.gif"/><Relationship Id="rId12" Type="http://schemas.openxmlformats.org/officeDocument/2006/relationships/image" Target="../media/image49.png"/><Relationship Id="rId17" Type="http://schemas.openxmlformats.org/officeDocument/2006/relationships/image" Target="../media/image54.png"/><Relationship Id="rId25" Type="http://schemas.openxmlformats.org/officeDocument/2006/relationships/image" Target="../media/image62.png"/><Relationship Id="rId2" Type="http://schemas.openxmlformats.org/officeDocument/2006/relationships/notesSlide" Target="../notesSlides/notesSlide18.xml"/><Relationship Id="rId16" Type="http://schemas.openxmlformats.org/officeDocument/2006/relationships/image" Target="../media/image53.png"/><Relationship Id="rId20" Type="http://schemas.openxmlformats.org/officeDocument/2006/relationships/image" Target="../media/image57.jpeg"/><Relationship Id="rId29"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3.gif"/><Relationship Id="rId11" Type="http://schemas.openxmlformats.org/officeDocument/2006/relationships/image" Target="../media/image48.png"/><Relationship Id="rId24" Type="http://schemas.openxmlformats.org/officeDocument/2006/relationships/image" Target="../media/image61.png"/><Relationship Id="rId5" Type="http://schemas.openxmlformats.org/officeDocument/2006/relationships/image" Target="../media/image42.png"/><Relationship Id="rId15" Type="http://schemas.openxmlformats.org/officeDocument/2006/relationships/image" Target="../media/image52.png"/><Relationship Id="rId23" Type="http://schemas.openxmlformats.org/officeDocument/2006/relationships/image" Target="../media/image60.png"/><Relationship Id="rId28" Type="http://schemas.openxmlformats.org/officeDocument/2006/relationships/image" Target="../media/image5.png"/><Relationship Id="rId10" Type="http://schemas.openxmlformats.org/officeDocument/2006/relationships/image" Target="../media/image47.jpeg"/><Relationship Id="rId19" Type="http://schemas.openxmlformats.org/officeDocument/2006/relationships/image" Target="../media/image56.png"/><Relationship Id="rId4" Type="http://schemas.openxmlformats.org/officeDocument/2006/relationships/image" Target="../media/image41.emf"/><Relationship Id="rId9" Type="http://schemas.openxmlformats.org/officeDocument/2006/relationships/image" Target="../media/image46.jpeg"/><Relationship Id="rId14" Type="http://schemas.openxmlformats.org/officeDocument/2006/relationships/image" Target="../media/image51.png"/><Relationship Id="rId22" Type="http://schemas.openxmlformats.org/officeDocument/2006/relationships/image" Target="../media/image59.png"/><Relationship Id="rId27" Type="http://schemas.openxmlformats.org/officeDocument/2006/relationships/image" Target="../media/image64.png"/><Relationship Id="rId30" Type="http://schemas.openxmlformats.org/officeDocument/2006/relationships/image" Target="../media/image7.png"/></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65.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67.png"/><Relationship Id="rId4" Type="http://schemas.openxmlformats.org/officeDocument/2006/relationships/image" Target="../media/image66.jpe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68.png"/><Relationship Id="rId7"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71.jpeg"/><Relationship Id="rId5" Type="http://schemas.openxmlformats.org/officeDocument/2006/relationships/image" Target="../media/image70.png"/><Relationship Id="rId4" Type="http://schemas.openxmlformats.org/officeDocument/2006/relationships/image" Target="../media/image69.jpeg"/><Relationship Id="rId9"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74.jpeg"/><Relationship Id="rId5" Type="http://schemas.openxmlformats.org/officeDocument/2006/relationships/image" Target="../media/image7.png"/><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1.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1.pn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7.png"/><Relationship Id="rId4" Type="http://schemas.openxmlformats.org/officeDocument/2006/relationships/image" Target="../media/image15.png"/><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lvl1pPr eaLnBrk="0" hangingPunct="0">
              <a:defRPr>
                <a:solidFill>
                  <a:schemeClr val="tx1"/>
                </a:solidFill>
                <a:latin typeface="Calibri" charset="0"/>
                <a:ea typeface="ＭＳ Ｐゴシック" charset="0"/>
                <a:cs typeface="ＭＳ Ｐゴシック" charset="0"/>
              </a:defRPr>
            </a:lvl1pPr>
            <a:lvl2pPr marL="742932" indent="-285744" eaLnBrk="0" hangingPunct="0">
              <a:defRPr>
                <a:solidFill>
                  <a:schemeClr val="tx1"/>
                </a:solidFill>
                <a:latin typeface="Calibri" charset="0"/>
                <a:ea typeface="ＭＳ Ｐゴシック" charset="0"/>
              </a:defRPr>
            </a:lvl2pPr>
            <a:lvl3pPr marL="1142971" indent="-228594" eaLnBrk="0" hangingPunct="0">
              <a:defRPr>
                <a:solidFill>
                  <a:schemeClr val="tx1"/>
                </a:solidFill>
                <a:latin typeface="Calibri" charset="0"/>
                <a:ea typeface="ＭＳ Ｐゴシック" charset="0"/>
              </a:defRPr>
            </a:lvl3pPr>
            <a:lvl4pPr marL="1600160" indent="-228594" eaLnBrk="0" hangingPunct="0">
              <a:defRPr>
                <a:solidFill>
                  <a:schemeClr val="tx1"/>
                </a:solidFill>
                <a:latin typeface="Calibri" charset="0"/>
                <a:ea typeface="ＭＳ Ｐゴシック" charset="0"/>
              </a:defRPr>
            </a:lvl4pPr>
            <a:lvl5pPr marL="2057349" indent="-228594" eaLnBrk="0" hangingPunct="0">
              <a:defRPr>
                <a:solidFill>
                  <a:schemeClr val="tx1"/>
                </a:solidFill>
                <a:latin typeface="Calibri" charset="0"/>
                <a:ea typeface="ＭＳ Ｐゴシック" charset="0"/>
              </a:defRPr>
            </a:lvl5pPr>
            <a:lvl6pPr marL="2514537" indent="-228594" eaLnBrk="0" fontAlgn="base" hangingPunct="0">
              <a:spcBef>
                <a:spcPct val="0"/>
              </a:spcBef>
              <a:spcAft>
                <a:spcPct val="0"/>
              </a:spcAft>
              <a:defRPr>
                <a:solidFill>
                  <a:schemeClr val="tx1"/>
                </a:solidFill>
                <a:latin typeface="Calibri" charset="0"/>
                <a:ea typeface="ＭＳ Ｐゴシック" charset="0"/>
              </a:defRPr>
            </a:lvl6pPr>
            <a:lvl7pPr marL="2971726" indent="-228594" eaLnBrk="0" fontAlgn="base" hangingPunct="0">
              <a:spcBef>
                <a:spcPct val="0"/>
              </a:spcBef>
              <a:spcAft>
                <a:spcPct val="0"/>
              </a:spcAft>
              <a:defRPr>
                <a:solidFill>
                  <a:schemeClr val="tx1"/>
                </a:solidFill>
                <a:latin typeface="Calibri" charset="0"/>
                <a:ea typeface="ＭＳ Ｐゴシック" charset="0"/>
              </a:defRPr>
            </a:lvl7pPr>
            <a:lvl8pPr marL="3428914" indent="-228594" eaLnBrk="0" fontAlgn="base" hangingPunct="0">
              <a:spcBef>
                <a:spcPct val="0"/>
              </a:spcBef>
              <a:spcAft>
                <a:spcPct val="0"/>
              </a:spcAft>
              <a:defRPr>
                <a:solidFill>
                  <a:schemeClr val="tx1"/>
                </a:solidFill>
                <a:latin typeface="Calibri" charset="0"/>
                <a:ea typeface="ＭＳ Ｐゴシック" charset="0"/>
              </a:defRPr>
            </a:lvl8pPr>
            <a:lvl9pPr marL="3886103" indent="-228594"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6B7061C1-9976-C34A-9491-706A0E2A4006}" type="slidenum">
              <a:rPr lang="en-GB">
                <a:solidFill>
                  <a:srgbClr val="898989"/>
                </a:solidFill>
              </a:rPr>
              <a:pPr eaLnBrk="1" hangingPunct="1"/>
              <a:t>1</a:t>
            </a:fld>
            <a:endParaRPr lang="en-GB" dirty="0">
              <a:solidFill>
                <a:srgbClr val="898989"/>
              </a:solidFill>
            </a:endParaRPr>
          </a:p>
        </p:txBody>
      </p:sp>
      <p:sp>
        <p:nvSpPr>
          <p:cNvPr id="5"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a:t>
            </a:fld>
            <a:endParaRPr lang="en-GB" sz="1200" dirty="0">
              <a:solidFill>
                <a:srgbClr val="898989"/>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25536" y="5833336"/>
            <a:ext cx="802431" cy="802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3968" y="5965770"/>
            <a:ext cx="985803" cy="578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4" descr="CERN - © CERN - for terms of use see http://cern.ch/copyrigh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4301" y="5964921"/>
            <a:ext cx="679871" cy="670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a:extLst>
              <a:ext uri="{FF2B5EF4-FFF2-40B4-BE49-F238E27FC236}">
                <a16:creationId xmlns:a16="http://schemas.microsoft.com/office/drawing/2014/main" id="{69970CBE-AAA6-4FB8-9BB9-FB19549D9268}"/>
              </a:ext>
            </a:extLst>
          </p:cNvPr>
          <p:cNvPicPr>
            <a:picLocks noChangeAspect="1"/>
          </p:cNvPicPr>
          <p:nvPr/>
        </p:nvPicPr>
        <p:blipFill>
          <a:blip r:embed="rId5"/>
          <a:stretch>
            <a:fillRect/>
          </a:stretch>
        </p:blipFill>
        <p:spPr>
          <a:xfrm>
            <a:off x="1428953" y="548680"/>
            <a:ext cx="6286093" cy="4752528"/>
          </a:xfrm>
          <a:prstGeom prst="rect">
            <a:avLst/>
          </a:prstGeom>
        </p:spPr>
      </p:pic>
    </p:spTree>
    <p:extLst>
      <p:ext uri="{BB962C8B-B14F-4D97-AF65-F5344CB8AC3E}">
        <p14:creationId xmlns:p14="http://schemas.microsoft.com/office/powerpoint/2010/main" val="2370549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10</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baseline="30000" dirty="0">
                <a:solidFill>
                  <a:sysClr val="window" lastClr="FFFFFF"/>
                </a:solidFill>
                <a:latin typeface="Perpetua" pitchFamily="18" charset="0"/>
              </a:rPr>
              <a:t>177</a:t>
            </a:r>
            <a:r>
              <a:rPr lang="en-US" sz="3600" b="1" dirty="0">
                <a:solidFill>
                  <a:sysClr val="window" lastClr="FFFFFF"/>
                </a:solidFill>
                <a:latin typeface="Perpetua" pitchFamily="18" charset="0"/>
              </a:rPr>
              <a:t>Lu, rising demand</a:t>
            </a:r>
          </a:p>
        </p:txBody>
      </p:sp>
      <p:sp>
        <p:nvSpPr>
          <p:cNvPr id="11" name="20 Rectángulo">
            <a:extLst>
              <a:ext uri="{FF2B5EF4-FFF2-40B4-BE49-F238E27FC236}">
                <a16:creationId xmlns:a16="http://schemas.microsoft.com/office/drawing/2014/main" id="{A5EB251D-3BE8-4A4A-9342-FDCD0E125E8E}"/>
              </a:ext>
            </a:extLst>
          </p:cNvPr>
          <p:cNvSpPr/>
          <p:nvPr/>
        </p:nvSpPr>
        <p:spPr>
          <a:xfrm>
            <a:off x="12983" y="1448685"/>
            <a:ext cx="4910200" cy="3862596"/>
          </a:xfrm>
          <a:prstGeom prst="rect">
            <a:avLst/>
          </a:prstGeom>
          <a:solidFill>
            <a:schemeClr val="bg1"/>
          </a:solidFill>
          <a:ln>
            <a:noFill/>
          </a:ln>
        </p:spPr>
        <p:txBody>
          <a:bodyPr wrap="square">
            <a:spAutoFit/>
          </a:bodyPr>
          <a:lstStyle/>
          <a:p>
            <a:pPr marL="285750" indent="-285750">
              <a:spcBef>
                <a:spcPts val="600"/>
              </a:spcBef>
              <a:buFont typeface="Arial" panose="020B0604020202020204" pitchFamily="34" charset="0"/>
              <a:buChar char="•"/>
            </a:pPr>
            <a:r>
              <a:rPr lang="en-GB" sz="2200" dirty="0">
                <a:latin typeface="Perpetua" pitchFamily="18" charset="0"/>
              </a:rPr>
              <a:t>Theragnostic = diagnosis and therapy.</a:t>
            </a:r>
          </a:p>
          <a:p>
            <a:pPr marL="285750" indent="-285750">
              <a:spcBef>
                <a:spcPts val="600"/>
              </a:spcBef>
              <a:buFont typeface="Arial" panose="020B0604020202020204" pitchFamily="34" charset="0"/>
              <a:buChar char="•"/>
            </a:pPr>
            <a:r>
              <a:rPr lang="en-GB" sz="2200" dirty="0">
                <a:latin typeface="Perpetua" pitchFamily="18" charset="0"/>
              </a:rPr>
              <a:t>Versatile radioisotope and one the most important emergent radioisotopes. </a:t>
            </a:r>
          </a:p>
          <a:p>
            <a:pPr marL="285750" indent="-285750">
              <a:spcBef>
                <a:spcPts val="600"/>
              </a:spcBef>
              <a:buFont typeface="Arial" panose="020B0604020202020204" pitchFamily="34" charset="0"/>
              <a:buChar char="•"/>
            </a:pPr>
            <a:r>
              <a:rPr lang="en-GB" sz="2200" dirty="0">
                <a:latin typeface="Perpetua" pitchFamily="18" charset="0"/>
              </a:rPr>
              <a:t>Good </a:t>
            </a:r>
            <a:r>
              <a:rPr lang="en-GB" sz="2200" dirty="0" err="1">
                <a:latin typeface="Perpetua" pitchFamily="18" charset="0"/>
              </a:rPr>
              <a:t>good</a:t>
            </a:r>
            <a:r>
              <a:rPr lang="en-GB" sz="2200" dirty="0">
                <a:latin typeface="Perpetua" pitchFamily="18" charset="0"/>
              </a:rPr>
              <a:t> success in </a:t>
            </a:r>
            <a:r>
              <a:rPr lang="en-GB" sz="2200" dirty="0" err="1">
                <a:latin typeface="Perpetua" pitchFamily="18" charset="0"/>
              </a:rPr>
              <a:t>gastroentero</a:t>
            </a:r>
            <a:r>
              <a:rPr lang="en-GB" sz="2200" dirty="0">
                <a:latin typeface="Perpetua" pitchFamily="18" charset="0"/>
              </a:rPr>
              <a:t>-pancreatic neuroendocrine tumours [11].</a:t>
            </a:r>
          </a:p>
          <a:p>
            <a:pPr marL="285750" indent="-285750">
              <a:spcBef>
                <a:spcPts val="600"/>
              </a:spcBef>
              <a:buFont typeface="Arial" panose="020B0604020202020204" pitchFamily="34" charset="0"/>
              <a:buChar char="•"/>
            </a:pPr>
            <a:r>
              <a:rPr lang="en-GB" sz="2200" dirty="0">
                <a:latin typeface="Perpetua" pitchFamily="18" charset="0"/>
              </a:rPr>
              <a:t>Currently, Lu177 is under study for several other tumours with good results [12].</a:t>
            </a:r>
          </a:p>
          <a:p>
            <a:pPr marL="285750" indent="-285750">
              <a:spcBef>
                <a:spcPts val="600"/>
              </a:spcBef>
              <a:buFont typeface="Arial" panose="020B0604020202020204" pitchFamily="34" charset="0"/>
              <a:buChar char="•"/>
            </a:pPr>
            <a:r>
              <a:rPr lang="en-GB" sz="2200" dirty="0">
                <a:latin typeface="Perpetua" pitchFamily="18" charset="0"/>
              </a:rPr>
              <a:t>At present, it is produced in nuclear reactors.</a:t>
            </a:r>
          </a:p>
          <a:p>
            <a:pPr marL="285750" indent="-285750">
              <a:spcBef>
                <a:spcPts val="600"/>
              </a:spcBef>
              <a:buFont typeface="Arial" panose="020B0604020202020204" pitchFamily="34" charset="0"/>
              <a:buChar char="•"/>
            </a:pPr>
            <a:r>
              <a:rPr lang="en-GB" sz="2200" dirty="0">
                <a:latin typeface="Perpetua" pitchFamily="18" charset="0"/>
              </a:rPr>
              <a:t>Rising demand radioisotope.</a:t>
            </a:r>
          </a:p>
        </p:txBody>
      </p:sp>
      <p:pic>
        <p:nvPicPr>
          <p:cNvPr id="14" name="Picture 13">
            <a:extLst>
              <a:ext uri="{FF2B5EF4-FFF2-40B4-BE49-F238E27FC236}">
                <a16:creationId xmlns:a16="http://schemas.microsoft.com/office/drawing/2014/main" id="{5A06C099-3A7D-48AD-A19E-20202EB00530}"/>
              </a:ext>
            </a:extLst>
          </p:cNvPr>
          <p:cNvPicPr>
            <a:picLocks noChangeAspect="1"/>
          </p:cNvPicPr>
          <p:nvPr/>
        </p:nvPicPr>
        <p:blipFill>
          <a:blip r:embed="rId3"/>
          <a:stretch>
            <a:fillRect/>
          </a:stretch>
        </p:blipFill>
        <p:spPr>
          <a:xfrm>
            <a:off x="5130304" y="1375764"/>
            <a:ext cx="4013696" cy="4103983"/>
          </a:xfrm>
          <a:prstGeom prst="rect">
            <a:avLst/>
          </a:prstGeom>
        </p:spPr>
      </p:pic>
      <p:pic>
        <p:nvPicPr>
          <p:cNvPr id="13" name="Picture 2">
            <a:extLst>
              <a:ext uri="{FF2B5EF4-FFF2-40B4-BE49-F238E27FC236}">
                <a16:creationId xmlns:a16="http://schemas.microsoft.com/office/drawing/2014/main" id="{07E27E5B-D42B-474A-9758-6BF918792EE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a:extLst>
              <a:ext uri="{FF2B5EF4-FFF2-40B4-BE49-F238E27FC236}">
                <a16:creationId xmlns:a16="http://schemas.microsoft.com/office/drawing/2014/main" id="{BE9163F5-39EC-4156-BFF6-8275FAE26E8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a:extLst>
              <a:ext uri="{FF2B5EF4-FFF2-40B4-BE49-F238E27FC236}">
                <a16:creationId xmlns:a16="http://schemas.microsoft.com/office/drawing/2014/main" id="{DEA16E6D-772D-44E7-8383-751C6A6A89A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2 Marcador de pie de página">
            <a:extLst>
              <a:ext uri="{FF2B5EF4-FFF2-40B4-BE49-F238E27FC236}">
                <a16:creationId xmlns:a16="http://schemas.microsoft.com/office/drawing/2014/main" id="{82986676-3FBD-46FA-9A0C-C071473A7446}"/>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8" name="2 Marcador de pie de página">
            <a:extLst>
              <a:ext uri="{FF2B5EF4-FFF2-40B4-BE49-F238E27FC236}">
                <a16:creationId xmlns:a16="http://schemas.microsoft.com/office/drawing/2014/main" id="{2350F1E9-CBD4-47D2-9DC8-CAFD2AAF8A0B}"/>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299034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11</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baseline="30000" dirty="0">
                <a:solidFill>
                  <a:sysClr val="window" lastClr="FFFFFF"/>
                </a:solidFill>
                <a:latin typeface="Perpetua" pitchFamily="18" charset="0"/>
              </a:rPr>
              <a:t>177</a:t>
            </a:r>
            <a:r>
              <a:rPr lang="en-US" sz="3600" b="1" dirty="0">
                <a:solidFill>
                  <a:sysClr val="window" lastClr="FFFFFF"/>
                </a:solidFill>
                <a:latin typeface="Perpetua" pitchFamily="18" charset="0"/>
              </a:rPr>
              <a:t>Lu production routes</a:t>
            </a:r>
          </a:p>
        </p:txBody>
      </p:sp>
      <p:sp>
        <p:nvSpPr>
          <p:cNvPr id="11" name="20 Rectángulo">
            <a:extLst>
              <a:ext uri="{FF2B5EF4-FFF2-40B4-BE49-F238E27FC236}">
                <a16:creationId xmlns:a16="http://schemas.microsoft.com/office/drawing/2014/main" id="{A5EB251D-3BE8-4A4A-9342-FDCD0E125E8E}"/>
              </a:ext>
            </a:extLst>
          </p:cNvPr>
          <p:cNvSpPr/>
          <p:nvPr/>
        </p:nvSpPr>
        <p:spPr>
          <a:xfrm>
            <a:off x="82870" y="759917"/>
            <a:ext cx="4121852" cy="1538883"/>
          </a:xfrm>
          <a:prstGeom prst="rect">
            <a:avLst/>
          </a:prstGeom>
          <a:solidFill>
            <a:schemeClr val="bg1"/>
          </a:solidFill>
          <a:ln>
            <a:noFill/>
          </a:ln>
        </p:spPr>
        <p:txBody>
          <a:bodyPr wrap="square">
            <a:spAutoFit/>
          </a:bodyPr>
          <a:lstStyle/>
          <a:p>
            <a:pPr>
              <a:spcBef>
                <a:spcPts val="600"/>
              </a:spcBef>
            </a:pPr>
            <a:r>
              <a:rPr lang="en-GB" sz="1600" b="1" dirty="0">
                <a:latin typeface="Perpetua" pitchFamily="18" charset="0"/>
              </a:rPr>
              <a:t>“Carrier Added” </a:t>
            </a:r>
          </a:p>
          <a:p>
            <a:pPr>
              <a:spcBef>
                <a:spcPts val="600"/>
              </a:spcBef>
            </a:pPr>
            <a:r>
              <a:rPr lang="en-GB" sz="1600" baseline="30000" dirty="0">
                <a:latin typeface="Perpetua" pitchFamily="18" charset="0"/>
              </a:rPr>
              <a:t>176</a:t>
            </a:r>
            <a:r>
              <a:rPr lang="en-GB" sz="1600" dirty="0">
                <a:latin typeface="Perpetua" pitchFamily="18" charset="0"/>
              </a:rPr>
              <a:t>Lu(n,</a:t>
            </a:r>
            <a:r>
              <a:rPr lang="el-GR" sz="1600" dirty="0">
                <a:latin typeface="Times New Roman" panose="02020603050405020304" pitchFamily="18" charset="0"/>
                <a:cs typeface="Times New Roman" panose="02020603050405020304" pitchFamily="18" charset="0"/>
              </a:rPr>
              <a:t>γ</a:t>
            </a:r>
            <a:r>
              <a:rPr lang="en-GB" sz="1600" dirty="0">
                <a:latin typeface="Perpetua" pitchFamily="18" charset="0"/>
              </a:rPr>
              <a:t>) </a:t>
            </a:r>
            <a:r>
              <a:rPr lang="en-GB" sz="1600" dirty="0">
                <a:latin typeface="Perpetua" pitchFamily="18" charset="0"/>
                <a:sym typeface="Symbol" panose="05050102010706020507" pitchFamily="18" charset="2"/>
              </a:rPr>
              <a:t> </a:t>
            </a:r>
            <a:r>
              <a:rPr lang="en-GB" sz="1600" baseline="30000" dirty="0">
                <a:latin typeface="Perpetua" pitchFamily="18" charset="0"/>
                <a:sym typeface="Symbol" panose="05050102010706020507" pitchFamily="18" charset="2"/>
              </a:rPr>
              <a:t>177</a:t>
            </a:r>
            <a:r>
              <a:rPr lang="en-GB" sz="1600" dirty="0">
                <a:latin typeface="Perpetua" pitchFamily="18" charset="0"/>
                <a:sym typeface="Symbol" panose="05050102010706020507" pitchFamily="18" charset="2"/>
              </a:rPr>
              <a:t>Lu + </a:t>
            </a:r>
            <a:r>
              <a:rPr lang="en-GB" sz="1600" baseline="30000" dirty="0">
                <a:latin typeface="Perpetua" pitchFamily="18" charset="0"/>
                <a:sym typeface="Symbol" panose="05050102010706020507" pitchFamily="18" charset="2"/>
              </a:rPr>
              <a:t>177m</a:t>
            </a:r>
            <a:r>
              <a:rPr lang="en-GB" sz="1600" dirty="0">
                <a:latin typeface="Perpetua" pitchFamily="18" charset="0"/>
                <a:sym typeface="Symbol" panose="05050102010706020507" pitchFamily="18" charset="2"/>
              </a:rPr>
              <a:t>Lu</a:t>
            </a:r>
            <a:r>
              <a:rPr lang="en-GB" sz="1600" dirty="0">
                <a:latin typeface="Perpetua" pitchFamily="18" charset="0"/>
              </a:rPr>
              <a:t> </a:t>
            </a:r>
          </a:p>
          <a:p>
            <a:pPr>
              <a:spcBef>
                <a:spcPts val="600"/>
              </a:spcBef>
            </a:pPr>
            <a:r>
              <a:rPr lang="en-GB" sz="1600" dirty="0">
                <a:latin typeface="Perpetua" pitchFamily="18" charset="0"/>
              </a:rPr>
              <a:t>Higher production. Lower specific activity.</a:t>
            </a:r>
          </a:p>
          <a:p>
            <a:pPr>
              <a:spcBef>
                <a:spcPts val="600"/>
              </a:spcBef>
            </a:pPr>
            <a:r>
              <a:rPr lang="en-GB" sz="1600" baseline="30000" dirty="0">
                <a:latin typeface="Perpetua" pitchFamily="18" charset="0"/>
                <a:sym typeface="Symbol" panose="05050102010706020507" pitchFamily="18" charset="2"/>
              </a:rPr>
              <a:t>177m</a:t>
            </a:r>
            <a:r>
              <a:rPr lang="en-GB" sz="1600" dirty="0">
                <a:latin typeface="Perpetua" pitchFamily="18" charset="0"/>
                <a:sym typeface="Symbol" panose="05050102010706020507" pitchFamily="18" charset="2"/>
              </a:rPr>
              <a:t>Lu</a:t>
            </a:r>
            <a:r>
              <a:rPr lang="en-GB" sz="1600" dirty="0">
                <a:latin typeface="Perpetua" pitchFamily="18" charset="0"/>
              </a:rPr>
              <a:t> is produced (0.05%), 160 days.</a:t>
            </a:r>
          </a:p>
          <a:p>
            <a:pPr>
              <a:spcBef>
                <a:spcPts val="600"/>
              </a:spcBef>
            </a:pPr>
            <a:endParaRPr lang="en-GB" sz="1000" dirty="0">
              <a:latin typeface="Perpetua" pitchFamily="18" charset="0"/>
            </a:endParaRPr>
          </a:p>
        </p:txBody>
      </p:sp>
      <p:pic>
        <p:nvPicPr>
          <p:cNvPr id="8" name="Picture 7">
            <a:extLst>
              <a:ext uri="{FF2B5EF4-FFF2-40B4-BE49-F238E27FC236}">
                <a16:creationId xmlns:a16="http://schemas.microsoft.com/office/drawing/2014/main" id="{671DACB6-ED3A-45F1-9D7E-9C98D5CD63F2}"/>
              </a:ext>
            </a:extLst>
          </p:cNvPr>
          <p:cNvPicPr>
            <a:picLocks noChangeAspect="1"/>
          </p:cNvPicPr>
          <p:nvPr/>
        </p:nvPicPr>
        <p:blipFill>
          <a:blip r:embed="rId3"/>
          <a:stretch>
            <a:fillRect/>
          </a:stretch>
        </p:blipFill>
        <p:spPr>
          <a:xfrm>
            <a:off x="251520" y="2279238"/>
            <a:ext cx="2376264" cy="1540793"/>
          </a:xfrm>
          <a:prstGeom prst="rect">
            <a:avLst/>
          </a:prstGeom>
        </p:spPr>
      </p:pic>
      <p:cxnSp>
        <p:nvCxnSpPr>
          <p:cNvPr id="17" name="Straight Arrow Connector 16">
            <a:extLst>
              <a:ext uri="{FF2B5EF4-FFF2-40B4-BE49-F238E27FC236}">
                <a16:creationId xmlns:a16="http://schemas.microsoft.com/office/drawing/2014/main" id="{E2121F51-A2D9-4512-A6A0-5148802E0FB6}"/>
              </a:ext>
            </a:extLst>
          </p:cNvPr>
          <p:cNvCxnSpPr>
            <a:cxnSpLocks/>
          </p:cNvCxnSpPr>
          <p:nvPr/>
        </p:nvCxnSpPr>
        <p:spPr>
          <a:xfrm>
            <a:off x="971600" y="3049634"/>
            <a:ext cx="432048" cy="0"/>
          </a:xfrm>
          <a:prstGeom prst="straightConnector1">
            <a:avLst/>
          </a:prstGeom>
          <a:ln w="190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12F1E8D-5E00-4D05-9262-FEB2EAA506C8}"/>
              </a:ext>
            </a:extLst>
          </p:cNvPr>
          <p:cNvCxnSpPr>
            <a:cxnSpLocks/>
          </p:cNvCxnSpPr>
          <p:nvPr/>
        </p:nvCxnSpPr>
        <p:spPr>
          <a:xfrm>
            <a:off x="1774507" y="1356008"/>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52CC466-9B75-4C73-A987-217E44AC011F}"/>
              </a:ext>
            </a:extLst>
          </p:cNvPr>
          <p:cNvCxnSpPr>
            <a:cxnSpLocks/>
          </p:cNvCxnSpPr>
          <p:nvPr/>
        </p:nvCxnSpPr>
        <p:spPr>
          <a:xfrm>
            <a:off x="179678" y="1988840"/>
            <a:ext cx="39225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20 Rectángulo">
            <a:extLst>
              <a:ext uri="{FF2B5EF4-FFF2-40B4-BE49-F238E27FC236}">
                <a16:creationId xmlns:a16="http://schemas.microsoft.com/office/drawing/2014/main" id="{A3800AED-7CC7-4019-92E9-CBF2A81AC7E0}"/>
              </a:ext>
            </a:extLst>
          </p:cNvPr>
          <p:cNvSpPr/>
          <p:nvPr/>
        </p:nvSpPr>
        <p:spPr>
          <a:xfrm>
            <a:off x="5365230" y="767917"/>
            <a:ext cx="3594156" cy="1308050"/>
          </a:xfrm>
          <a:prstGeom prst="rect">
            <a:avLst/>
          </a:prstGeom>
          <a:solidFill>
            <a:schemeClr val="bg1"/>
          </a:solidFill>
          <a:ln>
            <a:noFill/>
          </a:ln>
        </p:spPr>
        <p:txBody>
          <a:bodyPr wrap="square">
            <a:spAutoFit/>
          </a:bodyPr>
          <a:lstStyle/>
          <a:p>
            <a:pPr>
              <a:spcBef>
                <a:spcPts val="600"/>
              </a:spcBef>
            </a:pPr>
            <a:r>
              <a:rPr lang="en-GB" sz="1600" b="1" dirty="0">
                <a:latin typeface="Perpetua" pitchFamily="18" charset="0"/>
              </a:rPr>
              <a:t>“Non Carrier Added” </a:t>
            </a:r>
          </a:p>
          <a:p>
            <a:pPr>
              <a:spcBef>
                <a:spcPts val="600"/>
              </a:spcBef>
            </a:pPr>
            <a:r>
              <a:rPr lang="en-GB" sz="1600" baseline="30000" dirty="0">
                <a:latin typeface="Perpetua" pitchFamily="18" charset="0"/>
              </a:rPr>
              <a:t>176</a:t>
            </a:r>
            <a:r>
              <a:rPr lang="en-GB" sz="1600" dirty="0">
                <a:latin typeface="Perpetua" pitchFamily="18" charset="0"/>
              </a:rPr>
              <a:t>Yb(n,</a:t>
            </a:r>
            <a:r>
              <a:rPr lang="el-GR" sz="1600" dirty="0">
                <a:latin typeface="Times New Roman" panose="02020603050405020304" pitchFamily="18" charset="0"/>
                <a:cs typeface="Times New Roman" panose="02020603050405020304" pitchFamily="18" charset="0"/>
              </a:rPr>
              <a:t>γ</a:t>
            </a:r>
            <a:r>
              <a:rPr lang="en-GB" sz="1600" dirty="0">
                <a:latin typeface="Perpetua" pitchFamily="18" charset="0"/>
              </a:rPr>
              <a:t>)</a:t>
            </a:r>
            <a:r>
              <a:rPr lang="en-GB" sz="1600" baseline="30000" dirty="0">
                <a:latin typeface="Perpetua" pitchFamily="18" charset="0"/>
                <a:sym typeface="Symbol" panose="05050102010706020507" pitchFamily="18" charset="2"/>
              </a:rPr>
              <a:t>177</a:t>
            </a:r>
            <a:r>
              <a:rPr lang="en-GB" sz="1600" dirty="0">
                <a:latin typeface="Perpetua" pitchFamily="18" charset="0"/>
              </a:rPr>
              <a:t>Yb (</a:t>
            </a:r>
            <a:r>
              <a:rPr lang="en-GB" sz="1600" dirty="0">
                <a:latin typeface="Perpetua" pitchFamily="18" charset="0"/>
                <a:sym typeface="Symbol" panose="05050102010706020507" pitchFamily="18" charset="2"/>
              </a:rPr>
              <a:t> </a:t>
            </a:r>
            <a:r>
              <a:rPr lang="en-GB" sz="1600" baseline="30000" dirty="0">
                <a:latin typeface="Perpetua" pitchFamily="18" charset="0"/>
                <a:sym typeface="Symbol" panose="05050102010706020507" pitchFamily="18" charset="2"/>
              </a:rPr>
              <a:t>177</a:t>
            </a:r>
            <a:r>
              <a:rPr lang="en-GB" sz="1600" dirty="0">
                <a:latin typeface="Perpetua" pitchFamily="18" charset="0"/>
                <a:sym typeface="Symbol" panose="05050102010706020507" pitchFamily="18" charset="2"/>
              </a:rPr>
              <a:t>Lu)</a:t>
            </a:r>
            <a:r>
              <a:rPr lang="en-GB" sz="1600" dirty="0">
                <a:latin typeface="Perpetua" pitchFamily="18" charset="0"/>
              </a:rPr>
              <a:t> </a:t>
            </a:r>
          </a:p>
          <a:p>
            <a:pPr>
              <a:spcBef>
                <a:spcPts val="600"/>
              </a:spcBef>
            </a:pPr>
            <a:r>
              <a:rPr lang="en-GB" sz="1600" dirty="0">
                <a:latin typeface="Perpetua" pitchFamily="18" charset="0"/>
              </a:rPr>
              <a:t>Lower production. Higher specific activity.</a:t>
            </a:r>
          </a:p>
          <a:p>
            <a:pPr>
              <a:spcBef>
                <a:spcPts val="600"/>
              </a:spcBef>
            </a:pPr>
            <a:r>
              <a:rPr lang="en-GB" sz="1600" baseline="30000" dirty="0">
                <a:latin typeface="Perpetua" pitchFamily="18" charset="0"/>
                <a:sym typeface="Symbol" panose="05050102010706020507" pitchFamily="18" charset="2"/>
              </a:rPr>
              <a:t>177m</a:t>
            </a:r>
            <a:r>
              <a:rPr lang="en-GB" sz="1600" dirty="0">
                <a:latin typeface="Perpetua" pitchFamily="18" charset="0"/>
                <a:sym typeface="Symbol" panose="05050102010706020507" pitchFamily="18" charset="2"/>
              </a:rPr>
              <a:t>Lu</a:t>
            </a:r>
            <a:r>
              <a:rPr lang="en-GB" sz="1600" dirty="0">
                <a:latin typeface="Perpetua" pitchFamily="18" charset="0"/>
              </a:rPr>
              <a:t> is negligible (&lt;0.0001%)</a:t>
            </a:r>
          </a:p>
        </p:txBody>
      </p:sp>
      <p:pic>
        <p:nvPicPr>
          <p:cNvPr id="25" name="Picture 24">
            <a:extLst>
              <a:ext uri="{FF2B5EF4-FFF2-40B4-BE49-F238E27FC236}">
                <a16:creationId xmlns:a16="http://schemas.microsoft.com/office/drawing/2014/main" id="{FDF76A54-3FFB-4167-B728-541F81AD9F54}"/>
              </a:ext>
            </a:extLst>
          </p:cNvPr>
          <p:cNvPicPr>
            <a:picLocks noChangeAspect="1"/>
          </p:cNvPicPr>
          <p:nvPr/>
        </p:nvPicPr>
        <p:blipFill>
          <a:blip r:embed="rId4"/>
          <a:stretch>
            <a:fillRect/>
          </a:stretch>
        </p:blipFill>
        <p:spPr>
          <a:xfrm>
            <a:off x="5737448" y="2139896"/>
            <a:ext cx="1858888" cy="1865168"/>
          </a:xfrm>
          <a:prstGeom prst="rect">
            <a:avLst/>
          </a:prstGeom>
        </p:spPr>
      </p:pic>
      <p:cxnSp>
        <p:nvCxnSpPr>
          <p:cNvPr id="26" name="Straight Arrow Connector 25">
            <a:extLst>
              <a:ext uri="{FF2B5EF4-FFF2-40B4-BE49-F238E27FC236}">
                <a16:creationId xmlns:a16="http://schemas.microsoft.com/office/drawing/2014/main" id="{FE8BF127-8150-4EDC-B9E9-405B9B875CA7}"/>
              </a:ext>
            </a:extLst>
          </p:cNvPr>
          <p:cNvCxnSpPr/>
          <p:nvPr/>
        </p:nvCxnSpPr>
        <p:spPr>
          <a:xfrm>
            <a:off x="6666892" y="3898866"/>
            <a:ext cx="576064" cy="0"/>
          </a:xfrm>
          <a:prstGeom prst="straightConnector1">
            <a:avLst/>
          </a:prstGeom>
          <a:ln w="190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2B9AD17-70AC-4794-BC9C-A743EA548FB1}"/>
              </a:ext>
            </a:extLst>
          </p:cNvPr>
          <p:cNvCxnSpPr>
            <a:cxnSpLocks/>
          </p:cNvCxnSpPr>
          <p:nvPr/>
        </p:nvCxnSpPr>
        <p:spPr>
          <a:xfrm flipH="1" flipV="1">
            <a:off x="6707092" y="3204560"/>
            <a:ext cx="385188" cy="219763"/>
          </a:xfrm>
          <a:prstGeom prst="straightConnector1">
            <a:avLst/>
          </a:prstGeom>
          <a:ln w="190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9" name="Picture 2">
            <a:extLst>
              <a:ext uri="{FF2B5EF4-FFF2-40B4-BE49-F238E27FC236}">
                <a16:creationId xmlns:a16="http://schemas.microsoft.com/office/drawing/2014/main" id="{9CF9475E-663B-4C11-895B-21154589351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
            <a:extLst>
              <a:ext uri="{FF2B5EF4-FFF2-40B4-BE49-F238E27FC236}">
                <a16:creationId xmlns:a16="http://schemas.microsoft.com/office/drawing/2014/main" id="{938CB11F-547D-4E9F-AF14-80393E27740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5">
            <a:extLst>
              <a:ext uri="{FF2B5EF4-FFF2-40B4-BE49-F238E27FC236}">
                <a16:creationId xmlns:a16="http://schemas.microsoft.com/office/drawing/2014/main" id="{88149A89-B78E-4279-98DB-978AD402DCD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2 Marcador de pie de página">
            <a:extLst>
              <a:ext uri="{FF2B5EF4-FFF2-40B4-BE49-F238E27FC236}">
                <a16:creationId xmlns:a16="http://schemas.microsoft.com/office/drawing/2014/main" id="{8F4CDB53-9CD1-49C6-A278-9326C1CA5FC8}"/>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24" name="2 Marcador de pie de página">
            <a:extLst>
              <a:ext uri="{FF2B5EF4-FFF2-40B4-BE49-F238E27FC236}">
                <a16:creationId xmlns:a16="http://schemas.microsoft.com/office/drawing/2014/main" id="{6A3C1CFB-57D9-43B8-8C4F-03D8D7574F16}"/>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pic>
        <p:nvPicPr>
          <p:cNvPr id="10" name="Picture 9">
            <a:extLst>
              <a:ext uri="{FF2B5EF4-FFF2-40B4-BE49-F238E27FC236}">
                <a16:creationId xmlns:a16="http://schemas.microsoft.com/office/drawing/2014/main" id="{5CCBB548-EE1F-4599-9DCD-0A5298AA0705}"/>
              </a:ext>
            </a:extLst>
          </p:cNvPr>
          <p:cNvPicPr>
            <a:picLocks noChangeAspect="1"/>
          </p:cNvPicPr>
          <p:nvPr/>
        </p:nvPicPr>
        <p:blipFill>
          <a:blip r:embed="rId8"/>
          <a:stretch>
            <a:fillRect/>
          </a:stretch>
        </p:blipFill>
        <p:spPr>
          <a:xfrm>
            <a:off x="2673992" y="4214036"/>
            <a:ext cx="2840303" cy="1938435"/>
          </a:xfrm>
          <a:prstGeom prst="rect">
            <a:avLst/>
          </a:prstGeom>
        </p:spPr>
      </p:pic>
    </p:spTree>
    <p:extLst>
      <p:ext uri="{BB962C8B-B14F-4D97-AF65-F5344CB8AC3E}">
        <p14:creationId xmlns:p14="http://schemas.microsoft.com/office/powerpoint/2010/main" val="725547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12</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Specific activity: impact on tumor uptake</a:t>
            </a:r>
          </a:p>
        </p:txBody>
      </p:sp>
      <p:sp>
        <p:nvSpPr>
          <p:cNvPr id="11" name="20 Rectángulo">
            <a:extLst>
              <a:ext uri="{FF2B5EF4-FFF2-40B4-BE49-F238E27FC236}">
                <a16:creationId xmlns:a16="http://schemas.microsoft.com/office/drawing/2014/main" id="{A5EB251D-3BE8-4A4A-9342-FDCD0E125E8E}"/>
              </a:ext>
            </a:extLst>
          </p:cNvPr>
          <p:cNvSpPr/>
          <p:nvPr/>
        </p:nvSpPr>
        <p:spPr>
          <a:xfrm>
            <a:off x="932235" y="1216200"/>
            <a:ext cx="2706388" cy="692497"/>
          </a:xfrm>
          <a:prstGeom prst="rect">
            <a:avLst/>
          </a:prstGeom>
          <a:solidFill>
            <a:schemeClr val="bg1"/>
          </a:solidFill>
          <a:ln>
            <a:noFill/>
          </a:ln>
        </p:spPr>
        <p:txBody>
          <a:bodyPr wrap="square">
            <a:spAutoFit/>
          </a:bodyPr>
          <a:lstStyle/>
          <a:p>
            <a:pPr>
              <a:spcBef>
                <a:spcPts val="600"/>
              </a:spcBef>
            </a:pPr>
            <a:r>
              <a:rPr lang="en-GB" sz="2400" b="1" dirty="0">
                <a:latin typeface="Perpetua" pitchFamily="18" charset="0"/>
              </a:rPr>
              <a:t>“Carrier Added” </a:t>
            </a:r>
          </a:p>
          <a:p>
            <a:pPr>
              <a:spcBef>
                <a:spcPts val="600"/>
              </a:spcBef>
            </a:pPr>
            <a:endParaRPr lang="en-GB" sz="1000" dirty="0">
              <a:latin typeface="Perpetua" pitchFamily="18" charset="0"/>
            </a:endParaRPr>
          </a:p>
        </p:txBody>
      </p:sp>
      <p:sp>
        <p:nvSpPr>
          <p:cNvPr id="22" name="20 Rectángulo">
            <a:extLst>
              <a:ext uri="{FF2B5EF4-FFF2-40B4-BE49-F238E27FC236}">
                <a16:creationId xmlns:a16="http://schemas.microsoft.com/office/drawing/2014/main" id="{A3800AED-7CC7-4019-92E9-CBF2A81AC7E0}"/>
              </a:ext>
            </a:extLst>
          </p:cNvPr>
          <p:cNvSpPr/>
          <p:nvPr/>
        </p:nvSpPr>
        <p:spPr>
          <a:xfrm>
            <a:off x="5154721" y="1216200"/>
            <a:ext cx="3498016" cy="461665"/>
          </a:xfrm>
          <a:prstGeom prst="rect">
            <a:avLst/>
          </a:prstGeom>
          <a:solidFill>
            <a:schemeClr val="bg1"/>
          </a:solidFill>
          <a:ln>
            <a:noFill/>
          </a:ln>
        </p:spPr>
        <p:txBody>
          <a:bodyPr wrap="square">
            <a:spAutoFit/>
          </a:bodyPr>
          <a:lstStyle/>
          <a:p>
            <a:pPr>
              <a:spcBef>
                <a:spcPts val="600"/>
              </a:spcBef>
            </a:pPr>
            <a:r>
              <a:rPr lang="en-GB" sz="2400" b="1" dirty="0">
                <a:latin typeface="Perpetua" pitchFamily="18" charset="0"/>
              </a:rPr>
              <a:t>“Non Carrier Added” </a:t>
            </a:r>
          </a:p>
        </p:txBody>
      </p:sp>
      <p:pic>
        <p:nvPicPr>
          <p:cNvPr id="3" name="Picture 2">
            <a:extLst>
              <a:ext uri="{FF2B5EF4-FFF2-40B4-BE49-F238E27FC236}">
                <a16:creationId xmlns:a16="http://schemas.microsoft.com/office/drawing/2014/main" id="{EA8DFE07-B1D9-4D6B-BD42-C1CCF8F46760}"/>
              </a:ext>
            </a:extLst>
          </p:cNvPr>
          <p:cNvPicPr>
            <a:picLocks noChangeAspect="1"/>
          </p:cNvPicPr>
          <p:nvPr/>
        </p:nvPicPr>
        <p:blipFill>
          <a:blip r:embed="rId3"/>
          <a:stretch>
            <a:fillRect/>
          </a:stretch>
        </p:blipFill>
        <p:spPr>
          <a:xfrm>
            <a:off x="216076" y="1791132"/>
            <a:ext cx="8710261" cy="4599597"/>
          </a:xfrm>
          <a:prstGeom prst="rect">
            <a:avLst/>
          </a:prstGeom>
        </p:spPr>
      </p:pic>
      <p:pic>
        <p:nvPicPr>
          <p:cNvPr id="13" name="Picture 2">
            <a:extLst>
              <a:ext uri="{FF2B5EF4-FFF2-40B4-BE49-F238E27FC236}">
                <a16:creationId xmlns:a16="http://schemas.microsoft.com/office/drawing/2014/main" id="{0CE5FFE9-C4C1-4E67-A513-C7AE33B68EB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a:extLst>
              <a:ext uri="{FF2B5EF4-FFF2-40B4-BE49-F238E27FC236}">
                <a16:creationId xmlns:a16="http://schemas.microsoft.com/office/drawing/2014/main" id="{97339B86-BD25-4A21-B627-66F8BAA88C8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5">
            <a:extLst>
              <a:ext uri="{FF2B5EF4-FFF2-40B4-BE49-F238E27FC236}">
                <a16:creationId xmlns:a16="http://schemas.microsoft.com/office/drawing/2014/main" id="{D9B5AEE5-0381-4CD2-9B51-1C575AB6F51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2 Marcador de pie de página">
            <a:extLst>
              <a:ext uri="{FF2B5EF4-FFF2-40B4-BE49-F238E27FC236}">
                <a16:creationId xmlns:a16="http://schemas.microsoft.com/office/drawing/2014/main" id="{66AC5B2B-1BA4-48CB-9033-9B6D9E06E4AE}"/>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7" name="2 Marcador de pie de página">
            <a:extLst>
              <a:ext uri="{FF2B5EF4-FFF2-40B4-BE49-F238E27FC236}">
                <a16:creationId xmlns:a16="http://schemas.microsoft.com/office/drawing/2014/main" id="{94FB108F-312E-4AFA-8964-72EA7C9A7F64}"/>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3629027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a:extLst>
              <a:ext uri="{FF2B5EF4-FFF2-40B4-BE49-F238E27FC236}">
                <a16:creationId xmlns:a16="http://schemas.microsoft.com/office/drawing/2014/main" id="{33CF13CE-1BAD-4557-9F33-E78F65DE7ED8}"/>
              </a:ext>
            </a:extLst>
          </p:cNvPr>
          <p:cNvSpPr>
            <a:spLocks noGrp="1"/>
          </p:cNvSpPr>
          <p:nvPr>
            <p:ph type="sldNum" sz="quarter" idx="12"/>
          </p:nvPr>
        </p:nvSpPr>
        <p:spPr>
          <a:xfrm>
            <a:off x="6553200" y="6356354"/>
            <a:ext cx="2133600" cy="365125"/>
          </a:xfrm>
        </p:spPr>
        <p:txBody>
          <a:bodyPr/>
          <a:lstStyle/>
          <a:p>
            <a:pPr>
              <a:spcAft>
                <a:spcPts val="600"/>
              </a:spcAft>
            </a:pPr>
            <a:fld id="{229D0C38-B285-C947-AB4E-C7BCFF863DBD}" type="slidenum">
              <a:rPr lang="en-GB"/>
              <a:pPr>
                <a:spcAft>
                  <a:spcPts val="600"/>
                </a:spcAft>
              </a:pPr>
              <a:t>13</a:t>
            </a:fld>
            <a:endParaRPr lang="en-GB"/>
          </a:p>
        </p:txBody>
      </p:sp>
      <p:sp>
        <p:nvSpPr>
          <p:cNvPr id="9" name="Title 4">
            <a:extLst>
              <a:ext uri="{FF2B5EF4-FFF2-40B4-BE49-F238E27FC236}">
                <a16:creationId xmlns:a16="http://schemas.microsoft.com/office/drawing/2014/main" id="{DF3441A5-A2F4-40A1-845B-2CE8D4A5484E}"/>
              </a:ext>
            </a:extLst>
          </p:cNvPr>
          <p:cNvSpPr txBox="1">
            <a:spLocks/>
          </p:cNvSpPr>
          <p:nvPr/>
        </p:nvSpPr>
        <p:spPr bwMode="auto">
          <a:xfrm>
            <a:off x="-10119" y="2301875"/>
            <a:ext cx="9145588" cy="1410072"/>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fontAlgn="auto" hangingPunct="1">
              <a:spcBef>
                <a:spcPts val="0"/>
              </a:spcBef>
              <a:spcAft>
                <a:spcPts val="0"/>
              </a:spcAft>
              <a:defRPr/>
            </a:pPr>
            <a:r>
              <a:rPr lang="en-US" sz="3600" b="1" baseline="30000" dirty="0">
                <a:solidFill>
                  <a:sysClr val="window" lastClr="FFFFFF"/>
                </a:solidFill>
                <a:latin typeface="Perpetua" pitchFamily="18" charset="0"/>
              </a:rPr>
              <a:t>176</a:t>
            </a:r>
            <a:r>
              <a:rPr lang="en-US" sz="3600" b="1" dirty="0">
                <a:solidFill>
                  <a:sysClr val="window" lastClr="FFFFFF"/>
                </a:solidFill>
                <a:latin typeface="Perpetua" pitchFamily="18" charset="0"/>
              </a:rPr>
              <a:t>Yb(n,</a:t>
            </a:r>
            <a:r>
              <a:rPr lang="el-GR" sz="3600" b="1" dirty="0">
                <a:solidFill>
                  <a:sysClr val="window" lastClr="FFFFFF"/>
                </a:solidFill>
                <a:latin typeface="Perpetua" pitchFamily="18" charset="0"/>
              </a:rPr>
              <a:t>γ)</a:t>
            </a:r>
            <a:r>
              <a:rPr lang="el-GR" sz="3600" b="1" baseline="30000" dirty="0">
                <a:solidFill>
                  <a:sysClr val="window" lastClr="FFFFFF"/>
                </a:solidFill>
                <a:latin typeface="Perpetua" pitchFamily="18" charset="0"/>
              </a:rPr>
              <a:t>177</a:t>
            </a:r>
            <a:r>
              <a:rPr lang="en-US" sz="3600" b="1" dirty="0" err="1">
                <a:solidFill>
                  <a:sysClr val="window" lastClr="FFFFFF"/>
                </a:solidFill>
                <a:latin typeface="Perpetua" pitchFamily="18" charset="0"/>
              </a:rPr>
              <a:t>Yb</a:t>
            </a:r>
            <a:endParaRPr lang="en-US" sz="3600" b="1" dirty="0">
              <a:solidFill>
                <a:sysClr val="window" lastClr="FFFFFF"/>
              </a:solidFill>
              <a:latin typeface="Perpetua" pitchFamily="18" charset="0"/>
            </a:endParaRPr>
          </a:p>
          <a:p>
            <a:pPr eaLnBrk="1" fontAlgn="auto" hangingPunct="1">
              <a:spcBef>
                <a:spcPts val="0"/>
              </a:spcBef>
              <a:spcAft>
                <a:spcPts val="0"/>
              </a:spcAft>
              <a:defRPr/>
            </a:pPr>
            <a:r>
              <a:rPr lang="en-US" sz="3600" b="1" dirty="0">
                <a:solidFill>
                  <a:sysClr val="window" lastClr="FFFFFF"/>
                </a:solidFill>
                <a:latin typeface="Perpetua" pitchFamily="18" charset="0"/>
              </a:rPr>
              <a:t>Data status. Proton request.  </a:t>
            </a:r>
          </a:p>
        </p:txBody>
      </p:sp>
      <p:pic>
        <p:nvPicPr>
          <p:cNvPr id="10" name="Picture 2">
            <a:extLst>
              <a:ext uri="{FF2B5EF4-FFF2-40B4-BE49-F238E27FC236}">
                <a16:creationId xmlns:a16="http://schemas.microsoft.com/office/drawing/2014/main" id="{468EB9BA-1DCC-4717-B54D-A99082CBA11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a:extLst>
              <a:ext uri="{FF2B5EF4-FFF2-40B4-BE49-F238E27FC236}">
                <a16:creationId xmlns:a16="http://schemas.microsoft.com/office/drawing/2014/main" id="{829DB685-A226-4119-9D84-1EF5B4261EF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5">
            <a:extLst>
              <a:ext uri="{FF2B5EF4-FFF2-40B4-BE49-F238E27FC236}">
                <a16:creationId xmlns:a16="http://schemas.microsoft.com/office/drawing/2014/main" id="{5CB39697-5526-4B68-92A0-18E37FFAB87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2 Marcador de pie de página">
            <a:extLst>
              <a:ext uri="{FF2B5EF4-FFF2-40B4-BE49-F238E27FC236}">
                <a16:creationId xmlns:a16="http://schemas.microsoft.com/office/drawing/2014/main" id="{FC794EFD-6E6A-428F-AA60-C9BEEC62166A}"/>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4" name="2 Marcador de pie de página">
            <a:extLst>
              <a:ext uri="{FF2B5EF4-FFF2-40B4-BE49-F238E27FC236}">
                <a16:creationId xmlns:a16="http://schemas.microsoft.com/office/drawing/2014/main" id="{5C39BBFB-60A2-4A09-A64A-189E82C94324}"/>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2715359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14</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Experimental </a:t>
            </a:r>
            <a:r>
              <a:rPr lang="en-US" sz="3600" b="1" dirty="0">
                <a:solidFill>
                  <a:schemeClr val="bg1"/>
                </a:solidFill>
                <a:latin typeface="Perpetua" pitchFamily="18" charset="0"/>
              </a:rPr>
              <a:t>data </a:t>
            </a:r>
            <a:r>
              <a:rPr lang="en-US" sz="3600" b="1" baseline="30000" dirty="0">
                <a:solidFill>
                  <a:schemeClr val="bg1"/>
                </a:solidFill>
                <a:latin typeface="Perpetua" pitchFamily="18" charset="0"/>
              </a:rPr>
              <a:t>176</a:t>
            </a:r>
            <a:r>
              <a:rPr lang="en-US" sz="3600" b="1" dirty="0">
                <a:solidFill>
                  <a:schemeClr val="bg1"/>
                </a:solidFill>
                <a:latin typeface="Perpetua" pitchFamily="18" charset="0"/>
              </a:rPr>
              <a:t>Yb(n,</a:t>
            </a:r>
            <a:r>
              <a:rPr lang="en-US" sz="3600" b="1" dirty="0">
                <a:solidFill>
                  <a:schemeClr val="bg1"/>
                </a:solidFill>
                <a:latin typeface="Perpetua" pitchFamily="18" charset="0"/>
                <a:sym typeface="Symbol" panose="05050102010706020507" pitchFamily="18" charset="2"/>
              </a:rPr>
              <a:t>)</a:t>
            </a:r>
            <a:r>
              <a:rPr lang="en-US" sz="3600" b="1" dirty="0">
                <a:solidFill>
                  <a:schemeClr val="bg1"/>
                </a:solidFill>
                <a:latin typeface="Perpetua" pitchFamily="18" charset="0"/>
              </a:rPr>
              <a:t> </a:t>
            </a:r>
          </a:p>
        </p:txBody>
      </p:sp>
      <p:sp>
        <p:nvSpPr>
          <p:cNvPr id="11" name="20 Rectángulo">
            <a:extLst>
              <a:ext uri="{FF2B5EF4-FFF2-40B4-BE49-F238E27FC236}">
                <a16:creationId xmlns:a16="http://schemas.microsoft.com/office/drawing/2014/main" id="{A5EB251D-3BE8-4A4A-9342-FDCD0E125E8E}"/>
              </a:ext>
            </a:extLst>
          </p:cNvPr>
          <p:cNvSpPr/>
          <p:nvPr/>
        </p:nvSpPr>
        <p:spPr>
          <a:xfrm>
            <a:off x="82534" y="817313"/>
            <a:ext cx="8977346" cy="1292662"/>
          </a:xfrm>
          <a:prstGeom prst="rect">
            <a:avLst/>
          </a:prstGeom>
          <a:solidFill>
            <a:schemeClr val="bg1"/>
          </a:solidFill>
          <a:ln>
            <a:noFill/>
          </a:ln>
        </p:spPr>
        <p:txBody>
          <a:bodyPr wrap="square">
            <a:spAutoFit/>
          </a:bodyPr>
          <a:lstStyle/>
          <a:p>
            <a:pPr marL="285750" indent="-285750">
              <a:spcBef>
                <a:spcPts val="600"/>
              </a:spcBef>
              <a:buFont typeface="Arial" panose="020B0604020202020204" pitchFamily="34" charset="0"/>
              <a:buChar char="•"/>
            </a:pPr>
            <a:r>
              <a:rPr lang="en-GB" sz="2400" dirty="0">
                <a:latin typeface="Perpetua" pitchFamily="18" charset="0"/>
              </a:rPr>
              <a:t> </a:t>
            </a:r>
            <a:r>
              <a:rPr lang="en-GB" sz="2400" dirty="0">
                <a:solidFill>
                  <a:srgbClr val="FF0000"/>
                </a:solidFill>
                <a:latin typeface="Perpetua" pitchFamily="18" charset="0"/>
              </a:rPr>
              <a:t>No data in the 1/v region</a:t>
            </a:r>
          </a:p>
          <a:p>
            <a:pPr marL="285750" indent="-285750">
              <a:spcBef>
                <a:spcPts val="600"/>
              </a:spcBef>
              <a:buFont typeface="Arial" panose="020B0604020202020204" pitchFamily="34" charset="0"/>
              <a:buChar char="•"/>
            </a:pPr>
            <a:r>
              <a:rPr lang="en-GB" sz="2400" dirty="0">
                <a:latin typeface="Perpetua" pitchFamily="18" charset="0"/>
              </a:rPr>
              <a:t> </a:t>
            </a:r>
            <a:r>
              <a:rPr lang="en-GB" sz="2400" dirty="0">
                <a:solidFill>
                  <a:srgbClr val="FF0000"/>
                </a:solidFill>
                <a:latin typeface="Perpetua" pitchFamily="18" charset="0"/>
              </a:rPr>
              <a:t>No resolved resonances</a:t>
            </a:r>
            <a:r>
              <a:rPr lang="en-GB" sz="2400" dirty="0">
                <a:latin typeface="Perpetua" pitchFamily="18" charset="0"/>
              </a:rPr>
              <a:t>. Resonances detected in transmission experiments.</a:t>
            </a:r>
          </a:p>
          <a:p>
            <a:pPr>
              <a:spcBef>
                <a:spcPts val="600"/>
              </a:spcBef>
            </a:pPr>
            <a:endParaRPr lang="en-GB" sz="2000" dirty="0">
              <a:latin typeface="Perpetua" pitchFamily="18" charset="0"/>
            </a:endParaRPr>
          </a:p>
        </p:txBody>
      </p:sp>
      <p:pic>
        <p:nvPicPr>
          <p:cNvPr id="1026" name="Image1">
            <a:extLst>
              <a:ext uri="{FF2B5EF4-FFF2-40B4-BE49-F238E27FC236}">
                <a16:creationId xmlns:a16="http://schemas.microsoft.com/office/drawing/2014/main" id="{0AA129B6-F25E-44BF-8858-9C5540EC85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4843" y="2000027"/>
            <a:ext cx="6552728" cy="430180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A6FCF2D1-3B63-45AD-8073-BD88225A9F2F}"/>
              </a:ext>
            </a:extLst>
          </p:cNvPr>
          <p:cNvSpPr/>
          <p:nvPr/>
        </p:nvSpPr>
        <p:spPr>
          <a:xfrm>
            <a:off x="4860032" y="3212976"/>
            <a:ext cx="1296144" cy="1440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 name="Straight Arrow Connector 3">
            <a:extLst>
              <a:ext uri="{FF2B5EF4-FFF2-40B4-BE49-F238E27FC236}">
                <a16:creationId xmlns:a16="http://schemas.microsoft.com/office/drawing/2014/main" id="{F6B32038-26D1-4FDF-BA97-C299001A4511}"/>
              </a:ext>
            </a:extLst>
          </p:cNvPr>
          <p:cNvCxnSpPr>
            <a:cxnSpLocks/>
          </p:cNvCxnSpPr>
          <p:nvPr/>
        </p:nvCxnSpPr>
        <p:spPr>
          <a:xfrm>
            <a:off x="5508104" y="2628012"/>
            <a:ext cx="0" cy="5304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97923BA-34A5-430A-BE4C-AA4B3A194EAD}"/>
              </a:ext>
            </a:extLst>
          </p:cNvPr>
          <p:cNvSpPr txBox="1"/>
          <p:nvPr/>
        </p:nvSpPr>
        <p:spPr>
          <a:xfrm>
            <a:off x="4037602" y="2223767"/>
            <a:ext cx="2941003" cy="369332"/>
          </a:xfrm>
          <a:prstGeom prst="rect">
            <a:avLst/>
          </a:prstGeom>
          <a:noFill/>
        </p:spPr>
        <p:txBody>
          <a:bodyPr wrap="square">
            <a:spAutoFit/>
          </a:bodyPr>
          <a:lstStyle/>
          <a:p>
            <a:r>
              <a:rPr lang="en-GB" sz="1800" b="1" dirty="0">
                <a:latin typeface="Perpetua" pitchFamily="18" charset="0"/>
              </a:rPr>
              <a:t>Resolved Resonance Region</a:t>
            </a:r>
            <a:endParaRPr lang="en-US" b="1" dirty="0"/>
          </a:p>
        </p:txBody>
      </p:sp>
      <p:pic>
        <p:nvPicPr>
          <p:cNvPr id="19" name="Picture 2">
            <a:extLst>
              <a:ext uri="{FF2B5EF4-FFF2-40B4-BE49-F238E27FC236}">
                <a16:creationId xmlns:a16="http://schemas.microsoft.com/office/drawing/2014/main" id="{DCE8E6BF-5020-4337-B2E7-1094EE84BC5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a:extLst>
              <a:ext uri="{FF2B5EF4-FFF2-40B4-BE49-F238E27FC236}">
                <a16:creationId xmlns:a16="http://schemas.microsoft.com/office/drawing/2014/main" id="{44738026-DC46-4461-ACF3-2C9101C15BC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5">
            <a:extLst>
              <a:ext uri="{FF2B5EF4-FFF2-40B4-BE49-F238E27FC236}">
                <a16:creationId xmlns:a16="http://schemas.microsoft.com/office/drawing/2014/main" id="{ADD45ECB-303D-482C-8356-FEDE70E169D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2 Marcador de pie de página">
            <a:extLst>
              <a:ext uri="{FF2B5EF4-FFF2-40B4-BE49-F238E27FC236}">
                <a16:creationId xmlns:a16="http://schemas.microsoft.com/office/drawing/2014/main" id="{66AF2C81-1D82-4079-BBD7-BCBAB60E1576}"/>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8" name="2 Marcador de pie de página">
            <a:extLst>
              <a:ext uri="{FF2B5EF4-FFF2-40B4-BE49-F238E27FC236}">
                <a16:creationId xmlns:a16="http://schemas.microsoft.com/office/drawing/2014/main" id="{4E73578C-5B5E-438E-9A82-F38413431E41}"/>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1791007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15</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Evaluations </a:t>
            </a:r>
            <a:r>
              <a:rPr lang="en-US" sz="3600" b="1" baseline="30000" dirty="0">
                <a:solidFill>
                  <a:schemeClr val="bg1"/>
                </a:solidFill>
                <a:latin typeface="Perpetua" pitchFamily="18" charset="0"/>
              </a:rPr>
              <a:t>176</a:t>
            </a:r>
            <a:r>
              <a:rPr lang="en-US" sz="3600" b="1" dirty="0">
                <a:solidFill>
                  <a:schemeClr val="bg1"/>
                </a:solidFill>
                <a:latin typeface="Perpetua" pitchFamily="18" charset="0"/>
              </a:rPr>
              <a:t>Yb(n,</a:t>
            </a:r>
            <a:r>
              <a:rPr lang="en-US" sz="3600" b="1" dirty="0">
                <a:solidFill>
                  <a:schemeClr val="bg1"/>
                </a:solidFill>
                <a:latin typeface="Perpetua" pitchFamily="18" charset="0"/>
                <a:sym typeface="Symbol" panose="05050102010706020507" pitchFamily="18" charset="2"/>
              </a:rPr>
              <a:t>)</a:t>
            </a:r>
            <a:r>
              <a:rPr lang="en-US" sz="3600" b="1" baseline="30000" dirty="0">
                <a:solidFill>
                  <a:schemeClr val="bg1"/>
                </a:solidFill>
                <a:latin typeface="Perpetua" pitchFamily="18" charset="0"/>
                <a:sym typeface="Symbol" panose="05050102010706020507" pitchFamily="18" charset="2"/>
              </a:rPr>
              <a:t>177</a:t>
            </a:r>
            <a:r>
              <a:rPr lang="en-US" sz="3600" b="1" dirty="0">
                <a:solidFill>
                  <a:schemeClr val="bg1"/>
                </a:solidFill>
                <a:latin typeface="Perpetua" pitchFamily="18" charset="0"/>
                <a:sym typeface="Symbol" panose="05050102010706020507" pitchFamily="18" charset="2"/>
              </a:rPr>
              <a:t>Yb</a:t>
            </a:r>
            <a:r>
              <a:rPr lang="en-US" sz="3600" b="1" dirty="0">
                <a:solidFill>
                  <a:schemeClr val="bg1"/>
                </a:solidFill>
                <a:latin typeface="Perpetua" pitchFamily="18" charset="0"/>
              </a:rPr>
              <a:t> </a:t>
            </a:r>
          </a:p>
        </p:txBody>
      </p:sp>
      <p:sp>
        <p:nvSpPr>
          <p:cNvPr id="11" name="20 Rectángulo">
            <a:extLst>
              <a:ext uri="{FF2B5EF4-FFF2-40B4-BE49-F238E27FC236}">
                <a16:creationId xmlns:a16="http://schemas.microsoft.com/office/drawing/2014/main" id="{A5EB251D-3BE8-4A4A-9342-FDCD0E125E8E}"/>
              </a:ext>
            </a:extLst>
          </p:cNvPr>
          <p:cNvSpPr/>
          <p:nvPr/>
        </p:nvSpPr>
        <p:spPr>
          <a:xfrm>
            <a:off x="344095" y="804927"/>
            <a:ext cx="8404369" cy="830997"/>
          </a:xfrm>
          <a:prstGeom prst="rect">
            <a:avLst/>
          </a:prstGeom>
          <a:solidFill>
            <a:schemeClr val="bg1"/>
          </a:solidFill>
          <a:ln>
            <a:noFill/>
          </a:ln>
        </p:spPr>
        <p:txBody>
          <a:bodyPr wrap="square">
            <a:spAutoFit/>
          </a:bodyPr>
          <a:lstStyle/>
          <a:p>
            <a:pPr>
              <a:spcBef>
                <a:spcPts val="600"/>
              </a:spcBef>
            </a:pPr>
            <a:r>
              <a:rPr lang="en-GB" sz="2400" dirty="0">
                <a:latin typeface="Perpetua" pitchFamily="18" charset="0"/>
              </a:rPr>
              <a:t>Evaluations foreseen resonances in the </a:t>
            </a:r>
            <a:r>
              <a:rPr lang="en-GB" sz="2400" baseline="30000" dirty="0">
                <a:latin typeface="Perpetua" pitchFamily="18" charset="0"/>
              </a:rPr>
              <a:t>176</a:t>
            </a:r>
            <a:r>
              <a:rPr lang="en-GB" sz="2400" dirty="0">
                <a:latin typeface="Perpetua" pitchFamily="18" charset="0"/>
              </a:rPr>
              <a:t>Yb(n,</a:t>
            </a:r>
            <a:r>
              <a:rPr lang="el-GR" sz="2400" dirty="0">
                <a:latin typeface="Times New Roman" panose="02020603050405020304" pitchFamily="18" charset="0"/>
                <a:cs typeface="Times New Roman" panose="02020603050405020304" pitchFamily="18" charset="0"/>
              </a:rPr>
              <a:t>γ</a:t>
            </a:r>
            <a:r>
              <a:rPr lang="en-GB" sz="2400" dirty="0">
                <a:latin typeface="Perpetua" pitchFamily="18" charset="0"/>
              </a:rPr>
              <a:t>) due to the results of transmission experiments. However, (n,</a:t>
            </a:r>
            <a:r>
              <a:rPr lang="el-GR" sz="2400" dirty="0">
                <a:latin typeface="Times New Roman" panose="02020603050405020304" pitchFamily="18" charset="0"/>
                <a:cs typeface="Times New Roman" panose="02020603050405020304" pitchFamily="18" charset="0"/>
              </a:rPr>
              <a:t>γ</a:t>
            </a:r>
            <a:r>
              <a:rPr lang="en-GB" sz="2400" dirty="0">
                <a:latin typeface="Perpetua" pitchFamily="18" charset="0"/>
              </a:rPr>
              <a:t>) have not been detected</a:t>
            </a:r>
          </a:p>
        </p:txBody>
      </p:sp>
      <p:pic>
        <p:nvPicPr>
          <p:cNvPr id="2050" name="Picture 2">
            <a:extLst>
              <a:ext uri="{FF2B5EF4-FFF2-40B4-BE49-F238E27FC236}">
                <a16:creationId xmlns:a16="http://schemas.microsoft.com/office/drawing/2014/main" id="{ED8045B0-9448-4006-9144-BF190D473A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59" y="2564904"/>
            <a:ext cx="4590968" cy="306265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7D4D700D-4511-4BAF-943D-AE5C77C4FB6E}"/>
              </a:ext>
            </a:extLst>
          </p:cNvPr>
          <p:cNvPicPr>
            <a:picLocks noChangeAspect="1"/>
          </p:cNvPicPr>
          <p:nvPr/>
        </p:nvPicPr>
        <p:blipFill>
          <a:blip r:embed="rId4"/>
          <a:stretch>
            <a:fillRect/>
          </a:stretch>
        </p:blipFill>
        <p:spPr>
          <a:xfrm>
            <a:off x="4625475" y="2634379"/>
            <a:ext cx="4483029" cy="2990652"/>
          </a:xfrm>
          <a:prstGeom prst="rect">
            <a:avLst/>
          </a:prstGeom>
        </p:spPr>
      </p:pic>
      <p:sp>
        <p:nvSpPr>
          <p:cNvPr id="17" name="TextBox 16">
            <a:extLst>
              <a:ext uri="{FF2B5EF4-FFF2-40B4-BE49-F238E27FC236}">
                <a16:creationId xmlns:a16="http://schemas.microsoft.com/office/drawing/2014/main" id="{2CA0BD2A-38C3-4787-857D-DFF56D7B3A2B}"/>
              </a:ext>
            </a:extLst>
          </p:cNvPr>
          <p:cNvSpPr txBox="1"/>
          <p:nvPr/>
        </p:nvSpPr>
        <p:spPr>
          <a:xfrm>
            <a:off x="770791" y="4888322"/>
            <a:ext cx="1836659" cy="369332"/>
          </a:xfrm>
          <a:prstGeom prst="rect">
            <a:avLst/>
          </a:prstGeom>
          <a:noFill/>
        </p:spPr>
        <p:txBody>
          <a:bodyPr wrap="square">
            <a:spAutoFit/>
          </a:bodyPr>
          <a:lstStyle/>
          <a:p>
            <a:r>
              <a:rPr lang="en-GB" sz="1800" b="1" dirty="0">
                <a:latin typeface="Perpetua" pitchFamily="18" charset="0"/>
              </a:rPr>
              <a:t>RRR up to 5 keV</a:t>
            </a:r>
            <a:endParaRPr lang="en-US" b="1" dirty="0"/>
          </a:p>
        </p:txBody>
      </p:sp>
      <p:sp>
        <p:nvSpPr>
          <p:cNvPr id="18" name="TextBox 17">
            <a:extLst>
              <a:ext uri="{FF2B5EF4-FFF2-40B4-BE49-F238E27FC236}">
                <a16:creationId xmlns:a16="http://schemas.microsoft.com/office/drawing/2014/main" id="{E1BF16B4-3056-405F-B394-81DE0158A516}"/>
              </a:ext>
            </a:extLst>
          </p:cNvPr>
          <p:cNvSpPr txBox="1"/>
          <p:nvPr/>
        </p:nvSpPr>
        <p:spPr>
          <a:xfrm>
            <a:off x="5295655" y="4888322"/>
            <a:ext cx="2088232" cy="369332"/>
          </a:xfrm>
          <a:prstGeom prst="rect">
            <a:avLst/>
          </a:prstGeom>
          <a:noFill/>
        </p:spPr>
        <p:txBody>
          <a:bodyPr wrap="square">
            <a:spAutoFit/>
          </a:bodyPr>
          <a:lstStyle/>
          <a:p>
            <a:r>
              <a:rPr lang="en-GB" sz="1800" b="1" dirty="0">
                <a:latin typeface="Perpetua" pitchFamily="18" charset="0"/>
              </a:rPr>
              <a:t>RRR up to 25 keV</a:t>
            </a:r>
            <a:endParaRPr lang="en-US" b="1" dirty="0"/>
          </a:p>
        </p:txBody>
      </p:sp>
      <p:pic>
        <p:nvPicPr>
          <p:cNvPr id="15" name="Picture 2">
            <a:extLst>
              <a:ext uri="{FF2B5EF4-FFF2-40B4-BE49-F238E27FC236}">
                <a16:creationId xmlns:a16="http://schemas.microsoft.com/office/drawing/2014/main" id="{2DDB6313-F26C-47A4-B4BF-2927CC916DD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a:extLst>
              <a:ext uri="{FF2B5EF4-FFF2-40B4-BE49-F238E27FC236}">
                <a16:creationId xmlns:a16="http://schemas.microsoft.com/office/drawing/2014/main" id="{88C9F48E-E317-4D28-9428-7AFE07B9AC8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5">
            <a:extLst>
              <a:ext uri="{FF2B5EF4-FFF2-40B4-BE49-F238E27FC236}">
                <a16:creationId xmlns:a16="http://schemas.microsoft.com/office/drawing/2014/main" id="{38F40C05-CB4B-4FEC-86D6-28CD6E81700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2 Marcador de pie de página">
            <a:extLst>
              <a:ext uri="{FF2B5EF4-FFF2-40B4-BE49-F238E27FC236}">
                <a16:creationId xmlns:a16="http://schemas.microsoft.com/office/drawing/2014/main" id="{DA848288-A193-4D09-AAF9-0FB9935BE97C}"/>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23" name="2 Marcador de pie de página">
            <a:extLst>
              <a:ext uri="{FF2B5EF4-FFF2-40B4-BE49-F238E27FC236}">
                <a16:creationId xmlns:a16="http://schemas.microsoft.com/office/drawing/2014/main" id="{D7552CCA-71E7-44B5-9A98-502340C43579}"/>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1837154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11DCE044-E5C2-4365-925C-FA04AB5FE22A}"/>
              </a:ext>
            </a:extLst>
          </p:cNvPr>
          <p:cNvPicPr>
            <a:picLocks noChangeAspect="1"/>
          </p:cNvPicPr>
          <p:nvPr/>
        </p:nvPicPr>
        <p:blipFill>
          <a:blip r:embed="rId3">
            <a:lum/>
            <a:alphaModFix/>
          </a:blip>
          <a:srcRect/>
          <a:stretch>
            <a:fillRect/>
          </a:stretch>
        </p:blipFill>
        <p:spPr>
          <a:xfrm>
            <a:off x="4004144" y="3600239"/>
            <a:ext cx="4741906" cy="2667396"/>
          </a:xfrm>
          <a:prstGeom prst="rect">
            <a:avLst/>
          </a:prstGeom>
          <a:noFill/>
          <a:ln>
            <a:noFill/>
          </a:ln>
        </p:spPr>
      </p:pic>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16</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Sample and setup at EAR1</a:t>
            </a:r>
            <a:r>
              <a:rPr lang="en-US" sz="3600" b="1" dirty="0">
                <a:solidFill>
                  <a:schemeClr val="bg1"/>
                </a:solidFill>
                <a:latin typeface="Perpetua" pitchFamily="18" charset="0"/>
              </a:rPr>
              <a:t> </a:t>
            </a:r>
          </a:p>
        </p:txBody>
      </p:sp>
      <p:pic>
        <p:nvPicPr>
          <p:cNvPr id="8" name="Picture 7">
            <a:extLst>
              <a:ext uri="{FF2B5EF4-FFF2-40B4-BE49-F238E27FC236}">
                <a16:creationId xmlns:a16="http://schemas.microsoft.com/office/drawing/2014/main" id="{F2FDD5FB-059C-4E97-A43F-42E535588230}"/>
              </a:ext>
            </a:extLst>
          </p:cNvPr>
          <p:cNvPicPr>
            <a:picLocks noChangeAspect="1"/>
          </p:cNvPicPr>
          <p:nvPr/>
        </p:nvPicPr>
        <p:blipFill>
          <a:blip r:embed="rId4"/>
          <a:stretch>
            <a:fillRect/>
          </a:stretch>
        </p:blipFill>
        <p:spPr>
          <a:xfrm>
            <a:off x="-21060" y="1905344"/>
            <a:ext cx="5070282" cy="1694895"/>
          </a:xfrm>
          <a:prstGeom prst="rect">
            <a:avLst/>
          </a:prstGeom>
        </p:spPr>
      </p:pic>
      <p:sp>
        <p:nvSpPr>
          <p:cNvPr id="15" name="TextBox 41">
            <a:extLst>
              <a:ext uri="{FF2B5EF4-FFF2-40B4-BE49-F238E27FC236}">
                <a16:creationId xmlns:a16="http://schemas.microsoft.com/office/drawing/2014/main" id="{19CF9369-B619-4DB7-880A-E474E21F4E65}"/>
              </a:ext>
            </a:extLst>
          </p:cNvPr>
          <p:cNvSpPr txBox="1"/>
          <p:nvPr/>
        </p:nvSpPr>
        <p:spPr>
          <a:xfrm rot="18200244">
            <a:off x="4916206" y="5152843"/>
            <a:ext cx="1307804" cy="338554"/>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r>
              <a:rPr lang="en-US" sz="1600" b="1" dirty="0">
                <a:solidFill>
                  <a:schemeClr val="bg1"/>
                </a:solidFill>
                <a:latin typeface="Century" panose="02040604050505020304" pitchFamily="18" charset="0"/>
              </a:rPr>
              <a:t>Neutrons</a:t>
            </a:r>
          </a:p>
        </p:txBody>
      </p:sp>
      <p:cxnSp>
        <p:nvCxnSpPr>
          <p:cNvPr id="17" name="Straight Arrow Connector 16">
            <a:extLst>
              <a:ext uri="{FF2B5EF4-FFF2-40B4-BE49-F238E27FC236}">
                <a16:creationId xmlns:a16="http://schemas.microsoft.com/office/drawing/2014/main" id="{765D9B54-8685-4F45-95F9-D8F23D1969B0}"/>
              </a:ext>
            </a:extLst>
          </p:cNvPr>
          <p:cNvCxnSpPr>
            <a:cxnSpLocks/>
          </p:cNvCxnSpPr>
          <p:nvPr/>
        </p:nvCxnSpPr>
        <p:spPr>
          <a:xfrm flipV="1">
            <a:off x="5944398" y="5290883"/>
            <a:ext cx="252994" cy="509290"/>
          </a:xfrm>
          <a:prstGeom prst="straightConnector1">
            <a:avLst/>
          </a:prstGeom>
          <a:ln w="28575">
            <a:solidFill>
              <a:schemeClr val="bg1"/>
            </a:solidFill>
            <a:tailEnd type="triangle"/>
          </a:ln>
          <a:effectLst>
            <a:outerShdw blurRad="50800" dist="38100" dir="2700000" algn="tl" rotWithShape="0">
              <a:schemeClr val="tx1">
                <a:alpha val="40000"/>
              </a:schemeClr>
            </a:outerShdw>
          </a:effectLst>
        </p:spPr>
        <p:style>
          <a:lnRef idx="1">
            <a:schemeClr val="accent1"/>
          </a:lnRef>
          <a:fillRef idx="0">
            <a:schemeClr val="accent1"/>
          </a:fillRef>
          <a:effectRef idx="0">
            <a:schemeClr val="accent1"/>
          </a:effectRef>
          <a:fontRef idx="minor">
            <a:schemeClr val="tx1"/>
          </a:fontRef>
        </p:style>
      </p:cxnSp>
      <p:sp>
        <p:nvSpPr>
          <p:cNvPr id="14" name="20 Rectángulo">
            <a:extLst>
              <a:ext uri="{FF2B5EF4-FFF2-40B4-BE49-F238E27FC236}">
                <a16:creationId xmlns:a16="http://schemas.microsoft.com/office/drawing/2014/main" id="{644A06AE-E4FB-4CA0-95E5-49C531F7AC5E}"/>
              </a:ext>
            </a:extLst>
          </p:cNvPr>
          <p:cNvSpPr/>
          <p:nvPr/>
        </p:nvSpPr>
        <p:spPr>
          <a:xfrm>
            <a:off x="35496" y="875484"/>
            <a:ext cx="9145588" cy="984885"/>
          </a:xfrm>
          <a:prstGeom prst="rect">
            <a:avLst/>
          </a:prstGeom>
          <a:solidFill>
            <a:schemeClr val="bg1"/>
          </a:solidFill>
          <a:ln>
            <a:noFill/>
          </a:ln>
        </p:spPr>
        <p:txBody>
          <a:bodyPr wrap="square">
            <a:spAutoFit/>
          </a:bodyPr>
          <a:lstStyle/>
          <a:p>
            <a:pPr>
              <a:spcBef>
                <a:spcPts val="600"/>
              </a:spcBef>
            </a:pPr>
            <a:r>
              <a:rPr lang="en-US" sz="1600" dirty="0">
                <a:latin typeface="Perpetua" panose="02020502060401020303" pitchFamily="18" charset="0"/>
              </a:rPr>
              <a:t>For the sample we will follow the method of Wisshak </a:t>
            </a:r>
            <a:r>
              <a:rPr lang="en-US" sz="1600" i="1" dirty="0">
                <a:latin typeface="Perpetua" panose="02020502060401020303" pitchFamily="18" charset="0"/>
              </a:rPr>
              <a:t>et al. </a:t>
            </a:r>
            <a:r>
              <a:rPr lang="en-US" sz="1600" dirty="0">
                <a:latin typeface="Perpetua" panose="02020502060401020303" pitchFamily="18" charset="0"/>
              </a:rPr>
              <a:t>[31], powder in Al can container.</a:t>
            </a:r>
          </a:p>
          <a:p>
            <a:pPr>
              <a:spcBef>
                <a:spcPts val="600"/>
              </a:spcBef>
            </a:pPr>
            <a:r>
              <a:rPr lang="en-US" sz="16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Trace Science Inter. provides the material with a higher enrichment than </a:t>
            </a:r>
            <a:r>
              <a:rPr lang="en-US" sz="1600" dirty="0">
                <a:latin typeface="Perpetua" panose="02020502060401020303" pitchFamily="18" charset="0"/>
              </a:rPr>
              <a:t>Wisshak </a:t>
            </a:r>
            <a:r>
              <a:rPr lang="en-US" sz="1600" i="1" dirty="0">
                <a:latin typeface="Perpetua" panose="02020502060401020303" pitchFamily="18" charset="0"/>
              </a:rPr>
              <a:t>et al. </a:t>
            </a:r>
            <a:r>
              <a:rPr lang="en-US" sz="1600" dirty="0">
                <a:latin typeface="Perpetua" panose="02020502060401020303" pitchFamily="18" charset="0"/>
              </a:rPr>
              <a:t>[31].</a:t>
            </a:r>
          </a:p>
          <a:p>
            <a:pPr>
              <a:spcBef>
                <a:spcPts val="600"/>
              </a:spcBef>
            </a:pPr>
            <a:r>
              <a:rPr lang="en-US" sz="16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Contaminations of  </a:t>
            </a:r>
            <a:r>
              <a:rPr lang="en-US" sz="1600" baseline="300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168</a:t>
            </a:r>
            <a:r>
              <a:rPr lang="en-US" sz="16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Yb and </a:t>
            </a:r>
            <a:r>
              <a:rPr lang="en-US" sz="1600" baseline="300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176</a:t>
            </a:r>
            <a:r>
              <a:rPr lang="en-US" sz="16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Lu are not expected, private communication Trace Science.</a:t>
            </a:r>
          </a:p>
        </p:txBody>
      </p:sp>
      <p:sp>
        <p:nvSpPr>
          <p:cNvPr id="19" name="TextBox 18">
            <a:extLst>
              <a:ext uri="{FF2B5EF4-FFF2-40B4-BE49-F238E27FC236}">
                <a16:creationId xmlns:a16="http://schemas.microsoft.com/office/drawing/2014/main" id="{0CA522B9-860B-4512-8795-340E12A8B010}"/>
              </a:ext>
            </a:extLst>
          </p:cNvPr>
          <p:cNvSpPr txBox="1"/>
          <p:nvPr/>
        </p:nvSpPr>
        <p:spPr>
          <a:xfrm>
            <a:off x="5364088" y="3169352"/>
            <a:ext cx="2747254" cy="430887"/>
          </a:xfrm>
          <a:prstGeom prst="rect">
            <a:avLst/>
          </a:prstGeom>
          <a:noFill/>
        </p:spPr>
        <p:txBody>
          <a:bodyPr wrap="square">
            <a:spAutoFit/>
          </a:bodyPr>
          <a:lstStyle/>
          <a:p>
            <a:r>
              <a:rPr lang="en-US" sz="2200" dirty="0">
                <a:latin typeface="Perpetua" panose="02020502060401020303" pitchFamily="18" charset="0"/>
              </a:rPr>
              <a:t>Four C</a:t>
            </a:r>
            <a:r>
              <a:rPr lang="en-US" sz="2200" baseline="-25000" dirty="0">
                <a:latin typeface="Perpetua" panose="02020502060401020303" pitchFamily="18" charset="0"/>
              </a:rPr>
              <a:t>6</a:t>
            </a:r>
            <a:r>
              <a:rPr lang="en-US" sz="2200" dirty="0">
                <a:latin typeface="Perpetua" panose="02020502060401020303" pitchFamily="18" charset="0"/>
              </a:rPr>
              <a:t>D</a:t>
            </a:r>
            <a:r>
              <a:rPr lang="en-US" sz="2200" baseline="-25000" dirty="0">
                <a:latin typeface="Perpetua" panose="02020502060401020303" pitchFamily="18" charset="0"/>
              </a:rPr>
              <a:t>6</a:t>
            </a:r>
            <a:r>
              <a:rPr lang="en-US" sz="2200" dirty="0">
                <a:latin typeface="Perpetua" panose="02020502060401020303" pitchFamily="18" charset="0"/>
              </a:rPr>
              <a:t> detectors</a:t>
            </a:r>
            <a:endParaRPr lang="en-US" sz="2200" dirty="0"/>
          </a:p>
        </p:txBody>
      </p:sp>
      <p:pic>
        <p:nvPicPr>
          <p:cNvPr id="20" name="Picture 2">
            <a:extLst>
              <a:ext uri="{FF2B5EF4-FFF2-40B4-BE49-F238E27FC236}">
                <a16:creationId xmlns:a16="http://schemas.microsoft.com/office/drawing/2014/main" id="{9B97ED04-0FEB-418C-AAE4-276D2EDC7C6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
            <a:extLst>
              <a:ext uri="{FF2B5EF4-FFF2-40B4-BE49-F238E27FC236}">
                <a16:creationId xmlns:a16="http://schemas.microsoft.com/office/drawing/2014/main" id="{100DC884-4426-49A7-829D-919579657B4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5">
            <a:extLst>
              <a:ext uri="{FF2B5EF4-FFF2-40B4-BE49-F238E27FC236}">
                <a16:creationId xmlns:a16="http://schemas.microsoft.com/office/drawing/2014/main" id="{F4F7E0BE-EF86-4413-9304-EA0A3B29E04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2 Marcador de pie de página">
            <a:extLst>
              <a:ext uri="{FF2B5EF4-FFF2-40B4-BE49-F238E27FC236}">
                <a16:creationId xmlns:a16="http://schemas.microsoft.com/office/drawing/2014/main" id="{B9728BC9-432F-4FAA-A917-999768905FE5}"/>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23" name="2 Marcador de pie de página">
            <a:extLst>
              <a:ext uri="{FF2B5EF4-FFF2-40B4-BE49-F238E27FC236}">
                <a16:creationId xmlns:a16="http://schemas.microsoft.com/office/drawing/2014/main" id="{227426CA-D5B4-4FAD-AD14-781B5864740E}"/>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2001231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17</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Counts for 1e18 protons at EAR1: 500 bpd</a:t>
            </a:r>
            <a:endParaRPr lang="en-US" sz="3600" b="1" dirty="0">
              <a:solidFill>
                <a:schemeClr val="bg1"/>
              </a:solidFill>
              <a:latin typeface="Perpetua" pitchFamily="18" charset="0"/>
            </a:endParaRPr>
          </a:p>
        </p:txBody>
      </p:sp>
      <p:pic>
        <p:nvPicPr>
          <p:cNvPr id="13" name="Picture 12">
            <a:extLst>
              <a:ext uri="{FF2B5EF4-FFF2-40B4-BE49-F238E27FC236}">
                <a16:creationId xmlns:a16="http://schemas.microsoft.com/office/drawing/2014/main" id="{8A53490C-29E6-44E8-A35E-C56C252B440A}"/>
              </a:ext>
            </a:extLst>
          </p:cNvPr>
          <p:cNvPicPr>
            <a:picLocks noChangeAspect="1"/>
          </p:cNvPicPr>
          <p:nvPr/>
        </p:nvPicPr>
        <p:blipFill>
          <a:blip r:embed="rId3">
            <a:lum/>
            <a:alphaModFix/>
          </a:blip>
          <a:srcRect/>
          <a:stretch>
            <a:fillRect/>
          </a:stretch>
        </p:blipFill>
        <p:spPr>
          <a:xfrm>
            <a:off x="107504" y="1933990"/>
            <a:ext cx="5352687" cy="3576553"/>
          </a:xfrm>
          <a:prstGeom prst="rect">
            <a:avLst/>
          </a:prstGeom>
          <a:noFill/>
          <a:ln>
            <a:noFill/>
          </a:ln>
        </p:spPr>
      </p:pic>
      <p:sp>
        <p:nvSpPr>
          <p:cNvPr id="14" name="20 Rectángulo">
            <a:extLst>
              <a:ext uri="{FF2B5EF4-FFF2-40B4-BE49-F238E27FC236}">
                <a16:creationId xmlns:a16="http://schemas.microsoft.com/office/drawing/2014/main" id="{ED627B86-1F20-486F-800A-8F41588B0D30}"/>
              </a:ext>
            </a:extLst>
          </p:cNvPr>
          <p:cNvSpPr/>
          <p:nvPr/>
        </p:nvSpPr>
        <p:spPr>
          <a:xfrm>
            <a:off x="179512" y="787733"/>
            <a:ext cx="8640960" cy="600164"/>
          </a:xfrm>
          <a:prstGeom prst="rect">
            <a:avLst/>
          </a:prstGeom>
          <a:solidFill>
            <a:schemeClr val="bg1"/>
          </a:solidFill>
          <a:ln>
            <a:noFill/>
          </a:ln>
        </p:spPr>
        <p:txBody>
          <a:bodyPr wrap="square">
            <a:spAutoFit/>
          </a:bodyPr>
          <a:lstStyle/>
          <a:p>
            <a:pPr>
              <a:spcBef>
                <a:spcPts val="600"/>
              </a:spcBef>
            </a:pPr>
            <a:r>
              <a:rPr lang="en-US" sz="1400" dirty="0">
                <a:latin typeface="Perpetua" panose="02020502060401020303" pitchFamily="18" charset="0"/>
              </a:rPr>
              <a:t>Considering the setup with 4 C</a:t>
            </a:r>
            <a:r>
              <a:rPr lang="en-US" sz="1400" baseline="-25000" dirty="0">
                <a:latin typeface="Perpetua" panose="02020502060401020303" pitchFamily="18" charset="0"/>
              </a:rPr>
              <a:t>6</a:t>
            </a:r>
            <a:r>
              <a:rPr lang="en-US" sz="1400" dirty="0">
                <a:latin typeface="Perpetua" panose="02020502060401020303" pitchFamily="18" charset="0"/>
              </a:rPr>
              <a:t>D</a:t>
            </a:r>
            <a:r>
              <a:rPr lang="en-US" sz="1400" baseline="-25000" dirty="0">
                <a:latin typeface="Perpetua" panose="02020502060401020303" pitchFamily="18" charset="0"/>
              </a:rPr>
              <a:t>6</a:t>
            </a:r>
            <a:r>
              <a:rPr lang="en-US" sz="1400" dirty="0">
                <a:latin typeface="Perpetua" panose="02020502060401020303" pitchFamily="18" charset="0"/>
              </a:rPr>
              <a:t>, ENDF and the sample 3.8e-4 at/b.</a:t>
            </a:r>
          </a:p>
          <a:p>
            <a:pPr>
              <a:spcBef>
                <a:spcPts val="600"/>
              </a:spcBef>
            </a:pPr>
            <a:r>
              <a:rPr lang="en-US" sz="1400" dirty="0">
                <a:latin typeface="Perpetua" panose="02020502060401020303" pitchFamily="18" charset="0"/>
              </a:rPr>
              <a:t>Most important background is expected from the Al can.   </a:t>
            </a:r>
            <a:endParaRPr lang="en-US" sz="14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endParaRPr>
          </a:p>
        </p:txBody>
      </p:sp>
      <p:graphicFrame>
        <p:nvGraphicFramePr>
          <p:cNvPr id="15" name="Table 14">
            <a:extLst>
              <a:ext uri="{FF2B5EF4-FFF2-40B4-BE49-F238E27FC236}">
                <a16:creationId xmlns:a16="http://schemas.microsoft.com/office/drawing/2014/main" id="{E14D7F73-50F2-4A75-9BF9-A6350FDBB1D8}"/>
              </a:ext>
            </a:extLst>
          </p:cNvPr>
          <p:cNvGraphicFramePr>
            <a:graphicFrameLocks noGrp="1"/>
          </p:cNvGraphicFramePr>
          <p:nvPr>
            <p:extLst>
              <p:ext uri="{D42A27DB-BD31-4B8C-83A1-F6EECF244321}">
                <p14:modId xmlns:p14="http://schemas.microsoft.com/office/powerpoint/2010/main" val="3915343167"/>
              </p:ext>
            </p:extLst>
          </p:nvPr>
        </p:nvGraphicFramePr>
        <p:xfrm>
          <a:off x="5460191" y="3096740"/>
          <a:ext cx="3576305" cy="1432560"/>
        </p:xfrm>
        <a:graphic>
          <a:graphicData uri="http://schemas.openxmlformats.org/drawingml/2006/table">
            <a:tbl>
              <a:tblPr firstRow="1" bandRow="1"/>
              <a:tblGrid>
                <a:gridCol w="1920121">
                  <a:extLst>
                    <a:ext uri="{9D8B030D-6E8A-4147-A177-3AD203B41FA5}">
                      <a16:colId xmlns:a16="http://schemas.microsoft.com/office/drawing/2014/main" val="550205022"/>
                    </a:ext>
                  </a:extLst>
                </a:gridCol>
                <a:gridCol w="1656184">
                  <a:extLst>
                    <a:ext uri="{9D8B030D-6E8A-4147-A177-3AD203B41FA5}">
                      <a16:colId xmlns:a16="http://schemas.microsoft.com/office/drawing/2014/main" val="303464654"/>
                    </a:ext>
                  </a:extLst>
                </a:gridCol>
              </a:tblGrid>
              <a:tr h="216000">
                <a:tc>
                  <a:txBody>
                    <a:bodyPr/>
                    <a:lstStyle/>
                    <a:p>
                      <a:pPr marL="0" marR="0" lvl="0" indent="0" algn="ctr" rtl="0" hangingPunct="0">
                        <a:lnSpc>
                          <a:spcPct val="100000"/>
                        </a:lnSpc>
                        <a:spcBef>
                          <a:spcPts val="0"/>
                        </a:spcBef>
                        <a:spcAft>
                          <a:spcPts val="0"/>
                        </a:spcAft>
                        <a:buNone/>
                        <a:tabLst/>
                        <a:defRPr sz="1400">
                          <a:latin typeface="Liberation Serif" pitchFamily="18"/>
                        </a:defRPr>
                      </a:pPr>
                      <a:r>
                        <a:rPr lang="en-GB" sz="1400" b="1" i="0" u="none" strike="noStrike" kern="1200" cap="none" dirty="0">
                          <a:ln>
                            <a:noFill/>
                          </a:ln>
                          <a:latin typeface="Liberation Serif" pitchFamily="18"/>
                          <a:ea typeface="Source Han Sans CN" pitchFamily="2"/>
                          <a:cs typeface="Droid Sans Devanagari" pitchFamily="2"/>
                        </a:rPr>
                        <a:t>Energy</a:t>
                      </a:r>
                    </a:p>
                    <a:p>
                      <a:pPr marL="0" marR="0" lvl="0" indent="0" algn="ctr" rtl="0" hangingPunct="0">
                        <a:lnSpc>
                          <a:spcPct val="100000"/>
                        </a:lnSpc>
                        <a:spcBef>
                          <a:spcPts val="0"/>
                        </a:spcBef>
                        <a:spcAft>
                          <a:spcPts val="0"/>
                        </a:spcAft>
                        <a:buNone/>
                        <a:tabLst/>
                        <a:defRPr sz="1400">
                          <a:latin typeface="Liberation Serif" pitchFamily="18"/>
                        </a:defRPr>
                      </a:pPr>
                      <a:r>
                        <a:rPr lang="en-GB" sz="1400" b="1" i="0" u="none" strike="noStrike" kern="1200" cap="none" dirty="0">
                          <a:ln>
                            <a:noFill/>
                          </a:ln>
                          <a:latin typeface="Liberation Serif" pitchFamily="18"/>
                          <a:ea typeface="Source Han Sans CN" pitchFamily="2"/>
                          <a:cs typeface="Droid Sans Devanagari" pitchFamily="2"/>
                        </a:rPr>
                        <a:t>[eV]</a:t>
                      </a:r>
                    </a:p>
                  </a:txBody>
                  <a:tcPr>
                    <a:solidFill>
                      <a:schemeClr val="bg1">
                        <a:lumMod val="85000"/>
                      </a:schemeClr>
                    </a:solidFill>
                  </a:tcPr>
                </a:tc>
                <a:tc>
                  <a:txBody>
                    <a:bodyPr/>
                    <a:lstStyle/>
                    <a:p>
                      <a:pPr marL="0" marR="0" lvl="0" indent="0" algn="ctr" rtl="0" hangingPunct="0">
                        <a:lnSpc>
                          <a:spcPct val="100000"/>
                        </a:lnSpc>
                        <a:spcBef>
                          <a:spcPts val="0"/>
                        </a:spcBef>
                        <a:spcAft>
                          <a:spcPts val="0"/>
                        </a:spcAft>
                        <a:buNone/>
                        <a:tabLst/>
                        <a:defRPr sz="1400">
                          <a:latin typeface="Liberation Serif" pitchFamily="18"/>
                        </a:defRPr>
                      </a:pPr>
                      <a:r>
                        <a:rPr lang="en-GB" sz="1400" b="1" i="0" u="none" strike="noStrike" kern="1200" cap="none" dirty="0">
                          <a:ln>
                            <a:noFill/>
                          </a:ln>
                          <a:latin typeface="Liberation Serif" pitchFamily="18"/>
                          <a:ea typeface="Source Han Sans CN" pitchFamily="2"/>
                          <a:cs typeface="Droid Sans Devanagari" pitchFamily="2"/>
                        </a:rPr>
                        <a:t>Average Statistical uncertainty</a:t>
                      </a:r>
                    </a:p>
                  </a:txBody>
                  <a:tcPr>
                    <a:solidFill>
                      <a:schemeClr val="bg1">
                        <a:lumMod val="85000"/>
                      </a:schemeClr>
                    </a:solidFill>
                  </a:tcPr>
                </a:tc>
                <a:extLst>
                  <a:ext uri="{0D108BD9-81ED-4DB2-BD59-A6C34878D82A}">
                    <a16:rowId xmlns:a16="http://schemas.microsoft.com/office/drawing/2014/main" val="976084224"/>
                  </a:ext>
                </a:extLst>
              </a:tr>
              <a:tr h="216000">
                <a:tc>
                  <a:txBody>
                    <a:bodyPr/>
                    <a:lstStyle/>
                    <a:p>
                      <a:pPr marL="0" marR="0" lvl="0" indent="0" algn="ctr" rtl="0" hangingPunct="0">
                        <a:lnSpc>
                          <a:spcPct val="100000"/>
                        </a:lnSpc>
                        <a:spcBef>
                          <a:spcPts val="0"/>
                        </a:spcBef>
                        <a:spcAft>
                          <a:spcPts val="0"/>
                        </a:spcAft>
                        <a:buNone/>
                        <a:tabLst/>
                        <a:defRPr sz="1400">
                          <a:latin typeface="Liberation Serif" pitchFamily="18"/>
                        </a:defRPr>
                      </a:pPr>
                      <a:r>
                        <a:rPr lang="en-GB" sz="1400" b="0" i="0" u="none" strike="noStrike" kern="1200" cap="none" dirty="0">
                          <a:ln>
                            <a:noFill/>
                          </a:ln>
                          <a:latin typeface="Liberation Serif" pitchFamily="18"/>
                          <a:ea typeface="Noto Sans CJK SC" pitchFamily="2"/>
                          <a:cs typeface="Lohit Devanagari" pitchFamily="2"/>
                        </a:rPr>
                        <a:t>1 - 70</a:t>
                      </a:r>
                    </a:p>
                  </a:txBody>
                  <a:tcPr/>
                </a:tc>
                <a:tc>
                  <a:txBody>
                    <a:bodyPr/>
                    <a:lstStyle/>
                    <a:p>
                      <a:pPr marL="0" marR="0" lvl="0" indent="0" algn="ctr" rtl="0" hangingPunct="0">
                        <a:lnSpc>
                          <a:spcPct val="100000"/>
                        </a:lnSpc>
                        <a:spcBef>
                          <a:spcPts val="0"/>
                        </a:spcBef>
                        <a:spcAft>
                          <a:spcPts val="0"/>
                        </a:spcAft>
                        <a:buNone/>
                        <a:tabLst/>
                        <a:defRPr sz="1400">
                          <a:latin typeface="Liberation Serif" pitchFamily="18"/>
                        </a:defRPr>
                      </a:pPr>
                      <a:r>
                        <a:rPr lang="en-GB" sz="1400" b="0" i="0" u="none" strike="noStrike" kern="1200" cap="none" dirty="0">
                          <a:ln>
                            <a:noFill/>
                          </a:ln>
                          <a:latin typeface="Liberation Serif" pitchFamily="18"/>
                          <a:ea typeface="Source Han Sans CN" pitchFamily="2"/>
                          <a:cs typeface="Droid Sans Devanagari" pitchFamily="2"/>
                        </a:rPr>
                        <a:t>10 - 30 %</a:t>
                      </a:r>
                    </a:p>
                  </a:txBody>
                  <a:tcPr/>
                </a:tc>
                <a:extLst>
                  <a:ext uri="{0D108BD9-81ED-4DB2-BD59-A6C34878D82A}">
                    <a16:rowId xmlns:a16="http://schemas.microsoft.com/office/drawing/2014/main" val="939410372"/>
                  </a:ext>
                </a:extLst>
              </a:tr>
              <a:tr h="216000">
                <a:tc>
                  <a:txBody>
                    <a:bodyPr/>
                    <a:lstStyle/>
                    <a:p>
                      <a:pPr marL="0" marR="0" lvl="0" indent="0" algn="ctr" rtl="0" hangingPunct="0">
                        <a:lnSpc>
                          <a:spcPct val="100000"/>
                        </a:lnSpc>
                        <a:spcBef>
                          <a:spcPts val="0"/>
                        </a:spcBef>
                        <a:spcAft>
                          <a:spcPts val="0"/>
                        </a:spcAft>
                        <a:buNone/>
                        <a:tabLst/>
                        <a:defRPr sz="1400">
                          <a:latin typeface="Liberation Serif" pitchFamily="18"/>
                        </a:defRPr>
                      </a:pPr>
                      <a:r>
                        <a:rPr lang="en-GB" sz="1400" b="0" i="0" u="none" strike="noStrike" kern="1200" cap="none" dirty="0">
                          <a:ln>
                            <a:noFill/>
                          </a:ln>
                          <a:latin typeface="Liberation Serif" pitchFamily="18"/>
                          <a:ea typeface="Noto Sans CJK SC" pitchFamily="2"/>
                          <a:cs typeface="Lohit Devanagari" pitchFamily="2"/>
                        </a:rPr>
                        <a:t>1</a:t>
                      </a:r>
                      <a:r>
                        <a:rPr lang="en-GB" sz="1400" b="0" i="0" u="none" strike="noStrike" kern="1200" cap="none" baseline="30000" dirty="0">
                          <a:ln>
                            <a:noFill/>
                          </a:ln>
                          <a:latin typeface="Liberation Serif" pitchFamily="18"/>
                          <a:ea typeface="Noto Sans CJK SC" pitchFamily="2"/>
                          <a:cs typeface="Lohit Devanagari" pitchFamily="2"/>
                        </a:rPr>
                        <a:t>st</a:t>
                      </a:r>
                      <a:r>
                        <a:rPr lang="en-GB" sz="1400" b="0" i="0" u="none" strike="noStrike" kern="1200" cap="none" dirty="0">
                          <a:ln>
                            <a:noFill/>
                          </a:ln>
                          <a:latin typeface="Liberation Serif" pitchFamily="18"/>
                          <a:ea typeface="Noto Sans CJK SC" pitchFamily="2"/>
                          <a:cs typeface="Lohit Devanagari" pitchFamily="2"/>
                        </a:rPr>
                        <a:t> and 2</a:t>
                      </a:r>
                      <a:r>
                        <a:rPr lang="en-GB" sz="1400" b="0" i="0" u="none" strike="noStrike" kern="1200" cap="none" baseline="30000" dirty="0">
                          <a:ln>
                            <a:noFill/>
                          </a:ln>
                          <a:latin typeface="Liberation Serif" pitchFamily="18"/>
                          <a:ea typeface="Noto Sans CJK SC" pitchFamily="2"/>
                          <a:cs typeface="Lohit Devanagari" pitchFamily="2"/>
                        </a:rPr>
                        <a:t>nd</a:t>
                      </a:r>
                      <a:r>
                        <a:rPr lang="en-GB" sz="1400" b="0" i="0" u="none" strike="noStrike" kern="1200" cap="none" dirty="0">
                          <a:ln>
                            <a:noFill/>
                          </a:ln>
                          <a:latin typeface="Liberation Serif" pitchFamily="18"/>
                          <a:ea typeface="Noto Sans CJK SC" pitchFamily="2"/>
                          <a:cs typeface="Lohit Devanagari" pitchFamily="2"/>
                        </a:rPr>
                        <a:t> at WHM</a:t>
                      </a:r>
                    </a:p>
                  </a:txBody>
                  <a:tcPr/>
                </a:tc>
                <a:tc>
                  <a:txBody>
                    <a:bodyPr/>
                    <a:lstStyle/>
                    <a:p>
                      <a:pPr marL="0" marR="0" lvl="0" indent="0" algn="ctr" rtl="0" hangingPunct="0">
                        <a:lnSpc>
                          <a:spcPct val="100000"/>
                        </a:lnSpc>
                        <a:spcBef>
                          <a:spcPts val="0"/>
                        </a:spcBef>
                        <a:spcAft>
                          <a:spcPts val="0"/>
                        </a:spcAft>
                        <a:buNone/>
                        <a:tabLst/>
                        <a:defRPr sz="1400">
                          <a:latin typeface="Liberation Serif" pitchFamily="18"/>
                        </a:defRPr>
                      </a:pPr>
                      <a:r>
                        <a:rPr lang="en-GB" sz="1400" b="0" i="0" u="none" strike="noStrike" kern="1200" cap="none" dirty="0">
                          <a:ln>
                            <a:noFill/>
                          </a:ln>
                          <a:latin typeface="Liberation Serif" pitchFamily="18"/>
                          <a:ea typeface="Source Han Sans CN" pitchFamily="2"/>
                          <a:cs typeface="Droid Sans Devanagari" pitchFamily="2"/>
                        </a:rPr>
                        <a:t>5 %</a:t>
                      </a:r>
                    </a:p>
                  </a:txBody>
                  <a:tcPr/>
                </a:tc>
                <a:extLst>
                  <a:ext uri="{0D108BD9-81ED-4DB2-BD59-A6C34878D82A}">
                    <a16:rowId xmlns:a16="http://schemas.microsoft.com/office/drawing/2014/main" val="2217303374"/>
                  </a:ext>
                </a:extLst>
              </a:tr>
              <a:tr h="216000">
                <a:tc>
                  <a:txBody>
                    <a:bodyPr/>
                    <a:lstStyle/>
                    <a:p>
                      <a:pPr marL="0" marR="0" lvl="0" indent="0" algn="ctr" rtl="0" hangingPunct="0">
                        <a:lnSpc>
                          <a:spcPct val="100000"/>
                        </a:lnSpc>
                        <a:spcBef>
                          <a:spcPts val="0"/>
                        </a:spcBef>
                        <a:spcAft>
                          <a:spcPts val="0"/>
                        </a:spcAft>
                        <a:buNone/>
                        <a:tabLst/>
                        <a:defRPr sz="1400">
                          <a:latin typeface="Liberation Serif" pitchFamily="18"/>
                        </a:defRPr>
                      </a:pPr>
                      <a:r>
                        <a:rPr lang="en-GB" sz="1400" b="0" i="0" u="none" strike="noStrike" kern="1200" cap="none" dirty="0">
                          <a:ln>
                            <a:noFill/>
                          </a:ln>
                          <a:latin typeface="Liberation Serif" pitchFamily="18"/>
                          <a:ea typeface="Noto Sans CJK SC" pitchFamily="2"/>
                          <a:cs typeface="Lohit Devanagari" pitchFamily="2"/>
                        </a:rPr>
                        <a:t>Valleys 1</a:t>
                      </a:r>
                      <a:r>
                        <a:rPr lang="en-GB" sz="1400" b="0" i="0" u="none" strike="noStrike" kern="1200" cap="none" baseline="30000" dirty="0">
                          <a:ln>
                            <a:noFill/>
                          </a:ln>
                          <a:latin typeface="Liberation Serif" pitchFamily="18"/>
                          <a:ea typeface="Noto Sans CJK SC" pitchFamily="2"/>
                          <a:cs typeface="Lohit Devanagari" pitchFamily="2"/>
                        </a:rPr>
                        <a:t>st</a:t>
                      </a:r>
                      <a:r>
                        <a:rPr lang="en-GB" sz="1400" b="0" i="0" u="none" strike="noStrike" kern="1200" cap="none" dirty="0">
                          <a:ln>
                            <a:noFill/>
                          </a:ln>
                          <a:latin typeface="Liberation Serif" pitchFamily="18"/>
                          <a:ea typeface="Noto Sans CJK SC" pitchFamily="2"/>
                          <a:cs typeface="Lohit Devanagari" pitchFamily="2"/>
                        </a:rPr>
                        <a:t> and 2</a:t>
                      </a:r>
                      <a:r>
                        <a:rPr lang="en-GB" sz="1400" b="0" i="0" u="none" strike="noStrike" kern="1200" cap="none" baseline="30000" dirty="0">
                          <a:ln>
                            <a:noFill/>
                          </a:ln>
                          <a:latin typeface="Liberation Serif" pitchFamily="18"/>
                          <a:ea typeface="Noto Sans CJK SC" pitchFamily="2"/>
                          <a:cs typeface="Lohit Devanagari" pitchFamily="2"/>
                        </a:rPr>
                        <a:t>nd</a:t>
                      </a:r>
                      <a:r>
                        <a:rPr lang="en-GB" sz="1400" b="0" i="0" u="none" strike="noStrike" kern="1200" cap="none" dirty="0">
                          <a:ln>
                            <a:noFill/>
                          </a:ln>
                          <a:latin typeface="Liberation Serif" pitchFamily="18"/>
                          <a:ea typeface="Noto Sans CJK SC" pitchFamily="2"/>
                          <a:cs typeface="Lohit Devanagari" pitchFamily="2"/>
                        </a:rPr>
                        <a:t> </a:t>
                      </a:r>
                    </a:p>
                  </a:txBody>
                  <a:tcPr/>
                </a:tc>
                <a:tc>
                  <a:txBody>
                    <a:bodyPr/>
                    <a:lstStyle/>
                    <a:p>
                      <a:pPr marL="0" marR="0" lvl="0" indent="0" algn="ctr" rtl="0" hangingPunct="0">
                        <a:lnSpc>
                          <a:spcPct val="100000"/>
                        </a:lnSpc>
                        <a:spcBef>
                          <a:spcPts val="0"/>
                        </a:spcBef>
                        <a:spcAft>
                          <a:spcPts val="0"/>
                        </a:spcAft>
                        <a:buNone/>
                        <a:tabLst/>
                        <a:defRPr sz="1400">
                          <a:latin typeface="Liberation Serif" pitchFamily="18"/>
                        </a:defRPr>
                      </a:pPr>
                      <a:r>
                        <a:rPr lang="en-GB" sz="1400" b="0" i="0" u="none" strike="noStrike" kern="1200" cap="none" dirty="0">
                          <a:ln>
                            <a:noFill/>
                          </a:ln>
                          <a:latin typeface="Liberation Serif" pitchFamily="18"/>
                          <a:ea typeface="Source Han Sans CN" pitchFamily="2"/>
                          <a:cs typeface="Droid Sans Devanagari" pitchFamily="2"/>
                        </a:rPr>
                        <a:t>30 %</a:t>
                      </a:r>
                    </a:p>
                  </a:txBody>
                  <a:tcPr/>
                </a:tc>
                <a:extLst>
                  <a:ext uri="{0D108BD9-81ED-4DB2-BD59-A6C34878D82A}">
                    <a16:rowId xmlns:a16="http://schemas.microsoft.com/office/drawing/2014/main" val="3669449638"/>
                  </a:ext>
                </a:extLst>
              </a:tr>
            </a:tbl>
          </a:graphicData>
        </a:graphic>
      </p:graphicFrame>
      <p:sp>
        <p:nvSpPr>
          <p:cNvPr id="17" name="TextBox 16">
            <a:extLst>
              <a:ext uri="{FF2B5EF4-FFF2-40B4-BE49-F238E27FC236}">
                <a16:creationId xmlns:a16="http://schemas.microsoft.com/office/drawing/2014/main" id="{D04D1CB2-1410-4488-B918-E3F9FD2B7A83}"/>
              </a:ext>
            </a:extLst>
          </p:cNvPr>
          <p:cNvSpPr txBox="1"/>
          <p:nvPr/>
        </p:nvSpPr>
        <p:spPr>
          <a:xfrm>
            <a:off x="5796804" y="2217417"/>
            <a:ext cx="3150418" cy="369332"/>
          </a:xfrm>
          <a:prstGeom prst="rect">
            <a:avLst/>
          </a:prstGeom>
          <a:noFill/>
        </p:spPr>
        <p:txBody>
          <a:bodyPr wrap="square">
            <a:spAutoFit/>
          </a:bodyPr>
          <a:lstStyle/>
          <a:p>
            <a:r>
              <a:rPr lang="en-US" sz="1800" b="1" dirty="0">
                <a:latin typeface="Perpetua" panose="02020502060401020303" pitchFamily="18" charset="0"/>
              </a:rPr>
              <a:t>Background can be substrate </a:t>
            </a:r>
            <a:endParaRPr lang="en-US" b="1" dirty="0"/>
          </a:p>
        </p:txBody>
      </p:sp>
      <p:pic>
        <p:nvPicPr>
          <p:cNvPr id="18" name="Picture 2">
            <a:extLst>
              <a:ext uri="{FF2B5EF4-FFF2-40B4-BE49-F238E27FC236}">
                <a16:creationId xmlns:a16="http://schemas.microsoft.com/office/drawing/2014/main" id="{E3239742-3B46-4B86-ACAB-68D91DCA76E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a:extLst>
              <a:ext uri="{FF2B5EF4-FFF2-40B4-BE49-F238E27FC236}">
                <a16:creationId xmlns:a16="http://schemas.microsoft.com/office/drawing/2014/main" id="{57C32DDF-E704-4AFC-A88C-20790D71ADF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5">
            <a:extLst>
              <a:ext uri="{FF2B5EF4-FFF2-40B4-BE49-F238E27FC236}">
                <a16:creationId xmlns:a16="http://schemas.microsoft.com/office/drawing/2014/main" id="{BF09FC40-4A98-493A-B4BD-1F76976F9B1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descr="Chart, line chart&#10;&#10;Description automatically generated">
            <a:extLst>
              <a:ext uri="{FF2B5EF4-FFF2-40B4-BE49-F238E27FC236}">
                <a16:creationId xmlns:a16="http://schemas.microsoft.com/office/drawing/2014/main" id="{10A800EB-B826-406D-9FB4-AF77E3A15F3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7584" y="4054374"/>
            <a:ext cx="1291235" cy="949851"/>
          </a:xfrm>
          <a:prstGeom prst="rect">
            <a:avLst/>
          </a:prstGeom>
        </p:spPr>
      </p:pic>
      <p:sp>
        <p:nvSpPr>
          <p:cNvPr id="21" name="2 Marcador de pie de página">
            <a:extLst>
              <a:ext uri="{FF2B5EF4-FFF2-40B4-BE49-F238E27FC236}">
                <a16:creationId xmlns:a16="http://schemas.microsoft.com/office/drawing/2014/main" id="{7EE8CD4A-B122-478E-A709-71C056017CA6}"/>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
        <p:nvSpPr>
          <p:cNvPr id="22" name="2 Marcador de pie de página">
            <a:extLst>
              <a:ext uri="{FF2B5EF4-FFF2-40B4-BE49-F238E27FC236}">
                <a16:creationId xmlns:a16="http://schemas.microsoft.com/office/drawing/2014/main" id="{AC08477C-CB7D-493D-8655-AC3DB9CEC506}"/>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Tree>
    <p:extLst>
      <p:ext uri="{BB962C8B-B14F-4D97-AF65-F5344CB8AC3E}">
        <p14:creationId xmlns:p14="http://schemas.microsoft.com/office/powerpoint/2010/main" val="13612396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18</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Sample by TRACE SCIENCE: no </a:t>
            </a:r>
            <a:r>
              <a:rPr lang="en-US" sz="3600" b="1" baseline="30000" dirty="0">
                <a:solidFill>
                  <a:sysClr val="window" lastClr="FFFFFF"/>
                </a:solidFill>
                <a:latin typeface="Perpetua" pitchFamily="18" charset="0"/>
              </a:rPr>
              <a:t>168</a:t>
            </a:r>
            <a:r>
              <a:rPr lang="en-US" sz="3600" b="1" dirty="0">
                <a:solidFill>
                  <a:sysClr val="window" lastClr="FFFFFF"/>
                </a:solidFill>
                <a:latin typeface="Perpetua" pitchFamily="18" charset="0"/>
              </a:rPr>
              <a:t>Yb</a:t>
            </a:r>
            <a:endParaRPr lang="en-US" sz="3600" b="1" dirty="0">
              <a:solidFill>
                <a:schemeClr val="bg1"/>
              </a:solidFill>
              <a:latin typeface="Perpetua" pitchFamily="18" charset="0"/>
            </a:endParaRPr>
          </a:p>
        </p:txBody>
      </p:sp>
      <p:sp>
        <p:nvSpPr>
          <p:cNvPr id="14" name="20 Rectángulo">
            <a:extLst>
              <a:ext uri="{FF2B5EF4-FFF2-40B4-BE49-F238E27FC236}">
                <a16:creationId xmlns:a16="http://schemas.microsoft.com/office/drawing/2014/main" id="{644A06AE-E4FB-4CA0-95E5-49C531F7AC5E}"/>
              </a:ext>
            </a:extLst>
          </p:cNvPr>
          <p:cNvSpPr/>
          <p:nvPr/>
        </p:nvSpPr>
        <p:spPr>
          <a:xfrm>
            <a:off x="461266" y="1173742"/>
            <a:ext cx="8105820" cy="338554"/>
          </a:xfrm>
          <a:prstGeom prst="rect">
            <a:avLst/>
          </a:prstGeom>
          <a:solidFill>
            <a:schemeClr val="bg1"/>
          </a:solidFill>
          <a:ln>
            <a:noFill/>
          </a:ln>
        </p:spPr>
        <p:txBody>
          <a:bodyPr wrap="square">
            <a:spAutoFit/>
          </a:bodyPr>
          <a:lstStyle/>
          <a:p>
            <a:pPr>
              <a:spcBef>
                <a:spcPts val="600"/>
              </a:spcBef>
            </a:pPr>
            <a:r>
              <a:rPr lang="en-US" sz="1600" baseline="30000" dirty="0">
                <a:latin typeface="Perpetua" panose="02020502060401020303" pitchFamily="18" charset="0"/>
              </a:rPr>
              <a:t>176</a:t>
            </a:r>
            <a:r>
              <a:rPr lang="en-US" sz="1600" dirty="0">
                <a:latin typeface="Perpetua" panose="02020502060401020303" pitchFamily="18" charset="0"/>
              </a:rPr>
              <a:t>Lu and </a:t>
            </a:r>
            <a:r>
              <a:rPr lang="en-US" sz="1600" baseline="30000" dirty="0">
                <a:latin typeface="Perpetua" panose="02020502060401020303" pitchFamily="18" charset="0"/>
              </a:rPr>
              <a:t>168</a:t>
            </a:r>
            <a:r>
              <a:rPr lang="en-US" sz="1600" dirty="0">
                <a:latin typeface="Perpetua" panose="02020502060401020303" pitchFamily="18" charset="0"/>
              </a:rPr>
              <a:t>Yb are the most undesirable isotopes in the sample. Both will not be present in the sample.  </a:t>
            </a:r>
          </a:p>
        </p:txBody>
      </p:sp>
      <p:pic>
        <p:nvPicPr>
          <p:cNvPr id="20" name="Picture 2">
            <a:extLst>
              <a:ext uri="{FF2B5EF4-FFF2-40B4-BE49-F238E27FC236}">
                <a16:creationId xmlns:a16="http://schemas.microsoft.com/office/drawing/2014/main" id="{9B97ED04-0FEB-418C-AAE4-276D2EDC7C6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
            <a:extLst>
              <a:ext uri="{FF2B5EF4-FFF2-40B4-BE49-F238E27FC236}">
                <a16:creationId xmlns:a16="http://schemas.microsoft.com/office/drawing/2014/main" id="{100DC884-4426-49A7-829D-919579657B4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5">
            <a:extLst>
              <a:ext uri="{FF2B5EF4-FFF2-40B4-BE49-F238E27FC236}">
                <a16:creationId xmlns:a16="http://schemas.microsoft.com/office/drawing/2014/main" id="{F4F7E0BE-EF86-4413-9304-EA0A3B29E04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5" name="Table Placeholder 2">
            <a:extLst>
              <a:ext uri="{FF2B5EF4-FFF2-40B4-BE49-F238E27FC236}">
                <a16:creationId xmlns:a16="http://schemas.microsoft.com/office/drawing/2014/main" id="{1164BF80-C9F2-48BE-82E4-3E5E926B8E5B}"/>
              </a:ext>
            </a:extLst>
          </p:cNvPr>
          <p:cNvGraphicFramePr>
            <a:graphicFrameLocks/>
          </p:cNvGraphicFramePr>
          <p:nvPr>
            <p:extLst>
              <p:ext uri="{D42A27DB-BD31-4B8C-83A1-F6EECF244321}">
                <p14:modId xmlns:p14="http://schemas.microsoft.com/office/powerpoint/2010/main" val="4182845058"/>
              </p:ext>
            </p:extLst>
          </p:nvPr>
        </p:nvGraphicFramePr>
        <p:xfrm>
          <a:off x="3175159" y="2142525"/>
          <a:ext cx="2357938" cy="2520510"/>
        </p:xfrm>
        <a:graphic>
          <a:graphicData uri="http://schemas.openxmlformats.org/drawingml/2006/table">
            <a:tbl>
              <a:tblPr firstRow="1" bandRow="1"/>
              <a:tblGrid>
                <a:gridCol w="1172523">
                  <a:extLst>
                    <a:ext uri="{9D8B030D-6E8A-4147-A177-3AD203B41FA5}">
                      <a16:colId xmlns:a16="http://schemas.microsoft.com/office/drawing/2014/main" val="1646398805"/>
                    </a:ext>
                  </a:extLst>
                </a:gridCol>
                <a:gridCol w="1185415">
                  <a:extLst>
                    <a:ext uri="{9D8B030D-6E8A-4147-A177-3AD203B41FA5}">
                      <a16:colId xmlns:a16="http://schemas.microsoft.com/office/drawing/2014/main" val="19511220"/>
                    </a:ext>
                  </a:extLst>
                </a:gridCol>
              </a:tblGrid>
              <a:tr h="432048">
                <a:tc>
                  <a:txBody>
                    <a:bodyPr/>
                    <a:lstStyle/>
                    <a:p>
                      <a:pPr marL="0" marR="0" lvl="0" indent="0" algn="ctr" rtl="0" hangingPunct="0">
                        <a:lnSpc>
                          <a:spcPct val="100000"/>
                        </a:lnSpc>
                        <a:spcBef>
                          <a:spcPts val="0"/>
                        </a:spcBef>
                        <a:spcAft>
                          <a:spcPts val="0"/>
                        </a:spcAft>
                        <a:buNone/>
                        <a:tabLst/>
                      </a:pPr>
                      <a:r>
                        <a:rPr lang="en-GB" sz="1400" b="0" i="0" u="none" strike="noStrike" kern="1200" cap="none" dirty="0">
                          <a:ln>
                            <a:noFill/>
                          </a:ln>
                          <a:latin typeface="Liberation Serif" pitchFamily="18"/>
                          <a:ea typeface="DejaVu Sans" pitchFamily="2"/>
                          <a:cs typeface="DejaVu Sans" pitchFamily="2"/>
                        </a:rPr>
                        <a:t>Isotopes</a:t>
                      </a:r>
                    </a:p>
                  </a:txBody>
                  <a:tcPr>
                    <a:solidFill>
                      <a:schemeClr val="bg1">
                        <a:lumMod val="85000"/>
                      </a:schemeClr>
                    </a:solidFill>
                  </a:tcPr>
                </a:tc>
                <a:tc>
                  <a:txBody>
                    <a:bodyPr/>
                    <a:lstStyle/>
                    <a:p>
                      <a:pPr marL="0" marR="0" lvl="0" indent="0" algn="ctr" rtl="0" hangingPunct="0">
                        <a:lnSpc>
                          <a:spcPct val="100000"/>
                        </a:lnSpc>
                        <a:spcBef>
                          <a:spcPts val="0"/>
                        </a:spcBef>
                        <a:spcAft>
                          <a:spcPts val="0"/>
                        </a:spcAft>
                        <a:buNone/>
                        <a:tabLst/>
                        <a:defRPr sz="1800">
                          <a:latin typeface="Liberation Serif" pitchFamily="18"/>
                        </a:defRPr>
                      </a:pPr>
                      <a:r>
                        <a:rPr lang="es-ES" sz="1400" b="0" i="0" u="none" strike="noStrike" kern="1200" cap="none" dirty="0">
                          <a:ln>
                            <a:noFill/>
                          </a:ln>
                          <a:latin typeface="Liberation Serif" pitchFamily="18"/>
                          <a:ea typeface="DejaVu Sans" pitchFamily="2"/>
                          <a:cs typeface="DejaVu Sans" pitchFamily="2"/>
                        </a:rPr>
                        <a:t>A</a:t>
                      </a:r>
                      <a:r>
                        <a:rPr lang="en-GB" sz="1400" b="0" i="0" u="none" strike="noStrike" kern="1200" cap="none" dirty="0" err="1">
                          <a:ln>
                            <a:noFill/>
                          </a:ln>
                          <a:latin typeface="Liberation Serif" pitchFamily="18"/>
                          <a:ea typeface="DejaVu Sans" pitchFamily="2"/>
                          <a:cs typeface="DejaVu Sans" pitchFamily="2"/>
                        </a:rPr>
                        <a:t>bundance</a:t>
                      </a:r>
                      <a:endParaRPr lang="en-GB" sz="1400" b="0" i="0" u="none" strike="noStrike" kern="1200" cap="none" dirty="0">
                        <a:ln>
                          <a:noFill/>
                        </a:ln>
                        <a:latin typeface="Liberation Serif" pitchFamily="18"/>
                        <a:ea typeface="DejaVu Sans" pitchFamily="2"/>
                        <a:cs typeface="DejaVu Sans" pitchFamily="2"/>
                      </a:endParaRPr>
                    </a:p>
                  </a:txBody>
                  <a:tcPr>
                    <a:solidFill>
                      <a:schemeClr val="bg1">
                        <a:lumMod val="85000"/>
                      </a:schemeClr>
                    </a:solidFill>
                  </a:tcPr>
                </a:tc>
                <a:extLst>
                  <a:ext uri="{0D108BD9-81ED-4DB2-BD59-A6C34878D82A}">
                    <a16:rowId xmlns:a16="http://schemas.microsoft.com/office/drawing/2014/main" val="3855515524"/>
                  </a:ext>
                </a:extLst>
              </a:tr>
              <a:tr h="398742">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1400" b="0" i="0" u="none" strike="noStrike" kern="1200" cap="none" baseline="33000" dirty="0">
                          <a:ln>
                            <a:noFill/>
                          </a:ln>
                          <a:latin typeface="Liberation Serif" pitchFamily="18"/>
                          <a:ea typeface="DejaVu Sans" pitchFamily="2"/>
                          <a:cs typeface="DejaVu Sans" pitchFamily="2"/>
                        </a:rPr>
                        <a:t>171</a:t>
                      </a:r>
                      <a:r>
                        <a:rPr lang="en-GB" sz="1400" b="0" i="0" u="none" strike="noStrike" kern="1200" cap="none" baseline="0" dirty="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1400" b="0" i="0" u="none" strike="noStrike" kern="1200" cap="none" dirty="0">
                          <a:ln>
                            <a:noFill/>
                          </a:ln>
                          <a:latin typeface="Liberation Serif" pitchFamily="18"/>
                          <a:ea typeface="DejaVu Sans" pitchFamily="2"/>
                          <a:cs typeface="DejaVu Sans" pitchFamily="2"/>
                        </a:rPr>
                        <a:t>0.41 %</a:t>
                      </a:r>
                    </a:p>
                  </a:txBody>
                  <a:tcPr/>
                </a:tc>
                <a:extLst>
                  <a:ext uri="{0D108BD9-81ED-4DB2-BD59-A6C34878D82A}">
                    <a16:rowId xmlns:a16="http://schemas.microsoft.com/office/drawing/2014/main" val="3057498703"/>
                  </a:ext>
                </a:extLst>
              </a:tr>
              <a:tr h="36004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1400" b="0" i="0" u="none" strike="noStrike" kern="1200" cap="none" baseline="33000">
                          <a:ln>
                            <a:noFill/>
                          </a:ln>
                          <a:latin typeface="Liberation Serif" pitchFamily="18"/>
                          <a:ea typeface="DejaVu Sans" pitchFamily="2"/>
                          <a:cs typeface="DejaVu Sans" pitchFamily="2"/>
                        </a:rPr>
                        <a:t>172</a:t>
                      </a:r>
                      <a:r>
                        <a:rPr lang="en-GB" sz="1400" b="0" i="0" u="none" strike="noStrike" kern="1200" cap="none" baseline="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1400" b="0" i="0" u="none" strike="noStrike" kern="1200" cap="none" dirty="0">
                          <a:ln>
                            <a:noFill/>
                          </a:ln>
                          <a:latin typeface="Liberation Serif" pitchFamily="18"/>
                          <a:ea typeface="DejaVu Sans" pitchFamily="2"/>
                          <a:cs typeface="DejaVu Sans" pitchFamily="2"/>
                        </a:rPr>
                        <a:t>0.69 %</a:t>
                      </a:r>
                    </a:p>
                  </a:txBody>
                  <a:tcPr/>
                </a:tc>
                <a:extLst>
                  <a:ext uri="{0D108BD9-81ED-4DB2-BD59-A6C34878D82A}">
                    <a16:rowId xmlns:a16="http://schemas.microsoft.com/office/drawing/2014/main" val="364140100"/>
                  </a:ext>
                </a:extLst>
              </a:tr>
              <a:tr h="36004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1400" b="0" i="0" u="none" strike="noStrike" kern="1200" cap="none" baseline="33000">
                          <a:ln>
                            <a:noFill/>
                          </a:ln>
                          <a:latin typeface="Liberation Serif" pitchFamily="18"/>
                          <a:ea typeface="DejaVu Sans" pitchFamily="2"/>
                          <a:cs typeface="DejaVu Sans" pitchFamily="2"/>
                        </a:rPr>
                        <a:t>173</a:t>
                      </a:r>
                      <a:r>
                        <a:rPr lang="en-GB" sz="1400" b="0" i="0" u="none" strike="noStrike" kern="1200" cap="none" baseline="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1400" b="0" i="0" u="none" strike="noStrike" kern="1200" cap="none" dirty="0">
                          <a:ln>
                            <a:noFill/>
                          </a:ln>
                          <a:latin typeface="Liberation Serif" pitchFamily="18"/>
                          <a:ea typeface="DejaVu Sans" pitchFamily="2"/>
                          <a:cs typeface="DejaVu Sans" pitchFamily="2"/>
                        </a:rPr>
                        <a:t>0.51 %</a:t>
                      </a:r>
                    </a:p>
                  </a:txBody>
                  <a:tcPr/>
                </a:tc>
                <a:extLst>
                  <a:ext uri="{0D108BD9-81ED-4DB2-BD59-A6C34878D82A}">
                    <a16:rowId xmlns:a16="http://schemas.microsoft.com/office/drawing/2014/main" val="2338891853"/>
                  </a:ext>
                </a:extLst>
              </a:tr>
              <a:tr h="36004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1400" b="0" i="0" u="none" strike="noStrike" kern="1200" cap="none" baseline="33000" dirty="0">
                          <a:ln>
                            <a:noFill/>
                          </a:ln>
                          <a:latin typeface="Liberation Serif" pitchFamily="18"/>
                          <a:ea typeface="DejaVu Sans" pitchFamily="2"/>
                          <a:cs typeface="DejaVu Sans" pitchFamily="2"/>
                        </a:rPr>
                        <a:t>174</a:t>
                      </a:r>
                      <a:r>
                        <a:rPr lang="en-GB" sz="1400" b="0" i="0" u="none" strike="noStrike" kern="1200" cap="none" baseline="0" dirty="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1400" b="0" i="0" u="none" strike="noStrike" kern="1200" cap="none" dirty="0">
                          <a:ln>
                            <a:noFill/>
                          </a:ln>
                          <a:latin typeface="Liberation Serif" pitchFamily="18"/>
                          <a:ea typeface="DejaVu Sans" pitchFamily="2"/>
                          <a:cs typeface="DejaVu Sans" pitchFamily="2"/>
                        </a:rPr>
                        <a:t>1.99 %</a:t>
                      </a:r>
                    </a:p>
                  </a:txBody>
                  <a:tcPr/>
                </a:tc>
                <a:extLst>
                  <a:ext uri="{0D108BD9-81ED-4DB2-BD59-A6C34878D82A}">
                    <a16:rowId xmlns:a16="http://schemas.microsoft.com/office/drawing/2014/main" val="2881281622"/>
                  </a:ext>
                </a:extLst>
              </a:tr>
              <a:tr h="288032">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1400" b="0" i="0" u="none" strike="noStrike" kern="1200" cap="none" baseline="33000" dirty="0">
                          <a:ln>
                            <a:noFill/>
                          </a:ln>
                          <a:latin typeface="Liberation Serif" pitchFamily="18"/>
                          <a:ea typeface="DejaVu Sans" pitchFamily="2"/>
                          <a:cs typeface="DejaVu Sans" pitchFamily="2"/>
                        </a:rPr>
                        <a:t>176</a:t>
                      </a:r>
                      <a:r>
                        <a:rPr lang="en-GB" sz="1400" b="0" i="0" u="none" strike="noStrike" kern="1200" cap="none" baseline="0" dirty="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1400" b="0" i="0" u="none" strike="noStrike" kern="1200" cap="none" dirty="0">
                          <a:ln>
                            <a:noFill/>
                          </a:ln>
                          <a:latin typeface="Liberation Serif" pitchFamily="18"/>
                          <a:ea typeface="DejaVu Sans" pitchFamily="2"/>
                          <a:cs typeface="DejaVu Sans" pitchFamily="2"/>
                        </a:rPr>
                        <a:t>96.4 %</a:t>
                      </a:r>
                    </a:p>
                  </a:txBody>
                  <a:tcPr/>
                </a:tc>
                <a:extLst>
                  <a:ext uri="{0D108BD9-81ED-4DB2-BD59-A6C34878D82A}">
                    <a16:rowId xmlns:a16="http://schemas.microsoft.com/office/drawing/2014/main" val="2712790277"/>
                  </a:ext>
                </a:extLst>
              </a:tr>
              <a:tr h="291916">
                <a:tc>
                  <a:txBody>
                    <a:bodyPr/>
                    <a:lstStyle/>
                    <a:p>
                      <a:pPr marL="0" marR="0" lvl="0" indent="0" algn="ctr" rtl="0" hangingPunct="0">
                        <a:lnSpc>
                          <a:spcPct val="100000"/>
                        </a:lnSpc>
                        <a:spcBef>
                          <a:spcPts val="0"/>
                        </a:spcBef>
                        <a:spcAft>
                          <a:spcPts val="0"/>
                        </a:spcAft>
                        <a:buNone/>
                        <a:tabLst/>
                        <a:defRPr sz="2000">
                          <a:latin typeface="Liberation Serif" pitchFamily="18"/>
                        </a:defRPr>
                      </a:pPr>
                      <a:endParaRPr lang="en-GB" sz="1400" b="0" i="0" u="none" strike="noStrike" kern="1200" cap="none" baseline="0" dirty="0">
                        <a:ln>
                          <a:noFill/>
                        </a:ln>
                        <a:latin typeface="Liberation Serif" pitchFamily="18"/>
                        <a:ea typeface="DejaVu Sans" pitchFamily="2"/>
                        <a:cs typeface="DejaVu Sans" pitchFamily="2"/>
                      </a:endParaRP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s-ES" sz="1400" b="0" i="0" u="none" strike="noStrike" kern="1200" cap="none" dirty="0">
                          <a:ln>
                            <a:noFill/>
                          </a:ln>
                          <a:solidFill>
                            <a:srgbClr val="FF0000"/>
                          </a:solidFill>
                          <a:latin typeface="Liberation Serif" pitchFamily="18"/>
                          <a:ea typeface="DejaVu Sans" pitchFamily="2"/>
                          <a:cs typeface="DejaVu Sans" pitchFamily="2"/>
                        </a:rPr>
                        <a:t>100 %</a:t>
                      </a:r>
                      <a:endParaRPr lang="en-GB" sz="1400" b="0" i="0" u="none" strike="noStrike" kern="1200" cap="none" dirty="0">
                        <a:ln>
                          <a:noFill/>
                        </a:ln>
                        <a:solidFill>
                          <a:srgbClr val="FF0000"/>
                        </a:solidFill>
                        <a:latin typeface="Liberation Serif" pitchFamily="18"/>
                        <a:ea typeface="DejaVu Sans" pitchFamily="2"/>
                        <a:cs typeface="DejaVu Sans" pitchFamily="2"/>
                      </a:endParaRPr>
                    </a:p>
                  </a:txBody>
                  <a:tcPr/>
                </a:tc>
                <a:extLst>
                  <a:ext uri="{0D108BD9-81ED-4DB2-BD59-A6C34878D82A}">
                    <a16:rowId xmlns:a16="http://schemas.microsoft.com/office/drawing/2014/main" val="2434695349"/>
                  </a:ext>
                </a:extLst>
              </a:tr>
            </a:tbl>
          </a:graphicData>
        </a:graphic>
      </p:graphicFrame>
      <p:sp>
        <p:nvSpPr>
          <p:cNvPr id="13" name="TextBox 12">
            <a:extLst>
              <a:ext uri="{FF2B5EF4-FFF2-40B4-BE49-F238E27FC236}">
                <a16:creationId xmlns:a16="http://schemas.microsoft.com/office/drawing/2014/main" id="{D499EF1E-4ABA-45D6-9DF5-7B88A3D677F0}"/>
              </a:ext>
            </a:extLst>
          </p:cNvPr>
          <p:cNvSpPr txBox="1"/>
          <p:nvPr/>
        </p:nvSpPr>
        <p:spPr>
          <a:xfrm>
            <a:off x="642458" y="5436484"/>
            <a:ext cx="7743436" cy="369332"/>
          </a:xfrm>
          <a:prstGeom prst="rect">
            <a:avLst/>
          </a:prstGeom>
          <a:noFill/>
        </p:spPr>
        <p:txBody>
          <a:bodyPr wrap="square">
            <a:spAutoFit/>
          </a:bodyPr>
          <a:lstStyle/>
          <a:p>
            <a:pPr>
              <a:spcBef>
                <a:spcPts val="600"/>
              </a:spcBef>
            </a:pPr>
            <a:r>
              <a:rPr lang="en-US" sz="1800" dirty="0">
                <a:solidFill>
                  <a:srgbClr val="FF0000"/>
                </a:solidFill>
                <a:latin typeface="Perpetua" panose="02020502060401020303" pitchFamily="18" charset="0"/>
              </a:rPr>
              <a:t>However,</a:t>
            </a:r>
            <a:r>
              <a:rPr lang="en-US" sz="1800" dirty="0">
                <a:latin typeface="Perpetua" panose="02020502060401020303" pitchFamily="18" charset="0"/>
              </a:rPr>
              <a:t> let us consider that the </a:t>
            </a:r>
            <a:r>
              <a:rPr lang="en-US" sz="1800" baseline="30000" dirty="0">
                <a:latin typeface="Perpetua" panose="02020502060401020303" pitchFamily="18" charset="0"/>
              </a:rPr>
              <a:t>168</a:t>
            </a:r>
            <a:r>
              <a:rPr lang="en-US" sz="1800" dirty="0">
                <a:latin typeface="Perpetua" panose="02020502060401020303" pitchFamily="18" charset="0"/>
              </a:rPr>
              <a:t>Yb isotope would be present in the sample of  TRACE.</a:t>
            </a:r>
          </a:p>
        </p:txBody>
      </p:sp>
      <p:sp>
        <p:nvSpPr>
          <p:cNvPr id="15" name="2 Marcador de pie de página">
            <a:extLst>
              <a:ext uri="{FF2B5EF4-FFF2-40B4-BE49-F238E27FC236}">
                <a16:creationId xmlns:a16="http://schemas.microsoft.com/office/drawing/2014/main" id="{E56BF759-F845-4516-93D5-A13065346D3D}"/>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2" name="2 Marcador de pie de página">
            <a:extLst>
              <a:ext uri="{FF2B5EF4-FFF2-40B4-BE49-F238E27FC236}">
                <a16:creationId xmlns:a16="http://schemas.microsoft.com/office/drawing/2014/main" id="{12BDC31F-AA5A-4B9A-830A-5B4EC1F14C0E}"/>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2926226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19</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Most unfavorable sample for background</a:t>
            </a:r>
            <a:endParaRPr lang="en-US" sz="3600" b="1" dirty="0">
              <a:solidFill>
                <a:schemeClr val="bg1"/>
              </a:solidFill>
              <a:latin typeface="Perpetua" pitchFamily="18" charset="0"/>
            </a:endParaRPr>
          </a:p>
        </p:txBody>
      </p:sp>
      <p:sp>
        <p:nvSpPr>
          <p:cNvPr id="14" name="20 Rectángulo">
            <a:extLst>
              <a:ext uri="{FF2B5EF4-FFF2-40B4-BE49-F238E27FC236}">
                <a16:creationId xmlns:a16="http://schemas.microsoft.com/office/drawing/2014/main" id="{ED627B86-1F20-486F-800A-8F41588B0D30}"/>
              </a:ext>
            </a:extLst>
          </p:cNvPr>
          <p:cNvSpPr/>
          <p:nvPr/>
        </p:nvSpPr>
        <p:spPr>
          <a:xfrm>
            <a:off x="179512" y="787733"/>
            <a:ext cx="8640960" cy="338554"/>
          </a:xfrm>
          <a:prstGeom prst="rect">
            <a:avLst/>
          </a:prstGeom>
          <a:solidFill>
            <a:schemeClr val="bg1"/>
          </a:solidFill>
          <a:ln>
            <a:noFill/>
          </a:ln>
        </p:spPr>
        <p:txBody>
          <a:bodyPr wrap="square">
            <a:spAutoFit/>
          </a:bodyPr>
          <a:lstStyle/>
          <a:p>
            <a:pPr>
              <a:spcBef>
                <a:spcPts val="600"/>
              </a:spcBef>
            </a:pPr>
            <a:r>
              <a:rPr lang="en-US" sz="1600" dirty="0">
                <a:latin typeface="Perpetua" panose="02020502060401020303" pitchFamily="18" charset="0"/>
              </a:rPr>
              <a:t>Sample for the experiment considering an </a:t>
            </a:r>
            <a:r>
              <a:rPr lang="en-US" sz="1600" b="1" dirty="0">
                <a:latin typeface="Perpetua" panose="02020502060401020303" pitchFamily="18" charset="0"/>
              </a:rPr>
              <a:t>artificial </a:t>
            </a:r>
            <a:r>
              <a:rPr lang="en-US" sz="1600" dirty="0">
                <a:latin typeface="Perpetua" panose="02020502060401020303" pitchFamily="18" charset="0"/>
              </a:rPr>
              <a:t>contamination of 0.12% of the </a:t>
            </a:r>
            <a:r>
              <a:rPr lang="en-US" sz="1600" baseline="300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168</a:t>
            </a:r>
            <a:r>
              <a:rPr lang="en-US" sz="16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Yb</a:t>
            </a:r>
            <a:r>
              <a:rPr lang="en-US" sz="1600" dirty="0">
                <a:latin typeface="Perpetua" panose="02020502060401020303" pitchFamily="18" charset="0"/>
              </a:rPr>
              <a:t> isotope. </a:t>
            </a:r>
            <a:endParaRPr lang="en-US" sz="16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endParaRPr>
          </a:p>
        </p:txBody>
      </p:sp>
      <p:sp>
        <p:nvSpPr>
          <p:cNvPr id="17" name="TextBox 16">
            <a:extLst>
              <a:ext uri="{FF2B5EF4-FFF2-40B4-BE49-F238E27FC236}">
                <a16:creationId xmlns:a16="http://schemas.microsoft.com/office/drawing/2014/main" id="{D04D1CB2-1410-4488-B918-E3F9FD2B7A83}"/>
              </a:ext>
            </a:extLst>
          </p:cNvPr>
          <p:cNvSpPr txBox="1"/>
          <p:nvPr/>
        </p:nvSpPr>
        <p:spPr>
          <a:xfrm>
            <a:off x="321147" y="5246742"/>
            <a:ext cx="4692046" cy="646331"/>
          </a:xfrm>
          <a:prstGeom prst="rect">
            <a:avLst/>
          </a:prstGeom>
          <a:noFill/>
        </p:spPr>
        <p:txBody>
          <a:bodyPr wrap="square">
            <a:spAutoFit/>
          </a:bodyPr>
          <a:lstStyle/>
          <a:p>
            <a:r>
              <a:rPr lang="en-US" sz="1800" b="1" dirty="0">
                <a:latin typeface="Perpetua" panose="02020502060401020303" pitchFamily="18" charset="0"/>
              </a:rPr>
              <a:t>Even in this artificial less favorable  situation the background can be substrate </a:t>
            </a:r>
            <a:endParaRPr lang="en-US" b="1" dirty="0"/>
          </a:p>
        </p:txBody>
      </p:sp>
      <p:pic>
        <p:nvPicPr>
          <p:cNvPr id="18" name="Picture 2">
            <a:extLst>
              <a:ext uri="{FF2B5EF4-FFF2-40B4-BE49-F238E27FC236}">
                <a16:creationId xmlns:a16="http://schemas.microsoft.com/office/drawing/2014/main" id="{E3239742-3B46-4B86-ACAB-68D91DCA76E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a:extLst>
              <a:ext uri="{FF2B5EF4-FFF2-40B4-BE49-F238E27FC236}">
                <a16:creationId xmlns:a16="http://schemas.microsoft.com/office/drawing/2014/main" id="{57C32DDF-E704-4AFC-A88C-20790D71ADF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5">
            <a:extLst>
              <a:ext uri="{FF2B5EF4-FFF2-40B4-BE49-F238E27FC236}">
                <a16:creationId xmlns:a16="http://schemas.microsoft.com/office/drawing/2014/main" id="{BF09FC40-4A98-493A-B4BD-1F76976F9B1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2 Marcador de posición de imagen">
            <a:extLst>
              <a:ext uri="{FF2B5EF4-FFF2-40B4-BE49-F238E27FC236}">
                <a16:creationId xmlns:a16="http://schemas.microsoft.com/office/drawing/2014/main" id="{5F66A502-C3C7-4548-B204-2404C95E69B9}"/>
              </a:ext>
            </a:extLst>
          </p:cNvPr>
          <p:cNvPicPr>
            <a:picLocks noChangeAspect="1"/>
          </p:cNvPicPr>
          <p:nvPr/>
        </p:nvPicPr>
        <p:blipFill>
          <a:blip r:embed="rId6">
            <a:lum/>
            <a:alphaModFix/>
          </a:blip>
          <a:srcRect/>
          <a:stretch>
            <a:fillRect/>
          </a:stretch>
        </p:blipFill>
        <p:spPr bwMode="auto">
          <a:xfrm>
            <a:off x="-39365" y="1190547"/>
            <a:ext cx="4751147" cy="3439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a:extLst>
              <a:ext uri="{FF2B5EF4-FFF2-40B4-BE49-F238E27FC236}">
                <a16:creationId xmlns:a16="http://schemas.microsoft.com/office/drawing/2014/main" id="{562CBADA-D971-41CD-B227-C5EAEE5785C6}"/>
              </a:ext>
            </a:extLst>
          </p:cNvPr>
          <p:cNvSpPr txBox="1"/>
          <p:nvPr/>
        </p:nvSpPr>
        <p:spPr>
          <a:xfrm>
            <a:off x="1134638" y="1571650"/>
            <a:ext cx="3312368" cy="307777"/>
          </a:xfrm>
          <a:prstGeom prst="rect">
            <a:avLst/>
          </a:prstGeom>
          <a:solidFill>
            <a:schemeClr val="bg1"/>
          </a:solidFill>
        </p:spPr>
        <p:txBody>
          <a:bodyPr wrap="square" rtlCol="0">
            <a:spAutoFit/>
          </a:bodyPr>
          <a:lstStyle/>
          <a:p>
            <a:r>
              <a:rPr lang="es-ES" sz="1400" dirty="0" err="1"/>
              <a:t>Sample</a:t>
            </a:r>
            <a:r>
              <a:rPr lang="es-ES" sz="1400" dirty="0"/>
              <a:t> </a:t>
            </a:r>
            <a:r>
              <a:rPr lang="es-ES" sz="1400" dirty="0" err="1"/>
              <a:t>of</a:t>
            </a:r>
            <a:r>
              <a:rPr lang="es-ES" sz="1400" dirty="0"/>
              <a:t> Trace </a:t>
            </a:r>
            <a:r>
              <a:rPr lang="es-ES" sz="1400" dirty="0" err="1"/>
              <a:t>with</a:t>
            </a:r>
            <a:r>
              <a:rPr lang="es-ES" sz="1400" dirty="0"/>
              <a:t> </a:t>
            </a:r>
            <a:r>
              <a:rPr lang="es-ES" sz="1400" dirty="0">
                <a:solidFill>
                  <a:srgbClr val="FF0000"/>
                </a:solidFill>
              </a:rPr>
              <a:t>artificial 0.12% </a:t>
            </a:r>
            <a:r>
              <a:rPr lang="es-ES" sz="1400" baseline="30000" dirty="0">
                <a:solidFill>
                  <a:srgbClr val="FF0000"/>
                </a:solidFill>
              </a:rPr>
              <a:t>168</a:t>
            </a:r>
            <a:r>
              <a:rPr lang="es-ES" sz="1400" dirty="0">
                <a:solidFill>
                  <a:srgbClr val="FF0000"/>
                </a:solidFill>
              </a:rPr>
              <a:t>Yb</a:t>
            </a:r>
            <a:endParaRPr lang="en-GB" sz="1400" dirty="0">
              <a:solidFill>
                <a:srgbClr val="FF0000"/>
              </a:solidFill>
            </a:endParaRPr>
          </a:p>
        </p:txBody>
      </p:sp>
      <p:pic>
        <p:nvPicPr>
          <p:cNvPr id="15" name="2 Marcador de posición de imagen">
            <a:extLst>
              <a:ext uri="{FF2B5EF4-FFF2-40B4-BE49-F238E27FC236}">
                <a16:creationId xmlns:a16="http://schemas.microsoft.com/office/drawing/2014/main" id="{70832CAA-5A50-462D-AAE8-9DB2B5838627}"/>
              </a:ext>
            </a:extLst>
          </p:cNvPr>
          <p:cNvPicPr>
            <a:picLocks noChangeAspect="1"/>
          </p:cNvPicPr>
          <p:nvPr/>
        </p:nvPicPr>
        <p:blipFill>
          <a:blip r:embed="rId7">
            <a:lum/>
            <a:alphaModFix/>
          </a:blip>
          <a:srcRect/>
          <a:stretch>
            <a:fillRect/>
          </a:stretch>
        </p:blipFill>
        <p:spPr bwMode="auto">
          <a:xfrm>
            <a:off x="5220072" y="1601832"/>
            <a:ext cx="2889994" cy="213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2 Marcador de posición de imagen">
            <a:extLst>
              <a:ext uri="{FF2B5EF4-FFF2-40B4-BE49-F238E27FC236}">
                <a16:creationId xmlns:a16="http://schemas.microsoft.com/office/drawing/2014/main" id="{825C53E7-B726-4EAD-801C-2D17BA31BE54}"/>
              </a:ext>
            </a:extLst>
          </p:cNvPr>
          <p:cNvPicPr>
            <a:picLocks noChangeAspect="1"/>
          </p:cNvPicPr>
          <p:nvPr/>
        </p:nvPicPr>
        <p:blipFill>
          <a:blip r:embed="rId8">
            <a:lum/>
            <a:alphaModFix/>
          </a:blip>
          <a:srcRect/>
          <a:stretch>
            <a:fillRect/>
          </a:stretch>
        </p:blipFill>
        <p:spPr bwMode="auto">
          <a:xfrm>
            <a:off x="5220072" y="4077072"/>
            <a:ext cx="3182728" cy="2329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a:extLst>
              <a:ext uri="{FF2B5EF4-FFF2-40B4-BE49-F238E27FC236}">
                <a16:creationId xmlns:a16="http://schemas.microsoft.com/office/drawing/2014/main" id="{25199B15-03C9-41B7-9630-6B435C787577}"/>
              </a:ext>
            </a:extLst>
          </p:cNvPr>
          <p:cNvSpPr txBox="1"/>
          <p:nvPr/>
        </p:nvSpPr>
        <p:spPr>
          <a:xfrm>
            <a:off x="5885785" y="1847677"/>
            <a:ext cx="1998583" cy="215444"/>
          </a:xfrm>
          <a:prstGeom prst="rect">
            <a:avLst/>
          </a:prstGeom>
          <a:solidFill>
            <a:schemeClr val="bg1"/>
          </a:solidFill>
        </p:spPr>
        <p:txBody>
          <a:bodyPr wrap="square" rtlCol="0">
            <a:spAutoFit/>
          </a:bodyPr>
          <a:lstStyle/>
          <a:p>
            <a:r>
              <a:rPr lang="es-ES" sz="800" dirty="0" err="1"/>
              <a:t>Sample</a:t>
            </a:r>
            <a:r>
              <a:rPr lang="es-ES" sz="800" dirty="0"/>
              <a:t> </a:t>
            </a:r>
            <a:r>
              <a:rPr lang="es-ES" sz="800" dirty="0" err="1"/>
              <a:t>of</a:t>
            </a:r>
            <a:r>
              <a:rPr lang="es-ES" sz="800" dirty="0"/>
              <a:t> Trace </a:t>
            </a:r>
            <a:r>
              <a:rPr lang="es-ES" sz="800" dirty="0" err="1"/>
              <a:t>with</a:t>
            </a:r>
            <a:r>
              <a:rPr lang="es-ES" sz="800" dirty="0"/>
              <a:t> </a:t>
            </a:r>
            <a:r>
              <a:rPr lang="es-ES" sz="800" dirty="0">
                <a:solidFill>
                  <a:srgbClr val="FF0000"/>
                </a:solidFill>
              </a:rPr>
              <a:t>artificial 0.12% </a:t>
            </a:r>
            <a:r>
              <a:rPr lang="es-ES" sz="800" baseline="30000" dirty="0">
                <a:solidFill>
                  <a:srgbClr val="FF0000"/>
                </a:solidFill>
              </a:rPr>
              <a:t>168</a:t>
            </a:r>
            <a:r>
              <a:rPr lang="es-ES" sz="800" dirty="0">
                <a:solidFill>
                  <a:srgbClr val="FF0000"/>
                </a:solidFill>
              </a:rPr>
              <a:t>Yb</a:t>
            </a:r>
            <a:endParaRPr lang="en-GB" sz="800" dirty="0">
              <a:solidFill>
                <a:srgbClr val="FF0000"/>
              </a:solidFill>
            </a:endParaRPr>
          </a:p>
        </p:txBody>
      </p:sp>
      <p:sp>
        <p:nvSpPr>
          <p:cNvPr id="26" name="TextBox 25">
            <a:extLst>
              <a:ext uri="{FF2B5EF4-FFF2-40B4-BE49-F238E27FC236}">
                <a16:creationId xmlns:a16="http://schemas.microsoft.com/office/drawing/2014/main" id="{535047D2-0A87-4100-9597-49DF147C64EF}"/>
              </a:ext>
            </a:extLst>
          </p:cNvPr>
          <p:cNvSpPr txBox="1"/>
          <p:nvPr/>
        </p:nvSpPr>
        <p:spPr>
          <a:xfrm>
            <a:off x="6018649" y="4346900"/>
            <a:ext cx="1998583" cy="215444"/>
          </a:xfrm>
          <a:prstGeom prst="rect">
            <a:avLst/>
          </a:prstGeom>
          <a:solidFill>
            <a:schemeClr val="bg1"/>
          </a:solidFill>
        </p:spPr>
        <p:txBody>
          <a:bodyPr wrap="square" rtlCol="0">
            <a:spAutoFit/>
          </a:bodyPr>
          <a:lstStyle/>
          <a:p>
            <a:r>
              <a:rPr lang="es-ES" sz="800" dirty="0" err="1"/>
              <a:t>Sample</a:t>
            </a:r>
            <a:r>
              <a:rPr lang="es-ES" sz="800" dirty="0"/>
              <a:t> </a:t>
            </a:r>
            <a:r>
              <a:rPr lang="es-ES" sz="800" dirty="0" err="1"/>
              <a:t>of</a:t>
            </a:r>
            <a:r>
              <a:rPr lang="es-ES" sz="800" dirty="0"/>
              <a:t> Trace </a:t>
            </a:r>
            <a:r>
              <a:rPr lang="es-ES" sz="800" dirty="0" err="1"/>
              <a:t>with</a:t>
            </a:r>
            <a:r>
              <a:rPr lang="es-ES" sz="800" dirty="0"/>
              <a:t> </a:t>
            </a:r>
            <a:r>
              <a:rPr lang="es-ES" sz="800" dirty="0">
                <a:solidFill>
                  <a:srgbClr val="FF0000"/>
                </a:solidFill>
              </a:rPr>
              <a:t>artificial 0.12% </a:t>
            </a:r>
            <a:r>
              <a:rPr lang="es-ES" sz="800" baseline="30000" dirty="0">
                <a:solidFill>
                  <a:srgbClr val="FF0000"/>
                </a:solidFill>
              </a:rPr>
              <a:t>168</a:t>
            </a:r>
            <a:r>
              <a:rPr lang="es-ES" sz="800" dirty="0">
                <a:solidFill>
                  <a:srgbClr val="FF0000"/>
                </a:solidFill>
              </a:rPr>
              <a:t>Yb</a:t>
            </a:r>
            <a:endParaRPr lang="en-GB" sz="800" dirty="0">
              <a:solidFill>
                <a:srgbClr val="FF0000"/>
              </a:solidFill>
            </a:endParaRPr>
          </a:p>
        </p:txBody>
      </p:sp>
      <p:cxnSp>
        <p:nvCxnSpPr>
          <p:cNvPr id="27" name="Straight Arrow Connector 26">
            <a:extLst>
              <a:ext uri="{FF2B5EF4-FFF2-40B4-BE49-F238E27FC236}">
                <a16:creationId xmlns:a16="http://schemas.microsoft.com/office/drawing/2014/main" id="{5EB16190-0965-463B-8280-9912DE0F94F0}"/>
              </a:ext>
            </a:extLst>
          </p:cNvPr>
          <p:cNvCxnSpPr>
            <a:cxnSpLocks/>
          </p:cNvCxnSpPr>
          <p:nvPr/>
        </p:nvCxnSpPr>
        <p:spPr>
          <a:xfrm>
            <a:off x="6037465" y="3287924"/>
            <a:ext cx="1486863" cy="6274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994C9B0-10DF-496F-B931-78F4BDE1330E}"/>
              </a:ext>
            </a:extLst>
          </p:cNvPr>
          <p:cNvCxnSpPr>
            <a:cxnSpLocks/>
          </p:cNvCxnSpPr>
          <p:nvPr/>
        </p:nvCxnSpPr>
        <p:spPr>
          <a:xfrm>
            <a:off x="6360516" y="3159262"/>
            <a:ext cx="1394184" cy="6274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808D384-9990-419B-98BA-A7BC946F95B3}"/>
              </a:ext>
            </a:extLst>
          </p:cNvPr>
          <p:cNvCxnSpPr>
            <a:cxnSpLocks/>
          </p:cNvCxnSpPr>
          <p:nvPr/>
        </p:nvCxnSpPr>
        <p:spPr>
          <a:xfrm>
            <a:off x="7342994" y="3129680"/>
            <a:ext cx="502888" cy="6570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3DB9AC15-36ED-4D06-8F06-1A1F4CA589E0}"/>
              </a:ext>
            </a:extLst>
          </p:cNvPr>
          <p:cNvCxnSpPr>
            <a:cxnSpLocks/>
          </p:cNvCxnSpPr>
          <p:nvPr/>
        </p:nvCxnSpPr>
        <p:spPr>
          <a:xfrm>
            <a:off x="7594438" y="3110975"/>
            <a:ext cx="536230" cy="630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EAA0064-9E93-4A97-8083-0C4478DB31F6}"/>
              </a:ext>
            </a:extLst>
          </p:cNvPr>
          <p:cNvSpPr txBox="1"/>
          <p:nvPr/>
        </p:nvSpPr>
        <p:spPr>
          <a:xfrm>
            <a:off x="7620000" y="3824305"/>
            <a:ext cx="1406223" cy="369332"/>
          </a:xfrm>
          <a:prstGeom prst="rect">
            <a:avLst/>
          </a:prstGeom>
          <a:noFill/>
          <a:ln>
            <a:solidFill>
              <a:srgbClr val="FF0000"/>
            </a:solidFill>
          </a:ln>
        </p:spPr>
        <p:txBody>
          <a:bodyPr wrap="square" rtlCol="0">
            <a:spAutoFit/>
          </a:bodyPr>
          <a:lstStyle/>
          <a:p>
            <a:r>
              <a:rPr lang="es-ES" dirty="0">
                <a:solidFill>
                  <a:srgbClr val="FF0000"/>
                </a:solidFill>
                <a:latin typeface="Perpetua" panose="02020502060401020303" pitchFamily="18" charset="0"/>
              </a:rPr>
              <a:t>&gt;99% </a:t>
            </a:r>
            <a:r>
              <a:rPr lang="es-ES" dirty="0" err="1">
                <a:solidFill>
                  <a:srgbClr val="FF0000"/>
                </a:solidFill>
                <a:latin typeface="Perpetua" panose="02020502060401020303" pitchFamily="18" charset="0"/>
              </a:rPr>
              <a:t>is</a:t>
            </a:r>
            <a:r>
              <a:rPr lang="es-ES" dirty="0">
                <a:solidFill>
                  <a:srgbClr val="FF0000"/>
                </a:solidFill>
                <a:latin typeface="Perpetua" panose="02020502060401020303" pitchFamily="18" charset="0"/>
              </a:rPr>
              <a:t> </a:t>
            </a:r>
            <a:r>
              <a:rPr lang="es-ES" baseline="30000" dirty="0">
                <a:solidFill>
                  <a:srgbClr val="FF0000"/>
                </a:solidFill>
                <a:latin typeface="Perpetua" panose="02020502060401020303" pitchFamily="18" charset="0"/>
              </a:rPr>
              <a:t>176</a:t>
            </a:r>
            <a:r>
              <a:rPr lang="es-ES" dirty="0">
                <a:solidFill>
                  <a:srgbClr val="FF0000"/>
                </a:solidFill>
                <a:latin typeface="Perpetua" panose="02020502060401020303" pitchFamily="18" charset="0"/>
              </a:rPr>
              <a:t>Yb</a:t>
            </a:r>
            <a:endParaRPr lang="en-GB" dirty="0">
              <a:solidFill>
                <a:srgbClr val="FF0000"/>
              </a:solidFill>
              <a:latin typeface="Perpetua" panose="02020502060401020303" pitchFamily="18" charset="0"/>
            </a:endParaRPr>
          </a:p>
        </p:txBody>
      </p:sp>
      <p:cxnSp>
        <p:nvCxnSpPr>
          <p:cNvPr id="33" name="Straight Arrow Connector 32">
            <a:extLst>
              <a:ext uri="{FF2B5EF4-FFF2-40B4-BE49-F238E27FC236}">
                <a16:creationId xmlns:a16="http://schemas.microsoft.com/office/drawing/2014/main" id="{2D92B05D-E7C7-41AC-9ADE-737B6B4C0718}"/>
              </a:ext>
            </a:extLst>
          </p:cNvPr>
          <p:cNvCxnSpPr>
            <a:cxnSpLocks/>
          </p:cNvCxnSpPr>
          <p:nvPr/>
        </p:nvCxnSpPr>
        <p:spPr>
          <a:xfrm flipV="1">
            <a:off x="7524328" y="4193637"/>
            <a:ext cx="606340" cy="9796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9EB1F89A-3C24-4E1D-97A9-AB5FB6E70457}"/>
              </a:ext>
            </a:extLst>
          </p:cNvPr>
          <p:cNvCxnSpPr>
            <a:cxnSpLocks/>
          </p:cNvCxnSpPr>
          <p:nvPr/>
        </p:nvCxnSpPr>
        <p:spPr>
          <a:xfrm flipV="1">
            <a:off x="7620000" y="4225837"/>
            <a:ext cx="703111" cy="12001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2 Marcador de pie de página">
            <a:extLst>
              <a:ext uri="{FF2B5EF4-FFF2-40B4-BE49-F238E27FC236}">
                <a16:creationId xmlns:a16="http://schemas.microsoft.com/office/drawing/2014/main" id="{0C970586-4D76-4E3F-93FB-C6ACB90EFCCD}"/>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32" name="2 Marcador de pie de página">
            <a:extLst>
              <a:ext uri="{FF2B5EF4-FFF2-40B4-BE49-F238E27FC236}">
                <a16:creationId xmlns:a16="http://schemas.microsoft.com/office/drawing/2014/main" id="{94057FC1-7765-4451-B146-9FCC2256C1CB}"/>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baseline="30000" dirty="0">
                <a:solidFill>
                  <a:schemeClr val="bg1">
                    <a:lumMod val="50000"/>
                  </a:schemeClr>
                </a:solidFill>
                <a:latin typeface="Perpetua" pitchFamily="18" charset="0"/>
              </a:rPr>
              <a:t>176</a:t>
            </a:r>
            <a:r>
              <a:rPr lang="en-GB" sz="1000" b="1" dirty="0">
                <a:solidFill>
                  <a:schemeClr val="bg1">
                    <a:lumMod val="50000"/>
                  </a:schemeClr>
                </a:solidFill>
                <a:latin typeface="Perpetua" pitchFamily="18" charset="0"/>
              </a:rPr>
              <a:t>Yb(n,</a:t>
            </a:r>
            <a:r>
              <a:rPr lang="el-GR" sz="1000" b="1" dirty="0">
                <a:solidFill>
                  <a:schemeClr val="bg1">
                    <a:lumMod val="50000"/>
                  </a:schemeClr>
                </a:solidFill>
                <a:latin typeface="Times New Roman" panose="02020603050405020304" pitchFamily="18" charset="0"/>
                <a:cs typeface="Times New Roman" panose="02020603050405020304" pitchFamily="18" charset="0"/>
              </a:rPr>
              <a:t>γ</a:t>
            </a:r>
            <a:r>
              <a:rPr lang="es-ES" sz="1000" b="1" dirty="0">
                <a:solidFill>
                  <a:schemeClr val="bg1">
                    <a:lumMod val="50000"/>
                  </a:schemeClr>
                </a:solidFill>
                <a:latin typeface="Times New Roman" panose="02020603050405020304" pitchFamily="18" charset="0"/>
                <a:cs typeface="Times New Roman" panose="02020603050405020304" pitchFamily="18" charset="0"/>
              </a:rPr>
              <a:t>) </a:t>
            </a:r>
            <a:r>
              <a:rPr lang="es-ES" sz="1000" b="1"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b="1"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b="1"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38238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5" grpId="0" animBg="1"/>
      <p:bldP spid="26"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a:t>
            </a:fld>
            <a:endParaRPr lang="en-GB" sz="1200" dirty="0">
              <a:solidFill>
                <a:srgbClr val="898989"/>
              </a:solidFill>
            </a:endParaRPr>
          </a:p>
        </p:txBody>
      </p:sp>
      <p:sp>
        <p:nvSpPr>
          <p:cNvPr id="16" name="Title 4"/>
          <p:cNvSpPr txBox="1">
            <a:spLocks/>
          </p:cNvSpPr>
          <p:nvPr/>
        </p:nvSpPr>
        <p:spPr bwMode="auto">
          <a:xfrm>
            <a:off x="-1587" y="0"/>
            <a:ext cx="9145588" cy="723274"/>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Outlook</a:t>
            </a:r>
          </a:p>
        </p:txBody>
      </p:sp>
      <p:pic>
        <p:nvPicPr>
          <p:cNvPr id="5" name="Picture 2">
            <a:extLst>
              <a:ext uri="{FF2B5EF4-FFF2-40B4-BE49-F238E27FC236}">
                <a16:creationId xmlns:a16="http://schemas.microsoft.com/office/drawing/2014/main" id="{DE6C848A-AE5A-4F40-B337-DE731FAB15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extLst>
              <a:ext uri="{FF2B5EF4-FFF2-40B4-BE49-F238E27FC236}">
                <a16:creationId xmlns:a16="http://schemas.microsoft.com/office/drawing/2014/main" id="{79388FB3-108D-43E2-9AF4-57E86ED3658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a:extLst>
              <a:ext uri="{FF2B5EF4-FFF2-40B4-BE49-F238E27FC236}">
                <a16:creationId xmlns:a16="http://schemas.microsoft.com/office/drawing/2014/main" id="{B6038195-C955-429D-8BED-47918C2F646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20 Rectángulo">
            <a:extLst>
              <a:ext uri="{FF2B5EF4-FFF2-40B4-BE49-F238E27FC236}">
                <a16:creationId xmlns:a16="http://schemas.microsoft.com/office/drawing/2014/main" id="{A5EB251D-3BE8-4A4A-9342-FDCD0E125E8E}"/>
              </a:ext>
            </a:extLst>
          </p:cNvPr>
          <p:cNvSpPr/>
          <p:nvPr/>
        </p:nvSpPr>
        <p:spPr>
          <a:xfrm>
            <a:off x="107503" y="1052736"/>
            <a:ext cx="9036497" cy="4355038"/>
          </a:xfrm>
          <a:prstGeom prst="rect">
            <a:avLst/>
          </a:prstGeom>
          <a:solidFill>
            <a:schemeClr val="bg1"/>
          </a:solidFill>
          <a:ln>
            <a:noFill/>
          </a:ln>
        </p:spPr>
        <p:txBody>
          <a:bodyPr wrap="square">
            <a:spAutoFit/>
          </a:bodyPr>
          <a:lstStyle/>
          <a:p>
            <a:pPr marL="285750" indent="-285750">
              <a:spcBef>
                <a:spcPts val="600"/>
              </a:spcBef>
              <a:buFont typeface="Arial" panose="020B0604020202020204" pitchFamily="34" charset="0"/>
              <a:buChar char="•"/>
            </a:pPr>
            <a:r>
              <a:rPr lang="en-GB" sz="2400" b="1" dirty="0">
                <a:latin typeface="Perpetua" pitchFamily="18" charset="0"/>
              </a:rPr>
              <a:t>Scientific motivations. </a:t>
            </a:r>
          </a:p>
          <a:p>
            <a:pPr marL="742950" lvl="1" indent="-285750">
              <a:spcBef>
                <a:spcPts val="600"/>
              </a:spcBef>
              <a:buFont typeface="Arial" panose="020B0604020202020204" pitchFamily="34" charset="0"/>
              <a:buChar char="•"/>
            </a:pPr>
            <a:r>
              <a:rPr lang="en-GB" sz="2000" baseline="30000" dirty="0">
                <a:latin typeface="Perpetua" pitchFamily="18" charset="0"/>
              </a:rPr>
              <a:t>177</a:t>
            </a:r>
            <a:r>
              <a:rPr lang="en-GB" sz="2000" dirty="0">
                <a:latin typeface="Perpetua" pitchFamily="18" charset="0"/>
              </a:rPr>
              <a:t>Lu in nuclear medicine. Complementary production in new facilities.</a:t>
            </a:r>
          </a:p>
          <a:p>
            <a:pPr marL="742950" lvl="1" indent="-285750">
              <a:spcBef>
                <a:spcPts val="600"/>
              </a:spcBef>
              <a:buFont typeface="Arial" panose="020B0604020202020204" pitchFamily="34" charset="0"/>
              <a:buChar char="•"/>
            </a:pPr>
            <a:r>
              <a:rPr lang="en-GB" sz="2000" dirty="0">
                <a:latin typeface="Perpetua" pitchFamily="18" charset="0"/>
              </a:rPr>
              <a:t>Data needs of the </a:t>
            </a:r>
            <a:r>
              <a:rPr lang="en-US" sz="2000" baseline="30000" dirty="0">
                <a:solidFill>
                  <a:srgbClr val="000000"/>
                </a:solidFill>
                <a:latin typeface="Perpetua" panose="02020502060401020303" pitchFamily="18" charset="0"/>
                <a:ea typeface="Times New Roman" panose="02020603050405020304" pitchFamily="18" charset="0"/>
                <a:cs typeface="Calisto MT" panose="02040603050505030304" pitchFamily="18" charset="0"/>
              </a:rPr>
              <a:t>176</a:t>
            </a:r>
            <a:r>
              <a:rPr lang="en-GB" sz="2000" dirty="0">
                <a:latin typeface="Perpetua" pitchFamily="18" charset="0"/>
              </a:rPr>
              <a:t>Yb(n,</a:t>
            </a:r>
            <a:r>
              <a:rPr lang="el-GR" sz="2000" dirty="0">
                <a:latin typeface="Times New Roman" panose="02020603050405020304" pitchFamily="18" charset="0"/>
                <a:cs typeface="Times New Roman" panose="02020603050405020304" pitchFamily="18" charset="0"/>
              </a:rPr>
              <a:t>γ</a:t>
            </a:r>
            <a:r>
              <a:rPr lang="en-GB" sz="2000" dirty="0">
                <a:latin typeface="Perpetua" pitchFamily="18" charset="0"/>
              </a:rPr>
              <a:t>)</a:t>
            </a:r>
            <a:r>
              <a:rPr lang="en-GB" sz="2000" baseline="30000" dirty="0">
                <a:latin typeface="Perpetua" pitchFamily="18" charset="0"/>
                <a:sym typeface="Symbol" panose="05050102010706020507" pitchFamily="18" charset="2"/>
              </a:rPr>
              <a:t>177</a:t>
            </a:r>
            <a:r>
              <a:rPr lang="en-GB" sz="2000" dirty="0">
                <a:latin typeface="Perpetua" pitchFamily="18" charset="0"/>
              </a:rPr>
              <a:t>Yb (</a:t>
            </a:r>
            <a:r>
              <a:rPr lang="en-GB" sz="2000" dirty="0">
                <a:latin typeface="Perpetua" pitchFamily="18" charset="0"/>
                <a:sym typeface="Symbol" panose="05050102010706020507" pitchFamily="18" charset="2"/>
              </a:rPr>
              <a:t> </a:t>
            </a:r>
            <a:r>
              <a:rPr lang="en-GB" sz="2000" baseline="30000" dirty="0">
                <a:latin typeface="Perpetua" pitchFamily="18" charset="0"/>
                <a:sym typeface="Symbol" panose="05050102010706020507" pitchFamily="18" charset="2"/>
              </a:rPr>
              <a:t>177</a:t>
            </a:r>
            <a:r>
              <a:rPr lang="en-GB" sz="2000" dirty="0">
                <a:latin typeface="Perpetua" pitchFamily="18" charset="0"/>
                <a:sym typeface="Symbol" panose="05050102010706020507" pitchFamily="18" charset="2"/>
              </a:rPr>
              <a:t>Lu).</a:t>
            </a:r>
            <a:endParaRPr lang="en-GB" sz="2000" dirty="0">
              <a:latin typeface="Perpetua" pitchFamily="18" charset="0"/>
            </a:endParaRPr>
          </a:p>
          <a:p>
            <a:pPr marL="742950" lvl="1" indent="-285750">
              <a:spcBef>
                <a:spcPts val="600"/>
              </a:spcBef>
              <a:buFont typeface="Arial" panose="020B0604020202020204" pitchFamily="34" charset="0"/>
              <a:buChar char="•"/>
            </a:pPr>
            <a:endParaRPr lang="en-GB" sz="2800" b="1" dirty="0">
              <a:latin typeface="Perpetua" pitchFamily="18" charset="0"/>
            </a:endParaRPr>
          </a:p>
          <a:p>
            <a:pPr marL="285750" indent="-285750">
              <a:spcBef>
                <a:spcPts val="600"/>
              </a:spcBef>
              <a:buFont typeface="Arial" panose="020B0604020202020204" pitchFamily="34" charset="0"/>
              <a:buChar char="•"/>
            </a:pPr>
            <a:r>
              <a:rPr lang="en-GB" sz="2400" b="1" dirty="0">
                <a:latin typeface="Perpetua" pitchFamily="18" charset="0"/>
              </a:rPr>
              <a:t>Status </a:t>
            </a:r>
            <a:r>
              <a:rPr lang="en-GB" sz="2400" b="1" baseline="30000" dirty="0">
                <a:latin typeface="Perpetua" pitchFamily="18" charset="0"/>
              </a:rPr>
              <a:t>176</a:t>
            </a:r>
            <a:r>
              <a:rPr lang="en-GB" sz="2400" b="1" dirty="0">
                <a:latin typeface="Perpetua" pitchFamily="18" charset="0"/>
              </a:rPr>
              <a:t>Yb(n,</a:t>
            </a:r>
            <a:r>
              <a:rPr lang="el-GR" sz="2400" b="1" dirty="0">
                <a:latin typeface="Perpetua" pitchFamily="18" charset="0"/>
              </a:rPr>
              <a:t>γ)</a:t>
            </a:r>
            <a:r>
              <a:rPr lang="es-ES" sz="2400" b="1" dirty="0">
                <a:latin typeface="Perpetua" pitchFamily="18" charset="0"/>
              </a:rPr>
              <a:t> </a:t>
            </a:r>
            <a:r>
              <a:rPr lang="en-GB" sz="2400" b="1" dirty="0">
                <a:latin typeface="Perpetua" pitchFamily="18" charset="0"/>
              </a:rPr>
              <a:t>experimental data and evaluations. </a:t>
            </a:r>
          </a:p>
          <a:p>
            <a:pPr marL="742950" lvl="1" indent="-285750">
              <a:spcBef>
                <a:spcPts val="600"/>
              </a:spcBef>
              <a:buFont typeface="Arial" panose="020B0604020202020204" pitchFamily="34" charset="0"/>
              <a:buChar char="•"/>
            </a:pPr>
            <a:r>
              <a:rPr lang="en-GB" sz="2000" dirty="0">
                <a:latin typeface="Perpetua" pitchFamily="18" charset="0"/>
              </a:rPr>
              <a:t>No data in the 1/v region (meV-</a:t>
            </a:r>
            <a:r>
              <a:rPr lang="en-GB" sz="2000" dirty="0" err="1">
                <a:latin typeface="Perpetua" pitchFamily="18" charset="0"/>
              </a:rPr>
              <a:t>keV</a:t>
            </a:r>
            <a:r>
              <a:rPr lang="en-GB" sz="2000" dirty="0">
                <a:latin typeface="Perpetua" pitchFamily="18" charset="0"/>
              </a:rPr>
              <a:t>).</a:t>
            </a:r>
          </a:p>
          <a:p>
            <a:pPr marL="742950" lvl="1" indent="-285750">
              <a:spcBef>
                <a:spcPts val="600"/>
              </a:spcBef>
              <a:buFont typeface="Arial" panose="020B0604020202020204" pitchFamily="34" charset="0"/>
              <a:buChar char="•"/>
            </a:pPr>
            <a:r>
              <a:rPr lang="en-GB" sz="2000" dirty="0">
                <a:latin typeface="Perpetua" pitchFamily="18" charset="0"/>
              </a:rPr>
              <a:t>No resolved resonances.</a:t>
            </a:r>
          </a:p>
          <a:p>
            <a:pPr marL="285750" indent="-285750">
              <a:spcBef>
                <a:spcPts val="600"/>
              </a:spcBef>
              <a:buFont typeface="Arial" panose="020B0604020202020204" pitchFamily="34" charset="0"/>
              <a:buChar char="•"/>
            </a:pPr>
            <a:endParaRPr lang="en-GB" sz="2800" b="1" dirty="0">
              <a:latin typeface="Perpetua" pitchFamily="18" charset="0"/>
            </a:endParaRPr>
          </a:p>
          <a:p>
            <a:pPr marL="285750" indent="-285750">
              <a:spcBef>
                <a:spcPts val="600"/>
              </a:spcBef>
              <a:buFont typeface="Arial" panose="020B0604020202020204" pitchFamily="34" charset="0"/>
              <a:buChar char="•"/>
            </a:pPr>
            <a:r>
              <a:rPr lang="en-GB" sz="2400" b="1" dirty="0">
                <a:latin typeface="Perpetua" pitchFamily="18" charset="0"/>
              </a:rPr>
              <a:t>Proton beam request at EAR1. </a:t>
            </a:r>
          </a:p>
          <a:p>
            <a:pPr marL="742950" lvl="1" indent="-285750">
              <a:spcBef>
                <a:spcPts val="600"/>
              </a:spcBef>
              <a:buFont typeface="Arial" panose="020B0604020202020204" pitchFamily="34" charset="0"/>
              <a:buChar char="•"/>
            </a:pPr>
            <a:r>
              <a:rPr lang="en-GB" sz="2400" b="1" dirty="0">
                <a:latin typeface="Perpetua" pitchFamily="18" charset="0"/>
              </a:rPr>
              <a:t>1.5e18   </a:t>
            </a:r>
          </a:p>
        </p:txBody>
      </p:sp>
      <p:sp>
        <p:nvSpPr>
          <p:cNvPr id="12" name="2 Marcador de pie de página">
            <a:extLst>
              <a:ext uri="{FF2B5EF4-FFF2-40B4-BE49-F238E27FC236}">
                <a16:creationId xmlns:a16="http://schemas.microsoft.com/office/drawing/2014/main" id="{3F4CFAB9-D476-4AB2-B80E-0C91388D66B5}"/>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0" name="2 Marcador de pie de página">
            <a:extLst>
              <a:ext uri="{FF2B5EF4-FFF2-40B4-BE49-F238E27FC236}">
                <a16:creationId xmlns:a16="http://schemas.microsoft.com/office/drawing/2014/main" id="{A6471C38-119E-4798-816D-8AD3210EF40F}"/>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999638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20</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Conclusions and proton request</a:t>
            </a:r>
            <a:endParaRPr lang="en-US" sz="3600" b="1" dirty="0">
              <a:solidFill>
                <a:schemeClr val="bg1"/>
              </a:solidFill>
              <a:latin typeface="Perpetua" pitchFamily="18" charset="0"/>
            </a:endParaRPr>
          </a:p>
        </p:txBody>
      </p:sp>
      <p:sp>
        <p:nvSpPr>
          <p:cNvPr id="11" name="20 Rectángulo">
            <a:extLst>
              <a:ext uri="{FF2B5EF4-FFF2-40B4-BE49-F238E27FC236}">
                <a16:creationId xmlns:a16="http://schemas.microsoft.com/office/drawing/2014/main" id="{11845E65-0D48-4D61-BF93-9494294A4F25}"/>
              </a:ext>
            </a:extLst>
          </p:cNvPr>
          <p:cNvSpPr/>
          <p:nvPr/>
        </p:nvSpPr>
        <p:spPr>
          <a:xfrm>
            <a:off x="126526" y="836712"/>
            <a:ext cx="8640960" cy="3631763"/>
          </a:xfrm>
          <a:prstGeom prst="rect">
            <a:avLst/>
          </a:prstGeom>
          <a:solidFill>
            <a:schemeClr val="bg1"/>
          </a:solidFill>
          <a:ln>
            <a:noFill/>
          </a:ln>
        </p:spPr>
        <p:txBody>
          <a:bodyPr wrap="square">
            <a:spAutoFit/>
          </a:bodyPr>
          <a:lstStyle/>
          <a:p>
            <a:pPr marL="342900" indent="-342900">
              <a:spcBef>
                <a:spcPts val="1200"/>
              </a:spcBef>
              <a:buFont typeface="Arial" panose="020B0604020202020204" pitchFamily="34" charset="0"/>
              <a:buChar char="•"/>
            </a:pPr>
            <a:r>
              <a:rPr lang="en-US" sz="2000" baseline="300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177</a:t>
            </a:r>
            <a:r>
              <a:rPr lang="en-US" sz="20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Lu is an important theragnostic radioisotope in nuclear medicine.</a:t>
            </a:r>
          </a:p>
          <a:p>
            <a:pPr marL="342900" indent="-342900">
              <a:spcBef>
                <a:spcPts val="1200"/>
              </a:spcBef>
              <a:buFont typeface="Arial" panose="020B0604020202020204" pitchFamily="34" charset="0"/>
              <a:buChar char="•"/>
            </a:pPr>
            <a:r>
              <a:rPr lang="en-US" sz="2000" dirty="0">
                <a:solidFill>
                  <a:srgbClr val="000000"/>
                </a:solidFill>
                <a:latin typeface="Perpetua" panose="02020502060401020303" pitchFamily="18" charset="0"/>
                <a:ea typeface="Times New Roman" panose="02020603050405020304" pitchFamily="18" charset="0"/>
                <a:cs typeface="Calisto MT" panose="02040603050505030304" pitchFamily="18" charset="0"/>
              </a:rPr>
              <a:t>It is considered for its production in accelerator-based neutron sources by means of the </a:t>
            </a:r>
            <a:r>
              <a:rPr lang="en-US" sz="2000" baseline="30000" dirty="0">
                <a:solidFill>
                  <a:srgbClr val="000000"/>
                </a:solidFill>
                <a:latin typeface="Perpetua" panose="02020502060401020303" pitchFamily="18" charset="0"/>
                <a:ea typeface="Times New Roman" panose="02020603050405020304" pitchFamily="18" charset="0"/>
                <a:cs typeface="Calisto MT" panose="02040603050505030304" pitchFamily="18" charset="0"/>
              </a:rPr>
              <a:t>176</a:t>
            </a:r>
            <a:r>
              <a:rPr lang="en-GB" sz="2000" dirty="0">
                <a:latin typeface="Perpetua" pitchFamily="18" charset="0"/>
              </a:rPr>
              <a:t>Yb(n,</a:t>
            </a:r>
            <a:r>
              <a:rPr lang="el-GR" sz="2000" dirty="0">
                <a:latin typeface="Times New Roman" panose="02020603050405020304" pitchFamily="18" charset="0"/>
                <a:cs typeface="Times New Roman" panose="02020603050405020304" pitchFamily="18" charset="0"/>
              </a:rPr>
              <a:t>γ</a:t>
            </a:r>
            <a:r>
              <a:rPr lang="en-GB" sz="2000" dirty="0">
                <a:latin typeface="Perpetua" pitchFamily="18" charset="0"/>
              </a:rPr>
              <a:t>) reaction</a:t>
            </a:r>
            <a:r>
              <a:rPr lang="en-US" sz="2000" dirty="0">
                <a:solidFill>
                  <a:srgbClr val="000000"/>
                </a:solidFill>
                <a:latin typeface="Perpetua" panose="02020502060401020303" pitchFamily="18" charset="0"/>
              </a:rPr>
              <a:t> as complementary to the production at nuclear reactors.</a:t>
            </a:r>
            <a:endParaRPr lang="en-US" sz="2000" dirty="0">
              <a:solidFill>
                <a:srgbClr val="000000"/>
              </a:solidFill>
              <a:latin typeface="Perpetua" panose="02020502060401020303" pitchFamily="18" charset="0"/>
              <a:ea typeface="Times New Roman" panose="02020603050405020304" pitchFamily="18" charset="0"/>
              <a:cs typeface="Calisto MT" panose="02040603050505030304" pitchFamily="18" charset="0"/>
            </a:endParaRPr>
          </a:p>
          <a:p>
            <a:pPr marL="342900" indent="-342900">
              <a:spcBef>
                <a:spcPts val="1200"/>
              </a:spcBef>
              <a:buFont typeface="Arial" panose="020B0604020202020204" pitchFamily="34" charset="0"/>
              <a:buChar char="•"/>
            </a:pPr>
            <a:r>
              <a:rPr lang="en-US" sz="2000" dirty="0">
                <a:solidFill>
                  <a:srgbClr val="3333CC"/>
                </a:solidFill>
                <a:effectLst/>
                <a:latin typeface="Perpetua" panose="02020502060401020303" pitchFamily="18" charset="0"/>
                <a:ea typeface="Times New Roman" panose="02020603050405020304" pitchFamily="18" charset="0"/>
                <a:cs typeface="Calisto MT" panose="02040603050505030304" pitchFamily="18" charset="0"/>
              </a:rPr>
              <a:t>A complete lack of data </a:t>
            </a:r>
            <a:r>
              <a:rPr lang="en-US" sz="2000" dirty="0">
                <a:solidFill>
                  <a:srgbClr val="3333CC"/>
                </a:solidFill>
                <a:latin typeface="Perpetua" panose="02020502060401020303" pitchFamily="18" charset="0"/>
                <a:ea typeface="Times New Roman" panose="02020603050405020304" pitchFamily="18" charset="0"/>
                <a:cs typeface="Calisto MT" panose="02040603050505030304" pitchFamily="18" charset="0"/>
              </a:rPr>
              <a:t>of the </a:t>
            </a:r>
            <a:r>
              <a:rPr lang="en-US" sz="2000" baseline="30000" dirty="0">
                <a:solidFill>
                  <a:srgbClr val="3333CC"/>
                </a:solidFill>
                <a:latin typeface="Perpetua" panose="02020502060401020303" pitchFamily="18" charset="0"/>
                <a:ea typeface="Times New Roman" panose="02020603050405020304" pitchFamily="18" charset="0"/>
                <a:cs typeface="Calisto MT" panose="02040603050505030304" pitchFamily="18" charset="0"/>
              </a:rPr>
              <a:t>176</a:t>
            </a:r>
            <a:r>
              <a:rPr lang="en-GB" sz="2000" dirty="0">
                <a:solidFill>
                  <a:srgbClr val="3333CC"/>
                </a:solidFill>
                <a:latin typeface="Perpetua" pitchFamily="18" charset="0"/>
              </a:rPr>
              <a:t>Yb(n,</a:t>
            </a:r>
            <a:r>
              <a:rPr lang="el-GR" sz="2000" dirty="0">
                <a:solidFill>
                  <a:srgbClr val="3333CC"/>
                </a:solidFill>
                <a:latin typeface="Times New Roman" panose="02020603050405020304" pitchFamily="18" charset="0"/>
                <a:cs typeface="Times New Roman" panose="02020603050405020304" pitchFamily="18" charset="0"/>
              </a:rPr>
              <a:t>γ</a:t>
            </a:r>
            <a:r>
              <a:rPr lang="en-GB" sz="2000" dirty="0">
                <a:solidFill>
                  <a:srgbClr val="3333CC"/>
                </a:solidFill>
                <a:latin typeface="Perpetua" pitchFamily="18" charset="0"/>
              </a:rPr>
              <a:t>) </a:t>
            </a:r>
            <a:r>
              <a:rPr lang="en-US" sz="2000" dirty="0">
                <a:solidFill>
                  <a:srgbClr val="3333CC"/>
                </a:solidFill>
                <a:effectLst/>
                <a:latin typeface="Perpetua" panose="02020502060401020303" pitchFamily="18" charset="0"/>
                <a:ea typeface="Times New Roman" panose="02020603050405020304" pitchFamily="18" charset="0"/>
                <a:cs typeface="Calisto MT" panose="02040603050505030304" pitchFamily="18" charset="0"/>
              </a:rPr>
              <a:t>cross-section in the 1/v region (</a:t>
            </a:r>
            <a:r>
              <a:rPr lang="en-US" sz="2000" dirty="0" err="1">
                <a:solidFill>
                  <a:srgbClr val="3333CC"/>
                </a:solidFill>
                <a:effectLst/>
                <a:latin typeface="Perpetua" panose="02020502060401020303" pitchFamily="18" charset="0"/>
                <a:ea typeface="Times New Roman" panose="02020603050405020304" pitchFamily="18" charset="0"/>
                <a:cs typeface="Calisto MT" panose="02040603050505030304" pitchFamily="18" charset="0"/>
              </a:rPr>
              <a:t>meV</a:t>
            </a:r>
            <a:r>
              <a:rPr lang="en-US" sz="2000" dirty="0">
                <a:solidFill>
                  <a:srgbClr val="3333CC"/>
                </a:solidFill>
                <a:effectLst/>
                <a:latin typeface="Perpetua" panose="02020502060401020303" pitchFamily="18" charset="0"/>
                <a:ea typeface="Times New Roman" panose="02020603050405020304" pitchFamily="18" charset="0"/>
                <a:cs typeface="Calisto MT" panose="02040603050505030304" pitchFamily="18" charset="0"/>
              </a:rPr>
              <a:t>-keV).  </a:t>
            </a:r>
          </a:p>
          <a:p>
            <a:pPr marL="342900" indent="-342900">
              <a:spcBef>
                <a:spcPts val="1200"/>
              </a:spcBef>
              <a:buFont typeface="Arial" panose="020B0604020202020204" pitchFamily="34" charset="0"/>
              <a:buChar char="•"/>
            </a:pPr>
            <a:r>
              <a:rPr lang="en-US" sz="2000" dirty="0">
                <a:solidFill>
                  <a:srgbClr val="3333CC"/>
                </a:solidFill>
                <a:latin typeface="Perpetua" panose="02020502060401020303" pitchFamily="18" charset="0"/>
                <a:ea typeface="Times New Roman" panose="02020603050405020304" pitchFamily="18" charset="0"/>
                <a:cs typeface="Calisto MT" panose="02040603050505030304" pitchFamily="18" charset="0"/>
              </a:rPr>
              <a:t>Important </a:t>
            </a:r>
            <a:r>
              <a:rPr lang="en-US" sz="2000" baseline="30000" dirty="0">
                <a:solidFill>
                  <a:srgbClr val="3333CC"/>
                </a:solidFill>
                <a:latin typeface="Perpetua" panose="02020502060401020303" pitchFamily="18" charset="0"/>
                <a:ea typeface="Times New Roman" panose="02020603050405020304" pitchFamily="18" charset="0"/>
                <a:cs typeface="Calisto MT" panose="02040603050505030304" pitchFamily="18" charset="0"/>
              </a:rPr>
              <a:t>176</a:t>
            </a:r>
            <a:r>
              <a:rPr lang="en-GB" sz="2000" dirty="0">
                <a:solidFill>
                  <a:srgbClr val="3333CC"/>
                </a:solidFill>
                <a:latin typeface="Perpetua" pitchFamily="18" charset="0"/>
              </a:rPr>
              <a:t>Yb(n,</a:t>
            </a:r>
            <a:r>
              <a:rPr lang="el-GR" sz="2000" dirty="0">
                <a:solidFill>
                  <a:srgbClr val="3333CC"/>
                </a:solidFill>
                <a:latin typeface="Times New Roman" panose="02020603050405020304" pitchFamily="18" charset="0"/>
                <a:cs typeface="Times New Roman" panose="02020603050405020304" pitchFamily="18" charset="0"/>
              </a:rPr>
              <a:t>γ</a:t>
            </a:r>
            <a:r>
              <a:rPr lang="en-GB" sz="2000" dirty="0">
                <a:solidFill>
                  <a:srgbClr val="3333CC"/>
                </a:solidFill>
                <a:latin typeface="Perpetua" pitchFamily="18" charset="0"/>
              </a:rPr>
              <a:t>) </a:t>
            </a:r>
            <a:r>
              <a:rPr lang="en-US" sz="2000" dirty="0">
                <a:solidFill>
                  <a:srgbClr val="3333CC"/>
                </a:solidFill>
                <a:latin typeface="Perpetua" panose="02020502060401020303" pitchFamily="18" charset="0"/>
                <a:ea typeface="Times New Roman" panose="02020603050405020304" pitchFamily="18" charset="0"/>
                <a:cs typeface="Calisto MT" panose="02040603050505030304" pitchFamily="18" charset="0"/>
              </a:rPr>
              <a:t>resonances, never detected, are expected because they have been detected in transmission experiments.</a:t>
            </a:r>
          </a:p>
          <a:p>
            <a:pPr marL="342900" indent="-342900">
              <a:spcBef>
                <a:spcPts val="1200"/>
              </a:spcBef>
              <a:buFont typeface="Arial" panose="020B0604020202020204" pitchFamily="34" charset="0"/>
              <a:buChar char="•"/>
            </a:pPr>
            <a:r>
              <a:rPr lang="en-US" sz="20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At n_TOF</a:t>
            </a:r>
            <a:r>
              <a:rPr lang="en-US" sz="2000" dirty="0">
                <a:solidFill>
                  <a:srgbClr val="000000"/>
                </a:solidFill>
                <a:latin typeface="Perpetua" panose="02020502060401020303" pitchFamily="18" charset="0"/>
                <a:ea typeface="Times New Roman" panose="02020603050405020304" pitchFamily="18" charset="0"/>
                <a:cs typeface="Calisto MT" panose="02040603050505030304" pitchFamily="18" charset="0"/>
              </a:rPr>
              <a:t>, we will provide data in 1/v and will resolve the resonances for the first time, in a reasonable beam time.</a:t>
            </a:r>
          </a:p>
          <a:p>
            <a:pPr marL="342900" indent="-342900">
              <a:spcBef>
                <a:spcPts val="1200"/>
              </a:spcBef>
              <a:buFont typeface="Arial" panose="020B0604020202020204" pitchFamily="34" charset="0"/>
              <a:buChar char="•"/>
            </a:pPr>
            <a:r>
              <a:rPr lang="en-US" sz="20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At present, it is not an objective of n_TOF to produce radioisotopes. </a:t>
            </a:r>
          </a:p>
        </p:txBody>
      </p:sp>
      <p:pic>
        <p:nvPicPr>
          <p:cNvPr id="13" name="Picture 2">
            <a:extLst>
              <a:ext uri="{FF2B5EF4-FFF2-40B4-BE49-F238E27FC236}">
                <a16:creationId xmlns:a16="http://schemas.microsoft.com/office/drawing/2014/main" id="{8B6A8683-227A-4004-91DD-83712BD7BB0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a:extLst>
              <a:ext uri="{FF2B5EF4-FFF2-40B4-BE49-F238E27FC236}">
                <a16:creationId xmlns:a16="http://schemas.microsoft.com/office/drawing/2014/main" id="{CCAFF451-8855-4D85-9318-4BE1ECE7C72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5">
            <a:extLst>
              <a:ext uri="{FF2B5EF4-FFF2-40B4-BE49-F238E27FC236}">
                <a16:creationId xmlns:a16="http://schemas.microsoft.com/office/drawing/2014/main" id="{CE13F96F-0DE9-4A03-B2B6-15A0C659590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2 Marcador de pie de página">
            <a:extLst>
              <a:ext uri="{FF2B5EF4-FFF2-40B4-BE49-F238E27FC236}">
                <a16:creationId xmlns:a16="http://schemas.microsoft.com/office/drawing/2014/main" id="{EC0CBFB1-4AB0-46EB-87A3-EA983C36B2E5}"/>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4168" y="4832353"/>
            <a:ext cx="7305675" cy="1524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2 Marcador de pie de página">
            <a:extLst>
              <a:ext uri="{FF2B5EF4-FFF2-40B4-BE49-F238E27FC236}">
                <a16:creationId xmlns:a16="http://schemas.microsoft.com/office/drawing/2014/main" id="{5F76D4EB-2671-494F-9AA4-64E2DA3FDDF1}"/>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190104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4">
            <a:extLst>
              <a:ext uri="{FF2B5EF4-FFF2-40B4-BE49-F238E27FC236}">
                <a16:creationId xmlns:a16="http://schemas.microsoft.com/office/drawing/2014/main" id="{275C8528-CC9F-4A98-BA4A-80334A04B881}"/>
              </a:ext>
            </a:extLst>
          </p:cNvPr>
          <p:cNvSpPr>
            <a:spLocks noGrp="1"/>
          </p:cNvSpPr>
          <p:nvPr>
            <p:ph type="title"/>
          </p:nvPr>
        </p:nvSpPr>
        <p:spPr>
          <a:xfrm>
            <a:off x="2555776" y="2996952"/>
            <a:ext cx="3563122" cy="1872208"/>
          </a:xfrm>
        </p:spPr>
        <p:txBody>
          <a:bodyPr/>
          <a:lstStyle/>
          <a:p>
            <a:pPr eaLnBrk="1" hangingPunct="1"/>
            <a:br>
              <a:rPr lang="es-ES_tradnl" sz="1800" b="1" dirty="0">
                <a:latin typeface="Perpetua"/>
                <a:cs typeface="Perpetua"/>
              </a:rPr>
            </a:br>
            <a:r>
              <a:rPr lang="es-ES_tradnl" sz="1800" b="1" dirty="0">
                <a:latin typeface="Perpetua"/>
                <a:cs typeface="Perpetua"/>
              </a:rPr>
              <a:t>Javier Praena</a:t>
            </a:r>
            <a:br>
              <a:rPr lang="es-ES_tradnl" sz="1800" b="1" dirty="0">
                <a:latin typeface="Perpetua"/>
                <a:cs typeface="Perpetua"/>
              </a:rPr>
            </a:br>
            <a:br>
              <a:rPr lang="es-ES_tradnl" sz="1800" b="1" dirty="0">
                <a:latin typeface="Perpetua"/>
                <a:cs typeface="Perpetua"/>
              </a:rPr>
            </a:br>
            <a:r>
              <a:rPr lang="es-ES_tradnl" sz="1600" dirty="0">
                <a:latin typeface="Perpetua"/>
                <a:cs typeface="Perpetua"/>
              </a:rPr>
              <a:t>Universidad de Granada (</a:t>
            </a:r>
            <a:r>
              <a:rPr lang="es-ES_tradnl" sz="1600" dirty="0" err="1">
                <a:latin typeface="Perpetua"/>
                <a:cs typeface="Perpetua"/>
              </a:rPr>
              <a:t>Spain</a:t>
            </a:r>
            <a:r>
              <a:rPr lang="es-ES_tradnl" sz="1600" dirty="0">
                <a:latin typeface="Perpetua"/>
                <a:cs typeface="Perpetua"/>
              </a:rPr>
              <a:t>)</a:t>
            </a:r>
            <a:br>
              <a:rPr lang="es-ES_tradnl" sz="1600" dirty="0">
                <a:latin typeface="Perpetua"/>
                <a:cs typeface="Perpetua"/>
              </a:rPr>
            </a:br>
            <a:r>
              <a:rPr lang="es-ES_tradnl" sz="1600" dirty="0">
                <a:latin typeface="Perpetua"/>
                <a:cs typeface="Perpetua"/>
              </a:rPr>
              <a:t>CERN </a:t>
            </a:r>
            <a:r>
              <a:rPr lang="es-ES_tradnl" sz="1600" dirty="0" err="1">
                <a:latin typeface="Perpetua"/>
                <a:cs typeface="Perpetua"/>
              </a:rPr>
              <a:t>Scientific</a:t>
            </a:r>
            <a:r>
              <a:rPr lang="es-ES_tradnl" sz="1600" dirty="0">
                <a:latin typeface="Perpetua"/>
                <a:cs typeface="Perpetua"/>
              </a:rPr>
              <a:t> </a:t>
            </a:r>
            <a:r>
              <a:rPr lang="es-ES_tradnl" sz="1600" dirty="0" err="1">
                <a:latin typeface="Perpetua"/>
                <a:cs typeface="Perpetua"/>
              </a:rPr>
              <a:t>Associate</a:t>
            </a:r>
            <a:r>
              <a:rPr lang="es-ES_tradnl" sz="1600" dirty="0">
                <a:latin typeface="Perpetua"/>
                <a:cs typeface="Perpetua"/>
              </a:rPr>
              <a:t> (EP-SME-62)</a:t>
            </a:r>
            <a:br>
              <a:rPr lang="es-ES_tradnl" sz="1600" dirty="0">
                <a:latin typeface="Perpetua"/>
                <a:cs typeface="Perpetua"/>
              </a:rPr>
            </a:br>
            <a:r>
              <a:rPr lang="es-ES_tradnl" sz="1600" dirty="0">
                <a:latin typeface="Perpetua"/>
                <a:cs typeface="Perpetua"/>
              </a:rPr>
              <a:t>n_TOF </a:t>
            </a:r>
            <a:r>
              <a:rPr lang="es-ES_tradnl" sz="1600" dirty="0" err="1">
                <a:latin typeface="Perpetua"/>
                <a:cs typeface="Perpetua"/>
              </a:rPr>
              <a:t>Physics</a:t>
            </a:r>
            <a:r>
              <a:rPr lang="es-ES_tradnl" sz="1600" dirty="0">
                <a:latin typeface="Perpetua"/>
                <a:cs typeface="Perpetua"/>
              </a:rPr>
              <a:t> </a:t>
            </a:r>
            <a:r>
              <a:rPr lang="es-ES_tradnl" sz="1600" dirty="0" err="1">
                <a:latin typeface="Perpetua"/>
                <a:cs typeface="Perpetua"/>
              </a:rPr>
              <a:t>Coordinator</a:t>
            </a:r>
            <a:r>
              <a:rPr lang="es-ES_tradnl" sz="1600" dirty="0">
                <a:latin typeface="Perpetua"/>
                <a:cs typeface="Perpetua"/>
              </a:rPr>
              <a:t> </a:t>
            </a:r>
            <a:endParaRPr lang="es-ES_tradnl" sz="1600" b="1" dirty="0">
              <a:latin typeface="Perpetua"/>
              <a:cs typeface="Perpetua"/>
            </a:endParaRPr>
          </a:p>
        </p:txBody>
      </p:sp>
      <p:sp>
        <p:nvSpPr>
          <p:cNvPr id="15" name="Slide Number Placeholder 5"/>
          <p:cNvSpPr>
            <a:spLocks noGrp="1"/>
          </p:cNvSpPr>
          <p:nvPr>
            <p:ph type="sldNum" sz="quarter" idx="12"/>
          </p:nvPr>
        </p:nvSpPr>
        <p:spPr/>
        <p:txBody>
          <a:bodyPr/>
          <a:lstStyle>
            <a:lvl1pPr eaLnBrk="0" hangingPunct="0">
              <a:defRPr>
                <a:solidFill>
                  <a:schemeClr val="tx1"/>
                </a:solidFill>
                <a:latin typeface="Calibri" charset="0"/>
                <a:ea typeface="ＭＳ Ｐゴシック" charset="0"/>
                <a:cs typeface="ＭＳ Ｐゴシック" charset="0"/>
              </a:defRPr>
            </a:lvl1pPr>
            <a:lvl2pPr marL="742932" indent="-285744" eaLnBrk="0" hangingPunct="0">
              <a:defRPr>
                <a:solidFill>
                  <a:schemeClr val="tx1"/>
                </a:solidFill>
                <a:latin typeface="Calibri" charset="0"/>
                <a:ea typeface="ＭＳ Ｐゴシック" charset="0"/>
              </a:defRPr>
            </a:lvl2pPr>
            <a:lvl3pPr marL="1142971" indent="-228594" eaLnBrk="0" hangingPunct="0">
              <a:defRPr>
                <a:solidFill>
                  <a:schemeClr val="tx1"/>
                </a:solidFill>
                <a:latin typeface="Calibri" charset="0"/>
                <a:ea typeface="ＭＳ Ｐゴシック" charset="0"/>
              </a:defRPr>
            </a:lvl3pPr>
            <a:lvl4pPr marL="1600160" indent="-228594" eaLnBrk="0" hangingPunct="0">
              <a:defRPr>
                <a:solidFill>
                  <a:schemeClr val="tx1"/>
                </a:solidFill>
                <a:latin typeface="Calibri" charset="0"/>
                <a:ea typeface="ＭＳ Ｐゴシック" charset="0"/>
              </a:defRPr>
            </a:lvl4pPr>
            <a:lvl5pPr marL="2057349" indent="-228594" eaLnBrk="0" hangingPunct="0">
              <a:defRPr>
                <a:solidFill>
                  <a:schemeClr val="tx1"/>
                </a:solidFill>
                <a:latin typeface="Calibri" charset="0"/>
                <a:ea typeface="ＭＳ Ｐゴシック" charset="0"/>
              </a:defRPr>
            </a:lvl5pPr>
            <a:lvl6pPr marL="2514537" indent="-228594" eaLnBrk="0" fontAlgn="base" hangingPunct="0">
              <a:spcBef>
                <a:spcPct val="0"/>
              </a:spcBef>
              <a:spcAft>
                <a:spcPct val="0"/>
              </a:spcAft>
              <a:defRPr>
                <a:solidFill>
                  <a:schemeClr val="tx1"/>
                </a:solidFill>
                <a:latin typeface="Calibri" charset="0"/>
                <a:ea typeface="ＭＳ Ｐゴシック" charset="0"/>
              </a:defRPr>
            </a:lvl6pPr>
            <a:lvl7pPr marL="2971726" indent="-228594" eaLnBrk="0" fontAlgn="base" hangingPunct="0">
              <a:spcBef>
                <a:spcPct val="0"/>
              </a:spcBef>
              <a:spcAft>
                <a:spcPct val="0"/>
              </a:spcAft>
              <a:defRPr>
                <a:solidFill>
                  <a:schemeClr val="tx1"/>
                </a:solidFill>
                <a:latin typeface="Calibri" charset="0"/>
                <a:ea typeface="ＭＳ Ｐゴシック" charset="0"/>
              </a:defRPr>
            </a:lvl7pPr>
            <a:lvl8pPr marL="3428914" indent="-228594" eaLnBrk="0" fontAlgn="base" hangingPunct="0">
              <a:spcBef>
                <a:spcPct val="0"/>
              </a:spcBef>
              <a:spcAft>
                <a:spcPct val="0"/>
              </a:spcAft>
              <a:defRPr>
                <a:solidFill>
                  <a:schemeClr val="tx1"/>
                </a:solidFill>
                <a:latin typeface="Calibri" charset="0"/>
                <a:ea typeface="ＭＳ Ｐゴシック" charset="0"/>
              </a:defRPr>
            </a:lvl8pPr>
            <a:lvl9pPr marL="3886103" indent="-228594"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6B7061C1-9976-C34A-9491-706A0E2A4006}" type="slidenum">
              <a:rPr lang="en-GB">
                <a:solidFill>
                  <a:srgbClr val="898989"/>
                </a:solidFill>
              </a:rPr>
              <a:pPr eaLnBrk="1" hangingPunct="1"/>
              <a:t>21</a:t>
            </a:fld>
            <a:endParaRPr lang="en-GB" dirty="0">
              <a:solidFill>
                <a:srgbClr val="898989"/>
              </a:solidFill>
            </a:endParaRPr>
          </a:p>
        </p:txBody>
      </p:sp>
      <p:sp>
        <p:nvSpPr>
          <p:cNvPr id="5"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21</a:t>
            </a:fld>
            <a:endParaRPr lang="en-GB" sz="1200" dirty="0">
              <a:solidFill>
                <a:srgbClr val="898989"/>
              </a:solidFill>
            </a:endParaRPr>
          </a:p>
        </p:txBody>
      </p:sp>
      <p:sp>
        <p:nvSpPr>
          <p:cNvPr id="2" name="Rectángulo 1"/>
          <p:cNvSpPr/>
          <p:nvPr/>
        </p:nvSpPr>
        <p:spPr>
          <a:xfrm>
            <a:off x="1761781" y="1744744"/>
            <a:ext cx="5262945" cy="707886"/>
          </a:xfrm>
          <a:prstGeom prst="rect">
            <a:avLst/>
          </a:prstGeom>
        </p:spPr>
        <p:txBody>
          <a:bodyPr wrap="square">
            <a:spAutoFit/>
          </a:bodyPr>
          <a:lstStyle/>
          <a:p>
            <a:pPr algn="ctr"/>
            <a:r>
              <a:rPr lang="en-US" sz="4000" b="1" i="1" dirty="0">
                <a:solidFill>
                  <a:srgbClr val="3333FF"/>
                </a:solidFill>
                <a:latin typeface="Perpetua" pitchFamily="18" charset="0"/>
              </a:rPr>
              <a:t>Thank you</a:t>
            </a:r>
            <a:endParaRPr lang="en-GB" sz="4000" b="1" i="1" dirty="0">
              <a:solidFill>
                <a:srgbClr val="3333FF"/>
              </a:solidFill>
            </a:endParaRPr>
          </a:p>
        </p:txBody>
      </p:sp>
      <p:sp>
        <p:nvSpPr>
          <p:cNvPr id="4" name="AutoShape 4" descr="CERN - © CERN - for terms of use see http://cern.ch/copyrigh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4" name="Picture 13">
            <a:extLst>
              <a:ext uri="{FF2B5EF4-FFF2-40B4-BE49-F238E27FC236}">
                <a16:creationId xmlns:a16="http://schemas.microsoft.com/office/drawing/2014/main" id="{C2C79EA1-F214-44CB-A880-7B7D70E2785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97872" y="5922894"/>
            <a:ext cx="990765" cy="581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5">
            <a:extLst>
              <a:ext uri="{FF2B5EF4-FFF2-40B4-BE49-F238E27FC236}">
                <a16:creationId xmlns:a16="http://schemas.microsoft.com/office/drawing/2014/main" id="{AA37745A-26B0-4106-A263-8321F1C85EE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5831029"/>
            <a:ext cx="71741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a:extLst>
              <a:ext uri="{FF2B5EF4-FFF2-40B4-BE49-F238E27FC236}">
                <a16:creationId xmlns:a16="http://schemas.microsoft.com/office/drawing/2014/main" id="{CD74A111-350F-4E3E-A050-BA57B3D3133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25536" y="5833336"/>
            <a:ext cx="802431" cy="802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254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22</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bg1">
              <a:lumMod val="50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Sample by TRACE SCIENCE: no </a:t>
            </a:r>
            <a:r>
              <a:rPr lang="en-US" sz="3600" b="1" baseline="30000" dirty="0">
                <a:solidFill>
                  <a:sysClr val="window" lastClr="FFFFFF"/>
                </a:solidFill>
                <a:latin typeface="Perpetua" pitchFamily="18" charset="0"/>
              </a:rPr>
              <a:t>168</a:t>
            </a:r>
            <a:r>
              <a:rPr lang="en-US" sz="3600" b="1" dirty="0">
                <a:solidFill>
                  <a:sysClr val="window" lastClr="FFFFFF"/>
                </a:solidFill>
                <a:latin typeface="Perpetua" pitchFamily="18" charset="0"/>
              </a:rPr>
              <a:t>Yb</a:t>
            </a:r>
            <a:endParaRPr lang="en-US" sz="3600" b="1" dirty="0">
              <a:solidFill>
                <a:schemeClr val="bg1"/>
              </a:solidFill>
              <a:latin typeface="Perpetua" pitchFamily="18" charset="0"/>
            </a:endParaRPr>
          </a:p>
        </p:txBody>
      </p:sp>
      <p:sp>
        <p:nvSpPr>
          <p:cNvPr id="14" name="20 Rectángulo">
            <a:extLst>
              <a:ext uri="{FF2B5EF4-FFF2-40B4-BE49-F238E27FC236}">
                <a16:creationId xmlns:a16="http://schemas.microsoft.com/office/drawing/2014/main" id="{644A06AE-E4FB-4CA0-95E5-49C531F7AC5E}"/>
              </a:ext>
            </a:extLst>
          </p:cNvPr>
          <p:cNvSpPr/>
          <p:nvPr/>
        </p:nvSpPr>
        <p:spPr>
          <a:xfrm>
            <a:off x="35496" y="875484"/>
            <a:ext cx="9145588" cy="984885"/>
          </a:xfrm>
          <a:prstGeom prst="rect">
            <a:avLst/>
          </a:prstGeom>
          <a:solidFill>
            <a:schemeClr val="bg1"/>
          </a:solidFill>
          <a:ln>
            <a:noFill/>
          </a:ln>
        </p:spPr>
        <p:txBody>
          <a:bodyPr wrap="square">
            <a:spAutoFit/>
          </a:bodyPr>
          <a:lstStyle/>
          <a:p>
            <a:pPr>
              <a:spcBef>
                <a:spcPts val="600"/>
              </a:spcBef>
            </a:pPr>
            <a:r>
              <a:rPr lang="en-US" sz="1600" baseline="30000" dirty="0">
                <a:latin typeface="Perpetua" panose="02020502060401020303" pitchFamily="18" charset="0"/>
              </a:rPr>
              <a:t>176</a:t>
            </a:r>
            <a:r>
              <a:rPr lang="en-US" sz="1600" dirty="0">
                <a:latin typeface="Perpetua" panose="02020502060401020303" pitchFamily="18" charset="0"/>
              </a:rPr>
              <a:t>Lu is not present in the sample. </a:t>
            </a:r>
            <a:r>
              <a:rPr lang="en-US" sz="1600" baseline="30000" dirty="0">
                <a:latin typeface="Perpetua" panose="02020502060401020303" pitchFamily="18" charset="0"/>
              </a:rPr>
              <a:t>168</a:t>
            </a:r>
            <a:r>
              <a:rPr lang="en-US" sz="1600" dirty="0">
                <a:latin typeface="Perpetua" panose="02020502060401020303" pitchFamily="18" charset="0"/>
              </a:rPr>
              <a:t>Yb is the other isotope that could give noticeable background. </a:t>
            </a:r>
          </a:p>
          <a:p>
            <a:pPr>
              <a:spcBef>
                <a:spcPts val="600"/>
              </a:spcBef>
            </a:pPr>
            <a:r>
              <a:rPr lang="en-US" sz="16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Contaminations of  </a:t>
            </a:r>
            <a:r>
              <a:rPr lang="en-US" sz="1600" baseline="300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168,170</a:t>
            </a:r>
            <a:r>
              <a:rPr lang="en-US" sz="16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Yb are not expected.</a:t>
            </a:r>
          </a:p>
          <a:p>
            <a:pPr>
              <a:spcBef>
                <a:spcPts val="600"/>
              </a:spcBef>
            </a:pPr>
            <a:r>
              <a:rPr lang="en-US" sz="16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rPr>
              <a:t> </a:t>
            </a:r>
          </a:p>
        </p:txBody>
      </p:sp>
      <p:pic>
        <p:nvPicPr>
          <p:cNvPr id="20" name="Picture 2">
            <a:extLst>
              <a:ext uri="{FF2B5EF4-FFF2-40B4-BE49-F238E27FC236}">
                <a16:creationId xmlns:a16="http://schemas.microsoft.com/office/drawing/2014/main" id="{9B97ED04-0FEB-418C-AAE4-276D2EDC7C6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
            <a:extLst>
              <a:ext uri="{FF2B5EF4-FFF2-40B4-BE49-F238E27FC236}">
                <a16:creationId xmlns:a16="http://schemas.microsoft.com/office/drawing/2014/main" id="{100DC884-4426-49A7-829D-919579657B4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5">
            <a:extLst>
              <a:ext uri="{FF2B5EF4-FFF2-40B4-BE49-F238E27FC236}">
                <a16:creationId xmlns:a16="http://schemas.microsoft.com/office/drawing/2014/main" id="{F4F7E0BE-EF86-4413-9304-EA0A3B29E04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2 Marcador de pie de página">
            <a:extLst>
              <a:ext uri="{FF2B5EF4-FFF2-40B4-BE49-F238E27FC236}">
                <a16:creationId xmlns:a16="http://schemas.microsoft.com/office/drawing/2014/main" id="{787656C3-30B4-4705-8D0C-27363E357826}"/>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24" name="2 Marcador de pie de página">
            <a:extLst>
              <a:ext uri="{FF2B5EF4-FFF2-40B4-BE49-F238E27FC236}">
                <a16:creationId xmlns:a16="http://schemas.microsoft.com/office/drawing/2014/main" id="{6D7A5F37-0269-424A-A8BB-9EA277CAB6C7}"/>
              </a:ext>
            </a:extLst>
          </p:cNvPr>
          <p:cNvSpPr txBox="1">
            <a:spLocks/>
          </p:cNvSpPr>
          <p:nvPr/>
        </p:nvSpPr>
        <p:spPr>
          <a:xfrm>
            <a:off x="6078131" y="6559528"/>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Coll. Board Meeting,  11/05/2021</a:t>
            </a:r>
          </a:p>
        </p:txBody>
      </p:sp>
      <p:graphicFrame>
        <p:nvGraphicFramePr>
          <p:cNvPr id="25" name="Table Placeholder 2">
            <a:extLst>
              <a:ext uri="{FF2B5EF4-FFF2-40B4-BE49-F238E27FC236}">
                <a16:creationId xmlns:a16="http://schemas.microsoft.com/office/drawing/2014/main" id="{1164BF80-C9F2-48BE-82E4-3E5E926B8E5B}"/>
              </a:ext>
            </a:extLst>
          </p:cNvPr>
          <p:cNvGraphicFramePr>
            <a:graphicFrameLocks/>
          </p:cNvGraphicFramePr>
          <p:nvPr/>
        </p:nvGraphicFramePr>
        <p:xfrm>
          <a:off x="539552" y="1772816"/>
          <a:ext cx="3084479" cy="3856728"/>
        </p:xfrm>
        <a:graphic>
          <a:graphicData uri="http://schemas.openxmlformats.org/drawingml/2006/table">
            <a:tbl>
              <a:tblPr firstRow="1" bandRow="1"/>
              <a:tblGrid>
                <a:gridCol w="1397880">
                  <a:extLst>
                    <a:ext uri="{9D8B030D-6E8A-4147-A177-3AD203B41FA5}">
                      <a16:colId xmlns:a16="http://schemas.microsoft.com/office/drawing/2014/main" val="1646398805"/>
                    </a:ext>
                  </a:extLst>
                </a:gridCol>
                <a:gridCol w="1686599">
                  <a:extLst>
                    <a:ext uri="{9D8B030D-6E8A-4147-A177-3AD203B41FA5}">
                      <a16:colId xmlns:a16="http://schemas.microsoft.com/office/drawing/2014/main" val="19511220"/>
                    </a:ext>
                  </a:extLst>
                </a:gridCol>
              </a:tblGrid>
              <a:tr h="432048">
                <a:tc>
                  <a:txBody>
                    <a:bodyPr/>
                    <a:lstStyle/>
                    <a:p>
                      <a:pPr marL="0" marR="0" lvl="0" indent="0" algn="ctr" rtl="0" hangingPunct="0">
                        <a:lnSpc>
                          <a:spcPct val="100000"/>
                        </a:lnSpc>
                        <a:spcBef>
                          <a:spcPts val="0"/>
                        </a:spcBef>
                        <a:spcAft>
                          <a:spcPts val="0"/>
                        </a:spcAft>
                        <a:buNone/>
                        <a:tabLst/>
                      </a:pPr>
                      <a:r>
                        <a:rPr lang="en-GB" sz="1800" b="0" i="0" u="none" strike="noStrike" kern="1200" cap="none">
                          <a:ln>
                            <a:noFill/>
                          </a:ln>
                          <a:latin typeface="Liberation Serif" pitchFamily="18"/>
                          <a:ea typeface="DejaVu Sans" pitchFamily="2"/>
                          <a:cs typeface="DejaVu Sans" pitchFamily="2"/>
                        </a:rPr>
                        <a:t>Isotopes</a:t>
                      </a:r>
                    </a:p>
                  </a:txBody>
                  <a:tcPr/>
                </a:tc>
                <a:tc>
                  <a:txBody>
                    <a:bodyPr/>
                    <a:lstStyle/>
                    <a:p>
                      <a:pPr marL="0" marR="0" lvl="0" indent="0" algn="ctr" rtl="0" hangingPunct="0">
                        <a:lnSpc>
                          <a:spcPct val="100000"/>
                        </a:lnSpc>
                        <a:spcBef>
                          <a:spcPts val="0"/>
                        </a:spcBef>
                        <a:spcAft>
                          <a:spcPts val="0"/>
                        </a:spcAft>
                        <a:buNone/>
                        <a:tabLst/>
                        <a:defRPr sz="1800">
                          <a:latin typeface="Liberation Serif" pitchFamily="18"/>
                        </a:defRPr>
                      </a:pPr>
                      <a:r>
                        <a:rPr lang="es-ES" sz="1800" b="0" i="0" u="none" strike="noStrike" kern="1200" cap="none" dirty="0">
                          <a:ln>
                            <a:noFill/>
                          </a:ln>
                          <a:latin typeface="Liberation Serif" pitchFamily="18"/>
                          <a:ea typeface="DejaVu Sans" pitchFamily="2"/>
                          <a:cs typeface="DejaVu Sans" pitchFamily="2"/>
                        </a:rPr>
                        <a:t>A</a:t>
                      </a:r>
                      <a:r>
                        <a:rPr lang="en-GB" sz="1800" b="0" i="0" u="none" strike="noStrike" kern="1200" cap="none" dirty="0" err="1">
                          <a:ln>
                            <a:noFill/>
                          </a:ln>
                          <a:latin typeface="Liberation Serif" pitchFamily="18"/>
                          <a:ea typeface="DejaVu Sans" pitchFamily="2"/>
                          <a:cs typeface="DejaVu Sans" pitchFamily="2"/>
                        </a:rPr>
                        <a:t>budance</a:t>
                      </a:r>
                      <a:endParaRPr lang="en-GB" sz="1800" b="0" i="0" u="none" strike="noStrike" kern="1200" cap="none" dirty="0">
                        <a:ln>
                          <a:noFill/>
                        </a:ln>
                        <a:latin typeface="Liberation Serif" pitchFamily="18"/>
                        <a:ea typeface="DejaVu Sans" pitchFamily="2"/>
                        <a:cs typeface="DejaVu Sans" pitchFamily="2"/>
                      </a:endParaRPr>
                    </a:p>
                  </a:txBody>
                  <a:tcPr/>
                </a:tc>
                <a:extLst>
                  <a:ext uri="{0D108BD9-81ED-4DB2-BD59-A6C34878D82A}">
                    <a16:rowId xmlns:a16="http://schemas.microsoft.com/office/drawing/2014/main" val="3855515524"/>
                  </a:ext>
                </a:extLst>
              </a:tr>
              <a:tr h="57060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baseline="33000" dirty="0">
                          <a:ln>
                            <a:noFill/>
                          </a:ln>
                          <a:latin typeface="Liberation Serif" pitchFamily="18"/>
                          <a:ea typeface="DejaVu Sans" pitchFamily="2"/>
                          <a:cs typeface="DejaVu Sans" pitchFamily="2"/>
                        </a:rPr>
                        <a:t>171</a:t>
                      </a:r>
                      <a:r>
                        <a:rPr lang="en-GB" sz="2000" b="0" i="0" u="none" strike="noStrike" kern="1200" cap="none" baseline="0" dirty="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dirty="0">
                          <a:ln>
                            <a:noFill/>
                          </a:ln>
                          <a:latin typeface="Liberation Serif" pitchFamily="18"/>
                          <a:ea typeface="DejaVu Sans" pitchFamily="2"/>
                          <a:cs typeface="DejaVu Sans" pitchFamily="2"/>
                        </a:rPr>
                        <a:t>0.41 %</a:t>
                      </a:r>
                    </a:p>
                  </a:txBody>
                  <a:tcPr/>
                </a:tc>
                <a:extLst>
                  <a:ext uri="{0D108BD9-81ED-4DB2-BD59-A6C34878D82A}">
                    <a16:rowId xmlns:a16="http://schemas.microsoft.com/office/drawing/2014/main" val="3057498703"/>
                  </a:ext>
                </a:extLst>
              </a:tr>
              <a:tr h="57060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baseline="33000">
                          <a:ln>
                            <a:noFill/>
                          </a:ln>
                          <a:latin typeface="Liberation Serif" pitchFamily="18"/>
                          <a:ea typeface="DejaVu Sans" pitchFamily="2"/>
                          <a:cs typeface="DejaVu Sans" pitchFamily="2"/>
                        </a:rPr>
                        <a:t>172</a:t>
                      </a:r>
                      <a:r>
                        <a:rPr lang="en-GB" sz="2000" b="0" i="0" u="none" strike="noStrike" kern="1200" cap="none" baseline="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dirty="0">
                          <a:ln>
                            <a:noFill/>
                          </a:ln>
                          <a:latin typeface="Liberation Serif" pitchFamily="18"/>
                          <a:ea typeface="DejaVu Sans" pitchFamily="2"/>
                          <a:cs typeface="DejaVu Sans" pitchFamily="2"/>
                        </a:rPr>
                        <a:t>0.69 %</a:t>
                      </a:r>
                    </a:p>
                  </a:txBody>
                  <a:tcPr/>
                </a:tc>
                <a:extLst>
                  <a:ext uri="{0D108BD9-81ED-4DB2-BD59-A6C34878D82A}">
                    <a16:rowId xmlns:a16="http://schemas.microsoft.com/office/drawing/2014/main" val="364140100"/>
                  </a:ext>
                </a:extLst>
              </a:tr>
              <a:tr h="57060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baseline="33000">
                          <a:ln>
                            <a:noFill/>
                          </a:ln>
                          <a:latin typeface="Liberation Serif" pitchFamily="18"/>
                          <a:ea typeface="DejaVu Sans" pitchFamily="2"/>
                          <a:cs typeface="DejaVu Sans" pitchFamily="2"/>
                        </a:rPr>
                        <a:t>173</a:t>
                      </a:r>
                      <a:r>
                        <a:rPr lang="en-GB" sz="2000" b="0" i="0" u="none" strike="noStrike" kern="1200" cap="none" baseline="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dirty="0">
                          <a:ln>
                            <a:noFill/>
                          </a:ln>
                          <a:latin typeface="Liberation Serif" pitchFamily="18"/>
                          <a:ea typeface="DejaVu Sans" pitchFamily="2"/>
                          <a:cs typeface="DejaVu Sans" pitchFamily="2"/>
                        </a:rPr>
                        <a:t>0.51 %</a:t>
                      </a:r>
                    </a:p>
                  </a:txBody>
                  <a:tcPr/>
                </a:tc>
                <a:extLst>
                  <a:ext uri="{0D108BD9-81ED-4DB2-BD59-A6C34878D82A}">
                    <a16:rowId xmlns:a16="http://schemas.microsoft.com/office/drawing/2014/main" val="2338891853"/>
                  </a:ext>
                </a:extLst>
              </a:tr>
              <a:tr h="57168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baseline="33000">
                          <a:ln>
                            <a:noFill/>
                          </a:ln>
                          <a:latin typeface="Liberation Serif" pitchFamily="18"/>
                          <a:ea typeface="DejaVu Sans" pitchFamily="2"/>
                          <a:cs typeface="DejaVu Sans" pitchFamily="2"/>
                        </a:rPr>
                        <a:t>174</a:t>
                      </a:r>
                      <a:r>
                        <a:rPr lang="en-GB" sz="2000" b="0" i="0" u="none" strike="noStrike" kern="1200" cap="none" baseline="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dirty="0">
                          <a:ln>
                            <a:noFill/>
                          </a:ln>
                          <a:latin typeface="Liberation Serif" pitchFamily="18"/>
                          <a:ea typeface="DejaVu Sans" pitchFamily="2"/>
                          <a:cs typeface="DejaVu Sans" pitchFamily="2"/>
                        </a:rPr>
                        <a:t>1.99 %</a:t>
                      </a:r>
                    </a:p>
                  </a:txBody>
                  <a:tcPr/>
                </a:tc>
                <a:extLst>
                  <a:ext uri="{0D108BD9-81ED-4DB2-BD59-A6C34878D82A}">
                    <a16:rowId xmlns:a16="http://schemas.microsoft.com/office/drawing/2014/main" val="2881281622"/>
                  </a:ext>
                </a:extLst>
              </a:tr>
              <a:tr h="57060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baseline="33000" dirty="0">
                          <a:ln>
                            <a:noFill/>
                          </a:ln>
                          <a:latin typeface="Liberation Serif" pitchFamily="18"/>
                          <a:ea typeface="DejaVu Sans" pitchFamily="2"/>
                          <a:cs typeface="DejaVu Sans" pitchFamily="2"/>
                        </a:rPr>
                        <a:t>176</a:t>
                      </a:r>
                      <a:r>
                        <a:rPr lang="en-GB" sz="2000" b="0" i="0" u="none" strike="noStrike" kern="1200" cap="none" baseline="0" dirty="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dirty="0">
                          <a:ln>
                            <a:noFill/>
                          </a:ln>
                          <a:latin typeface="Liberation Serif" pitchFamily="18"/>
                          <a:ea typeface="DejaVu Sans" pitchFamily="2"/>
                          <a:cs typeface="DejaVu Sans" pitchFamily="2"/>
                        </a:rPr>
                        <a:t>96.4 %</a:t>
                      </a:r>
                    </a:p>
                  </a:txBody>
                  <a:tcPr/>
                </a:tc>
                <a:extLst>
                  <a:ext uri="{0D108BD9-81ED-4DB2-BD59-A6C34878D82A}">
                    <a16:rowId xmlns:a16="http://schemas.microsoft.com/office/drawing/2014/main" val="2712790277"/>
                  </a:ext>
                </a:extLst>
              </a:tr>
              <a:tr h="570600">
                <a:tc>
                  <a:txBody>
                    <a:bodyPr/>
                    <a:lstStyle/>
                    <a:p>
                      <a:pPr marL="0" marR="0" lvl="0" indent="0" algn="ctr" rtl="0" hangingPunct="0">
                        <a:lnSpc>
                          <a:spcPct val="100000"/>
                        </a:lnSpc>
                        <a:spcBef>
                          <a:spcPts val="0"/>
                        </a:spcBef>
                        <a:spcAft>
                          <a:spcPts val="0"/>
                        </a:spcAft>
                        <a:buNone/>
                        <a:tabLst/>
                        <a:defRPr sz="2000">
                          <a:latin typeface="Liberation Serif" pitchFamily="18"/>
                        </a:defRPr>
                      </a:pPr>
                      <a:endParaRPr lang="en-GB" sz="2000" b="0" i="0" u="none" strike="noStrike" kern="1200" cap="none" baseline="0" dirty="0">
                        <a:ln>
                          <a:noFill/>
                        </a:ln>
                        <a:latin typeface="Liberation Serif" pitchFamily="18"/>
                        <a:ea typeface="DejaVu Sans" pitchFamily="2"/>
                        <a:cs typeface="DejaVu Sans" pitchFamily="2"/>
                      </a:endParaRP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s-ES" sz="2000" b="0" i="0" u="none" strike="noStrike" kern="1200" cap="none" dirty="0">
                          <a:ln>
                            <a:noFill/>
                          </a:ln>
                          <a:solidFill>
                            <a:srgbClr val="FF0000"/>
                          </a:solidFill>
                          <a:latin typeface="Liberation Serif" pitchFamily="18"/>
                          <a:ea typeface="DejaVu Sans" pitchFamily="2"/>
                          <a:cs typeface="DejaVu Sans" pitchFamily="2"/>
                        </a:rPr>
                        <a:t>100 %</a:t>
                      </a:r>
                      <a:endParaRPr lang="en-GB" sz="2000" b="0" i="0" u="none" strike="noStrike" kern="1200" cap="none" dirty="0">
                        <a:ln>
                          <a:noFill/>
                        </a:ln>
                        <a:solidFill>
                          <a:srgbClr val="FF0000"/>
                        </a:solidFill>
                        <a:latin typeface="Liberation Serif" pitchFamily="18"/>
                        <a:ea typeface="DejaVu Sans" pitchFamily="2"/>
                        <a:cs typeface="DejaVu Sans" pitchFamily="2"/>
                      </a:endParaRPr>
                    </a:p>
                  </a:txBody>
                  <a:tcPr/>
                </a:tc>
                <a:extLst>
                  <a:ext uri="{0D108BD9-81ED-4DB2-BD59-A6C34878D82A}">
                    <a16:rowId xmlns:a16="http://schemas.microsoft.com/office/drawing/2014/main" val="2434695349"/>
                  </a:ext>
                </a:extLst>
              </a:tr>
            </a:tbl>
          </a:graphicData>
        </a:graphic>
      </p:graphicFrame>
      <p:graphicFrame>
        <p:nvGraphicFramePr>
          <p:cNvPr id="26" name="Table Placeholder 2">
            <a:extLst>
              <a:ext uri="{FF2B5EF4-FFF2-40B4-BE49-F238E27FC236}">
                <a16:creationId xmlns:a16="http://schemas.microsoft.com/office/drawing/2014/main" id="{260A7F8D-EA58-414F-937A-D47140CA616C}"/>
              </a:ext>
            </a:extLst>
          </p:cNvPr>
          <p:cNvGraphicFramePr>
            <a:graphicFrameLocks/>
          </p:cNvGraphicFramePr>
          <p:nvPr/>
        </p:nvGraphicFramePr>
        <p:xfrm>
          <a:off x="4639374" y="1412776"/>
          <a:ext cx="3033000" cy="4909680"/>
        </p:xfrm>
        <a:graphic>
          <a:graphicData uri="http://schemas.openxmlformats.org/drawingml/2006/table">
            <a:tbl>
              <a:tblPr firstRow="1" bandRow="1"/>
              <a:tblGrid>
                <a:gridCol w="1397880">
                  <a:extLst>
                    <a:ext uri="{9D8B030D-6E8A-4147-A177-3AD203B41FA5}">
                      <a16:colId xmlns:a16="http://schemas.microsoft.com/office/drawing/2014/main" val="1646398805"/>
                    </a:ext>
                  </a:extLst>
                </a:gridCol>
                <a:gridCol w="1635120">
                  <a:extLst>
                    <a:ext uri="{9D8B030D-6E8A-4147-A177-3AD203B41FA5}">
                      <a16:colId xmlns:a16="http://schemas.microsoft.com/office/drawing/2014/main" val="3029924813"/>
                    </a:ext>
                  </a:extLst>
                </a:gridCol>
              </a:tblGrid>
              <a:tr h="648720">
                <a:tc>
                  <a:txBody>
                    <a:bodyPr/>
                    <a:lstStyle/>
                    <a:p>
                      <a:pPr marL="0" marR="0" lvl="0" indent="0" algn="ctr" rtl="0" hangingPunct="0">
                        <a:lnSpc>
                          <a:spcPct val="100000"/>
                        </a:lnSpc>
                        <a:spcBef>
                          <a:spcPts val="0"/>
                        </a:spcBef>
                        <a:spcAft>
                          <a:spcPts val="0"/>
                        </a:spcAft>
                        <a:buNone/>
                        <a:tabLst/>
                      </a:pPr>
                      <a:r>
                        <a:rPr lang="en-GB" sz="1800" b="0" i="0" u="none" strike="noStrike" kern="1200" cap="none">
                          <a:ln>
                            <a:noFill/>
                          </a:ln>
                          <a:latin typeface="Liberation Serif" pitchFamily="18"/>
                          <a:ea typeface="DejaVu Sans" pitchFamily="2"/>
                          <a:cs typeface="DejaVu Sans" pitchFamily="2"/>
                        </a:rPr>
                        <a:t>Isotopes</a:t>
                      </a:r>
                    </a:p>
                  </a:txBody>
                  <a:tcPr/>
                </a:tc>
                <a:tc>
                  <a:txBody>
                    <a:bodyPr/>
                    <a:lstStyle/>
                    <a:p>
                      <a:pPr marL="0" marR="0" lvl="0" indent="0" algn="ctr" rtl="0" hangingPunct="0">
                        <a:lnSpc>
                          <a:spcPct val="100000"/>
                        </a:lnSpc>
                        <a:spcBef>
                          <a:spcPts val="0"/>
                        </a:spcBef>
                        <a:spcAft>
                          <a:spcPts val="0"/>
                        </a:spcAft>
                        <a:buNone/>
                        <a:tabLst/>
                        <a:defRPr sz="1800">
                          <a:latin typeface="Liberation Serif" pitchFamily="18"/>
                        </a:defRPr>
                      </a:pPr>
                      <a:r>
                        <a:rPr lang="en-GB" sz="1800" b="0" i="0" u="none" strike="noStrike" kern="1200" cap="none" dirty="0">
                          <a:ln>
                            <a:noFill/>
                          </a:ln>
                          <a:latin typeface="Liberation Serif" pitchFamily="18"/>
                          <a:ea typeface="DejaVu Sans" pitchFamily="2"/>
                          <a:cs typeface="DejaVu Sans" pitchFamily="2"/>
                        </a:rPr>
                        <a:t>Experimental Enrichment</a:t>
                      </a:r>
                    </a:p>
                    <a:p>
                      <a:pPr marL="0" marR="0" lvl="0" indent="0" algn="ctr" rtl="0" hangingPunct="0">
                        <a:lnSpc>
                          <a:spcPct val="100000"/>
                        </a:lnSpc>
                        <a:spcBef>
                          <a:spcPts val="0"/>
                        </a:spcBef>
                        <a:spcAft>
                          <a:spcPts val="0"/>
                        </a:spcAft>
                        <a:buNone/>
                        <a:tabLst/>
                        <a:defRPr sz="1800">
                          <a:latin typeface="Liberation Serif" pitchFamily="18"/>
                        </a:defRPr>
                      </a:pPr>
                      <a:r>
                        <a:rPr lang="en-GB" sz="1800" b="0" i="0" u="none" strike="noStrike" kern="1200" cap="none" baseline="33000" dirty="0">
                          <a:ln>
                            <a:noFill/>
                          </a:ln>
                          <a:latin typeface="Liberation Serif" pitchFamily="18"/>
                          <a:ea typeface="DejaVu Sans" pitchFamily="2"/>
                          <a:cs typeface="DejaVu Sans" pitchFamily="2"/>
                        </a:rPr>
                        <a:t>*</a:t>
                      </a:r>
                      <a:r>
                        <a:rPr lang="en-GB" sz="1800" b="0" i="0" u="none" strike="noStrike" kern="1200" cap="none" dirty="0" err="1">
                          <a:ln>
                            <a:noFill/>
                          </a:ln>
                          <a:latin typeface="Liberation Serif" pitchFamily="18"/>
                          <a:ea typeface="DejaVu Sans" pitchFamily="2"/>
                          <a:cs typeface="DejaVu Sans" pitchFamily="2"/>
                        </a:rPr>
                        <a:t>Kappeler</a:t>
                      </a:r>
                      <a:endParaRPr lang="en-GB" sz="1800" b="0" i="0" u="none" strike="noStrike" kern="1200" cap="none" dirty="0">
                        <a:ln>
                          <a:noFill/>
                        </a:ln>
                        <a:latin typeface="Liberation Serif" pitchFamily="18"/>
                        <a:ea typeface="DejaVu Sans" pitchFamily="2"/>
                        <a:cs typeface="DejaVu Sans" pitchFamily="2"/>
                      </a:endParaRPr>
                    </a:p>
                  </a:txBody>
                  <a:tcPr/>
                </a:tc>
                <a:extLst>
                  <a:ext uri="{0D108BD9-81ED-4DB2-BD59-A6C34878D82A}">
                    <a16:rowId xmlns:a16="http://schemas.microsoft.com/office/drawing/2014/main" val="3855515524"/>
                  </a:ext>
                </a:extLst>
              </a:tr>
              <a:tr h="57060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baseline="33000" dirty="0">
                          <a:ln>
                            <a:noFill/>
                          </a:ln>
                          <a:latin typeface="Liberation Serif" pitchFamily="18"/>
                          <a:ea typeface="DejaVu Sans" pitchFamily="2"/>
                          <a:cs typeface="DejaVu Sans" pitchFamily="2"/>
                        </a:rPr>
                        <a:t>170</a:t>
                      </a:r>
                      <a:r>
                        <a:rPr lang="en-GB" sz="2000" b="0" i="0" u="none" strike="noStrike" kern="1200" cap="none" baseline="0" dirty="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dirty="0">
                          <a:ln>
                            <a:noFill/>
                          </a:ln>
                          <a:latin typeface="Liberation Serif" pitchFamily="18"/>
                          <a:ea typeface="DejaVu Sans" pitchFamily="2"/>
                          <a:cs typeface="DejaVu Sans" pitchFamily="2"/>
                        </a:rPr>
                        <a:t>0.10 %</a:t>
                      </a:r>
                    </a:p>
                  </a:txBody>
                  <a:tcPr/>
                </a:tc>
                <a:extLst>
                  <a:ext uri="{0D108BD9-81ED-4DB2-BD59-A6C34878D82A}">
                    <a16:rowId xmlns:a16="http://schemas.microsoft.com/office/drawing/2014/main" val="567126821"/>
                  </a:ext>
                </a:extLst>
              </a:tr>
              <a:tr h="57060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baseline="33000">
                          <a:ln>
                            <a:noFill/>
                          </a:ln>
                          <a:latin typeface="Liberation Serif" pitchFamily="18"/>
                          <a:ea typeface="DejaVu Sans" pitchFamily="2"/>
                          <a:cs typeface="DejaVu Sans" pitchFamily="2"/>
                        </a:rPr>
                        <a:t>171</a:t>
                      </a:r>
                      <a:r>
                        <a:rPr lang="en-GB" sz="2000" b="0" i="0" u="none" strike="noStrike" kern="1200" cap="none" baseline="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a:ln>
                            <a:noFill/>
                          </a:ln>
                          <a:latin typeface="Liberation Serif" pitchFamily="18"/>
                          <a:ea typeface="DejaVu Sans" pitchFamily="2"/>
                          <a:cs typeface="DejaVu Sans" pitchFamily="2"/>
                        </a:rPr>
                        <a:t>0.53 %</a:t>
                      </a:r>
                    </a:p>
                  </a:txBody>
                  <a:tcPr/>
                </a:tc>
                <a:extLst>
                  <a:ext uri="{0D108BD9-81ED-4DB2-BD59-A6C34878D82A}">
                    <a16:rowId xmlns:a16="http://schemas.microsoft.com/office/drawing/2014/main" val="3057498703"/>
                  </a:ext>
                </a:extLst>
              </a:tr>
              <a:tr h="57060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baseline="33000">
                          <a:ln>
                            <a:noFill/>
                          </a:ln>
                          <a:latin typeface="Liberation Serif" pitchFamily="18"/>
                          <a:ea typeface="DejaVu Sans" pitchFamily="2"/>
                          <a:cs typeface="DejaVu Sans" pitchFamily="2"/>
                        </a:rPr>
                        <a:t>172</a:t>
                      </a:r>
                      <a:r>
                        <a:rPr lang="en-GB" sz="2000" b="0" i="0" u="none" strike="noStrike" kern="1200" cap="none" baseline="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a:ln>
                            <a:noFill/>
                          </a:ln>
                          <a:latin typeface="Liberation Serif" pitchFamily="18"/>
                          <a:ea typeface="DejaVu Sans" pitchFamily="2"/>
                          <a:cs typeface="DejaVu Sans" pitchFamily="2"/>
                        </a:rPr>
                        <a:t>0.87 %</a:t>
                      </a:r>
                    </a:p>
                  </a:txBody>
                  <a:tcPr/>
                </a:tc>
                <a:extLst>
                  <a:ext uri="{0D108BD9-81ED-4DB2-BD59-A6C34878D82A}">
                    <a16:rowId xmlns:a16="http://schemas.microsoft.com/office/drawing/2014/main" val="364140100"/>
                  </a:ext>
                </a:extLst>
              </a:tr>
              <a:tr h="57060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baseline="33000">
                          <a:ln>
                            <a:noFill/>
                          </a:ln>
                          <a:latin typeface="Liberation Serif" pitchFamily="18"/>
                          <a:ea typeface="DejaVu Sans" pitchFamily="2"/>
                          <a:cs typeface="DejaVu Sans" pitchFamily="2"/>
                        </a:rPr>
                        <a:t>173</a:t>
                      </a:r>
                      <a:r>
                        <a:rPr lang="en-GB" sz="2000" b="0" i="0" u="none" strike="noStrike" kern="1200" cap="none" baseline="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a:ln>
                            <a:noFill/>
                          </a:ln>
                          <a:latin typeface="Liberation Serif" pitchFamily="18"/>
                          <a:ea typeface="DejaVu Sans" pitchFamily="2"/>
                          <a:cs typeface="DejaVu Sans" pitchFamily="2"/>
                        </a:rPr>
                        <a:t>0.73 %</a:t>
                      </a:r>
                    </a:p>
                  </a:txBody>
                  <a:tcPr/>
                </a:tc>
                <a:extLst>
                  <a:ext uri="{0D108BD9-81ED-4DB2-BD59-A6C34878D82A}">
                    <a16:rowId xmlns:a16="http://schemas.microsoft.com/office/drawing/2014/main" val="2338891853"/>
                  </a:ext>
                </a:extLst>
              </a:tr>
              <a:tr h="57168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baseline="33000">
                          <a:ln>
                            <a:noFill/>
                          </a:ln>
                          <a:latin typeface="Liberation Serif" pitchFamily="18"/>
                          <a:ea typeface="DejaVu Sans" pitchFamily="2"/>
                          <a:cs typeface="DejaVu Sans" pitchFamily="2"/>
                        </a:rPr>
                        <a:t>174</a:t>
                      </a:r>
                      <a:r>
                        <a:rPr lang="en-GB" sz="2000" b="0" i="0" u="none" strike="noStrike" kern="1200" cap="none" baseline="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a:ln>
                            <a:noFill/>
                          </a:ln>
                          <a:latin typeface="Liberation Serif" pitchFamily="18"/>
                          <a:ea typeface="DejaVu Sans" pitchFamily="2"/>
                          <a:cs typeface="DejaVu Sans" pitchFamily="2"/>
                        </a:rPr>
                        <a:t>2.47 %</a:t>
                      </a:r>
                    </a:p>
                  </a:txBody>
                  <a:tcPr/>
                </a:tc>
                <a:extLst>
                  <a:ext uri="{0D108BD9-81ED-4DB2-BD59-A6C34878D82A}">
                    <a16:rowId xmlns:a16="http://schemas.microsoft.com/office/drawing/2014/main" val="2881281622"/>
                  </a:ext>
                </a:extLst>
              </a:tr>
              <a:tr h="570600">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baseline="33000" dirty="0">
                          <a:ln>
                            <a:noFill/>
                          </a:ln>
                          <a:latin typeface="Liberation Serif" pitchFamily="18"/>
                          <a:ea typeface="DejaVu Sans" pitchFamily="2"/>
                          <a:cs typeface="DejaVu Sans" pitchFamily="2"/>
                        </a:rPr>
                        <a:t>176</a:t>
                      </a:r>
                      <a:r>
                        <a:rPr lang="en-GB" sz="2000" b="0" i="0" u="none" strike="noStrike" kern="1200" cap="none" baseline="0" dirty="0">
                          <a:ln>
                            <a:noFill/>
                          </a:ln>
                          <a:latin typeface="Liberation Serif" pitchFamily="18"/>
                          <a:ea typeface="DejaVu Sans" pitchFamily="2"/>
                          <a:cs typeface="DejaVu Sans" pitchFamily="2"/>
                        </a:rPr>
                        <a:t>Yb</a:t>
                      </a: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n-GB" sz="2000" b="0" i="0" u="none" strike="noStrike" kern="1200" cap="none" dirty="0">
                          <a:ln>
                            <a:noFill/>
                          </a:ln>
                          <a:latin typeface="Liberation Serif" pitchFamily="18"/>
                          <a:ea typeface="DejaVu Sans" pitchFamily="2"/>
                          <a:cs typeface="DejaVu Sans" pitchFamily="2"/>
                        </a:rPr>
                        <a:t>95.3 %</a:t>
                      </a:r>
                    </a:p>
                  </a:txBody>
                  <a:tcPr/>
                </a:tc>
                <a:extLst>
                  <a:ext uri="{0D108BD9-81ED-4DB2-BD59-A6C34878D82A}">
                    <a16:rowId xmlns:a16="http://schemas.microsoft.com/office/drawing/2014/main" val="2712790277"/>
                  </a:ext>
                </a:extLst>
              </a:tr>
              <a:tr h="570600">
                <a:tc>
                  <a:txBody>
                    <a:bodyPr/>
                    <a:lstStyle/>
                    <a:p>
                      <a:pPr marL="0" marR="0" lvl="0" indent="0" algn="ctr" rtl="0" hangingPunct="0">
                        <a:lnSpc>
                          <a:spcPct val="100000"/>
                        </a:lnSpc>
                        <a:spcBef>
                          <a:spcPts val="0"/>
                        </a:spcBef>
                        <a:spcAft>
                          <a:spcPts val="0"/>
                        </a:spcAft>
                        <a:buNone/>
                        <a:tabLst/>
                        <a:defRPr sz="2000">
                          <a:latin typeface="Liberation Serif" pitchFamily="18"/>
                        </a:defRPr>
                      </a:pPr>
                      <a:endParaRPr lang="en-GB" sz="2000" b="0" i="0" u="none" strike="noStrike" kern="1200" cap="none" baseline="0">
                        <a:ln>
                          <a:noFill/>
                        </a:ln>
                        <a:latin typeface="Liberation Serif" pitchFamily="18"/>
                        <a:ea typeface="DejaVu Sans" pitchFamily="2"/>
                        <a:cs typeface="DejaVu Sans" pitchFamily="2"/>
                      </a:endParaRPr>
                    </a:p>
                  </a:txBody>
                  <a:tcPr/>
                </a:tc>
                <a:tc>
                  <a:txBody>
                    <a:bodyPr/>
                    <a:lstStyle/>
                    <a:p>
                      <a:pPr marL="0" marR="0" lvl="0" indent="0" algn="ctr" rtl="0" hangingPunct="0">
                        <a:lnSpc>
                          <a:spcPct val="100000"/>
                        </a:lnSpc>
                        <a:spcBef>
                          <a:spcPts val="0"/>
                        </a:spcBef>
                        <a:spcAft>
                          <a:spcPts val="0"/>
                        </a:spcAft>
                        <a:buNone/>
                        <a:tabLst/>
                        <a:defRPr sz="2000">
                          <a:latin typeface="Liberation Serif" pitchFamily="18"/>
                        </a:defRPr>
                      </a:pPr>
                      <a:r>
                        <a:rPr lang="es-ES" sz="2000" b="0" i="0" u="none" strike="noStrike" kern="1200" cap="none" dirty="0">
                          <a:ln>
                            <a:noFill/>
                          </a:ln>
                          <a:solidFill>
                            <a:srgbClr val="FF0000"/>
                          </a:solidFill>
                          <a:latin typeface="Liberation Serif" pitchFamily="18"/>
                          <a:ea typeface="DejaVu Sans" pitchFamily="2"/>
                          <a:cs typeface="DejaVu Sans" pitchFamily="2"/>
                        </a:rPr>
                        <a:t>100 %</a:t>
                      </a:r>
                      <a:endParaRPr lang="en-GB" sz="2000" b="0" i="0" u="none" strike="noStrike" kern="1200" cap="none" dirty="0">
                        <a:ln>
                          <a:noFill/>
                        </a:ln>
                        <a:solidFill>
                          <a:srgbClr val="FF0000"/>
                        </a:solidFill>
                        <a:latin typeface="Liberation Serif" pitchFamily="18"/>
                        <a:ea typeface="DejaVu Sans" pitchFamily="2"/>
                        <a:cs typeface="DejaVu Sans" pitchFamily="2"/>
                      </a:endParaRPr>
                    </a:p>
                  </a:txBody>
                  <a:tcPr/>
                </a:tc>
                <a:extLst>
                  <a:ext uri="{0D108BD9-81ED-4DB2-BD59-A6C34878D82A}">
                    <a16:rowId xmlns:a16="http://schemas.microsoft.com/office/drawing/2014/main" val="2528636620"/>
                  </a:ext>
                </a:extLst>
              </a:tr>
            </a:tbl>
          </a:graphicData>
        </a:graphic>
      </p:graphicFrame>
    </p:spTree>
    <p:extLst>
      <p:ext uri="{BB962C8B-B14F-4D97-AF65-F5344CB8AC3E}">
        <p14:creationId xmlns:p14="http://schemas.microsoft.com/office/powerpoint/2010/main" val="3288283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a:extLst>
              <a:ext uri="{FF2B5EF4-FFF2-40B4-BE49-F238E27FC236}">
                <a16:creationId xmlns:a16="http://schemas.microsoft.com/office/drawing/2014/main" id="{33CF13CE-1BAD-4557-9F33-E78F65DE7ED8}"/>
              </a:ext>
            </a:extLst>
          </p:cNvPr>
          <p:cNvSpPr>
            <a:spLocks noGrp="1"/>
          </p:cNvSpPr>
          <p:nvPr>
            <p:ph type="sldNum" sz="quarter" idx="12"/>
          </p:nvPr>
        </p:nvSpPr>
        <p:spPr>
          <a:xfrm>
            <a:off x="6553200" y="6356354"/>
            <a:ext cx="2133600" cy="365125"/>
          </a:xfrm>
        </p:spPr>
        <p:txBody>
          <a:bodyPr/>
          <a:lstStyle/>
          <a:p>
            <a:pPr>
              <a:spcAft>
                <a:spcPts val="600"/>
              </a:spcAft>
            </a:pPr>
            <a:fld id="{229D0C38-B285-C947-AB4E-C7BCFF863DBD}" type="slidenum">
              <a:rPr lang="en-GB"/>
              <a:pPr>
                <a:spcAft>
                  <a:spcPts val="600"/>
                </a:spcAft>
              </a:pPr>
              <a:t>23</a:t>
            </a:fld>
            <a:endParaRPr lang="en-GB"/>
          </a:p>
        </p:txBody>
      </p:sp>
      <p:sp>
        <p:nvSpPr>
          <p:cNvPr id="7" name="Title 4">
            <a:extLst>
              <a:ext uri="{FF2B5EF4-FFF2-40B4-BE49-F238E27FC236}">
                <a16:creationId xmlns:a16="http://schemas.microsoft.com/office/drawing/2014/main" id="{36973C5C-10C9-43F9-9DF0-0F0DBDECC396}"/>
              </a:ext>
            </a:extLst>
          </p:cNvPr>
          <p:cNvSpPr txBox="1">
            <a:spLocks/>
          </p:cNvSpPr>
          <p:nvPr/>
        </p:nvSpPr>
        <p:spPr bwMode="auto">
          <a:xfrm>
            <a:off x="-10119" y="2301875"/>
            <a:ext cx="9145588" cy="1410072"/>
          </a:xfrm>
          <a:prstGeom prst="rect">
            <a:avLst/>
          </a:prstGeom>
          <a:solidFill>
            <a:schemeClr val="accent2"/>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fontAlgn="auto" hangingPunct="1">
              <a:spcBef>
                <a:spcPts val="0"/>
              </a:spcBef>
              <a:spcAft>
                <a:spcPts val="0"/>
              </a:spcAft>
              <a:defRPr/>
            </a:pPr>
            <a:r>
              <a:rPr lang="en-US" sz="3600" b="1" dirty="0">
                <a:solidFill>
                  <a:sysClr val="window" lastClr="FFFFFF"/>
                </a:solidFill>
                <a:latin typeface="Perpetua" pitchFamily="18" charset="0"/>
              </a:rPr>
              <a:t>IFMIF-DONES</a:t>
            </a:r>
          </a:p>
        </p:txBody>
      </p:sp>
      <p:pic>
        <p:nvPicPr>
          <p:cNvPr id="15" name="Picture 2">
            <a:extLst>
              <a:ext uri="{FF2B5EF4-FFF2-40B4-BE49-F238E27FC236}">
                <a16:creationId xmlns:a16="http://schemas.microsoft.com/office/drawing/2014/main" id="{6CB8FF9B-28D3-4212-8733-23127BA1A87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a:extLst>
              <a:ext uri="{FF2B5EF4-FFF2-40B4-BE49-F238E27FC236}">
                <a16:creationId xmlns:a16="http://schemas.microsoft.com/office/drawing/2014/main" id="{2CB43D0A-B642-4A46-9B05-43A8EF947A8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a:extLst>
              <a:ext uri="{FF2B5EF4-FFF2-40B4-BE49-F238E27FC236}">
                <a16:creationId xmlns:a16="http://schemas.microsoft.com/office/drawing/2014/main" id="{3D8FDDE0-E91D-43F2-B2A7-87B85C3C1AF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2 Marcador de pie de página">
            <a:extLst>
              <a:ext uri="{FF2B5EF4-FFF2-40B4-BE49-F238E27FC236}">
                <a16:creationId xmlns:a16="http://schemas.microsoft.com/office/drawing/2014/main" id="{7163CABD-8B22-4C51-AA2E-53147F3368D0}"/>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9" name="2 Marcador de pie de página">
            <a:extLst>
              <a:ext uri="{FF2B5EF4-FFF2-40B4-BE49-F238E27FC236}">
                <a16:creationId xmlns:a16="http://schemas.microsoft.com/office/drawing/2014/main" id="{AF9DC1EE-BC8A-4E28-8A16-3E71C10E6E16}"/>
              </a:ext>
            </a:extLst>
          </p:cNvPr>
          <p:cNvSpPr txBox="1">
            <a:spLocks/>
          </p:cNvSpPr>
          <p:nvPr/>
        </p:nvSpPr>
        <p:spPr>
          <a:xfrm>
            <a:off x="6078131" y="6559528"/>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Coll. Board Meeting,  11/05/2021</a:t>
            </a:r>
          </a:p>
        </p:txBody>
      </p:sp>
    </p:spTree>
    <p:extLst>
      <p:ext uri="{BB962C8B-B14F-4D97-AF65-F5344CB8AC3E}">
        <p14:creationId xmlns:p14="http://schemas.microsoft.com/office/powerpoint/2010/main" val="37138662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24</a:t>
            </a:fld>
            <a:endParaRPr lang="en-GB" sz="1200" dirty="0">
              <a:solidFill>
                <a:srgbClr val="898989"/>
              </a:solidFill>
            </a:endParaRPr>
          </a:p>
        </p:txBody>
      </p:sp>
      <p:sp>
        <p:nvSpPr>
          <p:cNvPr id="16" name="Title 4"/>
          <p:cNvSpPr txBox="1">
            <a:spLocks/>
          </p:cNvSpPr>
          <p:nvPr/>
        </p:nvSpPr>
        <p:spPr bwMode="auto">
          <a:xfrm>
            <a:off x="-1587" y="0"/>
            <a:ext cx="9145588" cy="723274"/>
          </a:xfrm>
          <a:prstGeom prst="rect">
            <a:avLst/>
          </a:prstGeom>
          <a:solidFill>
            <a:schemeClr val="accent2"/>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ESFRI facility. City host: Granada</a:t>
            </a:r>
          </a:p>
        </p:txBody>
      </p:sp>
      <p:pic>
        <p:nvPicPr>
          <p:cNvPr id="15" name="Image 47" descr="https://ec.europa.eu/research/participants/docs/h2020-funding-guide/imgs/eu-flag.jpg">
            <a:extLst>
              <a:ext uri="{FF2B5EF4-FFF2-40B4-BE49-F238E27FC236}">
                <a16:creationId xmlns:a16="http://schemas.microsoft.com/office/drawing/2014/main" id="{DCDDD637-9DD2-45A4-AF26-9A5F80C2046D}"/>
              </a:ext>
            </a:extLst>
          </p:cNvPr>
          <p:cNvPicPr/>
          <p:nvPr/>
        </p:nvPicPr>
        <p:blipFill>
          <a:blip r:embed="rId3" cstate="print"/>
          <a:srcRect/>
          <a:stretch>
            <a:fillRect/>
          </a:stretch>
        </p:blipFill>
        <p:spPr bwMode="auto">
          <a:xfrm>
            <a:off x="2113976" y="1610491"/>
            <a:ext cx="791924" cy="422075"/>
          </a:xfrm>
          <a:prstGeom prst="rect">
            <a:avLst/>
          </a:prstGeom>
          <a:noFill/>
          <a:ln w="9525">
            <a:noFill/>
            <a:miter lim="800000"/>
            <a:headEnd/>
            <a:tailEnd/>
          </a:ln>
        </p:spPr>
      </p:pic>
      <p:pic>
        <p:nvPicPr>
          <p:cNvPr id="18" name="Imagen 7">
            <a:extLst>
              <a:ext uri="{FF2B5EF4-FFF2-40B4-BE49-F238E27FC236}">
                <a16:creationId xmlns:a16="http://schemas.microsoft.com/office/drawing/2014/main" id="{9DFACF7F-5B0A-426F-8CDF-A22070136BD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62767" y="972737"/>
            <a:ext cx="1245618" cy="508576"/>
          </a:xfrm>
          <a:prstGeom prst="rect">
            <a:avLst/>
          </a:prstGeom>
        </p:spPr>
      </p:pic>
      <p:pic>
        <p:nvPicPr>
          <p:cNvPr id="19" name="49 Imagen" descr="La Fundación - iDescubre">
            <a:extLst>
              <a:ext uri="{FF2B5EF4-FFF2-40B4-BE49-F238E27FC236}">
                <a16:creationId xmlns:a16="http://schemas.microsoft.com/office/drawing/2014/main" id="{CCC4FB04-C010-45F7-82D7-768FB436FD3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70433" y="2061742"/>
            <a:ext cx="732704" cy="877915"/>
          </a:xfrm>
          <a:prstGeom prst="rect">
            <a:avLst/>
          </a:prstGeom>
          <a:noFill/>
          <a:ln>
            <a:noFill/>
          </a:ln>
        </p:spPr>
      </p:pic>
      <p:pic>
        <p:nvPicPr>
          <p:cNvPr id="20" name="Imagen1" descr="\\filer02\cas\DGPT\Pitgi\00.- GENERAL SUBDIRECCIÓN\01. SECRETARÍA\LOGO\LOGOS MCI 2020\MCI.Gob.gif">
            <a:extLst>
              <a:ext uri="{FF2B5EF4-FFF2-40B4-BE49-F238E27FC236}">
                <a16:creationId xmlns:a16="http://schemas.microsoft.com/office/drawing/2014/main" id="{E4E2ACFC-4E51-4B69-BA4C-9D11B6F39D8D}"/>
              </a:ext>
            </a:extLst>
          </p:cNvPr>
          <p:cNvPicPr/>
          <p:nvPr/>
        </p:nvPicPr>
        <p:blipFill>
          <a:blip r:embed="rId6"/>
          <a:stretch>
            <a:fillRect/>
          </a:stretch>
        </p:blipFill>
        <p:spPr bwMode="auto">
          <a:xfrm>
            <a:off x="133015" y="2182586"/>
            <a:ext cx="2088232" cy="598681"/>
          </a:xfrm>
          <a:prstGeom prst="rect">
            <a:avLst/>
          </a:prstGeom>
        </p:spPr>
      </p:pic>
      <p:pic>
        <p:nvPicPr>
          <p:cNvPr id="21" name="Picture 8">
            <a:extLst>
              <a:ext uri="{FF2B5EF4-FFF2-40B4-BE49-F238E27FC236}">
                <a16:creationId xmlns:a16="http://schemas.microsoft.com/office/drawing/2014/main" id="{F62F1ABF-3F84-4BEE-A05E-30144EAE1D0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5150" y="980516"/>
            <a:ext cx="1390606" cy="500798"/>
          </a:xfrm>
          <a:prstGeom prst="rect">
            <a:avLst/>
          </a:prstGeom>
        </p:spPr>
      </p:pic>
      <p:pic>
        <p:nvPicPr>
          <p:cNvPr id="22" name="Image 27">
            <a:extLst>
              <a:ext uri="{FF2B5EF4-FFF2-40B4-BE49-F238E27FC236}">
                <a16:creationId xmlns:a16="http://schemas.microsoft.com/office/drawing/2014/main" id="{8597E59D-5246-483E-9D4A-86FBCB2E0B34}"/>
              </a:ext>
            </a:extLst>
          </p:cNvPr>
          <p:cNvPicPr/>
          <p:nvPr/>
        </p:nvPicPr>
        <p:blipFill>
          <a:blip r:embed="rId8" cstate="print"/>
          <a:srcRect l="51495" t="39040" r="28035" b="49975"/>
          <a:stretch>
            <a:fillRect/>
          </a:stretch>
        </p:blipFill>
        <p:spPr bwMode="auto">
          <a:xfrm>
            <a:off x="113050" y="1592837"/>
            <a:ext cx="1711793" cy="469525"/>
          </a:xfrm>
          <a:prstGeom prst="rect">
            <a:avLst/>
          </a:prstGeom>
          <a:noFill/>
          <a:ln w="9525">
            <a:noFill/>
            <a:miter lim="800000"/>
            <a:headEnd/>
            <a:tailEnd/>
          </a:ln>
        </p:spPr>
      </p:pic>
      <p:pic>
        <p:nvPicPr>
          <p:cNvPr id="23" name="Image 28" descr="http://www.enea.it/logo.jpg">
            <a:extLst>
              <a:ext uri="{FF2B5EF4-FFF2-40B4-BE49-F238E27FC236}">
                <a16:creationId xmlns:a16="http://schemas.microsoft.com/office/drawing/2014/main" id="{C595CF61-8AF5-49E3-949D-4547092AF972}"/>
              </a:ext>
            </a:extLst>
          </p:cNvPr>
          <p:cNvPicPr/>
          <p:nvPr/>
        </p:nvPicPr>
        <p:blipFill rotWithShape="1">
          <a:blip r:embed="rId9" cstate="print">
            <a:extLst>
              <a:ext uri="{28A0092B-C50C-407E-A947-70E740481C1C}">
                <a14:useLocalDpi xmlns:a14="http://schemas.microsoft.com/office/drawing/2010/main" val="0"/>
              </a:ext>
            </a:extLst>
          </a:blip>
          <a:srcRect r="75378" b="40278"/>
          <a:stretch/>
        </p:blipFill>
        <p:spPr bwMode="auto">
          <a:xfrm>
            <a:off x="278746" y="4436685"/>
            <a:ext cx="591069" cy="17502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0" descr="Logo CEA 2012 © CEA">
            <a:extLst>
              <a:ext uri="{FF2B5EF4-FFF2-40B4-BE49-F238E27FC236}">
                <a16:creationId xmlns:a16="http://schemas.microsoft.com/office/drawing/2014/main" id="{254393E1-F0AA-4632-AA34-4015ACACFF4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162228" y="4324251"/>
            <a:ext cx="461349" cy="3044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4" descr="https://www.sckcen.be/~/media/Images/Public/Logos/logosckbannerENG.png">
            <a:extLst>
              <a:ext uri="{FF2B5EF4-FFF2-40B4-BE49-F238E27FC236}">
                <a16:creationId xmlns:a16="http://schemas.microsoft.com/office/drawing/2014/main" id="{0846E867-78AF-4540-917B-C901BA1F07B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6747" r="75463"/>
          <a:stretch/>
        </p:blipFill>
        <p:spPr bwMode="auto">
          <a:xfrm>
            <a:off x="1341428" y="6072555"/>
            <a:ext cx="564298" cy="234539"/>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2" descr="http://www.irb.hr/extension/ez_irb/design/irb/images/logo.png">
            <a:extLst>
              <a:ext uri="{FF2B5EF4-FFF2-40B4-BE49-F238E27FC236}">
                <a16:creationId xmlns:a16="http://schemas.microsoft.com/office/drawing/2014/main" id="{0D0FC947-3F51-4EA1-A27C-5F14CB2AD568}"/>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652041" y="5606308"/>
            <a:ext cx="430259" cy="24502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http://www.kit.edu/img/intern/logo_de_163.jpg">
            <a:extLst>
              <a:ext uri="{FF2B5EF4-FFF2-40B4-BE49-F238E27FC236}">
                <a16:creationId xmlns:a16="http://schemas.microsoft.com/office/drawing/2014/main" id="{E9A2572D-0A7F-4185-9F59-0881CD90CF7F}"/>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68011" y="3852015"/>
            <a:ext cx="543695" cy="23281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3">
            <a:extLst>
              <a:ext uri="{FF2B5EF4-FFF2-40B4-BE49-F238E27FC236}">
                <a16:creationId xmlns:a16="http://schemas.microsoft.com/office/drawing/2014/main" id="{C38380CB-81EF-48E2-8CD6-6403A9E915DB}"/>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6136" t="4315" r="6996" b="6242"/>
          <a:stretch/>
        </p:blipFill>
        <p:spPr bwMode="auto">
          <a:xfrm>
            <a:off x="1720133" y="4869160"/>
            <a:ext cx="923246" cy="3054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4">
            <a:extLst>
              <a:ext uri="{FF2B5EF4-FFF2-40B4-BE49-F238E27FC236}">
                <a16:creationId xmlns:a16="http://schemas.microsoft.com/office/drawing/2014/main" id="{2F4BEECD-CDD2-41A1-ABD8-62FFF45726BB}"/>
              </a:ext>
            </a:extLst>
          </p:cNvPr>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9906" t="1680" r="8538" b="6605"/>
          <a:stretch/>
        </p:blipFill>
        <p:spPr bwMode="auto">
          <a:xfrm>
            <a:off x="984570" y="3741304"/>
            <a:ext cx="541549" cy="272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5">
            <a:extLst>
              <a:ext uri="{FF2B5EF4-FFF2-40B4-BE49-F238E27FC236}">
                <a16:creationId xmlns:a16="http://schemas.microsoft.com/office/drawing/2014/main" id="{0288C974-316A-457F-8EAE-DAB8063E8396}"/>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149492" y="2903084"/>
            <a:ext cx="1087044" cy="10805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9">
            <a:extLst>
              <a:ext uri="{FF2B5EF4-FFF2-40B4-BE49-F238E27FC236}">
                <a16:creationId xmlns:a16="http://schemas.microsoft.com/office/drawing/2014/main" id="{FA17111F-AED3-4CFD-96F0-442C850B9B07}"/>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68011" y="6115845"/>
            <a:ext cx="676108" cy="182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12">
            <a:extLst>
              <a:ext uri="{FF2B5EF4-FFF2-40B4-BE49-F238E27FC236}">
                <a16:creationId xmlns:a16="http://schemas.microsoft.com/office/drawing/2014/main" id="{D909733E-0B4E-4763-8C91-6E700FEA004C}"/>
              </a:ext>
            </a:extLst>
          </p:cNvPr>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l="10864" t="-8249"/>
          <a:stretch/>
        </p:blipFill>
        <p:spPr bwMode="auto">
          <a:xfrm>
            <a:off x="931960" y="5226808"/>
            <a:ext cx="489536" cy="344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13">
            <a:extLst>
              <a:ext uri="{FF2B5EF4-FFF2-40B4-BE49-F238E27FC236}">
                <a16:creationId xmlns:a16="http://schemas.microsoft.com/office/drawing/2014/main" id="{AE6272B1-6D2A-454F-A9CB-A4D4A00A930A}"/>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826088" y="5625245"/>
            <a:ext cx="566815" cy="227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Obraz 4">
            <a:extLst>
              <a:ext uri="{FF2B5EF4-FFF2-40B4-BE49-F238E27FC236}">
                <a16:creationId xmlns:a16="http://schemas.microsoft.com/office/drawing/2014/main" id="{8F620054-A34E-456E-8F20-541094741CE3}"/>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508023" y="5247202"/>
            <a:ext cx="698302" cy="270701"/>
          </a:xfrm>
          <a:prstGeom prst="rect">
            <a:avLst/>
          </a:prstGeom>
        </p:spPr>
      </p:pic>
      <p:pic>
        <p:nvPicPr>
          <p:cNvPr id="35" name="Picture 2" descr="IST - Técnico Lisboa logo">
            <a:extLst>
              <a:ext uri="{FF2B5EF4-FFF2-40B4-BE49-F238E27FC236}">
                <a16:creationId xmlns:a16="http://schemas.microsoft.com/office/drawing/2014/main" id="{A391A44F-5D68-45D3-81CF-ED7DA3196350}"/>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976083" y="4244222"/>
            <a:ext cx="741033" cy="263723"/>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 29">
            <a:extLst>
              <a:ext uri="{FF2B5EF4-FFF2-40B4-BE49-F238E27FC236}">
                <a16:creationId xmlns:a16="http://schemas.microsoft.com/office/drawing/2014/main" id="{CBBB418E-A334-45B5-ACE0-F01B1CA15688}"/>
              </a:ext>
            </a:extLst>
          </p:cNvPr>
          <p:cNvPicPr/>
          <p:nvPr/>
        </p:nvPicPr>
        <p:blipFill>
          <a:blip r:embed="rId22" cstate="print"/>
          <a:srcRect l="43056" t="56983" r="42562" b="31733"/>
          <a:stretch>
            <a:fillRect/>
          </a:stretch>
        </p:blipFill>
        <p:spPr bwMode="auto">
          <a:xfrm>
            <a:off x="67863" y="5221771"/>
            <a:ext cx="636397" cy="295461"/>
          </a:xfrm>
          <a:prstGeom prst="rect">
            <a:avLst/>
          </a:prstGeom>
          <a:noFill/>
          <a:ln w="9525">
            <a:noFill/>
            <a:miter lim="800000"/>
            <a:headEnd/>
            <a:tailEnd/>
          </a:ln>
        </p:spPr>
      </p:pic>
      <p:pic>
        <p:nvPicPr>
          <p:cNvPr id="37" name="Picture 2">
            <a:extLst>
              <a:ext uri="{FF2B5EF4-FFF2-40B4-BE49-F238E27FC236}">
                <a16:creationId xmlns:a16="http://schemas.microsoft.com/office/drawing/2014/main" id="{FF34AD99-4B1E-4482-BCC5-4FAD4FAB3C19}"/>
              </a:ext>
            </a:extLst>
          </p:cNvPr>
          <p:cNvPicPr>
            <a:picLocks noChangeAspect="1" noChangeArrowheads="1"/>
          </p:cNvPicPr>
          <p:nvPr/>
        </p:nvPicPr>
        <p:blipFill rotWithShape="1">
          <a:blip r:embed="rId23" cstate="print">
            <a:extLst>
              <a:ext uri="{28A0092B-C50C-407E-A947-70E740481C1C}">
                <a14:useLocalDpi xmlns:a14="http://schemas.microsoft.com/office/drawing/2010/main" val="0"/>
              </a:ext>
            </a:extLst>
          </a:blip>
          <a:srcRect l="12103" t="12270" r="79915" b="80432"/>
          <a:stretch/>
        </p:blipFill>
        <p:spPr bwMode="auto">
          <a:xfrm>
            <a:off x="139872" y="5591995"/>
            <a:ext cx="512588" cy="303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14">
            <a:extLst>
              <a:ext uri="{FF2B5EF4-FFF2-40B4-BE49-F238E27FC236}">
                <a16:creationId xmlns:a16="http://schemas.microsoft.com/office/drawing/2014/main" id="{DA40C1F5-0C93-4E36-B51B-2D3479247163}"/>
              </a:ext>
            </a:extLst>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21576" y="2910008"/>
            <a:ext cx="1947489" cy="561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a:extLst>
              <a:ext uri="{FF2B5EF4-FFF2-40B4-BE49-F238E27FC236}">
                <a16:creationId xmlns:a16="http://schemas.microsoft.com/office/drawing/2014/main" id="{F2061F19-02C0-466C-A3F7-4BC4C3701FB6}"/>
              </a:ext>
            </a:extLst>
          </p:cNvPr>
          <p:cNvPicPr>
            <a:picLocks noChangeAspect="1"/>
          </p:cNvPicPr>
          <p:nvPr/>
        </p:nvPicPr>
        <p:blipFill>
          <a:blip r:embed="rId25"/>
          <a:stretch>
            <a:fillRect/>
          </a:stretch>
        </p:blipFill>
        <p:spPr>
          <a:xfrm>
            <a:off x="3779912" y="916813"/>
            <a:ext cx="5088550" cy="2296163"/>
          </a:xfrm>
          <a:prstGeom prst="rect">
            <a:avLst/>
          </a:prstGeom>
        </p:spPr>
      </p:pic>
      <p:pic>
        <p:nvPicPr>
          <p:cNvPr id="39" name="Picture 38">
            <a:extLst>
              <a:ext uri="{FF2B5EF4-FFF2-40B4-BE49-F238E27FC236}">
                <a16:creationId xmlns:a16="http://schemas.microsoft.com/office/drawing/2014/main" id="{E00AB3D9-8133-4705-BDF6-CCD125BE2020}"/>
              </a:ext>
            </a:extLst>
          </p:cNvPr>
          <p:cNvPicPr>
            <a:picLocks noChangeAspect="1"/>
          </p:cNvPicPr>
          <p:nvPr/>
        </p:nvPicPr>
        <p:blipFill>
          <a:blip r:embed="rId26"/>
          <a:stretch>
            <a:fillRect/>
          </a:stretch>
        </p:blipFill>
        <p:spPr>
          <a:xfrm>
            <a:off x="6493466" y="3252554"/>
            <a:ext cx="2046060" cy="2954785"/>
          </a:xfrm>
          <a:prstGeom prst="rect">
            <a:avLst/>
          </a:prstGeom>
        </p:spPr>
      </p:pic>
      <p:pic>
        <p:nvPicPr>
          <p:cNvPr id="41" name="Picture 40">
            <a:extLst>
              <a:ext uri="{FF2B5EF4-FFF2-40B4-BE49-F238E27FC236}">
                <a16:creationId xmlns:a16="http://schemas.microsoft.com/office/drawing/2014/main" id="{3BC63C57-41C8-41E2-82C6-18D2D632C839}"/>
              </a:ext>
            </a:extLst>
          </p:cNvPr>
          <p:cNvPicPr>
            <a:picLocks noChangeAspect="1"/>
          </p:cNvPicPr>
          <p:nvPr/>
        </p:nvPicPr>
        <p:blipFill>
          <a:blip r:embed="rId27"/>
          <a:stretch>
            <a:fillRect/>
          </a:stretch>
        </p:blipFill>
        <p:spPr>
          <a:xfrm>
            <a:off x="4057992" y="3212976"/>
            <a:ext cx="1800658" cy="2954785"/>
          </a:xfrm>
          <a:prstGeom prst="rect">
            <a:avLst/>
          </a:prstGeom>
        </p:spPr>
      </p:pic>
      <p:pic>
        <p:nvPicPr>
          <p:cNvPr id="40" name="Picture 2">
            <a:extLst>
              <a:ext uri="{FF2B5EF4-FFF2-40B4-BE49-F238E27FC236}">
                <a16:creationId xmlns:a16="http://schemas.microsoft.com/office/drawing/2014/main" id="{BB8B2C5B-34A8-4C4E-B08B-442CF2A89672}"/>
              </a:ext>
            </a:extLst>
          </p:cNvPr>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2">
            <a:extLst>
              <a:ext uri="{FF2B5EF4-FFF2-40B4-BE49-F238E27FC236}">
                <a16:creationId xmlns:a16="http://schemas.microsoft.com/office/drawing/2014/main" id="{5CB0E34C-3151-4BB6-9BD5-54AD2DC8E7D3}"/>
              </a:ext>
            </a:extLst>
          </p:cNvPr>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5">
            <a:extLst>
              <a:ext uri="{FF2B5EF4-FFF2-40B4-BE49-F238E27FC236}">
                <a16:creationId xmlns:a16="http://schemas.microsoft.com/office/drawing/2014/main" id="{B033BC85-E74B-4DC1-B517-F48A056FBC65}"/>
              </a:ext>
            </a:extLst>
          </p:cNvPr>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2 Marcador de pie de página">
            <a:extLst>
              <a:ext uri="{FF2B5EF4-FFF2-40B4-BE49-F238E27FC236}">
                <a16:creationId xmlns:a16="http://schemas.microsoft.com/office/drawing/2014/main" id="{2A2FAAEF-8FAE-40D5-B1B1-034061348608}"/>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45" name="2 Marcador de pie de página">
            <a:extLst>
              <a:ext uri="{FF2B5EF4-FFF2-40B4-BE49-F238E27FC236}">
                <a16:creationId xmlns:a16="http://schemas.microsoft.com/office/drawing/2014/main" id="{25C066CA-C5B9-4FC8-B503-D2EABE2C64B8}"/>
              </a:ext>
            </a:extLst>
          </p:cNvPr>
          <p:cNvSpPr txBox="1">
            <a:spLocks/>
          </p:cNvSpPr>
          <p:nvPr/>
        </p:nvSpPr>
        <p:spPr>
          <a:xfrm>
            <a:off x="6078131" y="6559528"/>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Coll. Board Meeting,  11/05/2021</a:t>
            </a:r>
          </a:p>
        </p:txBody>
      </p:sp>
    </p:spTree>
    <p:extLst>
      <p:ext uri="{BB962C8B-B14F-4D97-AF65-F5344CB8AC3E}">
        <p14:creationId xmlns:p14="http://schemas.microsoft.com/office/powerpoint/2010/main" val="4289637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25</a:t>
            </a:fld>
            <a:endParaRPr lang="en-GB" sz="1200" dirty="0">
              <a:solidFill>
                <a:srgbClr val="898989"/>
              </a:solidFill>
            </a:endParaRPr>
          </a:p>
        </p:txBody>
      </p:sp>
      <p:sp>
        <p:nvSpPr>
          <p:cNvPr id="16" name="Title 4"/>
          <p:cNvSpPr txBox="1">
            <a:spLocks/>
          </p:cNvSpPr>
          <p:nvPr/>
        </p:nvSpPr>
        <p:spPr bwMode="auto">
          <a:xfrm>
            <a:off x="-1587" y="0"/>
            <a:ext cx="9145588" cy="723274"/>
          </a:xfrm>
          <a:prstGeom prst="rect">
            <a:avLst/>
          </a:prstGeom>
          <a:solidFill>
            <a:schemeClr val="accent2"/>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Spain-Croatia. City host: Granada</a:t>
            </a:r>
          </a:p>
        </p:txBody>
      </p:sp>
      <p:pic>
        <p:nvPicPr>
          <p:cNvPr id="39" name="Picture 6" descr="Resultado de imagen de ifmif dones escuzar&quot;">
            <a:extLst>
              <a:ext uri="{FF2B5EF4-FFF2-40B4-BE49-F238E27FC236}">
                <a16:creationId xmlns:a16="http://schemas.microsoft.com/office/drawing/2014/main" id="{371211D9-3E94-4911-8F88-2C01FA9BFF78}"/>
              </a:ext>
            </a:extLst>
          </p:cNvPr>
          <p:cNvPicPr>
            <a:picLocks noChangeAspect="1" noChangeArrowheads="1"/>
          </p:cNvPicPr>
          <p:nvPr/>
        </p:nvPicPr>
        <p:blipFill>
          <a:blip r:embed="rId3"/>
          <a:srcRect/>
          <a:stretch>
            <a:fillRect/>
          </a:stretch>
        </p:blipFill>
        <p:spPr bwMode="auto">
          <a:xfrm>
            <a:off x="66287" y="843317"/>
            <a:ext cx="5338874" cy="3011125"/>
          </a:xfrm>
          <a:prstGeom prst="rect">
            <a:avLst/>
          </a:prstGeom>
          <a:noFill/>
          <a:ln w="9525">
            <a:noFill/>
            <a:miter lim="800000"/>
            <a:headEnd/>
            <a:tailEnd/>
          </a:ln>
        </p:spPr>
      </p:pic>
      <p:pic>
        <p:nvPicPr>
          <p:cNvPr id="40" name="Picture 8" descr="Resultado de imagen de ifmif dones escuzar&quot;">
            <a:extLst>
              <a:ext uri="{FF2B5EF4-FFF2-40B4-BE49-F238E27FC236}">
                <a16:creationId xmlns:a16="http://schemas.microsoft.com/office/drawing/2014/main" id="{F4481175-9597-4BF2-8D39-ED68065AAFA0}"/>
              </a:ext>
            </a:extLst>
          </p:cNvPr>
          <p:cNvPicPr>
            <a:picLocks noChangeAspect="1" noChangeArrowheads="1"/>
          </p:cNvPicPr>
          <p:nvPr/>
        </p:nvPicPr>
        <p:blipFill>
          <a:blip r:embed="rId4"/>
          <a:srcRect/>
          <a:stretch>
            <a:fillRect/>
          </a:stretch>
        </p:blipFill>
        <p:spPr bwMode="auto">
          <a:xfrm>
            <a:off x="4072117" y="3600210"/>
            <a:ext cx="4773990" cy="2684028"/>
          </a:xfrm>
          <a:prstGeom prst="rect">
            <a:avLst/>
          </a:prstGeom>
          <a:noFill/>
          <a:ln w="9525">
            <a:noFill/>
            <a:miter lim="800000"/>
            <a:headEnd/>
            <a:tailEnd/>
          </a:ln>
        </p:spPr>
      </p:pic>
      <p:pic>
        <p:nvPicPr>
          <p:cNvPr id="41" name="Picture 2">
            <a:extLst>
              <a:ext uri="{FF2B5EF4-FFF2-40B4-BE49-F238E27FC236}">
                <a16:creationId xmlns:a16="http://schemas.microsoft.com/office/drawing/2014/main" id="{886689D7-9AFE-4261-8F55-509D87308A7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4195" y="4320637"/>
            <a:ext cx="2880320" cy="1620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a:extLst>
              <a:ext uri="{FF2B5EF4-FFF2-40B4-BE49-F238E27FC236}">
                <a16:creationId xmlns:a16="http://schemas.microsoft.com/office/drawing/2014/main" id="{531B3F0D-400E-4624-AFE6-9A5138838ED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a:extLst>
              <a:ext uri="{FF2B5EF4-FFF2-40B4-BE49-F238E27FC236}">
                <a16:creationId xmlns:a16="http://schemas.microsoft.com/office/drawing/2014/main" id="{2A566E0B-D5DD-4E7F-B397-8913CCECE68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a:extLst>
              <a:ext uri="{FF2B5EF4-FFF2-40B4-BE49-F238E27FC236}">
                <a16:creationId xmlns:a16="http://schemas.microsoft.com/office/drawing/2014/main" id="{E37AAFFB-ABE0-44B3-B5FF-BCBA653F4E9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2 Marcador de pie de página">
            <a:extLst>
              <a:ext uri="{FF2B5EF4-FFF2-40B4-BE49-F238E27FC236}">
                <a16:creationId xmlns:a16="http://schemas.microsoft.com/office/drawing/2014/main" id="{A044EE62-2079-4018-B530-333154D06D0B}"/>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9" name="2 Marcador de pie de página">
            <a:extLst>
              <a:ext uri="{FF2B5EF4-FFF2-40B4-BE49-F238E27FC236}">
                <a16:creationId xmlns:a16="http://schemas.microsoft.com/office/drawing/2014/main" id="{B55A98F4-70CA-4FC9-A15E-8F9F14D58998}"/>
              </a:ext>
            </a:extLst>
          </p:cNvPr>
          <p:cNvSpPr txBox="1">
            <a:spLocks/>
          </p:cNvSpPr>
          <p:nvPr/>
        </p:nvSpPr>
        <p:spPr>
          <a:xfrm>
            <a:off x="6078131" y="6559528"/>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Coll. Board Meeting,  11/05/2021</a:t>
            </a:r>
          </a:p>
        </p:txBody>
      </p:sp>
    </p:spTree>
    <p:extLst>
      <p:ext uri="{BB962C8B-B14F-4D97-AF65-F5344CB8AC3E}">
        <p14:creationId xmlns:p14="http://schemas.microsoft.com/office/powerpoint/2010/main" val="2824843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2000"/>
                                        <p:tgtEl>
                                          <p:spTgt spid="40"/>
                                        </p:tgtEl>
                                      </p:cBhvr>
                                    </p:animEffect>
                                    <p:anim calcmode="lin" valueType="num">
                                      <p:cBhvr>
                                        <p:cTn id="8" dur="2000" fill="hold"/>
                                        <p:tgtEl>
                                          <p:spTgt spid="40"/>
                                        </p:tgtEl>
                                        <p:attrNameLst>
                                          <p:attrName>ppt_w</p:attrName>
                                        </p:attrNameLst>
                                      </p:cBhvr>
                                      <p:tavLst>
                                        <p:tav tm="0" fmla="#ppt_w*sin(2.5*pi*$)">
                                          <p:val>
                                            <p:fltVal val="0"/>
                                          </p:val>
                                        </p:tav>
                                        <p:tav tm="100000">
                                          <p:val>
                                            <p:fltVal val="1"/>
                                          </p:val>
                                        </p:tav>
                                      </p:tavLst>
                                    </p:anim>
                                    <p:anim calcmode="lin" valueType="num">
                                      <p:cBhvr>
                                        <p:cTn id="9" dur="2000" fill="hold"/>
                                        <p:tgtEl>
                                          <p:spTgt spid="4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26</a:t>
            </a:fld>
            <a:endParaRPr lang="en-GB" sz="1200" dirty="0">
              <a:solidFill>
                <a:srgbClr val="898989"/>
              </a:solidFill>
            </a:endParaRPr>
          </a:p>
        </p:txBody>
      </p:sp>
      <p:sp>
        <p:nvSpPr>
          <p:cNvPr id="16" name="Title 4"/>
          <p:cNvSpPr txBox="1">
            <a:spLocks/>
          </p:cNvSpPr>
          <p:nvPr/>
        </p:nvSpPr>
        <p:spPr bwMode="auto">
          <a:xfrm>
            <a:off x="-1587" y="0"/>
            <a:ext cx="9145588" cy="723274"/>
          </a:xfrm>
          <a:prstGeom prst="rect">
            <a:avLst/>
          </a:prstGeom>
          <a:solidFill>
            <a:schemeClr val="accent2"/>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The facility goal: produce neutrons</a:t>
            </a:r>
          </a:p>
        </p:txBody>
      </p:sp>
      <p:pic>
        <p:nvPicPr>
          <p:cNvPr id="40" name="Picture 2" descr="building5">
            <a:extLst>
              <a:ext uri="{FF2B5EF4-FFF2-40B4-BE49-F238E27FC236}">
                <a16:creationId xmlns:a16="http://schemas.microsoft.com/office/drawing/2014/main" id="{3172692C-D2D0-4659-84F0-53E3146839E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539" b="10899"/>
          <a:stretch/>
        </p:blipFill>
        <p:spPr bwMode="auto">
          <a:xfrm>
            <a:off x="-77851" y="916813"/>
            <a:ext cx="8914963" cy="496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TextBox 41">
            <a:extLst>
              <a:ext uri="{FF2B5EF4-FFF2-40B4-BE49-F238E27FC236}">
                <a16:creationId xmlns:a16="http://schemas.microsoft.com/office/drawing/2014/main" id="{541F2E9A-C94F-4E2E-9F92-0F0CB205DCB5}"/>
              </a:ext>
            </a:extLst>
          </p:cNvPr>
          <p:cNvSpPr txBox="1"/>
          <p:nvPr/>
        </p:nvSpPr>
        <p:spPr>
          <a:xfrm rot="19832570">
            <a:off x="2550181" y="4600296"/>
            <a:ext cx="2176883" cy="369332"/>
          </a:xfrm>
          <a:prstGeom prst="rect">
            <a:avLst/>
          </a:prstGeom>
          <a:noFill/>
        </p:spPr>
        <p:txBody>
          <a:bodyPr wrap="square">
            <a:spAutoFit/>
          </a:bodyPr>
          <a:lstStyle/>
          <a:p>
            <a:r>
              <a:rPr lang="en-GB" sz="1800" b="1" dirty="0">
                <a:latin typeface="Perpetua" pitchFamily="18" charset="0"/>
              </a:rPr>
              <a:t>Accelerator </a:t>
            </a:r>
            <a:endParaRPr lang="en-US" dirty="0"/>
          </a:p>
        </p:txBody>
      </p:sp>
      <p:sp>
        <p:nvSpPr>
          <p:cNvPr id="43" name="TextBox 42">
            <a:extLst>
              <a:ext uri="{FF2B5EF4-FFF2-40B4-BE49-F238E27FC236}">
                <a16:creationId xmlns:a16="http://schemas.microsoft.com/office/drawing/2014/main" id="{D22DF7C0-5370-4385-9024-AB69BD3849E7}"/>
              </a:ext>
            </a:extLst>
          </p:cNvPr>
          <p:cNvSpPr txBox="1"/>
          <p:nvPr/>
        </p:nvSpPr>
        <p:spPr>
          <a:xfrm rot="1943090">
            <a:off x="4695402" y="4852488"/>
            <a:ext cx="2176883" cy="369332"/>
          </a:xfrm>
          <a:prstGeom prst="rect">
            <a:avLst/>
          </a:prstGeom>
          <a:noFill/>
        </p:spPr>
        <p:txBody>
          <a:bodyPr wrap="square">
            <a:spAutoFit/>
          </a:bodyPr>
          <a:lstStyle/>
          <a:p>
            <a:r>
              <a:rPr lang="en-GB" sz="1800" b="1" dirty="0">
                <a:latin typeface="Perpetua" pitchFamily="18" charset="0"/>
              </a:rPr>
              <a:t>Lithium Loop </a:t>
            </a:r>
            <a:endParaRPr lang="en-US" dirty="0"/>
          </a:p>
        </p:txBody>
      </p:sp>
      <p:pic>
        <p:nvPicPr>
          <p:cNvPr id="13" name="Picture 2">
            <a:extLst>
              <a:ext uri="{FF2B5EF4-FFF2-40B4-BE49-F238E27FC236}">
                <a16:creationId xmlns:a16="http://schemas.microsoft.com/office/drawing/2014/main" id="{8E6173D5-35D3-4AAD-A77F-BFDAA2442EB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a:extLst>
              <a:ext uri="{FF2B5EF4-FFF2-40B4-BE49-F238E27FC236}">
                <a16:creationId xmlns:a16="http://schemas.microsoft.com/office/drawing/2014/main" id="{EDEB2D4B-C177-4243-A08C-A3F05D0B97A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a:extLst>
              <a:ext uri="{FF2B5EF4-FFF2-40B4-BE49-F238E27FC236}">
                <a16:creationId xmlns:a16="http://schemas.microsoft.com/office/drawing/2014/main" id="{D1FCC2EB-CFC0-4CF1-8541-9903437016F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2 Marcador de pie de página">
            <a:extLst>
              <a:ext uri="{FF2B5EF4-FFF2-40B4-BE49-F238E27FC236}">
                <a16:creationId xmlns:a16="http://schemas.microsoft.com/office/drawing/2014/main" id="{AA867F98-07E5-493E-8B1E-C1D7F5D95DB0}"/>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9" name="2 Marcador de pie de página">
            <a:extLst>
              <a:ext uri="{FF2B5EF4-FFF2-40B4-BE49-F238E27FC236}">
                <a16:creationId xmlns:a16="http://schemas.microsoft.com/office/drawing/2014/main" id="{E5F86789-565D-4D28-AB1C-4E9C52EC40F4}"/>
              </a:ext>
            </a:extLst>
          </p:cNvPr>
          <p:cNvSpPr txBox="1">
            <a:spLocks/>
          </p:cNvSpPr>
          <p:nvPr/>
        </p:nvSpPr>
        <p:spPr>
          <a:xfrm>
            <a:off x="6078131" y="6559528"/>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Coll. Board Meeting,  11/05/2021</a:t>
            </a:r>
          </a:p>
        </p:txBody>
      </p:sp>
    </p:spTree>
    <p:extLst>
      <p:ext uri="{BB962C8B-B14F-4D97-AF65-F5344CB8AC3E}">
        <p14:creationId xmlns:p14="http://schemas.microsoft.com/office/powerpoint/2010/main" val="39223075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27</a:t>
            </a:fld>
            <a:endParaRPr lang="en-GB" sz="1200" dirty="0">
              <a:solidFill>
                <a:srgbClr val="898989"/>
              </a:solidFill>
            </a:endParaRPr>
          </a:p>
        </p:txBody>
      </p:sp>
      <p:sp>
        <p:nvSpPr>
          <p:cNvPr id="16" name="Title 4"/>
          <p:cNvSpPr txBox="1">
            <a:spLocks/>
          </p:cNvSpPr>
          <p:nvPr/>
        </p:nvSpPr>
        <p:spPr bwMode="auto">
          <a:xfrm>
            <a:off x="-1587" y="0"/>
            <a:ext cx="9145588" cy="723274"/>
          </a:xfrm>
          <a:prstGeom prst="rect">
            <a:avLst/>
          </a:prstGeom>
          <a:solidFill>
            <a:schemeClr val="accent2"/>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400" b="1" dirty="0">
                <a:solidFill>
                  <a:sysClr val="window" lastClr="FFFFFF"/>
                </a:solidFill>
                <a:latin typeface="Perpetua" pitchFamily="18" charset="0"/>
              </a:rPr>
              <a:t>Neutron damage in key pieces of fusion reactors</a:t>
            </a:r>
          </a:p>
        </p:txBody>
      </p:sp>
      <p:pic>
        <p:nvPicPr>
          <p:cNvPr id="27" name="Picture 2">
            <a:extLst>
              <a:ext uri="{FF2B5EF4-FFF2-40B4-BE49-F238E27FC236}">
                <a16:creationId xmlns:a16="http://schemas.microsoft.com/office/drawing/2014/main" id="{26D7914D-12D2-4AE9-84BD-2DD3890E60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3" y="2129922"/>
            <a:ext cx="5083138" cy="3976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46 Elipse">
            <a:extLst>
              <a:ext uri="{FF2B5EF4-FFF2-40B4-BE49-F238E27FC236}">
                <a16:creationId xmlns:a16="http://schemas.microsoft.com/office/drawing/2014/main" id="{C426414B-A6A2-4647-9268-25D56AF07876}"/>
              </a:ext>
            </a:extLst>
          </p:cNvPr>
          <p:cNvSpPr/>
          <p:nvPr/>
        </p:nvSpPr>
        <p:spPr>
          <a:xfrm>
            <a:off x="2630088" y="3735964"/>
            <a:ext cx="766322" cy="1081468"/>
          </a:xfrm>
          <a:prstGeom prst="ellipse">
            <a:avLst/>
          </a:prstGeom>
          <a:noFill/>
          <a:ln w="381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0" name="5 Conector recto de flecha">
            <a:extLst>
              <a:ext uri="{FF2B5EF4-FFF2-40B4-BE49-F238E27FC236}">
                <a16:creationId xmlns:a16="http://schemas.microsoft.com/office/drawing/2014/main" id="{AC608097-CBB0-4573-AFDA-00420FE41350}"/>
              </a:ext>
            </a:extLst>
          </p:cNvPr>
          <p:cNvCxnSpPr>
            <a:cxnSpLocks/>
            <a:stCxn id="29" idx="6"/>
          </p:cNvCxnSpPr>
          <p:nvPr/>
        </p:nvCxnSpPr>
        <p:spPr>
          <a:xfrm flipV="1">
            <a:off x="3396410" y="3477853"/>
            <a:ext cx="2281848" cy="798845"/>
          </a:xfrm>
          <a:prstGeom prst="straightConnector1">
            <a:avLst/>
          </a:prstGeom>
          <a:ln w="28575"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31" name="Group 11">
            <a:extLst>
              <a:ext uri="{FF2B5EF4-FFF2-40B4-BE49-F238E27FC236}">
                <a16:creationId xmlns:a16="http://schemas.microsoft.com/office/drawing/2014/main" id="{A08A91C0-753D-4B6C-A8B5-6B60D5EA0F63}"/>
              </a:ext>
            </a:extLst>
          </p:cNvPr>
          <p:cNvGrpSpPr>
            <a:grpSpLocks/>
          </p:cNvGrpSpPr>
          <p:nvPr/>
        </p:nvGrpSpPr>
        <p:grpSpPr bwMode="auto">
          <a:xfrm>
            <a:off x="5774101" y="4578996"/>
            <a:ext cx="2133600" cy="1680587"/>
            <a:chOff x="3878" y="2523"/>
            <a:chExt cx="1544" cy="1238"/>
          </a:xfrm>
        </p:grpSpPr>
        <p:pic>
          <p:nvPicPr>
            <p:cNvPr id="32" name="Picture 12" descr="Mittelfluss_Creep_Detail 281002">
              <a:extLst>
                <a:ext uri="{FF2B5EF4-FFF2-40B4-BE49-F238E27FC236}">
                  <a16:creationId xmlns:a16="http://schemas.microsoft.com/office/drawing/2014/main" id="{BDF20786-C358-489C-A8E3-DF44D4E6EAC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15294" r="15294" b="17087"/>
            <a:stretch>
              <a:fillRect/>
            </a:stretch>
          </p:blipFill>
          <p:spPr bwMode="auto">
            <a:xfrm>
              <a:off x="3878" y="2523"/>
              <a:ext cx="1544" cy="1238"/>
            </a:xfrm>
            <a:prstGeom prst="rect">
              <a:avLst/>
            </a:prstGeom>
            <a:noFill/>
            <a:ln w="28575">
              <a:solidFill>
                <a:srgbClr val="66FFFF"/>
              </a:solidFill>
              <a:miter lim="800000"/>
              <a:headEnd/>
              <a:tailEnd/>
            </a:ln>
            <a:extLst>
              <a:ext uri="{909E8E84-426E-40DD-AFC4-6F175D3DCCD1}">
                <a14:hiddenFill xmlns:a14="http://schemas.microsoft.com/office/drawing/2010/main">
                  <a:solidFill>
                    <a:srgbClr val="FFFFFF"/>
                  </a:solidFill>
                </a14:hiddenFill>
              </a:ext>
            </a:extLst>
          </p:spPr>
        </p:pic>
        <p:sp>
          <p:nvSpPr>
            <p:cNvPr id="33" name="AutoShape 13">
              <a:extLst>
                <a:ext uri="{FF2B5EF4-FFF2-40B4-BE49-F238E27FC236}">
                  <a16:creationId xmlns:a16="http://schemas.microsoft.com/office/drawing/2014/main" id="{45705299-C3C6-4866-A394-94B5B71B4260}"/>
                </a:ext>
              </a:extLst>
            </p:cNvPr>
            <p:cNvSpPr>
              <a:spLocks noChangeArrowheads="1"/>
            </p:cNvSpPr>
            <p:nvPr/>
          </p:nvSpPr>
          <p:spPr bwMode="auto">
            <a:xfrm>
              <a:off x="4604" y="2568"/>
              <a:ext cx="90" cy="182"/>
            </a:xfrm>
            <a:prstGeom prst="upDownArrow">
              <a:avLst>
                <a:gd name="adj1" fmla="val 50000"/>
                <a:gd name="adj2" fmla="val 40444"/>
              </a:avLst>
            </a:prstGeom>
            <a:solidFill>
              <a:srgbClr val="FF0066"/>
            </a:solidFill>
            <a:ln w="9525">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579" tIns="43290" rIns="86579" bIns="43290" anchor="ctr"/>
            <a:lstStyle/>
            <a:p>
              <a:pPr algn="ctr" defTabSz="865188"/>
              <a:endParaRPr lang="en-US" sz="1700" b="0">
                <a:solidFill>
                  <a:srgbClr val="FF0066"/>
                </a:solidFill>
              </a:endParaRPr>
            </a:p>
          </p:txBody>
        </p:sp>
        <p:sp>
          <p:nvSpPr>
            <p:cNvPr id="34" name="AutoShape 14">
              <a:extLst>
                <a:ext uri="{FF2B5EF4-FFF2-40B4-BE49-F238E27FC236}">
                  <a16:creationId xmlns:a16="http://schemas.microsoft.com/office/drawing/2014/main" id="{7BD5D74E-36C5-4303-9AC7-37F153A1EEE6}"/>
                </a:ext>
              </a:extLst>
            </p:cNvPr>
            <p:cNvSpPr>
              <a:spLocks noChangeArrowheads="1"/>
            </p:cNvSpPr>
            <p:nvPr/>
          </p:nvSpPr>
          <p:spPr bwMode="auto">
            <a:xfrm>
              <a:off x="4921" y="2568"/>
              <a:ext cx="90" cy="182"/>
            </a:xfrm>
            <a:prstGeom prst="upDownArrow">
              <a:avLst>
                <a:gd name="adj1" fmla="val 50000"/>
                <a:gd name="adj2" fmla="val 40444"/>
              </a:avLst>
            </a:prstGeom>
            <a:solidFill>
              <a:srgbClr val="FF0066"/>
            </a:solidFill>
            <a:ln w="9525">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579" tIns="43290" rIns="86579" bIns="43290" anchor="ctr"/>
            <a:lstStyle/>
            <a:p>
              <a:pPr algn="ctr" defTabSz="865188"/>
              <a:endParaRPr lang="en-US" sz="1700" b="0">
                <a:solidFill>
                  <a:srgbClr val="FF0066"/>
                </a:solidFill>
              </a:endParaRPr>
            </a:p>
          </p:txBody>
        </p:sp>
        <p:sp>
          <p:nvSpPr>
            <p:cNvPr id="35" name="AutoShape 15">
              <a:extLst>
                <a:ext uri="{FF2B5EF4-FFF2-40B4-BE49-F238E27FC236}">
                  <a16:creationId xmlns:a16="http://schemas.microsoft.com/office/drawing/2014/main" id="{609E5F00-FAFC-4250-95B7-AAEE7E744004}"/>
                </a:ext>
              </a:extLst>
            </p:cNvPr>
            <p:cNvSpPr>
              <a:spLocks noChangeArrowheads="1"/>
            </p:cNvSpPr>
            <p:nvPr/>
          </p:nvSpPr>
          <p:spPr bwMode="auto">
            <a:xfrm>
              <a:off x="4305" y="2568"/>
              <a:ext cx="90" cy="182"/>
            </a:xfrm>
            <a:prstGeom prst="upDownArrow">
              <a:avLst>
                <a:gd name="adj1" fmla="val 50000"/>
                <a:gd name="adj2" fmla="val 40444"/>
              </a:avLst>
            </a:prstGeom>
            <a:solidFill>
              <a:srgbClr val="FF0066"/>
            </a:solidFill>
            <a:ln w="9525">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579" tIns="43290" rIns="86579" bIns="43290" anchor="ctr"/>
            <a:lstStyle/>
            <a:p>
              <a:pPr algn="ctr" defTabSz="865188"/>
              <a:endParaRPr lang="en-US" sz="1700" b="0">
                <a:solidFill>
                  <a:srgbClr val="FF0066"/>
                </a:solidFill>
              </a:endParaRPr>
            </a:p>
          </p:txBody>
        </p:sp>
      </p:grpSp>
      <p:cxnSp>
        <p:nvCxnSpPr>
          <p:cNvPr id="36" name="5 Conector recto de flecha">
            <a:extLst>
              <a:ext uri="{FF2B5EF4-FFF2-40B4-BE49-F238E27FC236}">
                <a16:creationId xmlns:a16="http://schemas.microsoft.com/office/drawing/2014/main" id="{4A0D7C95-8A4B-4FA7-AB26-D8DB6E569861}"/>
              </a:ext>
            </a:extLst>
          </p:cNvPr>
          <p:cNvCxnSpPr>
            <a:cxnSpLocks/>
            <a:stCxn id="28" idx="2"/>
            <a:endCxn id="32" idx="0"/>
          </p:cNvCxnSpPr>
          <p:nvPr/>
        </p:nvCxnSpPr>
        <p:spPr>
          <a:xfrm>
            <a:off x="6816879" y="4174913"/>
            <a:ext cx="24022" cy="404083"/>
          </a:xfrm>
          <a:prstGeom prst="straightConnector1">
            <a:avLst/>
          </a:prstGeom>
          <a:ln w="28575"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37" name="Picture 61" descr="Tensile1">
            <a:extLst>
              <a:ext uri="{FF2B5EF4-FFF2-40B4-BE49-F238E27FC236}">
                <a16:creationId xmlns:a16="http://schemas.microsoft.com/office/drawing/2014/main" id="{21CE87F4-3152-445F-AC8F-9F64354C7B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723" r="4828" b="18849"/>
          <a:stretch>
            <a:fillRect/>
          </a:stretch>
        </p:blipFill>
        <p:spPr bwMode="auto">
          <a:xfrm rot="5400000">
            <a:off x="7844009" y="5156991"/>
            <a:ext cx="1368425"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20 Rectángulo">
            <a:extLst>
              <a:ext uri="{FF2B5EF4-FFF2-40B4-BE49-F238E27FC236}">
                <a16:creationId xmlns:a16="http://schemas.microsoft.com/office/drawing/2014/main" id="{576248FD-7CBE-4F6F-A1B0-A6864831A759}"/>
              </a:ext>
            </a:extLst>
          </p:cNvPr>
          <p:cNvSpPr/>
          <p:nvPr/>
        </p:nvSpPr>
        <p:spPr>
          <a:xfrm>
            <a:off x="140029" y="875674"/>
            <a:ext cx="8824459" cy="1169551"/>
          </a:xfrm>
          <a:prstGeom prst="rect">
            <a:avLst/>
          </a:prstGeom>
          <a:solidFill>
            <a:schemeClr val="bg1"/>
          </a:solidFill>
          <a:ln>
            <a:noFill/>
          </a:ln>
        </p:spPr>
        <p:txBody>
          <a:bodyPr wrap="square">
            <a:spAutoFit/>
          </a:bodyPr>
          <a:lstStyle/>
          <a:p>
            <a:pPr>
              <a:spcBef>
                <a:spcPts val="600"/>
              </a:spcBef>
            </a:pPr>
            <a:r>
              <a:rPr lang="en-GB" sz="2000" b="1" dirty="0">
                <a:latin typeface="Perpetua" pitchFamily="18" charset="0"/>
              </a:rPr>
              <a:t>The goal of IFMIF-DONES is to produce neutrons-like DEMO fusion reactor.</a:t>
            </a:r>
          </a:p>
          <a:p>
            <a:pPr>
              <a:spcBef>
                <a:spcPts val="600"/>
              </a:spcBef>
            </a:pPr>
            <a:r>
              <a:rPr lang="en-GB" sz="2000" b="1" dirty="0">
                <a:latin typeface="Perpetua" pitchFamily="18" charset="0"/>
              </a:rPr>
              <a:t>Study the behaviour of several key pieces of DEMO.</a:t>
            </a:r>
          </a:p>
          <a:p>
            <a:pPr>
              <a:spcBef>
                <a:spcPts val="600"/>
              </a:spcBef>
            </a:pPr>
            <a:r>
              <a:rPr lang="en-GB" sz="2000" b="1" dirty="0">
                <a:latin typeface="Perpetua" pitchFamily="18" charset="0"/>
              </a:rPr>
              <a:t>Irradiations will last several months. </a:t>
            </a:r>
          </a:p>
        </p:txBody>
      </p:sp>
      <p:pic>
        <p:nvPicPr>
          <p:cNvPr id="28" name="Picture 26" descr="HFTM_Vertical_Schnitt_13_05_05">
            <a:extLst>
              <a:ext uri="{FF2B5EF4-FFF2-40B4-BE49-F238E27FC236}">
                <a16:creationId xmlns:a16="http://schemas.microsoft.com/office/drawing/2014/main" id="{2F444D24-7E04-4B89-A8FB-5C05925CA45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l="14104" t="8305" r="14104" b="9785"/>
          <a:stretch>
            <a:fillRect/>
          </a:stretch>
        </p:blipFill>
        <p:spPr bwMode="auto">
          <a:xfrm>
            <a:off x="5726056" y="1753489"/>
            <a:ext cx="2181645" cy="242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2">
            <a:extLst>
              <a:ext uri="{FF2B5EF4-FFF2-40B4-BE49-F238E27FC236}">
                <a16:creationId xmlns:a16="http://schemas.microsoft.com/office/drawing/2014/main" id="{BFFDB2A1-620F-4139-8A49-2602F84F890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2">
            <a:extLst>
              <a:ext uri="{FF2B5EF4-FFF2-40B4-BE49-F238E27FC236}">
                <a16:creationId xmlns:a16="http://schemas.microsoft.com/office/drawing/2014/main" id="{1EE352AC-DB9A-4EA2-A82F-AC3A02FB342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5">
            <a:extLst>
              <a:ext uri="{FF2B5EF4-FFF2-40B4-BE49-F238E27FC236}">
                <a16:creationId xmlns:a16="http://schemas.microsoft.com/office/drawing/2014/main" id="{0DEC483A-6E78-4098-9A14-1589EF00A11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2 Marcador de pie de página">
            <a:extLst>
              <a:ext uri="{FF2B5EF4-FFF2-40B4-BE49-F238E27FC236}">
                <a16:creationId xmlns:a16="http://schemas.microsoft.com/office/drawing/2014/main" id="{B9C7A781-C10D-485A-A89F-9FA0A85DB3EE}"/>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42" name="2 Marcador de pie de página">
            <a:extLst>
              <a:ext uri="{FF2B5EF4-FFF2-40B4-BE49-F238E27FC236}">
                <a16:creationId xmlns:a16="http://schemas.microsoft.com/office/drawing/2014/main" id="{7DAB163B-5E12-41BA-82EA-235FF9B81FE4}"/>
              </a:ext>
            </a:extLst>
          </p:cNvPr>
          <p:cNvSpPr txBox="1">
            <a:spLocks/>
          </p:cNvSpPr>
          <p:nvPr/>
        </p:nvSpPr>
        <p:spPr>
          <a:xfrm>
            <a:off x="6078131" y="6559528"/>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Coll. Board Meeting,  11/05/2021</a:t>
            </a:r>
          </a:p>
        </p:txBody>
      </p:sp>
    </p:spTree>
    <p:extLst>
      <p:ext uri="{BB962C8B-B14F-4D97-AF65-F5344CB8AC3E}">
        <p14:creationId xmlns:p14="http://schemas.microsoft.com/office/powerpoint/2010/main" val="37427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checkerboard(across)">
                                      <p:cBhvr>
                                        <p:cTn id="14" dur="500"/>
                                        <p:tgtEl>
                                          <p:spTgt spid="30"/>
                                        </p:tgtEl>
                                      </p:cBhvr>
                                    </p:animEffect>
                                  </p:childTnLst>
                                </p:cTn>
                              </p:par>
                              <p:par>
                                <p:cTn id="15" presetID="5" presetClass="entr" presetSubtype="10"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checkerboard(across)">
                                      <p:cBhvr>
                                        <p:cTn id="17" dur="500"/>
                                        <p:tgtEl>
                                          <p:spTgt spid="36"/>
                                        </p:tgtEl>
                                      </p:cBhvr>
                                    </p:animEffect>
                                  </p:childTnLst>
                                </p:cTn>
                              </p:par>
                              <p:par>
                                <p:cTn id="18" presetID="1" presetClass="entr" presetSubtype="0"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28</a:t>
            </a:fld>
            <a:endParaRPr lang="en-GB" sz="1200" dirty="0">
              <a:solidFill>
                <a:srgbClr val="898989"/>
              </a:solidFill>
            </a:endParaRPr>
          </a:p>
        </p:txBody>
      </p:sp>
      <p:sp>
        <p:nvSpPr>
          <p:cNvPr id="16" name="Title 4"/>
          <p:cNvSpPr txBox="1">
            <a:spLocks/>
          </p:cNvSpPr>
          <p:nvPr/>
        </p:nvSpPr>
        <p:spPr bwMode="auto">
          <a:xfrm>
            <a:off x="-1587" y="0"/>
            <a:ext cx="9145588" cy="723274"/>
          </a:xfrm>
          <a:prstGeom prst="rect">
            <a:avLst/>
          </a:prstGeom>
          <a:solidFill>
            <a:schemeClr val="accent2"/>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Other applications: in and out the bunker.</a:t>
            </a:r>
          </a:p>
        </p:txBody>
      </p:sp>
      <p:pic>
        <p:nvPicPr>
          <p:cNvPr id="13" name="Picture 2" descr="C:\Users\User\Dropbox\Mazurian\rooms first floor.jpg">
            <a:extLst>
              <a:ext uri="{FF2B5EF4-FFF2-40B4-BE49-F238E27FC236}">
                <a16:creationId xmlns:a16="http://schemas.microsoft.com/office/drawing/2014/main" id="{B1264922-A3FA-4761-803D-7D5E56B7647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7308" y="1887815"/>
            <a:ext cx="6609383" cy="4447765"/>
          </a:xfrm>
          <a:prstGeom prst="rect">
            <a:avLst/>
          </a:prstGeom>
          <a:noFill/>
          <a:extLst>
            <a:ext uri="{909E8E84-426E-40DD-AFC4-6F175D3DCCD1}">
              <a14:hiddenFill xmlns:a14="http://schemas.microsoft.com/office/drawing/2010/main">
                <a:solidFill>
                  <a:srgbClr val="FFFFFF"/>
                </a:solidFill>
              </a14:hiddenFill>
            </a:ext>
          </a:extLst>
        </p:spPr>
      </p:pic>
      <p:sp>
        <p:nvSpPr>
          <p:cNvPr id="15" name="4 Elipse">
            <a:extLst>
              <a:ext uri="{FF2B5EF4-FFF2-40B4-BE49-F238E27FC236}">
                <a16:creationId xmlns:a16="http://schemas.microsoft.com/office/drawing/2014/main" id="{DE2D8557-6104-4A75-8AF8-79D05237569C}"/>
              </a:ext>
            </a:extLst>
          </p:cNvPr>
          <p:cNvSpPr/>
          <p:nvPr/>
        </p:nvSpPr>
        <p:spPr>
          <a:xfrm>
            <a:off x="2830293" y="5085184"/>
            <a:ext cx="808330" cy="658219"/>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20 Rectángulo">
            <a:extLst>
              <a:ext uri="{FF2B5EF4-FFF2-40B4-BE49-F238E27FC236}">
                <a16:creationId xmlns:a16="http://schemas.microsoft.com/office/drawing/2014/main" id="{BBAA501E-B524-4F44-9827-9DAC0B412C50}"/>
              </a:ext>
            </a:extLst>
          </p:cNvPr>
          <p:cNvSpPr/>
          <p:nvPr/>
        </p:nvSpPr>
        <p:spPr>
          <a:xfrm>
            <a:off x="-1588" y="856185"/>
            <a:ext cx="9145588" cy="707886"/>
          </a:xfrm>
          <a:prstGeom prst="rect">
            <a:avLst/>
          </a:prstGeom>
          <a:solidFill>
            <a:schemeClr val="bg1"/>
          </a:solidFill>
          <a:ln>
            <a:noFill/>
          </a:ln>
        </p:spPr>
        <p:txBody>
          <a:bodyPr wrap="square">
            <a:spAutoFit/>
          </a:bodyPr>
          <a:lstStyle/>
          <a:p>
            <a:pPr>
              <a:spcBef>
                <a:spcPts val="600"/>
              </a:spcBef>
            </a:pPr>
            <a:r>
              <a:rPr lang="en-GB" sz="2000" b="1" dirty="0">
                <a:latin typeface="Perpetua" pitchFamily="18" charset="0"/>
              </a:rPr>
              <a:t>The design of the building of IFMIF-DONES has already included an experimental hall (R160) next to the bunker where the neutrons are produced.</a:t>
            </a:r>
          </a:p>
        </p:txBody>
      </p:sp>
      <p:pic>
        <p:nvPicPr>
          <p:cNvPr id="17" name="Picture 2">
            <a:extLst>
              <a:ext uri="{FF2B5EF4-FFF2-40B4-BE49-F238E27FC236}">
                <a16:creationId xmlns:a16="http://schemas.microsoft.com/office/drawing/2014/main" id="{4AA7C218-FD96-484E-83DB-245BB11963C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a:extLst>
              <a:ext uri="{FF2B5EF4-FFF2-40B4-BE49-F238E27FC236}">
                <a16:creationId xmlns:a16="http://schemas.microsoft.com/office/drawing/2014/main" id="{8D19870C-5D34-4D57-888F-FD059E899E6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5">
            <a:extLst>
              <a:ext uri="{FF2B5EF4-FFF2-40B4-BE49-F238E27FC236}">
                <a16:creationId xmlns:a16="http://schemas.microsoft.com/office/drawing/2014/main" id="{E0431F11-53A4-479E-A7E8-B66F1034AE0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2 Marcador de pie de página">
            <a:extLst>
              <a:ext uri="{FF2B5EF4-FFF2-40B4-BE49-F238E27FC236}">
                <a16:creationId xmlns:a16="http://schemas.microsoft.com/office/drawing/2014/main" id="{D50CFDDD-DCF6-4638-851E-96ADDE3F0B7A}"/>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21" name="2 Marcador de pie de página">
            <a:extLst>
              <a:ext uri="{FF2B5EF4-FFF2-40B4-BE49-F238E27FC236}">
                <a16:creationId xmlns:a16="http://schemas.microsoft.com/office/drawing/2014/main" id="{3A0AA33A-D6C0-4427-9FFF-404106832E8A}"/>
              </a:ext>
            </a:extLst>
          </p:cNvPr>
          <p:cNvSpPr txBox="1">
            <a:spLocks/>
          </p:cNvSpPr>
          <p:nvPr/>
        </p:nvSpPr>
        <p:spPr>
          <a:xfrm>
            <a:off x="6078131" y="6559528"/>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Coll. Board Meeting,  11/05/2021</a:t>
            </a:r>
          </a:p>
        </p:txBody>
      </p:sp>
    </p:spTree>
    <p:extLst>
      <p:ext uri="{BB962C8B-B14F-4D97-AF65-F5344CB8AC3E}">
        <p14:creationId xmlns:p14="http://schemas.microsoft.com/office/powerpoint/2010/main" val="4082870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29</a:t>
            </a:fld>
            <a:endParaRPr lang="en-GB" sz="1200" dirty="0">
              <a:solidFill>
                <a:srgbClr val="898989"/>
              </a:solidFill>
            </a:endParaRPr>
          </a:p>
        </p:txBody>
      </p:sp>
      <p:sp>
        <p:nvSpPr>
          <p:cNvPr id="16" name="Title 4"/>
          <p:cNvSpPr txBox="1">
            <a:spLocks/>
          </p:cNvSpPr>
          <p:nvPr/>
        </p:nvSpPr>
        <p:spPr bwMode="auto">
          <a:xfrm>
            <a:off x="-1587" y="0"/>
            <a:ext cx="9145588" cy="723274"/>
          </a:xfrm>
          <a:prstGeom prst="rect">
            <a:avLst/>
          </a:prstGeom>
          <a:solidFill>
            <a:schemeClr val="accent2"/>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UGR and the other applications.</a:t>
            </a:r>
          </a:p>
        </p:txBody>
      </p:sp>
      <p:pic>
        <p:nvPicPr>
          <p:cNvPr id="11" name="Picture 10">
            <a:extLst>
              <a:ext uri="{FF2B5EF4-FFF2-40B4-BE49-F238E27FC236}">
                <a16:creationId xmlns:a16="http://schemas.microsoft.com/office/drawing/2014/main" id="{B72EFAA5-23C1-4E61-9802-40B6E7D9C9B2}"/>
              </a:ext>
            </a:extLst>
          </p:cNvPr>
          <p:cNvPicPr>
            <a:picLocks noChangeAspect="1"/>
          </p:cNvPicPr>
          <p:nvPr/>
        </p:nvPicPr>
        <p:blipFill>
          <a:blip r:embed="rId3"/>
          <a:stretch>
            <a:fillRect/>
          </a:stretch>
        </p:blipFill>
        <p:spPr>
          <a:xfrm>
            <a:off x="148443" y="1268761"/>
            <a:ext cx="4168048" cy="4536503"/>
          </a:xfrm>
          <a:prstGeom prst="rect">
            <a:avLst/>
          </a:prstGeom>
        </p:spPr>
      </p:pic>
      <p:pic>
        <p:nvPicPr>
          <p:cNvPr id="20" name="Picture 19">
            <a:extLst>
              <a:ext uri="{FF2B5EF4-FFF2-40B4-BE49-F238E27FC236}">
                <a16:creationId xmlns:a16="http://schemas.microsoft.com/office/drawing/2014/main" id="{14A2B033-F078-4C10-B51B-9878CCE63271}"/>
              </a:ext>
            </a:extLst>
          </p:cNvPr>
          <p:cNvPicPr>
            <a:picLocks noChangeAspect="1"/>
          </p:cNvPicPr>
          <p:nvPr/>
        </p:nvPicPr>
        <p:blipFill>
          <a:blip r:embed="rId4"/>
          <a:stretch>
            <a:fillRect/>
          </a:stretch>
        </p:blipFill>
        <p:spPr>
          <a:xfrm>
            <a:off x="4452930" y="2456818"/>
            <a:ext cx="4650167" cy="2124310"/>
          </a:xfrm>
          <a:prstGeom prst="rect">
            <a:avLst/>
          </a:prstGeom>
          <a:ln>
            <a:solidFill>
              <a:schemeClr val="tx1"/>
            </a:solidFill>
          </a:ln>
        </p:spPr>
      </p:pic>
      <p:pic>
        <p:nvPicPr>
          <p:cNvPr id="13" name="Picture 2">
            <a:extLst>
              <a:ext uri="{FF2B5EF4-FFF2-40B4-BE49-F238E27FC236}">
                <a16:creationId xmlns:a16="http://schemas.microsoft.com/office/drawing/2014/main" id="{07FB4FB4-F22F-41A0-AD8F-05935C04C04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a:extLst>
              <a:ext uri="{FF2B5EF4-FFF2-40B4-BE49-F238E27FC236}">
                <a16:creationId xmlns:a16="http://schemas.microsoft.com/office/drawing/2014/main" id="{5FC3DC91-1704-4E3D-A49F-B5AB0EB44AF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a:extLst>
              <a:ext uri="{FF2B5EF4-FFF2-40B4-BE49-F238E27FC236}">
                <a16:creationId xmlns:a16="http://schemas.microsoft.com/office/drawing/2014/main" id="{10CC5902-3A05-4E37-BFFA-F8F734AC2F8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2 Marcador de pie de página">
            <a:extLst>
              <a:ext uri="{FF2B5EF4-FFF2-40B4-BE49-F238E27FC236}">
                <a16:creationId xmlns:a16="http://schemas.microsoft.com/office/drawing/2014/main" id="{DBA85F9F-6184-496F-81B1-755371057259}"/>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9" name="2 Marcador de pie de página">
            <a:extLst>
              <a:ext uri="{FF2B5EF4-FFF2-40B4-BE49-F238E27FC236}">
                <a16:creationId xmlns:a16="http://schemas.microsoft.com/office/drawing/2014/main" id="{FA10C3BF-EE51-4086-92DE-115589674F34}"/>
              </a:ext>
            </a:extLst>
          </p:cNvPr>
          <p:cNvSpPr txBox="1">
            <a:spLocks/>
          </p:cNvSpPr>
          <p:nvPr/>
        </p:nvSpPr>
        <p:spPr>
          <a:xfrm>
            <a:off x="6078131" y="6559528"/>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Coll. Board Meeting,  11/05/2021</a:t>
            </a:r>
          </a:p>
        </p:txBody>
      </p:sp>
    </p:spTree>
    <p:extLst>
      <p:ext uri="{BB962C8B-B14F-4D97-AF65-F5344CB8AC3E}">
        <p14:creationId xmlns:p14="http://schemas.microsoft.com/office/powerpoint/2010/main" val="3850129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a:extLst>
              <a:ext uri="{FF2B5EF4-FFF2-40B4-BE49-F238E27FC236}">
                <a16:creationId xmlns:a16="http://schemas.microsoft.com/office/drawing/2014/main" id="{33CF13CE-1BAD-4557-9F33-E78F65DE7ED8}"/>
              </a:ext>
            </a:extLst>
          </p:cNvPr>
          <p:cNvSpPr>
            <a:spLocks noGrp="1"/>
          </p:cNvSpPr>
          <p:nvPr>
            <p:ph type="sldNum" sz="quarter" idx="12"/>
          </p:nvPr>
        </p:nvSpPr>
        <p:spPr>
          <a:xfrm>
            <a:off x="6553200" y="6356354"/>
            <a:ext cx="2133600" cy="365125"/>
          </a:xfrm>
        </p:spPr>
        <p:txBody>
          <a:bodyPr/>
          <a:lstStyle/>
          <a:p>
            <a:pPr>
              <a:spcAft>
                <a:spcPts val="600"/>
              </a:spcAft>
            </a:pPr>
            <a:fld id="{229D0C38-B285-C947-AB4E-C7BCFF863DBD}" type="slidenum">
              <a:rPr lang="en-GB"/>
              <a:pPr>
                <a:spcAft>
                  <a:spcPts val="600"/>
                </a:spcAft>
              </a:pPr>
              <a:t>3</a:t>
            </a:fld>
            <a:endParaRPr lang="en-GB"/>
          </a:p>
        </p:txBody>
      </p:sp>
      <p:sp>
        <p:nvSpPr>
          <p:cNvPr id="7" name="Title 4">
            <a:extLst>
              <a:ext uri="{FF2B5EF4-FFF2-40B4-BE49-F238E27FC236}">
                <a16:creationId xmlns:a16="http://schemas.microsoft.com/office/drawing/2014/main" id="{36973C5C-10C9-43F9-9DF0-0F0DBDECC396}"/>
              </a:ext>
            </a:extLst>
          </p:cNvPr>
          <p:cNvSpPr txBox="1">
            <a:spLocks/>
          </p:cNvSpPr>
          <p:nvPr/>
        </p:nvSpPr>
        <p:spPr bwMode="auto">
          <a:xfrm>
            <a:off x="-10119" y="2301875"/>
            <a:ext cx="9145588" cy="1410072"/>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fontAlgn="auto" hangingPunct="1">
              <a:spcBef>
                <a:spcPts val="0"/>
              </a:spcBef>
              <a:spcAft>
                <a:spcPts val="0"/>
              </a:spcAft>
              <a:defRPr/>
            </a:pPr>
            <a:r>
              <a:rPr lang="en-US" sz="3600" b="1" dirty="0">
                <a:solidFill>
                  <a:sysClr val="window" lastClr="FFFFFF"/>
                </a:solidFill>
                <a:latin typeface="Perpetua" pitchFamily="18" charset="0"/>
              </a:rPr>
              <a:t>Scientific motivations</a:t>
            </a:r>
          </a:p>
        </p:txBody>
      </p:sp>
      <p:pic>
        <p:nvPicPr>
          <p:cNvPr id="15" name="Picture 2">
            <a:extLst>
              <a:ext uri="{FF2B5EF4-FFF2-40B4-BE49-F238E27FC236}">
                <a16:creationId xmlns:a16="http://schemas.microsoft.com/office/drawing/2014/main" id="{661CDD67-2B34-4A42-967E-05167A4E6A7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a:extLst>
              <a:ext uri="{FF2B5EF4-FFF2-40B4-BE49-F238E27FC236}">
                <a16:creationId xmlns:a16="http://schemas.microsoft.com/office/drawing/2014/main" id="{C742C2A9-E638-4252-ADEB-9942ABAE43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a:extLst>
              <a:ext uri="{FF2B5EF4-FFF2-40B4-BE49-F238E27FC236}">
                <a16:creationId xmlns:a16="http://schemas.microsoft.com/office/drawing/2014/main" id="{C860E375-EDC6-42BF-8B65-5F9B894B7F3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2 Marcador de pie de página">
            <a:extLst>
              <a:ext uri="{FF2B5EF4-FFF2-40B4-BE49-F238E27FC236}">
                <a16:creationId xmlns:a16="http://schemas.microsoft.com/office/drawing/2014/main" id="{B54745E5-CDA3-42FF-8E38-74B0DAB57576}"/>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1" name="2 Marcador de pie de página">
            <a:extLst>
              <a:ext uri="{FF2B5EF4-FFF2-40B4-BE49-F238E27FC236}">
                <a16:creationId xmlns:a16="http://schemas.microsoft.com/office/drawing/2014/main" id="{E88519E5-643E-4D10-A1FB-577321D24EB7}"/>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634669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30</a:t>
            </a:fld>
            <a:endParaRPr lang="en-GB" sz="1200" dirty="0">
              <a:solidFill>
                <a:srgbClr val="898989"/>
              </a:solidFill>
            </a:endParaRPr>
          </a:p>
        </p:txBody>
      </p:sp>
      <p:sp>
        <p:nvSpPr>
          <p:cNvPr id="16" name="Title 4"/>
          <p:cNvSpPr txBox="1">
            <a:spLocks/>
          </p:cNvSpPr>
          <p:nvPr/>
        </p:nvSpPr>
        <p:spPr bwMode="auto">
          <a:xfrm>
            <a:off x="-1587" y="0"/>
            <a:ext cx="9145588" cy="723274"/>
          </a:xfrm>
          <a:prstGeom prst="rect">
            <a:avLst/>
          </a:prstGeom>
          <a:solidFill>
            <a:schemeClr val="accent2"/>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a:solidFill>
                  <a:sysClr val="window" lastClr="FFFFFF"/>
                </a:solidFill>
                <a:latin typeface="Perpetua" pitchFamily="18" charset="0"/>
              </a:rPr>
              <a:t>N_TOF versus DONES</a:t>
            </a:r>
            <a:endParaRPr lang="en-US" sz="3600" b="1" dirty="0">
              <a:solidFill>
                <a:sysClr val="window" lastClr="FFFFFF"/>
              </a:solidFill>
              <a:latin typeface="Perpetua" pitchFamily="18" charset="0"/>
            </a:endParaRPr>
          </a:p>
        </p:txBody>
      </p:sp>
      <p:pic>
        <p:nvPicPr>
          <p:cNvPr id="13" name="Picture 2">
            <a:extLst>
              <a:ext uri="{FF2B5EF4-FFF2-40B4-BE49-F238E27FC236}">
                <a16:creationId xmlns:a16="http://schemas.microsoft.com/office/drawing/2014/main" id="{07FB4FB4-F22F-41A0-AD8F-05935C04C0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a:extLst>
              <a:ext uri="{FF2B5EF4-FFF2-40B4-BE49-F238E27FC236}">
                <a16:creationId xmlns:a16="http://schemas.microsoft.com/office/drawing/2014/main" id="{5FC3DC91-1704-4E3D-A49F-B5AB0EB44AF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a:extLst>
              <a:ext uri="{FF2B5EF4-FFF2-40B4-BE49-F238E27FC236}">
                <a16:creationId xmlns:a16="http://schemas.microsoft.com/office/drawing/2014/main" id="{10CC5902-3A05-4E37-BFFA-F8F734AC2F8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2 Marcador de pie de página">
            <a:extLst>
              <a:ext uri="{FF2B5EF4-FFF2-40B4-BE49-F238E27FC236}">
                <a16:creationId xmlns:a16="http://schemas.microsoft.com/office/drawing/2014/main" id="{DBA85F9F-6184-496F-81B1-755371057259}"/>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9" name="2 Marcador de pie de página">
            <a:extLst>
              <a:ext uri="{FF2B5EF4-FFF2-40B4-BE49-F238E27FC236}">
                <a16:creationId xmlns:a16="http://schemas.microsoft.com/office/drawing/2014/main" id="{FA10C3BF-EE51-4086-92DE-115589674F34}"/>
              </a:ext>
            </a:extLst>
          </p:cNvPr>
          <p:cNvSpPr txBox="1">
            <a:spLocks/>
          </p:cNvSpPr>
          <p:nvPr/>
        </p:nvSpPr>
        <p:spPr>
          <a:xfrm>
            <a:off x="6078131" y="6559528"/>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Coll. Board Meeting,  11/05/2021</a:t>
            </a:r>
          </a:p>
        </p:txBody>
      </p:sp>
      <p:pic>
        <p:nvPicPr>
          <p:cNvPr id="1026" name="Picture 2" descr="G:\TRABAJO\nTOF\FranciscoPhDCERN\Proposal-Yb\CollBoard-2021-05-11\Compariso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12906" y="980728"/>
            <a:ext cx="7131501" cy="5510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24650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31</a:t>
            </a:fld>
            <a:endParaRPr lang="en-GB" sz="1200" dirty="0">
              <a:solidFill>
                <a:srgbClr val="898989"/>
              </a:solidFill>
            </a:endParaRPr>
          </a:p>
        </p:txBody>
      </p:sp>
      <p:sp>
        <p:nvSpPr>
          <p:cNvPr id="16" name="Title 4"/>
          <p:cNvSpPr txBox="1">
            <a:spLocks/>
          </p:cNvSpPr>
          <p:nvPr/>
        </p:nvSpPr>
        <p:spPr bwMode="auto">
          <a:xfrm>
            <a:off x="-1587" y="0"/>
            <a:ext cx="9145588" cy="692696"/>
          </a:xfrm>
          <a:prstGeom prst="rect">
            <a:avLst/>
          </a:prstGeom>
          <a:solidFill>
            <a:schemeClr val="bg1">
              <a:lumMod val="5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Counts for 1e18 protons at EAR1: 20 bpd</a:t>
            </a:r>
            <a:endParaRPr lang="en-US" sz="3600" b="1" dirty="0">
              <a:solidFill>
                <a:schemeClr val="bg1"/>
              </a:solidFill>
              <a:latin typeface="Perpetua" pitchFamily="18" charset="0"/>
            </a:endParaRPr>
          </a:p>
        </p:txBody>
      </p:sp>
      <p:sp>
        <p:nvSpPr>
          <p:cNvPr id="14" name="20 Rectángulo">
            <a:extLst>
              <a:ext uri="{FF2B5EF4-FFF2-40B4-BE49-F238E27FC236}">
                <a16:creationId xmlns:a16="http://schemas.microsoft.com/office/drawing/2014/main" id="{ED627B86-1F20-486F-800A-8F41588B0D30}"/>
              </a:ext>
            </a:extLst>
          </p:cNvPr>
          <p:cNvSpPr/>
          <p:nvPr/>
        </p:nvSpPr>
        <p:spPr>
          <a:xfrm>
            <a:off x="250727" y="886235"/>
            <a:ext cx="8640960" cy="400110"/>
          </a:xfrm>
          <a:prstGeom prst="rect">
            <a:avLst/>
          </a:prstGeom>
          <a:solidFill>
            <a:schemeClr val="bg1"/>
          </a:solidFill>
          <a:ln>
            <a:noFill/>
          </a:ln>
        </p:spPr>
        <p:txBody>
          <a:bodyPr wrap="square">
            <a:spAutoFit/>
          </a:bodyPr>
          <a:lstStyle/>
          <a:p>
            <a:pPr>
              <a:spcBef>
                <a:spcPts val="600"/>
              </a:spcBef>
            </a:pPr>
            <a:r>
              <a:rPr lang="en-US" sz="2000" dirty="0">
                <a:latin typeface="Perpetua" panose="02020502060401020303" pitchFamily="18" charset="0"/>
              </a:rPr>
              <a:t>The low statistics in the 1/v could be improved with a smaller number of bpd</a:t>
            </a:r>
            <a:endParaRPr lang="en-US" sz="2000" dirty="0">
              <a:solidFill>
                <a:srgbClr val="000000"/>
              </a:solidFill>
              <a:effectLst/>
              <a:latin typeface="Perpetua" panose="02020502060401020303" pitchFamily="18" charset="0"/>
              <a:ea typeface="Times New Roman" panose="02020603050405020304" pitchFamily="18" charset="0"/>
              <a:cs typeface="Calisto MT" panose="02040603050505030304" pitchFamily="18" charset="0"/>
            </a:endParaRPr>
          </a:p>
        </p:txBody>
      </p:sp>
      <p:pic>
        <p:nvPicPr>
          <p:cNvPr id="18" name="Picture 17">
            <a:extLst>
              <a:ext uri="{FF2B5EF4-FFF2-40B4-BE49-F238E27FC236}">
                <a16:creationId xmlns:a16="http://schemas.microsoft.com/office/drawing/2014/main" id="{7AB4F4B8-D0A8-494B-8EE4-32D981567C31}"/>
              </a:ext>
            </a:extLst>
          </p:cNvPr>
          <p:cNvPicPr>
            <a:picLocks noChangeAspect="1"/>
          </p:cNvPicPr>
          <p:nvPr/>
        </p:nvPicPr>
        <p:blipFill>
          <a:blip r:embed="rId3">
            <a:lum/>
            <a:alphaModFix/>
          </a:blip>
          <a:srcRect/>
          <a:stretch>
            <a:fillRect/>
          </a:stretch>
        </p:blipFill>
        <p:spPr>
          <a:xfrm>
            <a:off x="267207" y="1700808"/>
            <a:ext cx="5711547" cy="3816336"/>
          </a:xfrm>
          <a:prstGeom prst="rect">
            <a:avLst/>
          </a:prstGeom>
          <a:noFill/>
          <a:ln>
            <a:noFill/>
          </a:ln>
        </p:spPr>
      </p:pic>
      <p:sp>
        <p:nvSpPr>
          <p:cNvPr id="19" name="TextBox 18">
            <a:extLst>
              <a:ext uri="{FF2B5EF4-FFF2-40B4-BE49-F238E27FC236}">
                <a16:creationId xmlns:a16="http://schemas.microsoft.com/office/drawing/2014/main" id="{3DCCFA4F-5263-406A-931D-E664D591EAE7}"/>
              </a:ext>
            </a:extLst>
          </p:cNvPr>
          <p:cNvSpPr txBox="1"/>
          <p:nvPr/>
        </p:nvSpPr>
        <p:spPr>
          <a:xfrm>
            <a:off x="5947986" y="2934973"/>
            <a:ext cx="3150418" cy="646331"/>
          </a:xfrm>
          <a:prstGeom prst="rect">
            <a:avLst/>
          </a:prstGeom>
          <a:noFill/>
        </p:spPr>
        <p:txBody>
          <a:bodyPr wrap="square">
            <a:spAutoFit/>
          </a:bodyPr>
          <a:lstStyle/>
          <a:p>
            <a:r>
              <a:rPr lang="en-US" sz="1800" b="1" dirty="0">
                <a:latin typeface="Perpetua" panose="02020502060401020303" pitchFamily="18" charset="0"/>
              </a:rPr>
              <a:t>However, the low statistic of the valleys will remain. </a:t>
            </a:r>
          </a:p>
        </p:txBody>
      </p:sp>
      <p:pic>
        <p:nvPicPr>
          <p:cNvPr id="13" name="Picture 2">
            <a:extLst>
              <a:ext uri="{FF2B5EF4-FFF2-40B4-BE49-F238E27FC236}">
                <a16:creationId xmlns:a16="http://schemas.microsoft.com/office/drawing/2014/main" id="{0D76E071-5329-40A0-AFA6-E6F8193B78D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a:extLst>
              <a:ext uri="{FF2B5EF4-FFF2-40B4-BE49-F238E27FC236}">
                <a16:creationId xmlns:a16="http://schemas.microsoft.com/office/drawing/2014/main" id="{69B932BD-F4E4-40C3-8DD5-DC3D3CD8B26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a:extLst>
              <a:ext uri="{FF2B5EF4-FFF2-40B4-BE49-F238E27FC236}">
                <a16:creationId xmlns:a16="http://schemas.microsoft.com/office/drawing/2014/main" id="{4EA32819-CEBE-4A51-9FF2-4F7DABCFB71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2 Marcador de pie de página">
            <a:extLst>
              <a:ext uri="{FF2B5EF4-FFF2-40B4-BE49-F238E27FC236}">
                <a16:creationId xmlns:a16="http://schemas.microsoft.com/office/drawing/2014/main" id="{7EA8CF43-C2B6-47D4-9703-0A2045A613A5}"/>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21" name="2 Marcador de pie de página">
            <a:extLst>
              <a:ext uri="{FF2B5EF4-FFF2-40B4-BE49-F238E27FC236}">
                <a16:creationId xmlns:a16="http://schemas.microsoft.com/office/drawing/2014/main" id="{C976C5F0-FC9D-44FA-8EE1-AFCF81C9C203}"/>
              </a:ext>
            </a:extLst>
          </p:cNvPr>
          <p:cNvSpPr txBox="1">
            <a:spLocks/>
          </p:cNvSpPr>
          <p:nvPr/>
        </p:nvSpPr>
        <p:spPr>
          <a:xfrm>
            <a:off x="6078131" y="6559528"/>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Coll. Board Meeting,  11/05/2021</a:t>
            </a:r>
          </a:p>
        </p:txBody>
      </p:sp>
    </p:spTree>
    <p:extLst>
      <p:ext uri="{BB962C8B-B14F-4D97-AF65-F5344CB8AC3E}">
        <p14:creationId xmlns:p14="http://schemas.microsoft.com/office/powerpoint/2010/main" val="11753195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a:extLst>
              <a:ext uri="{FF2B5EF4-FFF2-40B4-BE49-F238E27FC236}">
                <a16:creationId xmlns:a16="http://schemas.microsoft.com/office/drawing/2014/main" id="{E6E1B282-8678-49E8-A519-F1583388B64B}"/>
              </a:ext>
            </a:extLst>
          </p:cNvPr>
          <p:cNvSpPr>
            <a:spLocks noGrp="1"/>
          </p:cNvSpPr>
          <p:nvPr>
            <p:ph type="dt" sz="half" idx="10"/>
          </p:nvPr>
        </p:nvSpPr>
        <p:spPr/>
        <p:txBody>
          <a:bodyPr/>
          <a:lstStyle/>
          <a:p>
            <a:pPr lvl="0"/>
            <a:r>
              <a:rPr lang="en-GB"/>
              <a:t>19/05/2021</a:t>
            </a:r>
          </a:p>
        </p:txBody>
      </p:sp>
      <p:sp>
        <p:nvSpPr>
          <p:cNvPr id="6" name="Footer Placeholder 2">
            <a:extLst>
              <a:ext uri="{FF2B5EF4-FFF2-40B4-BE49-F238E27FC236}">
                <a16:creationId xmlns:a16="http://schemas.microsoft.com/office/drawing/2014/main" id="{0DA19D33-C079-4D5E-8111-39B1D65BC999}"/>
              </a:ext>
            </a:extLst>
          </p:cNvPr>
          <p:cNvSpPr>
            <a:spLocks noGrp="1"/>
          </p:cNvSpPr>
          <p:nvPr>
            <p:ph type="ftr" sz="quarter" idx="11"/>
          </p:nvPr>
        </p:nvSpPr>
        <p:spPr/>
        <p:txBody>
          <a:bodyPr/>
          <a:lstStyle/>
          <a:p>
            <a:pPr lvl="0"/>
            <a:r>
              <a:rPr lang="en-GB"/>
              <a:t>n_TOF</a:t>
            </a:r>
          </a:p>
        </p:txBody>
      </p:sp>
      <p:sp>
        <p:nvSpPr>
          <p:cNvPr id="2" name="Title 1">
            <a:extLst>
              <a:ext uri="{FF2B5EF4-FFF2-40B4-BE49-F238E27FC236}">
                <a16:creationId xmlns:a16="http://schemas.microsoft.com/office/drawing/2014/main" id="{DDE86CD8-6B78-4C3A-AC03-782CD8F99F5D}"/>
              </a:ext>
            </a:extLst>
          </p:cNvPr>
          <p:cNvSpPr txBox="1">
            <a:spLocks noGrp="1"/>
          </p:cNvSpPr>
          <p:nvPr>
            <p:ph type="title" idx="4294967295"/>
          </p:nvPr>
        </p:nvSpPr>
        <p:spPr/>
        <p:txBody>
          <a:bodyPr/>
          <a:lstStyle/>
          <a:p>
            <a:pPr lvl="0" algn="ctr"/>
            <a:r>
              <a:rPr lang="en-GB"/>
              <a:t>Counts for natural enrichment of ytterbium</a:t>
            </a:r>
          </a:p>
        </p:txBody>
      </p:sp>
      <p:pic>
        <p:nvPicPr>
          <p:cNvPr id="3" name="2 Marcador de posición de imagen">
            <a:extLst>
              <a:ext uri="{FF2B5EF4-FFF2-40B4-BE49-F238E27FC236}">
                <a16:creationId xmlns:a16="http://schemas.microsoft.com/office/drawing/2014/main" id="{110A8A32-5E63-48C3-9240-027391CB8115}"/>
              </a:ext>
            </a:extLst>
          </p:cNvPr>
          <p:cNvPicPr>
            <a:picLocks noGrp="1" noChangeAspect="1"/>
          </p:cNvPicPr>
          <p:nvPr>
            <p:ph type="pic" idx="4294967295"/>
          </p:nvPr>
        </p:nvPicPr>
        <p:blipFill>
          <a:blip r:embed="rId3">
            <a:lum/>
            <a:alphaModFix/>
          </a:blip>
          <a:srcRect/>
          <a:stretch>
            <a:fillRect/>
          </a:stretch>
        </p:blipFill>
        <p:spPr>
          <a:xfrm>
            <a:off x="1331350" y="1672117"/>
            <a:ext cx="6832429" cy="4663640"/>
          </a:xfrm>
        </p:spPr>
      </p:pic>
      <p:sp>
        <p:nvSpPr>
          <p:cNvPr id="4" name="TextBox 3">
            <a:extLst>
              <a:ext uri="{FF2B5EF4-FFF2-40B4-BE49-F238E27FC236}">
                <a16:creationId xmlns:a16="http://schemas.microsoft.com/office/drawing/2014/main" id="{0CE8F997-4A76-4CAF-8B63-5FA7C891F427}"/>
              </a:ext>
            </a:extLst>
          </p:cNvPr>
          <p:cNvSpPr txBox="1"/>
          <p:nvPr/>
        </p:nvSpPr>
        <p:spPr>
          <a:xfrm>
            <a:off x="8538661" y="6348168"/>
            <a:ext cx="370057" cy="318399"/>
          </a:xfrm>
          <a:prstGeom prst="rect">
            <a:avLst/>
          </a:prstGeom>
          <a:noFill/>
          <a:ln>
            <a:noFill/>
          </a:ln>
        </p:spPr>
        <p:txBody>
          <a:bodyPr vert="horz" wrap="none" lIns="81639" tIns="40820" rIns="81639" bIns="40820" anchorCtr="0" compatLnSpc="0">
            <a:spAutoFit/>
          </a:bodyPr>
          <a:lstStyle/>
          <a:p>
            <a:pPr hangingPunct="0">
              <a:spcBef>
                <a:spcPts val="0"/>
              </a:spcBef>
              <a:spcAft>
                <a:spcPts val="0"/>
              </a:spcAft>
            </a:pPr>
            <a:r>
              <a:rPr lang="en-GB" sz="1600">
                <a:latin typeface="Liberation Sans" pitchFamily="18"/>
                <a:ea typeface="DejaVu Sans" pitchFamily="2"/>
                <a:cs typeface="DejaVu Sans" pitchFamily="2"/>
              </a:rPr>
              <a:t>23</a:t>
            </a:r>
          </a:p>
        </p:txBody>
      </p:sp>
    </p:spTree>
    <p:extLst>
      <p:ext uri="{BB962C8B-B14F-4D97-AF65-F5344CB8AC3E}">
        <p14:creationId xmlns:p14="http://schemas.microsoft.com/office/powerpoint/2010/main" val="3611718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4</a:t>
            </a:fld>
            <a:endParaRPr lang="en-GB" sz="1200" dirty="0">
              <a:solidFill>
                <a:srgbClr val="898989"/>
              </a:solidFill>
            </a:endParaRPr>
          </a:p>
        </p:txBody>
      </p:sp>
      <p:sp>
        <p:nvSpPr>
          <p:cNvPr id="16" name="Title 4"/>
          <p:cNvSpPr txBox="1">
            <a:spLocks/>
          </p:cNvSpPr>
          <p:nvPr/>
        </p:nvSpPr>
        <p:spPr bwMode="auto">
          <a:xfrm>
            <a:off x="-1587" y="0"/>
            <a:ext cx="9145588" cy="723274"/>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800" b="1" dirty="0">
                <a:solidFill>
                  <a:sysClr val="window" lastClr="FFFFFF"/>
                </a:solidFill>
                <a:latin typeface="Perpetua" pitchFamily="18" charset="0"/>
              </a:rPr>
              <a:t>New facilities for complementary radioisotope production</a:t>
            </a:r>
          </a:p>
        </p:txBody>
      </p:sp>
      <p:sp>
        <p:nvSpPr>
          <p:cNvPr id="11" name="20 Rectángulo">
            <a:extLst>
              <a:ext uri="{FF2B5EF4-FFF2-40B4-BE49-F238E27FC236}">
                <a16:creationId xmlns:a16="http://schemas.microsoft.com/office/drawing/2014/main" id="{A5EB251D-3BE8-4A4A-9342-FDCD0E125E8E}"/>
              </a:ext>
            </a:extLst>
          </p:cNvPr>
          <p:cNvSpPr/>
          <p:nvPr/>
        </p:nvSpPr>
        <p:spPr>
          <a:xfrm>
            <a:off x="35700" y="845977"/>
            <a:ext cx="9091616" cy="707886"/>
          </a:xfrm>
          <a:prstGeom prst="rect">
            <a:avLst/>
          </a:prstGeom>
          <a:solidFill>
            <a:schemeClr val="bg1"/>
          </a:solidFill>
          <a:ln>
            <a:noFill/>
          </a:ln>
        </p:spPr>
        <p:txBody>
          <a:bodyPr wrap="square">
            <a:spAutoFit/>
          </a:bodyPr>
          <a:lstStyle/>
          <a:p>
            <a:pPr>
              <a:spcBef>
                <a:spcPts val="600"/>
              </a:spcBef>
            </a:pPr>
            <a:r>
              <a:rPr lang="en-GB" sz="2000" b="1" dirty="0">
                <a:latin typeface="Perpetua" pitchFamily="18" charset="0"/>
              </a:rPr>
              <a:t>There is a trend since a decade to use existing and new nuclear facilities for producing radioisotopes (</a:t>
            </a:r>
            <a:r>
              <a:rPr lang="en-GB" sz="2000" b="1" dirty="0" err="1">
                <a:latin typeface="Perpetua" pitchFamily="18" charset="0"/>
              </a:rPr>
              <a:t>Medicis-Isolde</a:t>
            </a:r>
            <a:r>
              <a:rPr lang="en-GB" sz="2000" b="1" dirty="0">
                <a:latin typeface="Perpetua" pitchFamily="18" charset="0"/>
              </a:rPr>
              <a:t>). </a:t>
            </a:r>
          </a:p>
        </p:txBody>
      </p:sp>
      <p:pic>
        <p:nvPicPr>
          <p:cNvPr id="8" name="Picture 7" descr="Graphical user interface, application&#10;&#10;Description automatically generated">
            <a:extLst>
              <a:ext uri="{FF2B5EF4-FFF2-40B4-BE49-F238E27FC236}">
                <a16:creationId xmlns:a16="http://schemas.microsoft.com/office/drawing/2014/main" id="{2AB08C7D-8DD2-48CD-9F63-876EA7F06E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53" y="2854672"/>
            <a:ext cx="2729164" cy="3245589"/>
          </a:xfrm>
          <a:prstGeom prst="rect">
            <a:avLst/>
          </a:prstGeom>
        </p:spPr>
      </p:pic>
      <p:pic>
        <p:nvPicPr>
          <p:cNvPr id="13" name="Picture 12" descr="Graphical user interface, text&#10;&#10;Description automatically generated with medium confidence">
            <a:extLst>
              <a:ext uri="{FF2B5EF4-FFF2-40B4-BE49-F238E27FC236}">
                <a16:creationId xmlns:a16="http://schemas.microsoft.com/office/drawing/2014/main" id="{5949A783-2BEC-4412-BB9E-656689F0B6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3316" y="2833812"/>
            <a:ext cx="2358224" cy="3266450"/>
          </a:xfrm>
          <a:prstGeom prst="rect">
            <a:avLst/>
          </a:prstGeom>
        </p:spPr>
      </p:pic>
      <p:sp>
        <p:nvSpPr>
          <p:cNvPr id="17" name="TextBox 16">
            <a:extLst>
              <a:ext uri="{FF2B5EF4-FFF2-40B4-BE49-F238E27FC236}">
                <a16:creationId xmlns:a16="http://schemas.microsoft.com/office/drawing/2014/main" id="{5FDE051A-2778-46CF-874A-5DA7E0AE6C4B}"/>
              </a:ext>
            </a:extLst>
          </p:cNvPr>
          <p:cNvSpPr txBox="1"/>
          <p:nvPr/>
        </p:nvSpPr>
        <p:spPr>
          <a:xfrm>
            <a:off x="1864220" y="2885009"/>
            <a:ext cx="720080" cy="369332"/>
          </a:xfrm>
          <a:prstGeom prst="rect">
            <a:avLst/>
          </a:prstGeom>
          <a:noFill/>
        </p:spPr>
        <p:txBody>
          <a:bodyPr wrap="square">
            <a:spAutoFit/>
          </a:bodyPr>
          <a:lstStyle/>
          <a:p>
            <a:r>
              <a:rPr lang="en-GB" sz="1800" b="1" dirty="0">
                <a:solidFill>
                  <a:schemeClr val="bg1"/>
                </a:solidFill>
                <a:latin typeface="Perpetua" pitchFamily="18" charset="0"/>
              </a:rPr>
              <a:t>2009</a:t>
            </a:r>
            <a:endParaRPr lang="en-US" dirty="0">
              <a:solidFill>
                <a:schemeClr val="bg1"/>
              </a:solidFill>
            </a:endParaRPr>
          </a:p>
        </p:txBody>
      </p:sp>
      <p:sp>
        <p:nvSpPr>
          <p:cNvPr id="18" name="TextBox 17">
            <a:extLst>
              <a:ext uri="{FF2B5EF4-FFF2-40B4-BE49-F238E27FC236}">
                <a16:creationId xmlns:a16="http://schemas.microsoft.com/office/drawing/2014/main" id="{683EE86A-1ADA-4151-9026-7550677F12A1}"/>
              </a:ext>
            </a:extLst>
          </p:cNvPr>
          <p:cNvSpPr txBox="1"/>
          <p:nvPr/>
        </p:nvSpPr>
        <p:spPr>
          <a:xfrm>
            <a:off x="4794215" y="2854673"/>
            <a:ext cx="720080" cy="369332"/>
          </a:xfrm>
          <a:prstGeom prst="rect">
            <a:avLst/>
          </a:prstGeom>
          <a:noFill/>
        </p:spPr>
        <p:txBody>
          <a:bodyPr wrap="square">
            <a:spAutoFit/>
          </a:bodyPr>
          <a:lstStyle/>
          <a:p>
            <a:r>
              <a:rPr lang="en-GB" sz="1800" b="1" dirty="0">
                <a:solidFill>
                  <a:schemeClr val="bg1"/>
                </a:solidFill>
                <a:latin typeface="Perpetua" pitchFamily="18" charset="0"/>
              </a:rPr>
              <a:t>2013</a:t>
            </a:r>
            <a:endParaRPr lang="en-US" dirty="0">
              <a:solidFill>
                <a:schemeClr val="bg1"/>
              </a:solidFill>
            </a:endParaRPr>
          </a:p>
        </p:txBody>
      </p:sp>
      <p:pic>
        <p:nvPicPr>
          <p:cNvPr id="15" name="Picture 2">
            <a:extLst>
              <a:ext uri="{FF2B5EF4-FFF2-40B4-BE49-F238E27FC236}">
                <a16:creationId xmlns:a16="http://schemas.microsoft.com/office/drawing/2014/main" id="{07F96231-D3D2-49E8-9B11-16051A8C036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a:extLst>
              <a:ext uri="{FF2B5EF4-FFF2-40B4-BE49-F238E27FC236}">
                <a16:creationId xmlns:a16="http://schemas.microsoft.com/office/drawing/2014/main" id="{F4F8D1CD-E88B-4F4A-9A7F-182B17CE041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5">
            <a:extLst>
              <a:ext uri="{FF2B5EF4-FFF2-40B4-BE49-F238E27FC236}">
                <a16:creationId xmlns:a16="http://schemas.microsoft.com/office/drawing/2014/main" id="{A2BEEAFA-6A12-4B1D-B663-CFBE834B51C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2 Marcador de pie de página">
            <a:extLst>
              <a:ext uri="{FF2B5EF4-FFF2-40B4-BE49-F238E27FC236}">
                <a16:creationId xmlns:a16="http://schemas.microsoft.com/office/drawing/2014/main" id="{1D832D05-8361-4B5C-AEA1-C6A288C98906}"/>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21" name="20 Rectángulo">
            <a:extLst>
              <a:ext uri="{FF2B5EF4-FFF2-40B4-BE49-F238E27FC236}">
                <a16:creationId xmlns:a16="http://schemas.microsoft.com/office/drawing/2014/main" id="{A5EB251D-3BE8-4A4A-9342-FDCD0E125E8E}"/>
              </a:ext>
            </a:extLst>
          </p:cNvPr>
          <p:cNvSpPr/>
          <p:nvPr/>
        </p:nvSpPr>
        <p:spPr>
          <a:xfrm>
            <a:off x="52384" y="1568853"/>
            <a:ext cx="9091616" cy="707886"/>
          </a:xfrm>
          <a:prstGeom prst="rect">
            <a:avLst/>
          </a:prstGeom>
          <a:solidFill>
            <a:schemeClr val="bg1"/>
          </a:solidFill>
          <a:ln>
            <a:noFill/>
          </a:ln>
        </p:spPr>
        <p:txBody>
          <a:bodyPr wrap="square">
            <a:spAutoFit/>
          </a:bodyPr>
          <a:lstStyle/>
          <a:p>
            <a:pPr>
              <a:spcBef>
                <a:spcPts val="600"/>
              </a:spcBef>
            </a:pPr>
            <a:r>
              <a:rPr lang="en-GB" sz="2000" b="1" dirty="0">
                <a:latin typeface="Perpetua" pitchFamily="18" charset="0"/>
              </a:rPr>
              <a:t>The Technetium world crisis in 2009-2010 was an alarm about the way to supply radioisotopes for nuclear medicine. Few reactors world wide.</a:t>
            </a:r>
          </a:p>
        </p:txBody>
      </p:sp>
      <p:pic>
        <p:nvPicPr>
          <p:cNvPr id="22" name="Picture 2">
            <a:extLst>
              <a:ext uri="{FF2B5EF4-FFF2-40B4-BE49-F238E27FC236}">
                <a16:creationId xmlns:a16="http://schemas.microsoft.com/office/drawing/2014/main" id="{C06154D5-E38C-441F-B509-D2908ACE01F1}"/>
              </a:ext>
            </a:extLst>
          </p:cNvPr>
          <p:cNvPicPr>
            <a:picLocks noChangeAspect="1"/>
          </p:cNvPicPr>
          <p:nvPr/>
        </p:nvPicPr>
        <p:blipFill>
          <a:blip r:embed="rId8"/>
          <a:stretch>
            <a:fillRect/>
          </a:stretch>
        </p:blipFill>
        <p:spPr>
          <a:xfrm>
            <a:off x="5861811" y="2764061"/>
            <a:ext cx="3126817" cy="3185219"/>
          </a:xfrm>
          <a:prstGeom prst="rect">
            <a:avLst/>
          </a:prstGeom>
        </p:spPr>
      </p:pic>
      <p:sp>
        <p:nvSpPr>
          <p:cNvPr id="24" name="TextBox 17">
            <a:extLst>
              <a:ext uri="{FF2B5EF4-FFF2-40B4-BE49-F238E27FC236}">
                <a16:creationId xmlns:a16="http://schemas.microsoft.com/office/drawing/2014/main" id="{683EE86A-1ADA-4151-9026-7550677F12A1}"/>
              </a:ext>
            </a:extLst>
          </p:cNvPr>
          <p:cNvSpPr txBox="1"/>
          <p:nvPr/>
        </p:nvSpPr>
        <p:spPr>
          <a:xfrm>
            <a:off x="6034433" y="3238680"/>
            <a:ext cx="720080" cy="369332"/>
          </a:xfrm>
          <a:prstGeom prst="rect">
            <a:avLst/>
          </a:prstGeom>
          <a:noFill/>
        </p:spPr>
        <p:txBody>
          <a:bodyPr wrap="square">
            <a:spAutoFit/>
          </a:bodyPr>
          <a:lstStyle/>
          <a:p>
            <a:r>
              <a:rPr lang="en-GB" sz="1800" b="1" dirty="0">
                <a:latin typeface="Perpetua" pitchFamily="18" charset="0"/>
              </a:rPr>
              <a:t>2020</a:t>
            </a:r>
            <a:endParaRPr lang="en-US" dirty="0"/>
          </a:p>
        </p:txBody>
      </p:sp>
      <p:sp>
        <p:nvSpPr>
          <p:cNvPr id="25" name="2 Marcador de pie de página">
            <a:extLst>
              <a:ext uri="{FF2B5EF4-FFF2-40B4-BE49-F238E27FC236}">
                <a16:creationId xmlns:a16="http://schemas.microsoft.com/office/drawing/2014/main" id="{072FD7A4-4A45-4FCF-AB87-A1AF1D7E844F}"/>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1688323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animBg="1"/>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35276" y="6264225"/>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5</a:t>
            </a:fld>
            <a:endParaRPr lang="en-GB" sz="1200" dirty="0">
              <a:solidFill>
                <a:srgbClr val="898989"/>
              </a:solidFill>
            </a:endParaRPr>
          </a:p>
        </p:txBody>
      </p:sp>
      <p:sp>
        <p:nvSpPr>
          <p:cNvPr id="11" name="20 Rectángulo">
            <a:extLst>
              <a:ext uri="{FF2B5EF4-FFF2-40B4-BE49-F238E27FC236}">
                <a16:creationId xmlns:a16="http://schemas.microsoft.com/office/drawing/2014/main" id="{A5EB251D-3BE8-4A4A-9342-FDCD0E125E8E}"/>
              </a:ext>
            </a:extLst>
          </p:cNvPr>
          <p:cNvSpPr/>
          <p:nvPr/>
        </p:nvSpPr>
        <p:spPr>
          <a:xfrm>
            <a:off x="-14569" y="810189"/>
            <a:ext cx="9145588" cy="1015663"/>
          </a:xfrm>
          <a:prstGeom prst="rect">
            <a:avLst/>
          </a:prstGeom>
          <a:solidFill>
            <a:schemeClr val="bg1"/>
          </a:solidFill>
          <a:ln>
            <a:noFill/>
          </a:ln>
        </p:spPr>
        <p:txBody>
          <a:bodyPr wrap="square">
            <a:spAutoFit/>
          </a:bodyPr>
          <a:lstStyle/>
          <a:p>
            <a:pPr>
              <a:spcBef>
                <a:spcPts val="600"/>
              </a:spcBef>
            </a:pPr>
            <a:r>
              <a:rPr lang="en-GB" sz="2000" b="1" dirty="0">
                <a:latin typeface="Perpetua" pitchFamily="18" charset="0"/>
              </a:rPr>
              <a:t>Many working groups and international agencies have pushed for the use of nuclear facilities for radioisotope production with application to nuclear medicine (therapy and diagnosis). Not only “industrial” production is needed…</a:t>
            </a:r>
          </a:p>
        </p:txBody>
      </p:sp>
      <p:pic>
        <p:nvPicPr>
          <p:cNvPr id="10" name="Picture 9">
            <a:extLst>
              <a:ext uri="{FF2B5EF4-FFF2-40B4-BE49-F238E27FC236}">
                <a16:creationId xmlns:a16="http://schemas.microsoft.com/office/drawing/2014/main" id="{0B5CC976-CCFE-47BA-9EED-70932E537625}"/>
              </a:ext>
            </a:extLst>
          </p:cNvPr>
          <p:cNvPicPr>
            <a:picLocks noChangeAspect="1"/>
          </p:cNvPicPr>
          <p:nvPr/>
        </p:nvPicPr>
        <p:blipFill>
          <a:blip r:embed="rId3"/>
          <a:stretch>
            <a:fillRect/>
          </a:stretch>
        </p:blipFill>
        <p:spPr>
          <a:xfrm>
            <a:off x="50563" y="2726861"/>
            <a:ext cx="2353051" cy="2434634"/>
          </a:xfrm>
          <a:prstGeom prst="rect">
            <a:avLst/>
          </a:prstGeom>
        </p:spPr>
      </p:pic>
      <p:pic>
        <p:nvPicPr>
          <p:cNvPr id="15" name="Picture 14">
            <a:extLst>
              <a:ext uri="{FF2B5EF4-FFF2-40B4-BE49-F238E27FC236}">
                <a16:creationId xmlns:a16="http://schemas.microsoft.com/office/drawing/2014/main" id="{966CFA27-9F30-40EB-A87B-52038E0BF720}"/>
              </a:ext>
            </a:extLst>
          </p:cNvPr>
          <p:cNvPicPr>
            <a:picLocks noChangeAspect="1"/>
          </p:cNvPicPr>
          <p:nvPr/>
        </p:nvPicPr>
        <p:blipFill>
          <a:blip r:embed="rId4"/>
          <a:stretch>
            <a:fillRect/>
          </a:stretch>
        </p:blipFill>
        <p:spPr>
          <a:xfrm>
            <a:off x="2656829" y="1994623"/>
            <a:ext cx="2880203" cy="2199520"/>
          </a:xfrm>
          <a:prstGeom prst="rect">
            <a:avLst/>
          </a:prstGeom>
        </p:spPr>
      </p:pic>
      <p:pic>
        <p:nvPicPr>
          <p:cNvPr id="17" name="Picture 16">
            <a:extLst>
              <a:ext uri="{FF2B5EF4-FFF2-40B4-BE49-F238E27FC236}">
                <a16:creationId xmlns:a16="http://schemas.microsoft.com/office/drawing/2014/main" id="{5D196CD0-1CD4-4131-B8AC-829263946771}"/>
              </a:ext>
            </a:extLst>
          </p:cNvPr>
          <p:cNvPicPr>
            <a:picLocks noChangeAspect="1"/>
          </p:cNvPicPr>
          <p:nvPr/>
        </p:nvPicPr>
        <p:blipFill>
          <a:blip r:embed="rId5"/>
          <a:stretch>
            <a:fillRect/>
          </a:stretch>
        </p:blipFill>
        <p:spPr>
          <a:xfrm>
            <a:off x="2624388" y="4134404"/>
            <a:ext cx="2907552" cy="2054182"/>
          </a:xfrm>
          <a:prstGeom prst="rect">
            <a:avLst/>
          </a:prstGeom>
        </p:spPr>
      </p:pic>
      <p:sp>
        <p:nvSpPr>
          <p:cNvPr id="18" name="TextBox 17">
            <a:extLst>
              <a:ext uri="{FF2B5EF4-FFF2-40B4-BE49-F238E27FC236}">
                <a16:creationId xmlns:a16="http://schemas.microsoft.com/office/drawing/2014/main" id="{A5EA938C-F2CB-4D35-A60D-8202DDAC963C}"/>
              </a:ext>
            </a:extLst>
          </p:cNvPr>
          <p:cNvSpPr txBox="1"/>
          <p:nvPr/>
        </p:nvSpPr>
        <p:spPr>
          <a:xfrm>
            <a:off x="1683534" y="2726861"/>
            <a:ext cx="720080" cy="369332"/>
          </a:xfrm>
          <a:prstGeom prst="rect">
            <a:avLst/>
          </a:prstGeom>
          <a:noFill/>
        </p:spPr>
        <p:txBody>
          <a:bodyPr wrap="square">
            <a:spAutoFit/>
          </a:bodyPr>
          <a:lstStyle/>
          <a:p>
            <a:r>
              <a:rPr lang="en-GB" sz="1800" b="1" dirty="0">
                <a:solidFill>
                  <a:schemeClr val="bg1"/>
                </a:solidFill>
                <a:latin typeface="Perpetua" pitchFamily="18" charset="0"/>
              </a:rPr>
              <a:t>2014</a:t>
            </a:r>
            <a:endParaRPr lang="en-US" dirty="0">
              <a:solidFill>
                <a:schemeClr val="bg1"/>
              </a:solidFill>
            </a:endParaRPr>
          </a:p>
        </p:txBody>
      </p:sp>
      <p:cxnSp>
        <p:nvCxnSpPr>
          <p:cNvPr id="20" name="Straight Connector 19">
            <a:extLst>
              <a:ext uri="{FF2B5EF4-FFF2-40B4-BE49-F238E27FC236}">
                <a16:creationId xmlns:a16="http://schemas.microsoft.com/office/drawing/2014/main" id="{AE9FB5B8-7446-4977-A610-51BBAA11F7F9}"/>
              </a:ext>
            </a:extLst>
          </p:cNvPr>
          <p:cNvCxnSpPr>
            <a:cxnSpLocks/>
          </p:cNvCxnSpPr>
          <p:nvPr/>
        </p:nvCxnSpPr>
        <p:spPr>
          <a:xfrm>
            <a:off x="3002765" y="4365104"/>
            <a:ext cx="171005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20 Rectángulo">
            <a:extLst>
              <a:ext uri="{FF2B5EF4-FFF2-40B4-BE49-F238E27FC236}">
                <a16:creationId xmlns:a16="http://schemas.microsoft.com/office/drawing/2014/main" id="{4D6BE2E9-BAE7-4D89-83AF-4D779AE16112}"/>
              </a:ext>
            </a:extLst>
          </p:cNvPr>
          <p:cNvSpPr/>
          <p:nvPr/>
        </p:nvSpPr>
        <p:spPr>
          <a:xfrm>
            <a:off x="5772097" y="1912244"/>
            <a:ext cx="3345864" cy="1323439"/>
          </a:xfrm>
          <a:prstGeom prst="rect">
            <a:avLst/>
          </a:prstGeom>
          <a:solidFill>
            <a:schemeClr val="bg1"/>
          </a:solidFill>
          <a:ln>
            <a:noFill/>
          </a:ln>
        </p:spPr>
        <p:txBody>
          <a:bodyPr wrap="square">
            <a:spAutoFit/>
          </a:bodyPr>
          <a:lstStyle/>
          <a:p>
            <a:pPr>
              <a:spcBef>
                <a:spcPts val="600"/>
              </a:spcBef>
            </a:pPr>
            <a:r>
              <a:rPr lang="en-GB" sz="2000" b="1" dirty="0">
                <a:solidFill>
                  <a:srgbClr val="0070C0"/>
                </a:solidFill>
                <a:latin typeface="Perpetua" pitchFamily="18" charset="0"/>
              </a:rPr>
              <a:t>R&amp;D activities in nuclear facilities as ISOLDE provided a better understanding in nuclear medicine</a:t>
            </a:r>
          </a:p>
        </p:txBody>
      </p:sp>
      <p:pic>
        <p:nvPicPr>
          <p:cNvPr id="23" name="Picture 2">
            <a:extLst>
              <a:ext uri="{FF2B5EF4-FFF2-40B4-BE49-F238E27FC236}">
                <a16:creationId xmlns:a16="http://schemas.microsoft.com/office/drawing/2014/main" id="{561C2D50-1E95-4913-883A-318BE082E62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
            <a:extLst>
              <a:ext uri="{FF2B5EF4-FFF2-40B4-BE49-F238E27FC236}">
                <a16:creationId xmlns:a16="http://schemas.microsoft.com/office/drawing/2014/main" id="{17CB8B64-C634-42CA-AA9B-9C6A5748888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5">
            <a:extLst>
              <a:ext uri="{FF2B5EF4-FFF2-40B4-BE49-F238E27FC236}">
                <a16:creationId xmlns:a16="http://schemas.microsoft.com/office/drawing/2014/main" id="{0549B519-A0D9-4E94-9E9D-91E8DF69A0A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1">
            <a:extLst>
              <a:ext uri="{FF2B5EF4-FFF2-40B4-BE49-F238E27FC236}">
                <a16:creationId xmlns:a16="http://schemas.microsoft.com/office/drawing/2014/main" id="{C5AF7A6C-834A-4CEC-85CA-11F8DBCB3F5B}"/>
              </a:ext>
            </a:extLst>
          </p:cNvPr>
          <p:cNvPicPr>
            <a:picLocks noChangeAspect="1"/>
          </p:cNvPicPr>
          <p:nvPr/>
        </p:nvPicPr>
        <p:blipFill>
          <a:blip r:embed="rId9"/>
          <a:stretch>
            <a:fillRect/>
          </a:stretch>
        </p:blipFill>
        <p:spPr>
          <a:xfrm>
            <a:off x="5772097" y="3975845"/>
            <a:ext cx="3193050" cy="778518"/>
          </a:xfrm>
          <a:prstGeom prst="rect">
            <a:avLst/>
          </a:prstGeom>
        </p:spPr>
      </p:pic>
      <p:sp>
        <p:nvSpPr>
          <p:cNvPr id="19" name="Rectangle 20">
            <a:extLst>
              <a:ext uri="{FF2B5EF4-FFF2-40B4-BE49-F238E27FC236}">
                <a16:creationId xmlns:a16="http://schemas.microsoft.com/office/drawing/2014/main" id="{F73514F5-1B53-44E8-8B74-EA9F60DC3777}"/>
              </a:ext>
            </a:extLst>
          </p:cNvPr>
          <p:cNvSpPr/>
          <p:nvPr/>
        </p:nvSpPr>
        <p:spPr>
          <a:xfrm>
            <a:off x="5632548" y="4158887"/>
            <a:ext cx="781902" cy="2164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2 Marcador de pie de página">
            <a:extLst>
              <a:ext uri="{FF2B5EF4-FFF2-40B4-BE49-F238E27FC236}">
                <a16:creationId xmlns:a16="http://schemas.microsoft.com/office/drawing/2014/main" id="{3361A521-A74E-49FB-8993-61C2AC0EC6AB}"/>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
        <p:nvSpPr>
          <p:cNvPr id="22" name="2 Marcador de pie de página">
            <a:extLst>
              <a:ext uri="{FF2B5EF4-FFF2-40B4-BE49-F238E27FC236}">
                <a16:creationId xmlns:a16="http://schemas.microsoft.com/office/drawing/2014/main" id="{7C8FF0E4-1072-46F5-804A-3759BBBED6A3}"/>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27" name="Title 4">
            <a:extLst>
              <a:ext uri="{FF2B5EF4-FFF2-40B4-BE49-F238E27FC236}">
                <a16:creationId xmlns:a16="http://schemas.microsoft.com/office/drawing/2014/main" id="{5BB0D8FA-1565-4F87-AA12-83E204303DA2}"/>
              </a:ext>
            </a:extLst>
          </p:cNvPr>
          <p:cNvSpPr txBox="1">
            <a:spLocks/>
          </p:cNvSpPr>
          <p:nvPr/>
        </p:nvSpPr>
        <p:spPr bwMode="auto">
          <a:xfrm>
            <a:off x="-1587" y="0"/>
            <a:ext cx="9145588" cy="723274"/>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800" b="1" dirty="0">
                <a:solidFill>
                  <a:sysClr val="window" lastClr="FFFFFF"/>
                </a:solidFill>
                <a:latin typeface="Perpetua" pitchFamily="18" charset="0"/>
              </a:rPr>
              <a:t>New facilities for complementary radioisotope production</a:t>
            </a:r>
          </a:p>
        </p:txBody>
      </p:sp>
    </p:spTree>
    <p:extLst>
      <p:ext uri="{BB962C8B-B14F-4D97-AF65-F5344CB8AC3E}">
        <p14:creationId xmlns:p14="http://schemas.microsoft.com/office/powerpoint/2010/main" val="93778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35276" y="6264225"/>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6</a:t>
            </a:fld>
            <a:endParaRPr lang="en-GB" sz="1200" dirty="0">
              <a:solidFill>
                <a:srgbClr val="898989"/>
              </a:solidFill>
            </a:endParaRPr>
          </a:p>
        </p:txBody>
      </p:sp>
      <p:sp>
        <p:nvSpPr>
          <p:cNvPr id="11" name="20 Rectángulo">
            <a:extLst>
              <a:ext uri="{FF2B5EF4-FFF2-40B4-BE49-F238E27FC236}">
                <a16:creationId xmlns:a16="http://schemas.microsoft.com/office/drawing/2014/main" id="{A5EB251D-3BE8-4A4A-9342-FDCD0E125E8E}"/>
              </a:ext>
            </a:extLst>
          </p:cNvPr>
          <p:cNvSpPr/>
          <p:nvPr/>
        </p:nvSpPr>
        <p:spPr>
          <a:xfrm>
            <a:off x="-14569" y="810189"/>
            <a:ext cx="9145588" cy="707886"/>
          </a:xfrm>
          <a:prstGeom prst="rect">
            <a:avLst/>
          </a:prstGeom>
          <a:solidFill>
            <a:schemeClr val="bg1"/>
          </a:solidFill>
          <a:ln>
            <a:noFill/>
          </a:ln>
        </p:spPr>
        <p:txBody>
          <a:bodyPr wrap="square">
            <a:spAutoFit/>
          </a:bodyPr>
          <a:lstStyle/>
          <a:p>
            <a:pPr>
              <a:spcBef>
                <a:spcPts val="600"/>
              </a:spcBef>
            </a:pPr>
            <a:r>
              <a:rPr lang="en-GB" sz="2000" b="1" dirty="0">
                <a:latin typeface="Perpetua" pitchFamily="18" charset="0"/>
              </a:rPr>
              <a:t>Also, accelerator-based </a:t>
            </a:r>
            <a:r>
              <a:rPr lang="en-GB" sz="2000" b="1" dirty="0">
                <a:solidFill>
                  <a:srgbClr val="FF0000"/>
                </a:solidFill>
                <a:latin typeface="Perpetua" pitchFamily="18" charset="0"/>
              </a:rPr>
              <a:t>neutron</a:t>
            </a:r>
            <a:r>
              <a:rPr lang="en-GB" sz="2000" b="1" dirty="0">
                <a:latin typeface="Perpetua" pitchFamily="18" charset="0"/>
              </a:rPr>
              <a:t> facilities has been considered for the production of radioisotopes for nuclear medicine.  </a:t>
            </a:r>
          </a:p>
        </p:txBody>
      </p:sp>
      <p:pic>
        <p:nvPicPr>
          <p:cNvPr id="10" name="Picture 9">
            <a:extLst>
              <a:ext uri="{FF2B5EF4-FFF2-40B4-BE49-F238E27FC236}">
                <a16:creationId xmlns:a16="http://schemas.microsoft.com/office/drawing/2014/main" id="{0B5CC976-CCFE-47BA-9EED-70932E537625}"/>
              </a:ext>
            </a:extLst>
          </p:cNvPr>
          <p:cNvPicPr>
            <a:picLocks noChangeAspect="1"/>
          </p:cNvPicPr>
          <p:nvPr/>
        </p:nvPicPr>
        <p:blipFill>
          <a:blip r:embed="rId3"/>
          <a:stretch>
            <a:fillRect/>
          </a:stretch>
        </p:blipFill>
        <p:spPr>
          <a:xfrm>
            <a:off x="179512" y="1604990"/>
            <a:ext cx="2520280" cy="2607661"/>
          </a:xfrm>
          <a:prstGeom prst="rect">
            <a:avLst/>
          </a:prstGeom>
        </p:spPr>
      </p:pic>
      <p:sp>
        <p:nvSpPr>
          <p:cNvPr id="18" name="TextBox 17">
            <a:extLst>
              <a:ext uri="{FF2B5EF4-FFF2-40B4-BE49-F238E27FC236}">
                <a16:creationId xmlns:a16="http://schemas.microsoft.com/office/drawing/2014/main" id="{A5EA938C-F2CB-4D35-A60D-8202DDAC963C}"/>
              </a:ext>
            </a:extLst>
          </p:cNvPr>
          <p:cNvSpPr txBox="1"/>
          <p:nvPr/>
        </p:nvSpPr>
        <p:spPr>
          <a:xfrm>
            <a:off x="1979712" y="1692119"/>
            <a:ext cx="720080" cy="369332"/>
          </a:xfrm>
          <a:prstGeom prst="rect">
            <a:avLst/>
          </a:prstGeom>
          <a:noFill/>
        </p:spPr>
        <p:txBody>
          <a:bodyPr wrap="square">
            <a:spAutoFit/>
          </a:bodyPr>
          <a:lstStyle/>
          <a:p>
            <a:r>
              <a:rPr lang="en-GB" sz="1800" b="1" dirty="0">
                <a:solidFill>
                  <a:schemeClr val="bg1"/>
                </a:solidFill>
                <a:latin typeface="Perpetua" pitchFamily="18" charset="0"/>
              </a:rPr>
              <a:t>2014</a:t>
            </a:r>
            <a:endParaRPr lang="en-US" dirty="0">
              <a:solidFill>
                <a:schemeClr val="bg1"/>
              </a:solidFill>
            </a:endParaRPr>
          </a:p>
        </p:txBody>
      </p:sp>
      <p:pic>
        <p:nvPicPr>
          <p:cNvPr id="15" name="Picture 14">
            <a:extLst>
              <a:ext uri="{FF2B5EF4-FFF2-40B4-BE49-F238E27FC236}">
                <a16:creationId xmlns:a16="http://schemas.microsoft.com/office/drawing/2014/main" id="{AD11F090-BC06-4E58-A5AB-9A7157B26480}"/>
              </a:ext>
            </a:extLst>
          </p:cNvPr>
          <p:cNvPicPr>
            <a:picLocks noChangeAspect="1"/>
          </p:cNvPicPr>
          <p:nvPr/>
        </p:nvPicPr>
        <p:blipFill>
          <a:blip r:embed="rId4"/>
          <a:stretch>
            <a:fillRect/>
          </a:stretch>
        </p:blipFill>
        <p:spPr>
          <a:xfrm>
            <a:off x="3419872" y="1729273"/>
            <a:ext cx="4701494" cy="1562196"/>
          </a:xfrm>
          <a:prstGeom prst="rect">
            <a:avLst/>
          </a:prstGeom>
        </p:spPr>
      </p:pic>
      <p:pic>
        <p:nvPicPr>
          <p:cNvPr id="3" name="Picture 2">
            <a:extLst>
              <a:ext uri="{FF2B5EF4-FFF2-40B4-BE49-F238E27FC236}">
                <a16:creationId xmlns:a16="http://schemas.microsoft.com/office/drawing/2014/main" id="{EF376123-E263-479E-9A18-5A3960B7C512}"/>
              </a:ext>
            </a:extLst>
          </p:cNvPr>
          <p:cNvPicPr>
            <a:picLocks noChangeAspect="1"/>
          </p:cNvPicPr>
          <p:nvPr/>
        </p:nvPicPr>
        <p:blipFill>
          <a:blip r:embed="rId5"/>
          <a:stretch>
            <a:fillRect/>
          </a:stretch>
        </p:blipFill>
        <p:spPr>
          <a:xfrm>
            <a:off x="3491881" y="3291469"/>
            <a:ext cx="4629486" cy="283025"/>
          </a:xfrm>
          <a:prstGeom prst="rect">
            <a:avLst/>
          </a:prstGeom>
        </p:spPr>
      </p:pic>
      <p:pic>
        <p:nvPicPr>
          <p:cNvPr id="20" name="Picture 19">
            <a:extLst>
              <a:ext uri="{FF2B5EF4-FFF2-40B4-BE49-F238E27FC236}">
                <a16:creationId xmlns:a16="http://schemas.microsoft.com/office/drawing/2014/main" id="{C18382DB-C01E-49D1-9839-E9B81FC631B1}"/>
              </a:ext>
            </a:extLst>
          </p:cNvPr>
          <p:cNvPicPr>
            <a:picLocks noChangeAspect="1"/>
          </p:cNvPicPr>
          <p:nvPr/>
        </p:nvPicPr>
        <p:blipFill>
          <a:blip r:embed="rId6"/>
          <a:stretch>
            <a:fillRect/>
          </a:stretch>
        </p:blipFill>
        <p:spPr>
          <a:xfrm>
            <a:off x="282610" y="4471126"/>
            <a:ext cx="3394204" cy="1283965"/>
          </a:xfrm>
          <a:prstGeom prst="rect">
            <a:avLst/>
          </a:prstGeom>
        </p:spPr>
      </p:pic>
      <p:pic>
        <p:nvPicPr>
          <p:cNvPr id="21" name="Picture 20">
            <a:extLst>
              <a:ext uri="{FF2B5EF4-FFF2-40B4-BE49-F238E27FC236}">
                <a16:creationId xmlns:a16="http://schemas.microsoft.com/office/drawing/2014/main" id="{DDC36A8A-577A-4850-819C-52D969969EEC}"/>
              </a:ext>
            </a:extLst>
          </p:cNvPr>
          <p:cNvPicPr>
            <a:picLocks noChangeAspect="1"/>
          </p:cNvPicPr>
          <p:nvPr/>
        </p:nvPicPr>
        <p:blipFill>
          <a:blip r:embed="rId7"/>
          <a:stretch>
            <a:fillRect/>
          </a:stretch>
        </p:blipFill>
        <p:spPr>
          <a:xfrm>
            <a:off x="4187263" y="4054709"/>
            <a:ext cx="3470159" cy="2116797"/>
          </a:xfrm>
          <a:prstGeom prst="rect">
            <a:avLst/>
          </a:prstGeom>
        </p:spPr>
      </p:pic>
      <p:cxnSp>
        <p:nvCxnSpPr>
          <p:cNvPr id="24" name="Straight Connector 23">
            <a:extLst>
              <a:ext uri="{FF2B5EF4-FFF2-40B4-BE49-F238E27FC236}">
                <a16:creationId xmlns:a16="http://schemas.microsoft.com/office/drawing/2014/main" id="{7460E9D8-DF69-4BB1-A763-71B8A1ECA671}"/>
              </a:ext>
            </a:extLst>
          </p:cNvPr>
          <p:cNvCxnSpPr>
            <a:cxnSpLocks/>
          </p:cNvCxnSpPr>
          <p:nvPr/>
        </p:nvCxnSpPr>
        <p:spPr>
          <a:xfrm>
            <a:off x="5622223" y="4797152"/>
            <a:ext cx="197411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6DA5C858-ADC9-4E30-B016-4DA3DEF443FD}"/>
              </a:ext>
            </a:extLst>
          </p:cNvPr>
          <p:cNvSpPr/>
          <p:nvPr/>
        </p:nvSpPr>
        <p:spPr>
          <a:xfrm>
            <a:off x="5436096" y="2852936"/>
            <a:ext cx="504056" cy="3458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2">
            <a:extLst>
              <a:ext uri="{FF2B5EF4-FFF2-40B4-BE49-F238E27FC236}">
                <a16:creationId xmlns:a16="http://schemas.microsoft.com/office/drawing/2014/main" id="{5D2D11ED-D53A-49DE-B1A3-146502500DD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a:extLst>
              <a:ext uri="{FF2B5EF4-FFF2-40B4-BE49-F238E27FC236}">
                <a16:creationId xmlns:a16="http://schemas.microsoft.com/office/drawing/2014/main" id="{C0269B7B-AF9A-4924-9A0B-D7AFF18EC8A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5">
            <a:extLst>
              <a:ext uri="{FF2B5EF4-FFF2-40B4-BE49-F238E27FC236}">
                <a16:creationId xmlns:a16="http://schemas.microsoft.com/office/drawing/2014/main" id="{18B72A4E-7CBA-4F0A-9B90-E1EF03787EB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2 Marcador de pie de página">
            <a:extLst>
              <a:ext uri="{FF2B5EF4-FFF2-40B4-BE49-F238E27FC236}">
                <a16:creationId xmlns:a16="http://schemas.microsoft.com/office/drawing/2014/main" id="{FBD53755-8289-489E-BD06-3B19ED0AAC06}"/>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26" name="2 Marcador de pie de página">
            <a:extLst>
              <a:ext uri="{FF2B5EF4-FFF2-40B4-BE49-F238E27FC236}">
                <a16:creationId xmlns:a16="http://schemas.microsoft.com/office/drawing/2014/main" id="{7EC8A29E-25CF-43C3-AF46-356F9789A88E}"/>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
        <p:nvSpPr>
          <p:cNvPr id="27" name="Title 4">
            <a:extLst>
              <a:ext uri="{FF2B5EF4-FFF2-40B4-BE49-F238E27FC236}">
                <a16:creationId xmlns:a16="http://schemas.microsoft.com/office/drawing/2014/main" id="{75C65EB3-A921-493C-99EE-7A80F00F64CB}"/>
              </a:ext>
            </a:extLst>
          </p:cNvPr>
          <p:cNvSpPr txBox="1">
            <a:spLocks/>
          </p:cNvSpPr>
          <p:nvPr/>
        </p:nvSpPr>
        <p:spPr bwMode="auto">
          <a:xfrm>
            <a:off x="-1587" y="0"/>
            <a:ext cx="9145588" cy="723274"/>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800" b="1" dirty="0">
                <a:solidFill>
                  <a:sysClr val="window" lastClr="FFFFFF"/>
                </a:solidFill>
                <a:latin typeface="Perpetua" pitchFamily="18" charset="0"/>
              </a:rPr>
              <a:t>New facilities for complementary radioisotope production</a:t>
            </a:r>
          </a:p>
        </p:txBody>
      </p:sp>
    </p:spTree>
    <p:extLst>
      <p:ext uri="{BB962C8B-B14F-4D97-AF65-F5344CB8AC3E}">
        <p14:creationId xmlns:p14="http://schemas.microsoft.com/office/powerpoint/2010/main" val="2537613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35276" y="6264225"/>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7</a:t>
            </a:fld>
            <a:endParaRPr lang="en-GB" sz="1200" dirty="0">
              <a:solidFill>
                <a:srgbClr val="898989"/>
              </a:solidFill>
            </a:endParaRPr>
          </a:p>
        </p:txBody>
      </p:sp>
      <p:pic>
        <p:nvPicPr>
          <p:cNvPr id="19" name="Picture 2">
            <a:extLst>
              <a:ext uri="{FF2B5EF4-FFF2-40B4-BE49-F238E27FC236}">
                <a16:creationId xmlns:a16="http://schemas.microsoft.com/office/drawing/2014/main" id="{5D2D11ED-D53A-49DE-B1A3-146502500DD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a:extLst>
              <a:ext uri="{FF2B5EF4-FFF2-40B4-BE49-F238E27FC236}">
                <a16:creationId xmlns:a16="http://schemas.microsoft.com/office/drawing/2014/main" id="{C0269B7B-AF9A-4924-9A0B-D7AFF18EC8A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5">
            <a:extLst>
              <a:ext uri="{FF2B5EF4-FFF2-40B4-BE49-F238E27FC236}">
                <a16:creationId xmlns:a16="http://schemas.microsoft.com/office/drawing/2014/main" id="{18B72A4E-7CBA-4F0A-9B90-E1EF03787E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2 Marcador de pie de página">
            <a:extLst>
              <a:ext uri="{FF2B5EF4-FFF2-40B4-BE49-F238E27FC236}">
                <a16:creationId xmlns:a16="http://schemas.microsoft.com/office/drawing/2014/main" id="{FBD53755-8289-489E-BD06-3B19ED0AAC06}"/>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26" name="2 Marcador de pie de página">
            <a:extLst>
              <a:ext uri="{FF2B5EF4-FFF2-40B4-BE49-F238E27FC236}">
                <a16:creationId xmlns:a16="http://schemas.microsoft.com/office/drawing/2014/main" id="{7EC8A29E-25CF-43C3-AF46-356F9789A88E}"/>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pic>
        <p:nvPicPr>
          <p:cNvPr id="27" name="Picture 26">
            <a:extLst>
              <a:ext uri="{FF2B5EF4-FFF2-40B4-BE49-F238E27FC236}">
                <a16:creationId xmlns:a16="http://schemas.microsoft.com/office/drawing/2014/main" id="{E7F459F5-E795-4D3F-9F4C-F260AC8026D8}"/>
              </a:ext>
            </a:extLst>
          </p:cNvPr>
          <p:cNvPicPr>
            <a:picLocks noChangeAspect="1"/>
          </p:cNvPicPr>
          <p:nvPr/>
        </p:nvPicPr>
        <p:blipFill>
          <a:blip r:embed="rId6"/>
          <a:stretch>
            <a:fillRect/>
          </a:stretch>
        </p:blipFill>
        <p:spPr>
          <a:xfrm>
            <a:off x="35496" y="865433"/>
            <a:ext cx="5906971" cy="1999726"/>
          </a:xfrm>
          <a:prstGeom prst="rect">
            <a:avLst/>
          </a:prstGeom>
        </p:spPr>
      </p:pic>
      <p:pic>
        <p:nvPicPr>
          <p:cNvPr id="29" name="Picture 28">
            <a:extLst>
              <a:ext uri="{FF2B5EF4-FFF2-40B4-BE49-F238E27FC236}">
                <a16:creationId xmlns:a16="http://schemas.microsoft.com/office/drawing/2014/main" id="{8BA04155-FD88-47E4-BB73-4D065413BB83}"/>
              </a:ext>
            </a:extLst>
          </p:cNvPr>
          <p:cNvPicPr>
            <a:picLocks noChangeAspect="1"/>
          </p:cNvPicPr>
          <p:nvPr/>
        </p:nvPicPr>
        <p:blipFill>
          <a:blip r:embed="rId7"/>
          <a:stretch>
            <a:fillRect/>
          </a:stretch>
        </p:blipFill>
        <p:spPr>
          <a:xfrm>
            <a:off x="3979997" y="2896755"/>
            <a:ext cx="3622803" cy="2985249"/>
          </a:xfrm>
          <a:prstGeom prst="rect">
            <a:avLst/>
          </a:prstGeom>
        </p:spPr>
      </p:pic>
      <p:sp>
        <p:nvSpPr>
          <p:cNvPr id="11" name="Title 4">
            <a:extLst>
              <a:ext uri="{FF2B5EF4-FFF2-40B4-BE49-F238E27FC236}">
                <a16:creationId xmlns:a16="http://schemas.microsoft.com/office/drawing/2014/main" id="{F34DF2C4-010F-4870-B4A4-31577404797A}"/>
              </a:ext>
            </a:extLst>
          </p:cNvPr>
          <p:cNvSpPr txBox="1">
            <a:spLocks/>
          </p:cNvSpPr>
          <p:nvPr/>
        </p:nvSpPr>
        <p:spPr bwMode="auto">
          <a:xfrm>
            <a:off x="-1587" y="0"/>
            <a:ext cx="9145588" cy="723274"/>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800" b="1" dirty="0">
                <a:solidFill>
                  <a:sysClr val="window" lastClr="FFFFFF"/>
                </a:solidFill>
                <a:latin typeface="Perpetua" pitchFamily="18" charset="0"/>
              </a:rPr>
              <a:t>New facilities for complementary radioisotope production</a:t>
            </a:r>
          </a:p>
        </p:txBody>
      </p:sp>
      <p:cxnSp>
        <p:nvCxnSpPr>
          <p:cNvPr id="3" name="Straight Connector 2">
            <a:extLst>
              <a:ext uri="{FF2B5EF4-FFF2-40B4-BE49-F238E27FC236}">
                <a16:creationId xmlns:a16="http://schemas.microsoft.com/office/drawing/2014/main" id="{361648DC-EF92-4149-A6A4-51B6D3220886}"/>
              </a:ext>
            </a:extLst>
          </p:cNvPr>
          <p:cNvCxnSpPr/>
          <p:nvPr/>
        </p:nvCxnSpPr>
        <p:spPr>
          <a:xfrm>
            <a:off x="4186693" y="4941168"/>
            <a:ext cx="312161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5146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35276" y="6264225"/>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8</a:t>
            </a:fld>
            <a:endParaRPr lang="en-GB" sz="1200" dirty="0">
              <a:solidFill>
                <a:srgbClr val="898989"/>
              </a:solidFill>
            </a:endParaRPr>
          </a:p>
        </p:txBody>
      </p:sp>
      <p:sp>
        <p:nvSpPr>
          <p:cNvPr id="11" name="20 Rectángulo">
            <a:extLst>
              <a:ext uri="{FF2B5EF4-FFF2-40B4-BE49-F238E27FC236}">
                <a16:creationId xmlns:a16="http://schemas.microsoft.com/office/drawing/2014/main" id="{A5EB251D-3BE8-4A4A-9342-FDCD0E125E8E}"/>
              </a:ext>
            </a:extLst>
          </p:cNvPr>
          <p:cNvSpPr/>
          <p:nvPr/>
        </p:nvSpPr>
        <p:spPr>
          <a:xfrm>
            <a:off x="-1587" y="980728"/>
            <a:ext cx="9145587" cy="2400657"/>
          </a:xfrm>
          <a:prstGeom prst="rect">
            <a:avLst/>
          </a:prstGeom>
          <a:solidFill>
            <a:schemeClr val="bg1"/>
          </a:solidFill>
          <a:ln>
            <a:noFill/>
          </a:ln>
        </p:spPr>
        <p:txBody>
          <a:bodyPr wrap="square">
            <a:spAutoFit/>
          </a:bodyPr>
          <a:lstStyle/>
          <a:p>
            <a:pPr>
              <a:spcBef>
                <a:spcPts val="1200"/>
              </a:spcBef>
            </a:pPr>
            <a:r>
              <a:rPr lang="en-GB" sz="2000" dirty="0">
                <a:latin typeface="Perpetua" pitchFamily="18" charset="0"/>
              </a:rPr>
              <a:t>Facilities under designed and construction as IFMIF-DONES (Granada, Spain) considers the production of radioisotopes for medicine as an complementary application. </a:t>
            </a:r>
          </a:p>
          <a:p>
            <a:pPr>
              <a:spcBef>
                <a:spcPts val="1200"/>
              </a:spcBef>
            </a:pPr>
            <a:r>
              <a:rPr lang="en-GB" sz="2000" dirty="0">
                <a:latin typeface="Perpetua" pitchFamily="18" charset="0"/>
              </a:rPr>
              <a:t>MEDICIS-ISOLDE-CERN is an excellent successful example.</a:t>
            </a:r>
          </a:p>
          <a:p>
            <a:pPr>
              <a:spcBef>
                <a:spcPts val="1200"/>
              </a:spcBef>
            </a:pPr>
            <a:endParaRPr lang="en-GB" sz="2000" dirty="0">
              <a:latin typeface="Perpetua" pitchFamily="18" charset="0"/>
            </a:endParaRPr>
          </a:p>
          <a:p>
            <a:pPr>
              <a:spcBef>
                <a:spcPts val="1200"/>
              </a:spcBef>
            </a:pPr>
            <a:r>
              <a:rPr lang="en-GB" sz="2000" b="1" dirty="0">
                <a:latin typeface="Perpetua" pitchFamily="18" charset="0"/>
              </a:rPr>
              <a:t>Nuclear data are needed to calculate the specific activity of the most adequate radioisotopes.</a:t>
            </a:r>
          </a:p>
        </p:txBody>
      </p:sp>
      <p:pic>
        <p:nvPicPr>
          <p:cNvPr id="19" name="Picture 2">
            <a:extLst>
              <a:ext uri="{FF2B5EF4-FFF2-40B4-BE49-F238E27FC236}">
                <a16:creationId xmlns:a16="http://schemas.microsoft.com/office/drawing/2014/main" id="{8E38B0F9-755B-4A15-BA16-16808D07B27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a:extLst>
              <a:ext uri="{FF2B5EF4-FFF2-40B4-BE49-F238E27FC236}">
                <a16:creationId xmlns:a16="http://schemas.microsoft.com/office/drawing/2014/main" id="{E3E9EAE3-F082-471D-9728-2EB14451814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5">
            <a:extLst>
              <a:ext uri="{FF2B5EF4-FFF2-40B4-BE49-F238E27FC236}">
                <a16:creationId xmlns:a16="http://schemas.microsoft.com/office/drawing/2014/main" id="{DBB11470-4430-412D-B8D2-65956C06F06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2 Marcador de pie de página">
            <a:extLst>
              <a:ext uri="{FF2B5EF4-FFF2-40B4-BE49-F238E27FC236}">
                <a16:creationId xmlns:a16="http://schemas.microsoft.com/office/drawing/2014/main" id="{CD4464A2-6E4F-404B-A4DF-1849004D1935}"/>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pic>
        <p:nvPicPr>
          <p:cNvPr id="13" name="Picture 19">
            <a:extLst>
              <a:ext uri="{FF2B5EF4-FFF2-40B4-BE49-F238E27FC236}">
                <a16:creationId xmlns:a16="http://schemas.microsoft.com/office/drawing/2014/main" id="{14A2B033-F078-4C10-B51B-9878CCE63271}"/>
              </a:ext>
            </a:extLst>
          </p:cNvPr>
          <p:cNvPicPr>
            <a:picLocks noChangeAspect="1"/>
          </p:cNvPicPr>
          <p:nvPr/>
        </p:nvPicPr>
        <p:blipFill>
          <a:blip r:embed="rId6"/>
          <a:stretch>
            <a:fillRect/>
          </a:stretch>
        </p:blipFill>
        <p:spPr>
          <a:xfrm>
            <a:off x="4786257" y="4563795"/>
            <a:ext cx="4250239" cy="1711348"/>
          </a:xfrm>
          <a:prstGeom prst="rect">
            <a:avLst/>
          </a:prstGeom>
          <a:ln>
            <a:solidFill>
              <a:schemeClr val="tx1"/>
            </a:solidFill>
          </a:ln>
        </p:spPr>
      </p:pic>
      <p:pic>
        <p:nvPicPr>
          <p:cNvPr id="14" name="Picture 2" descr="building5">
            <a:extLst>
              <a:ext uri="{FF2B5EF4-FFF2-40B4-BE49-F238E27FC236}">
                <a16:creationId xmlns:a16="http://schemas.microsoft.com/office/drawing/2014/main" id="{3172692C-D2D0-4659-84F0-53E3146839E4}"/>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0539" b="10899"/>
          <a:stretch/>
        </p:blipFill>
        <p:spPr bwMode="auto">
          <a:xfrm>
            <a:off x="181893" y="3966161"/>
            <a:ext cx="4457481" cy="248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41">
            <a:extLst>
              <a:ext uri="{FF2B5EF4-FFF2-40B4-BE49-F238E27FC236}">
                <a16:creationId xmlns:a16="http://schemas.microsoft.com/office/drawing/2014/main" id="{541F2E9A-C94F-4E2E-9F92-0F0CB205DCB5}"/>
              </a:ext>
            </a:extLst>
          </p:cNvPr>
          <p:cNvSpPr txBox="1"/>
          <p:nvPr/>
        </p:nvSpPr>
        <p:spPr>
          <a:xfrm rot="19832570">
            <a:off x="1325426" y="5868369"/>
            <a:ext cx="1501099" cy="369332"/>
          </a:xfrm>
          <a:prstGeom prst="rect">
            <a:avLst/>
          </a:prstGeom>
          <a:noFill/>
        </p:spPr>
        <p:txBody>
          <a:bodyPr wrap="square">
            <a:spAutoFit/>
          </a:bodyPr>
          <a:lstStyle/>
          <a:p>
            <a:r>
              <a:rPr lang="en-GB" sz="1800" b="1" dirty="0">
                <a:latin typeface="Perpetua" pitchFamily="18" charset="0"/>
              </a:rPr>
              <a:t>Accelerator </a:t>
            </a:r>
            <a:endParaRPr lang="en-US" dirty="0"/>
          </a:p>
        </p:txBody>
      </p:sp>
      <p:sp>
        <p:nvSpPr>
          <p:cNvPr id="17" name="TextBox 42">
            <a:extLst>
              <a:ext uri="{FF2B5EF4-FFF2-40B4-BE49-F238E27FC236}">
                <a16:creationId xmlns:a16="http://schemas.microsoft.com/office/drawing/2014/main" id="{D22DF7C0-5370-4385-9024-AB69BD3849E7}"/>
              </a:ext>
            </a:extLst>
          </p:cNvPr>
          <p:cNvSpPr txBox="1"/>
          <p:nvPr/>
        </p:nvSpPr>
        <p:spPr>
          <a:xfrm rot="1943090">
            <a:off x="2544410" y="5758805"/>
            <a:ext cx="1612199" cy="369332"/>
          </a:xfrm>
          <a:prstGeom prst="rect">
            <a:avLst/>
          </a:prstGeom>
          <a:noFill/>
        </p:spPr>
        <p:txBody>
          <a:bodyPr wrap="square">
            <a:spAutoFit/>
          </a:bodyPr>
          <a:lstStyle/>
          <a:p>
            <a:r>
              <a:rPr lang="en-GB" sz="1800" b="1" dirty="0">
                <a:latin typeface="Perpetua" pitchFamily="18" charset="0"/>
              </a:rPr>
              <a:t>Lithium Loop </a:t>
            </a:r>
            <a:endParaRPr lang="en-US" dirty="0"/>
          </a:p>
        </p:txBody>
      </p:sp>
      <p:sp>
        <p:nvSpPr>
          <p:cNvPr id="2" name="1 Rectángulo"/>
          <p:cNvSpPr/>
          <p:nvPr/>
        </p:nvSpPr>
        <p:spPr>
          <a:xfrm rot="20203052">
            <a:off x="712555" y="4822179"/>
            <a:ext cx="1579278" cy="369332"/>
          </a:xfrm>
          <a:prstGeom prst="rect">
            <a:avLst/>
          </a:prstGeom>
        </p:spPr>
        <p:txBody>
          <a:bodyPr wrap="none">
            <a:spAutoFit/>
          </a:bodyPr>
          <a:lstStyle/>
          <a:p>
            <a:r>
              <a:rPr lang="en-GB" b="1" dirty="0">
                <a:solidFill>
                  <a:schemeClr val="bg1"/>
                </a:solidFill>
                <a:latin typeface="Perpetua" pitchFamily="18" charset="0"/>
              </a:rPr>
              <a:t>IFMIF-DONES</a:t>
            </a:r>
            <a:endParaRPr lang="es-ES" b="1" dirty="0">
              <a:solidFill>
                <a:schemeClr val="bg1"/>
              </a:solidFill>
            </a:endParaRPr>
          </a:p>
        </p:txBody>
      </p:sp>
      <p:sp>
        <p:nvSpPr>
          <p:cNvPr id="18" name="2 Marcador de pie de página">
            <a:extLst>
              <a:ext uri="{FF2B5EF4-FFF2-40B4-BE49-F238E27FC236}">
                <a16:creationId xmlns:a16="http://schemas.microsoft.com/office/drawing/2014/main" id="{1A7AB354-DA61-4EF2-8084-2369E4551694}"/>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
        <p:nvSpPr>
          <p:cNvPr id="20" name="Title 4">
            <a:extLst>
              <a:ext uri="{FF2B5EF4-FFF2-40B4-BE49-F238E27FC236}">
                <a16:creationId xmlns:a16="http://schemas.microsoft.com/office/drawing/2014/main" id="{8E50A82C-20DE-4D99-8D71-268CF2B4E618}"/>
              </a:ext>
            </a:extLst>
          </p:cNvPr>
          <p:cNvSpPr txBox="1">
            <a:spLocks/>
          </p:cNvSpPr>
          <p:nvPr/>
        </p:nvSpPr>
        <p:spPr bwMode="auto">
          <a:xfrm>
            <a:off x="-1587" y="0"/>
            <a:ext cx="9145588" cy="723274"/>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800" b="1" dirty="0">
                <a:solidFill>
                  <a:sysClr val="window" lastClr="FFFFFF"/>
                </a:solidFill>
                <a:latin typeface="Perpetua" pitchFamily="18" charset="0"/>
              </a:rPr>
              <a:t>New facilities for complementary radioisotope production</a:t>
            </a:r>
          </a:p>
        </p:txBody>
      </p:sp>
    </p:spTree>
    <p:extLst>
      <p:ext uri="{BB962C8B-B14F-4D97-AF65-F5344CB8AC3E}">
        <p14:creationId xmlns:p14="http://schemas.microsoft.com/office/powerpoint/2010/main" val="3914972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a:extLst>
              <a:ext uri="{FF2B5EF4-FFF2-40B4-BE49-F238E27FC236}">
                <a16:creationId xmlns:a16="http://schemas.microsoft.com/office/drawing/2014/main" id="{33CF13CE-1BAD-4557-9F33-E78F65DE7ED8}"/>
              </a:ext>
            </a:extLst>
          </p:cNvPr>
          <p:cNvSpPr>
            <a:spLocks noGrp="1"/>
          </p:cNvSpPr>
          <p:nvPr>
            <p:ph type="sldNum" sz="quarter" idx="12"/>
          </p:nvPr>
        </p:nvSpPr>
        <p:spPr>
          <a:xfrm>
            <a:off x="6553200" y="6356354"/>
            <a:ext cx="2133600" cy="365125"/>
          </a:xfrm>
        </p:spPr>
        <p:txBody>
          <a:bodyPr/>
          <a:lstStyle/>
          <a:p>
            <a:pPr>
              <a:spcAft>
                <a:spcPts val="600"/>
              </a:spcAft>
            </a:pPr>
            <a:fld id="{229D0C38-B285-C947-AB4E-C7BCFF863DBD}" type="slidenum">
              <a:rPr lang="en-GB"/>
              <a:pPr>
                <a:spcAft>
                  <a:spcPts val="600"/>
                </a:spcAft>
              </a:pPr>
              <a:t>9</a:t>
            </a:fld>
            <a:endParaRPr lang="en-GB" dirty="0"/>
          </a:p>
        </p:txBody>
      </p:sp>
      <p:sp>
        <p:nvSpPr>
          <p:cNvPr id="9" name="Title 4">
            <a:extLst>
              <a:ext uri="{FF2B5EF4-FFF2-40B4-BE49-F238E27FC236}">
                <a16:creationId xmlns:a16="http://schemas.microsoft.com/office/drawing/2014/main" id="{DF3441A5-A2F4-40A1-845B-2CE8D4A5484E}"/>
              </a:ext>
            </a:extLst>
          </p:cNvPr>
          <p:cNvSpPr txBox="1">
            <a:spLocks/>
          </p:cNvSpPr>
          <p:nvPr/>
        </p:nvSpPr>
        <p:spPr bwMode="auto">
          <a:xfrm>
            <a:off x="-10119" y="2301875"/>
            <a:ext cx="9145588" cy="1410072"/>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fontAlgn="auto" hangingPunct="1">
              <a:spcBef>
                <a:spcPts val="0"/>
              </a:spcBef>
              <a:spcAft>
                <a:spcPts val="0"/>
              </a:spcAft>
              <a:defRPr/>
            </a:pPr>
            <a:r>
              <a:rPr lang="en-US" sz="3600" b="1" baseline="30000" dirty="0">
                <a:solidFill>
                  <a:sysClr val="window" lastClr="FFFFFF"/>
                </a:solidFill>
                <a:latin typeface="Perpetua" pitchFamily="18" charset="0"/>
              </a:rPr>
              <a:t>177</a:t>
            </a:r>
            <a:r>
              <a:rPr lang="en-US" sz="3600" b="1" dirty="0">
                <a:solidFill>
                  <a:sysClr val="window" lastClr="FFFFFF"/>
                </a:solidFill>
                <a:latin typeface="Perpetua" pitchFamily="18" charset="0"/>
              </a:rPr>
              <a:t>Lutetium in medicine </a:t>
            </a:r>
          </a:p>
        </p:txBody>
      </p:sp>
      <p:pic>
        <p:nvPicPr>
          <p:cNvPr id="10" name="Picture 2">
            <a:extLst>
              <a:ext uri="{FF2B5EF4-FFF2-40B4-BE49-F238E27FC236}">
                <a16:creationId xmlns:a16="http://schemas.microsoft.com/office/drawing/2014/main" id="{468EB9BA-1DCC-4717-B54D-A99082CBA11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8385" y="63753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a:extLst>
              <a:ext uri="{FF2B5EF4-FFF2-40B4-BE49-F238E27FC236}">
                <a16:creationId xmlns:a16="http://schemas.microsoft.com/office/drawing/2014/main" id="{829DB685-A226-4119-9D84-1EF5B4261EF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3193" y="6435847"/>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5">
            <a:extLst>
              <a:ext uri="{FF2B5EF4-FFF2-40B4-BE49-F238E27FC236}">
                <a16:creationId xmlns:a16="http://schemas.microsoft.com/office/drawing/2014/main" id="{5CB39697-5526-4B68-92A0-18E37FFAB87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47006" y="6415627"/>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2 Marcador de pie de página">
            <a:extLst>
              <a:ext uri="{FF2B5EF4-FFF2-40B4-BE49-F238E27FC236}">
                <a16:creationId xmlns:a16="http://schemas.microsoft.com/office/drawing/2014/main" id="{F7D37E55-C13A-4140-8201-A17063B696C6}"/>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50000"/>
                  </a:schemeClr>
                </a:solidFill>
                <a:latin typeface="Perpetua" pitchFamily="18" charset="0"/>
              </a:rPr>
              <a:t>Javier Praena – U. Granada – CERN (EP/SME)</a:t>
            </a:r>
          </a:p>
        </p:txBody>
      </p:sp>
      <p:sp>
        <p:nvSpPr>
          <p:cNvPr id="14" name="2 Marcador de pie de página">
            <a:extLst>
              <a:ext uri="{FF2B5EF4-FFF2-40B4-BE49-F238E27FC236}">
                <a16:creationId xmlns:a16="http://schemas.microsoft.com/office/drawing/2014/main" id="{A01B3B99-651B-4101-880B-5EC1EC997C2A}"/>
              </a:ext>
            </a:extLst>
          </p:cNvPr>
          <p:cNvSpPr txBox="1">
            <a:spLocks/>
          </p:cNvSpPr>
          <p:nvPr/>
        </p:nvSpPr>
        <p:spPr>
          <a:xfrm>
            <a:off x="5796136" y="6559528"/>
            <a:ext cx="2811721"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aseline="30000" dirty="0">
                <a:solidFill>
                  <a:schemeClr val="bg1">
                    <a:lumMod val="50000"/>
                  </a:schemeClr>
                </a:solidFill>
                <a:latin typeface="Perpetua" pitchFamily="18" charset="0"/>
              </a:rPr>
              <a:t>176</a:t>
            </a:r>
            <a:r>
              <a:rPr lang="en-GB" sz="1000" dirty="0">
                <a:solidFill>
                  <a:schemeClr val="bg1">
                    <a:lumMod val="50000"/>
                  </a:schemeClr>
                </a:solidFill>
                <a:latin typeface="Perpetua" pitchFamily="18" charset="0"/>
              </a:rPr>
              <a:t>Yb(n,</a:t>
            </a:r>
            <a:r>
              <a:rPr lang="el-GR" sz="1000" dirty="0">
                <a:solidFill>
                  <a:schemeClr val="bg1">
                    <a:lumMod val="50000"/>
                  </a:schemeClr>
                </a:solidFill>
                <a:latin typeface="Times New Roman" panose="02020603050405020304" pitchFamily="18" charset="0"/>
                <a:cs typeface="Times New Roman" panose="02020603050405020304" pitchFamily="18" charset="0"/>
              </a:rPr>
              <a:t>γ</a:t>
            </a:r>
            <a:r>
              <a:rPr lang="es-ES" sz="1000" dirty="0">
                <a:solidFill>
                  <a:schemeClr val="bg1">
                    <a:lumMod val="50000"/>
                  </a:schemeClr>
                </a:solidFill>
                <a:latin typeface="Times New Roman" panose="02020603050405020304" pitchFamily="18" charset="0"/>
                <a:cs typeface="Times New Roman" panose="02020603050405020304" pitchFamily="18" charset="0"/>
              </a:rPr>
              <a:t>) </a:t>
            </a:r>
            <a:r>
              <a:rPr lang="es-ES" sz="1000" dirty="0" err="1">
                <a:solidFill>
                  <a:schemeClr val="bg1">
                    <a:lumMod val="50000"/>
                  </a:schemeClr>
                </a:solidFill>
                <a:latin typeface="Times New Roman" panose="02020603050405020304" pitchFamily="18" charset="0"/>
                <a:cs typeface="Times New Roman" panose="02020603050405020304" pitchFamily="18" charset="0"/>
              </a:rPr>
              <a:t>proposal</a:t>
            </a:r>
            <a:r>
              <a:rPr lang="es-ES" sz="1000" dirty="0">
                <a:solidFill>
                  <a:schemeClr val="bg1">
                    <a:lumMod val="50000"/>
                  </a:schemeClr>
                </a:solidFill>
                <a:latin typeface="Times New Roman" panose="02020603050405020304" pitchFamily="18" charset="0"/>
                <a:cs typeface="Times New Roman" panose="02020603050405020304" pitchFamily="18" charset="0"/>
              </a:rPr>
              <a:t>, INTC-P-607, 23</a:t>
            </a:r>
            <a:r>
              <a:rPr lang="en-GB" sz="1000" dirty="0">
                <a:solidFill>
                  <a:schemeClr val="bg1">
                    <a:lumMod val="50000"/>
                  </a:schemeClr>
                </a:solidFill>
                <a:latin typeface="Perpetua" pitchFamily="18" charset="0"/>
              </a:rPr>
              <a:t>/06/2021</a:t>
            </a:r>
          </a:p>
        </p:txBody>
      </p:sp>
    </p:spTree>
    <p:extLst>
      <p:ext uri="{BB962C8B-B14F-4D97-AF65-F5344CB8AC3E}">
        <p14:creationId xmlns:p14="http://schemas.microsoft.com/office/powerpoint/2010/main" val="37881832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36168</TotalTime>
  <Words>1877</Words>
  <Application>Microsoft Office PowerPoint</Application>
  <PresentationFormat>On-screen Show (4:3)</PresentationFormat>
  <Paragraphs>286</Paragraphs>
  <Slides>32</Slides>
  <Notes>26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Century</vt:lpstr>
      <vt:lpstr>Liberation Sans</vt:lpstr>
      <vt:lpstr>Liberation Serif</vt:lpstr>
      <vt:lpstr>Noto Sans Regular</vt:lpstr>
      <vt:lpstr>Perpetua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Javier Praena  Universidad de Granada (Spain) CERN Scientific Associate (EP-SME-62) n_TOF Physics Coordinator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Counts for natural enrichment of ytterbium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Kinga Gal</dc:creator>
  <cp:lastModifiedBy>Antonio Javier Praena Rodriguez</cp:lastModifiedBy>
  <cp:revision>3093</cp:revision>
  <cp:lastPrinted>2015-07-13T10:31:25Z</cp:lastPrinted>
  <dcterms:created xsi:type="dcterms:W3CDTF">2014-10-27T16:40:37Z</dcterms:created>
  <dcterms:modified xsi:type="dcterms:W3CDTF">2021-06-23T11:12:51Z</dcterms:modified>
</cp:coreProperties>
</file>