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57" r:id="rId5"/>
    <p:sldId id="271" r:id="rId6"/>
    <p:sldId id="272" r:id="rId7"/>
    <p:sldId id="273" r:id="rId8"/>
    <p:sldId id="266" r:id="rId9"/>
    <p:sldId id="265" r:id="rId10"/>
    <p:sldId id="274" r:id="rId11"/>
    <p:sldId id="276" r:id="rId12"/>
    <p:sldId id="275" r:id="rId13"/>
    <p:sldId id="258" r:id="rId14"/>
    <p:sldId id="259" r:id="rId15"/>
    <p:sldId id="261" r:id="rId16"/>
    <p:sldId id="262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8341"/>
    <a:srgbClr val="A86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550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0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13455"/>
            <a:ext cx="10515600" cy="566053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1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34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05067"/>
            <a:ext cx="10515600" cy="54088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8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109258"/>
            <a:ext cx="10515600" cy="56216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20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26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121845"/>
            <a:ext cx="10515600" cy="540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813732"/>
            <a:ext cx="10515600" cy="5363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EF66F-33A1-4A02-BFE3-A3C94C14DBB5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5F22B-380B-4AF1-B341-D01F5F8F3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4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602245"/>
            <a:ext cx="9144000" cy="991663"/>
          </a:xfrm>
        </p:spPr>
        <p:txBody>
          <a:bodyPr>
            <a:noAutofit/>
          </a:bodyPr>
          <a:lstStyle/>
          <a:p>
            <a:r>
              <a:rPr lang="en-US" sz="3200" b="1" dirty="0"/>
              <a:t> Single-particle structure, effective proton charge, and emerging collectivity around </a:t>
            </a:r>
            <a:r>
              <a:rPr lang="en-US" sz="3200" b="1" baseline="30000" dirty="0"/>
              <a:t>132</a:t>
            </a:r>
            <a:r>
              <a:rPr lang="en-US" sz="3200" b="1" dirty="0"/>
              <a:t>Sn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68" y="1593908"/>
            <a:ext cx="12170664" cy="4504887"/>
          </a:xfrm>
        </p:spPr>
        <p:txBody>
          <a:bodyPr>
            <a:normAutofit/>
          </a:bodyPr>
          <a:lstStyle/>
          <a:p>
            <a:r>
              <a:rPr lang="en-US" sz="1800" u="sng" dirty="0"/>
              <a:t> G. Georgiev</a:t>
            </a:r>
            <a:r>
              <a:rPr lang="en-US" sz="1800" u="sng" baseline="30000" dirty="0"/>
              <a:t>1</a:t>
            </a:r>
            <a:r>
              <a:rPr lang="en-US" sz="1800" u="sng" dirty="0"/>
              <a:t>, A.E. Stuchbery</a:t>
            </a:r>
            <a:r>
              <a:rPr lang="en-US" sz="1800" u="sng" baseline="30000" dirty="0"/>
              <a:t>2</a:t>
            </a:r>
            <a:r>
              <a:rPr lang="en-US" sz="1800" u="sng" dirty="0"/>
              <a:t>, J.M. Allmond</a:t>
            </a:r>
            <a:r>
              <a:rPr lang="en-US" sz="1800" u="sng" baseline="30000" dirty="0"/>
              <a:t>3</a:t>
            </a:r>
            <a:r>
              <a:rPr lang="en-US" sz="1800" dirty="0"/>
              <a:t>, A. Andreyev</a:t>
            </a:r>
            <a:r>
              <a:rPr lang="en-US" sz="1800" baseline="30000" dirty="0"/>
              <a:t>4</a:t>
            </a:r>
            <a:r>
              <a:rPr lang="en-US" sz="1800" dirty="0"/>
              <a:t>, D.L. Balabanski</a:t>
            </a:r>
            <a:r>
              <a:rPr lang="en-US" sz="1800" baseline="30000" dirty="0"/>
              <a:t>5</a:t>
            </a:r>
            <a:r>
              <a:rPr lang="en-US" sz="1800" dirty="0"/>
              <a:t>, L. Barber</a:t>
            </a:r>
            <a:r>
              <a:rPr lang="en-US" sz="1800" baseline="30000" dirty="0"/>
              <a:t>6</a:t>
            </a:r>
            <a:r>
              <a:rPr lang="en-US" sz="1800" dirty="0"/>
              <a:t>, M.J.G. Borge</a:t>
            </a:r>
            <a:r>
              <a:rPr lang="en-US" sz="1800" baseline="30000" dirty="0"/>
              <a:t>7</a:t>
            </a:r>
            <a:r>
              <a:rPr lang="en-US" sz="1800" dirty="0"/>
              <a:t>, M.P. Carpenter</a:t>
            </a:r>
            <a:r>
              <a:rPr lang="en-US" sz="1800" baseline="30000" dirty="0"/>
              <a:t>8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J. Cederkall</a:t>
            </a:r>
            <a:r>
              <a:rPr lang="en-US" sz="1800" baseline="30000" dirty="0"/>
              <a:t>9</a:t>
            </a:r>
            <a:r>
              <a:rPr lang="en-US" sz="1800" dirty="0"/>
              <a:t>, K. Chipps</a:t>
            </a:r>
            <a:r>
              <a:rPr lang="en-US" sz="1800" baseline="30000" dirty="0"/>
              <a:t>3</a:t>
            </a:r>
            <a:r>
              <a:rPr lang="en-US" sz="1800" dirty="0"/>
              <a:t>, K. Chrysalidis</a:t>
            </a:r>
            <a:r>
              <a:rPr lang="en-US" sz="1800" baseline="30000" dirty="0"/>
              <a:t>10</a:t>
            </a:r>
            <a:r>
              <a:rPr lang="en-US" sz="1800" dirty="0"/>
              <a:t>, D. Clarke</a:t>
            </a:r>
            <a:r>
              <a:rPr lang="en-US" sz="1800" baseline="30000" dirty="0"/>
              <a:t>6</a:t>
            </a:r>
            <a:r>
              <a:rPr lang="en-US" sz="1800" dirty="0"/>
              <a:t>, D. Cullen</a:t>
            </a:r>
            <a:r>
              <a:rPr lang="en-US" sz="1800" baseline="30000" dirty="0"/>
              <a:t>6</a:t>
            </a:r>
            <a:r>
              <a:rPr lang="en-US" sz="1800" dirty="0"/>
              <a:t>, N. Erduran</a:t>
            </a:r>
            <a:r>
              <a:rPr lang="en-US" sz="1800" baseline="30000" dirty="0"/>
              <a:t>11</a:t>
            </a:r>
            <a:r>
              <a:rPr lang="en-US" sz="1800" dirty="0"/>
              <a:t>, M. Febbraro</a:t>
            </a:r>
            <a:r>
              <a:rPr lang="en-US" sz="1800" baseline="30000" dirty="0"/>
              <a:t>3</a:t>
            </a:r>
            <a:r>
              <a:rPr lang="en-US" sz="1800" dirty="0"/>
              <a:t>, L.M. Fraile</a:t>
            </a:r>
            <a:r>
              <a:rPr lang="en-US" sz="1800" baseline="30000" dirty="0"/>
              <a:t>12</a:t>
            </a:r>
            <a:r>
              <a:rPr lang="en-US" sz="1800" dirty="0"/>
              <a:t>, S. Franchoo</a:t>
            </a:r>
            <a:r>
              <a:rPr lang="en-US" sz="1800" baseline="30000" dirty="0"/>
              <a:t>1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V. Fedosseev</a:t>
            </a:r>
            <a:r>
              <a:rPr lang="en-US" sz="1800" baseline="30000" dirty="0"/>
              <a:t>10</a:t>
            </a:r>
            <a:r>
              <a:rPr lang="en-US" sz="1800" dirty="0"/>
              <a:t>, S. Freeman</a:t>
            </a:r>
            <a:r>
              <a:rPr lang="en-US" sz="1800" baseline="30000" dirty="0"/>
              <a:t>6</a:t>
            </a:r>
            <a:r>
              <a:rPr lang="en-US" sz="1800" dirty="0"/>
              <a:t>, L. Gaffney</a:t>
            </a:r>
            <a:r>
              <a:rPr lang="en-US" sz="1800" baseline="30000" dirty="0"/>
              <a:t>13</a:t>
            </a:r>
            <a:r>
              <a:rPr lang="en-US" sz="1800" dirty="0"/>
              <a:t>, A. Galindo-Uribarri</a:t>
            </a:r>
            <a:r>
              <a:rPr lang="en-US" sz="1800" baseline="30000" dirty="0"/>
              <a:t>3</a:t>
            </a:r>
            <a:r>
              <a:rPr lang="en-US" sz="1800" dirty="0"/>
              <a:t>, J. Gerl</a:t>
            </a:r>
            <a:r>
              <a:rPr lang="en-US" sz="1800" baseline="30000" dirty="0"/>
              <a:t>14</a:t>
            </a:r>
            <a:r>
              <a:rPr lang="en-US" sz="1800" dirty="0"/>
              <a:t>, K. Gladnishki</a:t>
            </a:r>
            <a:r>
              <a:rPr lang="en-US" sz="1800" baseline="30000" dirty="0"/>
              <a:t>15</a:t>
            </a:r>
            <a:r>
              <a:rPr lang="en-US" sz="1800" dirty="0"/>
              <a:t>, M. Gorska</a:t>
            </a:r>
            <a:r>
              <a:rPr lang="en-US" sz="1800" baseline="30000" dirty="0"/>
              <a:t>14</a:t>
            </a:r>
            <a:r>
              <a:rPr lang="en-US" sz="1800" dirty="0"/>
              <a:t>, T. Grahn</a:t>
            </a:r>
            <a:r>
              <a:rPr lang="en-US" sz="1800" baseline="30000" dirty="0"/>
              <a:t>16</a:t>
            </a:r>
            <a:r>
              <a:rPr lang="en-US" sz="1800" dirty="0"/>
              <a:t>, T. J. Gray</a:t>
            </a:r>
            <a:r>
              <a:rPr lang="en-US" sz="1800" baseline="30000" dirty="0"/>
              <a:t>3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K. Hadyńska-Klęk</a:t>
            </a:r>
            <a:r>
              <a:rPr lang="en-US" sz="1800" baseline="30000" dirty="0"/>
              <a:t>17</a:t>
            </a:r>
            <a:r>
              <a:rPr lang="en-US" sz="1800" dirty="0"/>
              <a:t>, R. Heinke</a:t>
            </a:r>
            <a:r>
              <a:rPr lang="en-US" sz="1800" baseline="30000" dirty="0"/>
              <a:t>10</a:t>
            </a:r>
            <a:r>
              <a:rPr lang="en-US" sz="1800" dirty="0"/>
              <a:t>, C. Henrich</a:t>
            </a:r>
            <a:r>
              <a:rPr lang="en-US" sz="1800" baseline="30000" dirty="0"/>
              <a:t>18</a:t>
            </a:r>
            <a:r>
              <a:rPr lang="en-US" sz="1800" dirty="0"/>
              <a:t>, A. Illana</a:t>
            </a:r>
            <a:r>
              <a:rPr lang="en-US" sz="1800" baseline="30000" dirty="0"/>
              <a:t>16</a:t>
            </a:r>
            <a:r>
              <a:rPr lang="en-US" sz="1800" dirty="0"/>
              <a:t>, E. Ince</a:t>
            </a:r>
            <a:r>
              <a:rPr lang="en-US" sz="1800" baseline="30000" dirty="0"/>
              <a:t>19</a:t>
            </a:r>
            <a:r>
              <a:rPr lang="en-US" sz="1800" dirty="0"/>
              <a:t>, K. Johnston</a:t>
            </a:r>
            <a:r>
              <a:rPr lang="en-US" sz="1800" baseline="30000" dirty="0"/>
              <a:t>10</a:t>
            </a:r>
            <a:r>
              <a:rPr lang="en-US" sz="1800" dirty="0"/>
              <a:t>, T. Kibédi</a:t>
            </a:r>
            <a:r>
              <a:rPr lang="en-US" sz="1800" baseline="30000" dirty="0"/>
              <a:t>2</a:t>
            </a:r>
            <a:r>
              <a:rPr lang="en-US" sz="1800" dirty="0"/>
              <a:t>, D. Kocheva</a:t>
            </a:r>
            <a:r>
              <a:rPr lang="en-US" sz="1800" baseline="30000" dirty="0"/>
              <a:t>15</a:t>
            </a:r>
            <a:r>
              <a:rPr lang="en-US" sz="1800" dirty="0"/>
              <a:t>, M. Komorowska</a:t>
            </a:r>
            <a:r>
              <a:rPr lang="en-US" sz="1800" baseline="30000" dirty="0"/>
              <a:t>17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A. Kusoglu</a:t>
            </a:r>
            <a:r>
              <a:rPr lang="en-US" sz="1800" baseline="30000" dirty="0"/>
              <a:t>20</a:t>
            </a:r>
            <a:r>
              <a:rPr lang="en-US" sz="1800" dirty="0"/>
              <a:t>, G.J. Lane</a:t>
            </a:r>
            <a:r>
              <a:rPr lang="en-US" sz="1800" baseline="30000" dirty="0"/>
              <a:t>2</a:t>
            </a:r>
            <a:r>
              <a:rPr lang="en-US" sz="1800" dirty="0"/>
              <a:t>, A.-C. Larsen</a:t>
            </a:r>
            <a:r>
              <a:rPr lang="en-US" sz="1800" baseline="30000" dirty="0"/>
              <a:t>21</a:t>
            </a:r>
            <a:r>
              <a:rPr lang="en-US" sz="1800" dirty="0"/>
              <a:t>, J. Ljungvall</a:t>
            </a:r>
            <a:r>
              <a:rPr lang="en-US" sz="1800" baseline="30000" dirty="0"/>
              <a:t>1</a:t>
            </a:r>
            <a:r>
              <a:rPr lang="en-US" sz="1800" dirty="0"/>
              <a:t>, R. Lozeva</a:t>
            </a:r>
            <a:r>
              <a:rPr lang="en-US" sz="1800" baseline="30000" dirty="0"/>
              <a:t>1</a:t>
            </a:r>
            <a:r>
              <a:rPr lang="en-US" sz="1800" dirty="0"/>
              <a:t>, B. Marsh</a:t>
            </a:r>
            <a:r>
              <a:rPr lang="en-US" sz="1800" baseline="30000" dirty="0"/>
              <a:t>10</a:t>
            </a:r>
            <a:r>
              <a:rPr lang="en-US" sz="1800" dirty="0"/>
              <a:t>, I. Matea</a:t>
            </a:r>
            <a:r>
              <a:rPr lang="en-US" sz="1800" baseline="30000" dirty="0"/>
              <a:t>1</a:t>
            </a:r>
            <a:r>
              <a:rPr lang="en-US" sz="1800" dirty="0"/>
              <a:t>, A.J. Mitchell</a:t>
            </a:r>
            <a:r>
              <a:rPr lang="en-US" sz="1800" baseline="30000" dirty="0"/>
              <a:t>2</a:t>
            </a:r>
            <a:r>
              <a:rPr lang="en-US" sz="1800" dirty="0"/>
              <a:t>, P.J. Napiorkowski</a:t>
            </a:r>
            <a:r>
              <a:rPr lang="en-US" sz="1800" baseline="30000" dirty="0"/>
              <a:t>17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D.R. Napoli</a:t>
            </a:r>
            <a:r>
              <a:rPr lang="en-US" sz="1800" baseline="30000" dirty="0"/>
              <a:t>22</a:t>
            </a:r>
            <a:r>
              <a:rPr lang="en-US" sz="1800" dirty="0"/>
              <a:t>, G. Neyens</a:t>
            </a:r>
            <a:r>
              <a:rPr lang="en-US" sz="1800" baseline="30000" dirty="0"/>
              <a:t>10,23</a:t>
            </a:r>
            <a:r>
              <a:rPr lang="en-US" sz="1800" dirty="0"/>
              <a:t>, R.D. Page</a:t>
            </a:r>
            <a:r>
              <a:rPr lang="en-US" sz="1800" baseline="30000" dirty="0"/>
              <a:t>24</a:t>
            </a:r>
            <a:r>
              <a:rPr lang="en-US" sz="1800" dirty="0"/>
              <a:t>, S.D. Pain</a:t>
            </a:r>
            <a:r>
              <a:rPr lang="en-US" sz="1800" baseline="30000" dirty="0"/>
              <a:t>3</a:t>
            </a:r>
            <a:r>
              <a:rPr lang="en-US" sz="1800" dirty="0"/>
              <a:t>, P. Papadakis</a:t>
            </a:r>
            <a:r>
              <a:rPr lang="en-US" sz="1800" baseline="30000" dirty="0"/>
              <a:t>25</a:t>
            </a:r>
            <a:r>
              <a:rPr lang="en-US" sz="1800" dirty="0"/>
              <a:t>, G. Pasqualato</a:t>
            </a:r>
            <a:r>
              <a:rPr lang="en-US" sz="1800" baseline="30000" dirty="0"/>
              <a:t>1</a:t>
            </a:r>
            <a:r>
              <a:rPr lang="en-US" sz="1800" dirty="0"/>
              <a:t>, D.C. Radford</a:t>
            </a:r>
            <a:r>
              <a:rPr lang="en-US" sz="1800" baseline="30000" dirty="0"/>
              <a:t>3</a:t>
            </a:r>
            <a:r>
              <a:rPr lang="en-US" sz="1800" dirty="0"/>
              <a:t>, G. Rainovski</a:t>
            </a:r>
            <a:r>
              <a:rPr lang="en-US" sz="1800" baseline="30000" dirty="0"/>
              <a:t>15</a:t>
            </a:r>
            <a:r>
              <a:rPr lang="en-US" sz="1800" dirty="0"/>
              <a:t>, C. Rasco</a:t>
            </a:r>
            <a:r>
              <a:rPr lang="en-US" sz="1800" baseline="30000" dirty="0"/>
              <a:t>3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J.A. Rodriguez</a:t>
            </a:r>
            <a:r>
              <a:rPr lang="en-US" sz="1800" baseline="30000" dirty="0"/>
              <a:t>10</a:t>
            </a:r>
            <a:r>
              <a:rPr lang="en-US" sz="1800" dirty="0"/>
              <a:t>, S. Rothe</a:t>
            </a:r>
            <a:r>
              <a:rPr lang="en-US" sz="1800" baseline="30000" dirty="0"/>
              <a:t>10</a:t>
            </a:r>
            <a:r>
              <a:rPr lang="en-US" sz="1800" dirty="0"/>
              <a:t>, M. Scheck</a:t>
            </a:r>
            <a:r>
              <a:rPr lang="en-US" sz="1800" baseline="30000" dirty="0"/>
              <a:t>26</a:t>
            </a:r>
            <a:r>
              <a:rPr lang="en-US" sz="1800" dirty="0"/>
              <a:t>, J. Smallcombe</a:t>
            </a:r>
            <a:r>
              <a:rPr lang="en-US" sz="1800" baseline="30000" dirty="0"/>
              <a:t>24</a:t>
            </a:r>
            <a:r>
              <a:rPr lang="en-US" sz="1800" dirty="0"/>
              <a:t>, C. Sotty</a:t>
            </a:r>
            <a:r>
              <a:rPr lang="en-US" sz="1800" baseline="30000" dirty="0"/>
              <a:t>27</a:t>
            </a:r>
            <a:r>
              <a:rPr lang="en-US" sz="1800" dirty="0"/>
              <a:t>, K. Stoychev</a:t>
            </a:r>
            <a:r>
              <a:rPr lang="en-US" sz="1800" baseline="30000" dirty="0"/>
              <a:t>1</a:t>
            </a:r>
            <a:r>
              <a:rPr lang="en-US" sz="1800" dirty="0"/>
              <a:t>, O. Tengblad</a:t>
            </a:r>
            <a:r>
              <a:rPr lang="en-US" sz="1800" baseline="30000" dirty="0"/>
              <a:t>7</a:t>
            </a:r>
            <a:r>
              <a:rPr lang="en-US" sz="1800" dirty="0"/>
              <a:t>, N. Warr</a:t>
            </a:r>
            <a:r>
              <a:rPr lang="en-US" sz="1800" baseline="30000" dirty="0"/>
              <a:t>28</a:t>
            </a:r>
            <a:r>
              <a:rPr lang="en-US" sz="1800" dirty="0"/>
              <a:t>, S. Wilkins</a:t>
            </a:r>
            <a:r>
              <a:rPr lang="en-US" sz="1800" baseline="30000" dirty="0"/>
              <a:t>10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K. Wimmer</a:t>
            </a:r>
            <a:r>
              <a:rPr lang="en-US" sz="1800" baseline="30000" dirty="0"/>
              <a:t>7</a:t>
            </a:r>
            <a:r>
              <a:rPr lang="en-US" sz="1800" dirty="0"/>
              <a:t>, K. Wrzosek-Lipska</a:t>
            </a:r>
            <a:r>
              <a:rPr lang="en-US" sz="1800" baseline="30000" dirty="0"/>
              <a:t>17</a:t>
            </a:r>
            <a:r>
              <a:rPr lang="en-US" sz="1800" dirty="0"/>
              <a:t>, J.L. Wood</a:t>
            </a:r>
            <a:r>
              <a:rPr lang="en-US" sz="1800" baseline="30000" dirty="0"/>
              <a:t>29</a:t>
            </a:r>
            <a:r>
              <a:rPr lang="en-US" sz="1800" dirty="0"/>
              <a:t>, D.T. Yordanov</a:t>
            </a:r>
            <a:r>
              <a:rPr lang="en-US" sz="1800" baseline="30000" dirty="0"/>
              <a:t>1</a:t>
            </a:r>
            <a:r>
              <a:rPr lang="en-US" sz="1800" dirty="0"/>
              <a:t>, C.-H. Yu</a:t>
            </a:r>
            <a:r>
              <a:rPr lang="en-US" sz="1800" baseline="30000" dirty="0"/>
              <a:t>3</a:t>
            </a:r>
            <a:r>
              <a:rPr lang="en-US" sz="1800" dirty="0"/>
              <a:t> </a:t>
            </a:r>
          </a:p>
          <a:p>
            <a:endParaRPr lang="en-US" sz="1600" dirty="0"/>
          </a:p>
          <a:p>
            <a:r>
              <a:rPr lang="en-US" sz="1600" baseline="30000" dirty="0"/>
              <a:t> 1</a:t>
            </a:r>
            <a:r>
              <a:rPr lang="en-US" sz="1600" dirty="0"/>
              <a:t> </a:t>
            </a:r>
            <a:r>
              <a:rPr lang="en-US" sz="1600" dirty="0" err="1"/>
              <a:t>IJCLab</a:t>
            </a:r>
            <a:r>
              <a:rPr lang="en-US" sz="1600" dirty="0"/>
              <a:t>, </a:t>
            </a:r>
            <a:r>
              <a:rPr lang="en-US" sz="1600" dirty="0" err="1"/>
              <a:t>Orsay</a:t>
            </a:r>
            <a:r>
              <a:rPr lang="en-US" sz="1600" dirty="0"/>
              <a:t>, France; </a:t>
            </a:r>
            <a:r>
              <a:rPr lang="en-US" sz="1600" baseline="30000" dirty="0"/>
              <a:t>2</a:t>
            </a:r>
            <a:r>
              <a:rPr lang="en-US" sz="1600" dirty="0"/>
              <a:t> The ANU, Canberra, Australia; </a:t>
            </a:r>
            <a:r>
              <a:rPr lang="en-US" sz="1600" baseline="30000" dirty="0"/>
              <a:t>3</a:t>
            </a:r>
            <a:r>
              <a:rPr lang="en-US" sz="1600" dirty="0"/>
              <a:t> ORNL, Oak Ridge, USA; </a:t>
            </a:r>
            <a:r>
              <a:rPr lang="en-US" sz="1600" baseline="30000" dirty="0"/>
              <a:t>4</a:t>
            </a:r>
            <a:r>
              <a:rPr lang="en-US" sz="1600" dirty="0"/>
              <a:t> Uni. York, UK; </a:t>
            </a:r>
            <a:r>
              <a:rPr lang="en-US" sz="1600" baseline="30000" dirty="0"/>
              <a:t>5</a:t>
            </a:r>
            <a:r>
              <a:rPr lang="en-US" sz="1600" dirty="0"/>
              <a:t> ELI-NP, Bucharest, Romania; </a:t>
            </a:r>
            <a:br>
              <a:rPr lang="en-US" sz="1600" dirty="0"/>
            </a:br>
            <a:r>
              <a:rPr lang="en-US" sz="1600" baseline="30000" dirty="0"/>
              <a:t>6 </a:t>
            </a:r>
            <a:r>
              <a:rPr lang="en-US" sz="1600" dirty="0"/>
              <a:t>Uni. </a:t>
            </a:r>
            <a:r>
              <a:rPr lang="en-US" sz="1600" dirty="0" err="1"/>
              <a:t>Manchester,UK</a:t>
            </a:r>
            <a:r>
              <a:rPr lang="en-US" sz="1600" dirty="0"/>
              <a:t>; </a:t>
            </a:r>
            <a:r>
              <a:rPr lang="en-US" sz="1600" baseline="30000" dirty="0"/>
              <a:t>7</a:t>
            </a:r>
            <a:r>
              <a:rPr lang="en-US" sz="1600" dirty="0"/>
              <a:t> IEM, CSIC, Spain; </a:t>
            </a:r>
            <a:r>
              <a:rPr lang="en-US" sz="1600" baseline="30000" dirty="0"/>
              <a:t>8</a:t>
            </a:r>
            <a:r>
              <a:rPr lang="en-US" sz="1600" dirty="0"/>
              <a:t> ANL, Argonne, USA; </a:t>
            </a:r>
            <a:r>
              <a:rPr lang="en-US" sz="1600" baseline="30000" dirty="0"/>
              <a:t>9</a:t>
            </a:r>
            <a:r>
              <a:rPr lang="en-US" sz="1600" dirty="0"/>
              <a:t> Lund Uni., Sweden; </a:t>
            </a:r>
            <a:r>
              <a:rPr lang="en-US" sz="1600" baseline="30000" dirty="0"/>
              <a:t>10</a:t>
            </a:r>
            <a:r>
              <a:rPr lang="en-US" sz="1600" dirty="0"/>
              <a:t> ISOLDE, CERN, Switzerland; </a:t>
            </a:r>
            <a:r>
              <a:rPr lang="en-US" sz="1600" baseline="30000" dirty="0"/>
              <a:t>11</a:t>
            </a:r>
            <a:r>
              <a:rPr lang="en-US" sz="1600" dirty="0"/>
              <a:t> Istanbul </a:t>
            </a:r>
            <a:r>
              <a:rPr lang="en-US" sz="1600" dirty="0" err="1"/>
              <a:t>Sabahattin</a:t>
            </a:r>
            <a:r>
              <a:rPr lang="en-US" sz="1600" dirty="0"/>
              <a:t> </a:t>
            </a:r>
            <a:r>
              <a:rPr lang="en-US" sz="1600" dirty="0" err="1"/>
              <a:t>Zaim</a:t>
            </a:r>
            <a:r>
              <a:rPr lang="en-US" sz="1600" dirty="0"/>
              <a:t> Uni., Turkey; </a:t>
            </a:r>
            <a:r>
              <a:rPr lang="en-US" sz="1600" baseline="30000" dirty="0"/>
              <a:t>12</a:t>
            </a:r>
            <a:r>
              <a:rPr lang="en-US" sz="1600" dirty="0"/>
              <a:t>Uni. </a:t>
            </a:r>
            <a:r>
              <a:rPr lang="en-US" sz="1600" dirty="0" err="1"/>
              <a:t>Complutense</a:t>
            </a:r>
            <a:r>
              <a:rPr lang="en-US" sz="1600" dirty="0"/>
              <a:t>, Madrid, Spain; </a:t>
            </a:r>
            <a:r>
              <a:rPr lang="en-US" sz="1600" baseline="30000" dirty="0"/>
              <a:t>13</a:t>
            </a:r>
            <a:r>
              <a:rPr lang="en-US" sz="1600" dirty="0"/>
              <a:t> Uni. Liverpool, UK; </a:t>
            </a:r>
            <a:r>
              <a:rPr lang="en-US" sz="1600" baseline="30000" dirty="0"/>
              <a:t>14</a:t>
            </a:r>
            <a:r>
              <a:rPr lang="en-US" sz="1600" dirty="0"/>
              <a:t> GSI, Darmstadt, Germany; </a:t>
            </a:r>
            <a:r>
              <a:rPr lang="en-US" sz="1600" baseline="30000" dirty="0"/>
              <a:t>15</a:t>
            </a:r>
            <a:r>
              <a:rPr lang="en-US" sz="1600" dirty="0"/>
              <a:t> Uni. Sofia, Bulgaria; </a:t>
            </a:r>
            <a:r>
              <a:rPr lang="en-US" sz="1600" baseline="30000" dirty="0"/>
              <a:t>16</a:t>
            </a:r>
            <a:r>
              <a:rPr lang="en-US" sz="1600" dirty="0"/>
              <a:t> Uni. </a:t>
            </a:r>
            <a:r>
              <a:rPr lang="en-US" sz="1600" dirty="0" err="1"/>
              <a:t>Jyväskylä</a:t>
            </a:r>
            <a:r>
              <a:rPr lang="en-US" sz="1600" dirty="0"/>
              <a:t>, Finland; </a:t>
            </a:r>
            <a:r>
              <a:rPr lang="en-US" sz="1600" baseline="30000" dirty="0"/>
              <a:t>17</a:t>
            </a:r>
            <a:r>
              <a:rPr lang="en-US" sz="1600" dirty="0"/>
              <a:t> HIL, Uni. Warsaw, Poland; </a:t>
            </a:r>
            <a:r>
              <a:rPr lang="en-US" sz="1600" baseline="30000" dirty="0"/>
              <a:t>18</a:t>
            </a:r>
            <a:r>
              <a:rPr lang="en-US" sz="1600" dirty="0"/>
              <a:t> TU Darmstadt, Germany; </a:t>
            </a:r>
            <a:r>
              <a:rPr lang="en-US" sz="1600" baseline="30000" dirty="0"/>
              <a:t>19</a:t>
            </a:r>
            <a:r>
              <a:rPr lang="en-US" sz="1600" dirty="0"/>
              <a:t> Istanbul Uni.-</a:t>
            </a:r>
            <a:r>
              <a:rPr lang="en-US" sz="1600" dirty="0" err="1"/>
              <a:t>Cerrahpasa</a:t>
            </a:r>
            <a:r>
              <a:rPr lang="en-US" sz="1600" dirty="0"/>
              <a:t>, Turkey; </a:t>
            </a:r>
            <a:r>
              <a:rPr lang="en-US" sz="1600" baseline="30000" dirty="0"/>
              <a:t>20</a:t>
            </a:r>
            <a:r>
              <a:rPr lang="en-US" sz="1600" dirty="0"/>
              <a:t> Istanbul </a:t>
            </a:r>
            <a:r>
              <a:rPr lang="en-US" sz="1600" dirty="0" err="1"/>
              <a:t>Uni</a:t>
            </a:r>
            <a:r>
              <a:rPr lang="en-US" sz="1600" dirty="0"/>
              <a:t>, Turkey; </a:t>
            </a:r>
            <a:r>
              <a:rPr lang="en-US" sz="1600" baseline="30000" dirty="0"/>
              <a:t>21</a:t>
            </a:r>
            <a:r>
              <a:rPr lang="en-US" sz="1600" dirty="0"/>
              <a:t> Uni. Oslo, Norway; </a:t>
            </a:r>
            <a:r>
              <a:rPr lang="en-US" sz="1600" baseline="30000" dirty="0"/>
              <a:t>22</a:t>
            </a:r>
            <a:r>
              <a:rPr lang="en-US" sz="1600" dirty="0"/>
              <a:t> LNL-INFN, </a:t>
            </a:r>
            <a:r>
              <a:rPr lang="en-US" sz="1600" dirty="0" err="1"/>
              <a:t>Legnaro</a:t>
            </a:r>
            <a:r>
              <a:rPr lang="en-US" sz="1600" dirty="0"/>
              <a:t>, Italy; </a:t>
            </a:r>
            <a:r>
              <a:rPr lang="en-US" sz="1600" baseline="30000" dirty="0"/>
              <a:t>23</a:t>
            </a:r>
            <a:r>
              <a:rPr lang="en-US" sz="1600" dirty="0"/>
              <a:t> IKS, KU Leuven, Belgium; </a:t>
            </a:r>
            <a:r>
              <a:rPr lang="en-US" sz="1600" baseline="30000" dirty="0"/>
              <a:t>24</a:t>
            </a:r>
            <a:r>
              <a:rPr lang="en-US" sz="1600" dirty="0"/>
              <a:t> Uni. Liverpool, UK; </a:t>
            </a:r>
            <a:r>
              <a:rPr lang="en-US" sz="1600" baseline="30000" dirty="0"/>
              <a:t>25</a:t>
            </a:r>
            <a:r>
              <a:rPr lang="en-US" sz="1600" dirty="0"/>
              <a:t> STFC Daresbury, UK; </a:t>
            </a:r>
            <a:r>
              <a:rPr lang="en-US" sz="1600" baseline="30000" dirty="0"/>
              <a:t>26</a:t>
            </a:r>
            <a:r>
              <a:rPr lang="en-US" sz="1600" dirty="0"/>
              <a:t> Uni. West of Scotland, Paisley, UK; </a:t>
            </a:r>
            <a:br>
              <a:rPr lang="en-US" sz="1600" dirty="0"/>
            </a:br>
            <a:r>
              <a:rPr lang="en-US" sz="1600" baseline="30000" dirty="0"/>
              <a:t>27</a:t>
            </a:r>
            <a:r>
              <a:rPr lang="en-US" sz="1600" dirty="0"/>
              <a:t> NIPNE, Bucharest, Romania; </a:t>
            </a:r>
            <a:r>
              <a:rPr lang="en-US" sz="1600" baseline="30000" dirty="0"/>
              <a:t>28</a:t>
            </a:r>
            <a:r>
              <a:rPr lang="en-US" sz="1600" dirty="0"/>
              <a:t> IKP, Uni. Cologne, Germany; </a:t>
            </a:r>
            <a:r>
              <a:rPr lang="en-US" sz="1600" baseline="30000" dirty="0"/>
              <a:t>29</a:t>
            </a:r>
            <a:r>
              <a:rPr lang="en-US" sz="1600" dirty="0"/>
              <a:t> Georgia Institute of Technology, Atlanta, USA </a:t>
            </a:r>
          </a:p>
        </p:txBody>
      </p:sp>
    </p:spTree>
    <p:extLst>
      <p:ext uri="{BB962C8B-B14F-4D97-AF65-F5344CB8AC3E}">
        <p14:creationId xmlns:p14="http://schemas.microsoft.com/office/powerpoint/2010/main" val="3699432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Beam-time request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279136"/>
            <a:ext cx="10515600" cy="4973746"/>
          </a:xfrm>
        </p:spPr>
        <p:txBody>
          <a:bodyPr/>
          <a:lstStyle/>
          <a:p>
            <a:r>
              <a:rPr lang="en-GB" b="1" dirty="0">
                <a:solidFill>
                  <a:schemeClr val="accent5"/>
                </a:solidFill>
              </a:rPr>
              <a:t>3 shifts</a:t>
            </a:r>
            <a:r>
              <a:rPr lang="en-GB" dirty="0">
                <a:solidFill>
                  <a:schemeClr val="accent5"/>
                </a:solidFill>
              </a:rPr>
              <a:t> of beam on target with </a:t>
            </a:r>
            <a:r>
              <a:rPr lang="en-GB" b="1" baseline="30000" dirty="0">
                <a:solidFill>
                  <a:schemeClr val="accent5"/>
                </a:solidFill>
              </a:rPr>
              <a:t>131</a:t>
            </a:r>
            <a:r>
              <a:rPr lang="en-GB" b="1" dirty="0">
                <a:solidFill>
                  <a:schemeClr val="accent5"/>
                </a:solidFill>
              </a:rPr>
              <a:t>Sb</a:t>
            </a:r>
            <a:r>
              <a:rPr lang="en-GB" dirty="0">
                <a:solidFill>
                  <a:schemeClr val="accent5"/>
                </a:solidFill>
              </a:rPr>
              <a:t> beam;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GB" b="1" dirty="0">
                <a:solidFill>
                  <a:schemeClr val="accent5"/>
                </a:solidFill>
              </a:rPr>
              <a:t>3 shifts</a:t>
            </a:r>
            <a:r>
              <a:rPr lang="en-GB" dirty="0">
                <a:solidFill>
                  <a:schemeClr val="accent5"/>
                </a:solidFill>
              </a:rPr>
              <a:t> of beam on target with </a:t>
            </a:r>
            <a:r>
              <a:rPr lang="en-GB" b="1" baseline="30000" dirty="0">
                <a:solidFill>
                  <a:schemeClr val="accent5"/>
                </a:solidFill>
              </a:rPr>
              <a:t>133</a:t>
            </a:r>
            <a:r>
              <a:rPr lang="en-GB" b="1" dirty="0">
                <a:solidFill>
                  <a:schemeClr val="accent5"/>
                </a:solidFill>
              </a:rPr>
              <a:t>Sb</a:t>
            </a:r>
            <a:r>
              <a:rPr lang="en-GB" dirty="0">
                <a:solidFill>
                  <a:schemeClr val="accent5"/>
                </a:solidFill>
              </a:rPr>
              <a:t> beam;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GB" b="1" dirty="0">
                <a:solidFill>
                  <a:srgbClr val="C78341"/>
                </a:solidFill>
              </a:rPr>
              <a:t>3 shifts</a:t>
            </a:r>
            <a:r>
              <a:rPr lang="en-GB" dirty="0">
                <a:solidFill>
                  <a:srgbClr val="C78341"/>
                </a:solidFill>
              </a:rPr>
              <a:t> of beam on target with </a:t>
            </a:r>
            <a:r>
              <a:rPr lang="en-GB" b="1" baseline="30000" dirty="0">
                <a:solidFill>
                  <a:srgbClr val="C78341"/>
                </a:solidFill>
              </a:rPr>
              <a:t>127</a:t>
            </a:r>
            <a:r>
              <a:rPr lang="en-GB" b="1" dirty="0">
                <a:solidFill>
                  <a:srgbClr val="C78341"/>
                </a:solidFill>
              </a:rPr>
              <a:t>In</a:t>
            </a:r>
            <a:r>
              <a:rPr lang="en-GB" dirty="0">
                <a:solidFill>
                  <a:srgbClr val="C78341"/>
                </a:solidFill>
              </a:rPr>
              <a:t> </a:t>
            </a:r>
            <a:r>
              <a:rPr lang="en-GB" b="1" dirty="0">
                <a:solidFill>
                  <a:srgbClr val="C78341"/>
                </a:solidFill>
              </a:rPr>
              <a:t>(9/2</a:t>
            </a:r>
            <a:r>
              <a:rPr lang="en-GB" b="1" baseline="30000" dirty="0">
                <a:solidFill>
                  <a:srgbClr val="C78341"/>
                </a:solidFill>
              </a:rPr>
              <a:t>+</a:t>
            </a:r>
            <a:r>
              <a:rPr lang="en-GB" b="1" dirty="0">
                <a:solidFill>
                  <a:srgbClr val="C78341"/>
                </a:solidFill>
              </a:rPr>
              <a:t>)</a:t>
            </a:r>
            <a:r>
              <a:rPr lang="en-GB" dirty="0">
                <a:solidFill>
                  <a:srgbClr val="C78341"/>
                </a:solidFill>
              </a:rPr>
              <a:t> using a narrow-band RILIS ionization;</a:t>
            </a:r>
            <a:endParaRPr lang="en-US" dirty="0">
              <a:solidFill>
                <a:srgbClr val="C78341"/>
              </a:solidFill>
            </a:endParaRPr>
          </a:p>
          <a:p>
            <a:r>
              <a:rPr lang="en-GB" b="1" dirty="0">
                <a:solidFill>
                  <a:srgbClr val="C78341"/>
                </a:solidFill>
              </a:rPr>
              <a:t>3 shifts</a:t>
            </a:r>
            <a:r>
              <a:rPr lang="en-GB" dirty="0">
                <a:solidFill>
                  <a:srgbClr val="C78341"/>
                </a:solidFill>
              </a:rPr>
              <a:t> of beam on target with </a:t>
            </a:r>
            <a:r>
              <a:rPr lang="en-GB" b="1" baseline="30000" dirty="0">
                <a:solidFill>
                  <a:srgbClr val="C78341"/>
                </a:solidFill>
              </a:rPr>
              <a:t>127</a:t>
            </a:r>
            <a:r>
              <a:rPr lang="en-GB" b="1" dirty="0">
                <a:solidFill>
                  <a:srgbClr val="C78341"/>
                </a:solidFill>
              </a:rPr>
              <a:t>In (1/2</a:t>
            </a:r>
            <a:r>
              <a:rPr lang="en-GB" b="1" baseline="30000" dirty="0">
                <a:solidFill>
                  <a:srgbClr val="C78341"/>
                </a:solidFill>
              </a:rPr>
              <a:t>-</a:t>
            </a:r>
            <a:r>
              <a:rPr lang="en-GB" b="1" dirty="0">
                <a:solidFill>
                  <a:srgbClr val="C78341"/>
                </a:solidFill>
              </a:rPr>
              <a:t>)</a:t>
            </a:r>
            <a:r>
              <a:rPr lang="en-GB" dirty="0">
                <a:solidFill>
                  <a:srgbClr val="C78341"/>
                </a:solidFill>
              </a:rPr>
              <a:t> using a narrow-band RILIS ionization. </a:t>
            </a:r>
            <a:endParaRPr lang="en-US" dirty="0">
              <a:solidFill>
                <a:srgbClr val="C78341"/>
              </a:solidFill>
            </a:endParaRPr>
          </a:p>
          <a:p>
            <a:r>
              <a:rPr lang="en-GB" b="1" dirty="0"/>
              <a:t>2 shifts</a:t>
            </a:r>
            <a:r>
              <a:rPr lang="en-GB" dirty="0"/>
              <a:t> for changes between isotopes/isomers</a:t>
            </a: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total of </a:t>
            </a:r>
            <a:r>
              <a:rPr lang="en-GB" b="1" dirty="0"/>
              <a:t>14 shifts requested</a:t>
            </a:r>
            <a:r>
              <a:rPr lang="en-GB" dirty="0"/>
              <a:t>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(Technical Advisory Committee has </a:t>
            </a:r>
            <a:r>
              <a:rPr lang="en-GB" dirty="0" err="1"/>
              <a:t>OK’ed</a:t>
            </a:r>
            <a:r>
              <a:rPr lang="en-GB" dirty="0"/>
              <a:t> proposal: “</a:t>
            </a:r>
            <a:r>
              <a:rPr lang="en-AU" dirty="0"/>
              <a:t>The yields in the proposal are properly discussed and have been recently measured. “ etc.)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30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aim for and what the experiment will provide?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13732"/>
            <a:ext cx="10515600" cy="56049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baseline="30000" dirty="0"/>
              <a:t>133</a:t>
            </a:r>
            <a:r>
              <a:rPr lang="en-US" b="1" dirty="0"/>
              <a:t>Sb</a:t>
            </a:r>
          </a:p>
          <a:p>
            <a:r>
              <a:rPr lang="en-US" dirty="0"/>
              <a:t>transition probabilities; purity of single-particle states; proton effective charge; single particle energies around </a:t>
            </a:r>
            <a:r>
              <a:rPr lang="en-US" baseline="30000" dirty="0"/>
              <a:t>132</a:t>
            </a:r>
            <a:r>
              <a:rPr lang="en-US" dirty="0"/>
              <a:t>Sn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baseline="30000" dirty="0"/>
              <a:t>131</a:t>
            </a:r>
            <a:r>
              <a:rPr lang="en-US" b="1" dirty="0"/>
              <a:t>Sb</a:t>
            </a:r>
          </a:p>
          <a:p>
            <a:r>
              <a:rPr lang="en-US" dirty="0"/>
              <a:t>probe the sum rule at </a:t>
            </a:r>
            <a:r>
              <a:rPr lang="en-US" baseline="30000" dirty="0"/>
              <a:t>130</a:t>
            </a:r>
            <a:r>
              <a:rPr lang="en-US" dirty="0"/>
              <a:t>Sn - very sensitive test case; stringent test of shell model calculations; emergence of collectivity around shell closures; </a:t>
            </a:r>
            <a:r>
              <a:rPr lang="en-US" i="1" dirty="0"/>
              <a:t>distinguish between core modification and proton-neutron correlations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baseline="30000" dirty="0"/>
              <a:t>127</a:t>
            </a:r>
            <a:r>
              <a:rPr lang="en-US" b="1" dirty="0"/>
              <a:t>In   (1/2</a:t>
            </a:r>
            <a:r>
              <a:rPr lang="en-US" b="1" baseline="30000" dirty="0"/>
              <a:t>-</a:t>
            </a:r>
            <a:r>
              <a:rPr lang="en-US" b="1" dirty="0"/>
              <a:t> isomer and 9/2</a:t>
            </a:r>
            <a:r>
              <a:rPr lang="en-US" b="1" baseline="30000" dirty="0"/>
              <a:t>+</a:t>
            </a:r>
            <a:r>
              <a:rPr lang="en-US" b="1" dirty="0"/>
              <a:t> </a:t>
            </a:r>
            <a:r>
              <a:rPr lang="en-US" b="1" dirty="0" err="1"/>
              <a:t>g.s.</a:t>
            </a:r>
            <a:r>
              <a:rPr lang="en-US" b="1" dirty="0"/>
              <a:t> beams accelerated)</a:t>
            </a:r>
          </a:p>
          <a:p>
            <a:r>
              <a:rPr lang="en-GB" dirty="0"/>
              <a:t>measure B(E2) strengths</a:t>
            </a:r>
            <a:endParaRPr lang="en-US" dirty="0"/>
          </a:p>
          <a:p>
            <a:r>
              <a:rPr lang="en-US" dirty="0"/>
              <a:t>excitation on ½</a:t>
            </a:r>
            <a:r>
              <a:rPr lang="en-US" baseline="30000" dirty="0"/>
              <a:t>-</a:t>
            </a:r>
            <a:r>
              <a:rPr lang="en-US" dirty="0"/>
              <a:t> isomer should give B(E2)s and angular correlations</a:t>
            </a:r>
          </a:p>
          <a:p>
            <a:r>
              <a:rPr lang="en-GB" dirty="0"/>
              <a:t>spins and configuration assignment of the ‘known’ candidate multiplet states and search for other strongly Coulomb-excited states, which might be missing multiplet members</a:t>
            </a:r>
          </a:p>
          <a:p>
            <a:r>
              <a:rPr lang="en-GB" dirty="0"/>
              <a:t>identify other low-lying states (possibly with both positive and negative parities, when structures on top of the two isomeric states are excited) to be compared to shell-model calculations and E2 sum rule.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039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93951-9EE5-C940-8805-9C7C32C0E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28F01-7A3F-AB48-85E8-495CA10D3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93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56150" y="750900"/>
            <a:ext cx="100126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The weak-coupling limit yields equivalent B(E2)↓ values; strong coupling would repartition strength 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80CE018-1A3B-7E40-B872-5B65E257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6" y="320041"/>
            <a:ext cx="10728106" cy="535531"/>
          </a:xfrm>
        </p:spPr>
        <p:txBody>
          <a:bodyPr>
            <a:normAutofit/>
          </a:bodyPr>
          <a:lstStyle/>
          <a:p>
            <a:r>
              <a:rPr lang="en-US" dirty="0"/>
              <a:t>Particle-Core Coupling</a:t>
            </a:r>
          </a:p>
        </p:txBody>
      </p:sp>
      <p:sp>
        <p:nvSpPr>
          <p:cNvPr id="9" name="Line 27">
            <a:extLst>
              <a:ext uri="{FF2B5EF4-FFF2-40B4-BE49-F238E27FC236}">
                <a16:creationId xmlns:a16="http://schemas.microsoft.com/office/drawing/2014/main" id="{EEBED3A3-6C9D-D842-AFC4-760859BE822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4264" y="6345122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Line 28">
            <a:extLst>
              <a:ext uri="{FF2B5EF4-FFF2-40B4-BE49-F238E27FC236}">
                <a16:creationId xmlns:a16="http://schemas.microsoft.com/office/drawing/2014/main" id="{69667D17-42F2-3D48-96E8-552A46F378E7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4264" y="3497306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" name="Text Box 29">
            <a:extLst>
              <a:ext uri="{FF2B5EF4-FFF2-40B4-BE49-F238E27FC236}">
                <a16:creationId xmlns:a16="http://schemas.microsoft.com/office/drawing/2014/main" id="{427A4CB1-E715-104D-8686-236E5BBC2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065" y="5964122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>
                <a:latin typeface="Helvetica" pitchFamily="2" charset="0"/>
              </a:rPr>
              <a:t>0</a:t>
            </a:r>
            <a:r>
              <a:rPr lang="en-US" altLang="en-US" sz="2400" baseline="30000">
                <a:latin typeface="Helvetica" pitchFamily="2" charset="0"/>
              </a:rPr>
              <a:t>+</a:t>
            </a:r>
            <a:endParaRPr lang="en-US" altLang="en-US" sz="2400">
              <a:latin typeface="Helvetica" pitchFamily="2" charset="0"/>
            </a:endParaRPr>
          </a:p>
        </p:txBody>
      </p:sp>
      <p:sp>
        <p:nvSpPr>
          <p:cNvPr id="12" name="Text Box 30">
            <a:extLst>
              <a:ext uri="{FF2B5EF4-FFF2-40B4-BE49-F238E27FC236}">
                <a16:creationId xmlns:a16="http://schemas.microsoft.com/office/drawing/2014/main" id="{C18BF41C-A706-FC46-A2BF-31895E522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065" y="3116306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dirty="0">
                <a:latin typeface="Helvetica" pitchFamily="2" charset="0"/>
              </a:rPr>
              <a:t>2</a:t>
            </a:r>
            <a:r>
              <a:rPr lang="en-US" altLang="en-US" sz="2400" baseline="30000" dirty="0">
                <a:latin typeface="Helvetica" pitchFamily="2" charset="0"/>
              </a:rPr>
              <a:t>+</a:t>
            </a:r>
            <a:endParaRPr lang="en-US" altLang="en-US" sz="2400" dirty="0">
              <a:latin typeface="Helvetica" pitchFamily="2" charset="0"/>
            </a:endParaRPr>
          </a:p>
        </p:txBody>
      </p:sp>
      <p:sp>
        <p:nvSpPr>
          <p:cNvPr id="17" name="Line 27">
            <a:extLst>
              <a:ext uri="{FF2B5EF4-FFF2-40B4-BE49-F238E27FC236}">
                <a16:creationId xmlns:a16="http://schemas.microsoft.com/office/drawing/2014/main" id="{FB2A4CEF-DD27-6A42-A7AD-189086ECA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8329" y="6345116"/>
            <a:ext cx="2677358" cy="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8" name="Line 28">
            <a:extLst>
              <a:ext uri="{FF2B5EF4-FFF2-40B4-BE49-F238E27FC236}">
                <a16:creationId xmlns:a16="http://schemas.microsoft.com/office/drawing/2014/main" id="{466FD5B0-3D34-1F4B-96E1-B0BAEC24FFD5}"/>
              </a:ext>
            </a:extLst>
          </p:cNvPr>
          <p:cNvSpPr>
            <a:spLocks noChangeShapeType="1"/>
          </p:cNvSpPr>
          <p:nvPr/>
        </p:nvSpPr>
        <p:spPr bwMode="auto">
          <a:xfrm>
            <a:off x="7589836" y="3523674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29">
            <a:extLst>
              <a:ext uri="{FF2B5EF4-FFF2-40B4-BE49-F238E27FC236}">
                <a16:creationId xmlns:a16="http://schemas.microsoft.com/office/drawing/2014/main" id="{AAF74C57-42AB-9A42-85B9-160CD0D79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5541" y="5986837"/>
            <a:ext cx="909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dirty="0">
                <a:latin typeface="Helvetica" pitchFamily="2" charset="0"/>
              </a:rPr>
              <a:t>7/2</a:t>
            </a:r>
            <a:r>
              <a:rPr lang="en-US" altLang="en-US" sz="2400" baseline="30000" dirty="0">
                <a:latin typeface="Helvetica" pitchFamily="2" charset="0"/>
              </a:rPr>
              <a:t>+</a:t>
            </a:r>
            <a:endParaRPr lang="en-US" altLang="en-US" sz="2400" dirty="0">
              <a:latin typeface="Helvetica" pitchFamily="2" charset="0"/>
            </a:endParaRPr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89FB3A01-8776-0D48-8FC0-7D61E8D759C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6626" y="3718009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" name="Line 28">
            <a:extLst>
              <a:ext uri="{FF2B5EF4-FFF2-40B4-BE49-F238E27FC236}">
                <a16:creationId xmlns:a16="http://schemas.microsoft.com/office/drawing/2014/main" id="{E68D5D18-5CDA-D447-A39E-E0B3CEF69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82289" y="3903812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" name="Line 28">
            <a:extLst>
              <a:ext uri="{FF2B5EF4-FFF2-40B4-BE49-F238E27FC236}">
                <a16:creationId xmlns:a16="http://schemas.microsoft.com/office/drawing/2014/main" id="{3658D9F8-9B0D-4243-80F3-769998600F8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6626" y="3336762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" name="Line 28">
            <a:extLst>
              <a:ext uri="{FF2B5EF4-FFF2-40B4-BE49-F238E27FC236}">
                <a16:creationId xmlns:a16="http://schemas.microsoft.com/office/drawing/2014/main" id="{22E2F829-9650-4E49-9334-270AFDA61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6626" y="315869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36B107-833F-3644-95DC-535A0AC84573}"/>
              </a:ext>
            </a:extLst>
          </p:cNvPr>
          <p:cNvSpPr/>
          <p:nvPr/>
        </p:nvSpPr>
        <p:spPr>
          <a:xfrm>
            <a:off x="9949856" y="3266470"/>
            <a:ext cx="1837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Helvetica" pitchFamily="2" charset="0"/>
              </a:rPr>
              <a:t>| 7/2</a:t>
            </a:r>
            <a:r>
              <a:rPr lang="en-US" altLang="en-US" sz="2400" baseline="30000" dirty="0">
                <a:latin typeface="Helvetica" pitchFamily="2" charset="0"/>
              </a:rPr>
              <a:t>+ </a:t>
            </a:r>
            <a:r>
              <a:rPr lang="en-US" altLang="en-US" sz="2400" dirty="0">
                <a:latin typeface="Helvetica" pitchFamily="2" charset="0"/>
              </a:rPr>
              <a:t>⨂ 2</a:t>
            </a:r>
            <a:r>
              <a:rPr lang="en-US" altLang="en-US" sz="2400" baseline="30000" dirty="0">
                <a:latin typeface="Helvetica" pitchFamily="2" charset="0"/>
              </a:rPr>
              <a:t>+ </a:t>
            </a:r>
            <a:r>
              <a:rPr lang="en-US" altLang="en-US" sz="2400" dirty="0">
                <a:latin typeface="Helvetica" pitchFamily="2" charset="0"/>
              </a:rPr>
              <a:t>&gt;</a:t>
            </a:r>
            <a:endParaRPr lang="en-US" altLang="en-US" sz="1400" dirty="0">
              <a:latin typeface="Helvetica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464A2D-09B3-1D45-BAC1-62CEE489EECB}"/>
              </a:ext>
            </a:extLst>
          </p:cNvPr>
          <p:cNvSpPr/>
          <p:nvPr/>
        </p:nvSpPr>
        <p:spPr>
          <a:xfrm>
            <a:off x="6899927" y="3150857"/>
            <a:ext cx="706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11/2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A389FF-E82B-CC4A-916E-61EA3061F504}"/>
              </a:ext>
            </a:extLst>
          </p:cNvPr>
          <p:cNvSpPr/>
          <p:nvPr/>
        </p:nvSpPr>
        <p:spPr>
          <a:xfrm>
            <a:off x="7009520" y="2952246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7/2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21B9EE-6FD3-F24B-8252-4290168D4C6B}"/>
              </a:ext>
            </a:extLst>
          </p:cNvPr>
          <p:cNvSpPr/>
          <p:nvPr/>
        </p:nvSpPr>
        <p:spPr>
          <a:xfrm>
            <a:off x="7006473" y="3347481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9/2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8DB01F-C0EF-B24F-8CCA-C57A939DD94D}"/>
              </a:ext>
            </a:extLst>
          </p:cNvPr>
          <p:cNvSpPr/>
          <p:nvPr/>
        </p:nvSpPr>
        <p:spPr>
          <a:xfrm>
            <a:off x="7006473" y="3556622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5/2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09D2D4-6A61-C544-AC8E-7371CDC049EB}"/>
              </a:ext>
            </a:extLst>
          </p:cNvPr>
          <p:cNvSpPr/>
          <p:nvPr/>
        </p:nvSpPr>
        <p:spPr>
          <a:xfrm>
            <a:off x="7003427" y="3776501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3/2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44" name="Line 33">
            <a:extLst>
              <a:ext uri="{FF2B5EF4-FFF2-40B4-BE49-F238E27FC236}">
                <a16:creationId xmlns:a16="http://schemas.microsoft.com/office/drawing/2014/main" id="{9D35F6DF-5F18-6849-83BF-5BB3FDED609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3959" y="3497306"/>
            <a:ext cx="11634" cy="284781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45" name="Line 33">
            <a:extLst>
              <a:ext uri="{FF2B5EF4-FFF2-40B4-BE49-F238E27FC236}">
                <a16:creationId xmlns:a16="http://schemas.microsoft.com/office/drawing/2014/main" id="{C34A8CAC-614C-0A4B-9280-08FFD958D4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9140" y="3116311"/>
            <a:ext cx="0" cy="322877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7" name="Line 33">
            <a:extLst>
              <a:ext uri="{FF2B5EF4-FFF2-40B4-BE49-F238E27FC236}">
                <a16:creationId xmlns:a16="http://schemas.microsoft.com/office/drawing/2014/main" id="{7CDB2E87-C20D-E74C-AFC6-E455261B9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7699" y="3321577"/>
            <a:ext cx="4375" cy="302343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8" name="Line 33">
            <a:extLst>
              <a:ext uri="{FF2B5EF4-FFF2-40B4-BE49-F238E27FC236}">
                <a16:creationId xmlns:a16="http://schemas.microsoft.com/office/drawing/2014/main" id="{E251DA8B-082B-2C40-90C7-522FCEB885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599278" y="3497307"/>
            <a:ext cx="3248" cy="284772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9" name="Line 33">
            <a:extLst>
              <a:ext uri="{FF2B5EF4-FFF2-40B4-BE49-F238E27FC236}">
                <a16:creationId xmlns:a16="http://schemas.microsoft.com/office/drawing/2014/main" id="{69EEE61A-0104-F14C-B414-C5DB29F4F1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59718" y="3716814"/>
            <a:ext cx="1" cy="262823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0" name="Line 33">
            <a:extLst>
              <a:ext uri="{FF2B5EF4-FFF2-40B4-BE49-F238E27FC236}">
                <a16:creationId xmlns:a16="http://schemas.microsoft.com/office/drawing/2014/main" id="{B8FD9BE1-DD52-334C-8994-680F9DB577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32692" y="3867804"/>
            <a:ext cx="1" cy="247727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5C1F50E-4869-374D-B282-D847036D3E6B}"/>
              </a:ext>
            </a:extLst>
          </p:cNvPr>
          <p:cNvSpPr/>
          <p:nvPr/>
        </p:nvSpPr>
        <p:spPr>
          <a:xfrm>
            <a:off x="3874761" y="4414236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B(E2)↓ = 10</a:t>
            </a:r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D52EE35-7832-3344-8A62-1561DA1B248A}"/>
              </a:ext>
            </a:extLst>
          </p:cNvPr>
          <p:cNvSpPr/>
          <p:nvPr/>
        </p:nvSpPr>
        <p:spPr>
          <a:xfrm>
            <a:off x="7285743" y="474392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F56A7A4-156C-744D-A2E2-CDA83CBFDF4F}"/>
              </a:ext>
            </a:extLst>
          </p:cNvPr>
          <p:cNvSpPr/>
          <p:nvPr/>
        </p:nvSpPr>
        <p:spPr>
          <a:xfrm>
            <a:off x="7758671" y="497330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BA0EB80-EF7D-214F-A5E7-38BDCFC8626A}"/>
              </a:ext>
            </a:extLst>
          </p:cNvPr>
          <p:cNvSpPr/>
          <p:nvPr/>
        </p:nvSpPr>
        <p:spPr>
          <a:xfrm>
            <a:off x="8196046" y="526574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77AFA31-E161-CA43-84C5-70C7E08498EA}"/>
              </a:ext>
            </a:extLst>
          </p:cNvPr>
          <p:cNvSpPr/>
          <p:nvPr/>
        </p:nvSpPr>
        <p:spPr>
          <a:xfrm>
            <a:off x="8648908" y="550210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18457EB-778E-C84E-A7C8-8DCCA472E39C}"/>
              </a:ext>
            </a:extLst>
          </p:cNvPr>
          <p:cNvSpPr/>
          <p:nvPr/>
        </p:nvSpPr>
        <p:spPr>
          <a:xfrm>
            <a:off x="9138097" y="573846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2EE81AB-49DA-1F40-A337-8D13AE3A7BF4}"/>
              </a:ext>
            </a:extLst>
          </p:cNvPr>
          <p:cNvSpPr/>
          <p:nvPr/>
        </p:nvSpPr>
        <p:spPr>
          <a:xfrm>
            <a:off x="7855204" y="1355482"/>
            <a:ext cx="152400" cy="152400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F9C06DC-A484-F349-B4BB-F49221E301F6}"/>
              </a:ext>
            </a:extLst>
          </p:cNvPr>
          <p:cNvGrpSpPr/>
          <p:nvPr/>
        </p:nvGrpSpPr>
        <p:grpSpPr>
          <a:xfrm>
            <a:off x="7065746" y="1494012"/>
            <a:ext cx="3068949" cy="1291099"/>
            <a:chOff x="4003041" y="-1758117"/>
            <a:chExt cx="3068949" cy="1291099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EA41CAA7-3E91-B64C-937B-7B11F89CAA6E}"/>
                </a:ext>
              </a:extLst>
            </p:cNvPr>
            <p:cNvSpPr/>
            <p:nvPr/>
          </p:nvSpPr>
          <p:spPr>
            <a:xfrm>
              <a:off x="5086051" y="-1536799"/>
              <a:ext cx="935420" cy="882869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accent1">
                  <a:lumMod val="5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A5D3A802-AE4A-8940-A41D-0CC5A3A32DC0}"/>
                </a:ext>
              </a:extLst>
            </p:cNvPr>
            <p:cNvSpPr/>
            <p:nvPr/>
          </p:nvSpPr>
          <p:spPr bwMode="auto">
            <a:xfrm rot="19183605">
              <a:off x="5014595" y="-166271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1342A398-3E4C-D645-BFA0-7BC5B492DA42}"/>
                </a:ext>
              </a:extLst>
            </p:cNvPr>
            <p:cNvSpPr/>
            <p:nvPr/>
          </p:nvSpPr>
          <p:spPr bwMode="auto">
            <a:xfrm rot="19344164">
              <a:off x="5002095" y="-1758117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2E59090B-E50B-9C4B-8C8F-1DD965112E24}"/>
                </a:ext>
              </a:extLst>
            </p:cNvPr>
            <p:cNvSpPr/>
            <p:nvPr/>
          </p:nvSpPr>
          <p:spPr bwMode="auto">
            <a:xfrm rot="8363982">
              <a:off x="5110961" y="-142515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6CDF835B-F000-F641-82CD-D8C8BBB85E52}"/>
                </a:ext>
              </a:extLst>
            </p:cNvPr>
            <p:cNvSpPr/>
            <p:nvPr/>
          </p:nvSpPr>
          <p:spPr bwMode="auto">
            <a:xfrm rot="8304706">
              <a:off x="5104865" y="-133110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D959E4EE-70D5-8C4F-B577-7C051FB4C9C7}"/>
                </a:ext>
              </a:extLst>
            </p:cNvPr>
            <p:cNvSpPr/>
            <p:nvPr/>
          </p:nvSpPr>
          <p:spPr bwMode="auto">
            <a:xfrm rot="2827637">
              <a:off x="4035621" y="-1566862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3" name="Arc 92">
              <a:extLst>
                <a:ext uri="{FF2B5EF4-FFF2-40B4-BE49-F238E27FC236}">
                  <a16:creationId xmlns:a16="http://schemas.microsoft.com/office/drawing/2014/main" id="{1060CDED-9F97-E044-B53C-728370849116}"/>
                </a:ext>
              </a:extLst>
            </p:cNvPr>
            <p:cNvSpPr/>
            <p:nvPr/>
          </p:nvSpPr>
          <p:spPr bwMode="auto">
            <a:xfrm rot="2827637">
              <a:off x="3931989" y="-156076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1439AF9E-BB88-F841-AD94-B13F3EC54A06}"/>
                </a:ext>
              </a:extLst>
            </p:cNvPr>
            <p:cNvSpPr/>
            <p:nvPr/>
          </p:nvSpPr>
          <p:spPr bwMode="auto">
            <a:xfrm rot="14061277">
              <a:off x="6057605" y="-1442358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5" name="Arc 94">
              <a:extLst>
                <a:ext uri="{FF2B5EF4-FFF2-40B4-BE49-F238E27FC236}">
                  <a16:creationId xmlns:a16="http://schemas.microsoft.com/office/drawing/2014/main" id="{40846D43-409D-8147-9709-F84E61572781}"/>
                </a:ext>
              </a:extLst>
            </p:cNvPr>
            <p:cNvSpPr/>
            <p:nvPr/>
          </p:nvSpPr>
          <p:spPr bwMode="auto">
            <a:xfrm rot="14061277">
              <a:off x="6136853" y="-1448454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18D4762-9755-534B-A7FD-3222783BB2A9}"/>
              </a:ext>
            </a:extLst>
          </p:cNvPr>
          <p:cNvGrpSpPr/>
          <p:nvPr/>
        </p:nvGrpSpPr>
        <p:grpSpPr>
          <a:xfrm>
            <a:off x="2293904" y="1482164"/>
            <a:ext cx="3068949" cy="1291099"/>
            <a:chOff x="4003041" y="-1758117"/>
            <a:chExt cx="3068949" cy="1291099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831F3DE-3257-6342-ACA7-22A21DE0640A}"/>
                </a:ext>
              </a:extLst>
            </p:cNvPr>
            <p:cNvSpPr/>
            <p:nvPr/>
          </p:nvSpPr>
          <p:spPr>
            <a:xfrm>
              <a:off x="5086051" y="-1536799"/>
              <a:ext cx="935420" cy="882869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accent1">
                  <a:lumMod val="5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9" name="Arc 98">
              <a:extLst>
                <a:ext uri="{FF2B5EF4-FFF2-40B4-BE49-F238E27FC236}">
                  <a16:creationId xmlns:a16="http://schemas.microsoft.com/office/drawing/2014/main" id="{3798C655-750A-EF4D-821B-57A668E8F1CE}"/>
                </a:ext>
              </a:extLst>
            </p:cNvPr>
            <p:cNvSpPr/>
            <p:nvPr/>
          </p:nvSpPr>
          <p:spPr bwMode="auto">
            <a:xfrm rot="19183605">
              <a:off x="5014595" y="-166271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21431F83-AB0E-A649-8ABF-C30CEFCA5C79}"/>
                </a:ext>
              </a:extLst>
            </p:cNvPr>
            <p:cNvSpPr/>
            <p:nvPr/>
          </p:nvSpPr>
          <p:spPr bwMode="auto">
            <a:xfrm rot="19344164">
              <a:off x="5002095" y="-1758117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094A80D8-4772-2B4D-BF07-515F2142264F}"/>
                </a:ext>
              </a:extLst>
            </p:cNvPr>
            <p:cNvSpPr/>
            <p:nvPr/>
          </p:nvSpPr>
          <p:spPr bwMode="auto">
            <a:xfrm rot="8363982">
              <a:off x="5110961" y="-142515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A60CE0F0-DC16-B14B-B323-7F1057700E0A}"/>
                </a:ext>
              </a:extLst>
            </p:cNvPr>
            <p:cNvSpPr/>
            <p:nvPr/>
          </p:nvSpPr>
          <p:spPr bwMode="auto">
            <a:xfrm rot="8304706">
              <a:off x="5104865" y="-133110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3" name="Arc 102">
              <a:extLst>
                <a:ext uri="{FF2B5EF4-FFF2-40B4-BE49-F238E27FC236}">
                  <a16:creationId xmlns:a16="http://schemas.microsoft.com/office/drawing/2014/main" id="{1ACF2D81-5826-2544-BD40-751FCFD6E240}"/>
                </a:ext>
              </a:extLst>
            </p:cNvPr>
            <p:cNvSpPr/>
            <p:nvPr/>
          </p:nvSpPr>
          <p:spPr bwMode="auto">
            <a:xfrm rot="2827637">
              <a:off x="4035621" y="-1566862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F6668093-1ABA-6841-A158-5BC7AF2800CE}"/>
                </a:ext>
              </a:extLst>
            </p:cNvPr>
            <p:cNvSpPr/>
            <p:nvPr/>
          </p:nvSpPr>
          <p:spPr bwMode="auto">
            <a:xfrm rot="2827637">
              <a:off x="3931989" y="-156076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5" name="Arc 104">
              <a:extLst>
                <a:ext uri="{FF2B5EF4-FFF2-40B4-BE49-F238E27FC236}">
                  <a16:creationId xmlns:a16="http://schemas.microsoft.com/office/drawing/2014/main" id="{199D1E58-5E9C-3D43-833E-356FB7ABC9AA}"/>
                </a:ext>
              </a:extLst>
            </p:cNvPr>
            <p:cNvSpPr/>
            <p:nvPr/>
          </p:nvSpPr>
          <p:spPr bwMode="auto">
            <a:xfrm rot="14061277">
              <a:off x="6057605" y="-1442358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6" name="Arc 105">
              <a:extLst>
                <a:ext uri="{FF2B5EF4-FFF2-40B4-BE49-F238E27FC236}">
                  <a16:creationId xmlns:a16="http://schemas.microsoft.com/office/drawing/2014/main" id="{3C63A5BD-A5EB-E24E-A5AA-C239CB1C2665}"/>
                </a:ext>
              </a:extLst>
            </p:cNvPr>
            <p:cNvSpPr/>
            <p:nvPr/>
          </p:nvSpPr>
          <p:spPr bwMode="auto">
            <a:xfrm rot="14061277">
              <a:off x="6136853" y="-1448454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102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56150" y="669875"/>
            <a:ext cx="107436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All particle-core coupling schemes (e.g., weak and strong) preserve the total strength up, &lt;Q</a:t>
            </a:r>
            <a:r>
              <a:rPr lang="en-US" sz="1600" b="1" baseline="30000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2</a:t>
            </a: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&gt;</a:t>
            </a:r>
            <a:r>
              <a:rPr lang="en-US" sz="1600" b="1" baseline="-25000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core = </a:t>
            </a:r>
            <a:r>
              <a:rPr lang="el-GR" sz="2000" b="1" dirty="0">
                <a:solidFill>
                  <a:srgbClr val="FF0C09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Σ</a:t>
            </a:r>
            <a:r>
              <a:rPr lang="el-GR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B(E2)↑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80CE018-1A3B-7E40-B872-5B65E257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6" y="320041"/>
            <a:ext cx="10728106" cy="535531"/>
          </a:xfrm>
        </p:spPr>
        <p:txBody>
          <a:bodyPr>
            <a:normAutofit/>
          </a:bodyPr>
          <a:lstStyle/>
          <a:p>
            <a:r>
              <a:rPr lang="en-US" dirty="0"/>
              <a:t>Particle-Core Coupling</a:t>
            </a:r>
          </a:p>
        </p:txBody>
      </p:sp>
      <p:sp>
        <p:nvSpPr>
          <p:cNvPr id="9" name="Line 27">
            <a:extLst>
              <a:ext uri="{FF2B5EF4-FFF2-40B4-BE49-F238E27FC236}">
                <a16:creationId xmlns:a16="http://schemas.microsoft.com/office/drawing/2014/main" id="{EEBED3A3-6C9D-D842-AFC4-760859BE822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682" y="6356695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Line 28">
            <a:extLst>
              <a:ext uri="{FF2B5EF4-FFF2-40B4-BE49-F238E27FC236}">
                <a16:creationId xmlns:a16="http://schemas.microsoft.com/office/drawing/2014/main" id="{69667D17-42F2-3D48-96E8-552A46F378E7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2682" y="3508879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" name="Text Box 29">
            <a:extLst>
              <a:ext uri="{FF2B5EF4-FFF2-40B4-BE49-F238E27FC236}">
                <a16:creationId xmlns:a16="http://schemas.microsoft.com/office/drawing/2014/main" id="{427A4CB1-E715-104D-8686-236E5BBC2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483" y="5975695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>
                <a:latin typeface="Helvetica" pitchFamily="2" charset="0"/>
              </a:rPr>
              <a:t>0</a:t>
            </a:r>
            <a:r>
              <a:rPr lang="en-US" altLang="en-US" sz="2400" baseline="30000">
                <a:latin typeface="Helvetica" pitchFamily="2" charset="0"/>
              </a:rPr>
              <a:t>+</a:t>
            </a:r>
            <a:endParaRPr lang="en-US" altLang="en-US" sz="2400">
              <a:latin typeface="Helvetica" pitchFamily="2" charset="0"/>
            </a:endParaRPr>
          </a:p>
        </p:txBody>
      </p:sp>
      <p:sp>
        <p:nvSpPr>
          <p:cNvPr id="12" name="Text Box 30">
            <a:extLst>
              <a:ext uri="{FF2B5EF4-FFF2-40B4-BE49-F238E27FC236}">
                <a16:creationId xmlns:a16="http://schemas.microsoft.com/office/drawing/2014/main" id="{C18BF41C-A706-FC46-A2BF-31895E522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483" y="3127879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dirty="0">
                <a:latin typeface="Helvetica" pitchFamily="2" charset="0"/>
              </a:rPr>
              <a:t>2</a:t>
            </a:r>
            <a:r>
              <a:rPr lang="en-US" altLang="en-US" sz="2400" baseline="30000" dirty="0">
                <a:latin typeface="Helvetica" pitchFamily="2" charset="0"/>
              </a:rPr>
              <a:t>+</a:t>
            </a:r>
            <a:endParaRPr lang="en-US" altLang="en-US" sz="2400" dirty="0">
              <a:latin typeface="Helvetica" pitchFamily="2" charset="0"/>
            </a:endParaRPr>
          </a:p>
        </p:txBody>
      </p:sp>
      <p:sp>
        <p:nvSpPr>
          <p:cNvPr id="17" name="Line 27">
            <a:extLst>
              <a:ext uri="{FF2B5EF4-FFF2-40B4-BE49-F238E27FC236}">
                <a16:creationId xmlns:a16="http://schemas.microsoft.com/office/drawing/2014/main" id="{FB2A4CEF-DD27-6A42-A7AD-189086ECA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6747" y="6356689"/>
            <a:ext cx="2677358" cy="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8" name="Line 28">
            <a:extLst>
              <a:ext uri="{FF2B5EF4-FFF2-40B4-BE49-F238E27FC236}">
                <a16:creationId xmlns:a16="http://schemas.microsoft.com/office/drawing/2014/main" id="{466FD5B0-3D34-1F4B-96E1-B0BAEC24FFD5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8254" y="3535247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29">
            <a:extLst>
              <a:ext uri="{FF2B5EF4-FFF2-40B4-BE49-F238E27FC236}">
                <a16:creationId xmlns:a16="http://schemas.microsoft.com/office/drawing/2014/main" id="{AAF74C57-42AB-9A42-85B9-160CD0D79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3959" y="5998410"/>
            <a:ext cx="909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dirty="0">
                <a:latin typeface="Helvetica" pitchFamily="2" charset="0"/>
              </a:rPr>
              <a:t>7/2</a:t>
            </a:r>
            <a:r>
              <a:rPr lang="en-US" altLang="en-US" sz="2400" baseline="30000" dirty="0">
                <a:latin typeface="Helvetica" pitchFamily="2" charset="0"/>
              </a:rPr>
              <a:t>+</a:t>
            </a:r>
            <a:endParaRPr lang="en-US" altLang="en-US" sz="2400" dirty="0">
              <a:latin typeface="Helvetica" pitchFamily="2" charset="0"/>
            </a:endParaRPr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89FB3A01-8776-0D48-8FC0-7D61E8D759C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5044" y="3729582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" name="Line 28">
            <a:extLst>
              <a:ext uri="{FF2B5EF4-FFF2-40B4-BE49-F238E27FC236}">
                <a16:creationId xmlns:a16="http://schemas.microsoft.com/office/drawing/2014/main" id="{E68D5D18-5CDA-D447-A39E-E0B3CEF69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0707" y="3915385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" name="Line 28">
            <a:extLst>
              <a:ext uri="{FF2B5EF4-FFF2-40B4-BE49-F238E27FC236}">
                <a16:creationId xmlns:a16="http://schemas.microsoft.com/office/drawing/2014/main" id="{3658D9F8-9B0D-4243-80F3-769998600F8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5044" y="3348335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" name="Line 28">
            <a:extLst>
              <a:ext uri="{FF2B5EF4-FFF2-40B4-BE49-F238E27FC236}">
                <a16:creationId xmlns:a16="http://schemas.microsoft.com/office/drawing/2014/main" id="{22E2F829-9650-4E49-9334-270AFDA61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5044" y="3170263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36B107-833F-3644-95DC-535A0AC84573}"/>
              </a:ext>
            </a:extLst>
          </p:cNvPr>
          <p:cNvSpPr/>
          <p:nvPr/>
        </p:nvSpPr>
        <p:spPr>
          <a:xfrm>
            <a:off x="9938274" y="3278043"/>
            <a:ext cx="1837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Helvetica" pitchFamily="2" charset="0"/>
              </a:rPr>
              <a:t>| 7/2</a:t>
            </a:r>
            <a:r>
              <a:rPr lang="en-US" altLang="en-US" sz="2400" baseline="30000" dirty="0">
                <a:latin typeface="Helvetica" pitchFamily="2" charset="0"/>
              </a:rPr>
              <a:t>+ </a:t>
            </a:r>
            <a:r>
              <a:rPr lang="en-US" altLang="en-US" sz="2400" dirty="0">
                <a:latin typeface="Helvetica" pitchFamily="2" charset="0"/>
              </a:rPr>
              <a:t>⨂ 2</a:t>
            </a:r>
            <a:r>
              <a:rPr lang="en-US" altLang="en-US" sz="2400" baseline="30000" dirty="0">
                <a:latin typeface="Helvetica" pitchFamily="2" charset="0"/>
              </a:rPr>
              <a:t>+ </a:t>
            </a:r>
            <a:r>
              <a:rPr lang="en-US" altLang="en-US" sz="2400" dirty="0">
                <a:latin typeface="Helvetica" pitchFamily="2" charset="0"/>
              </a:rPr>
              <a:t>&gt;</a:t>
            </a:r>
            <a:endParaRPr lang="en-US" altLang="en-US" sz="1400" dirty="0">
              <a:latin typeface="Helvetica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464A2D-09B3-1D45-BAC1-62CEE489EECB}"/>
              </a:ext>
            </a:extLst>
          </p:cNvPr>
          <p:cNvSpPr/>
          <p:nvPr/>
        </p:nvSpPr>
        <p:spPr>
          <a:xfrm>
            <a:off x="6888345" y="3162430"/>
            <a:ext cx="706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11/2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A389FF-E82B-CC4A-916E-61EA3061F504}"/>
              </a:ext>
            </a:extLst>
          </p:cNvPr>
          <p:cNvSpPr/>
          <p:nvPr/>
        </p:nvSpPr>
        <p:spPr>
          <a:xfrm>
            <a:off x="6997938" y="2963819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7/2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21B9EE-6FD3-F24B-8252-4290168D4C6B}"/>
              </a:ext>
            </a:extLst>
          </p:cNvPr>
          <p:cNvSpPr/>
          <p:nvPr/>
        </p:nvSpPr>
        <p:spPr>
          <a:xfrm>
            <a:off x="6994891" y="3359054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9/2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8DB01F-C0EF-B24F-8CCA-C57A939DD94D}"/>
              </a:ext>
            </a:extLst>
          </p:cNvPr>
          <p:cNvSpPr/>
          <p:nvPr/>
        </p:nvSpPr>
        <p:spPr>
          <a:xfrm>
            <a:off x="6994891" y="3568195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5/2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09D2D4-6A61-C544-AC8E-7371CDC049EB}"/>
              </a:ext>
            </a:extLst>
          </p:cNvPr>
          <p:cNvSpPr/>
          <p:nvPr/>
        </p:nvSpPr>
        <p:spPr>
          <a:xfrm>
            <a:off x="6991845" y="3788074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3/2</a:t>
            </a:r>
            <a:r>
              <a:rPr lang="en-US" altLang="en-US" baseline="30000" dirty="0">
                <a:latin typeface="Helvetica" pitchFamily="2" charset="0"/>
              </a:rPr>
              <a:t>+</a:t>
            </a:r>
            <a:endParaRPr lang="en-US" dirty="0"/>
          </a:p>
        </p:txBody>
      </p:sp>
      <p:sp>
        <p:nvSpPr>
          <p:cNvPr id="44" name="Line 33">
            <a:extLst>
              <a:ext uri="{FF2B5EF4-FFF2-40B4-BE49-F238E27FC236}">
                <a16:creationId xmlns:a16="http://schemas.microsoft.com/office/drawing/2014/main" id="{9D35F6DF-5F18-6849-83BF-5BB3FDED609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64480" y="3495747"/>
            <a:ext cx="1" cy="2846362"/>
          </a:xfrm>
          <a:prstGeom prst="line">
            <a:avLst/>
          </a:prstGeom>
          <a:noFill/>
          <a:ln w="2540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45" name="Line 33">
            <a:extLst>
              <a:ext uri="{FF2B5EF4-FFF2-40B4-BE49-F238E27FC236}">
                <a16:creationId xmlns:a16="http://schemas.microsoft.com/office/drawing/2014/main" id="{C34A8CAC-614C-0A4B-9280-08FFD958D46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7650260" y="3127884"/>
            <a:ext cx="0" cy="3228777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7" name="Line 33">
            <a:extLst>
              <a:ext uri="{FF2B5EF4-FFF2-40B4-BE49-F238E27FC236}">
                <a16:creationId xmlns:a16="http://schemas.microsoft.com/office/drawing/2014/main" id="{7CDB2E87-C20D-E74C-AFC6-E455261B9A81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8071673" y="3321003"/>
            <a:ext cx="2241" cy="3035583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8" name="Line 33">
            <a:extLst>
              <a:ext uri="{FF2B5EF4-FFF2-40B4-BE49-F238E27FC236}">
                <a16:creationId xmlns:a16="http://schemas.microsoft.com/office/drawing/2014/main" id="{E251DA8B-082B-2C40-90C7-522FCEB8858F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631801" y="3508880"/>
            <a:ext cx="3248" cy="2847722"/>
          </a:xfrm>
          <a:prstGeom prst="line">
            <a:avLst/>
          </a:prstGeom>
          <a:noFill/>
          <a:ln w="984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9" name="Line 33">
            <a:extLst>
              <a:ext uri="{FF2B5EF4-FFF2-40B4-BE49-F238E27FC236}">
                <a16:creationId xmlns:a16="http://schemas.microsoft.com/office/drawing/2014/main" id="{69EEE61A-0104-F14C-B414-C5DB29F4F1C8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9115391" y="3728387"/>
            <a:ext cx="1" cy="2628236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0" name="Line 33">
            <a:extLst>
              <a:ext uri="{FF2B5EF4-FFF2-40B4-BE49-F238E27FC236}">
                <a16:creationId xmlns:a16="http://schemas.microsoft.com/office/drawing/2014/main" id="{B8FD9BE1-DD52-334C-8994-680F9DB5773A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9521110" y="3879377"/>
            <a:ext cx="1" cy="2477276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5C1F50E-4869-374D-B282-D847036D3E6B}"/>
              </a:ext>
            </a:extLst>
          </p:cNvPr>
          <p:cNvSpPr/>
          <p:nvPr/>
        </p:nvSpPr>
        <p:spPr>
          <a:xfrm>
            <a:off x="4092576" y="4416889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B(E2)↑ = 50</a:t>
            </a:r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D52EE35-7832-3344-8A62-1561DA1B248A}"/>
              </a:ext>
            </a:extLst>
          </p:cNvPr>
          <p:cNvSpPr/>
          <p:nvPr/>
        </p:nvSpPr>
        <p:spPr>
          <a:xfrm>
            <a:off x="7258395" y="475549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10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F56A7A4-156C-744D-A2E2-CDA83CBFDF4F}"/>
              </a:ext>
            </a:extLst>
          </p:cNvPr>
          <p:cNvSpPr/>
          <p:nvPr/>
        </p:nvSpPr>
        <p:spPr>
          <a:xfrm>
            <a:off x="7653493" y="498487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15</a:t>
            </a:r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BA0EB80-EF7D-214F-A5E7-38BDCFC8626A}"/>
              </a:ext>
            </a:extLst>
          </p:cNvPr>
          <p:cNvSpPr/>
          <p:nvPr/>
        </p:nvSpPr>
        <p:spPr>
          <a:xfrm>
            <a:off x="8055145" y="5277321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Helvetica" pitchFamily="2" charset="0"/>
              </a:rPr>
              <a:t>12.5</a:t>
            </a:r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77AFA31-E161-CA43-84C5-70C7E08498EA}"/>
              </a:ext>
            </a:extLst>
          </p:cNvPr>
          <p:cNvSpPr/>
          <p:nvPr/>
        </p:nvSpPr>
        <p:spPr>
          <a:xfrm>
            <a:off x="8641519" y="5513679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7.5</a:t>
            </a:r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18457EB-778E-C84E-A7C8-8DCCA472E39C}"/>
              </a:ext>
            </a:extLst>
          </p:cNvPr>
          <p:cNvSpPr/>
          <p:nvPr/>
        </p:nvSpPr>
        <p:spPr>
          <a:xfrm>
            <a:off x="9262733" y="57505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5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3A2F5C-4958-CE4D-AB26-2BD5A4B70FA0}"/>
              </a:ext>
            </a:extLst>
          </p:cNvPr>
          <p:cNvSpPr/>
          <p:nvPr/>
        </p:nvSpPr>
        <p:spPr>
          <a:xfrm>
            <a:off x="9676526" y="5000322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altLang="en-US" b="1" dirty="0">
                <a:latin typeface="Helvetica" pitchFamily="2" charset="0"/>
              </a:rPr>
              <a:t> </a:t>
            </a:r>
            <a:r>
              <a:rPr lang="en-US" altLang="en-US" b="1" dirty="0">
                <a:latin typeface="Helvetica" pitchFamily="2" charset="0"/>
              </a:rPr>
              <a:t>B(E2)↑ = </a:t>
            </a:r>
            <a:r>
              <a:rPr lang="el-GR" altLang="en-US" b="1" dirty="0">
                <a:latin typeface="Helvetica" pitchFamily="2" charset="0"/>
              </a:rPr>
              <a:t>50</a:t>
            </a:r>
            <a:endParaRPr lang="en-US" b="1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FCE5BA9-13EA-964C-B8D4-D51BE6D0B22F}"/>
              </a:ext>
            </a:extLst>
          </p:cNvPr>
          <p:cNvSpPr/>
          <p:nvPr/>
        </p:nvSpPr>
        <p:spPr>
          <a:xfrm>
            <a:off x="7855204" y="1355482"/>
            <a:ext cx="152400" cy="152400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1E364E6-B82E-2D48-8007-032243B68916}"/>
              </a:ext>
            </a:extLst>
          </p:cNvPr>
          <p:cNvGrpSpPr/>
          <p:nvPr/>
        </p:nvGrpSpPr>
        <p:grpSpPr>
          <a:xfrm>
            <a:off x="7065746" y="1494012"/>
            <a:ext cx="3068949" cy="1291099"/>
            <a:chOff x="4003041" y="-1758117"/>
            <a:chExt cx="3068949" cy="1291099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AB61D06-E23A-EF4D-B440-8926D12F2C9B}"/>
                </a:ext>
              </a:extLst>
            </p:cNvPr>
            <p:cNvSpPr/>
            <p:nvPr/>
          </p:nvSpPr>
          <p:spPr>
            <a:xfrm>
              <a:off x="5086051" y="-1536799"/>
              <a:ext cx="935420" cy="882869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accent1">
                  <a:lumMod val="5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49FE6592-D9DB-1C4D-B9F2-C8843A8D2ACF}"/>
                </a:ext>
              </a:extLst>
            </p:cNvPr>
            <p:cNvSpPr/>
            <p:nvPr/>
          </p:nvSpPr>
          <p:spPr bwMode="auto">
            <a:xfrm rot="19183605">
              <a:off x="5014595" y="-166271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CDFD05B8-B7EF-5046-B8DA-50A628A987F7}"/>
                </a:ext>
              </a:extLst>
            </p:cNvPr>
            <p:cNvSpPr/>
            <p:nvPr/>
          </p:nvSpPr>
          <p:spPr bwMode="auto">
            <a:xfrm rot="19344164">
              <a:off x="5002095" y="-1758117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0ABD3374-DD32-AF4C-8F5D-671CF3899751}"/>
                </a:ext>
              </a:extLst>
            </p:cNvPr>
            <p:cNvSpPr/>
            <p:nvPr/>
          </p:nvSpPr>
          <p:spPr bwMode="auto">
            <a:xfrm rot="8363982">
              <a:off x="5110961" y="-142515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694C230B-F882-BC4E-BB67-83A44CD0E6FA}"/>
                </a:ext>
              </a:extLst>
            </p:cNvPr>
            <p:cNvSpPr/>
            <p:nvPr/>
          </p:nvSpPr>
          <p:spPr bwMode="auto">
            <a:xfrm rot="8304706">
              <a:off x="5104865" y="-133110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F9FAD1EF-30CA-CF47-A9DC-DC4066EDE0E6}"/>
                </a:ext>
              </a:extLst>
            </p:cNvPr>
            <p:cNvSpPr/>
            <p:nvPr/>
          </p:nvSpPr>
          <p:spPr bwMode="auto">
            <a:xfrm rot="2827637">
              <a:off x="4035621" y="-1566862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F17923A0-D31E-5642-B692-FFD6F3B5BA4A}"/>
                </a:ext>
              </a:extLst>
            </p:cNvPr>
            <p:cNvSpPr/>
            <p:nvPr/>
          </p:nvSpPr>
          <p:spPr bwMode="auto">
            <a:xfrm rot="2827637">
              <a:off x="3931989" y="-156076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59E31300-45CD-1F47-B689-30416E16D9A4}"/>
                </a:ext>
              </a:extLst>
            </p:cNvPr>
            <p:cNvSpPr/>
            <p:nvPr/>
          </p:nvSpPr>
          <p:spPr bwMode="auto">
            <a:xfrm rot="14061277">
              <a:off x="6057605" y="-1442358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44450E93-5656-3C4F-BA5B-A770033A7720}"/>
                </a:ext>
              </a:extLst>
            </p:cNvPr>
            <p:cNvSpPr/>
            <p:nvPr/>
          </p:nvSpPr>
          <p:spPr bwMode="auto">
            <a:xfrm rot="14061277">
              <a:off x="6136853" y="-1448454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D57D734-AFA4-A941-831A-E50368190694}"/>
              </a:ext>
            </a:extLst>
          </p:cNvPr>
          <p:cNvGrpSpPr/>
          <p:nvPr/>
        </p:nvGrpSpPr>
        <p:grpSpPr>
          <a:xfrm>
            <a:off x="2293904" y="1482164"/>
            <a:ext cx="3068949" cy="1291099"/>
            <a:chOff x="4003041" y="-1758117"/>
            <a:chExt cx="3068949" cy="1291099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E1430ED-48A4-1844-9588-849C965963FD}"/>
                </a:ext>
              </a:extLst>
            </p:cNvPr>
            <p:cNvSpPr/>
            <p:nvPr/>
          </p:nvSpPr>
          <p:spPr>
            <a:xfrm>
              <a:off x="5086051" y="-1536799"/>
              <a:ext cx="935420" cy="882869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accent1">
                  <a:lumMod val="5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137B2E7A-2A47-5148-A09B-0B36398F3183}"/>
                </a:ext>
              </a:extLst>
            </p:cNvPr>
            <p:cNvSpPr/>
            <p:nvPr/>
          </p:nvSpPr>
          <p:spPr bwMode="auto">
            <a:xfrm rot="19183605">
              <a:off x="5014595" y="-166271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491CB95B-BF17-EB44-BDD3-7EFDE4A901FC}"/>
                </a:ext>
              </a:extLst>
            </p:cNvPr>
            <p:cNvSpPr/>
            <p:nvPr/>
          </p:nvSpPr>
          <p:spPr bwMode="auto">
            <a:xfrm rot="19344164">
              <a:off x="5002095" y="-1758117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8AD09B6A-D243-A940-AC95-8DD334A0B1EB}"/>
                </a:ext>
              </a:extLst>
            </p:cNvPr>
            <p:cNvSpPr/>
            <p:nvPr/>
          </p:nvSpPr>
          <p:spPr bwMode="auto">
            <a:xfrm rot="8363982">
              <a:off x="5110961" y="-142515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695C766D-B8BE-3D44-B112-083AA83C77CD}"/>
                </a:ext>
              </a:extLst>
            </p:cNvPr>
            <p:cNvSpPr/>
            <p:nvPr/>
          </p:nvSpPr>
          <p:spPr bwMode="auto">
            <a:xfrm rot="8304706">
              <a:off x="5104865" y="-1331103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83CA2395-9795-B346-A8C2-6033C920F488}"/>
                </a:ext>
              </a:extLst>
            </p:cNvPr>
            <p:cNvSpPr/>
            <p:nvPr/>
          </p:nvSpPr>
          <p:spPr bwMode="auto">
            <a:xfrm rot="2827637">
              <a:off x="4035621" y="-1566862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62B473A3-D81C-1547-B7C1-B9FB836AFF72}"/>
                </a:ext>
              </a:extLst>
            </p:cNvPr>
            <p:cNvSpPr/>
            <p:nvPr/>
          </p:nvSpPr>
          <p:spPr bwMode="auto">
            <a:xfrm rot="2827637">
              <a:off x="3931989" y="-1560766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D944E4D1-4768-2541-9CEA-7D6F21FCE811}"/>
                </a:ext>
              </a:extLst>
            </p:cNvPr>
            <p:cNvSpPr/>
            <p:nvPr/>
          </p:nvSpPr>
          <p:spPr bwMode="auto">
            <a:xfrm rot="14061277">
              <a:off x="6057605" y="-1442358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4D390AF4-6F4A-3442-9772-D187CE506374}"/>
                </a:ext>
              </a:extLst>
            </p:cNvPr>
            <p:cNvSpPr/>
            <p:nvPr/>
          </p:nvSpPr>
          <p:spPr bwMode="auto">
            <a:xfrm rot="14061277">
              <a:off x="6136853" y="-1448454"/>
              <a:ext cx="1006190" cy="864085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pic>
        <p:nvPicPr>
          <p:cNvPr id="66" name="Picture 9" descr="&#10;image-159.pdf                                                  003B0696Macintosh HD                   C156D492:">
            <a:extLst>
              <a:ext uri="{FF2B5EF4-FFF2-40B4-BE49-F238E27FC236}">
                <a16:creationId xmlns:a16="http://schemas.microsoft.com/office/drawing/2014/main" id="{1EC6EF75-5580-0847-A2D6-81B53E7B8C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86" b="-1690"/>
          <a:stretch/>
        </p:blipFill>
        <p:spPr bwMode="auto">
          <a:xfrm>
            <a:off x="435784" y="4443324"/>
            <a:ext cx="2142508" cy="59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9" descr="&#10;image-159.pdf                                                  003B0696Macintosh HD                   C156D492:">
            <a:extLst>
              <a:ext uri="{FF2B5EF4-FFF2-40B4-BE49-F238E27FC236}">
                <a16:creationId xmlns:a16="http://schemas.microsoft.com/office/drawing/2014/main" id="{C58606C2-6E8E-4949-B55F-FB4ABB078A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6" b="-1395"/>
          <a:stretch/>
        </p:blipFill>
        <p:spPr bwMode="auto">
          <a:xfrm>
            <a:off x="1518580" y="5019765"/>
            <a:ext cx="1421687" cy="5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207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High-accuracy B(E2)’s from </a:t>
            </a:r>
            <a:r>
              <a:rPr lang="en-US" dirty="0" err="1"/>
              <a:t>Coulex</a:t>
            </a:r>
            <a:r>
              <a:rPr lang="en-US" dirty="0"/>
              <a:t> – the pitfalls 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07047"/>
            <a:ext cx="10515600" cy="2777257"/>
          </a:xfrm>
        </p:spPr>
      </p:pic>
    </p:spTree>
    <p:extLst>
      <p:ext uri="{BB962C8B-B14F-4D97-AF65-F5344CB8AC3E}">
        <p14:creationId xmlns:p14="http://schemas.microsoft.com/office/powerpoint/2010/main" val="2114309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effective charges from </a:t>
            </a:r>
            <a:r>
              <a:rPr lang="en-US" baseline="30000" dirty="0"/>
              <a:t>133</a:t>
            </a:r>
            <a:r>
              <a:rPr lang="en-US" dirty="0"/>
              <a:t>Sb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08" y="2092071"/>
            <a:ext cx="7644384" cy="2807208"/>
          </a:xfrm>
        </p:spPr>
      </p:pic>
    </p:spTree>
    <p:extLst>
      <p:ext uri="{BB962C8B-B14F-4D97-AF65-F5344CB8AC3E}">
        <p14:creationId xmlns:p14="http://schemas.microsoft.com/office/powerpoint/2010/main" val="2955528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-yields at </a:t>
            </a:r>
            <a:r>
              <a:rPr lang="en-US" dirty="0" err="1"/>
              <a:t>Miniball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946723"/>
              </p:ext>
            </p:extLst>
          </p:nvPr>
        </p:nvGraphicFramePr>
        <p:xfrm>
          <a:off x="3564890" y="1986919"/>
          <a:ext cx="5495218" cy="33820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0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2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9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99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99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25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49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isotope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</a:t>
                      </a:r>
                      <a:r>
                        <a:rPr lang="en-GB" sz="1100" baseline="-25000">
                          <a:effectLst/>
                        </a:rPr>
                        <a:t>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</a:t>
                      </a:r>
                      <a:r>
                        <a:rPr lang="en-GB" sz="1100" baseline="-25000">
                          <a:effectLst/>
                        </a:rPr>
                        <a:t>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</a:t>
                      </a:r>
                      <a:r>
                        <a:rPr lang="en-GB" sz="1100" baseline="-25000">
                          <a:effectLst/>
                        </a:rPr>
                        <a:t>x</a:t>
                      </a:r>
                      <a:r>
                        <a:rPr lang="en-GB" sz="1100">
                          <a:effectLst/>
                        </a:rPr>
                        <a:t> [MeV]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B(E2­) [W.u.]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p-g yields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B(E2)</a:t>
                      </a:r>
                      <a:r>
                        <a:rPr lang="en-GB" sz="900">
                          <a:effectLst/>
                        </a:rPr>
                        <a:t> stat. err. </a:t>
                      </a:r>
                      <a:br>
                        <a:rPr lang="en-GB" sz="900">
                          <a:effectLst/>
                        </a:rPr>
                      </a:br>
                      <a:r>
                        <a:rPr lang="en-GB" sz="1100">
                          <a:effectLst/>
                        </a:rPr>
                        <a:t>[W.u.]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stat. err. [%]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131</a:t>
                      </a:r>
                      <a:r>
                        <a:rPr lang="en-GB" sz="1100">
                          <a:effectLst/>
                        </a:rPr>
                        <a:t>Sb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5/2</a:t>
                      </a:r>
                      <a:r>
                        <a:rPr lang="en-GB" sz="1100" baseline="-25000">
                          <a:effectLst/>
                        </a:rPr>
                        <a:t>d5/2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0.798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808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1.141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2174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11/2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1.226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2114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1.229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2951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1.482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133</a:t>
                      </a:r>
                      <a:r>
                        <a:rPr lang="en-GB" sz="1100">
                          <a:effectLst/>
                        </a:rPr>
                        <a:t>Sb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5/2</a:t>
                      </a:r>
                      <a:r>
                        <a:rPr lang="en-GB" sz="1100" baseline="-25000">
                          <a:effectLst/>
                        </a:rPr>
                        <a:t>d5/2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0.962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3/2</a:t>
                      </a:r>
                      <a:r>
                        <a:rPr lang="en-GB" sz="1100" baseline="-25000">
                          <a:effectLst/>
                        </a:rPr>
                        <a:t>d3/2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2.439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127</a:t>
                      </a:r>
                      <a:r>
                        <a:rPr lang="en-GB" sz="1100">
                          <a:effectLst/>
                        </a:rPr>
                        <a:t>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11/2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9808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1.235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~1.1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~1.6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9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~1.6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127</a:t>
                      </a:r>
                      <a:r>
                        <a:rPr lang="en-GB" sz="1100">
                          <a:effectLst/>
                        </a:rPr>
                        <a:t>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0.524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2948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98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~1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1905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52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8" y="1754440"/>
            <a:ext cx="8355320" cy="4187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1A26-3582-8E42-921F-A7018D45B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24" y="113455"/>
            <a:ext cx="10978970" cy="566053"/>
          </a:xfrm>
        </p:spPr>
        <p:txBody>
          <a:bodyPr>
            <a:normAutofit fontScale="90000"/>
          </a:bodyPr>
          <a:lstStyle/>
          <a:p>
            <a:r>
              <a:rPr lang="en-US" dirty="0"/>
              <a:t>E2 Strength (</a:t>
            </a:r>
            <a:r>
              <a:rPr lang="en-US" dirty="0" err="1"/>
              <a:t>Coulex</a:t>
            </a:r>
            <a:r>
              <a:rPr lang="en-US" dirty="0"/>
              <a:t>) of Odd-Z Nuclei Near </a:t>
            </a:r>
            <a:r>
              <a:rPr lang="en-US" baseline="30000" dirty="0"/>
              <a:t>132</a:t>
            </a:r>
            <a:r>
              <a:rPr lang="en-US" dirty="0"/>
              <a:t>Sn: Effective charges and </a:t>
            </a:r>
            <a:r>
              <a:rPr lang="en-US" i="1" dirty="0" err="1"/>
              <a:t>pn</a:t>
            </a:r>
            <a:r>
              <a:rPr lang="en-US" dirty="0"/>
              <a:t> Interactions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DD4DBA-2B64-7D4F-B317-FDCF61F1DC10}"/>
              </a:ext>
            </a:extLst>
          </p:cNvPr>
          <p:cNvSpPr/>
          <p:nvPr/>
        </p:nvSpPr>
        <p:spPr>
          <a:xfrm>
            <a:off x="519419" y="1775746"/>
            <a:ext cx="1393272" cy="1353347"/>
          </a:xfrm>
          <a:prstGeom prst="rect">
            <a:avLst/>
          </a:prstGeom>
          <a:noFill/>
          <a:ln w="57150">
            <a:solidFill>
              <a:srgbClr val="C783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77992-74FA-D54E-91F8-87D8B5EC97C0}"/>
              </a:ext>
            </a:extLst>
          </p:cNvPr>
          <p:cNvSpPr/>
          <p:nvPr/>
        </p:nvSpPr>
        <p:spPr>
          <a:xfrm>
            <a:off x="554124" y="4539951"/>
            <a:ext cx="1347173" cy="13523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2C9673-CD28-864E-BACE-DA8885C69D4B}"/>
              </a:ext>
            </a:extLst>
          </p:cNvPr>
          <p:cNvSpPr/>
          <p:nvPr/>
        </p:nvSpPr>
        <p:spPr>
          <a:xfrm>
            <a:off x="3300641" y="1781344"/>
            <a:ext cx="1425581" cy="13645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FC1277-03B5-2D4E-B71B-B0AB89A55A56}"/>
              </a:ext>
            </a:extLst>
          </p:cNvPr>
          <p:cNvSpPr/>
          <p:nvPr/>
        </p:nvSpPr>
        <p:spPr>
          <a:xfrm>
            <a:off x="6073839" y="1788081"/>
            <a:ext cx="1397744" cy="1339253"/>
          </a:xfrm>
          <a:prstGeom prst="rect">
            <a:avLst/>
          </a:prstGeom>
          <a:noFill/>
          <a:ln w="57150">
            <a:solidFill>
              <a:srgbClr val="A86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5A8E0-7728-A347-B239-E72D519156F1}"/>
              </a:ext>
            </a:extLst>
          </p:cNvPr>
          <p:cNvSpPr txBox="1"/>
          <p:nvPr/>
        </p:nvSpPr>
        <p:spPr>
          <a:xfrm>
            <a:off x="238017" y="1026231"/>
            <a:ext cx="2219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78341"/>
                </a:solidFill>
              </a:rPr>
              <a:t>Recently Published; </a:t>
            </a:r>
            <a:br>
              <a:rPr lang="en-US" dirty="0">
                <a:solidFill>
                  <a:srgbClr val="C78341"/>
                </a:solidFill>
              </a:rPr>
            </a:br>
            <a:r>
              <a:rPr lang="en-US" dirty="0">
                <a:solidFill>
                  <a:srgbClr val="C78341"/>
                </a:solidFill>
              </a:rPr>
              <a:t>40% E2 enhancement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C784EC-477C-AE42-89AA-EFEDFF3F8784}"/>
              </a:ext>
            </a:extLst>
          </p:cNvPr>
          <p:cNvSpPr txBox="1"/>
          <p:nvPr/>
        </p:nvSpPr>
        <p:spPr>
          <a:xfrm>
            <a:off x="6315107" y="971827"/>
            <a:ext cx="904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A86ED4"/>
                </a:solidFill>
              </a:rPr>
              <a:t>s.p</a:t>
            </a:r>
            <a:r>
              <a:rPr lang="en-US" dirty="0">
                <a:solidFill>
                  <a:srgbClr val="A86ED4"/>
                </a:solidFill>
              </a:rPr>
              <a:t>. eff.</a:t>
            </a:r>
            <a:br>
              <a:rPr lang="en-US" dirty="0">
                <a:solidFill>
                  <a:srgbClr val="A86ED4"/>
                </a:solidFill>
              </a:rPr>
            </a:br>
            <a:r>
              <a:rPr lang="en-US" dirty="0">
                <a:solidFill>
                  <a:srgbClr val="A86ED4"/>
                </a:solidFill>
              </a:rPr>
              <a:t>charges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D921C-93F2-D546-B40D-271568092C11}"/>
              </a:ext>
            </a:extLst>
          </p:cNvPr>
          <p:cNvSpPr txBox="1"/>
          <p:nvPr/>
        </p:nvSpPr>
        <p:spPr>
          <a:xfrm>
            <a:off x="3302930" y="980216"/>
            <a:ext cx="1373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Beyond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particle-core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1BA2E2-8A9F-574B-8635-CCFA6F255FDE}"/>
              </a:ext>
            </a:extLst>
          </p:cNvPr>
          <p:cNvSpPr txBox="1"/>
          <p:nvPr/>
        </p:nvSpPr>
        <p:spPr>
          <a:xfrm>
            <a:off x="530412" y="5953995"/>
            <a:ext cx="1373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Beyond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particle-core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EF68E7-F6AA-8C45-A505-E44BB5632D50}"/>
              </a:ext>
            </a:extLst>
          </p:cNvPr>
          <p:cNvSpPr/>
          <p:nvPr/>
        </p:nvSpPr>
        <p:spPr>
          <a:xfrm>
            <a:off x="6096000" y="3141229"/>
            <a:ext cx="1370202" cy="13898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5C7151-75A2-40D0-9BD8-86AB9AF6B871}"/>
              </a:ext>
            </a:extLst>
          </p:cNvPr>
          <p:cNvSpPr txBox="1"/>
          <p:nvPr/>
        </p:nvSpPr>
        <p:spPr>
          <a:xfrm>
            <a:off x="9287441" y="2084294"/>
            <a:ext cx="1940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 + </a:t>
            </a:r>
          </a:p>
          <a:p>
            <a:r>
              <a:rPr lang="en-US" b="1" dirty="0"/>
              <a:t>neutron hole pairs</a:t>
            </a:r>
            <a:endParaRPr lang="en-AU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AF4E53-D73E-438C-915D-4A84000D8035}"/>
              </a:ext>
            </a:extLst>
          </p:cNvPr>
          <p:cNvSpPr txBox="1"/>
          <p:nvPr/>
        </p:nvSpPr>
        <p:spPr>
          <a:xfrm>
            <a:off x="9287441" y="4872348"/>
            <a:ext cx="1940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 hole + </a:t>
            </a:r>
          </a:p>
          <a:p>
            <a:r>
              <a:rPr lang="en-US" b="1" dirty="0"/>
              <a:t>neutron hole pairs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987852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56150" y="727750"/>
            <a:ext cx="87342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Total electric quadrupole strength of </a:t>
            </a:r>
            <a:r>
              <a:rPr lang="en-US" sz="1600" b="1" baseline="30000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129</a:t>
            </a:r>
            <a:r>
              <a:rPr lang="en-US" sz="1600" b="1" dirty="0">
                <a:solidFill>
                  <a:srgbClr val="FF0C09"/>
                </a:solidFill>
                <a:ea typeface="ＭＳ Ｐゴシック" charset="0"/>
                <a:cs typeface="ＭＳ Ｐゴシック" charset="0"/>
              </a:rPr>
              <a:t>Sb is enhanced compared to the Sn systematics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80CE018-1A3B-7E40-B872-5B65E257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76" y="320041"/>
            <a:ext cx="11489974" cy="535531"/>
          </a:xfrm>
        </p:spPr>
        <p:txBody>
          <a:bodyPr>
            <a:normAutofit/>
          </a:bodyPr>
          <a:lstStyle/>
          <a:p>
            <a:r>
              <a:rPr lang="en-US" dirty="0"/>
              <a:t>Sn B(E2) Systematics – moving to odd-proton </a:t>
            </a:r>
            <a:r>
              <a:rPr lang="en-US" dirty="0" err="1"/>
              <a:t>neighbours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1F8F36-6BE0-4975-8A2E-09120F094072}"/>
              </a:ext>
            </a:extLst>
          </p:cNvPr>
          <p:cNvGrpSpPr/>
          <p:nvPr/>
        </p:nvGrpSpPr>
        <p:grpSpPr>
          <a:xfrm>
            <a:off x="473139" y="1263281"/>
            <a:ext cx="5312779" cy="5312779"/>
            <a:chOff x="6358522" y="1263281"/>
            <a:chExt cx="5312779" cy="531277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48E352C-579C-6C4A-B564-EEF97BAB87AA}"/>
                </a:ext>
              </a:extLst>
            </p:cNvPr>
            <p:cNvGrpSpPr/>
            <p:nvPr/>
          </p:nvGrpSpPr>
          <p:grpSpPr>
            <a:xfrm>
              <a:off x="6358522" y="1263281"/>
              <a:ext cx="5312779" cy="5312779"/>
              <a:chOff x="6358522" y="1263281"/>
              <a:chExt cx="5312779" cy="5312779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18268001-AF2C-0C44-833B-B72B5F0A4C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58522" y="1263281"/>
                <a:ext cx="5312779" cy="5312779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99549C6-47A4-E940-8A4E-C0C758AEC5A8}"/>
                  </a:ext>
                </a:extLst>
              </p:cNvPr>
              <p:cNvSpPr txBox="1"/>
              <p:nvPr/>
            </p:nvSpPr>
            <p:spPr>
              <a:xfrm>
                <a:off x="8050681" y="5265538"/>
                <a:ext cx="2656305" cy="424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200" dirty="0">
                    <a:solidFill>
                      <a:srgbClr val="00B050"/>
                    </a:solidFill>
                    <a:latin typeface="+mn-lt"/>
                  </a:rPr>
                  <a:t>       </a:t>
                </a:r>
              </a:p>
              <a:p>
                <a:pPr algn="l">
                  <a:lnSpc>
                    <a:spcPct val="90000"/>
                  </a:lnSpc>
                </a:pPr>
                <a:endParaRPr lang="en-US" sz="1200" dirty="0">
                  <a:solidFill>
                    <a:srgbClr val="00B050"/>
                  </a:solidFill>
                  <a:latin typeface="+mn-lt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853B9CA-1DAA-4E35-95F9-74DD694CDE04}"/>
                </a:ext>
              </a:extLst>
            </p:cNvPr>
            <p:cNvGrpSpPr/>
            <p:nvPr/>
          </p:nvGrpSpPr>
          <p:grpSpPr>
            <a:xfrm>
              <a:off x="9687252" y="4723091"/>
              <a:ext cx="1134595" cy="1099103"/>
              <a:chOff x="9696216" y="4723091"/>
              <a:chExt cx="1134595" cy="1099103"/>
            </a:xfrm>
          </p:grpSpPr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37BCFCEB-9374-3D4C-867D-61CF3FCEB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29850" y="4772026"/>
                <a:ext cx="477136" cy="2714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74C9B75-FD21-334D-AC21-50010FFF51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44150" y="5554539"/>
                <a:ext cx="486661" cy="401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FAF1DE-B758-E44D-B31E-12631F2C0747}"/>
                  </a:ext>
                </a:extLst>
              </p:cNvPr>
              <p:cNvSpPr txBox="1"/>
              <p:nvPr/>
            </p:nvSpPr>
            <p:spPr>
              <a:xfrm>
                <a:off x="9696216" y="4723091"/>
                <a:ext cx="647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128</a:t>
                </a:r>
                <a:r>
                  <a:rPr lang="en-US" dirty="0"/>
                  <a:t>Sn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680ACBA-754B-AC46-BC2D-EE8862F331A7}"/>
                  </a:ext>
                </a:extLst>
              </p:cNvPr>
              <p:cNvSpPr txBox="1"/>
              <p:nvPr/>
            </p:nvSpPr>
            <p:spPr>
              <a:xfrm>
                <a:off x="9796998" y="5452862"/>
                <a:ext cx="647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/>
                  <a:t>130</a:t>
                </a:r>
                <a:r>
                  <a:rPr lang="en-US" dirty="0"/>
                  <a:t>Sn</a:t>
                </a:r>
              </a:p>
            </p:txBody>
          </p:sp>
        </p:grp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3C11C47-E3F6-4C94-A677-AAB32BD89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07" y="1576131"/>
            <a:ext cx="5392587" cy="25283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31885B-7D0F-4734-8198-85FE6F416E67}"/>
              </a:ext>
            </a:extLst>
          </p:cNvPr>
          <p:cNvSpPr txBox="1"/>
          <p:nvPr/>
        </p:nvSpPr>
        <p:spPr>
          <a:xfrm>
            <a:off x="8799441" y="712361"/>
            <a:ext cx="30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129</a:t>
            </a:r>
            <a:r>
              <a:rPr lang="en-US" dirty="0"/>
              <a:t>Sb PRL 124, 032502 (2020)</a:t>
            </a:r>
            <a:endParaRPr lang="en-A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4D9A88-76AA-46E8-A5E4-E9B61763070F}"/>
              </a:ext>
            </a:extLst>
          </p:cNvPr>
          <p:cNvSpPr txBox="1"/>
          <p:nvPr/>
        </p:nvSpPr>
        <p:spPr>
          <a:xfrm>
            <a:off x="6154277" y="4877554"/>
            <a:ext cx="53966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E2 sum as a tool &amp; a measure of developing collectivity: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Empirical comparison of E2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Detailed shell-model comparisons</a:t>
            </a:r>
            <a:endParaRPr lang="en-AU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C3A7EF-8CF1-4443-988A-34A2B5449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8090" y="4205085"/>
            <a:ext cx="3825025" cy="5719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39102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vs Particle-Core (fragmented) E2 Strength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2141"/>
            <a:ext cx="10446163" cy="3183082"/>
          </a:xfrm>
        </p:spPr>
      </p:pic>
      <p:sp>
        <p:nvSpPr>
          <p:cNvPr id="5" name="ZoneTexte 4"/>
          <p:cNvSpPr txBox="1"/>
          <p:nvPr/>
        </p:nvSpPr>
        <p:spPr>
          <a:xfrm>
            <a:off x="375212" y="964159"/>
            <a:ext cx="11568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Sum is invariant in particle-core model for all coupling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Breakdown of particle-core observed for B(E2) &lt; 40 </a:t>
            </a:r>
            <a:r>
              <a:rPr lang="en-US" dirty="0" err="1"/>
              <a:t>W.u</a:t>
            </a:r>
            <a:r>
              <a:rPr lang="en-US" dirty="0"/>
              <a:t>. [Gray et al., PRL (2021)]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Shell-model calculations predict different breakdowns for particles and holes; </a:t>
            </a:r>
            <a:r>
              <a:rPr lang="en-US" dirty="0">
                <a:solidFill>
                  <a:srgbClr val="FF0000"/>
                </a:solidFill>
              </a:rPr>
              <a:t>breakdown not understood, limited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5F4EA3-1611-A043-900C-C22924F087BB}"/>
              </a:ext>
            </a:extLst>
          </p:cNvPr>
          <p:cNvSpPr txBox="1"/>
          <p:nvPr/>
        </p:nvSpPr>
        <p:spPr>
          <a:xfrm>
            <a:off x="1642073" y="5332812"/>
            <a:ext cx="422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Breakdown pattern may not be monotonic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780354-BEF3-444D-B2AF-72E8776F881F}"/>
              </a:ext>
            </a:extLst>
          </p:cNvPr>
          <p:cNvSpPr txBox="1"/>
          <p:nvPr/>
        </p:nvSpPr>
        <p:spPr>
          <a:xfrm>
            <a:off x="174813" y="6118412"/>
            <a:ext cx="1165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Shell model: </a:t>
            </a:r>
            <a:r>
              <a:rPr lang="en-US" dirty="0" err="1"/>
              <a:t>NushellX</a:t>
            </a:r>
            <a:r>
              <a:rPr lang="en-US" dirty="0"/>
              <a:t>. Full 50 &lt; Z,N &lt; 82 major shell. Interactions: sn100 (PRC 71, 044317) and GCN50:82 (PRC82, 064304)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496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8" y="1763404"/>
            <a:ext cx="8355320" cy="4187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1A26-3582-8E42-921F-A7018D45B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aseline="30000" dirty="0"/>
              <a:t>133</a:t>
            </a:r>
            <a:r>
              <a:rPr lang="en-US" dirty="0"/>
              <a:t>Sb: Effective charges next to </a:t>
            </a:r>
            <a:r>
              <a:rPr lang="en-US" baseline="30000" dirty="0"/>
              <a:t>132</a:t>
            </a:r>
            <a:r>
              <a:rPr lang="en-US" dirty="0"/>
              <a:t>Sn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DD4DBA-2B64-7D4F-B317-FDCF61F1DC10}"/>
              </a:ext>
            </a:extLst>
          </p:cNvPr>
          <p:cNvSpPr/>
          <p:nvPr/>
        </p:nvSpPr>
        <p:spPr>
          <a:xfrm>
            <a:off x="519419" y="1775746"/>
            <a:ext cx="1393272" cy="1353347"/>
          </a:xfrm>
          <a:prstGeom prst="rect">
            <a:avLst/>
          </a:prstGeom>
          <a:noFill/>
          <a:ln w="57150">
            <a:solidFill>
              <a:srgbClr val="C783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77992-74FA-D54E-91F8-87D8B5EC97C0}"/>
              </a:ext>
            </a:extLst>
          </p:cNvPr>
          <p:cNvSpPr/>
          <p:nvPr/>
        </p:nvSpPr>
        <p:spPr>
          <a:xfrm>
            <a:off x="554124" y="4539951"/>
            <a:ext cx="1347173" cy="13523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2C9673-CD28-864E-BACE-DA8885C69D4B}"/>
              </a:ext>
            </a:extLst>
          </p:cNvPr>
          <p:cNvSpPr/>
          <p:nvPr/>
        </p:nvSpPr>
        <p:spPr>
          <a:xfrm>
            <a:off x="3300641" y="1781344"/>
            <a:ext cx="1425581" cy="13645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FC1277-03B5-2D4E-B71B-B0AB89A55A56}"/>
              </a:ext>
            </a:extLst>
          </p:cNvPr>
          <p:cNvSpPr/>
          <p:nvPr/>
        </p:nvSpPr>
        <p:spPr>
          <a:xfrm>
            <a:off x="6073839" y="1788081"/>
            <a:ext cx="1397744" cy="1339253"/>
          </a:xfrm>
          <a:prstGeom prst="rect">
            <a:avLst/>
          </a:prstGeom>
          <a:noFill/>
          <a:ln w="57150">
            <a:solidFill>
              <a:srgbClr val="A86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C784EC-477C-AE42-89AA-EFEDFF3F8784}"/>
              </a:ext>
            </a:extLst>
          </p:cNvPr>
          <p:cNvSpPr txBox="1"/>
          <p:nvPr/>
        </p:nvSpPr>
        <p:spPr>
          <a:xfrm>
            <a:off x="6315107" y="971827"/>
            <a:ext cx="904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A86ED4"/>
                </a:solidFill>
              </a:rPr>
              <a:t>s.p</a:t>
            </a:r>
            <a:r>
              <a:rPr lang="en-US" dirty="0">
                <a:solidFill>
                  <a:srgbClr val="A86ED4"/>
                </a:solidFill>
              </a:rPr>
              <a:t>. eff.</a:t>
            </a:r>
            <a:br>
              <a:rPr lang="en-US" dirty="0">
                <a:solidFill>
                  <a:srgbClr val="A86ED4"/>
                </a:solidFill>
              </a:rPr>
            </a:br>
            <a:r>
              <a:rPr lang="en-US" dirty="0">
                <a:solidFill>
                  <a:srgbClr val="A86ED4"/>
                </a:solidFill>
              </a:rPr>
              <a:t>charges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EF68E7-F6AA-8C45-A505-E44BB5632D50}"/>
              </a:ext>
            </a:extLst>
          </p:cNvPr>
          <p:cNvSpPr/>
          <p:nvPr/>
        </p:nvSpPr>
        <p:spPr>
          <a:xfrm>
            <a:off x="6096000" y="3141229"/>
            <a:ext cx="1370202" cy="13898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294" y="1761572"/>
            <a:ext cx="2712972" cy="4418341"/>
          </a:xfrm>
          <a:prstGeom prst="rect">
            <a:avLst/>
          </a:prstGeom>
        </p:spPr>
      </p:pic>
      <p:sp>
        <p:nvSpPr>
          <p:cNvPr id="14" name="5-Point Star 2">
            <a:extLst>
              <a:ext uri="{FF2B5EF4-FFF2-40B4-BE49-F238E27FC236}">
                <a16:creationId xmlns:a16="http://schemas.microsoft.com/office/drawing/2014/main" id="{10F4CF98-631F-234E-B6D1-F3B98E463DDF}"/>
              </a:ext>
            </a:extLst>
          </p:cNvPr>
          <p:cNvSpPr/>
          <p:nvPr/>
        </p:nvSpPr>
        <p:spPr>
          <a:xfrm>
            <a:off x="6327894" y="2316125"/>
            <a:ext cx="891371" cy="753930"/>
          </a:xfrm>
          <a:prstGeom prst="star5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35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8" y="1754440"/>
            <a:ext cx="8355320" cy="4187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1A26-3582-8E42-921F-A7018D45B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aseline="30000" dirty="0"/>
              <a:t>131</a:t>
            </a:r>
            <a:r>
              <a:rPr lang="en-US" dirty="0"/>
              <a:t>Sb: particle-core structure, </a:t>
            </a:r>
            <a:r>
              <a:rPr lang="en-US" i="1" dirty="0" err="1"/>
              <a:t>pn</a:t>
            </a:r>
            <a:r>
              <a:rPr lang="en-US" dirty="0"/>
              <a:t> interactions, developing collectivity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DD4DBA-2B64-7D4F-B317-FDCF61F1DC10}"/>
              </a:ext>
            </a:extLst>
          </p:cNvPr>
          <p:cNvSpPr/>
          <p:nvPr/>
        </p:nvSpPr>
        <p:spPr>
          <a:xfrm>
            <a:off x="519419" y="1775746"/>
            <a:ext cx="1393272" cy="1353347"/>
          </a:xfrm>
          <a:prstGeom prst="rect">
            <a:avLst/>
          </a:prstGeom>
          <a:noFill/>
          <a:ln w="57150">
            <a:solidFill>
              <a:srgbClr val="C783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77992-74FA-D54E-91F8-87D8B5EC97C0}"/>
              </a:ext>
            </a:extLst>
          </p:cNvPr>
          <p:cNvSpPr/>
          <p:nvPr/>
        </p:nvSpPr>
        <p:spPr>
          <a:xfrm>
            <a:off x="554124" y="4539951"/>
            <a:ext cx="1347173" cy="13523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2C9673-CD28-864E-BACE-DA8885C69D4B}"/>
              </a:ext>
            </a:extLst>
          </p:cNvPr>
          <p:cNvSpPr/>
          <p:nvPr/>
        </p:nvSpPr>
        <p:spPr>
          <a:xfrm>
            <a:off x="3300641" y="1781344"/>
            <a:ext cx="1425581" cy="13645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FC1277-03B5-2D4E-B71B-B0AB89A55A56}"/>
              </a:ext>
            </a:extLst>
          </p:cNvPr>
          <p:cNvSpPr/>
          <p:nvPr/>
        </p:nvSpPr>
        <p:spPr>
          <a:xfrm>
            <a:off x="6073839" y="1788081"/>
            <a:ext cx="1397744" cy="1339253"/>
          </a:xfrm>
          <a:prstGeom prst="rect">
            <a:avLst/>
          </a:prstGeom>
          <a:noFill/>
          <a:ln w="57150">
            <a:solidFill>
              <a:srgbClr val="A86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D921C-93F2-D546-B40D-271568092C11}"/>
              </a:ext>
            </a:extLst>
          </p:cNvPr>
          <p:cNvSpPr txBox="1"/>
          <p:nvPr/>
        </p:nvSpPr>
        <p:spPr>
          <a:xfrm>
            <a:off x="3302930" y="980216"/>
            <a:ext cx="1373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Beyond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particle-core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EF68E7-F6AA-8C45-A505-E44BB5632D50}"/>
              </a:ext>
            </a:extLst>
          </p:cNvPr>
          <p:cNvSpPr/>
          <p:nvPr/>
        </p:nvSpPr>
        <p:spPr>
          <a:xfrm>
            <a:off x="6096000" y="3141229"/>
            <a:ext cx="1370202" cy="13898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646" y="2038408"/>
            <a:ext cx="2878828" cy="4238752"/>
          </a:xfrm>
          <a:prstGeom prst="rect">
            <a:avLst/>
          </a:prstGeom>
        </p:spPr>
      </p:pic>
      <p:sp>
        <p:nvSpPr>
          <p:cNvPr id="14" name="5-Point Star 2">
            <a:extLst>
              <a:ext uri="{FF2B5EF4-FFF2-40B4-BE49-F238E27FC236}">
                <a16:creationId xmlns:a16="http://schemas.microsoft.com/office/drawing/2014/main" id="{10F4CF98-631F-234E-B6D1-F3B98E463DDF}"/>
              </a:ext>
            </a:extLst>
          </p:cNvPr>
          <p:cNvSpPr/>
          <p:nvPr/>
        </p:nvSpPr>
        <p:spPr>
          <a:xfrm>
            <a:off x="3544227" y="2270479"/>
            <a:ext cx="891371" cy="753930"/>
          </a:xfrm>
          <a:prstGeom prst="star5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079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8" y="1754440"/>
            <a:ext cx="8355320" cy="4187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1A26-3582-8E42-921F-A7018D45B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aseline="30000" dirty="0"/>
              <a:t>127</a:t>
            </a:r>
            <a:r>
              <a:rPr lang="en-US" dirty="0"/>
              <a:t>In: particle-core structure, </a:t>
            </a:r>
            <a:r>
              <a:rPr lang="en-US" i="1" dirty="0"/>
              <a:t>p</a:t>
            </a:r>
            <a:r>
              <a:rPr lang="en-US" i="1" baseline="30000" dirty="0"/>
              <a:t>-1</a:t>
            </a:r>
            <a:r>
              <a:rPr lang="en-US" i="1" dirty="0"/>
              <a:t>n</a:t>
            </a:r>
            <a:r>
              <a:rPr lang="en-US" dirty="0"/>
              <a:t> interactions, developing collectivity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DD4DBA-2B64-7D4F-B317-FDCF61F1DC10}"/>
              </a:ext>
            </a:extLst>
          </p:cNvPr>
          <p:cNvSpPr/>
          <p:nvPr/>
        </p:nvSpPr>
        <p:spPr>
          <a:xfrm>
            <a:off x="519419" y="1775746"/>
            <a:ext cx="1393272" cy="1353347"/>
          </a:xfrm>
          <a:prstGeom prst="rect">
            <a:avLst/>
          </a:prstGeom>
          <a:noFill/>
          <a:ln w="57150">
            <a:solidFill>
              <a:srgbClr val="C783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77992-74FA-D54E-91F8-87D8B5EC97C0}"/>
              </a:ext>
            </a:extLst>
          </p:cNvPr>
          <p:cNvSpPr/>
          <p:nvPr/>
        </p:nvSpPr>
        <p:spPr>
          <a:xfrm>
            <a:off x="554124" y="4539951"/>
            <a:ext cx="1347173" cy="13523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2C9673-CD28-864E-BACE-DA8885C69D4B}"/>
              </a:ext>
            </a:extLst>
          </p:cNvPr>
          <p:cNvSpPr/>
          <p:nvPr/>
        </p:nvSpPr>
        <p:spPr>
          <a:xfrm>
            <a:off x="3300641" y="1781344"/>
            <a:ext cx="1425581" cy="13645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FC1277-03B5-2D4E-B71B-B0AB89A55A56}"/>
              </a:ext>
            </a:extLst>
          </p:cNvPr>
          <p:cNvSpPr/>
          <p:nvPr/>
        </p:nvSpPr>
        <p:spPr>
          <a:xfrm>
            <a:off x="6073839" y="1788081"/>
            <a:ext cx="1397744" cy="1339253"/>
          </a:xfrm>
          <a:prstGeom prst="rect">
            <a:avLst/>
          </a:prstGeom>
          <a:noFill/>
          <a:ln w="57150">
            <a:solidFill>
              <a:srgbClr val="A86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1BA2E2-8A9F-574B-8635-CCFA6F255FDE}"/>
              </a:ext>
            </a:extLst>
          </p:cNvPr>
          <p:cNvSpPr txBox="1"/>
          <p:nvPr/>
        </p:nvSpPr>
        <p:spPr>
          <a:xfrm>
            <a:off x="530412" y="5953995"/>
            <a:ext cx="1373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Beyond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particle-core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EF68E7-F6AA-8C45-A505-E44BB5632D50}"/>
              </a:ext>
            </a:extLst>
          </p:cNvPr>
          <p:cNvSpPr/>
          <p:nvPr/>
        </p:nvSpPr>
        <p:spPr>
          <a:xfrm>
            <a:off x="6096000" y="3141229"/>
            <a:ext cx="1370202" cy="13898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5-Point Star 2">
            <a:extLst>
              <a:ext uri="{FF2B5EF4-FFF2-40B4-BE49-F238E27FC236}">
                <a16:creationId xmlns:a16="http://schemas.microsoft.com/office/drawing/2014/main" id="{10F4CF98-631F-234E-B6D1-F3B98E463DDF}"/>
              </a:ext>
            </a:extLst>
          </p:cNvPr>
          <p:cNvSpPr/>
          <p:nvPr/>
        </p:nvSpPr>
        <p:spPr>
          <a:xfrm>
            <a:off x="782024" y="4954625"/>
            <a:ext cx="891371" cy="753930"/>
          </a:xfrm>
          <a:prstGeom prst="star5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735" y="2734760"/>
            <a:ext cx="2634112" cy="31210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5E480A-5CC9-4CDB-B08E-A08D84352165}"/>
              </a:ext>
            </a:extLst>
          </p:cNvPr>
          <p:cNvSpPr txBox="1"/>
          <p:nvPr/>
        </p:nvSpPr>
        <p:spPr>
          <a:xfrm>
            <a:off x="9891272" y="1304365"/>
            <a:ext cx="1693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9/2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err="1"/>
              <a:t>g.s.</a:t>
            </a:r>
            <a:r>
              <a:rPr lang="en-US" dirty="0"/>
              <a:t> beam</a:t>
            </a:r>
          </a:p>
          <a:p>
            <a:r>
              <a:rPr lang="en-US" dirty="0"/>
              <a:t>½</a:t>
            </a:r>
            <a:r>
              <a:rPr lang="en-US" baseline="30000" dirty="0"/>
              <a:t>-</a:t>
            </a:r>
            <a:r>
              <a:rPr lang="en-US" dirty="0"/>
              <a:t> isomer beam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1534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aim for and what the experiment will provide?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13732"/>
            <a:ext cx="10515600" cy="56049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baseline="30000" dirty="0"/>
              <a:t>133</a:t>
            </a:r>
            <a:r>
              <a:rPr lang="en-US" b="1" dirty="0"/>
              <a:t>Sb</a:t>
            </a:r>
          </a:p>
          <a:p>
            <a:r>
              <a:rPr lang="en-US" dirty="0"/>
              <a:t>transition probabilities; purity of single-particle states; proton effective charge; single particle energies around </a:t>
            </a:r>
            <a:r>
              <a:rPr lang="en-US" baseline="30000" dirty="0"/>
              <a:t>132</a:t>
            </a:r>
            <a:r>
              <a:rPr lang="en-US" dirty="0"/>
              <a:t>Sn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baseline="30000" dirty="0"/>
              <a:t>131</a:t>
            </a:r>
            <a:r>
              <a:rPr lang="en-US" b="1" dirty="0"/>
              <a:t>Sb</a:t>
            </a:r>
          </a:p>
          <a:p>
            <a:r>
              <a:rPr lang="en-US" dirty="0"/>
              <a:t>probe the sum rule at </a:t>
            </a:r>
            <a:r>
              <a:rPr lang="en-US" baseline="30000" dirty="0"/>
              <a:t>130</a:t>
            </a:r>
            <a:r>
              <a:rPr lang="en-US" dirty="0"/>
              <a:t>Sn - very sensitive test case; stringent test of shell model calculations; emergence of collectivity around shell closures; </a:t>
            </a:r>
            <a:r>
              <a:rPr lang="en-US" i="1" dirty="0"/>
              <a:t>distinguish between core modification and proton-neutron correlations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baseline="30000" dirty="0"/>
              <a:t>127</a:t>
            </a:r>
            <a:r>
              <a:rPr lang="en-US" b="1" dirty="0"/>
              <a:t>In   (1/2</a:t>
            </a:r>
            <a:r>
              <a:rPr lang="en-US" b="1" baseline="30000" dirty="0"/>
              <a:t>-</a:t>
            </a:r>
            <a:r>
              <a:rPr lang="en-US" b="1" dirty="0"/>
              <a:t> isomer and 9/2</a:t>
            </a:r>
            <a:r>
              <a:rPr lang="en-US" b="1" baseline="30000" dirty="0"/>
              <a:t>+</a:t>
            </a:r>
            <a:r>
              <a:rPr lang="en-US" b="1" dirty="0"/>
              <a:t> </a:t>
            </a:r>
            <a:r>
              <a:rPr lang="en-US" b="1" dirty="0" err="1"/>
              <a:t>g.s.</a:t>
            </a:r>
            <a:r>
              <a:rPr lang="en-US" b="1" dirty="0"/>
              <a:t> beams accelerated)</a:t>
            </a:r>
          </a:p>
          <a:p>
            <a:r>
              <a:rPr lang="en-GB" dirty="0"/>
              <a:t>measure B(E2) strengths</a:t>
            </a:r>
            <a:endParaRPr lang="en-US" dirty="0"/>
          </a:p>
          <a:p>
            <a:r>
              <a:rPr lang="en-US" dirty="0"/>
              <a:t>excitation on ½</a:t>
            </a:r>
            <a:r>
              <a:rPr lang="en-US" baseline="30000" dirty="0"/>
              <a:t>-</a:t>
            </a:r>
            <a:r>
              <a:rPr lang="en-US" dirty="0"/>
              <a:t> isomer should give B(E2)s and angular correlations</a:t>
            </a:r>
          </a:p>
          <a:p>
            <a:r>
              <a:rPr lang="en-GB" dirty="0"/>
              <a:t>spins and configuration assignment of the ‘known’ candidate multiplet states and search for other strongly Coulomb-excited states, which might be missing multiplet members</a:t>
            </a:r>
          </a:p>
          <a:p>
            <a:r>
              <a:rPr lang="en-GB" dirty="0"/>
              <a:t>identify other low-lying states (possibly with both positive and negative parities, when structures on top of the two isomeric states are excited) to be compared to shell-model calculations and E2 sum rule.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898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RIB production from ISOLDE and experimental details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048835"/>
              </p:ext>
            </p:extLst>
          </p:nvPr>
        </p:nvGraphicFramePr>
        <p:xfrm>
          <a:off x="686711" y="1954629"/>
          <a:ext cx="5503512" cy="1259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3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5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22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74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isotopes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yield [p/µC]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surface contamination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rate @ Miniball [pps]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4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aseline="30000">
                          <a:effectLst/>
                        </a:rPr>
                        <a:t>131</a:t>
                      </a:r>
                      <a:r>
                        <a:rPr lang="en-GB" sz="1400">
                          <a:effectLst/>
                        </a:rPr>
                        <a:t>Sb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7.2 x 10</a:t>
                      </a:r>
                      <a:r>
                        <a:rPr lang="en-GB" sz="1400" baseline="300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 x 10</a:t>
                      </a:r>
                      <a:r>
                        <a:rPr lang="en-GB" sz="1400" baseline="300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aseline="30000">
                          <a:effectLst/>
                        </a:rPr>
                        <a:t>133</a:t>
                      </a:r>
                      <a:r>
                        <a:rPr lang="en-GB" sz="1400">
                          <a:effectLst/>
                        </a:rPr>
                        <a:t>Sb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4.7 x 10</a:t>
                      </a:r>
                      <a:r>
                        <a:rPr lang="en-GB" sz="1400" baseline="300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 x 10</a:t>
                      </a:r>
                      <a:r>
                        <a:rPr lang="en-GB" sz="1400" baseline="300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4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aseline="30000" dirty="0">
                          <a:effectLst/>
                        </a:rPr>
                        <a:t>127</a:t>
                      </a:r>
                      <a:r>
                        <a:rPr lang="en-GB" sz="1400" dirty="0">
                          <a:effectLst/>
                        </a:rPr>
                        <a:t>In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5.5 x 10</a:t>
                      </a:r>
                      <a:r>
                        <a:rPr lang="en-GB" sz="1400" baseline="300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2.5 x 10</a:t>
                      </a:r>
                      <a:r>
                        <a:rPr lang="en-GB" sz="1400" baseline="300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19449" y="746620"/>
            <a:ext cx="9996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Use of a neutron-converter for reducing the surface-ionized spallation products (Cs, Ba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Narrow-band RILIS for </a:t>
            </a:r>
            <a:r>
              <a:rPr lang="en-US" sz="2000" b="1" dirty="0">
                <a:solidFill>
                  <a:srgbClr val="FF0000"/>
                </a:solidFill>
              </a:rPr>
              <a:t>isomer selection</a:t>
            </a:r>
            <a:r>
              <a:rPr lang="en-US" sz="2000" dirty="0">
                <a:solidFill>
                  <a:srgbClr val="FF0000"/>
                </a:solidFill>
              </a:rPr>
              <a:t> in </a:t>
            </a:r>
            <a:r>
              <a:rPr lang="en-US" sz="2000" baseline="30000" dirty="0">
                <a:solidFill>
                  <a:srgbClr val="FF0000"/>
                </a:solidFill>
              </a:rPr>
              <a:t>127</a:t>
            </a:r>
            <a:r>
              <a:rPr lang="en-US" sz="2000" dirty="0">
                <a:solidFill>
                  <a:srgbClr val="FF0000"/>
                </a:solidFill>
              </a:rPr>
              <a:t>In</a:t>
            </a:r>
          </a:p>
        </p:txBody>
      </p:sp>
      <p:pic>
        <p:nvPicPr>
          <p:cNvPr id="6" name="Espace réservé du contenu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19"/>
          <a:stretch/>
        </p:blipFill>
        <p:spPr>
          <a:xfrm>
            <a:off x="7398239" y="1197881"/>
            <a:ext cx="4223423" cy="253189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38200" y="3716322"/>
            <a:ext cx="677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Coulomb excitation measurement at </a:t>
            </a:r>
            <a:r>
              <a:rPr lang="en-US" b="1" dirty="0" err="1"/>
              <a:t>Miniball</a:t>
            </a:r>
            <a:r>
              <a:rPr lang="en-US" b="1" dirty="0"/>
              <a:t> (CD-only configuration)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38200" y="4152550"/>
            <a:ext cx="92303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Beams –  </a:t>
            </a:r>
            <a:r>
              <a:rPr lang="en-US" b="1" baseline="30000" dirty="0">
                <a:solidFill>
                  <a:schemeClr val="accent5"/>
                </a:solidFill>
              </a:rPr>
              <a:t>133</a:t>
            </a:r>
            <a:r>
              <a:rPr lang="en-US" b="1" dirty="0">
                <a:solidFill>
                  <a:schemeClr val="accent5"/>
                </a:solidFill>
              </a:rPr>
              <a:t>Sb, </a:t>
            </a:r>
            <a:r>
              <a:rPr lang="en-US" b="1" baseline="30000" dirty="0">
                <a:solidFill>
                  <a:schemeClr val="accent5"/>
                </a:solidFill>
              </a:rPr>
              <a:t>131</a:t>
            </a:r>
            <a:r>
              <a:rPr lang="en-US" b="1" dirty="0">
                <a:solidFill>
                  <a:schemeClr val="accent5"/>
                </a:solidFill>
              </a:rPr>
              <a:t>Sb;</a:t>
            </a:r>
            <a:r>
              <a:rPr lang="en-US" dirty="0"/>
              <a:t> </a:t>
            </a:r>
            <a:r>
              <a:rPr lang="en-US" b="1" baseline="30000" dirty="0">
                <a:solidFill>
                  <a:schemeClr val="accent2">
                    <a:lumMod val="75000"/>
                  </a:schemeClr>
                </a:solidFill>
              </a:rPr>
              <a:t>127g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In, </a:t>
            </a:r>
            <a:r>
              <a:rPr lang="en-US" b="1" baseline="30000" dirty="0">
                <a:solidFill>
                  <a:schemeClr val="accent2">
                    <a:lumMod val="75000"/>
                  </a:schemeClr>
                </a:solidFill>
              </a:rPr>
              <a:t>127m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– 4 MeV/u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Targets – </a:t>
            </a:r>
            <a:r>
              <a:rPr lang="en-US" baseline="30000" dirty="0"/>
              <a:t>196</a:t>
            </a:r>
            <a:r>
              <a:rPr lang="en-US" dirty="0"/>
              <a:t>Pt: </a:t>
            </a:r>
            <a:r>
              <a:rPr lang="en-US" dirty="0">
                <a:solidFill>
                  <a:schemeClr val="accent5"/>
                </a:solidFill>
              </a:rPr>
              <a:t>1 mg/cm</a:t>
            </a:r>
            <a:r>
              <a:rPr lang="en-US" baseline="30000" dirty="0">
                <a:solidFill>
                  <a:schemeClr val="accent5"/>
                </a:solidFill>
              </a:rPr>
              <a:t>2</a:t>
            </a:r>
            <a:r>
              <a:rPr lang="en-US" dirty="0">
                <a:solidFill>
                  <a:schemeClr val="accent5"/>
                </a:solidFill>
              </a:rPr>
              <a:t> for </a:t>
            </a:r>
            <a:r>
              <a:rPr lang="en-US" baseline="30000" dirty="0">
                <a:solidFill>
                  <a:schemeClr val="accent5"/>
                </a:solidFill>
              </a:rPr>
              <a:t>133</a:t>
            </a:r>
            <a:r>
              <a:rPr lang="en-US" dirty="0">
                <a:solidFill>
                  <a:schemeClr val="accent5"/>
                </a:solidFill>
              </a:rPr>
              <a:t>Sb and </a:t>
            </a:r>
            <a:r>
              <a:rPr lang="en-US" baseline="30000" dirty="0">
                <a:solidFill>
                  <a:schemeClr val="accent5"/>
                </a:solidFill>
              </a:rPr>
              <a:t>131</a:t>
            </a:r>
            <a:r>
              <a:rPr lang="en-US" dirty="0">
                <a:solidFill>
                  <a:schemeClr val="accent5"/>
                </a:solidFill>
              </a:rPr>
              <a:t>Sb</a:t>
            </a:r>
            <a:r>
              <a:rPr lang="en-US" dirty="0"/>
              <a:t>;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2 mg/cm</a:t>
            </a:r>
            <a:r>
              <a:rPr lang="en-US" b="1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for </a:t>
            </a:r>
            <a:r>
              <a:rPr lang="en-US" b="1" baseline="30000" dirty="0">
                <a:solidFill>
                  <a:schemeClr val="accent2">
                    <a:lumMod val="75000"/>
                  </a:schemeClr>
                </a:solidFill>
              </a:rPr>
              <a:t>127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</a:t>
            </a:r>
            <a:r>
              <a:rPr lang="en-US" dirty="0" err="1"/>
              <a:t>Miniball</a:t>
            </a:r>
            <a:r>
              <a:rPr lang="en-US" dirty="0"/>
              <a:t> </a:t>
            </a:r>
            <a:r>
              <a:rPr lang="en-US" dirty="0" err="1"/>
              <a:t>Coulex</a:t>
            </a:r>
            <a:r>
              <a:rPr lang="en-US" dirty="0"/>
              <a:t> configuration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beam energy</a:t>
            </a:r>
            <a:r>
              <a:rPr lang="en-US" dirty="0">
                <a:sym typeface="Wingdings" panose="05000000000000000000" pitchFamily="2" charset="2"/>
              </a:rPr>
              <a:t> and the </a:t>
            </a:r>
            <a:r>
              <a:rPr lang="en-US" b="1" dirty="0">
                <a:sym typeface="Wingdings" panose="05000000000000000000" pitchFamily="2" charset="2"/>
              </a:rPr>
              <a:t>target</a:t>
            </a:r>
            <a:r>
              <a:rPr lang="en-US" dirty="0">
                <a:sym typeface="Wingdings" panose="05000000000000000000" pitchFamily="2" charset="2"/>
              </a:rPr>
              <a:t> (composition and thickness) were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optimized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aiming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safe (single-step) Coulomb excitation</a:t>
            </a:r>
            <a:r>
              <a:rPr lang="en-US" dirty="0">
                <a:sym typeface="Wingdings" panose="05000000000000000000" pitchFamily="2" charset="2"/>
              </a:rPr>
              <a:t> (within the angular coverage of the CD detector)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precise B(E2) values</a:t>
            </a:r>
            <a:r>
              <a:rPr lang="en-US" dirty="0">
                <a:sym typeface="Wingdings" panose="05000000000000000000" pitchFamily="2" charset="2"/>
              </a:rPr>
              <a:t> - considering the influence of the </a:t>
            </a:r>
            <a:r>
              <a:rPr lang="en-US" i="1" dirty="0">
                <a:sym typeface="Wingdings" panose="05000000000000000000" pitchFamily="2" charset="2"/>
              </a:rPr>
              <a:t>Q moment</a:t>
            </a:r>
            <a:r>
              <a:rPr lang="en-US" dirty="0">
                <a:sym typeface="Wingdings" panose="05000000000000000000" pitchFamily="2" charset="2"/>
              </a:rPr>
              <a:t> on the B(E2)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F22CBC-F7F4-4CF7-B15C-6BF9A6E663CF}"/>
              </a:ext>
            </a:extLst>
          </p:cNvPr>
          <p:cNvSpPr txBox="1"/>
          <p:nvPr/>
        </p:nvSpPr>
        <p:spPr>
          <a:xfrm>
            <a:off x="9457134" y="1125074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(½</a:t>
            </a:r>
            <a:r>
              <a:rPr lang="en-US" baseline="30000" dirty="0"/>
              <a:t>-</a:t>
            </a:r>
            <a:r>
              <a:rPr lang="en-US" dirty="0"/>
              <a:t> isomer)</a:t>
            </a:r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CA6B73-0305-459A-AAE3-4F805109119E}"/>
              </a:ext>
            </a:extLst>
          </p:cNvPr>
          <p:cNvSpPr txBox="1"/>
          <p:nvPr/>
        </p:nvSpPr>
        <p:spPr>
          <a:xfrm>
            <a:off x="10303291" y="1675936"/>
            <a:ext cx="1964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(9/2</a:t>
            </a:r>
            <a:r>
              <a:rPr lang="en-US" baseline="30000" dirty="0"/>
              <a:t>+</a:t>
            </a:r>
            <a:r>
              <a:rPr lang="en-US" dirty="0"/>
              <a:t> ground state)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514787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1689</Words>
  <Application>Microsoft Office PowerPoint</Application>
  <PresentationFormat>Widescreen</PresentationFormat>
  <Paragraphs>255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Arial</vt:lpstr>
      <vt:lpstr>Calibri</vt:lpstr>
      <vt:lpstr>Calibri Light</vt:lpstr>
      <vt:lpstr>Helvetica</vt:lpstr>
      <vt:lpstr>Symbol</vt:lpstr>
      <vt:lpstr>Times New Roman</vt:lpstr>
      <vt:lpstr>Wingdings</vt:lpstr>
      <vt:lpstr>Thème Office</vt:lpstr>
      <vt:lpstr> Single-particle structure, effective proton charge, and emerging collectivity around 132Sn </vt:lpstr>
      <vt:lpstr>E2 Strength (Coulex) of Odd-Z Nuclei Near 132Sn: Effective charges and pn Interactions</vt:lpstr>
      <vt:lpstr>Sn B(E2) Systematics – moving to odd-proton neighbours</vt:lpstr>
      <vt:lpstr>Core vs Particle-Core (fragmented) E2 Strength</vt:lpstr>
      <vt:lpstr>133Sb: Effective charges next to 132Sn</vt:lpstr>
      <vt:lpstr>131Sb: particle-core structure, pn interactions, developing collectivity</vt:lpstr>
      <vt:lpstr>127In: particle-core structure, p-1n interactions, developing collectivity</vt:lpstr>
      <vt:lpstr>What we aim for and what the experiment will provide?</vt:lpstr>
      <vt:lpstr>RIB production from ISOLDE and experimental details</vt:lpstr>
      <vt:lpstr>Beam-time request</vt:lpstr>
      <vt:lpstr>What we aim for and what the experiment will provide?</vt:lpstr>
      <vt:lpstr>End</vt:lpstr>
      <vt:lpstr>Particle-Core Coupling</vt:lpstr>
      <vt:lpstr>Particle-Core Coupling</vt:lpstr>
      <vt:lpstr>High-accuracy B(E2)’s from Coulex – the pitfalls </vt:lpstr>
      <vt:lpstr>Proton effective charges from 133Sb</vt:lpstr>
      <vt:lpstr>Expected g-yields at Miniball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Single-particle structure, effective proton charge, and emerging collectivity around 132Sn</dc:title>
  <dc:creator>Georgi Georgiev</dc:creator>
  <cp:lastModifiedBy>Andrew Stuchbery</cp:lastModifiedBy>
  <cp:revision>82</cp:revision>
  <dcterms:created xsi:type="dcterms:W3CDTF">2021-06-18T13:08:05Z</dcterms:created>
  <dcterms:modified xsi:type="dcterms:W3CDTF">2021-06-23T06:39:28Z</dcterms:modified>
</cp:coreProperties>
</file>