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34"/>
  </p:notesMasterIdLst>
  <p:sldIdLst>
    <p:sldId id="260" r:id="rId5"/>
    <p:sldId id="261" r:id="rId6"/>
    <p:sldId id="262" r:id="rId7"/>
    <p:sldId id="264" r:id="rId8"/>
    <p:sldId id="265" r:id="rId9"/>
    <p:sldId id="267" r:id="rId10"/>
    <p:sldId id="269" r:id="rId11"/>
    <p:sldId id="299" r:id="rId12"/>
    <p:sldId id="304" r:id="rId13"/>
    <p:sldId id="305" r:id="rId14"/>
    <p:sldId id="272" r:id="rId15"/>
    <p:sldId id="273" r:id="rId16"/>
    <p:sldId id="274" r:id="rId17"/>
    <p:sldId id="276" r:id="rId18"/>
    <p:sldId id="277" r:id="rId19"/>
    <p:sldId id="300" r:id="rId20"/>
    <p:sldId id="278" r:id="rId21"/>
    <p:sldId id="298" r:id="rId22"/>
    <p:sldId id="291" r:id="rId23"/>
    <p:sldId id="301" r:id="rId24"/>
    <p:sldId id="280" r:id="rId25"/>
    <p:sldId id="281" r:id="rId26"/>
    <p:sldId id="283" r:id="rId27"/>
    <p:sldId id="285" r:id="rId28"/>
    <p:sldId id="286" r:id="rId29"/>
    <p:sldId id="303" r:id="rId30"/>
    <p:sldId id="288" r:id="rId31"/>
    <p:sldId id="306" r:id="rId32"/>
    <p:sldId id="290" r:id="rId33"/>
  </p:sldIdLst>
  <p:sldSz cx="9144000" cy="6858000" type="screen4x3"/>
  <p:notesSz cx="6858000" cy="9144000"/>
  <p:embeddedFontLst>
    <p:embeddedFont>
      <p:font typeface="Microsoft YaHei" panose="020B0503020204020204" pitchFamily="34" charset="-122"/>
      <p:regular r:id="rId35"/>
      <p:bold r:id="rId36"/>
    </p:embeddedFont>
    <p:embeddedFont>
      <p:font typeface="Ubuntu" panose="020B0604020202020204" charset="0"/>
      <p:regular r:id="rId37"/>
      <p:bold r:id="rId38"/>
      <p:italic r:id="rId39"/>
      <p:boldItalic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Ubuntu Light" panose="020B0604020202020204" charset="0"/>
      <p:regular r:id="rId45"/>
      <p:italic r:id="rId46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53" autoAdjust="0"/>
    <p:restoredTop sz="94692"/>
  </p:normalViewPr>
  <p:slideViewPr>
    <p:cSldViewPr>
      <p:cViewPr varScale="1">
        <p:scale>
          <a:sx n="154" d="100"/>
          <a:sy n="154" d="100"/>
        </p:scale>
        <p:origin x="134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4A897-A42A-4F83-A415-862ED764BDD2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44750-217A-48B1-AC31-3B893BB1B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667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8458" y="139120"/>
            <a:ext cx="9144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431799" y="1741757"/>
            <a:ext cx="5588000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431799" y="3810002"/>
            <a:ext cx="5588000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j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634831" y="5444106"/>
            <a:ext cx="1524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+mj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E8FEEFE-60F3-9A4A-B0C5-60B9FBDF70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1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18EDEF6B-FD75-174D-BE2E-5859F5510D7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F3A1545-F72E-E54D-B3E6-2DFDB5BA59B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8D6C380F-326D-3C40-9EE7-7FBAB095342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9144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latin typeface="+mj-lt"/>
            </a:endParaRPr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3666434" y="2743338"/>
            <a:ext cx="5477566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  <a:latin typeface="+mj-lt"/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457200" y="1245522"/>
            <a:ext cx="8226425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457200" y="1245522"/>
            <a:ext cx="397668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4710112" y="1238257"/>
            <a:ext cx="397668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-18296"/>
            <a:ext cx="9144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CAD6E9B-81F0-DC4F-AD82-1C48DCA63C20}"/>
              </a:ext>
            </a:extLst>
          </p:cNvPr>
          <p:cNvSpPr/>
          <p:nvPr userDrawn="1"/>
        </p:nvSpPr>
        <p:spPr>
          <a:xfrm>
            <a:off x="5428970" y="4674170"/>
            <a:ext cx="2000228" cy="1388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7DC9BF-FC5A-CA4C-BEAF-4EAF5356AB5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828895"/>
            <a:ext cx="1070357" cy="1070357"/>
          </a:xfrm>
          <a:prstGeom prst="rect">
            <a:avLst/>
          </a:prstGeom>
        </p:spPr>
      </p:pic>
      <p:pic>
        <p:nvPicPr>
          <p:cNvPr id="9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EC02C405-1965-D04C-8041-58AD2BF354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120079" y="4740722"/>
            <a:ext cx="1324959" cy="124670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053290E-0700-9D4D-84F6-F10E5C0403A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3213" y="4740722"/>
            <a:ext cx="1267142" cy="124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3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2295326" y="6356350"/>
            <a:ext cx="1371108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666434" y="6356350"/>
            <a:ext cx="4290489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7956924" y="6356350"/>
            <a:ext cx="729876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49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2295326" y="6356350"/>
            <a:ext cx="1371108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666434" y="6356350"/>
            <a:ext cx="4290489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7956924" y="6356350"/>
            <a:ext cx="729876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508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544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j-lt"/>
                <a:cs typeface="Ubuntu Light"/>
              </a:defRPr>
            </a:lvl1pPr>
          </a:lstStyle>
          <a:p>
            <a:pPr>
              <a:defRPr/>
            </a:pPr>
            <a:r>
              <a:rPr lang="en-US" smtClean="0"/>
              <a:t>23/06/2021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j-lt"/>
                <a:cs typeface="Ubuntu Light"/>
              </a:defRPr>
            </a:lvl1pPr>
          </a:lstStyle>
          <a:p>
            <a:pPr>
              <a:defRPr/>
            </a:pPr>
            <a:r>
              <a:rPr lang="en-GB" smtClean="0"/>
              <a:t>67th Meeting of the INTC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j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260001"/>
            <a:ext cx="8226854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 dirty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459946" y="1056538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978025" y="6371419"/>
            <a:ext cx="6858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noProof="0">
              <a:latin typeface="+mj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E8FEEFE-60F3-9A4A-B0C5-60B9FBDF70B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934" y="6416932"/>
            <a:ext cx="336596" cy="336596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18EDEF6B-FD75-174D-BE2E-5859F5510D7A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582075" y="6394369"/>
            <a:ext cx="454277" cy="4274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4B2FF64-C56A-0441-BE87-3D33E7B3B51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965" y="6393936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timing>
    <p:tnLst>
      <p:par>
        <p:cTn id="1" dur="indefinite" restart="never" nodeType="tmRoot"/>
      </p:par>
    </p:tnLst>
  </p:timing>
  <p:hf hd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j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j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j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j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j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57622/0.1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s://edms.cern.ch/document/206833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://www.mattei-einaudi.it/studenti/libri-di-testo" TargetMode="External"/><Relationship Id="rId4" Type="http://schemas.openxmlformats.org/officeDocument/2006/relationships/image" Target="../media/image55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01626/3" TargetMode="Externa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84553/" TargetMode="External"/><Relationship Id="rId2" Type="http://schemas.openxmlformats.org/officeDocument/2006/relationships/hyperlink" Target="https://edms.cern.ch/document/2154581/1.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ms.cern.ch/document/1687788/4.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323528" y="1268760"/>
            <a:ext cx="5832648" cy="20882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/>
            <a:r>
              <a:rPr lang="en-GB" sz="3200" dirty="0">
                <a:ln w="12700">
                  <a:noFill/>
                  <a:prstDash val="solid"/>
                </a:ln>
                <a:solidFill>
                  <a:srgbClr val="0070C0"/>
                </a:solidFill>
                <a:latin typeface="+mj-lt"/>
                <a:ea typeface="+mj-ea"/>
              </a:rPr>
              <a:t>n_TOF </a:t>
            </a:r>
            <a:r>
              <a:rPr lang="en-GB" sz="3200" dirty="0" smtClean="0">
                <a:ln w="12700">
                  <a:noFill/>
                  <a:prstDash val="solid"/>
                </a:ln>
                <a:solidFill>
                  <a:srgbClr val="0070C0"/>
                </a:solidFill>
                <a:latin typeface="+mj-lt"/>
                <a:ea typeface="+mj-ea"/>
              </a:rPr>
              <a:t>Technical Report</a:t>
            </a:r>
            <a:endParaRPr lang="en-GB" sz="3200" dirty="0">
              <a:ln w="12700">
                <a:noFill/>
                <a:prstDash val="solid"/>
              </a:ln>
              <a:solidFill>
                <a:srgbClr val="0070C0"/>
              </a:solidFill>
              <a:latin typeface="+mj-lt"/>
              <a:ea typeface="+mj-ea"/>
            </a:endParaRPr>
          </a:p>
          <a:p>
            <a:pPr algn="ctr"/>
            <a:endParaRPr lang="en-GB" sz="3200" dirty="0">
              <a:ln w="12700">
                <a:noFill/>
                <a:prstDash val="solid"/>
              </a:ln>
              <a:solidFill>
                <a:srgbClr val="0070C0"/>
              </a:solidFill>
              <a:latin typeface="+mj-lt"/>
              <a:ea typeface="+mj-ea"/>
            </a:endParaRPr>
          </a:p>
          <a:p>
            <a:pPr algn="ctr"/>
            <a:r>
              <a:rPr lang="en-GB" sz="3200" dirty="0">
                <a:ln w="12700">
                  <a:noFill/>
                  <a:prstDash val="solid"/>
                </a:ln>
                <a:solidFill>
                  <a:srgbClr val="0070C0"/>
                </a:solidFill>
                <a:latin typeface="+mj-lt"/>
                <a:ea typeface="+mj-ea"/>
              </a:rPr>
              <a:t>at the </a:t>
            </a:r>
            <a:r>
              <a:rPr lang="en-GB" sz="3200" dirty="0" smtClean="0">
                <a:ln w="12700">
                  <a:noFill/>
                  <a:prstDash val="solid"/>
                </a:ln>
                <a:solidFill>
                  <a:srgbClr val="0070C0"/>
                </a:solidFill>
                <a:latin typeface="+mj-lt"/>
                <a:ea typeface="+mj-ea"/>
              </a:rPr>
              <a:t>67</a:t>
            </a:r>
            <a:r>
              <a:rPr lang="en-GB" sz="3200" baseline="30000" dirty="0" smtClean="0">
                <a:ln w="12700">
                  <a:noFill/>
                  <a:prstDash val="solid"/>
                </a:ln>
                <a:solidFill>
                  <a:srgbClr val="0070C0"/>
                </a:solidFill>
                <a:latin typeface="+mj-lt"/>
                <a:ea typeface="+mj-ea"/>
              </a:rPr>
              <a:t>th</a:t>
            </a:r>
            <a:r>
              <a:rPr lang="en-GB" sz="3200" dirty="0" smtClean="0">
                <a:ln w="12700">
                  <a:noFill/>
                  <a:prstDash val="solid"/>
                </a:ln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GB" sz="3200" dirty="0">
                <a:ln w="12700">
                  <a:noFill/>
                  <a:prstDash val="solid"/>
                </a:ln>
                <a:solidFill>
                  <a:srgbClr val="0070C0"/>
                </a:solidFill>
                <a:latin typeface="+mj-lt"/>
                <a:ea typeface="+mj-ea"/>
              </a:rPr>
              <a:t>INTC </a:t>
            </a:r>
            <a:r>
              <a:rPr lang="en-GB" sz="3200" dirty="0" smtClean="0">
                <a:ln w="12700">
                  <a:noFill/>
                  <a:prstDash val="solid"/>
                </a:ln>
                <a:solidFill>
                  <a:srgbClr val="0070C0"/>
                </a:solidFill>
                <a:latin typeface="+mj-lt"/>
                <a:ea typeface="+mj-ea"/>
              </a:rPr>
              <a:t>Meeting</a:t>
            </a:r>
          </a:p>
          <a:p>
            <a:pPr algn="ctr"/>
            <a:endParaRPr lang="en-GB" sz="3600" dirty="0" smtClean="0">
              <a:ln w="12700">
                <a:noFill/>
                <a:prstDash val="solid"/>
              </a:ln>
              <a:solidFill>
                <a:srgbClr val="0070C0"/>
              </a:solidFill>
              <a:latin typeface="+mj-lt"/>
              <a:ea typeface="+mj-ea"/>
            </a:endParaRPr>
          </a:p>
          <a:p>
            <a:pPr algn="ctr"/>
            <a:endParaRPr lang="en-GB" sz="3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Oliver Aberle</a:t>
            </a:r>
            <a:r>
              <a:rPr lang="pl-PL" sz="3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SY</a:t>
            </a:r>
            <a:r>
              <a:rPr lang="pl-PL" sz="3200" dirty="0">
                <a:latin typeface="Calibri" panose="020F0502020204030204" pitchFamily="34" charset="0"/>
                <a:cs typeface="Calibri" panose="020F0502020204030204" pitchFamily="34" charset="0"/>
              </a:rPr>
              <a:t>-STI-TCD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40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2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6241E1A-1FB0-4AE0-B075-F8BA1532A482}"/>
              </a:ext>
            </a:extLst>
          </p:cNvPr>
          <p:cNvSpPr txBox="1">
            <a:spLocks/>
          </p:cNvSpPr>
          <p:nvPr/>
        </p:nvSpPr>
        <p:spPr>
          <a:xfrm>
            <a:off x="395537" y="332656"/>
            <a:ext cx="8291264" cy="72961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70C0"/>
                </a:solidFill>
              </a:rPr>
              <a:t>Target and vertical beam line installation</a:t>
            </a:r>
            <a:endParaRPr lang="en-GB" sz="3600" dirty="0">
              <a:solidFill>
                <a:srgbClr val="0070C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97544" y="1784018"/>
            <a:ext cx="5040000" cy="378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21169" y="1782193"/>
            <a:ext cx="5040000" cy="378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04882" y="2447193"/>
            <a:ext cx="5040000" cy="2450000"/>
          </a:xfrm>
          <a:prstGeom prst="rect">
            <a:avLst/>
          </a:prstGeom>
        </p:spPr>
      </p:pic>
      <p:pic>
        <p:nvPicPr>
          <p:cNvPr id="3074" name="1ac402e9-76fd-41f4-a4f4-e0f44f6a2f51" descr="Image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021169" y="2214234"/>
            <a:ext cx="5040000" cy="293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 rot="20196889">
            <a:off x="2309009" y="2842471"/>
            <a:ext cx="491263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Completed</a:t>
            </a:r>
          </a:p>
        </p:txBody>
      </p:sp>
    </p:spTree>
    <p:extLst>
      <p:ext uri="{BB962C8B-B14F-4D97-AF65-F5344CB8AC3E}">
        <p14:creationId xmlns:p14="http://schemas.microsoft.com/office/powerpoint/2010/main" val="61102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336896"/>
            <a:ext cx="8226854" cy="715840"/>
          </a:xfrm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</a:pPr>
            <a:r>
              <a:rPr lang="en-US" kern="1200" dirty="0">
                <a:solidFill>
                  <a:srgbClr val="0070C0"/>
                </a:solidFill>
              </a:rPr>
              <a:t>n_TOF target shielding</a:t>
            </a:r>
            <a:endParaRPr lang="en-GB" kern="1200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271E47-CB5B-4FF8-890C-35977D4E76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28437"/>
            <a:ext cx="9144000" cy="440887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50AD93F-BE60-4893-B6BD-5FA87786EFE3}"/>
              </a:ext>
            </a:extLst>
          </p:cNvPr>
          <p:cNvSpPr txBox="1">
            <a:spLocks/>
          </p:cNvSpPr>
          <p:nvPr/>
        </p:nvSpPr>
        <p:spPr>
          <a:xfrm>
            <a:off x="5004048" y="5670550"/>
            <a:ext cx="3786095" cy="457200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Access door modification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8DEF829-C485-4285-A18F-476A3CFC575F}"/>
              </a:ext>
            </a:extLst>
          </p:cNvPr>
          <p:cNvSpPr txBox="1">
            <a:spLocks/>
          </p:cNvSpPr>
          <p:nvPr/>
        </p:nvSpPr>
        <p:spPr>
          <a:xfrm>
            <a:off x="453950" y="2149243"/>
            <a:ext cx="3682752" cy="1249178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Reconfiguration of the (fixed) shielding around the spallation target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1200F8-F00D-465A-8EAB-685FE1AE96C5}"/>
              </a:ext>
            </a:extLst>
          </p:cNvPr>
          <p:cNvCxnSpPr>
            <a:cxnSpLocks/>
          </p:cNvCxnSpPr>
          <p:nvPr/>
        </p:nvCxnSpPr>
        <p:spPr>
          <a:xfrm>
            <a:off x="2195736" y="2924944"/>
            <a:ext cx="936104" cy="8640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25F2659-F0B7-4F6E-9250-730A62F07FCF}"/>
              </a:ext>
            </a:extLst>
          </p:cNvPr>
          <p:cNvCxnSpPr>
            <a:cxnSpLocks/>
          </p:cNvCxnSpPr>
          <p:nvPr/>
        </p:nvCxnSpPr>
        <p:spPr>
          <a:xfrm flipH="1">
            <a:off x="323528" y="2924944"/>
            <a:ext cx="1872208" cy="15974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71812A3-73FB-4E0D-AC90-00F4E06E3401}"/>
              </a:ext>
            </a:extLst>
          </p:cNvPr>
          <p:cNvCxnSpPr>
            <a:cxnSpLocks/>
          </p:cNvCxnSpPr>
          <p:nvPr/>
        </p:nvCxnSpPr>
        <p:spPr>
          <a:xfrm flipH="1" flipV="1">
            <a:off x="5804230" y="4365181"/>
            <a:ext cx="992412" cy="12743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C3990FA-7F8A-4B55-A448-2A35D30E6EEC}"/>
              </a:ext>
            </a:extLst>
          </p:cNvPr>
          <p:cNvSpPr txBox="1">
            <a:spLocks/>
          </p:cNvSpPr>
          <p:nvPr/>
        </p:nvSpPr>
        <p:spPr>
          <a:xfrm>
            <a:off x="6607821" y="1953830"/>
            <a:ext cx="2016224" cy="457200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Mobile part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589B3D-2B05-457A-B58F-2E8C110599C9}"/>
              </a:ext>
            </a:extLst>
          </p:cNvPr>
          <p:cNvCxnSpPr>
            <a:cxnSpLocks/>
          </p:cNvCxnSpPr>
          <p:nvPr/>
        </p:nvCxnSpPr>
        <p:spPr>
          <a:xfrm flipH="1">
            <a:off x="5148065" y="2348880"/>
            <a:ext cx="1872207" cy="15841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94880" y="1106455"/>
            <a:ext cx="7837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Third Generation n_TOF Spallation Target and Vertical Neutron Beam Line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EDMS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TOF-TAR-EC-0001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44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336896"/>
            <a:ext cx="8226854" cy="715840"/>
          </a:xfrm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</a:pPr>
            <a:r>
              <a:rPr lang="en-US" kern="1200" dirty="0">
                <a:solidFill>
                  <a:srgbClr val="0070C0"/>
                </a:solidFill>
              </a:rPr>
              <a:t>n_TOF – original pit (April 2020)</a:t>
            </a:r>
            <a:endParaRPr lang="en-GB" kern="1200" dirty="0">
              <a:solidFill>
                <a:srgbClr val="0070C0"/>
              </a:solidFill>
            </a:endParaRPr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3481A7A3-C47E-4810-9AF1-95E32C6A73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784" y="2166534"/>
            <a:ext cx="5625247" cy="32066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CBFEDE-5823-4D4B-B0D4-56BCD35B37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59" y="1525911"/>
            <a:ext cx="3308270" cy="4135337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ECB1C4-944D-F446-8993-848F77F29831}"/>
              </a:ext>
            </a:extLst>
          </p:cNvPr>
          <p:cNvSpPr txBox="1"/>
          <p:nvPr/>
        </p:nvSpPr>
        <p:spPr>
          <a:xfrm>
            <a:off x="890541" y="1536165"/>
            <a:ext cx="1556836" cy="338554"/>
          </a:xfrm>
          <a:prstGeom prst="rect">
            <a:avLst/>
          </a:prstGeom>
          <a:ln w="508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Target pit ±1999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37B89A-00BB-AA44-9145-68652F5E74E0}"/>
              </a:ext>
            </a:extLst>
          </p:cNvPr>
          <p:cNvSpPr txBox="1"/>
          <p:nvPr/>
        </p:nvSpPr>
        <p:spPr>
          <a:xfrm>
            <a:off x="5076056" y="1540723"/>
            <a:ext cx="2251443" cy="338554"/>
          </a:xfrm>
          <a:prstGeom prst="rect">
            <a:avLst/>
          </a:prstGeom>
          <a:ln w="508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Target pit April 2020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659C02-A068-E24F-ADB6-BCD31A758FA9}"/>
              </a:ext>
            </a:extLst>
          </p:cNvPr>
          <p:cNvCxnSpPr>
            <a:stCxn id="11" idx="3"/>
          </p:cNvCxnSpPr>
          <p:nvPr/>
        </p:nvCxnSpPr>
        <p:spPr>
          <a:xfrm>
            <a:off x="2447377" y="1705442"/>
            <a:ext cx="255667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3BDD840-074E-B749-9F24-4C8D856AEF7D}"/>
              </a:ext>
            </a:extLst>
          </p:cNvPr>
          <p:cNvSpPr txBox="1"/>
          <p:nvPr/>
        </p:nvSpPr>
        <p:spPr>
          <a:xfrm>
            <a:off x="3767507" y="1282250"/>
            <a:ext cx="1086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20 years</a:t>
            </a:r>
          </a:p>
        </p:txBody>
      </p:sp>
    </p:spTree>
    <p:extLst>
      <p:ext uri="{BB962C8B-B14F-4D97-AF65-F5344CB8AC3E}">
        <p14:creationId xmlns:p14="http://schemas.microsoft.com/office/powerpoint/2010/main" val="91876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19738-2120-4A22-9590-CD02C4482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AF39A-E93D-4616-8F94-5D58EAF11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53D24-5454-4670-B9E3-CD3CD43F5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227BB2-6AB9-4BC3-9E19-E7944FBF9A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416" y="1336011"/>
            <a:ext cx="9144000" cy="4251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5956C9-BFAB-40AD-BB97-3E2ABC80DC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43" y="1357070"/>
            <a:ext cx="9144000" cy="42321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6CA319-E734-46A2-92A7-7F536D3D58E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29" y="1340724"/>
            <a:ext cx="9144000" cy="42154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0CF291-7F3F-4577-9933-A9F5475E14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416" y="1344583"/>
            <a:ext cx="9144000" cy="42348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F5B000D-E4A8-4EEE-9FBE-CC753A88FF7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30" y="1318324"/>
            <a:ext cx="9144000" cy="4237881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D4127002-CDD4-4F3D-B22D-E6FA078B89D3}"/>
              </a:ext>
            </a:extLst>
          </p:cNvPr>
          <p:cNvSpPr txBox="1">
            <a:spLocks/>
          </p:cNvSpPr>
          <p:nvPr/>
        </p:nvSpPr>
        <p:spPr>
          <a:xfrm>
            <a:off x="467544" y="332656"/>
            <a:ext cx="7886700" cy="720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70C0"/>
                </a:solidFill>
              </a:rPr>
              <a:t>n_TOF target mobile shielding</a:t>
            </a:r>
            <a:endParaRPr lang="en-GB" sz="36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958263" y="2014154"/>
            <a:ext cx="5112570" cy="33337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196889">
            <a:off x="1957692" y="3010156"/>
            <a:ext cx="491263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Completed</a:t>
            </a:r>
          </a:p>
        </p:txBody>
      </p:sp>
    </p:spTree>
    <p:extLst>
      <p:ext uri="{BB962C8B-B14F-4D97-AF65-F5344CB8AC3E}">
        <p14:creationId xmlns:p14="http://schemas.microsoft.com/office/powerpoint/2010/main" val="140631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7798E-9719-C946-BE4A-232A672F2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336896"/>
            <a:ext cx="8226854" cy="715840"/>
          </a:xfrm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</a:pPr>
            <a:r>
              <a:rPr lang="en-US" kern="1200" dirty="0">
                <a:solidFill>
                  <a:srgbClr val="0070C0"/>
                </a:solidFill>
              </a:rPr>
              <a:t>Perspectives on ”NEAR-target” station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E0148-3C12-5041-9BDD-159060DF70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178719"/>
            <a:ext cx="8507288" cy="4935001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/>
              <a:t>Discussions and details in TOF-PM-WD-0001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/>
              <a:t>Priority is to get facility running post-LS2, meaning target, shielding &amp; neutron beam line components – funded in a resource-loaded schedule (phase 1)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/>
              <a:t>Study for physics-driven NEAR station currently ongoing, with implementation post LS2 under evaluation (phase 2)</a:t>
            </a:r>
          </a:p>
          <a:p>
            <a:pPr marL="225425" lvl="1" indent="-225425">
              <a:lnSpc>
                <a:spcPct val="120000"/>
              </a:lnSpc>
              <a:buClr>
                <a:srgbClr val="5AA3D9"/>
              </a:buClr>
              <a:buFont typeface="Wingdings" pitchFamily="2" charset="2"/>
              <a:buChar char="§"/>
            </a:pPr>
            <a:r>
              <a:rPr lang="en-US" sz="2400" dirty="0"/>
              <a:t>Dedicated movable/exchangeable moderator on the shaping collimator aperture</a:t>
            </a:r>
          </a:p>
          <a:p>
            <a:pPr marL="225425" lvl="1" indent="-225425">
              <a:lnSpc>
                <a:spcPct val="120000"/>
              </a:lnSpc>
              <a:buClr>
                <a:srgbClr val="5AA3D9"/>
              </a:buClr>
              <a:buFont typeface="Wingdings" pitchFamily="2" charset="2"/>
              <a:buChar char="§"/>
            </a:pPr>
            <a:r>
              <a:rPr lang="en-US" sz="2400" dirty="0"/>
              <a:t>Full size plug under construction for handling tests</a:t>
            </a:r>
          </a:p>
          <a:p>
            <a:pPr marL="225425" lvl="1" indent="-225425">
              <a:lnSpc>
                <a:spcPct val="120000"/>
              </a:lnSpc>
              <a:buClr>
                <a:srgbClr val="5AA3D9"/>
              </a:buClr>
              <a:buFont typeface="Wingdings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>
                <a:sym typeface="Wingdings" pitchFamily="2" charset="2"/>
              </a:rPr>
              <a:t> post LS2 possible</a:t>
            </a:r>
            <a:endParaRPr lang="en-US" sz="240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8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7798E-9719-C946-BE4A-232A672F2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332656"/>
            <a:ext cx="8226854" cy="715840"/>
          </a:xfrm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</a:pPr>
            <a:r>
              <a:rPr lang="en-US" kern="1200" dirty="0">
                <a:solidFill>
                  <a:srgbClr val="0070C0"/>
                </a:solidFill>
              </a:rPr>
              <a:t>Shielding details for “NEAR”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86A851C-2503-468A-A202-A21496CC0D67}"/>
              </a:ext>
            </a:extLst>
          </p:cNvPr>
          <p:cNvSpPr txBox="1">
            <a:spLocks/>
          </p:cNvSpPr>
          <p:nvPr/>
        </p:nvSpPr>
        <p:spPr bwMode="auto">
          <a:xfrm>
            <a:off x="323528" y="5334374"/>
            <a:ext cx="8712968" cy="87575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>
                <a:latin typeface="+mj-lt"/>
              </a:rPr>
              <a:t>In-shielding with collimator insert, space for moderator </a:t>
            </a:r>
            <a:r>
              <a:rPr lang="en-US" sz="2200" dirty="0" smtClean="0">
                <a:latin typeface="+mj-lt"/>
              </a:rPr>
              <a:t>and samples</a:t>
            </a:r>
            <a:endParaRPr lang="en-GB" sz="2200" dirty="0"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E3D356-4959-46E3-9D01-F641A3E5DE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651" y="1219200"/>
            <a:ext cx="7734698" cy="3568883"/>
          </a:xfrm>
          <a:prstGeom prst="rect">
            <a:avLst/>
          </a:prstGeom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54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7798E-9719-C946-BE4A-232A672F2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332656"/>
            <a:ext cx="8226854" cy="715840"/>
          </a:xfrm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</a:pPr>
            <a:r>
              <a:rPr lang="en-US" kern="1200" dirty="0">
                <a:solidFill>
                  <a:srgbClr val="0070C0"/>
                </a:solidFill>
              </a:rPr>
              <a:t>Shielding details for “NEAR”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86A851C-2503-468A-A202-A21496CC0D67}"/>
              </a:ext>
            </a:extLst>
          </p:cNvPr>
          <p:cNvSpPr txBox="1">
            <a:spLocks/>
          </p:cNvSpPr>
          <p:nvPr/>
        </p:nvSpPr>
        <p:spPr bwMode="auto">
          <a:xfrm>
            <a:off x="971600" y="5661248"/>
            <a:ext cx="7344816" cy="5488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latin typeface="+mj-lt"/>
              </a:rPr>
              <a:t>Collimator insert and lifting spreader test</a:t>
            </a:r>
            <a:endParaRPr lang="en-GB" sz="2200" dirty="0">
              <a:latin typeface="+mj-lt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6" name="8c63e4ce-8b95-49c7-a2e3-8ffe22e48cef" descr="Imag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268760"/>
            <a:ext cx="6624736" cy="4236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18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7798E-9719-C946-BE4A-232A672F2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kern="1200" dirty="0" smtClean="0">
                <a:solidFill>
                  <a:srgbClr val="0070C0"/>
                </a:solidFill>
              </a:rPr>
              <a:t>Shielding details for NEAR</a:t>
            </a:r>
            <a:endParaRPr lang="en-US" kern="1200" dirty="0">
              <a:solidFill>
                <a:srgbClr val="0070C0"/>
              </a:solidFill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456" y="1120464"/>
            <a:ext cx="8244000" cy="4396768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B8D008D-00B6-4F95-86EA-C7AE048D8FB7}"/>
              </a:ext>
            </a:extLst>
          </p:cNvPr>
          <p:cNvSpPr txBox="1">
            <a:spLocks/>
          </p:cNvSpPr>
          <p:nvPr/>
        </p:nvSpPr>
        <p:spPr bwMode="auto">
          <a:xfrm>
            <a:off x="467544" y="5517232"/>
            <a:ext cx="7856470" cy="421750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latin typeface="+mj-lt"/>
              </a:rPr>
              <a:t>Investigate on possibilities and interest for irradiation for R2E, R2M and physics</a:t>
            </a: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30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7798E-9719-C946-BE4A-232A672F2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kern="1200" dirty="0">
                <a:solidFill>
                  <a:srgbClr val="0070C0"/>
                </a:solidFill>
              </a:rPr>
              <a:t>Perspectives for NEAR target station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3" name="Picture 22" descr="A picture containing indoor, kitchen, sitting, small&#10;&#10;Description automatically generated">
            <a:extLst>
              <a:ext uri="{FF2B5EF4-FFF2-40B4-BE49-F238E27FC236}">
                <a16:creationId xmlns:a16="http://schemas.microsoft.com/office/drawing/2014/main" id="{5F1D5BAB-7586-48EA-A9D2-FD155BA8AE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84598" y="2414928"/>
            <a:ext cx="3984775" cy="2988583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EE385F38-2AD1-4D27-B131-1AC23C23B925}"/>
              </a:ext>
            </a:extLst>
          </p:cNvPr>
          <p:cNvSpPr/>
          <p:nvPr/>
        </p:nvSpPr>
        <p:spPr bwMode="auto">
          <a:xfrm>
            <a:off x="611561" y="2852936"/>
            <a:ext cx="1118106" cy="1933384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9AD9B6F-A6AC-4359-B377-2A2AFA4E26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1124744"/>
            <a:ext cx="914013" cy="1060564"/>
          </a:xfrm>
          <a:prstGeom prst="rect">
            <a:avLst/>
          </a:prstGeom>
        </p:spPr>
      </p:pic>
      <p:pic>
        <p:nvPicPr>
          <p:cNvPr id="26" name="Picture 25" descr="A picture containing indoor, box, table, open&#10;&#10;Description automatically generated">
            <a:extLst>
              <a:ext uri="{FF2B5EF4-FFF2-40B4-BE49-F238E27FC236}">
                <a16:creationId xmlns:a16="http://schemas.microsoft.com/office/drawing/2014/main" id="{4702A891-FAD8-428F-9CB1-F16B356D01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995" y="2348881"/>
            <a:ext cx="2522847" cy="239915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656A6D9-1088-4D38-843A-85F08CC7E4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11757" y="2348880"/>
            <a:ext cx="708530" cy="1315842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6FD43E9-45D1-477D-8D0C-70056C97E2DE}"/>
              </a:ext>
            </a:extLst>
          </p:cNvPr>
          <p:cNvCxnSpPr>
            <a:cxnSpLocks/>
            <a:stCxn id="24" idx="6"/>
          </p:cNvCxnSpPr>
          <p:nvPr/>
        </p:nvCxnSpPr>
        <p:spPr bwMode="auto">
          <a:xfrm flipV="1">
            <a:off x="1729667" y="3068960"/>
            <a:ext cx="2626309" cy="7506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B1A8951-40EA-4EB7-AE05-D8D906F8C594}"/>
              </a:ext>
            </a:extLst>
          </p:cNvPr>
          <p:cNvGrpSpPr/>
          <p:nvPr/>
        </p:nvGrpSpPr>
        <p:grpSpPr>
          <a:xfrm>
            <a:off x="5805936" y="2140096"/>
            <a:ext cx="3230560" cy="2564976"/>
            <a:chOff x="2888986" y="1268760"/>
            <a:chExt cx="6055306" cy="527450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77E5EAA-68A3-482A-846A-353F6C62A5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75856" y="1268760"/>
              <a:ext cx="5668436" cy="4176465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A357764-9FDD-4A99-ADD7-39B5747348B0}"/>
                </a:ext>
              </a:extLst>
            </p:cNvPr>
            <p:cNvSpPr/>
            <p:nvPr/>
          </p:nvSpPr>
          <p:spPr bwMode="auto">
            <a:xfrm>
              <a:off x="2888986" y="2043370"/>
              <a:ext cx="4217929" cy="4499890"/>
            </a:xfrm>
            <a:prstGeom prst="rect">
              <a:avLst/>
            </a:prstGeom>
            <a:blipFill dpi="0" rotWithShape="1">
              <a:blip r:embed="rId7" cstate="screen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32" name="Content Placeholder 5">
            <a:extLst>
              <a:ext uri="{FF2B5EF4-FFF2-40B4-BE49-F238E27FC236}">
                <a16:creationId xmlns:a16="http://schemas.microsoft.com/office/drawing/2014/main" id="{48012D42-B1C8-426A-902D-39AD0DF79B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202081" y="4797152"/>
            <a:ext cx="5906423" cy="107419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Synergistic irradiation of materials for acc. complex (R2M) in mixed-field conditions at unprecedented levels at CERN </a:t>
            </a:r>
          </a:p>
          <a:p>
            <a:pPr>
              <a:lnSpc>
                <a:spcPct val="12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0.3-0.5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Gy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/pulse (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~1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MGy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/y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), homogeneous over “large” volumes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02A853-C84D-4604-BD0E-71929869F324}"/>
              </a:ext>
            </a:extLst>
          </p:cNvPr>
          <p:cNvSpPr txBox="1"/>
          <p:nvPr/>
        </p:nvSpPr>
        <p:spPr>
          <a:xfrm>
            <a:off x="5211757" y="5991091"/>
            <a:ext cx="36931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AP</a:t>
            </a:r>
            <a:r>
              <a:rPr lang="en-US" sz="1000" i="1" dirty="0"/>
              <a:t>. Bernardes, M. </a:t>
            </a:r>
            <a:r>
              <a:rPr lang="en-US" sz="1000" i="1" dirty="0" err="1"/>
              <a:t>Maeder</a:t>
            </a:r>
            <a:r>
              <a:rPr lang="en-US" sz="1000" i="1" dirty="0"/>
              <a:t>, M. Ferrari, D. Senajova, M. Barbagallo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245221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</a:pPr>
            <a:r>
              <a:rPr lang="en-US" sz="3600" kern="1200" dirty="0" smtClean="0">
                <a:solidFill>
                  <a:srgbClr val="0070C0"/>
                </a:solidFill>
              </a:rPr>
              <a:t>NEAR</a:t>
            </a:r>
            <a:endParaRPr lang="en-GB" sz="3600" kern="12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19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2357" y="1038773"/>
            <a:ext cx="528793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lvl="1" indent="-225425">
              <a:lnSpc>
                <a:spcPct val="120000"/>
              </a:lnSpc>
              <a:buClr>
                <a:srgbClr val="5AA3D9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D4D4D"/>
                </a:solidFill>
                <a:latin typeface="+mj-lt"/>
                <a:cs typeface="Ubuntu Light"/>
              </a:rPr>
              <a:t>Test for accessibility done</a:t>
            </a:r>
          </a:p>
          <a:p>
            <a:pPr marL="225425" lvl="1" indent="-225425">
              <a:lnSpc>
                <a:spcPct val="120000"/>
              </a:lnSpc>
              <a:buClr>
                <a:srgbClr val="5AA3D9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D4D4D"/>
                </a:solidFill>
                <a:latin typeface="+mj-lt"/>
                <a:cs typeface="Ubuntu Light"/>
              </a:rPr>
              <a:t>Shelf installed last week</a:t>
            </a:r>
            <a:endParaRPr lang="en-US" sz="2400" dirty="0">
              <a:solidFill>
                <a:srgbClr val="4D4D4D"/>
              </a:solidFill>
              <a:latin typeface="+mj-lt"/>
              <a:cs typeface="Ubuntu Ligh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8104" y="2028520"/>
            <a:ext cx="6120000" cy="40647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968" y="2028519"/>
            <a:ext cx="6120000" cy="4064777"/>
          </a:xfrm>
          <a:prstGeom prst="rect">
            <a:avLst/>
          </a:prstGeom>
        </p:spPr>
      </p:pic>
      <p:pic>
        <p:nvPicPr>
          <p:cNvPr id="2050" name="AAFFFD68-28A5-4338-91F8-BEA34C4BED22" descr="BA9F9A12-B22A-499B-B061-BE0E1E2A4F8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0176" y="1954673"/>
            <a:ext cx="5616624" cy="421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86A851C-2503-468A-A202-A21496CC0D67}"/>
              </a:ext>
            </a:extLst>
          </p:cNvPr>
          <p:cNvSpPr txBox="1">
            <a:spLocks/>
          </p:cNvSpPr>
          <p:nvPr/>
        </p:nvSpPr>
        <p:spPr bwMode="auto">
          <a:xfrm>
            <a:off x="5508104" y="1418068"/>
            <a:ext cx="2569184" cy="434691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latin typeface="+mj-lt"/>
              </a:rPr>
              <a:t>Courtesy D. Senajova</a:t>
            </a:r>
            <a:endParaRPr lang="en-GB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150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8075239" cy="468052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Main activities for LS2 - Facility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Work in FTN line (PS closure 23</a:t>
            </a:r>
            <a:r>
              <a:rPr lang="en-US" sz="2000" baseline="30000" dirty="0"/>
              <a:t>rd</a:t>
            </a:r>
            <a:r>
              <a:rPr lang="en-US" sz="2000" dirty="0"/>
              <a:t> October)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b="1" dirty="0"/>
              <a:t>Spallation target exchange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b="1" dirty="0"/>
              <a:t>Water cooling station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b="1" dirty="0"/>
              <a:t>Target shielding modification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b="1" dirty="0"/>
              <a:t>Perspective for NEAR-target experimental station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Horizontal beam line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Sweeping magnet replacement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New collimator </a:t>
            </a:r>
            <a:r>
              <a:rPr lang="en-US" sz="2000" dirty="0" smtClean="0"/>
              <a:t>N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2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 smtClean="0"/>
              <a:t>NEAR</a:t>
            </a:r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32656"/>
            <a:ext cx="822960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r>
              <a:rPr lang="en-US" b="0" dirty="0">
                <a:solidFill>
                  <a:srgbClr val="0070C0"/>
                </a:solidFill>
                <a:ea typeface="+mj-ea"/>
              </a:rPr>
              <a:t>Outlook LS2</a:t>
            </a:r>
            <a:endParaRPr lang="fr-FR" b="0" dirty="0">
              <a:solidFill>
                <a:srgbClr val="0070C0"/>
              </a:solidFill>
              <a:ea typeface="+mj-ea"/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7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</a:pPr>
            <a:r>
              <a:rPr lang="en-US" sz="3600" kern="1200" dirty="0" smtClean="0">
                <a:solidFill>
                  <a:srgbClr val="0070C0"/>
                </a:solidFill>
              </a:rPr>
              <a:t>NEAR</a:t>
            </a:r>
            <a:endParaRPr lang="en-GB" sz="3600" kern="12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20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2357" y="1038773"/>
            <a:ext cx="528793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lvl="1" indent="-225425">
              <a:lnSpc>
                <a:spcPct val="120000"/>
              </a:lnSpc>
              <a:buClr>
                <a:srgbClr val="5AA3D9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D4D4D"/>
                </a:solidFill>
                <a:latin typeface="+mj-lt"/>
                <a:cs typeface="Ubuntu Light"/>
              </a:rPr>
              <a:t>Test for accessibility done</a:t>
            </a:r>
          </a:p>
          <a:p>
            <a:pPr marL="225425" lvl="1" indent="-225425">
              <a:lnSpc>
                <a:spcPct val="120000"/>
              </a:lnSpc>
              <a:buClr>
                <a:srgbClr val="5AA3D9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4D4D4D"/>
                </a:solidFill>
                <a:latin typeface="+mj-lt"/>
                <a:cs typeface="Ubuntu Light"/>
              </a:rPr>
              <a:t>Shelf installed last week</a:t>
            </a:r>
            <a:endParaRPr lang="en-US" sz="2400" dirty="0">
              <a:solidFill>
                <a:srgbClr val="4D4D4D"/>
              </a:solidFill>
              <a:latin typeface="+mj-lt"/>
              <a:cs typeface="Ubuntu Ligh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13477" y="2614072"/>
            <a:ext cx="4320000" cy="28692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810427" y="2770487"/>
            <a:ext cx="4320000" cy="25564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26306" y="1970517"/>
            <a:ext cx="5040000" cy="34363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33844" y="2028265"/>
            <a:ext cx="5040000" cy="334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8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kern="1200" dirty="0">
                <a:solidFill>
                  <a:srgbClr val="0070C0"/>
                </a:solidFill>
              </a:rPr>
              <a:t>n_TOF water cooling station</a:t>
            </a:r>
            <a:endParaRPr lang="en-GB" kern="1200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7525"/>
            <a:ext cx="9144000" cy="470294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939468">
            <a:off x="5344114" y="2870618"/>
            <a:ext cx="440234" cy="4413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58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22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Autofit/>
          </a:bodyPr>
          <a:lstStyle/>
          <a:p>
            <a:r>
              <a:rPr lang="en-GB" kern="1200" dirty="0">
                <a:solidFill>
                  <a:srgbClr val="0070C0"/>
                </a:solidFill>
                <a:cs typeface="+mj-cs"/>
              </a:rPr>
              <a:t>Target #3 cooling and moderator </a:t>
            </a:r>
            <a:r>
              <a:rPr lang="en-GB" kern="1200" dirty="0" smtClean="0">
                <a:solidFill>
                  <a:srgbClr val="0070C0"/>
                </a:solidFill>
                <a:cs typeface="+mj-cs"/>
              </a:rPr>
              <a:t>station</a:t>
            </a:r>
            <a:endParaRPr lang="en-GB" kern="1200" dirty="0">
              <a:solidFill>
                <a:srgbClr val="0070C0"/>
              </a:solidFill>
              <a:cs typeface="+mj-cs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96B2E35B-22E3-9F42-959A-5186CFBB959D}"/>
              </a:ext>
            </a:extLst>
          </p:cNvPr>
          <p:cNvSpPr txBox="1">
            <a:spLocks/>
          </p:cNvSpPr>
          <p:nvPr/>
        </p:nvSpPr>
        <p:spPr>
          <a:xfrm>
            <a:off x="628650" y="1268760"/>
            <a:ext cx="8001000" cy="136529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j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mtClean="0"/>
              <a:t>Target nitrogen cooling required the full replacement of the target cooling and moderator circuits</a:t>
            </a:r>
          </a:p>
          <a:p>
            <a:pPr>
              <a:lnSpc>
                <a:spcPct val="110000"/>
              </a:lnSpc>
            </a:pPr>
            <a:r>
              <a:rPr lang="en-GB" smtClean="0"/>
              <a:t>Major efforts from CV to develop the technology to match the specifications and RP requests (</a:t>
            </a:r>
            <a:r>
              <a:rPr lang="en-GB" smtClean="0">
                <a:hlinkClick r:id="rId2"/>
              </a:rPr>
              <a:t>EDMS 2068336</a:t>
            </a:r>
            <a:r>
              <a:rPr lang="en-GB" smtClean="0"/>
              <a:t>)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979247-BFAB-9749-84EC-A967D18ECE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132358"/>
            <a:ext cx="6504683" cy="27449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146BD5-5F4A-D44A-A2B5-5380C9169349}"/>
              </a:ext>
            </a:extLst>
          </p:cNvPr>
          <p:cNvSpPr txBox="1"/>
          <p:nvPr/>
        </p:nvSpPr>
        <p:spPr>
          <a:xfrm>
            <a:off x="7859173" y="2572654"/>
            <a:ext cx="7831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F. </a:t>
            </a:r>
            <a:r>
              <a:rPr lang="en-US" sz="900" i="1" dirty="0" err="1"/>
              <a:t>Dragoni</a:t>
            </a:r>
            <a:endParaRPr lang="en-GB" sz="900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8BB645-C1DF-2347-BF3D-60313841E5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068960"/>
            <a:ext cx="2185760" cy="29143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A2B05A5-CC51-47CB-942B-995355C95432}"/>
              </a:ext>
            </a:extLst>
          </p:cNvPr>
          <p:cNvSpPr txBox="1"/>
          <p:nvPr/>
        </p:nvSpPr>
        <p:spPr>
          <a:xfrm>
            <a:off x="827692" y="5574686"/>
            <a:ext cx="1470923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Charcoal + HEPA filters</a:t>
            </a:r>
            <a:endParaRPr lang="en-GB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6E1E55-9581-4210-BD00-41B75D6451D7}"/>
              </a:ext>
            </a:extLst>
          </p:cNvPr>
          <p:cNvSpPr txBox="1"/>
          <p:nvPr/>
        </p:nvSpPr>
        <p:spPr>
          <a:xfrm>
            <a:off x="3564816" y="5143853"/>
            <a:ext cx="1007184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Moderators (2x)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8C8F17-76FE-46D7-A09C-008918A16776}"/>
              </a:ext>
            </a:extLst>
          </p:cNvPr>
          <p:cNvSpPr txBox="1"/>
          <p:nvPr/>
        </p:nvSpPr>
        <p:spPr>
          <a:xfrm>
            <a:off x="7736812" y="5496750"/>
            <a:ext cx="912035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N</a:t>
            </a:r>
            <a:r>
              <a:rPr lang="en-US" sz="900" baseline="-25000" dirty="0"/>
              <a:t>2</a:t>
            </a:r>
            <a:r>
              <a:rPr lang="en-US" sz="900" dirty="0"/>
              <a:t> compressor</a:t>
            </a:r>
            <a:endParaRPr lang="en-GB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8BF772-2419-48EF-A6EB-651B4021C675}"/>
              </a:ext>
            </a:extLst>
          </p:cNvPr>
          <p:cNvSpPr txBox="1"/>
          <p:nvPr/>
        </p:nvSpPr>
        <p:spPr>
          <a:xfrm>
            <a:off x="3059832" y="3630817"/>
            <a:ext cx="136112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Under pressure room for filters (RP)</a:t>
            </a:r>
            <a:endParaRPr lang="en-GB" sz="9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3800CF-308F-4CF2-BEB6-4DD102483B40}"/>
              </a:ext>
            </a:extLst>
          </p:cNvPr>
          <p:cNvSpPr txBox="1"/>
          <p:nvPr/>
        </p:nvSpPr>
        <p:spPr>
          <a:xfrm>
            <a:off x="2838384" y="5825080"/>
            <a:ext cx="414223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dirty="0">
                <a:hlinkClick r:id="rId5" tooltip="http://www.mattei-einaudi.it/studenti/libri-di-testo"/>
              </a:rPr>
              <a:t>This Photo</a:t>
            </a:r>
            <a:r>
              <a:rPr lang="en-GB" sz="675" dirty="0"/>
              <a:t> by Unknown Author is licensed under </a:t>
            </a:r>
            <a:r>
              <a:rPr lang="en-GB" sz="675" dirty="0">
                <a:hlinkClick r:id="rId6" tooltip="https://creativecommons.org/licenses/by-nc/3.0/"/>
              </a:rPr>
              <a:t>CC BY-NC</a:t>
            </a:r>
            <a:endParaRPr lang="en-GB" sz="675" dirty="0"/>
          </a:p>
        </p:txBody>
      </p:sp>
    </p:spTree>
    <p:extLst>
      <p:ext uri="{BB962C8B-B14F-4D97-AF65-F5344CB8AC3E}">
        <p14:creationId xmlns:p14="http://schemas.microsoft.com/office/powerpoint/2010/main" val="3020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23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6854" cy="715840"/>
          </a:xfrm>
        </p:spPr>
        <p:txBody>
          <a:bodyPr>
            <a:normAutofit/>
          </a:bodyPr>
          <a:lstStyle/>
          <a:p>
            <a:r>
              <a:rPr lang="en-US" kern="1200" dirty="0">
                <a:solidFill>
                  <a:srgbClr val="0070C0"/>
                </a:solidFill>
                <a:cs typeface="+mj-cs"/>
              </a:rPr>
              <a:t>n_TOF horizontal beam line (TT2A)</a:t>
            </a:r>
            <a:endParaRPr lang="en-GB" kern="1200" dirty="0">
              <a:solidFill>
                <a:srgbClr val="0070C0"/>
              </a:solidFill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7525"/>
            <a:ext cx="9144000" cy="470294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939468">
            <a:off x="1381486" y="2761456"/>
            <a:ext cx="4404615" cy="4413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20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467544" y="412957"/>
            <a:ext cx="8496944" cy="63977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70C0"/>
                </a:solidFill>
              </a:rPr>
              <a:t>New sweeping magnet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0663539-F49A-4CE2-A585-EFE3E7E91721}"/>
              </a:ext>
            </a:extLst>
          </p:cNvPr>
          <p:cNvSpPr/>
          <p:nvPr/>
        </p:nvSpPr>
        <p:spPr>
          <a:xfrm>
            <a:off x="2869854" y="5805264"/>
            <a:ext cx="2255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Alignment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today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023224" y="2418856"/>
            <a:ext cx="5184576" cy="2491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816" y="1557686"/>
            <a:ext cx="6192688" cy="42134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0663539-F49A-4CE2-A585-EFE3E7E91721}"/>
              </a:ext>
            </a:extLst>
          </p:cNvPr>
          <p:cNvSpPr/>
          <p:nvPr/>
        </p:nvSpPr>
        <p:spPr>
          <a:xfrm>
            <a:off x="2926234" y="1064570"/>
            <a:ext cx="5014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Vacuum chamber inserted and welded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4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25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GB" kern="1200" dirty="0">
                <a:solidFill>
                  <a:srgbClr val="0070C0"/>
                </a:solidFill>
                <a:cs typeface="+mj-cs"/>
              </a:rPr>
              <a:t>Original second EAR 1 collimator</a:t>
            </a:r>
          </a:p>
        </p:txBody>
      </p:sp>
      <p:pic>
        <p:nvPicPr>
          <p:cNvPr id="7" name="Content Placeholder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3625" y="1189265"/>
            <a:ext cx="5400000" cy="50223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0411" y="1447800"/>
            <a:ext cx="265942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Consolidation of collimator N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9AEBCC-E093-4D11-8DC1-7FCC38F998B1}"/>
              </a:ext>
            </a:extLst>
          </p:cNvPr>
          <p:cNvSpPr txBox="1"/>
          <p:nvPr/>
        </p:nvSpPr>
        <p:spPr>
          <a:xfrm>
            <a:off x="400411" y="3068960"/>
            <a:ext cx="273630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Functional specification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TOF-T-ES-0001 (v.0.1) New Second Collimator in the Horizontal n_TOF Neutron Beam Line</a:t>
            </a:r>
          </a:p>
        </p:txBody>
      </p:sp>
    </p:spTree>
    <p:extLst>
      <p:ext uri="{BB962C8B-B14F-4D97-AF65-F5344CB8AC3E}">
        <p14:creationId xmlns:p14="http://schemas.microsoft.com/office/powerpoint/2010/main" val="50739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26</a:t>
            </a:fld>
            <a:endParaRPr lang="en-US"/>
          </a:p>
        </p:txBody>
      </p:sp>
      <p:sp>
        <p:nvSpPr>
          <p:cNvPr id="11" name="Title 1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kern="1200" dirty="0">
                <a:solidFill>
                  <a:srgbClr val="0070C0"/>
                </a:solidFill>
                <a:cs typeface="+mj-cs"/>
              </a:rPr>
              <a:t>New collimator #2      EAR1</a:t>
            </a:r>
          </a:p>
        </p:txBody>
      </p:sp>
      <p:sp>
        <p:nvSpPr>
          <p:cNvPr id="12" name="Notched Right Arrow 14"/>
          <p:cNvSpPr/>
          <p:nvPr/>
        </p:nvSpPr>
        <p:spPr>
          <a:xfrm>
            <a:off x="4316146" y="548680"/>
            <a:ext cx="399870" cy="12879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9"/>
              <a:gd name="f12" fmla="val f10"/>
              <a:gd name="f13" fmla="+- 21600 0 f10"/>
              <a:gd name="f14" fmla="+- 21600 0 f9"/>
              <a:gd name="f15" fmla="+- 10800 0 f10"/>
              <a:gd name="f16" fmla="*/ f9 f7 1"/>
              <a:gd name="f17" fmla="*/ f10 f8 1"/>
              <a:gd name="f18" fmla="*/ f14 f15 1"/>
              <a:gd name="f19" fmla="*/ f13 f8 1"/>
              <a:gd name="f20" fmla="*/ f12 f8 1"/>
              <a:gd name="f21" fmla="*/ f18 1 10800"/>
              <a:gd name="f22" fmla="+- 21600 0 f21"/>
              <a:gd name="f23" fmla="*/ f21 f7 1"/>
              <a:gd name="f24" fmla="*/ f22 f7 1"/>
            </a:gdLst>
            <a:ahLst>
              <a:ahXY gdRefX="f0" minX="f4" maxX="f5" gdRefY="f1" minY="f4" maxY="f6">
                <a:pos x="f16" y="f1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0" r="f24" b="f19"/>
            <a:pathLst>
              <a:path w="21600" h="21600">
                <a:moveTo>
                  <a:pt x="f4" y="f12"/>
                </a:moveTo>
                <a:lnTo>
                  <a:pt x="f11" y="f12"/>
                </a:lnTo>
                <a:lnTo>
                  <a:pt x="f11" y="f4"/>
                </a:lnTo>
                <a:lnTo>
                  <a:pt x="f5" y="f6"/>
                </a:lnTo>
                <a:lnTo>
                  <a:pt x="f11" y="f5"/>
                </a:lnTo>
                <a:lnTo>
                  <a:pt x="f11" y="f13"/>
                </a:lnTo>
                <a:lnTo>
                  <a:pt x="f4" y="f13"/>
                </a:lnTo>
                <a:lnTo>
                  <a:pt x="f21" y="f6"/>
                </a:lnTo>
                <a:lnTo>
                  <a:pt x="f4" y="f12"/>
                </a:lnTo>
                <a:close/>
              </a:path>
            </a:pathLst>
          </a:custGeom>
          <a:solidFill>
            <a:srgbClr val="0C377B"/>
          </a:solidFill>
          <a:ln w="19080">
            <a:solidFill>
              <a:srgbClr val="08285A"/>
            </a:solidFill>
            <a:prstDash val="solid"/>
          </a:ln>
        </p:spPr>
        <p:txBody>
          <a:bodyPr vert="horz" wrap="square" lIns="67500" tIns="33750" rIns="67500" bIns="33750" anchor="ctr" anchorCtr="0" compatLnSpc="0">
            <a:noAutofit/>
          </a:bodyPr>
          <a:lstStyle/>
          <a:p>
            <a:pPr rtl="0" hangingPunct="0"/>
            <a:endParaRPr lang="de-DE" sz="1350" kern="1200">
              <a:latin typeface="Arial" pitchFamily="18"/>
              <a:ea typeface="Microsoft YaHei" pitchFamily="2"/>
              <a:cs typeface="Arial" pitchFamily="2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49900" y="2296350"/>
            <a:ext cx="3510000" cy="29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4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9640" y="2294999"/>
            <a:ext cx="3834270" cy="307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9"/>
          <p:cNvSpPr/>
          <p:nvPr/>
        </p:nvSpPr>
        <p:spPr>
          <a:xfrm>
            <a:off x="1285470" y="1740960"/>
            <a:ext cx="1889730" cy="200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7500" tIns="33750" rIns="67500" bIns="33750" anchor="t" anchorCtr="0" compatLnSpc="0">
            <a:spAutoFit/>
          </a:bodyPr>
          <a:lstStyle/>
          <a:p>
            <a:pPr rtl="0">
              <a:defRPr sz="1800"/>
            </a:pPr>
            <a:r>
              <a:rPr lang="de-DE" sz="900" kern="1200">
                <a:solidFill>
                  <a:srgbClr val="4C4C4C"/>
                </a:solidFill>
                <a:latin typeface="Arial" pitchFamily="18"/>
                <a:ea typeface="Arial" pitchFamily="2"/>
                <a:cs typeface="Arial" pitchFamily="2"/>
              </a:rPr>
              <a:t>Carbon steel sheets, laser cut</a:t>
            </a:r>
          </a:p>
        </p:txBody>
      </p:sp>
      <p:cxnSp>
        <p:nvCxnSpPr>
          <p:cNvPr id="16" name="Straight Arrow Connector 11"/>
          <p:cNvCxnSpPr/>
          <p:nvPr/>
        </p:nvCxnSpPr>
        <p:spPr>
          <a:xfrm>
            <a:off x="2182680" y="1977749"/>
            <a:ext cx="788130" cy="1052460"/>
          </a:xfrm>
          <a:prstGeom prst="bentConnector3">
            <a:avLst/>
          </a:prstGeom>
          <a:noFill/>
          <a:ln w="19080">
            <a:solidFill>
              <a:srgbClr val="EF2929"/>
            </a:solidFill>
            <a:prstDash val="solid"/>
            <a:tailEnd type="arrow"/>
          </a:ln>
        </p:spPr>
      </p:cxnSp>
      <p:sp>
        <p:nvSpPr>
          <p:cNvPr id="17" name="TextBox 15"/>
          <p:cNvSpPr/>
          <p:nvPr/>
        </p:nvSpPr>
        <p:spPr>
          <a:xfrm>
            <a:off x="4050810" y="1743930"/>
            <a:ext cx="963360" cy="200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7500" tIns="33750" rIns="67500" bIns="33750" anchor="t" anchorCtr="0" compatLnSpc="0">
            <a:spAutoFit/>
          </a:bodyPr>
          <a:lstStyle/>
          <a:p>
            <a:pPr rtl="0">
              <a:defRPr sz="1800"/>
            </a:pPr>
            <a:r>
              <a:rPr lang="de-DE" sz="900" kern="1200">
                <a:solidFill>
                  <a:srgbClr val="4C4C4C"/>
                </a:solidFill>
                <a:latin typeface="Arial" pitchFamily="18"/>
                <a:ea typeface="Arial" pitchFamily="2"/>
                <a:cs typeface="Arial" pitchFamily="2"/>
              </a:rPr>
              <a:t>Borated PE</a:t>
            </a:r>
          </a:p>
        </p:txBody>
      </p:sp>
      <p:cxnSp>
        <p:nvCxnSpPr>
          <p:cNvPr id="18" name="Straight Arrow Connector 16"/>
          <p:cNvCxnSpPr/>
          <p:nvPr/>
        </p:nvCxnSpPr>
        <p:spPr>
          <a:xfrm>
            <a:off x="4380480" y="1965060"/>
            <a:ext cx="0" cy="650160"/>
          </a:xfrm>
          <a:prstGeom prst="bentConnector3">
            <a:avLst/>
          </a:prstGeom>
          <a:noFill/>
          <a:ln w="19080">
            <a:solidFill>
              <a:srgbClr val="EF2929"/>
            </a:solidFill>
            <a:prstDash val="solid"/>
            <a:tailEnd type="arrow"/>
          </a:ln>
        </p:spPr>
      </p:cxnSp>
      <p:sp>
        <p:nvSpPr>
          <p:cNvPr id="19" name="TextBox 19"/>
          <p:cNvSpPr/>
          <p:nvPr/>
        </p:nvSpPr>
        <p:spPr>
          <a:xfrm>
            <a:off x="5854950" y="4501440"/>
            <a:ext cx="1524960" cy="200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7500" tIns="33750" rIns="67500" bIns="33750" anchor="t" anchorCtr="0" compatLnSpc="0">
            <a:spAutoFit/>
          </a:bodyPr>
          <a:lstStyle/>
          <a:p>
            <a:pPr rtl="0">
              <a:defRPr sz="1800"/>
            </a:pPr>
            <a:r>
              <a:rPr lang="de-DE" sz="900" kern="1200">
                <a:solidFill>
                  <a:srgbClr val="4C4C4C"/>
                </a:solidFill>
                <a:latin typeface="Arial" pitchFamily="18"/>
                <a:ea typeface="Arial" pitchFamily="2"/>
                <a:cs typeface="Arial" pitchFamily="2"/>
              </a:rPr>
              <a:t>Manual drive + linear rails</a:t>
            </a:r>
          </a:p>
        </p:txBody>
      </p:sp>
      <p:cxnSp>
        <p:nvCxnSpPr>
          <p:cNvPr id="20" name="Straight Arrow Connector 20"/>
          <p:cNvCxnSpPr/>
          <p:nvPr/>
        </p:nvCxnSpPr>
        <p:spPr>
          <a:xfrm flipH="1">
            <a:off x="4409911" y="4221990"/>
            <a:ext cx="1250369" cy="0"/>
          </a:xfrm>
          <a:prstGeom prst="bentConnector3">
            <a:avLst/>
          </a:prstGeom>
          <a:noFill/>
          <a:ln w="19080">
            <a:solidFill>
              <a:srgbClr val="5197CC"/>
            </a:solidFill>
            <a:prstDash val="solid"/>
            <a:tailEnd type="arrow"/>
          </a:ln>
        </p:spPr>
      </p:cxnSp>
      <p:cxnSp>
        <p:nvCxnSpPr>
          <p:cNvPr id="21" name="Straight Arrow Connector 22"/>
          <p:cNvCxnSpPr/>
          <p:nvPr/>
        </p:nvCxnSpPr>
        <p:spPr>
          <a:xfrm>
            <a:off x="956610" y="2707291"/>
            <a:ext cx="762210" cy="645839"/>
          </a:xfrm>
          <a:prstGeom prst="bentConnector3">
            <a:avLst/>
          </a:prstGeom>
          <a:noFill/>
          <a:ln w="19080">
            <a:solidFill>
              <a:srgbClr val="EF2929"/>
            </a:solidFill>
            <a:prstDash val="solid"/>
            <a:tailEnd type="arrow"/>
          </a:ln>
        </p:spPr>
      </p:cxnSp>
      <p:sp>
        <p:nvSpPr>
          <p:cNvPr id="22" name="TextBox 23"/>
          <p:cNvSpPr/>
          <p:nvPr/>
        </p:nvSpPr>
        <p:spPr>
          <a:xfrm>
            <a:off x="345600" y="2603610"/>
            <a:ext cx="611010" cy="200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7500" tIns="33750" rIns="67500" bIns="33750" anchor="t" anchorCtr="0" compatLnSpc="0">
            <a:spAutoFit/>
          </a:bodyPr>
          <a:lstStyle/>
          <a:p>
            <a:pPr rtl="0">
              <a:defRPr sz="1800"/>
            </a:pPr>
            <a:r>
              <a:rPr lang="de-DE" sz="900" kern="1200">
                <a:solidFill>
                  <a:srgbClr val="4C4C4C"/>
                </a:solidFill>
                <a:latin typeface="Arial" pitchFamily="18"/>
                <a:ea typeface="Arial" pitchFamily="2"/>
                <a:cs typeface="Arial" pitchFamily="2"/>
              </a:rPr>
              <a:t>Ø 20mm</a:t>
            </a:r>
          </a:p>
        </p:txBody>
      </p:sp>
      <p:sp>
        <p:nvSpPr>
          <p:cNvPr id="23" name="TextBox 24"/>
          <p:cNvSpPr/>
          <p:nvPr/>
        </p:nvSpPr>
        <p:spPr>
          <a:xfrm>
            <a:off x="345600" y="4355370"/>
            <a:ext cx="611010" cy="200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7500" tIns="33750" rIns="67500" bIns="33750" anchor="t" anchorCtr="0" compatLnSpc="0">
            <a:spAutoFit/>
          </a:bodyPr>
          <a:lstStyle/>
          <a:p>
            <a:pPr rtl="0">
              <a:defRPr sz="1800"/>
            </a:pPr>
            <a:r>
              <a:rPr lang="de-DE" sz="900" kern="1200">
                <a:solidFill>
                  <a:srgbClr val="4C4C4C"/>
                </a:solidFill>
                <a:latin typeface="Arial" pitchFamily="18"/>
                <a:ea typeface="Arial" pitchFamily="2"/>
                <a:cs typeface="Arial" pitchFamily="2"/>
              </a:rPr>
              <a:t>Ø 80mm</a:t>
            </a:r>
          </a:p>
        </p:txBody>
      </p:sp>
      <p:cxnSp>
        <p:nvCxnSpPr>
          <p:cNvPr id="24" name="Straight Arrow Connector 25"/>
          <p:cNvCxnSpPr/>
          <p:nvPr/>
        </p:nvCxnSpPr>
        <p:spPr>
          <a:xfrm flipV="1">
            <a:off x="956610" y="3602610"/>
            <a:ext cx="1338390" cy="856441"/>
          </a:xfrm>
          <a:prstGeom prst="bentConnector3">
            <a:avLst/>
          </a:prstGeom>
          <a:noFill/>
          <a:ln w="19080">
            <a:solidFill>
              <a:srgbClr val="EF2929"/>
            </a:solidFill>
            <a:prstDash val="solid"/>
            <a:tailEnd type="arrow"/>
          </a:ln>
        </p:spPr>
      </p:cxnSp>
      <p:sp>
        <p:nvSpPr>
          <p:cNvPr id="25" name="TextBox 26"/>
          <p:cNvSpPr/>
          <p:nvPr/>
        </p:nvSpPr>
        <p:spPr>
          <a:xfrm>
            <a:off x="2479951" y="5129054"/>
            <a:ext cx="695249" cy="200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7500" tIns="33750" rIns="67500" bIns="33750" anchor="t" anchorCtr="0" compatLnSpc="0">
            <a:spAutoFit/>
          </a:bodyPr>
          <a:lstStyle/>
          <a:p>
            <a:pPr rtl="0">
              <a:defRPr sz="1800"/>
            </a:pPr>
            <a:r>
              <a:rPr lang="de-DE" sz="900" kern="1200" dirty="0">
                <a:solidFill>
                  <a:srgbClr val="4C4C4C"/>
                </a:solidFill>
                <a:latin typeface="Arial" pitchFamily="18"/>
                <a:ea typeface="Arial" pitchFamily="2"/>
                <a:cs typeface="Arial" pitchFamily="2"/>
              </a:rPr>
              <a:t>Movement</a:t>
            </a:r>
          </a:p>
        </p:txBody>
      </p:sp>
      <p:cxnSp>
        <p:nvCxnSpPr>
          <p:cNvPr id="26" name="Straight Arrow Connector 27"/>
          <p:cNvCxnSpPr/>
          <p:nvPr/>
        </p:nvCxnSpPr>
        <p:spPr>
          <a:xfrm flipH="1">
            <a:off x="4689360" y="4605121"/>
            <a:ext cx="1165591" cy="66689"/>
          </a:xfrm>
          <a:prstGeom prst="bentConnector3">
            <a:avLst/>
          </a:prstGeom>
          <a:noFill/>
          <a:ln w="19080">
            <a:solidFill>
              <a:srgbClr val="5197CC"/>
            </a:solidFill>
            <a:prstDash val="solid"/>
            <a:tailEnd type="arrow"/>
          </a:ln>
        </p:spPr>
      </p:cxnSp>
      <p:sp>
        <p:nvSpPr>
          <p:cNvPr id="27" name="TextBox 28"/>
          <p:cNvSpPr/>
          <p:nvPr/>
        </p:nvSpPr>
        <p:spPr>
          <a:xfrm>
            <a:off x="386641" y="3477870"/>
            <a:ext cx="755999" cy="3334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7500" tIns="33750" rIns="67500" bIns="33750" anchor="t" anchorCtr="0" compatLnSpc="0">
            <a:spAutoFit/>
          </a:bodyPr>
          <a:lstStyle/>
          <a:p>
            <a:pPr rtl="0">
              <a:defRPr sz="1800"/>
            </a:pPr>
            <a:r>
              <a:rPr lang="de-DE" sz="900" kern="1200">
                <a:solidFill>
                  <a:srgbClr val="4C4C4C"/>
                </a:solidFill>
                <a:latin typeface="Arial" pitchFamily="18"/>
                <a:ea typeface="Arial" pitchFamily="2"/>
                <a:cs typeface="Arial" pitchFamily="2"/>
              </a:rPr>
              <a:t>Vacuum chambers</a:t>
            </a:r>
          </a:p>
        </p:txBody>
      </p:sp>
      <p:cxnSp>
        <p:nvCxnSpPr>
          <p:cNvPr id="28" name="Straight Arrow Connector 29"/>
          <p:cNvCxnSpPr/>
          <p:nvPr/>
        </p:nvCxnSpPr>
        <p:spPr>
          <a:xfrm flipV="1">
            <a:off x="1142640" y="3456810"/>
            <a:ext cx="570240" cy="194131"/>
          </a:xfrm>
          <a:prstGeom prst="bentConnector3">
            <a:avLst/>
          </a:prstGeom>
          <a:noFill/>
          <a:ln w="19080">
            <a:solidFill>
              <a:srgbClr val="5197CC"/>
            </a:solidFill>
            <a:prstDash val="solid"/>
            <a:tailEnd type="arrow"/>
          </a:ln>
        </p:spPr>
      </p:cxnSp>
      <p:cxnSp>
        <p:nvCxnSpPr>
          <p:cNvPr id="29" name="Straight Arrow Connector 30"/>
          <p:cNvCxnSpPr/>
          <p:nvPr/>
        </p:nvCxnSpPr>
        <p:spPr>
          <a:xfrm flipV="1">
            <a:off x="1142640" y="3538620"/>
            <a:ext cx="1009530" cy="112321"/>
          </a:xfrm>
          <a:prstGeom prst="bentConnector3">
            <a:avLst/>
          </a:prstGeom>
          <a:noFill/>
          <a:ln w="19080">
            <a:solidFill>
              <a:srgbClr val="5197CC"/>
            </a:solidFill>
            <a:prstDash val="solid"/>
            <a:tailEnd type="arrow"/>
          </a:ln>
        </p:spPr>
      </p:cxnSp>
      <p:cxnSp>
        <p:nvCxnSpPr>
          <p:cNvPr id="30" name="Straight Arrow Connector 31"/>
          <p:cNvCxnSpPr/>
          <p:nvPr/>
        </p:nvCxnSpPr>
        <p:spPr>
          <a:xfrm flipH="1" flipV="1">
            <a:off x="3970620" y="4770630"/>
            <a:ext cx="1792530" cy="376110"/>
          </a:xfrm>
          <a:prstGeom prst="bentConnector3">
            <a:avLst/>
          </a:prstGeom>
          <a:noFill/>
          <a:ln w="19080">
            <a:solidFill>
              <a:srgbClr val="5197CC"/>
            </a:solidFill>
            <a:prstDash val="solid"/>
            <a:tailEnd type="arrow"/>
          </a:ln>
        </p:spPr>
      </p:cxnSp>
      <p:sp>
        <p:nvSpPr>
          <p:cNvPr id="31" name="TextBox 34"/>
          <p:cNvSpPr/>
          <p:nvPr/>
        </p:nvSpPr>
        <p:spPr>
          <a:xfrm>
            <a:off x="5660549" y="4118310"/>
            <a:ext cx="1687770" cy="200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7500" tIns="33750" rIns="67500" bIns="33750" anchor="t" anchorCtr="0" compatLnSpc="0">
            <a:spAutoFit/>
          </a:bodyPr>
          <a:lstStyle/>
          <a:p>
            <a:pPr rtl="0">
              <a:defRPr sz="1800"/>
            </a:pPr>
            <a:r>
              <a:rPr lang="de-DE" sz="900" kern="1200">
                <a:solidFill>
                  <a:srgbClr val="4C4C4C"/>
                </a:solidFill>
                <a:latin typeface="Arial" pitchFamily="18"/>
                <a:ea typeface="Arial" pitchFamily="2"/>
                <a:cs typeface="Arial" pitchFamily="2"/>
              </a:rPr>
              <a:t>Structure: Profils, water jet cut</a:t>
            </a:r>
          </a:p>
        </p:txBody>
      </p:sp>
      <p:sp>
        <p:nvSpPr>
          <p:cNvPr id="32" name="TextBox 35"/>
          <p:cNvSpPr/>
          <p:nvPr/>
        </p:nvSpPr>
        <p:spPr>
          <a:xfrm>
            <a:off x="5746139" y="5054940"/>
            <a:ext cx="1687770" cy="200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7500" tIns="33750" rIns="67500" bIns="33750" anchor="t" anchorCtr="0" compatLnSpc="0">
            <a:spAutoFit/>
          </a:bodyPr>
          <a:lstStyle/>
          <a:p>
            <a:pPr rtl="0">
              <a:defRPr sz="1800"/>
            </a:pPr>
            <a:r>
              <a:rPr lang="de-DE" sz="900" kern="1200">
                <a:solidFill>
                  <a:srgbClr val="4C4C4C"/>
                </a:solidFill>
                <a:latin typeface="Arial" pitchFamily="18"/>
                <a:ea typeface="Arial" pitchFamily="2"/>
                <a:cs typeface="Arial" pitchFamily="2"/>
              </a:rPr>
              <a:t>Mechanical end stops</a:t>
            </a:r>
          </a:p>
        </p:txBody>
      </p:sp>
      <p:sp>
        <p:nvSpPr>
          <p:cNvPr id="33" name="Content Placeholder 2"/>
          <p:cNvSpPr/>
          <p:nvPr/>
        </p:nvSpPr>
        <p:spPr>
          <a:xfrm>
            <a:off x="5598180" y="1765531"/>
            <a:ext cx="3402000" cy="11685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68580" tIns="34290" rIns="68580" bIns="34290" anchor="t" anchorCtr="0" compatLnSpc="0">
            <a:noAutofit/>
          </a:bodyPr>
          <a:lstStyle/>
          <a:p>
            <a:pPr rtl="0">
              <a:spcBef>
                <a:spcPts val="506"/>
              </a:spcBef>
              <a:buClr>
                <a:srgbClr val="4C4C4C"/>
              </a:buClr>
              <a:buSzPct val="100000"/>
              <a:buFont typeface="Wingdings"/>
              <a:buChar char="§"/>
              <a:defRPr sz="1800"/>
            </a:pPr>
            <a:r>
              <a:rPr lang="de-DE" sz="1500" kern="1200">
                <a:solidFill>
                  <a:srgbClr val="4C4C4C"/>
                </a:solidFill>
                <a:latin typeface="Calibri" pitchFamily="34"/>
                <a:ea typeface="Ubuntu Light" pitchFamily="1"/>
                <a:cs typeface="Calibri" pitchFamily="34"/>
              </a:rPr>
              <a:t>Two different collimators, swap during run to different diameter</a:t>
            </a:r>
          </a:p>
          <a:p>
            <a:pPr rtl="0">
              <a:spcBef>
                <a:spcPts val="506"/>
              </a:spcBef>
              <a:buClr>
                <a:srgbClr val="4C4C4C"/>
              </a:buClr>
              <a:buSzPct val="100000"/>
              <a:buFont typeface="Wingdings"/>
              <a:buChar char="§"/>
              <a:defRPr sz="1800"/>
            </a:pPr>
            <a:r>
              <a:rPr lang="de-DE" sz="1500" kern="1200">
                <a:solidFill>
                  <a:srgbClr val="4C4C4C"/>
                </a:solidFill>
                <a:latin typeface="Calibri" pitchFamily="34"/>
                <a:ea typeface="Ubuntu Light" pitchFamily="1"/>
                <a:cs typeface="Calibri" pitchFamily="34"/>
              </a:rPr>
              <a:t>Avoid long procedure for collimator exchange</a:t>
            </a:r>
          </a:p>
          <a:p>
            <a:pPr rtl="0">
              <a:spcBef>
                <a:spcPts val="506"/>
              </a:spcBef>
              <a:buClr>
                <a:srgbClr val="4C4C4C"/>
              </a:buClr>
              <a:buSzPct val="100000"/>
              <a:buFont typeface="Wingdings"/>
              <a:buChar char="§"/>
              <a:defRPr sz="1800"/>
            </a:pPr>
            <a:r>
              <a:rPr lang="de-DE" sz="1500" kern="1200">
                <a:solidFill>
                  <a:srgbClr val="4C4C4C"/>
                </a:solidFill>
                <a:latin typeface="Calibri" pitchFamily="34"/>
                <a:ea typeface="Ubuntu Light" pitchFamily="1"/>
                <a:cs typeface="Calibri" pitchFamily="34"/>
              </a:rPr>
              <a:t>Green light for design given after a review with n_TOF</a:t>
            </a:r>
          </a:p>
          <a:p>
            <a:pPr rtl="0">
              <a:spcBef>
                <a:spcPts val="506"/>
              </a:spcBef>
              <a:buClr>
                <a:srgbClr val="4C4C4C"/>
              </a:buClr>
              <a:buSzPct val="100000"/>
              <a:buFont typeface="Wingdings"/>
              <a:buChar char="§"/>
              <a:defRPr sz="1800"/>
            </a:pPr>
            <a:r>
              <a:rPr lang="de-DE" sz="1500" kern="1200">
                <a:solidFill>
                  <a:srgbClr val="4C4C4C"/>
                </a:solidFill>
                <a:latin typeface="Calibri" pitchFamily="34"/>
                <a:ea typeface="Ubuntu Light" pitchFamily="1"/>
                <a:cs typeface="Calibri" pitchFamily="34"/>
              </a:rPr>
              <a:t>Detailed design completed, fabrication launched</a:t>
            </a:r>
          </a:p>
          <a:p>
            <a:pPr rtl="0">
              <a:spcBef>
                <a:spcPts val="506"/>
              </a:spcBef>
              <a:defRPr sz="1800"/>
            </a:pPr>
            <a:endParaRPr lang="de-DE" sz="1500" kern="1200">
              <a:solidFill>
                <a:srgbClr val="4C4C4C"/>
              </a:solidFill>
              <a:latin typeface="Calibri" pitchFamily="34"/>
              <a:ea typeface="Ubuntu Light" pitchFamily="1"/>
              <a:cs typeface="Calibri" pitchFamily="34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311200" y="5054940"/>
            <a:ext cx="1208288" cy="91800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ys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80663539-F49A-4CE2-A585-EFE3E7E91721}"/>
              </a:ext>
            </a:extLst>
          </p:cNvPr>
          <p:cNvSpPr/>
          <p:nvPr/>
        </p:nvSpPr>
        <p:spPr>
          <a:xfrm>
            <a:off x="827584" y="5805264"/>
            <a:ext cx="7856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Assembly ongoing, installation planned week 27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32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GB" kern="1200" dirty="0">
                <a:solidFill>
                  <a:srgbClr val="0070C0"/>
                </a:solidFill>
                <a:cs typeface="+mj-cs"/>
              </a:rPr>
              <a:t>n_TOF Experiment LS2 activities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8DA4013-A12A-A443-8355-F4A5D6D2835F}"/>
              </a:ext>
            </a:extLst>
          </p:cNvPr>
          <p:cNvSpPr txBox="1">
            <a:spLocks/>
          </p:cNvSpPr>
          <p:nvPr/>
        </p:nvSpPr>
        <p:spPr>
          <a:xfrm>
            <a:off x="457200" y="1340768"/>
            <a:ext cx="8226425" cy="4752528"/>
          </a:xfrm>
          <a:prstGeom prst="rect">
            <a:avLst/>
          </a:prstGeom>
        </p:spPr>
        <p:txBody>
          <a:bodyPr>
            <a:norm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Cabling campaign in EAR1 (remove the old sweeping magnet cables, replace the detector cables in the rack/bunker area</a:t>
            </a: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- Completed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Implementation of the ASN-OFSP safety recommendations in </a:t>
            </a: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EAR2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 of the gas system in </a:t>
            </a: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EAR2 - ongoing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 of the alignment </a:t>
            </a: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system – after beamline remounting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Upgrade of the n_TOF electronics </a:t>
            </a: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laboratory - completed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 room and offices ready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DAQ upgrade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 and R&amp;D program for </a:t>
            </a:r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detectors - ongoing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4488" marR="0" lvl="1" indent="-171450" algn="l" defTabSz="914400" rtl="0" eaLnBrk="0" fontAlgn="base" latinLnBrk="0" hangingPunct="0">
              <a:lnSpc>
                <a:spcPct val="10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8" marR="0" lvl="1" indent="-171450" algn="l" defTabSz="914400" rtl="0" eaLnBrk="0" fontAlgn="base" latinLnBrk="0" hangingPunct="0">
              <a:lnSpc>
                <a:spcPct val="10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07D2268-537B-4E2B-BC6E-12AAF1D44C4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956550" y="6356350"/>
            <a:ext cx="730250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DFF1390-8826-4B21-B45D-B1400C36485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F1916176-1847-4E80-B275-BDE1D69338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67744" y="6356349"/>
            <a:ext cx="1399380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60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1412776"/>
            <a:ext cx="6097333" cy="48579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kern="1200" dirty="0">
                <a:solidFill>
                  <a:srgbClr val="0070C0"/>
                </a:solidFill>
                <a:cs typeface="+mj-cs"/>
              </a:rPr>
              <a:t>Schedule and coordination</a:t>
            </a:r>
            <a:endParaRPr lang="en-GB" kern="1200" dirty="0">
              <a:solidFill>
                <a:srgbClr val="0070C0"/>
              </a:solidFill>
              <a:cs typeface="+mj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200" smtClean="0"/>
              <a:t>23/06/2021</a:t>
            </a:r>
            <a:endParaRPr lang="en-US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z="1200" smtClean="0"/>
              <a:t>67th Meeting of the INTC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z="1200" smtClean="0"/>
              <a:pPr>
                <a:defRPr/>
              </a:pPr>
              <a:t>28</a:t>
            </a:fld>
            <a:endParaRPr lang="en-US" sz="1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052736"/>
            <a:ext cx="8226854" cy="502803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hlinkClick r:id="rId3"/>
              </a:rPr>
              <a:t>n_TOF Facility Refurbishment Project Schedule: </a:t>
            </a:r>
            <a:r>
              <a:rPr lang="en-US" sz="2000" dirty="0">
                <a:hlinkClick r:id="rId3"/>
              </a:rPr>
              <a:t>EDMS 2001626</a:t>
            </a:r>
            <a:endParaRPr lang="en-US" sz="20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4869463" y="3975888"/>
            <a:ext cx="4281873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C37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Ready for beam</a:t>
            </a:r>
            <a:endParaRPr lang="en-GB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4989920" y="3284984"/>
            <a:ext cx="1396635" cy="864095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875505" y="4185083"/>
            <a:ext cx="704607" cy="591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27784" y="4776369"/>
            <a:ext cx="3687881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C37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Target </a:t>
            </a:r>
            <a:r>
              <a:rPr lang="en-US" sz="1600" dirty="0" smtClean="0"/>
              <a:t>and </a:t>
            </a:r>
            <a:r>
              <a:rPr lang="en-US" sz="1600" dirty="0" smtClean="0"/>
              <a:t>vertical beam </a:t>
            </a:r>
            <a:r>
              <a:rPr lang="en-US" sz="1600" dirty="0" smtClean="0"/>
              <a:t>line installation</a:t>
            </a:r>
            <a:endParaRPr lang="en-GB" sz="1600" dirty="0"/>
          </a:p>
        </p:txBody>
      </p:sp>
      <p:sp>
        <p:nvSpPr>
          <p:cNvPr id="23" name="Rounded Rectangle 22"/>
          <p:cNvSpPr/>
          <p:nvPr/>
        </p:nvSpPr>
        <p:spPr>
          <a:xfrm>
            <a:off x="5407613" y="5445225"/>
            <a:ext cx="1396635" cy="864095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547664" y="5682734"/>
            <a:ext cx="2880320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C37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Horizontal</a:t>
            </a:r>
            <a:r>
              <a:rPr lang="en-US" sz="1600" dirty="0" smtClean="0"/>
              <a:t> </a:t>
            </a:r>
            <a:r>
              <a:rPr lang="en-US" sz="1600" dirty="0" smtClean="0"/>
              <a:t>beam line installation</a:t>
            </a:r>
            <a:endParaRPr lang="en-GB" sz="1600" dirty="0"/>
          </a:p>
        </p:txBody>
      </p:sp>
      <p:cxnSp>
        <p:nvCxnSpPr>
          <p:cNvPr id="27" name="Straight Arrow Connector 26"/>
          <p:cNvCxnSpPr>
            <a:endCxn id="23" idx="1"/>
          </p:cNvCxnSpPr>
          <p:nvPr/>
        </p:nvCxnSpPr>
        <p:spPr>
          <a:xfrm>
            <a:off x="4427984" y="5820488"/>
            <a:ext cx="979629" cy="567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20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26" grpId="0" animBg="1"/>
      <p:bldP spid="23" grpId="0" animBg="1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7D5F0-222C-6D4A-9DA8-048E9A2C2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GB" kern="1200" dirty="0">
                <a:solidFill>
                  <a:srgbClr val="0070C0"/>
                </a:solidFill>
                <a:cs typeface="+mj-cs"/>
              </a:rPr>
              <a:t>Conclusions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73ECF0-E72C-D940-8DB0-27B593F60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36DF66-6966-4D43-8004-8A74BAC59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D03934-E5D6-364F-A909-869DD9794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EE7ED3F-9939-CF42-8BDA-BFD694A5BCC5}"/>
              </a:ext>
            </a:extLst>
          </p:cNvPr>
          <p:cNvSpPr txBox="1">
            <a:spLocks/>
          </p:cNvSpPr>
          <p:nvPr/>
        </p:nvSpPr>
        <p:spPr>
          <a:xfrm>
            <a:off x="313184" y="1394743"/>
            <a:ext cx="8579296" cy="4050481"/>
          </a:xfrm>
          <a:prstGeom prst="rect">
            <a:avLst/>
          </a:prstGeom>
        </p:spPr>
        <p:txBody>
          <a:bodyPr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installed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 and </a:t>
            </a:r>
            <a:r>
              <a:rPr lang="en-US" sz="2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 stations up and running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 beam line completed</a:t>
            </a:r>
            <a:endParaRPr lang="en-US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lvl="1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neutron </a:t>
            </a: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US" sz="2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collimator to finalize and to install</a:t>
            </a:r>
            <a:endParaRPr lang="en-US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lvl="1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Upgrades and consolidation in both Class A laboratories</a:t>
            </a:r>
          </a:p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US" sz="24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on target 19th July 2021</a:t>
            </a:r>
          </a:p>
        </p:txBody>
      </p:sp>
    </p:spTree>
    <p:extLst>
      <p:ext uri="{BB962C8B-B14F-4D97-AF65-F5344CB8AC3E}">
        <p14:creationId xmlns:p14="http://schemas.microsoft.com/office/powerpoint/2010/main" val="26824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FTN line  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49291"/>
            <a:ext cx="9144000" cy="30871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504" y="3578240"/>
            <a:ext cx="6563072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marR="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  <a:t>Magnet renovation done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  <a:t>New mobile shielding installed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  <a:t>SEM Grid tank installation done, instrument </a:t>
            </a: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  <a:t>and</a:t>
            </a:r>
            <a:b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</a:b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  <a:t>Be </a:t>
            </a: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  <a:t>window installation in January 2021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  <a:t>Alignment completed, line closed und under vacuum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  <a:t>Cabling </a:t>
            </a: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cs typeface="Ubuntu Light"/>
              </a:rPr>
              <a:t>completed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20196889">
            <a:off x="1957692" y="3010156"/>
            <a:ext cx="491263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Completed</a:t>
            </a:r>
          </a:p>
        </p:txBody>
      </p:sp>
      <p:sp>
        <p:nvSpPr>
          <p:cNvPr id="6" name="Oval 5"/>
          <p:cNvSpPr/>
          <p:nvPr/>
        </p:nvSpPr>
        <p:spPr>
          <a:xfrm rot="939468">
            <a:off x="5883460" y="2915243"/>
            <a:ext cx="2644300" cy="1143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7504" y="5373216"/>
            <a:ext cx="656307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sz="2000" dirty="0">
              <a:solidFill>
                <a:srgbClr val="4D4D4D"/>
              </a:solidFill>
              <a:latin typeface="+mj-lt"/>
              <a:cs typeface="Ubuntu Light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dirty="0" smtClean="0">
                <a:solidFill>
                  <a:srgbClr val="4D4D4D"/>
                </a:solidFill>
                <a:latin typeface="+mj-lt"/>
                <a:cs typeface="Ubuntu Light"/>
              </a:rPr>
              <a:t>Access last week to check ventilation door tightness</a:t>
            </a:r>
            <a:endParaRPr lang="fr-FR" sz="2000" dirty="0">
              <a:solidFill>
                <a:srgbClr val="4D4D4D"/>
              </a:solidFill>
              <a:latin typeface="+mj-lt"/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377972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  <p:bldP spid="6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n_TOF target and mobile shielding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7525"/>
            <a:ext cx="9144000" cy="470294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939468">
            <a:off x="5690195" y="3404018"/>
            <a:ext cx="440234" cy="4413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7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23/06/2021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67th Meeting of the INTC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36896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n_TOF spallation target #3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1" y="1341140"/>
            <a:ext cx="8226425" cy="4824164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+mj-lt"/>
              </a:rPr>
              <a:t>Engineering Design </a:t>
            </a:r>
            <a:r>
              <a:rPr lang="en-US" sz="2400" dirty="0" smtClean="0">
                <a:latin typeface="+mj-lt"/>
              </a:rPr>
              <a:t>Report EDMS </a:t>
            </a:r>
            <a:r>
              <a:rPr lang="en-US" sz="2400" dirty="0" smtClean="0">
                <a:latin typeface="+mj-lt"/>
                <a:hlinkClick r:id="rId2"/>
              </a:rPr>
              <a:t>TOF-TAR-ES-0003</a:t>
            </a:r>
            <a:endParaRPr lang="en-US" sz="2400" dirty="0">
              <a:latin typeface="+mj-lt"/>
            </a:endParaRP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latin typeface="+mj-lt"/>
              </a:rPr>
              <a:t>Target </a:t>
            </a:r>
            <a:r>
              <a:rPr lang="en-US" sz="2400" dirty="0">
                <a:latin typeface="+mj-lt"/>
              </a:rPr>
              <a:t>#3 construction and assembly </a:t>
            </a:r>
            <a:r>
              <a:rPr lang="en-US" sz="2400" dirty="0" smtClean="0">
                <a:latin typeface="+mj-lt"/>
              </a:rPr>
              <a:t>completed</a:t>
            </a: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latin typeface="+mj-lt"/>
              </a:rPr>
              <a:t>Target </a:t>
            </a:r>
            <a:r>
              <a:rPr lang="en-US" sz="2400" dirty="0">
                <a:latin typeface="+mj-lt"/>
              </a:rPr>
              <a:t>#3 cold tests w/ nitrogen cooling station operational – February 2021</a:t>
            </a: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+mj-lt"/>
              </a:rPr>
              <a:t>Target #3 Installation Review (TIR) – end of February 2021 (</a:t>
            </a:r>
            <a:r>
              <a:rPr lang="en-US" sz="2000" dirty="0">
                <a:latin typeface="+mj-lt"/>
                <a:hlinkClick r:id="rId3"/>
              </a:rPr>
              <a:t>https://indico.cern.ch/event/984553</a:t>
            </a:r>
            <a:r>
              <a:rPr lang="en-US" sz="2000" dirty="0" smtClean="0">
                <a:latin typeface="+mj-lt"/>
                <a:hlinkClick r:id="rId3"/>
              </a:rPr>
              <a:t>/</a:t>
            </a:r>
            <a:r>
              <a:rPr lang="en-US" sz="2400" dirty="0" smtClean="0">
                <a:latin typeface="+mj-lt"/>
              </a:rPr>
              <a:t>)</a:t>
            </a:r>
            <a:endParaRPr lang="en-US" sz="2400" dirty="0">
              <a:latin typeface="+mj-lt"/>
            </a:endParaRP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+mj-lt"/>
              </a:rPr>
              <a:t>Target #3 installation in the pit and vertical beam line installation – March/June </a:t>
            </a:r>
            <a:r>
              <a:rPr lang="en-US" sz="2400" dirty="0" smtClean="0">
                <a:latin typeface="+mj-lt"/>
              </a:rPr>
              <a:t>2021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completed</a:t>
            </a:r>
          </a:p>
          <a:p>
            <a:pPr marL="342900" indent="-3429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latin typeface="+mj-lt"/>
              </a:rPr>
              <a:t>n_TOF </a:t>
            </a:r>
            <a:r>
              <a:rPr lang="en-US" sz="2400" dirty="0">
                <a:latin typeface="+mj-lt"/>
              </a:rPr>
              <a:t>readiness for beam mid-July 2021</a:t>
            </a:r>
            <a:br>
              <a:rPr lang="en-US" sz="2400" dirty="0">
                <a:latin typeface="+mj-lt"/>
              </a:rPr>
            </a:br>
            <a:r>
              <a:rPr lang="en-US" sz="2400" dirty="0" smtClean="0">
                <a:latin typeface="+mj-lt"/>
              </a:rPr>
              <a:t>	Beam </a:t>
            </a:r>
            <a:r>
              <a:rPr lang="en-US" sz="2400" dirty="0">
                <a:latin typeface="+mj-lt"/>
              </a:rPr>
              <a:t>on target planned for 19th July </a:t>
            </a:r>
            <a:r>
              <a:rPr lang="en-US" sz="2400" dirty="0" smtClean="0">
                <a:latin typeface="+mj-lt"/>
              </a:rPr>
              <a:t>2021 (see</a:t>
            </a:r>
            <a:br>
              <a:rPr lang="en-US" sz="2400" dirty="0" smtClean="0">
                <a:latin typeface="+mj-lt"/>
              </a:rPr>
            </a:br>
            <a:r>
              <a:rPr lang="en-GB" sz="1900" dirty="0" smtClean="0">
                <a:latin typeface="+mj-lt"/>
                <a:hlinkClick r:id="rId4"/>
              </a:rPr>
              <a:t>ACC-PM-MS-0002 </a:t>
            </a:r>
            <a:r>
              <a:rPr lang="en-GB" sz="1900" dirty="0">
                <a:latin typeface="+mj-lt"/>
                <a:hlinkClick r:id="rId4"/>
              </a:rPr>
              <a:t>(v.4.0) MASTER SCHEDULE OF THE LONG SHUTDOWN 2 (2019-2020</a:t>
            </a:r>
            <a:r>
              <a:rPr lang="en-GB" sz="1900" dirty="0" smtClean="0">
                <a:latin typeface="+mj-lt"/>
                <a:hlinkClick r:id="rId4"/>
              </a:rPr>
              <a:t>)</a:t>
            </a:r>
            <a:r>
              <a:rPr lang="en-GB" sz="1900" dirty="0" smtClean="0">
                <a:latin typeface="+mj-lt"/>
              </a:rPr>
              <a:t>)</a:t>
            </a:r>
            <a:endParaRPr lang="en-GB" sz="19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38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539553" y="332656"/>
            <a:ext cx="5040559" cy="72961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600" dirty="0">
                <a:solidFill>
                  <a:srgbClr val="0070C0"/>
                </a:solidFill>
                <a:cs typeface="Ubuntu Light"/>
              </a:rPr>
              <a:t>n_TOF target</a:t>
            </a:r>
            <a:r>
              <a:rPr lang="en-GB" sz="3600" dirty="0">
                <a:solidFill>
                  <a:srgbClr val="0070C0"/>
                </a:solidFill>
                <a:cs typeface="Ubuntu Light"/>
              </a:rPr>
              <a:t> #3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9412" y="1388568"/>
            <a:ext cx="6497044" cy="45734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11" y="1076788"/>
            <a:ext cx="1514285" cy="51605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133C9C-3B00-4ED9-A42F-DE60797A9E22}"/>
              </a:ext>
            </a:extLst>
          </p:cNvPr>
          <p:cNvSpPr/>
          <p:nvPr/>
        </p:nvSpPr>
        <p:spPr>
          <a:xfrm>
            <a:off x="5724128" y="1132626"/>
            <a:ext cx="29856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</a:pPr>
            <a:r>
              <a:rPr lang="en-US" kern="1200" dirty="0">
                <a:latin typeface="Calibri" panose="020F0502020204030204" pitchFamily="34" charset="0"/>
                <a:ea typeface="Calibri" panose="020F0502020204030204" pitchFamily="34" charset="0"/>
              </a:rPr>
              <a:t>Production </a:t>
            </a:r>
            <a:r>
              <a:rPr lang="en-US" kern="1200" dirty="0" smtClean="0">
                <a:latin typeface="Calibri" panose="020F0502020204030204" pitchFamily="34" charset="0"/>
                <a:ea typeface="Calibri" panose="020F0502020204030204" pitchFamily="34" charset="0"/>
              </a:rPr>
              <a:t>completed</a:t>
            </a:r>
            <a:endParaRPr lang="en-GB" kern="12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63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6241E1A-1FB0-4AE0-B075-F8BA1532A482}"/>
              </a:ext>
            </a:extLst>
          </p:cNvPr>
          <p:cNvSpPr txBox="1">
            <a:spLocks/>
          </p:cNvSpPr>
          <p:nvPr/>
        </p:nvSpPr>
        <p:spPr>
          <a:xfrm>
            <a:off x="539553" y="332656"/>
            <a:ext cx="5040559" cy="72961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70C0"/>
                </a:solidFill>
              </a:rPr>
              <a:t>n_TOF target</a:t>
            </a:r>
            <a:r>
              <a:rPr lang="en-GB" sz="3600" dirty="0">
                <a:solidFill>
                  <a:srgbClr val="0070C0"/>
                </a:solidFill>
              </a:rPr>
              <a:t> #3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6752"/>
            <a:ext cx="9144000" cy="4445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1127229"/>
            <a:ext cx="3635896" cy="50655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20196889">
            <a:off x="1957692" y="3010156"/>
            <a:ext cx="491263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Completed</a:t>
            </a:r>
          </a:p>
        </p:txBody>
      </p:sp>
    </p:spTree>
    <p:extLst>
      <p:ext uri="{BB962C8B-B14F-4D97-AF65-F5344CB8AC3E}">
        <p14:creationId xmlns:p14="http://schemas.microsoft.com/office/powerpoint/2010/main" val="263846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6241E1A-1FB0-4AE0-B075-F8BA1532A482}"/>
              </a:ext>
            </a:extLst>
          </p:cNvPr>
          <p:cNvSpPr txBox="1">
            <a:spLocks/>
          </p:cNvSpPr>
          <p:nvPr/>
        </p:nvSpPr>
        <p:spPr>
          <a:xfrm>
            <a:off x="395537" y="332656"/>
            <a:ext cx="8291264" cy="72961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70C0"/>
                </a:solidFill>
              </a:rPr>
              <a:t>Target and vertical beam line installation</a:t>
            </a:r>
            <a:endParaRPr lang="en-GB" sz="36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78480" y="1802990"/>
            <a:ext cx="5040000" cy="37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81760" y="1802990"/>
            <a:ext cx="5040000" cy="37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18064" y="1802990"/>
            <a:ext cx="504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6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95326" y="6344516"/>
            <a:ext cx="1371108" cy="365125"/>
          </a:xfrm>
        </p:spPr>
        <p:txBody>
          <a:bodyPr/>
          <a:lstStyle/>
          <a:p>
            <a:r>
              <a:rPr lang="en-US" smtClean="0"/>
              <a:t>23/06/2021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GB" smtClean="0"/>
              <a:t>67th Meeting of the INTC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6241E1A-1FB0-4AE0-B075-F8BA1532A482}"/>
              </a:ext>
            </a:extLst>
          </p:cNvPr>
          <p:cNvSpPr txBox="1">
            <a:spLocks/>
          </p:cNvSpPr>
          <p:nvPr/>
        </p:nvSpPr>
        <p:spPr>
          <a:xfrm>
            <a:off x="395537" y="332656"/>
            <a:ext cx="8291264" cy="72961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70C0"/>
                </a:solidFill>
              </a:rPr>
              <a:t>Target and vertical beam line installation</a:t>
            </a:r>
            <a:endParaRPr lang="en-GB" sz="3600" dirty="0">
              <a:solidFill>
                <a:srgbClr val="0070C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13485" y="1778471"/>
            <a:ext cx="5040000" cy="37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21169" y="1778540"/>
            <a:ext cx="5040000" cy="37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55823" y="1790374"/>
            <a:ext cx="504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9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4A024D3-BF3C-4888-9114-7E7558FC4F7B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7063</TotalTime>
  <Words>1011</Words>
  <Application>Microsoft Office PowerPoint</Application>
  <DocSecurity>0</DocSecurity>
  <PresentationFormat>On-screen Show (4:3)</PresentationFormat>
  <Paragraphs>214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Microsoft YaHei</vt:lpstr>
      <vt:lpstr>Arial</vt:lpstr>
      <vt:lpstr>Ubuntu</vt:lpstr>
      <vt:lpstr>Calibri</vt:lpstr>
      <vt:lpstr>Wingdings</vt:lpstr>
      <vt:lpstr>Ubuntu Light</vt:lpstr>
      <vt:lpstr>Times New Roman</vt:lpstr>
      <vt:lpstr>CERN_ENdept_Presentation_ArialFont copy</vt:lpstr>
      <vt:lpstr>PowerPoint Presentation</vt:lpstr>
      <vt:lpstr>PowerPoint Presentation</vt:lpstr>
      <vt:lpstr>FTN line  </vt:lpstr>
      <vt:lpstr>n_TOF target and mobile shielding</vt:lpstr>
      <vt:lpstr>n_TOF spallation target #3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n_TOF target shielding</vt:lpstr>
      <vt:lpstr>n_TOF – original pit (April 2020)</vt:lpstr>
      <vt:lpstr>PowerPoint Presentation</vt:lpstr>
      <vt:lpstr>Perspectives on ”NEAR-target” station</vt:lpstr>
      <vt:lpstr>Shielding details for “NEAR”</vt:lpstr>
      <vt:lpstr>Shielding details for “NEAR”</vt:lpstr>
      <vt:lpstr>Shielding details for NEAR</vt:lpstr>
      <vt:lpstr>Perspectives for NEAR target station</vt:lpstr>
      <vt:lpstr>NEAR</vt:lpstr>
      <vt:lpstr>NEAR</vt:lpstr>
      <vt:lpstr>n_TOF water cooling station</vt:lpstr>
      <vt:lpstr>Target #3 cooling and moderator station</vt:lpstr>
      <vt:lpstr>n_TOF horizontal beam line (TT2A)</vt:lpstr>
      <vt:lpstr>PowerPoint Presentation</vt:lpstr>
      <vt:lpstr>Original second EAR 1 collimator</vt:lpstr>
      <vt:lpstr>New collimator #2      EAR1</vt:lpstr>
      <vt:lpstr>n_TOF Experiment LS2 activities</vt:lpstr>
      <vt:lpstr>Schedule and coordination</vt:lpstr>
      <vt:lpstr>Conclusions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Oliver Aberle</cp:lastModifiedBy>
  <cp:revision>94</cp:revision>
  <dcterms:created xsi:type="dcterms:W3CDTF">2020-09-04T12:34:15Z</dcterms:created>
  <dcterms:modified xsi:type="dcterms:W3CDTF">2021-06-23T07:14:28Z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