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3" r:id="rId1"/>
  </p:sldMasterIdLst>
  <p:sldIdLst>
    <p:sldId id="324" r:id="rId2"/>
    <p:sldId id="357" r:id="rId3"/>
    <p:sldId id="350" r:id="rId4"/>
    <p:sldId id="329" r:id="rId5"/>
    <p:sldId id="342" r:id="rId6"/>
    <p:sldId id="343" r:id="rId7"/>
    <p:sldId id="349" r:id="rId8"/>
    <p:sldId id="356" r:id="rId9"/>
    <p:sldId id="359" r:id="rId10"/>
    <p:sldId id="323" r:id="rId11"/>
    <p:sldId id="360" r:id="rId12"/>
    <p:sldId id="361" r:id="rId13"/>
    <p:sldId id="363" r:id="rId14"/>
    <p:sldId id="366" r:id="rId15"/>
    <p:sldId id="362" r:id="rId16"/>
    <p:sldId id="364" r:id="rId17"/>
    <p:sldId id="365" r:id="rId18"/>
    <p:sldId id="326" r:id="rId19"/>
    <p:sldId id="355" r:id="rId20"/>
    <p:sldId id="353" r:id="rId21"/>
    <p:sldId id="358" r:id="rId22"/>
    <p:sldId id="367" r:id="rId23"/>
    <p:sldId id="368" r:id="rId24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000"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000"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000"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000"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000"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2000"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sz="2000"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sz="2000"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sz="2000" b="1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40404"/>
    <a:srgbClr val="3333FF"/>
    <a:srgbClr val="9966FF"/>
    <a:srgbClr val="006600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806" autoAdjust="0"/>
    <p:restoredTop sz="96619" autoAdjust="0"/>
  </p:normalViewPr>
  <p:slideViewPr>
    <p:cSldViewPr>
      <p:cViewPr varScale="1">
        <p:scale>
          <a:sx n="76" d="100"/>
          <a:sy n="76" d="100"/>
        </p:scale>
        <p:origin x="1112" y="6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236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34BD80B-21A2-4D7C-A2DB-F742EF0961B7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297144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AFF7AC6-E3E7-4AB4-B4F6-17827A74C75E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5222739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22B6D3B-E56F-439A-A2E4-E669FE3756AC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2517995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0FC8C54-3CB5-48A9-9260-C7B2CDD72C9E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468490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905ABF4-5440-44D0-8617-9D4231487ACC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6268553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DCFC387-0EA0-4E81-A521-B6DDD09DE31A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749719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E64A604-A2DE-4479-AD1E-FCB26CCAEDB4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0156083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906D053-D0AC-4DE6-8776-192E424D9D40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3070615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38A2570-3D65-4E8F-BDC8-8DA845FC5D31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68536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BD79A55-4DA0-4854-A0AA-BE9E986E0195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450326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32A932C-8B32-4E2F-8011-8398F18BE9F9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435587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E91CD407-D447-46AE-929F-FE060CBBBF23}" type="slidenum">
              <a:rPr lang="en-US" altLang="en-US" smtClean="0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8998673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4" r:id="rId1"/>
    <p:sldLayoutId id="2147483695" r:id="rId2"/>
    <p:sldLayoutId id="2147483696" r:id="rId3"/>
    <p:sldLayoutId id="2147483697" r:id="rId4"/>
    <p:sldLayoutId id="2147483698" r:id="rId5"/>
    <p:sldLayoutId id="2147483699" r:id="rId6"/>
    <p:sldLayoutId id="2147483700" r:id="rId7"/>
    <p:sldLayoutId id="2147483701" r:id="rId8"/>
    <p:sldLayoutId id="2147483702" r:id="rId9"/>
    <p:sldLayoutId id="2147483703" r:id="rId10"/>
    <p:sldLayoutId id="2147483704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28600" y="762000"/>
            <a:ext cx="8686800" cy="43396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600"/>
              </a:spcBef>
              <a:spcAft>
                <a:spcPts val="0"/>
              </a:spcAft>
            </a:pPr>
            <a:r>
              <a:rPr lang="en-US" sz="2400" dirty="0">
                <a:solidFill>
                  <a:srgbClr val="FF0000"/>
                </a:solidFill>
                <a:effectLst/>
                <a:latin typeface="Calisto MT" panose="02040603050505030304" pitchFamily="18" charset="0"/>
                <a:ea typeface="Times New Roman" panose="02020603050405020304" pitchFamily="18" charset="0"/>
                <a:cs typeface="CMBX12"/>
              </a:rPr>
              <a:t>PAC studies of isolated small molecules:</a:t>
            </a:r>
            <a:br>
              <a:rPr lang="en-US" sz="2400" dirty="0">
                <a:solidFill>
                  <a:srgbClr val="FF0000"/>
                </a:solidFill>
                <a:effectLst/>
                <a:latin typeface="Calisto MT" panose="02040603050505030304" pitchFamily="18" charset="0"/>
                <a:ea typeface="Times New Roman" panose="02020603050405020304" pitchFamily="18" charset="0"/>
                <a:cs typeface="CMBX12"/>
              </a:rPr>
            </a:br>
            <a:r>
              <a:rPr lang="en-US" sz="2400" dirty="0">
                <a:solidFill>
                  <a:srgbClr val="FF0000"/>
                </a:solidFill>
                <a:effectLst/>
                <a:latin typeface="Calisto MT" panose="02040603050505030304" pitchFamily="18" charset="0"/>
                <a:ea typeface="Times New Roman" panose="02020603050405020304" pitchFamily="18" charset="0"/>
                <a:cs typeface="CMBX12"/>
              </a:rPr>
              <a:t>The Pb nuclear quadrupole moments and further cases</a:t>
            </a:r>
            <a:r>
              <a:rPr lang="en-US" sz="2400" dirty="0">
                <a:effectLst/>
                <a:latin typeface="Calisto MT" panose="02040603050505030304" pitchFamily="18" charset="0"/>
                <a:ea typeface="Times New Roman" panose="02020603050405020304" pitchFamily="18" charset="0"/>
                <a:cs typeface="CMR12"/>
              </a:rPr>
              <a:t> </a:t>
            </a:r>
            <a:endParaRPr lang="en-GB" sz="24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ts val="600"/>
              </a:spcBef>
              <a:spcAft>
                <a:spcPts val="0"/>
              </a:spcAft>
            </a:pPr>
            <a:r>
              <a:rPr lang="en-US" sz="1800" dirty="0">
                <a:effectLst/>
                <a:latin typeface="Calisto MT" panose="02040603050505030304" pitchFamily="18" charset="0"/>
                <a:ea typeface="Times New Roman" panose="02020603050405020304" pitchFamily="18" charset="0"/>
                <a:cs typeface="CMR10"/>
              </a:rPr>
              <a:t> </a:t>
            </a:r>
            <a:endParaRPr lang="en-GB" sz="1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en-US" dirty="0"/>
              <a:t> </a:t>
            </a:r>
            <a:r>
              <a:rPr lang="en-US" sz="2000" dirty="0"/>
              <a:t>H. Haas</a:t>
            </a:r>
            <a:r>
              <a:rPr lang="en-US" sz="2000" baseline="30000" dirty="0"/>
              <a:t>1,2</a:t>
            </a:r>
            <a:r>
              <a:rPr lang="en-US" sz="2000" dirty="0"/>
              <a:t>, J. Röder</a:t>
            </a:r>
            <a:r>
              <a:rPr lang="en-US" sz="2000" baseline="30000" dirty="0"/>
              <a:t>1,2</a:t>
            </a:r>
            <a:r>
              <a:rPr lang="en-US" sz="2000" dirty="0"/>
              <a:t>, L. Hemmingsen</a:t>
            </a:r>
            <a:r>
              <a:rPr lang="en-US" sz="2000" baseline="30000" dirty="0"/>
              <a:t>3</a:t>
            </a:r>
            <a:r>
              <a:rPr lang="en-US" sz="2000" dirty="0"/>
              <a:t>, S.P.A. Sauer</a:t>
            </a:r>
            <a:r>
              <a:rPr lang="en-US" sz="2000" baseline="30000" dirty="0"/>
              <a:t>3</a:t>
            </a:r>
            <a:r>
              <a:rPr lang="en-US" sz="2000" dirty="0"/>
              <a:t>, J.G. Correia</a:t>
            </a:r>
            <a:r>
              <a:rPr lang="en-US" sz="2000" baseline="30000" dirty="0"/>
              <a:t>2,4</a:t>
            </a:r>
            <a:r>
              <a:rPr lang="en-US" sz="2000" dirty="0"/>
              <a:t>,</a:t>
            </a:r>
          </a:p>
          <a:p>
            <a:pPr algn="ctr"/>
            <a:r>
              <a:rPr lang="en-US" sz="2000" dirty="0"/>
              <a:t>J. Schell</a:t>
            </a:r>
            <a:r>
              <a:rPr lang="en-US" sz="2000" baseline="30000" dirty="0"/>
              <a:t>2,5</a:t>
            </a:r>
            <a:r>
              <a:rPr lang="en-US" sz="2000" dirty="0"/>
              <a:t>, V. Amaral</a:t>
            </a:r>
            <a:r>
              <a:rPr lang="en-US" sz="2000" baseline="30000" dirty="0"/>
              <a:t>1</a:t>
            </a:r>
            <a:r>
              <a:rPr lang="en-US" sz="2000" dirty="0"/>
              <a:t>, D.C. Lupascu</a:t>
            </a:r>
            <a:r>
              <a:rPr lang="en-US" sz="2000" baseline="30000" dirty="0"/>
              <a:t>5</a:t>
            </a:r>
            <a:r>
              <a:rPr lang="en-US" sz="2000" dirty="0"/>
              <a:t>, R. Vianden</a:t>
            </a:r>
            <a:r>
              <a:rPr lang="en-US" sz="2000" baseline="30000" dirty="0"/>
              <a:t>6</a:t>
            </a:r>
            <a:r>
              <a:rPr lang="en-US" sz="2000" dirty="0"/>
              <a:t>, V. Kellö</a:t>
            </a:r>
            <a:r>
              <a:rPr lang="en-US" sz="2000" baseline="30000" dirty="0"/>
              <a:t>7</a:t>
            </a:r>
          </a:p>
          <a:p>
            <a:pPr>
              <a:spcBef>
                <a:spcPts val="600"/>
              </a:spcBef>
              <a:spcAft>
                <a:spcPts val="0"/>
              </a:spcAft>
            </a:pPr>
            <a:endParaRPr lang="en-GB" sz="1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ts val="600"/>
              </a:spcBef>
              <a:spcAft>
                <a:spcPts val="0"/>
              </a:spcAft>
            </a:pPr>
            <a:r>
              <a:rPr lang="en-US" sz="1400" baseline="30000" dirty="0">
                <a:latin typeface="Calisto MT" panose="02040603050505030304" pitchFamily="18" charset="0"/>
                <a:ea typeface="Times New Roman" panose="02020603050405020304" pitchFamily="18" charset="0"/>
                <a:cs typeface="CMR10"/>
              </a:rPr>
              <a:t>1 </a:t>
            </a:r>
            <a:r>
              <a:rPr lang="en-US" sz="1400" dirty="0">
                <a:effectLst/>
                <a:latin typeface="Calisto MT" panose="02040603050505030304" pitchFamily="18" charset="0"/>
                <a:ea typeface="Times New Roman" panose="02020603050405020304" pitchFamily="18" charset="0"/>
                <a:cs typeface="CMR10"/>
              </a:rPr>
              <a:t>Department of Physics and CICECO, University of Aveiro, 3810-193 Aveiro, Portugal</a:t>
            </a:r>
            <a:endParaRPr lang="en-GB" sz="1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ts val="600"/>
              </a:spcBef>
              <a:spcAft>
                <a:spcPts val="0"/>
              </a:spcAft>
            </a:pPr>
            <a:r>
              <a:rPr lang="en-US" sz="1400" baseline="30000" dirty="0">
                <a:latin typeface="Calisto MT" panose="02040603050505030304" pitchFamily="18" charset="0"/>
                <a:ea typeface="Times New Roman" panose="02020603050405020304" pitchFamily="18" charset="0"/>
                <a:cs typeface="CMR10"/>
              </a:rPr>
              <a:t>2 </a:t>
            </a:r>
            <a:r>
              <a:rPr lang="en-US" sz="1400" dirty="0">
                <a:effectLst/>
                <a:latin typeface="Calisto MT" panose="02040603050505030304" pitchFamily="18" charset="0"/>
                <a:ea typeface="Times New Roman" panose="02020603050405020304" pitchFamily="18" charset="0"/>
                <a:cs typeface="CMR10"/>
              </a:rPr>
              <a:t>EP Division CERN, 1211Geneve-23, Switzerland</a:t>
            </a:r>
            <a:endParaRPr lang="en-GB" sz="1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ts val="600"/>
              </a:spcBef>
              <a:spcAft>
                <a:spcPts val="0"/>
              </a:spcAft>
            </a:pPr>
            <a:r>
              <a:rPr lang="en-US" sz="1400" baseline="30000" dirty="0">
                <a:latin typeface="Calisto MT" panose="02040603050505030304" pitchFamily="18" charset="0"/>
                <a:ea typeface="Times New Roman" panose="02020603050405020304" pitchFamily="18" charset="0"/>
                <a:cs typeface="CMR10"/>
              </a:rPr>
              <a:t>3 </a:t>
            </a:r>
            <a:r>
              <a:rPr lang="en-US" sz="1400" dirty="0">
                <a:effectLst/>
                <a:latin typeface="Calisto MT" panose="02040603050505030304" pitchFamily="18" charset="0"/>
                <a:ea typeface="Times New Roman" panose="02020603050405020304" pitchFamily="18" charset="0"/>
                <a:cs typeface="CMR10"/>
              </a:rPr>
              <a:t>Department of Chemistry, University of Copenhagen, 2100 Copenhagen, Denmark</a:t>
            </a:r>
            <a:endParaRPr lang="en-GB" sz="1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spcBef>
                <a:spcPts val="600"/>
              </a:spcBef>
              <a:spcAft>
                <a:spcPts val="0"/>
              </a:spcAft>
            </a:pPr>
            <a:r>
              <a:rPr lang="en-US" sz="1400" baseline="30000" dirty="0">
                <a:latin typeface="Calisto MT" panose="02040603050505030304" pitchFamily="18" charset="0"/>
                <a:ea typeface="Times New Roman" panose="02020603050405020304" pitchFamily="18" charset="0"/>
                <a:cs typeface="CMR10"/>
              </a:rPr>
              <a:t>2 </a:t>
            </a:r>
            <a:r>
              <a:rPr lang="pt-BR" sz="1400" dirty="0">
                <a:effectLst/>
                <a:latin typeface="Calisto MT" panose="02040603050505030304" pitchFamily="18" charset="0"/>
                <a:ea typeface="Times New Roman" panose="02020603050405020304" pitchFamily="18" charset="0"/>
                <a:cs typeface="CMR10"/>
              </a:rPr>
              <a:t>C2TN, DECN, Instituto Superior Técnico, Universidade de Lisboa, Portugal</a:t>
            </a:r>
          </a:p>
          <a:p>
            <a:pPr>
              <a:spcBef>
                <a:spcPts val="600"/>
              </a:spcBef>
              <a:spcAft>
                <a:spcPts val="0"/>
              </a:spcAft>
            </a:pPr>
            <a:r>
              <a:rPr lang="en-US" sz="1400" baseline="30000" dirty="0">
                <a:effectLst/>
                <a:latin typeface="Calisto MT" panose="02040603050505030304" pitchFamily="18" charset="0"/>
                <a:ea typeface="Times New Roman" panose="02020603050405020304" pitchFamily="18" charset="0"/>
                <a:cs typeface="CMR10"/>
              </a:rPr>
              <a:t>5 </a:t>
            </a:r>
            <a:r>
              <a:rPr lang="en-US" sz="1400" dirty="0">
                <a:effectLst/>
                <a:latin typeface="Calisto MT" panose="02040603050505030304" pitchFamily="18" charset="0"/>
                <a:ea typeface="Times New Roman" panose="02020603050405020304" pitchFamily="18" charset="0"/>
                <a:cs typeface="CMR10"/>
              </a:rPr>
              <a:t>Institute for Materials Science and Center for </a:t>
            </a:r>
            <a:r>
              <a:rPr lang="en-US" sz="1400" dirty="0" err="1">
                <a:effectLst/>
                <a:latin typeface="Calisto MT" panose="02040603050505030304" pitchFamily="18" charset="0"/>
                <a:ea typeface="Times New Roman" panose="02020603050405020304" pitchFamily="18" charset="0"/>
                <a:cs typeface="CMR10"/>
              </a:rPr>
              <a:t>Nanointegration</a:t>
            </a:r>
            <a:r>
              <a:rPr lang="en-US" sz="1400" dirty="0">
                <a:effectLst/>
                <a:latin typeface="Calisto MT" panose="02040603050505030304" pitchFamily="18" charset="0"/>
                <a:ea typeface="Times New Roman" panose="02020603050405020304" pitchFamily="18" charset="0"/>
                <a:cs typeface="CMR10"/>
              </a:rPr>
              <a:t>, Duisburg-Essen (CENIDE), University of Duisburg-Essen, 45141 Essen, Germany</a:t>
            </a:r>
            <a:endParaRPr lang="en-GB" sz="1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1400" baseline="30000" dirty="0">
                <a:latin typeface="Calisto MT" panose="02040603050505030304" pitchFamily="18" charset="0"/>
              </a:rPr>
              <a:t>6 </a:t>
            </a:r>
            <a:r>
              <a:rPr lang="en-US" sz="1400" dirty="0" err="1">
                <a:latin typeface="Calisto MT" panose="02040603050505030304" pitchFamily="18" charset="0"/>
              </a:rPr>
              <a:t>Helmholz-Institut</a:t>
            </a:r>
            <a:r>
              <a:rPr lang="en-US" sz="1400" dirty="0">
                <a:latin typeface="Calisto MT" panose="02040603050505030304" pitchFamily="18" charset="0"/>
              </a:rPr>
              <a:t> </a:t>
            </a:r>
            <a:r>
              <a:rPr lang="en-US" sz="1400" dirty="0" err="1">
                <a:latin typeface="Calisto MT" panose="02040603050505030304" pitchFamily="18" charset="0"/>
              </a:rPr>
              <a:t>für</a:t>
            </a:r>
            <a:r>
              <a:rPr lang="en-US" sz="1400" dirty="0">
                <a:latin typeface="Calisto MT" panose="02040603050505030304" pitchFamily="18" charset="0"/>
              </a:rPr>
              <a:t> </a:t>
            </a:r>
            <a:r>
              <a:rPr lang="en-US" sz="1400" dirty="0" err="1">
                <a:latin typeface="Calisto MT" panose="02040603050505030304" pitchFamily="18" charset="0"/>
              </a:rPr>
              <a:t>Strahlen</a:t>
            </a:r>
            <a:r>
              <a:rPr lang="en-US" sz="1400" dirty="0">
                <a:latin typeface="Calisto MT" panose="02040603050505030304" pitchFamily="18" charset="0"/>
              </a:rPr>
              <a:t>- und </a:t>
            </a:r>
            <a:r>
              <a:rPr lang="en-US" sz="1400" dirty="0" err="1">
                <a:latin typeface="Calisto MT" panose="02040603050505030304" pitchFamily="18" charset="0"/>
              </a:rPr>
              <a:t>Kernphysik</a:t>
            </a:r>
            <a:r>
              <a:rPr lang="en-US" sz="1400" dirty="0">
                <a:latin typeface="Calisto MT" panose="02040603050505030304" pitchFamily="18" charset="0"/>
              </a:rPr>
              <a:t>, Universität Bonn, </a:t>
            </a:r>
            <a:r>
              <a:rPr lang="en-US" sz="1400" dirty="0" err="1">
                <a:latin typeface="Calisto MT" panose="02040603050505030304" pitchFamily="18" charset="0"/>
              </a:rPr>
              <a:t>Nussallee</a:t>
            </a:r>
            <a:r>
              <a:rPr lang="en-US" sz="1400" dirty="0">
                <a:latin typeface="Calisto MT" panose="02040603050505030304" pitchFamily="18" charset="0"/>
              </a:rPr>
              <a:t> 14-16, Bonn, Germany</a:t>
            </a:r>
          </a:p>
          <a:p>
            <a:pPr>
              <a:spcBef>
                <a:spcPts val="600"/>
              </a:spcBef>
              <a:spcAft>
                <a:spcPts val="0"/>
              </a:spcAft>
            </a:pPr>
            <a:r>
              <a:rPr lang="en-US" sz="1400" baseline="30000" dirty="0">
                <a:effectLst/>
                <a:latin typeface="Calisto MT" panose="02040603050505030304" pitchFamily="18" charset="0"/>
                <a:ea typeface="Times New Roman" panose="02020603050405020304" pitchFamily="18" charset="0"/>
                <a:cs typeface="CMR10"/>
              </a:rPr>
              <a:t>7 </a:t>
            </a:r>
            <a:r>
              <a:rPr lang="en-US" sz="1400" dirty="0">
                <a:effectLst/>
                <a:latin typeface="Calisto MT" panose="02040603050505030304" pitchFamily="18" charset="0"/>
                <a:ea typeface="Times New Roman" panose="02020603050405020304" pitchFamily="18" charset="0"/>
                <a:cs typeface="CMR10"/>
              </a:rPr>
              <a:t>Department of Physical and Theoretical Chemistry, Comenius University, 84215 Bratislava, Slovakia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4D849CA-B9FE-4621-B798-F8C8B4E5DD37}"/>
              </a:ext>
            </a:extLst>
          </p:cNvPr>
          <p:cNvSpPr txBox="1"/>
          <p:nvPr/>
        </p:nvSpPr>
        <p:spPr>
          <a:xfrm>
            <a:off x="2286000" y="5486400"/>
            <a:ext cx="457200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20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Follow-up of project IS640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571534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05100" y="228600"/>
            <a:ext cx="3733799" cy="609600"/>
          </a:xfrm>
        </p:spPr>
        <p:txBody>
          <a:bodyPr>
            <a:normAutofit/>
          </a:bodyPr>
          <a:lstStyle/>
          <a:p>
            <a:pPr algn="ctr"/>
            <a:r>
              <a:rPr lang="en-GB" sz="2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proven technique</a:t>
            </a:r>
          </a:p>
        </p:txBody>
      </p:sp>
      <p:pic>
        <p:nvPicPr>
          <p:cNvPr id="24" name="Picture 2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3987" y="1195505"/>
            <a:ext cx="7256026" cy="2233495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8A8C1A40-E7D0-472A-BCE2-2F8EBEE06DC0}"/>
              </a:ext>
            </a:extLst>
          </p:cNvPr>
          <p:cNvSpPr txBox="1"/>
          <p:nvPr/>
        </p:nvSpPr>
        <p:spPr>
          <a:xfrm>
            <a:off x="1714499" y="3768017"/>
            <a:ext cx="571500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The new high temperature technique</a:t>
            </a:r>
            <a:endParaRPr lang="en-US" sz="2400" dirty="0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E8E3B186-B885-45CE-ACEC-AFA238B155DB}"/>
              </a:ext>
            </a:extLst>
          </p:cNvPr>
          <p:cNvGrpSpPr/>
          <p:nvPr/>
        </p:nvGrpSpPr>
        <p:grpSpPr>
          <a:xfrm>
            <a:off x="1600200" y="4419600"/>
            <a:ext cx="6052742" cy="1814746"/>
            <a:chOff x="1853009" y="3740680"/>
            <a:chExt cx="6052742" cy="1814746"/>
          </a:xfrm>
        </p:grpSpPr>
        <p:sp>
          <p:nvSpPr>
            <p:cNvPr id="7" name="Can 6">
              <a:extLst>
                <a:ext uri="{FF2B5EF4-FFF2-40B4-BE49-F238E27FC236}">
                  <a16:creationId xmlns:a16="http://schemas.microsoft.com/office/drawing/2014/main" id="{ACADFD7C-6C3E-4286-A448-A34A0898A426}"/>
                </a:ext>
              </a:extLst>
            </p:cNvPr>
            <p:cNvSpPr/>
            <p:nvPr/>
          </p:nvSpPr>
          <p:spPr bwMode="auto">
            <a:xfrm rot="5400000">
              <a:off x="6589713" y="3851011"/>
              <a:ext cx="858838" cy="1773238"/>
            </a:xfrm>
            <a:prstGeom prst="can">
              <a:avLst>
                <a:gd name="adj" fmla="val 27941"/>
              </a:avLst>
            </a:prstGeom>
            <a:noFill/>
            <a:ln w="1905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1" hangingPunct="1">
                <a:defRPr/>
              </a:pPr>
              <a:endParaRPr lang="en-GB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endParaRPr>
            </a:p>
          </p:txBody>
        </p:sp>
        <p:sp>
          <p:nvSpPr>
            <p:cNvPr id="8" name="Can 21">
              <a:extLst>
                <a:ext uri="{FF2B5EF4-FFF2-40B4-BE49-F238E27FC236}">
                  <a16:creationId xmlns:a16="http://schemas.microsoft.com/office/drawing/2014/main" id="{C83CC2DC-3DAE-4A32-B3C5-CC9341BA014E}"/>
                </a:ext>
              </a:extLst>
            </p:cNvPr>
            <p:cNvSpPr/>
            <p:nvPr/>
          </p:nvSpPr>
          <p:spPr bwMode="auto">
            <a:xfrm rot="5400000">
              <a:off x="4853781" y="4554275"/>
              <a:ext cx="174625" cy="379412"/>
            </a:xfrm>
            <a:prstGeom prst="can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1" hangingPunct="1">
                <a:defRPr/>
              </a:pPr>
              <a:endParaRPr lang="en-GB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endParaRPr>
            </a:p>
          </p:txBody>
        </p:sp>
        <p:sp>
          <p:nvSpPr>
            <p:cNvPr id="9" name="Flowchart: Terminator 8">
              <a:extLst>
                <a:ext uri="{FF2B5EF4-FFF2-40B4-BE49-F238E27FC236}">
                  <a16:creationId xmlns:a16="http://schemas.microsoft.com/office/drawing/2014/main" id="{DC8B2132-BED7-4429-9C92-376D9E5C9525}"/>
                </a:ext>
              </a:extLst>
            </p:cNvPr>
            <p:cNvSpPr/>
            <p:nvPr/>
          </p:nvSpPr>
          <p:spPr bwMode="auto">
            <a:xfrm>
              <a:off x="5059363" y="4564593"/>
              <a:ext cx="874712" cy="365125"/>
            </a:xfrm>
            <a:prstGeom prst="flowChartTerminator">
              <a:avLst/>
            </a:prstGeom>
            <a:solidFill>
              <a:schemeClr val="bg1">
                <a:lumMod val="85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1" hangingPunct="1">
                <a:defRPr/>
              </a:pPr>
              <a:endParaRPr 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endParaRPr>
            </a:p>
          </p:txBody>
        </p:sp>
        <p:sp>
          <p:nvSpPr>
            <p:cNvPr id="10" name="Flowchart: Terminator 9">
              <a:extLst>
                <a:ext uri="{FF2B5EF4-FFF2-40B4-BE49-F238E27FC236}">
                  <a16:creationId xmlns:a16="http://schemas.microsoft.com/office/drawing/2014/main" id="{558B89A0-2CB3-439C-88AA-93363495C8A4}"/>
                </a:ext>
              </a:extLst>
            </p:cNvPr>
            <p:cNvSpPr/>
            <p:nvPr/>
          </p:nvSpPr>
          <p:spPr bwMode="auto">
            <a:xfrm>
              <a:off x="3321050" y="4555068"/>
              <a:ext cx="1484313" cy="365125"/>
            </a:xfrm>
            <a:prstGeom prst="flowChartTerminator">
              <a:avLst/>
            </a:prstGeom>
            <a:solidFill>
              <a:schemeClr val="bg1">
                <a:lumMod val="85000"/>
              </a:schemeClr>
            </a:solidFill>
            <a:ln w="12700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1" hangingPunct="1">
                <a:defRPr/>
              </a:pPr>
              <a:endParaRPr 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endParaRPr>
            </a:p>
          </p:txBody>
        </p:sp>
        <p:sp>
          <p:nvSpPr>
            <p:cNvPr id="11" name="Can 20">
              <a:extLst>
                <a:ext uri="{FF2B5EF4-FFF2-40B4-BE49-F238E27FC236}">
                  <a16:creationId xmlns:a16="http://schemas.microsoft.com/office/drawing/2014/main" id="{DF35AC8A-D33A-4A31-ABA6-65A23EC808A1}"/>
                </a:ext>
              </a:extLst>
            </p:cNvPr>
            <p:cNvSpPr/>
            <p:nvPr/>
          </p:nvSpPr>
          <p:spPr bwMode="auto">
            <a:xfrm rot="5400000">
              <a:off x="3328194" y="4173274"/>
              <a:ext cx="366712" cy="1136650"/>
            </a:xfrm>
            <a:prstGeom prst="can">
              <a:avLst/>
            </a:prstGeom>
            <a:solidFill>
              <a:schemeClr val="bg1">
                <a:lumMod val="85000"/>
              </a:schemeClr>
            </a:solidFill>
            <a:ln w="12700" cap="flat" cmpd="sng" algn="ctr">
              <a:solidFill>
                <a:srgbClr val="040404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1" hangingPunct="1">
                <a:defRPr/>
              </a:pPr>
              <a:endParaRPr lang="en-GB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endParaRPr>
            </a:p>
          </p:txBody>
        </p:sp>
        <p:sp>
          <p:nvSpPr>
            <p:cNvPr id="12" name="Can 20">
              <a:extLst>
                <a:ext uri="{FF2B5EF4-FFF2-40B4-BE49-F238E27FC236}">
                  <a16:creationId xmlns:a16="http://schemas.microsoft.com/office/drawing/2014/main" id="{217DBD6F-E90F-4EAF-B1B2-31AD14497825}"/>
                </a:ext>
              </a:extLst>
            </p:cNvPr>
            <p:cNvSpPr/>
            <p:nvPr/>
          </p:nvSpPr>
          <p:spPr bwMode="auto">
            <a:xfrm>
              <a:off x="3921125" y="3740680"/>
              <a:ext cx="276225" cy="865188"/>
            </a:xfrm>
            <a:prstGeom prst="can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1" hangingPunct="1">
                <a:defRPr/>
              </a:pPr>
              <a:endParaRPr lang="en-GB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endParaRP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7544158B-3F0D-4C35-B028-FAAC27BD2849}"/>
                </a:ext>
              </a:extLst>
            </p:cNvPr>
            <p:cNvSpPr/>
            <p:nvPr/>
          </p:nvSpPr>
          <p:spPr bwMode="auto">
            <a:xfrm>
              <a:off x="4751388" y="4664605"/>
              <a:ext cx="511175" cy="163513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1" hangingPunct="1">
                <a:defRPr/>
              </a:pPr>
              <a:endParaRPr 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endParaRP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631C27AC-BA94-4127-B5F0-B057ECD0C036}"/>
                </a:ext>
              </a:extLst>
            </p:cNvPr>
            <p:cNvSpPr/>
            <p:nvPr/>
          </p:nvSpPr>
          <p:spPr bwMode="auto">
            <a:xfrm>
              <a:off x="3825875" y="4572530"/>
              <a:ext cx="509588" cy="347663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1" hangingPunct="1">
                <a:defRPr/>
              </a:pPr>
              <a:endParaRPr lang="en-US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endParaRPr>
            </a:p>
          </p:txBody>
        </p:sp>
        <p:sp>
          <p:nvSpPr>
            <p:cNvPr id="15" name="Right Arrow 4">
              <a:extLst>
                <a:ext uri="{FF2B5EF4-FFF2-40B4-BE49-F238E27FC236}">
                  <a16:creationId xmlns:a16="http://schemas.microsoft.com/office/drawing/2014/main" id="{EBCE0A82-2E44-4C96-ADD9-7938E673B44B}"/>
                </a:ext>
              </a:extLst>
            </p:cNvPr>
            <p:cNvSpPr/>
            <p:nvPr/>
          </p:nvSpPr>
          <p:spPr bwMode="auto">
            <a:xfrm rot="5400000">
              <a:off x="3856038" y="4155018"/>
              <a:ext cx="406400" cy="171450"/>
            </a:xfrm>
            <a:prstGeom prst="rightArrow">
              <a:avLst/>
            </a:prstGeom>
            <a:solidFill>
              <a:srgbClr val="3333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eaLnBrk="1" hangingPunct="1">
                <a:defRPr/>
              </a:pPr>
              <a:endParaRPr lang="en-GB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endParaRPr>
            </a:p>
          </p:txBody>
        </p: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98EEF214-AB7B-45B8-A886-3D8CD112F392}"/>
                </a:ext>
              </a:extLst>
            </p:cNvPr>
            <p:cNvGrpSpPr/>
            <p:nvPr/>
          </p:nvGrpSpPr>
          <p:grpSpPr>
            <a:xfrm>
              <a:off x="3910012" y="4678231"/>
              <a:ext cx="304800" cy="83211"/>
              <a:chOff x="1295400" y="3269589"/>
              <a:chExt cx="304800" cy="83211"/>
            </a:xfrm>
          </p:grpSpPr>
          <p:sp>
            <p:nvSpPr>
              <p:cNvPr id="28" name="Cube 27">
                <a:extLst>
                  <a:ext uri="{FF2B5EF4-FFF2-40B4-BE49-F238E27FC236}">
                    <a16:creationId xmlns:a16="http://schemas.microsoft.com/office/drawing/2014/main" id="{5AA57E7E-D550-45E5-A8D7-5439F53FE8FB}"/>
                  </a:ext>
                </a:extLst>
              </p:cNvPr>
              <p:cNvSpPr/>
              <p:nvPr/>
            </p:nvSpPr>
            <p:spPr bwMode="auto">
              <a:xfrm>
                <a:off x="1295401" y="3276600"/>
                <a:ext cx="304799" cy="76200"/>
              </a:xfrm>
              <a:prstGeom prst="cube">
                <a:avLst>
                  <a:gd name="adj" fmla="val 74219"/>
                </a:avLst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000" b="1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charset="0"/>
                </a:endParaRPr>
              </a:p>
            </p:txBody>
          </p:sp>
          <p:sp>
            <p:nvSpPr>
              <p:cNvPr id="29" name="Parallelogram 28">
                <a:extLst>
                  <a:ext uri="{FF2B5EF4-FFF2-40B4-BE49-F238E27FC236}">
                    <a16:creationId xmlns:a16="http://schemas.microsoft.com/office/drawing/2014/main" id="{6F8BA778-C084-493A-A502-1B549244DF2F}"/>
                  </a:ext>
                </a:extLst>
              </p:cNvPr>
              <p:cNvSpPr/>
              <p:nvPr/>
            </p:nvSpPr>
            <p:spPr bwMode="auto">
              <a:xfrm>
                <a:off x="1295400" y="3269589"/>
                <a:ext cx="304799" cy="66940"/>
              </a:xfrm>
              <a:prstGeom prst="parallelogram">
                <a:avLst>
                  <a:gd name="adj" fmla="val 85938"/>
                </a:avLst>
              </a:prstGeom>
              <a:solidFill>
                <a:srgbClr val="FF00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0" lang="en-US" sz="2000" b="1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charset="0"/>
                </a:endParaRPr>
              </a:p>
            </p:txBody>
          </p:sp>
        </p:grp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CDE871DD-9BEB-45C6-BE08-254636E99417}"/>
                </a:ext>
              </a:extLst>
            </p:cNvPr>
            <p:cNvSpPr txBox="1"/>
            <p:nvPr/>
          </p:nvSpPr>
          <p:spPr>
            <a:xfrm>
              <a:off x="2499518" y="5093761"/>
              <a:ext cx="2244724" cy="46166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en-US" sz="1200" dirty="0"/>
                <a:t>50nm </a:t>
              </a:r>
              <a:r>
                <a:rPr lang="en-US" altLang="en-US" sz="1200" dirty="0">
                  <a:solidFill>
                    <a:srgbClr val="FF0000"/>
                  </a:solidFill>
                </a:rPr>
                <a:t>sample</a:t>
              </a:r>
              <a:r>
                <a:rPr lang="en-US" altLang="en-US" sz="1200" dirty="0"/>
                <a:t> (</a:t>
              </a:r>
              <a:r>
                <a:rPr lang="en-US" altLang="en-US" sz="1200" dirty="0" err="1"/>
                <a:t>PbTe</a:t>
              </a:r>
              <a:r>
                <a:rPr lang="en-US" altLang="en-US" sz="1200" dirty="0"/>
                <a:t>,…) on</a:t>
              </a:r>
            </a:p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en-US" sz="1200" dirty="0"/>
                <a:t>minute (2x6mm) quartz slide</a:t>
              </a:r>
            </a:p>
          </p:txBody>
        </p:sp>
        <p:cxnSp>
          <p:nvCxnSpPr>
            <p:cNvPr id="18" name="Straight Arrow Connector 17">
              <a:extLst>
                <a:ext uri="{FF2B5EF4-FFF2-40B4-BE49-F238E27FC236}">
                  <a16:creationId xmlns:a16="http://schemas.microsoft.com/office/drawing/2014/main" id="{667B57A4-F52F-4E84-A958-AC3E5EEA2538}"/>
                </a:ext>
              </a:extLst>
            </p:cNvPr>
            <p:cNvCxnSpPr/>
            <p:nvPr/>
          </p:nvCxnSpPr>
          <p:spPr bwMode="auto">
            <a:xfrm flipV="1">
              <a:off x="4059237" y="4792399"/>
              <a:ext cx="0" cy="374650"/>
            </a:xfrm>
            <a:prstGeom prst="straightConnector1">
              <a:avLst/>
            </a:prstGeom>
            <a:ln w="38100">
              <a:solidFill>
                <a:schemeClr val="tx1"/>
              </a:solidFill>
              <a:headEnd type="none" w="med" len="med"/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C7714F73-1991-496E-B6A1-34CD31F71DC9}"/>
                </a:ext>
              </a:extLst>
            </p:cNvPr>
            <p:cNvSpPr txBox="1"/>
            <p:nvPr/>
          </p:nvSpPr>
          <p:spPr>
            <a:xfrm>
              <a:off x="4751387" y="3852103"/>
              <a:ext cx="1296989" cy="46166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en-US" sz="1200" dirty="0"/>
                <a:t>Restriction for </a:t>
              </a:r>
            </a:p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en-US" sz="1200" dirty="0"/>
                <a:t>torch sealing</a:t>
              </a:r>
              <a:endParaRPr lang="en-GB" altLang="en-US" sz="1200" dirty="0"/>
            </a:p>
          </p:txBody>
        </p:sp>
        <p:cxnSp>
          <p:nvCxnSpPr>
            <p:cNvPr id="20" name="Straight Arrow Connector 19">
              <a:extLst>
                <a:ext uri="{FF2B5EF4-FFF2-40B4-BE49-F238E27FC236}">
                  <a16:creationId xmlns:a16="http://schemas.microsoft.com/office/drawing/2014/main" id="{88BFA781-D9C3-49CC-B505-0D69054AD923}"/>
                </a:ext>
              </a:extLst>
            </p:cNvPr>
            <p:cNvCxnSpPr/>
            <p:nvPr/>
          </p:nvCxnSpPr>
          <p:spPr bwMode="auto">
            <a:xfrm flipH="1">
              <a:off x="4906963" y="4287574"/>
              <a:ext cx="6350" cy="312737"/>
            </a:xfrm>
            <a:prstGeom prst="straightConnector1">
              <a:avLst/>
            </a:prstGeom>
            <a:ln w="38100">
              <a:solidFill>
                <a:schemeClr val="tx1"/>
              </a:solidFill>
              <a:headEnd type="none" w="med" len="med"/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82F5D12A-F9D3-47F8-8CB7-F731005B5463}"/>
                </a:ext>
              </a:extLst>
            </p:cNvPr>
            <p:cNvSpPr txBox="1"/>
            <p:nvPr/>
          </p:nvSpPr>
          <p:spPr>
            <a:xfrm>
              <a:off x="6364287" y="3825909"/>
              <a:ext cx="1395413" cy="46166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en-US" sz="1200" dirty="0"/>
                <a:t>Sliding oven for</a:t>
              </a:r>
            </a:p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en-US" sz="1200" dirty="0"/>
                <a:t>outgassing</a:t>
              </a:r>
              <a:endParaRPr lang="en-GB" altLang="en-US" sz="1200" dirty="0"/>
            </a:p>
          </p:txBody>
        </p:sp>
        <p:cxnSp>
          <p:nvCxnSpPr>
            <p:cNvPr id="22" name="Straight Arrow Connector 21">
              <a:extLst>
                <a:ext uri="{FF2B5EF4-FFF2-40B4-BE49-F238E27FC236}">
                  <a16:creationId xmlns:a16="http://schemas.microsoft.com/office/drawing/2014/main" id="{CDD14EA8-FCC9-4DDB-8F3D-616388336AA4}"/>
                </a:ext>
              </a:extLst>
            </p:cNvPr>
            <p:cNvCxnSpPr>
              <a:cxnSpLocks/>
            </p:cNvCxnSpPr>
            <p:nvPr/>
          </p:nvCxnSpPr>
          <p:spPr bwMode="auto">
            <a:xfrm flipV="1">
              <a:off x="5399881" y="4920193"/>
              <a:ext cx="0" cy="246856"/>
            </a:xfrm>
            <a:prstGeom prst="straightConnector1">
              <a:avLst/>
            </a:prstGeom>
            <a:ln w="38100">
              <a:solidFill>
                <a:schemeClr val="tx1"/>
              </a:solidFill>
              <a:headEnd type="none" w="med" len="med"/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53AD2D49-C3D1-483E-B031-B14F95E438E4}"/>
                </a:ext>
              </a:extLst>
            </p:cNvPr>
            <p:cNvSpPr txBox="1"/>
            <p:nvPr/>
          </p:nvSpPr>
          <p:spPr>
            <a:xfrm>
              <a:off x="4873625" y="5134118"/>
              <a:ext cx="1035050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en-US" sz="1200" dirty="0"/>
                <a:t>Quartz tube</a:t>
              </a:r>
              <a:endParaRPr lang="en-GB" altLang="en-US" sz="1200" dirty="0"/>
            </a:p>
          </p:txBody>
        </p:sp>
        <p:sp>
          <p:nvSpPr>
            <p:cNvPr id="25" name="Arrow: Right 24">
              <a:extLst>
                <a:ext uri="{FF2B5EF4-FFF2-40B4-BE49-F238E27FC236}">
                  <a16:creationId xmlns:a16="http://schemas.microsoft.com/office/drawing/2014/main" id="{55660FC8-2C05-44B9-8386-8233E24287EC}"/>
                </a:ext>
              </a:extLst>
            </p:cNvPr>
            <p:cNvSpPr/>
            <p:nvPr/>
          </p:nvSpPr>
          <p:spPr bwMode="auto">
            <a:xfrm>
              <a:off x="2024856" y="4721121"/>
              <a:ext cx="1808163" cy="45719"/>
            </a:xfrm>
            <a:prstGeom prst="rightArrow">
              <a:avLst/>
            </a:prstGeom>
            <a:solidFill>
              <a:srgbClr val="00B050"/>
            </a:solidFill>
            <a:ln w="31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000" b="1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charset="0"/>
              </a:endParaRP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83CFB403-124D-40EB-96DF-78081C3BF632}"/>
                </a:ext>
              </a:extLst>
            </p:cNvPr>
            <p:cNvSpPr txBox="1"/>
            <p:nvPr/>
          </p:nvSpPr>
          <p:spPr>
            <a:xfrm>
              <a:off x="1853009" y="4484443"/>
              <a:ext cx="1136650" cy="276999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en-US" sz="1200" dirty="0">
                  <a:solidFill>
                    <a:srgbClr val="00B050"/>
                  </a:solidFill>
                </a:rPr>
                <a:t>Pushing rod</a:t>
              </a: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02C9D3ED-D635-4958-AFC3-4F1E6DDC9735}"/>
                </a:ext>
              </a:extLst>
            </p:cNvPr>
            <p:cNvSpPr txBox="1"/>
            <p:nvPr/>
          </p:nvSpPr>
          <p:spPr>
            <a:xfrm>
              <a:off x="3238500" y="3965180"/>
              <a:ext cx="762000" cy="46166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en-US" sz="1200" dirty="0">
                  <a:solidFill>
                    <a:srgbClr val="3333FF"/>
                  </a:solidFill>
                </a:rPr>
                <a:t>ISOLDE</a:t>
              </a:r>
            </a:p>
            <a:p>
              <a:pPr>
                <a:spcBef>
                  <a:spcPct val="0"/>
                </a:spcBef>
                <a:buFontTx/>
                <a:buNone/>
              </a:pPr>
              <a:r>
                <a:rPr lang="en-US" altLang="en-US" sz="1200" dirty="0">
                  <a:solidFill>
                    <a:srgbClr val="3333FF"/>
                  </a:solidFill>
                </a:rPr>
                <a:t>beam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85154771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3A29E78D-78BA-4C9C-A4C9-F387FD9F123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2600" y="756295"/>
            <a:ext cx="8178799" cy="53454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013786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CBA6DF2C-A999-4560-B1C3-ABDAE5D1DCF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2600" y="760666"/>
            <a:ext cx="8178799" cy="53366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559155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F0A1494C-C60E-434F-9886-0E85F7C7B40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0" y="2667000"/>
            <a:ext cx="5835943" cy="3811696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E114ECB5-2B24-4AFC-9A85-63228126F375}"/>
              </a:ext>
            </a:extLst>
          </p:cNvPr>
          <p:cNvSpPr txBox="1"/>
          <p:nvPr/>
        </p:nvSpPr>
        <p:spPr>
          <a:xfrm>
            <a:off x="1882706" y="457200"/>
            <a:ext cx="537858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/>
              <a:t>Test </a:t>
            </a:r>
            <a:r>
              <a:rPr lang="de-CH" dirty="0" err="1"/>
              <a:t>case</a:t>
            </a:r>
            <a:r>
              <a:rPr lang="de-CH" dirty="0"/>
              <a:t> 1: </a:t>
            </a:r>
            <a:r>
              <a:rPr lang="de-CH" dirty="0">
                <a:solidFill>
                  <a:srgbClr val="FF0000"/>
                </a:solidFill>
              </a:rPr>
              <a:t>Non-linear </a:t>
            </a:r>
            <a:r>
              <a:rPr lang="de-CH" dirty="0" err="1">
                <a:solidFill>
                  <a:srgbClr val="FF0000"/>
                </a:solidFill>
              </a:rPr>
              <a:t>molecule</a:t>
            </a:r>
            <a:r>
              <a:rPr lang="de-CH" dirty="0">
                <a:solidFill>
                  <a:srgbClr val="FF0000"/>
                </a:solidFill>
              </a:rPr>
              <a:t> </a:t>
            </a:r>
            <a:r>
              <a:rPr lang="de-CH" baseline="30000" dirty="0">
                <a:solidFill>
                  <a:srgbClr val="FF0000"/>
                </a:solidFill>
              </a:rPr>
              <a:t>204</a:t>
            </a:r>
            <a:r>
              <a:rPr lang="de-CH" dirty="0">
                <a:solidFill>
                  <a:srgbClr val="FF0000"/>
                </a:solidFill>
              </a:rPr>
              <a:t>PbCl</a:t>
            </a:r>
            <a:r>
              <a:rPr lang="de-CH" baseline="-25000" dirty="0">
                <a:solidFill>
                  <a:srgbClr val="FF0000"/>
                </a:solidFill>
              </a:rPr>
              <a:t>2</a:t>
            </a:r>
            <a:endParaRPr lang="en-US" baseline="-25000" dirty="0">
              <a:solidFill>
                <a:srgbClr val="FF0000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2E9E520-CF37-49E4-842C-F1F30545220C}"/>
              </a:ext>
            </a:extLst>
          </p:cNvPr>
          <p:cNvSpPr txBox="1"/>
          <p:nvPr/>
        </p:nvSpPr>
        <p:spPr>
          <a:xfrm>
            <a:off x="762000" y="1066800"/>
            <a:ext cx="720681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1600" dirty="0">
                <a:solidFill>
                  <a:schemeClr val="accent1"/>
                </a:solidFill>
              </a:rPr>
              <a:t>Special </a:t>
            </a:r>
            <a:r>
              <a:rPr lang="de-CH" sz="1600" dirty="0" err="1">
                <a:solidFill>
                  <a:schemeClr val="accent1"/>
                </a:solidFill>
              </a:rPr>
              <a:t>interest</a:t>
            </a:r>
            <a:r>
              <a:rPr lang="de-CH" sz="1600" dirty="0">
                <a:solidFill>
                  <a:schemeClr val="accent1"/>
                </a:solidFill>
              </a:rPr>
              <a:t>: </a:t>
            </a:r>
            <a:r>
              <a:rPr lang="de-CH" sz="1600" dirty="0" err="1"/>
              <a:t>Testing</a:t>
            </a:r>
            <a:r>
              <a:rPr lang="de-CH" sz="1600" dirty="0"/>
              <a:t> possible </a:t>
            </a:r>
            <a:r>
              <a:rPr lang="de-CH" sz="1600" dirty="0" err="1"/>
              <a:t>application</a:t>
            </a:r>
            <a:r>
              <a:rPr lang="de-CH" sz="1600" dirty="0"/>
              <a:t> </a:t>
            </a:r>
            <a:r>
              <a:rPr lang="de-CH" sz="1600" dirty="0" err="1"/>
              <a:t>to</a:t>
            </a:r>
            <a:r>
              <a:rPr lang="de-CH" sz="1600" dirty="0"/>
              <a:t> </a:t>
            </a:r>
            <a:r>
              <a:rPr lang="de-CH" sz="1600" dirty="0" err="1"/>
              <a:t>more</a:t>
            </a:r>
            <a:r>
              <a:rPr lang="de-CH" sz="1600" dirty="0"/>
              <a:t> </a:t>
            </a:r>
            <a:r>
              <a:rPr lang="de-CH" sz="1600" dirty="0" err="1"/>
              <a:t>cases</a:t>
            </a:r>
            <a:r>
              <a:rPr lang="de-CH" sz="1600" dirty="0"/>
              <a:t>,</a:t>
            </a:r>
          </a:p>
          <a:p>
            <a:r>
              <a:rPr lang="en-US" sz="1600" dirty="0"/>
              <a:t>Checking complex treatment of perturbation function 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3058415-0F9D-4D2A-9C99-E3D95DE04985}"/>
              </a:ext>
            </a:extLst>
          </p:cNvPr>
          <p:cNvSpPr txBox="1"/>
          <p:nvPr/>
        </p:nvSpPr>
        <p:spPr>
          <a:xfrm>
            <a:off x="762000" y="1831757"/>
            <a:ext cx="414927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600" dirty="0" err="1">
                <a:solidFill>
                  <a:srgbClr val="FF0000"/>
                </a:solidFill>
              </a:rPr>
              <a:t>Difficulty</a:t>
            </a:r>
            <a:r>
              <a:rPr lang="de-CH" sz="1600" dirty="0">
                <a:solidFill>
                  <a:srgbClr val="FF0000"/>
                </a:solidFill>
              </a:rPr>
              <a:t>: </a:t>
            </a:r>
            <a:r>
              <a:rPr lang="de-CH" sz="1600" dirty="0"/>
              <a:t>Absence </a:t>
            </a:r>
            <a:r>
              <a:rPr lang="de-CH" sz="1600" dirty="0" err="1"/>
              <a:t>of</a:t>
            </a:r>
            <a:r>
              <a:rPr lang="de-CH" sz="1600" dirty="0"/>
              <a:t> </a:t>
            </a:r>
            <a:r>
              <a:rPr lang="de-CH" sz="1600" dirty="0" err="1"/>
              <a:t>periodic</a:t>
            </a:r>
            <a:r>
              <a:rPr lang="de-CH" sz="1600" dirty="0"/>
              <a:t> </a:t>
            </a:r>
            <a:r>
              <a:rPr lang="de-CH" sz="1600" dirty="0" err="1"/>
              <a:t>structure</a:t>
            </a:r>
            <a:r>
              <a:rPr lang="de-CH" sz="1600" dirty="0"/>
              <a:t>,</a:t>
            </a:r>
          </a:p>
          <a:p>
            <a:r>
              <a:rPr lang="de-CH" sz="1600" dirty="0" err="1"/>
              <a:t>Obtaining</a:t>
            </a:r>
            <a:r>
              <a:rPr lang="de-CH" sz="1600" dirty="0"/>
              <a:t> </a:t>
            </a:r>
            <a:r>
              <a:rPr lang="de-CH" sz="1600" dirty="0" err="1"/>
              <a:t>sufficient</a:t>
            </a:r>
            <a:r>
              <a:rPr lang="de-CH" sz="1600" dirty="0"/>
              <a:t> </a:t>
            </a:r>
            <a:r>
              <a:rPr lang="de-CH" sz="1600" dirty="0" err="1"/>
              <a:t>statistical</a:t>
            </a:r>
            <a:r>
              <a:rPr lang="de-CH" sz="1600" dirty="0"/>
              <a:t> </a:t>
            </a:r>
            <a:r>
              <a:rPr lang="de-CH" sz="1600" dirty="0" err="1"/>
              <a:t>accuracy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48859821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4D16FD61-A228-419E-B756-70FA2E7963F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95400" y="2249676"/>
            <a:ext cx="6553200" cy="4285939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73567FE6-587D-43A7-B7ED-D5774F3EAEFE}"/>
              </a:ext>
            </a:extLst>
          </p:cNvPr>
          <p:cNvSpPr txBox="1"/>
          <p:nvPr/>
        </p:nvSpPr>
        <p:spPr>
          <a:xfrm>
            <a:off x="1698809" y="304800"/>
            <a:ext cx="574638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CH" dirty="0"/>
              <a:t>Test </a:t>
            </a:r>
            <a:r>
              <a:rPr lang="de-CH" dirty="0" err="1"/>
              <a:t>case</a:t>
            </a:r>
            <a:r>
              <a:rPr lang="de-CH" dirty="0"/>
              <a:t> 2: </a:t>
            </a:r>
            <a:r>
              <a:rPr lang="de-CH" dirty="0" err="1">
                <a:solidFill>
                  <a:srgbClr val="FF0000"/>
                </a:solidFill>
              </a:rPr>
              <a:t>Weakly</a:t>
            </a:r>
            <a:r>
              <a:rPr lang="de-CH" dirty="0">
                <a:solidFill>
                  <a:srgbClr val="FF0000"/>
                </a:solidFill>
              </a:rPr>
              <a:t> </a:t>
            </a:r>
            <a:r>
              <a:rPr lang="de-CH" dirty="0" err="1">
                <a:solidFill>
                  <a:srgbClr val="FF0000"/>
                </a:solidFill>
              </a:rPr>
              <a:t>bound</a:t>
            </a:r>
            <a:r>
              <a:rPr lang="de-CH" dirty="0">
                <a:solidFill>
                  <a:srgbClr val="FF0000"/>
                </a:solidFill>
              </a:rPr>
              <a:t> </a:t>
            </a:r>
            <a:r>
              <a:rPr lang="de-CH" dirty="0" err="1">
                <a:solidFill>
                  <a:srgbClr val="FF0000"/>
                </a:solidFill>
              </a:rPr>
              <a:t>molecule</a:t>
            </a:r>
            <a:r>
              <a:rPr lang="de-CH" dirty="0">
                <a:solidFill>
                  <a:srgbClr val="FF0000"/>
                </a:solidFill>
              </a:rPr>
              <a:t> </a:t>
            </a:r>
            <a:r>
              <a:rPr lang="de-CH" baseline="30000" dirty="0">
                <a:solidFill>
                  <a:srgbClr val="FF0000"/>
                </a:solidFill>
              </a:rPr>
              <a:t>111</a:t>
            </a:r>
            <a:r>
              <a:rPr lang="de-CH" dirty="0">
                <a:solidFill>
                  <a:srgbClr val="FF0000"/>
                </a:solidFill>
              </a:rPr>
              <a:t>CdSe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548DAF3C-9787-4A05-9C2D-A821CA83F952}"/>
              </a:ext>
            </a:extLst>
          </p:cNvPr>
          <p:cNvSpPr txBox="1"/>
          <p:nvPr/>
        </p:nvSpPr>
        <p:spPr>
          <a:xfrm>
            <a:off x="838200" y="838200"/>
            <a:ext cx="728436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600" dirty="0">
                <a:solidFill>
                  <a:schemeClr val="accent1"/>
                </a:solidFill>
              </a:rPr>
              <a:t>Special </a:t>
            </a:r>
            <a:r>
              <a:rPr lang="de-CH" sz="1600" dirty="0" err="1">
                <a:solidFill>
                  <a:schemeClr val="accent1"/>
                </a:solidFill>
              </a:rPr>
              <a:t>interest</a:t>
            </a:r>
            <a:r>
              <a:rPr lang="de-CH" sz="1600" dirty="0">
                <a:solidFill>
                  <a:schemeClr val="accent1"/>
                </a:solidFill>
              </a:rPr>
              <a:t>: </a:t>
            </a:r>
            <a:r>
              <a:rPr lang="de-CH" sz="1600" dirty="0"/>
              <a:t>Checking </a:t>
            </a:r>
            <a:r>
              <a:rPr lang="de-CH" sz="1600" dirty="0" err="1"/>
              <a:t>quantum</a:t>
            </a:r>
            <a:r>
              <a:rPr lang="de-CH" sz="1600" dirty="0"/>
              <a:t> </a:t>
            </a:r>
            <a:r>
              <a:rPr lang="de-CH" sz="1600" dirty="0" err="1"/>
              <a:t>chemistry</a:t>
            </a:r>
            <a:r>
              <a:rPr lang="de-CH" sz="1600" dirty="0"/>
              <a:t> </a:t>
            </a:r>
            <a:r>
              <a:rPr lang="de-CH" sz="1600" dirty="0" err="1"/>
              <a:t>calculation</a:t>
            </a:r>
            <a:r>
              <a:rPr lang="de-CH" sz="1600" dirty="0"/>
              <a:t> </a:t>
            </a:r>
            <a:r>
              <a:rPr lang="de-CH" sz="1600" dirty="0" err="1"/>
              <a:t>for</a:t>
            </a:r>
            <a:r>
              <a:rPr lang="de-CH" sz="1600" dirty="0"/>
              <a:t> </a:t>
            </a:r>
            <a:r>
              <a:rPr lang="de-CH" sz="1600" dirty="0" err="1"/>
              <a:t>small</a:t>
            </a:r>
            <a:r>
              <a:rPr lang="de-CH" sz="1600" dirty="0"/>
              <a:t> EFG,</a:t>
            </a:r>
          </a:p>
          <a:p>
            <a:r>
              <a:rPr lang="de-CH" sz="1600" dirty="0" err="1"/>
              <a:t>Testing</a:t>
            </a:r>
            <a:r>
              <a:rPr lang="de-CH" sz="1600" dirty="0"/>
              <a:t> </a:t>
            </a:r>
            <a:r>
              <a:rPr lang="de-CH" sz="1600" dirty="0" err="1"/>
              <a:t>new</a:t>
            </a:r>
            <a:r>
              <a:rPr lang="de-CH" sz="1600" dirty="0"/>
              <a:t> sample </a:t>
            </a:r>
            <a:r>
              <a:rPr lang="de-CH" sz="1600" dirty="0" err="1"/>
              <a:t>production</a:t>
            </a:r>
            <a:r>
              <a:rPr lang="de-CH" sz="1600" dirty="0"/>
              <a:t> </a:t>
            </a:r>
            <a:r>
              <a:rPr lang="de-CH" sz="1600" dirty="0" err="1"/>
              <a:t>method</a:t>
            </a:r>
            <a:r>
              <a:rPr lang="de-CH" sz="1600" dirty="0"/>
              <a:t> </a:t>
            </a:r>
            <a:endParaRPr lang="en-US" sz="16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37F9DFA-C4F8-4A56-A2C3-329C8600D8B2}"/>
              </a:ext>
            </a:extLst>
          </p:cNvPr>
          <p:cNvSpPr txBox="1"/>
          <p:nvPr/>
        </p:nvSpPr>
        <p:spPr>
          <a:xfrm>
            <a:off x="838200" y="1556265"/>
            <a:ext cx="622638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600" dirty="0" err="1">
                <a:solidFill>
                  <a:srgbClr val="FF0000"/>
                </a:solidFill>
              </a:rPr>
              <a:t>Difficulty</a:t>
            </a:r>
            <a:r>
              <a:rPr lang="de-CH" sz="1600" dirty="0">
                <a:solidFill>
                  <a:srgbClr val="FF0000"/>
                </a:solidFill>
              </a:rPr>
              <a:t>: </a:t>
            </a:r>
            <a:r>
              <a:rPr lang="de-CH" sz="1600" dirty="0"/>
              <a:t>High </a:t>
            </a:r>
            <a:r>
              <a:rPr lang="de-CH" sz="1600" dirty="0" err="1"/>
              <a:t>measuring</a:t>
            </a:r>
            <a:r>
              <a:rPr lang="de-CH" sz="1600" dirty="0"/>
              <a:t> </a:t>
            </a:r>
            <a:r>
              <a:rPr lang="de-CH" sz="1600" dirty="0" err="1"/>
              <a:t>temperature</a:t>
            </a:r>
            <a:r>
              <a:rPr lang="de-CH" sz="1600" dirty="0"/>
              <a:t>, </a:t>
            </a:r>
            <a:r>
              <a:rPr lang="de-CH" sz="1600" dirty="0" err="1"/>
              <a:t>low</a:t>
            </a:r>
            <a:r>
              <a:rPr lang="de-CH" sz="1600" dirty="0"/>
              <a:t> </a:t>
            </a:r>
            <a:r>
              <a:rPr lang="de-CH" sz="1600" dirty="0" err="1"/>
              <a:t>molecule</a:t>
            </a:r>
            <a:r>
              <a:rPr lang="de-CH" sz="1600" dirty="0"/>
              <a:t> </a:t>
            </a:r>
            <a:r>
              <a:rPr lang="de-CH" sz="1600" dirty="0" err="1"/>
              <a:t>stability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203473721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453F29FF-9233-43A5-95F6-7A2034C4353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6941" y="2514599"/>
            <a:ext cx="5970117" cy="3904589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6E301151-7A6F-4E1A-A4C7-2A002E42C2D7}"/>
              </a:ext>
            </a:extLst>
          </p:cNvPr>
          <p:cNvSpPr txBox="1"/>
          <p:nvPr/>
        </p:nvSpPr>
        <p:spPr>
          <a:xfrm>
            <a:off x="2451675" y="420183"/>
            <a:ext cx="424064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de-CH" dirty="0"/>
              <a:t>Test </a:t>
            </a:r>
            <a:r>
              <a:rPr lang="de-CH" dirty="0" err="1"/>
              <a:t>case</a:t>
            </a:r>
            <a:r>
              <a:rPr lang="de-CH" dirty="0"/>
              <a:t> 3: </a:t>
            </a:r>
            <a:r>
              <a:rPr lang="de-CH" dirty="0" err="1">
                <a:solidFill>
                  <a:srgbClr val="FF0000"/>
                </a:solidFill>
              </a:rPr>
              <a:t>Molecular</a:t>
            </a:r>
            <a:r>
              <a:rPr lang="de-CH" dirty="0">
                <a:solidFill>
                  <a:srgbClr val="FF0000"/>
                </a:solidFill>
              </a:rPr>
              <a:t> </a:t>
            </a:r>
            <a:r>
              <a:rPr lang="de-CH" dirty="0" err="1">
                <a:solidFill>
                  <a:srgbClr val="FF0000"/>
                </a:solidFill>
              </a:rPr>
              <a:t>ion</a:t>
            </a:r>
            <a:r>
              <a:rPr lang="de-CH" dirty="0">
                <a:solidFill>
                  <a:srgbClr val="FF0000"/>
                </a:solidFill>
              </a:rPr>
              <a:t> </a:t>
            </a:r>
            <a:r>
              <a:rPr lang="de-CH" baseline="30000" dirty="0">
                <a:solidFill>
                  <a:srgbClr val="FF0000"/>
                </a:solidFill>
              </a:rPr>
              <a:t>117</a:t>
            </a:r>
            <a:r>
              <a:rPr lang="de-CH" dirty="0">
                <a:solidFill>
                  <a:srgbClr val="FF0000"/>
                </a:solidFill>
              </a:rPr>
              <a:t>InI</a:t>
            </a:r>
            <a:r>
              <a:rPr lang="de-CH" baseline="-25000" dirty="0">
                <a:solidFill>
                  <a:srgbClr val="FF0000"/>
                </a:solidFill>
              </a:rPr>
              <a:t>2</a:t>
            </a:r>
            <a:r>
              <a:rPr lang="de-CH" baseline="30000" dirty="0">
                <a:solidFill>
                  <a:srgbClr val="FF0000"/>
                </a:solidFill>
              </a:rPr>
              <a:t>+</a:t>
            </a:r>
            <a:endParaRPr lang="en-US" baseline="30000" dirty="0">
              <a:solidFill>
                <a:srgbClr val="FF0000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1A11F4B-25CF-4ED4-A2F1-2F730957BBFC}"/>
              </a:ext>
            </a:extLst>
          </p:cNvPr>
          <p:cNvSpPr txBox="1"/>
          <p:nvPr/>
        </p:nvSpPr>
        <p:spPr>
          <a:xfrm>
            <a:off x="1371600" y="956139"/>
            <a:ext cx="658225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600" dirty="0">
                <a:solidFill>
                  <a:schemeClr val="accent1"/>
                </a:solidFill>
              </a:rPr>
              <a:t>Special </a:t>
            </a:r>
            <a:r>
              <a:rPr lang="de-CH" sz="1600" dirty="0" err="1">
                <a:solidFill>
                  <a:schemeClr val="accent1"/>
                </a:solidFill>
              </a:rPr>
              <a:t>interest</a:t>
            </a:r>
            <a:r>
              <a:rPr lang="de-CH" sz="1600" dirty="0">
                <a:solidFill>
                  <a:schemeClr val="accent1"/>
                </a:solidFill>
              </a:rPr>
              <a:t>: </a:t>
            </a:r>
            <a:r>
              <a:rPr lang="de-CH" sz="1600" dirty="0"/>
              <a:t>Checking </a:t>
            </a:r>
            <a:r>
              <a:rPr lang="de-CH" sz="1600" dirty="0" err="1"/>
              <a:t>use</a:t>
            </a:r>
            <a:r>
              <a:rPr lang="de-CH" sz="1600" dirty="0"/>
              <a:t> </a:t>
            </a:r>
            <a:r>
              <a:rPr lang="de-CH" sz="1600" dirty="0" err="1"/>
              <a:t>for</a:t>
            </a:r>
            <a:r>
              <a:rPr lang="de-CH" sz="1600" dirty="0"/>
              <a:t> </a:t>
            </a:r>
            <a:r>
              <a:rPr lang="de-CH" sz="1600" dirty="0">
                <a:latin typeface="Symbol" panose="05050102010706020507" pitchFamily="18" charset="2"/>
              </a:rPr>
              <a:t>b</a:t>
            </a:r>
            <a:r>
              <a:rPr lang="de-CH" sz="1600" baseline="30000" dirty="0"/>
              <a:t>-</a:t>
            </a:r>
            <a:r>
              <a:rPr lang="de-CH" sz="1600" dirty="0"/>
              <a:t> </a:t>
            </a:r>
            <a:r>
              <a:rPr lang="de-CH" sz="1600" dirty="0" err="1"/>
              <a:t>produced</a:t>
            </a:r>
            <a:r>
              <a:rPr lang="de-CH" sz="1600" dirty="0"/>
              <a:t> </a:t>
            </a:r>
            <a:r>
              <a:rPr lang="de-CH" sz="1600" dirty="0" err="1"/>
              <a:t>ionized</a:t>
            </a:r>
            <a:r>
              <a:rPr lang="de-CH" sz="1600" dirty="0"/>
              <a:t> </a:t>
            </a:r>
            <a:r>
              <a:rPr lang="de-CH" sz="1600" dirty="0" err="1"/>
              <a:t>molecules</a:t>
            </a:r>
            <a:r>
              <a:rPr lang="de-CH" sz="1600" dirty="0"/>
              <a:t>,</a:t>
            </a:r>
          </a:p>
          <a:p>
            <a:r>
              <a:rPr lang="de-CH" sz="1600" dirty="0" err="1"/>
              <a:t>Extending</a:t>
            </a:r>
            <a:r>
              <a:rPr lang="de-CH" sz="1600" dirty="0"/>
              <a:t> </a:t>
            </a:r>
            <a:r>
              <a:rPr lang="de-CH" sz="1600" dirty="0" err="1"/>
              <a:t>applications</a:t>
            </a:r>
            <a:r>
              <a:rPr lang="de-CH" sz="1600" dirty="0"/>
              <a:t> </a:t>
            </a:r>
            <a:r>
              <a:rPr lang="de-CH" sz="1600" dirty="0" err="1"/>
              <a:t>to</a:t>
            </a:r>
            <a:r>
              <a:rPr lang="de-CH" sz="1600" dirty="0"/>
              <a:t> </a:t>
            </a:r>
            <a:r>
              <a:rPr lang="de-CH" sz="1600" dirty="0" err="1"/>
              <a:t>further</a:t>
            </a:r>
            <a:r>
              <a:rPr lang="de-CH" sz="1600" dirty="0"/>
              <a:t> </a:t>
            </a:r>
            <a:r>
              <a:rPr lang="de-CH" sz="1600" dirty="0" err="1"/>
              <a:t>cases</a:t>
            </a:r>
            <a:r>
              <a:rPr lang="de-CH" sz="1600" dirty="0"/>
              <a:t> (</a:t>
            </a:r>
            <a:r>
              <a:rPr lang="de-CH" sz="1600" dirty="0" err="1"/>
              <a:t>Sn</a:t>
            </a:r>
            <a:r>
              <a:rPr lang="de-CH" sz="1600" dirty="0"/>
              <a:t> «</a:t>
            </a:r>
            <a:r>
              <a:rPr lang="de-CH" sz="1600" dirty="0" err="1"/>
              <a:t>missing</a:t>
            </a:r>
            <a:r>
              <a:rPr lang="de-CH" sz="1600" dirty="0"/>
              <a:t> link»?)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EBA5BE3-54A7-4D5F-B9D1-7B2FEE8F85F4}"/>
              </a:ext>
            </a:extLst>
          </p:cNvPr>
          <p:cNvSpPr txBox="1"/>
          <p:nvPr/>
        </p:nvSpPr>
        <p:spPr>
          <a:xfrm>
            <a:off x="1359877" y="1658131"/>
            <a:ext cx="473719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600" dirty="0" err="1">
                <a:solidFill>
                  <a:srgbClr val="FF0000"/>
                </a:solidFill>
              </a:rPr>
              <a:t>Difficulty</a:t>
            </a:r>
            <a:r>
              <a:rPr lang="de-CH" sz="1600" dirty="0">
                <a:solidFill>
                  <a:srgbClr val="FF0000"/>
                </a:solidFill>
              </a:rPr>
              <a:t>: </a:t>
            </a:r>
            <a:r>
              <a:rPr lang="de-CH" sz="1600" dirty="0"/>
              <a:t>High </a:t>
            </a:r>
            <a:r>
              <a:rPr lang="de-CH" sz="1600" dirty="0" err="1"/>
              <a:t>expected</a:t>
            </a:r>
            <a:r>
              <a:rPr lang="de-CH" sz="1600" dirty="0"/>
              <a:t> </a:t>
            </a:r>
            <a:r>
              <a:rPr lang="de-CH" sz="1600" dirty="0" err="1"/>
              <a:t>interaction</a:t>
            </a:r>
            <a:r>
              <a:rPr lang="de-CH" sz="1600" dirty="0"/>
              <a:t> </a:t>
            </a:r>
            <a:r>
              <a:rPr lang="de-CH" sz="1600" dirty="0" err="1"/>
              <a:t>frequency</a:t>
            </a:r>
            <a:r>
              <a:rPr lang="de-CH" sz="1600" dirty="0"/>
              <a:t>,</a:t>
            </a:r>
          </a:p>
          <a:p>
            <a:r>
              <a:rPr lang="de-CH" sz="1600" dirty="0"/>
              <a:t>Treatment </a:t>
            </a:r>
            <a:r>
              <a:rPr lang="de-CH" sz="1600" dirty="0" err="1"/>
              <a:t>of</a:t>
            </a:r>
            <a:r>
              <a:rPr lang="de-CH" sz="1600" dirty="0"/>
              <a:t> beta-</a:t>
            </a:r>
            <a:r>
              <a:rPr lang="de-CH" sz="1600" dirty="0" err="1"/>
              <a:t>recoil</a:t>
            </a:r>
            <a:r>
              <a:rPr lang="de-CH" sz="1600" dirty="0"/>
              <a:t> in </a:t>
            </a:r>
            <a:r>
              <a:rPr lang="de-CH" sz="1600" dirty="0" err="1"/>
              <a:t>analysis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06421727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CF9C3E94-E1F3-4034-9FE6-5DEBC4D2F45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09800" y="3124200"/>
            <a:ext cx="5105400" cy="3339045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CBC2678C-2EE9-4D59-B0E1-B22777059515}"/>
              </a:ext>
            </a:extLst>
          </p:cNvPr>
          <p:cNvSpPr txBox="1"/>
          <p:nvPr/>
        </p:nvSpPr>
        <p:spPr>
          <a:xfrm>
            <a:off x="533400" y="685800"/>
            <a:ext cx="754380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de-CH" dirty="0"/>
              <a:t>IS640 </a:t>
            </a:r>
            <a:r>
              <a:rPr lang="de-CH" dirty="0" err="1"/>
              <a:t>completion</a:t>
            </a:r>
            <a:r>
              <a:rPr lang="de-CH" dirty="0"/>
              <a:t> 1: </a:t>
            </a:r>
            <a:r>
              <a:rPr lang="de-CH" dirty="0">
                <a:solidFill>
                  <a:srgbClr val="FF0000"/>
                </a:solidFill>
              </a:rPr>
              <a:t>Measuring </a:t>
            </a:r>
            <a:r>
              <a:rPr lang="de-CH" baseline="30000" dirty="0">
                <a:solidFill>
                  <a:srgbClr val="FF0000"/>
                </a:solidFill>
              </a:rPr>
              <a:t>111</a:t>
            </a:r>
            <a:r>
              <a:rPr lang="de-CH" dirty="0">
                <a:solidFill>
                  <a:srgbClr val="FF0000"/>
                </a:solidFill>
              </a:rPr>
              <a:t>Cd-dimethyl </a:t>
            </a:r>
            <a:r>
              <a:rPr lang="de-CH" dirty="0" err="1">
                <a:solidFill>
                  <a:srgbClr val="FF0000"/>
                </a:solidFill>
              </a:rPr>
              <a:t>molecule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449610B-83AD-44D3-8B48-03A07E84FE9D}"/>
              </a:ext>
            </a:extLst>
          </p:cNvPr>
          <p:cNvSpPr txBox="1"/>
          <p:nvPr/>
        </p:nvSpPr>
        <p:spPr>
          <a:xfrm>
            <a:off x="829408" y="1371600"/>
            <a:ext cx="7239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1600" dirty="0">
                <a:solidFill>
                  <a:schemeClr val="accent1"/>
                </a:solidFill>
              </a:rPr>
              <a:t>Special </a:t>
            </a:r>
            <a:r>
              <a:rPr lang="de-CH" sz="1600" dirty="0" err="1">
                <a:solidFill>
                  <a:schemeClr val="accent1"/>
                </a:solidFill>
              </a:rPr>
              <a:t>interest</a:t>
            </a:r>
            <a:r>
              <a:rPr lang="de-CH" sz="1600" dirty="0">
                <a:solidFill>
                  <a:schemeClr val="accent1"/>
                </a:solidFill>
              </a:rPr>
              <a:t>: </a:t>
            </a:r>
            <a:r>
              <a:rPr lang="de-CH" sz="1600" dirty="0"/>
              <a:t>Measuring EFG shift </a:t>
            </a:r>
            <a:r>
              <a:rPr lang="de-CH" sz="1600" dirty="0" err="1"/>
              <a:t>for</a:t>
            </a:r>
            <a:r>
              <a:rPr lang="de-CH" sz="1600" dirty="0"/>
              <a:t> </a:t>
            </a:r>
            <a:r>
              <a:rPr lang="de-CH" sz="1600" dirty="0" err="1"/>
              <a:t>weakly</a:t>
            </a:r>
            <a:r>
              <a:rPr lang="de-CH" sz="1600" dirty="0"/>
              <a:t> </a:t>
            </a:r>
            <a:r>
              <a:rPr lang="de-CH" sz="1600" dirty="0" err="1"/>
              <a:t>interacting</a:t>
            </a:r>
            <a:r>
              <a:rPr lang="de-CH" sz="1600" dirty="0"/>
              <a:t> </a:t>
            </a:r>
            <a:r>
              <a:rPr lang="de-CH" sz="1600" dirty="0" err="1"/>
              <a:t>molecules</a:t>
            </a:r>
            <a:r>
              <a:rPr lang="de-CH" sz="1600" dirty="0"/>
              <a:t> in solid, </a:t>
            </a:r>
            <a:r>
              <a:rPr lang="de-CH" sz="1600" dirty="0" err="1"/>
              <a:t>checking</a:t>
            </a:r>
            <a:r>
              <a:rPr lang="de-CH" sz="1600" dirty="0"/>
              <a:t> </a:t>
            </a:r>
            <a:r>
              <a:rPr lang="de-CH" sz="1600" dirty="0" err="1"/>
              <a:t>our</a:t>
            </a:r>
            <a:r>
              <a:rPr lang="de-CH" sz="1600" dirty="0"/>
              <a:t> </a:t>
            </a:r>
            <a:r>
              <a:rPr lang="de-CH" sz="1600" dirty="0" err="1"/>
              <a:t>published</a:t>
            </a:r>
            <a:r>
              <a:rPr lang="de-CH" sz="1600" dirty="0"/>
              <a:t> </a:t>
            </a:r>
            <a:r>
              <a:rPr lang="de-CH" sz="1600" dirty="0" err="1"/>
              <a:t>estimate</a:t>
            </a:r>
            <a:endParaRPr lang="de-CH" sz="1600" dirty="0"/>
          </a:p>
          <a:p>
            <a:r>
              <a:rPr lang="de-CH" sz="1600" dirty="0"/>
              <a:t>Measuring quasi-linear </a:t>
            </a:r>
            <a:r>
              <a:rPr lang="de-CH" sz="1600" dirty="0" err="1"/>
              <a:t>molecule</a:t>
            </a:r>
            <a:r>
              <a:rPr lang="de-CH" sz="1600" dirty="0"/>
              <a:t> </a:t>
            </a:r>
            <a:endParaRPr lang="en-US" sz="16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364B37B-E065-4363-80C7-A9EA0F8F511F}"/>
              </a:ext>
            </a:extLst>
          </p:cNvPr>
          <p:cNvSpPr txBox="1"/>
          <p:nvPr/>
        </p:nvSpPr>
        <p:spPr>
          <a:xfrm>
            <a:off x="829408" y="2438400"/>
            <a:ext cx="743361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1600" dirty="0" err="1">
                <a:solidFill>
                  <a:srgbClr val="FF0000"/>
                </a:solidFill>
              </a:rPr>
              <a:t>Difficulty</a:t>
            </a:r>
            <a:r>
              <a:rPr lang="de-CH" sz="1600" dirty="0">
                <a:solidFill>
                  <a:srgbClr val="FF0000"/>
                </a:solidFill>
              </a:rPr>
              <a:t>: </a:t>
            </a:r>
            <a:r>
              <a:rPr lang="de-CH" sz="1600" dirty="0"/>
              <a:t>Sample </a:t>
            </a:r>
            <a:r>
              <a:rPr lang="de-CH" sz="1600" dirty="0" err="1"/>
              <a:t>production</a:t>
            </a:r>
            <a:r>
              <a:rPr lang="de-CH" sz="1600" dirty="0"/>
              <a:t> via </a:t>
            </a:r>
            <a:r>
              <a:rPr lang="de-CH" sz="1600" dirty="0" err="1"/>
              <a:t>chemistry</a:t>
            </a:r>
            <a:r>
              <a:rPr lang="de-CH" sz="1600" dirty="0"/>
              <a:t>, high </a:t>
            </a:r>
            <a:r>
              <a:rPr lang="de-CH" sz="1600" dirty="0" err="1"/>
              <a:t>interaction</a:t>
            </a:r>
            <a:r>
              <a:rPr lang="de-CH" sz="1600" dirty="0"/>
              <a:t> </a:t>
            </a:r>
            <a:r>
              <a:rPr lang="de-CH" sz="1600" dirty="0" err="1"/>
              <a:t>frequency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409270617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39BBF9F1-C51F-44E2-90BD-DEA8DFC0E67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38600" y="1439613"/>
            <a:ext cx="4628571" cy="4838095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B16E970E-6CD7-4496-AA72-19275C95516E}"/>
              </a:ext>
            </a:extLst>
          </p:cNvPr>
          <p:cNvSpPr txBox="1"/>
          <p:nvPr/>
        </p:nvSpPr>
        <p:spPr>
          <a:xfrm>
            <a:off x="533400" y="609600"/>
            <a:ext cx="7772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CH" dirty="0"/>
              <a:t>IS640 </a:t>
            </a:r>
            <a:r>
              <a:rPr lang="de-CH" dirty="0" err="1"/>
              <a:t>completion</a:t>
            </a:r>
            <a:r>
              <a:rPr lang="de-CH" dirty="0"/>
              <a:t> 2: </a:t>
            </a:r>
            <a:r>
              <a:rPr lang="de-CH" dirty="0">
                <a:solidFill>
                  <a:srgbClr val="FF0000"/>
                </a:solidFill>
              </a:rPr>
              <a:t>Measuring </a:t>
            </a:r>
            <a:r>
              <a:rPr lang="de-CH" baseline="30000" dirty="0">
                <a:solidFill>
                  <a:srgbClr val="FF0000"/>
                </a:solidFill>
              </a:rPr>
              <a:t>199</a:t>
            </a:r>
            <a:r>
              <a:rPr lang="de-CH" dirty="0">
                <a:solidFill>
                  <a:srgbClr val="FF0000"/>
                </a:solidFill>
              </a:rPr>
              <a:t>Hg-dibromide </a:t>
            </a:r>
            <a:r>
              <a:rPr lang="de-CH" dirty="0" err="1">
                <a:solidFill>
                  <a:srgbClr val="FF0000"/>
                </a:solidFill>
              </a:rPr>
              <a:t>molecule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0FCEC0A-2B82-477A-AFD4-1104349A8DB1}"/>
              </a:ext>
            </a:extLst>
          </p:cNvPr>
          <p:cNvSpPr txBox="1"/>
          <p:nvPr/>
        </p:nvSpPr>
        <p:spPr>
          <a:xfrm>
            <a:off x="685800" y="1436682"/>
            <a:ext cx="3205697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1600" dirty="0">
                <a:solidFill>
                  <a:schemeClr val="accent1"/>
                </a:solidFill>
              </a:rPr>
              <a:t>Special </a:t>
            </a:r>
            <a:r>
              <a:rPr lang="de-CH" sz="1600" dirty="0" err="1">
                <a:solidFill>
                  <a:schemeClr val="accent1"/>
                </a:solidFill>
              </a:rPr>
              <a:t>interest</a:t>
            </a:r>
            <a:r>
              <a:rPr lang="de-CH" sz="1600" dirty="0">
                <a:solidFill>
                  <a:schemeClr val="accent1"/>
                </a:solidFill>
              </a:rPr>
              <a:t>:</a:t>
            </a:r>
          </a:p>
          <a:p>
            <a:r>
              <a:rPr lang="en-US" sz="1600" dirty="0"/>
              <a:t>Obtain 2</a:t>
            </a:r>
            <a:r>
              <a:rPr lang="en-US" sz="1600" baseline="30000" dirty="0"/>
              <a:t>nd</a:t>
            </a:r>
            <a:r>
              <a:rPr lang="en-US" sz="1600" dirty="0"/>
              <a:t> case (after HgCl</a:t>
            </a:r>
            <a:r>
              <a:rPr lang="en-US" sz="1600" baseline="-25000" dirty="0"/>
              <a:t>2</a:t>
            </a:r>
            <a:r>
              <a:rPr lang="en-US" sz="1600" dirty="0"/>
              <a:t>)</a:t>
            </a:r>
          </a:p>
          <a:p>
            <a:r>
              <a:rPr lang="en-US" sz="1600" dirty="0"/>
              <a:t>for shift of EFG in molecular</a:t>
            </a:r>
          </a:p>
          <a:p>
            <a:r>
              <a:rPr lang="en-US" sz="1600" dirty="0"/>
              <a:t>solid</a:t>
            </a:r>
          </a:p>
          <a:p>
            <a:r>
              <a:rPr lang="en-US" sz="1600" dirty="0"/>
              <a:t>Testing DFT calculations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CEE9ADF-9737-482D-9790-1210E1731159}"/>
              </a:ext>
            </a:extLst>
          </p:cNvPr>
          <p:cNvSpPr txBox="1"/>
          <p:nvPr/>
        </p:nvSpPr>
        <p:spPr>
          <a:xfrm>
            <a:off x="685800" y="3429000"/>
            <a:ext cx="3205696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1600" dirty="0" err="1">
                <a:solidFill>
                  <a:srgbClr val="FF0000"/>
                </a:solidFill>
              </a:rPr>
              <a:t>Difficulty</a:t>
            </a:r>
            <a:r>
              <a:rPr lang="de-CH" sz="1600" dirty="0">
                <a:solidFill>
                  <a:srgbClr val="FF0000"/>
                </a:solidFill>
              </a:rPr>
              <a:t>:</a:t>
            </a:r>
          </a:p>
          <a:p>
            <a:r>
              <a:rPr lang="de-CH" sz="1600" dirty="0"/>
              <a:t>Sample </a:t>
            </a:r>
            <a:r>
              <a:rPr lang="de-CH" sz="1600" dirty="0" err="1"/>
              <a:t>production</a:t>
            </a:r>
            <a:r>
              <a:rPr lang="de-CH" sz="1600" dirty="0"/>
              <a:t> </a:t>
            </a:r>
            <a:r>
              <a:rPr lang="de-CH" sz="1600" dirty="0" err="1"/>
              <a:t>for</a:t>
            </a:r>
            <a:r>
              <a:rPr lang="de-CH" sz="1600" dirty="0"/>
              <a:t> volatile </a:t>
            </a:r>
            <a:r>
              <a:rPr lang="de-CH" sz="1600" dirty="0" err="1"/>
              <a:t>molecule</a:t>
            </a:r>
            <a:r>
              <a:rPr lang="de-CH" sz="1600" dirty="0"/>
              <a:t> </a:t>
            </a:r>
            <a:r>
              <a:rPr lang="de-CH" sz="1600" dirty="0" err="1"/>
              <a:t>by</a:t>
            </a:r>
            <a:r>
              <a:rPr lang="de-CH" sz="1600" dirty="0"/>
              <a:t> </a:t>
            </a:r>
            <a:r>
              <a:rPr lang="de-CH" sz="1600" dirty="0" err="1"/>
              <a:t>first</a:t>
            </a:r>
            <a:r>
              <a:rPr lang="de-CH" sz="1600" dirty="0"/>
              <a:t> </a:t>
            </a:r>
            <a:r>
              <a:rPr lang="de-CH" sz="1600" dirty="0" err="1"/>
              <a:t>formation</a:t>
            </a:r>
            <a:r>
              <a:rPr lang="de-CH" sz="1600" dirty="0"/>
              <a:t> </a:t>
            </a:r>
            <a:r>
              <a:rPr lang="de-CH" sz="1600" dirty="0" err="1"/>
              <a:t>of</a:t>
            </a:r>
            <a:r>
              <a:rPr lang="de-CH" sz="1600" dirty="0"/>
              <a:t> </a:t>
            </a:r>
            <a:r>
              <a:rPr lang="de-CH" sz="1600" dirty="0" err="1"/>
              <a:t>metal</a:t>
            </a:r>
            <a:r>
              <a:rPr lang="de-CH" sz="1600" dirty="0"/>
              <a:t> </a:t>
            </a:r>
            <a:r>
              <a:rPr lang="de-CH" sz="1600" dirty="0" err="1"/>
              <a:t>deposit</a:t>
            </a:r>
            <a:r>
              <a:rPr lang="de-CH" sz="1600" dirty="0"/>
              <a:t> and </a:t>
            </a:r>
            <a:r>
              <a:rPr lang="de-CH" sz="1600" dirty="0" err="1"/>
              <a:t>then</a:t>
            </a:r>
            <a:r>
              <a:rPr lang="de-CH" sz="1600" dirty="0"/>
              <a:t> </a:t>
            </a:r>
            <a:r>
              <a:rPr lang="de-CH" sz="1600" dirty="0" err="1"/>
              <a:t>reaction</a:t>
            </a:r>
            <a:r>
              <a:rPr lang="de-CH" sz="1600" dirty="0"/>
              <a:t> </a:t>
            </a:r>
            <a:r>
              <a:rPr lang="de-CH" sz="1600" dirty="0" err="1"/>
              <a:t>with</a:t>
            </a:r>
            <a:r>
              <a:rPr lang="de-CH" sz="1600" dirty="0"/>
              <a:t> Br</a:t>
            </a:r>
            <a:r>
              <a:rPr lang="de-CH" sz="1600" baseline="-25000" dirty="0"/>
              <a:t>2</a:t>
            </a:r>
            <a:r>
              <a:rPr lang="de-CH" sz="1600" dirty="0"/>
              <a:t>  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738703522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61922" y="381000"/>
            <a:ext cx="2420156" cy="533400"/>
          </a:xfrm>
        </p:spPr>
        <p:txBody>
          <a:bodyPr>
            <a:normAutofit/>
          </a:bodyPr>
          <a:lstStyle/>
          <a:p>
            <a:pPr algn="ctr"/>
            <a:r>
              <a:rPr lang="en-GB" sz="2800" b="1" dirty="0">
                <a:solidFill>
                  <a:srgbClr val="FF0000"/>
                </a:solidFill>
                <a:latin typeface="Arial" panose="020B0604020202020204" pitchFamily="34" charset="0"/>
              </a:rPr>
              <a:t>Summary</a:t>
            </a:r>
            <a:endParaRPr lang="en-GB" sz="2800" b="1" dirty="0">
              <a:solidFill>
                <a:srgbClr val="00B050"/>
              </a:solidFill>
              <a:latin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447800"/>
            <a:ext cx="7848600" cy="4343400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GB" sz="2400" b="1" dirty="0">
                <a:latin typeface="Arial" panose="020B0604020202020204" pitchFamily="34" charset="0"/>
              </a:rPr>
              <a:t>We plan further PAC experiments on free molecules </a:t>
            </a:r>
          </a:p>
          <a:p>
            <a:pPr marL="0" indent="0">
              <a:buNone/>
            </a:pPr>
            <a:r>
              <a:rPr lang="en-GB" sz="2400" b="1" dirty="0">
                <a:solidFill>
                  <a:srgbClr val="FF0000"/>
                </a:solidFill>
                <a:latin typeface="Arial" panose="020B0604020202020204" pitchFamily="34" charset="0"/>
              </a:rPr>
              <a:t>Primary goal</a:t>
            </a:r>
            <a:r>
              <a:rPr lang="en-GB" sz="2400" b="1" dirty="0">
                <a:latin typeface="Arial" panose="020B0604020202020204" pitchFamily="34" charset="0"/>
              </a:rPr>
              <a:t>: A precision value for Q of the 4</a:t>
            </a:r>
            <a:r>
              <a:rPr lang="en-GB" sz="2400" b="1" baseline="30000" dirty="0">
                <a:latin typeface="Arial" panose="020B0604020202020204" pitchFamily="34" charset="0"/>
              </a:rPr>
              <a:t>+</a:t>
            </a:r>
            <a:r>
              <a:rPr lang="en-GB" sz="2400" b="1" dirty="0">
                <a:latin typeface="Arial" panose="020B0604020202020204" pitchFamily="34" charset="0"/>
              </a:rPr>
              <a:t> state in </a:t>
            </a:r>
            <a:r>
              <a:rPr lang="en-GB" sz="2400" b="1" baseline="30000" dirty="0">
                <a:latin typeface="Arial" panose="020B0604020202020204" pitchFamily="34" charset="0"/>
              </a:rPr>
              <a:t>204</a:t>
            </a:r>
            <a:r>
              <a:rPr lang="en-GB" sz="2400" b="1" dirty="0">
                <a:latin typeface="Arial" panose="020B0604020202020204" pitchFamily="34" charset="0"/>
              </a:rPr>
              <a:t>Pb</a:t>
            </a:r>
          </a:p>
          <a:p>
            <a:pPr marL="0" indent="0">
              <a:buNone/>
            </a:pPr>
            <a:r>
              <a:rPr lang="en-GB" sz="2400" b="1" dirty="0">
                <a:solidFill>
                  <a:srgbClr val="FF0000"/>
                </a:solidFill>
                <a:latin typeface="Arial" panose="020B0604020202020204" pitchFamily="34" charset="0"/>
              </a:rPr>
              <a:t>Test</a:t>
            </a:r>
            <a:r>
              <a:rPr lang="en-GB" sz="2400" b="1" dirty="0">
                <a:latin typeface="Arial" panose="020B0604020202020204" pitchFamily="34" charset="0"/>
              </a:rPr>
              <a:t> of novel applications of the technique:</a:t>
            </a:r>
          </a:p>
          <a:p>
            <a:pPr marL="0" indent="0">
              <a:buNone/>
            </a:pPr>
            <a:r>
              <a:rPr lang="en-GB" sz="2400" b="1" dirty="0">
                <a:latin typeface="Arial" panose="020B0604020202020204" pitchFamily="34" charset="0"/>
              </a:rPr>
              <a:t>   to non-linear molecules (</a:t>
            </a:r>
            <a:r>
              <a:rPr lang="en-GB" sz="2400" b="1" baseline="30000" dirty="0">
                <a:latin typeface="Arial" panose="020B0604020202020204" pitchFamily="34" charset="0"/>
              </a:rPr>
              <a:t>204</a:t>
            </a:r>
            <a:r>
              <a:rPr lang="en-GB" sz="2400" b="1" dirty="0">
                <a:latin typeface="Arial" panose="020B0604020202020204" pitchFamily="34" charset="0"/>
              </a:rPr>
              <a:t>PbCl</a:t>
            </a:r>
            <a:r>
              <a:rPr lang="en-GB" sz="2400" b="1" baseline="-25000" dirty="0">
                <a:latin typeface="Arial" panose="020B0604020202020204" pitchFamily="34" charset="0"/>
              </a:rPr>
              <a:t>2</a:t>
            </a:r>
            <a:r>
              <a:rPr lang="en-GB" sz="2400" b="1" dirty="0">
                <a:latin typeface="Arial" panose="020B0604020202020204" pitchFamily="34" charset="0"/>
              </a:rPr>
              <a:t>)</a:t>
            </a:r>
          </a:p>
          <a:p>
            <a:pPr marL="0" indent="0">
              <a:buNone/>
            </a:pPr>
            <a:r>
              <a:rPr lang="en-GB" sz="2400" b="1" dirty="0">
                <a:latin typeface="Arial" panose="020B0604020202020204" pitchFamily="34" charset="0"/>
              </a:rPr>
              <a:t>   to unstable molecules (</a:t>
            </a:r>
            <a:r>
              <a:rPr lang="en-GB" sz="2400" b="1" baseline="30000" dirty="0">
                <a:latin typeface="Arial" panose="020B0604020202020204" pitchFamily="34" charset="0"/>
              </a:rPr>
              <a:t>111</a:t>
            </a:r>
            <a:r>
              <a:rPr lang="en-GB" sz="2400" b="1" dirty="0">
                <a:latin typeface="Arial" panose="020B0604020202020204" pitchFamily="34" charset="0"/>
              </a:rPr>
              <a:t>CdSe)</a:t>
            </a:r>
          </a:p>
          <a:p>
            <a:pPr marL="0" indent="0">
              <a:buNone/>
            </a:pPr>
            <a:r>
              <a:rPr lang="en-GB" sz="2400" b="1" dirty="0">
                <a:latin typeface="Arial" panose="020B0604020202020204" pitchFamily="34" charset="0"/>
              </a:rPr>
              <a:t>   to charged molecules (</a:t>
            </a:r>
            <a:r>
              <a:rPr lang="en-GB" sz="2400" b="1" baseline="30000" dirty="0">
                <a:latin typeface="Arial" panose="020B0604020202020204" pitchFamily="34" charset="0"/>
              </a:rPr>
              <a:t>117</a:t>
            </a:r>
            <a:r>
              <a:rPr lang="en-GB" sz="2400" b="1" dirty="0">
                <a:latin typeface="Arial" panose="020B0604020202020204" pitchFamily="34" charset="0"/>
              </a:rPr>
              <a:t>InI</a:t>
            </a:r>
            <a:r>
              <a:rPr lang="en-GB" sz="2400" b="1" baseline="-25000" dirty="0">
                <a:latin typeface="Arial" panose="020B0604020202020204" pitchFamily="34" charset="0"/>
              </a:rPr>
              <a:t>2</a:t>
            </a:r>
            <a:r>
              <a:rPr lang="en-GB" sz="2400" b="1" baseline="30000" dirty="0">
                <a:latin typeface="Arial" panose="020B0604020202020204" pitchFamily="34" charset="0"/>
              </a:rPr>
              <a:t>+</a:t>
            </a:r>
            <a:r>
              <a:rPr lang="en-GB" sz="2400" b="1" dirty="0">
                <a:latin typeface="Arial" panose="020B0604020202020204" pitchFamily="34" charset="0"/>
              </a:rPr>
              <a:t>)</a:t>
            </a:r>
          </a:p>
          <a:p>
            <a:pPr marL="0" indent="0">
              <a:buNone/>
            </a:pPr>
            <a:r>
              <a:rPr lang="en-GB" sz="2400" b="1" dirty="0">
                <a:solidFill>
                  <a:srgbClr val="FF0000"/>
                </a:solidFill>
                <a:latin typeface="Arial" panose="020B0604020202020204" pitchFamily="34" charset="0"/>
              </a:rPr>
              <a:t>Complete</a:t>
            </a:r>
            <a:r>
              <a:rPr lang="en-GB" sz="2400" b="1" dirty="0">
                <a:latin typeface="Arial" panose="020B0604020202020204" pitchFamily="34" charset="0"/>
              </a:rPr>
              <a:t> IS640 studies of Cd and Hg cases:</a:t>
            </a:r>
          </a:p>
          <a:p>
            <a:pPr marL="0" indent="0">
              <a:buNone/>
            </a:pPr>
            <a:r>
              <a:rPr lang="en-GB" sz="2400" b="1" dirty="0">
                <a:latin typeface="Arial" panose="020B0604020202020204" pitchFamily="34" charset="0"/>
              </a:rPr>
              <a:t>   Cd-dimethyl</a:t>
            </a:r>
          </a:p>
          <a:p>
            <a:pPr marL="0" indent="0">
              <a:buNone/>
            </a:pPr>
            <a:r>
              <a:rPr lang="en-GB" sz="2400" b="1" dirty="0">
                <a:latin typeface="Arial" panose="020B0604020202020204" pitchFamily="34" charset="0"/>
              </a:rPr>
              <a:t>   Hg-dibromide</a:t>
            </a:r>
          </a:p>
        </p:txBody>
      </p:sp>
    </p:spTree>
    <p:extLst>
      <p:ext uri="{BB962C8B-B14F-4D97-AF65-F5344CB8AC3E}">
        <p14:creationId xmlns:p14="http://schemas.microsoft.com/office/powerpoint/2010/main" val="36558779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FFE34C28-F444-4253-8A84-1D184EB4779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11405885"/>
              </p:ext>
            </p:extLst>
          </p:nvPr>
        </p:nvGraphicFramePr>
        <p:xfrm>
          <a:off x="304800" y="1524000"/>
          <a:ext cx="8686801" cy="271630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057195">
                  <a:extLst>
                    <a:ext uri="{9D8B030D-6E8A-4147-A177-3AD203B41FA5}">
                      <a16:colId xmlns:a16="http://schemas.microsoft.com/office/drawing/2014/main" val="4155716915"/>
                    </a:ext>
                  </a:extLst>
                </a:gridCol>
                <a:gridCol w="1057195">
                  <a:extLst>
                    <a:ext uri="{9D8B030D-6E8A-4147-A177-3AD203B41FA5}">
                      <a16:colId xmlns:a16="http://schemas.microsoft.com/office/drawing/2014/main" val="3769572068"/>
                    </a:ext>
                  </a:extLst>
                </a:gridCol>
                <a:gridCol w="1057195">
                  <a:extLst>
                    <a:ext uri="{9D8B030D-6E8A-4147-A177-3AD203B41FA5}">
                      <a16:colId xmlns:a16="http://schemas.microsoft.com/office/drawing/2014/main" val="401453151"/>
                    </a:ext>
                  </a:extLst>
                </a:gridCol>
                <a:gridCol w="1057195">
                  <a:extLst>
                    <a:ext uri="{9D8B030D-6E8A-4147-A177-3AD203B41FA5}">
                      <a16:colId xmlns:a16="http://schemas.microsoft.com/office/drawing/2014/main" val="3364907682"/>
                    </a:ext>
                  </a:extLst>
                </a:gridCol>
                <a:gridCol w="1057195">
                  <a:extLst>
                    <a:ext uri="{9D8B030D-6E8A-4147-A177-3AD203B41FA5}">
                      <a16:colId xmlns:a16="http://schemas.microsoft.com/office/drawing/2014/main" val="167838446"/>
                    </a:ext>
                  </a:extLst>
                </a:gridCol>
                <a:gridCol w="1057195">
                  <a:extLst>
                    <a:ext uri="{9D8B030D-6E8A-4147-A177-3AD203B41FA5}">
                      <a16:colId xmlns:a16="http://schemas.microsoft.com/office/drawing/2014/main" val="225205843"/>
                    </a:ext>
                  </a:extLst>
                </a:gridCol>
                <a:gridCol w="1057195">
                  <a:extLst>
                    <a:ext uri="{9D8B030D-6E8A-4147-A177-3AD203B41FA5}">
                      <a16:colId xmlns:a16="http://schemas.microsoft.com/office/drawing/2014/main" val="1240119351"/>
                    </a:ext>
                  </a:extLst>
                </a:gridCol>
                <a:gridCol w="1286436">
                  <a:extLst>
                    <a:ext uri="{9D8B030D-6E8A-4147-A177-3AD203B41FA5}">
                      <a16:colId xmlns:a16="http://schemas.microsoft.com/office/drawing/2014/main" val="2841970622"/>
                    </a:ext>
                  </a:extLst>
                </a:gridCol>
              </a:tblGrid>
              <a:tr h="1127321"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400" b="1" i="0" baseline="0" dirty="0">
                          <a:effectLst/>
                          <a:latin typeface="Arial" panose="020B0604020202020204" pitchFamily="34" charset="0"/>
                        </a:rPr>
                        <a:t>Required isotope</a:t>
                      </a:r>
                      <a:endParaRPr lang="en-GB" sz="1400" b="1" i="0" baseline="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400" b="1" i="0" baseline="0">
                          <a:effectLst/>
                          <a:latin typeface="Arial" panose="020B0604020202020204" pitchFamily="34" charset="0"/>
                        </a:rPr>
                        <a:t>Implanted beam</a:t>
                      </a:r>
                      <a:endParaRPr lang="en-GB" sz="1400" b="1" i="0" baseline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400" b="1" i="0" baseline="0">
                          <a:effectLst/>
                          <a:latin typeface="Arial" panose="020B0604020202020204" pitchFamily="34" charset="0"/>
                        </a:rPr>
                        <a:t>Probe element</a:t>
                      </a:r>
                      <a:endParaRPr lang="en-GB" sz="1400" b="1" i="0" baseline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400" b="1" i="0" baseline="0">
                          <a:effectLst/>
                          <a:latin typeface="Arial" panose="020B0604020202020204" pitchFamily="34" charset="0"/>
                        </a:rPr>
                        <a:t>Type of experiment</a:t>
                      </a:r>
                      <a:endParaRPr lang="en-GB" sz="1400" b="1" i="0" baseline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400" b="1" i="0" baseline="0" dirty="0">
                          <a:effectLst/>
                          <a:latin typeface="Arial" panose="020B0604020202020204" pitchFamily="34" charset="0"/>
                        </a:rPr>
                        <a:t>Intensity [at/μC]</a:t>
                      </a:r>
                      <a:endParaRPr lang="en-GB" sz="1400" b="1" i="0" baseline="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400" b="1" i="0" baseline="0" dirty="0">
                          <a:effectLst/>
                          <a:latin typeface="Arial" panose="020B0604020202020204" pitchFamily="34" charset="0"/>
                        </a:rPr>
                        <a:t>Target /  Ion source</a:t>
                      </a:r>
                      <a:endParaRPr lang="en-GB" sz="1400" b="1" i="0" baseline="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400" b="1" i="0" baseline="0" dirty="0">
                          <a:effectLst/>
                          <a:latin typeface="Arial" panose="020B0604020202020204" pitchFamily="34" charset="0"/>
                        </a:rPr>
                        <a:t>Atoms per sample</a:t>
                      </a:r>
                      <a:endParaRPr lang="en-GB" sz="1400" b="1" i="0" baseline="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400" b="1" i="0" baseline="0" dirty="0">
                          <a:effectLst/>
                          <a:latin typeface="Arial" panose="020B0604020202020204" pitchFamily="34" charset="0"/>
                        </a:rPr>
                        <a:t>nº of   shifts</a:t>
                      </a: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088190341"/>
                  </a:ext>
                </a:extLst>
              </a:tr>
              <a:tr h="783755"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400" b="1" i="0" baseline="300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204m</a:t>
                      </a:r>
                      <a:r>
                        <a:rPr lang="en-GB" sz="1400" b="1" i="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Pb </a:t>
                      </a:r>
                      <a:r>
                        <a:rPr lang="en-GB" sz="1400" b="1" i="0" baseline="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</a:t>
                      </a:r>
                    </a:p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400" b="1" i="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(67 min)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400" b="1" i="0" baseline="300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204m</a:t>
                      </a:r>
                      <a:r>
                        <a:rPr lang="en-GB" sz="1400" b="1" i="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Pb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400" b="1" i="0" baseline="300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204</a:t>
                      </a:r>
                      <a:r>
                        <a:rPr lang="en-GB" sz="1400" b="1" i="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Pb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400" b="1" i="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γ-γ PAC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400" b="1" i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r>
                        <a:rPr lang="en-GB" sz="1400" b="1" i="0" baseline="300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endParaRPr lang="en-GB" sz="1400" b="1" i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400" b="1" i="0" u="none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UCx</a:t>
                      </a:r>
                      <a:r>
                        <a:rPr lang="en-GB" sz="1400" b="1" i="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/</a:t>
                      </a:r>
                    </a:p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400" b="1" i="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RILIS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  <a:tabLst>
                          <a:tab pos="302260" algn="l"/>
                        </a:tabLst>
                      </a:pPr>
                      <a:r>
                        <a:rPr lang="en-GB" sz="1400" b="1" i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 x 10</a:t>
                      </a:r>
                      <a:r>
                        <a:rPr lang="en-GB" sz="1400" b="1" i="0" baseline="3000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endParaRPr lang="en-GB" sz="1400" b="1" i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400" b="1" i="0" baseline="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 x 4</a:t>
                      </a:r>
                      <a:endParaRPr lang="en-GB" sz="1400" b="1" i="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733075931"/>
                  </a:ext>
                </a:extLst>
              </a:tr>
              <a:tr h="805229"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400" b="1" i="0" baseline="300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111m</a:t>
                      </a:r>
                      <a:r>
                        <a:rPr lang="en-GB" sz="1400" b="1" i="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Cd </a:t>
                      </a:r>
                      <a:r>
                        <a:rPr lang="en-GB" sz="1400" b="1" i="0" baseline="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</a:t>
                      </a:r>
                    </a:p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400" b="1" i="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(48 min)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400" b="1" i="0" baseline="300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111m</a:t>
                      </a:r>
                      <a:r>
                        <a:rPr lang="en-GB" sz="1400" b="1" i="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Cd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400" b="1" i="0" baseline="300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111</a:t>
                      </a:r>
                      <a:r>
                        <a:rPr lang="en-GB" sz="1400" b="1" i="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Cd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400" b="1" i="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γ-γ PAC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400" b="1" i="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r>
                        <a:rPr lang="en-GB" sz="1400" b="1" i="0" baseline="300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  <a:endParaRPr lang="en-GB" sz="1400" b="1" i="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400" b="1" i="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Molten Sn/</a:t>
                      </a:r>
                      <a:r>
                        <a:rPr lang="en-GB" sz="1400" b="1" i="0" baseline="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GB" sz="1400" b="1" i="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VADIS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400" b="1" i="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2 x 10</a:t>
                      </a:r>
                      <a:r>
                        <a:rPr lang="en-GB" sz="1400" b="1" i="0" baseline="300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endParaRPr lang="en-GB" sz="1400" b="1" i="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400" b="1" i="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</a:t>
                      </a:r>
                      <a:r>
                        <a:rPr lang="en-GB" sz="1400" b="1" i="0" baseline="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x 1</a:t>
                      </a:r>
                      <a:endParaRPr lang="en-GB" sz="1400" b="1" i="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2335975697"/>
                  </a:ext>
                </a:extLst>
              </a:tr>
            </a:tbl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920DC2C6-8C3F-433A-BAFD-D1C78A5A2D6F}"/>
              </a:ext>
            </a:extLst>
          </p:cNvPr>
          <p:cNvSpPr txBox="1"/>
          <p:nvPr/>
        </p:nvSpPr>
        <p:spPr>
          <a:xfrm>
            <a:off x="1817034" y="643335"/>
            <a:ext cx="5662332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2400" b="1" dirty="0">
                <a:solidFill>
                  <a:srgbClr val="FF0000"/>
                </a:solidFill>
              </a:rPr>
              <a:t>Beam Time Request</a:t>
            </a:r>
            <a:endParaRPr lang="en-US" sz="2400" b="1" dirty="0"/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7C440E34-4FC9-4FB3-B0F7-7BF5F2D8515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53684525"/>
              </p:ext>
            </p:extLst>
          </p:nvPr>
        </p:nvGraphicFramePr>
        <p:xfrm>
          <a:off x="304798" y="5195044"/>
          <a:ext cx="8525440" cy="749445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065680">
                  <a:extLst>
                    <a:ext uri="{9D8B030D-6E8A-4147-A177-3AD203B41FA5}">
                      <a16:colId xmlns:a16="http://schemas.microsoft.com/office/drawing/2014/main" val="1698239178"/>
                    </a:ext>
                  </a:extLst>
                </a:gridCol>
                <a:gridCol w="1065680">
                  <a:extLst>
                    <a:ext uri="{9D8B030D-6E8A-4147-A177-3AD203B41FA5}">
                      <a16:colId xmlns:a16="http://schemas.microsoft.com/office/drawing/2014/main" val="1528596834"/>
                    </a:ext>
                  </a:extLst>
                </a:gridCol>
                <a:gridCol w="1065680">
                  <a:extLst>
                    <a:ext uri="{9D8B030D-6E8A-4147-A177-3AD203B41FA5}">
                      <a16:colId xmlns:a16="http://schemas.microsoft.com/office/drawing/2014/main" val="4191541673"/>
                    </a:ext>
                  </a:extLst>
                </a:gridCol>
                <a:gridCol w="1065680">
                  <a:extLst>
                    <a:ext uri="{9D8B030D-6E8A-4147-A177-3AD203B41FA5}">
                      <a16:colId xmlns:a16="http://schemas.microsoft.com/office/drawing/2014/main" val="3231994373"/>
                    </a:ext>
                  </a:extLst>
                </a:gridCol>
                <a:gridCol w="1065680">
                  <a:extLst>
                    <a:ext uri="{9D8B030D-6E8A-4147-A177-3AD203B41FA5}">
                      <a16:colId xmlns:a16="http://schemas.microsoft.com/office/drawing/2014/main" val="99287491"/>
                    </a:ext>
                  </a:extLst>
                </a:gridCol>
                <a:gridCol w="1065680">
                  <a:extLst>
                    <a:ext uri="{9D8B030D-6E8A-4147-A177-3AD203B41FA5}">
                      <a16:colId xmlns:a16="http://schemas.microsoft.com/office/drawing/2014/main" val="3072878733"/>
                    </a:ext>
                  </a:extLst>
                </a:gridCol>
                <a:gridCol w="1065680">
                  <a:extLst>
                    <a:ext uri="{9D8B030D-6E8A-4147-A177-3AD203B41FA5}">
                      <a16:colId xmlns:a16="http://schemas.microsoft.com/office/drawing/2014/main" val="1367134905"/>
                    </a:ext>
                  </a:extLst>
                </a:gridCol>
                <a:gridCol w="1065680">
                  <a:extLst>
                    <a:ext uri="{9D8B030D-6E8A-4147-A177-3AD203B41FA5}">
                      <a16:colId xmlns:a16="http://schemas.microsoft.com/office/drawing/2014/main" val="553090169"/>
                    </a:ext>
                  </a:extLst>
                </a:gridCol>
              </a:tblGrid>
              <a:tr h="749445"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400" b="1" i="0" baseline="300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199m</a:t>
                      </a:r>
                      <a:r>
                        <a:rPr lang="en-GB" sz="1400" b="1" i="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Hg </a:t>
                      </a:r>
                      <a:r>
                        <a:rPr lang="en-GB" sz="1400" b="1" i="0" baseline="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</a:t>
                      </a:r>
                    </a:p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400" b="1" i="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(43 min)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400" b="1" i="0" baseline="300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199m</a:t>
                      </a:r>
                      <a:r>
                        <a:rPr lang="en-GB" sz="1400" b="1" i="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Hg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400" b="1" i="0" baseline="300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199</a:t>
                      </a:r>
                      <a:r>
                        <a:rPr lang="en-GB" sz="1400" b="1" i="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Hg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400" b="1" i="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γ-γ PAC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400" b="1" i="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r>
                        <a:rPr lang="en-GB" sz="1400" b="1" i="0" baseline="300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9</a:t>
                      </a:r>
                      <a:endParaRPr lang="en-GB" sz="1400" b="1" i="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400" b="1" i="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Molten Pb/</a:t>
                      </a:r>
                      <a:r>
                        <a:rPr lang="en-GB" sz="1400" b="1" i="0" baseline="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GB" sz="1400" b="1" i="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VADIS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400" b="1" i="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2 x 10</a:t>
                      </a:r>
                      <a:r>
                        <a:rPr lang="en-GB" sz="1400" b="1" i="0" baseline="300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endParaRPr lang="en-GB" sz="1400" b="1" i="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400" b="1" i="0" baseline="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 x 1</a:t>
                      </a:r>
                      <a:endParaRPr lang="en-GB" sz="1400" b="1" i="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2768498407"/>
                  </a:ext>
                </a:extLst>
              </a:tr>
            </a:tbl>
          </a:graphicData>
        </a:graphic>
      </p:graphicFrame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4A1D5AD6-7F8D-48C6-9F67-4711A242556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99475876"/>
              </p:ext>
            </p:extLst>
          </p:nvPr>
        </p:nvGraphicFramePr>
        <p:xfrm>
          <a:off x="304798" y="4240305"/>
          <a:ext cx="8525440" cy="645459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065680">
                  <a:extLst>
                    <a:ext uri="{9D8B030D-6E8A-4147-A177-3AD203B41FA5}">
                      <a16:colId xmlns:a16="http://schemas.microsoft.com/office/drawing/2014/main" val="1698239178"/>
                    </a:ext>
                  </a:extLst>
                </a:gridCol>
                <a:gridCol w="1065680">
                  <a:extLst>
                    <a:ext uri="{9D8B030D-6E8A-4147-A177-3AD203B41FA5}">
                      <a16:colId xmlns:a16="http://schemas.microsoft.com/office/drawing/2014/main" val="1528596834"/>
                    </a:ext>
                  </a:extLst>
                </a:gridCol>
                <a:gridCol w="1065680">
                  <a:extLst>
                    <a:ext uri="{9D8B030D-6E8A-4147-A177-3AD203B41FA5}">
                      <a16:colId xmlns:a16="http://schemas.microsoft.com/office/drawing/2014/main" val="4191541673"/>
                    </a:ext>
                  </a:extLst>
                </a:gridCol>
                <a:gridCol w="1065680">
                  <a:extLst>
                    <a:ext uri="{9D8B030D-6E8A-4147-A177-3AD203B41FA5}">
                      <a16:colId xmlns:a16="http://schemas.microsoft.com/office/drawing/2014/main" val="3231994373"/>
                    </a:ext>
                  </a:extLst>
                </a:gridCol>
                <a:gridCol w="1065680">
                  <a:extLst>
                    <a:ext uri="{9D8B030D-6E8A-4147-A177-3AD203B41FA5}">
                      <a16:colId xmlns:a16="http://schemas.microsoft.com/office/drawing/2014/main" val="99287491"/>
                    </a:ext>
                  </a:extLst>
                </a:gridCol>
                <a:gridCol w="1065680">
                  <a:extLst>
                    <a:ext uri="{9D8B030D-6E8A-4147-A177-3AD203B41FA5}">
                      <a16:colId xmlns:a16="http://schemas.microsoft.com/office/drawing/2014/main" val="3072878733"/>
                    </a:ext>
                  </a:extLst>
                </a:gridCol>
                <a:gridCol w="1065680">
                  <a:extLst>
                    <a:ext uri="{9D8B030D-6E8A-4147-A177-3AD203B41FA5}">
                      <a16:colId xmlns:a16="http://schemas.microsoft.com/office/drawing/2014/main" val="1367134905"/>
                    </a:ext>
                  </a:extLst>
                </a:gridCol>
                <a:gridCol w="1065680">
                  <a:extLst>
                    <a:ext uri="{9D8B030D-6E8A-4147-A177-3AD203B41FA5}">
                      <a16:colId xmlns:a16="http://schemas.microsoft.com/office/drawing/2014/main" val="553090169"/>
                    </a:ext>
                  </a:extLst>
                </a:gridCol>
              </a:tblGrid>
              <a:tr h="645459"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400" b="1" i="0" baseline="300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117</a:t>
                      </a:r>
                      <a:r>
                        <a:rPr lang="en-GB" sz="1400" b="1" i="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Cd </a:t>
                      </a:r>
                      <a:r>
                        <a:rPr lang="en-GB" sz="1400" b="1" i="0" baseline="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  </a:t>
                      </a:r>
                    </a:p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400" b="1" i="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(150 min)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400" b="1" i="0" baseline="300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117</a:t>
                      </a:r>
                      <a:r>
                        <a:rPr lang="en-GB" sz="1400" b="1" i="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Ag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400" b="1" i="0" baseline="300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117</a:t>
                      </a:r>
                      <a:r>
                        <a:rPr lang="en-GB" sz="1400" b="1" i="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In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400" b="1" i="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γ-γ PAC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400" b="1" i="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r>
                        <a:rPr lang="en-GB" sz="1400" b="1" i="0" baseline="300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8</a:t>
                      </a:r>
                      <a:endParaRPr lang="en-GB" sz="1400" b="1" i="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400" b="1" i="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UCx/</a:t>
                      </a:r>
                      <a:endParaRPr lang="en-GB" sz="1400" b="1" i="0" baseline="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400" b="1" i="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RILIS</a:t>
                      </a: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400" b="1" i="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5 x 10</a:t>
                      </a:r>
                      <a:r>
                        <a:rPr lang="en-GB" sz="1400" b="1" i="0" baseline="3000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10</a:t>
                      </a:r>
                      <a:endParaRPr lang="en-GB" sz="1400" b="1" i="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1400" b="1" i="0" baseline="0" dirty="0"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 1 x 1</a:t>
                      </a:r>
                      <a:endParaRPr lang="en-GB" sz="1400" b="1" i="0" dirty="0">
                        <a:effectLst/>
                        <a:latin typeface="Arial" panose="020B0604020202020204" pitchFamily="34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/>
                </a:tc>
                <a:extLst>
                  <a:ext uri="{0D108BD9-81ED-4DB2-BD59-A6C34878D82A}">
                    <a16:rowId xmlns:a16="http://schemas.microsoft.com/office/drawing/2014/main" val="276849840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181348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051B3A-0207-437B-BEAB-629F487882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457200"/>
            <a:ext cx="7886700" cy="533400"/>
          </a:xfrm>
        </p:spPr>
        <p:txBody>
          <a:bodyPr>
            <a:normAutofit/>
          </a:bodyPr>
          <a:lstStyle/>
          <a:p>
            <a:pPr algn="ctr"/>
            <a:r>
              <a:rPr lang="de-CH" sz="2000" b="1" dirty="0">
                <a:solidFill>
                  <a:srgbClr val="FF0000"/>
                </a:solidFill>
                <a:latin typeface="Arial" panose="020B0604020202020204" pitchFamily="34" charset="0"/>
              </a:rPr>
              <a:t>Determination </a:t>
            </a:r>
            <a:r>
              <a:rPr lang="de-CH" sz="2000" b="1" dirty="0" err="1">
                <a:solidFill>
                  <a:srgbClr val="FF0000"/>
                </a:solidFill>
                <a:latin typeface="Arial" panose="020B0604020202020204" pitchFamily="34" charset="0"/>
              </a:rPr>
              <a:t>of</a:t>
            </a:r>
            <a:r>
              <a:rPr lang="de-CH" sz="2000" b="1" dirty="0">
                <a:solidFill>
                  <a:srgbClr val="FF0000"/>
                </a:solidFill>
                <a:latin typeface="Arial" panose="020B0604020202020204" pitchFamily="34" charset="0"/>
              </a:rPr>
              <a:t> </a:t>
            </a:r>
            <a:r>
              <a:rPr lang="de-CH" sz="2000" b="1" dirty="0" err="1">
                <a:solidFill>
                  <a:srgbClr val="FF0000"/>
                </a:solidFill>
                <a:latin typeface="Arial" panose="020B0604020202020204" pitchFamily="34" charset="0"/>
              </a:rPr>
              <a:t>nuclear</a:t>
            </a:r>
            <a:r>
              <a:rPr lang="de-CH" sz="2000" b="1" dirty="0">
                <a:solidFill>
                  <a:srgbClr val="FF0000"/>
                </a:solidFill>
                <a:latin typeface="Arial" panose="020B0604020202020204" pitchFamily="34" charset="0"/>
              </a:rPr>
              <a:t> </a:t>
            </a:r>
            <a:r>
              <a:rPr lang="de-CH" sz="2000" b="1" dirty="0" err="1">
                <a:solidFill>
                  <a:srgbClr val="FF0000"/>
                </a:solidFill>
                <a:latin typeface="Arial" panose="020B0604020202020204" pitchFamily="34" charset="0"/>
              </a:rPr>
              <a:t>quadrupole</a:t>
            </a:r>
            <a:r>
              <a:rPr lang="de-CH" sz="2000" b="1" dirty="0">
                <a:solidFill>
                  <a:srgbClr val="FF0000"/>
                </a:solidFill>
                <a:latin typeface="Arial" panose="020B0604020202020204" pitchFamily="34" charset="0"/>
              </a:rPr>
              <a:t> </a:t>
            </a:r>
            <a:r>
              <a:rPr lang="de-CH" sz="2000" b="1" dirty="0" err="1">
                <a:solidFill>
                  <a:srgbClr val="FF0000"/>
                </a:solidFill>
                <a:latin typeface="Arial" panose="020B0604020202020204" pitchFamily="34" charset="0"/>
              </a:rPr>
              <a:t>moments</a:t>
            </a:r>
            <a:endParaRPr lang="en-US" sz="2000" b="1" dirty="0">
              <a:solidFill>
                <a:srgbClr val="FF0000"/>
              </a:solidFill>
              <a:latin typeface="Arial" panose="020B060402020202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038D059-3644-45E3-AD8C-BE7872BBD322}"/>
              </a:ext>
            </a:extLst>
          </p:cNvPr>
          <p:cNvSpPr txBox="1"/>
          <p:nvPr/>
        </p:nvSpPr>
        <p:spPr>
          <a:xfrm>
            <a:off x="457200" y="990600"/>
            <a:ext cx="3867150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CH" sz="1600" b="1" dirty="0">
                <a:solidFill>
                  <a:schemeClr val="accent1"/>
                </a:solidFill>
                <a:latin typeface="Arial" panose="020B0604020202020204" pitchFamily="34" charset="0"/>
              </a:rPr>
              <a:t>Methods </a:t>
            </a:r>
            <a:r>
              <a:rPr lang="de-CH" sz="1600" b="1" dirty="0" err="1">
                <a:solidFill>
                  <a:schemeClr val="accent1"/>
                </a:solidFill>
                <a:latin typeface="Arial" panose="020B0604020202020204" pitchFamily="34" charset="0"/>
              </a:rPr>
              <a:t>for</a:t>
            </a:r>
            <a:r>
              <a:rPr lang="de-CH" sz="1600" b="1" dirty="0">
                <a:solidFill>
                  <a:schemeClr val="accent1"/>
                </a:solidFill>
                <a:latin typeface="Arial" panose="020B0604020202020204" pitchFamily="34" charset="0"/>
              </a:rPr>
              <a:t> </a:t>
            </a:r>
            <a:r>
              <a:rPr lang="de-CH" sz="1600" b="1" dirty="0" err="1">
                <a:solidFill>
                  <a:schemeClr val="accent1"/>
                </a:solidFill>
                <a:latin typeface="Arial" panose="020B0604020202020204" pitchFamily="34" charset="0"/>
              </a:rPr>
              <a:t>long-lived</a:t>
            </a:r>
            <a:r>
              <a:rPr lang="de-CH" sz="1600" b="1" dirty="0">
                <a:solidFill>
                  <a:schemeClr val="accent1"/>
                </a:solidFill>
                <a:latin typeface="Arial" panose="020B0604020202020204" pitchFamily="34" charset="0"/>
              </a:rPr>
              <a:t> (</a:t>
            </a:r>
            <a:r>
              <a:rPr lang="de-CH" sz="1600" b="1" dirty="0" err="1">
                <a:solidFill>
                  <a:schemeClr val="accent1"/>
                </a:solidFill>
                <a:latin typeface="Arial" panose="020B0604020202020204" pitchFamily="34" charset="0"/>
              </a:rPr>
              <a:t>stable</a:t>
            </a:r>
            <a:r>
              <a:rPr lang="de-CH" sz="1600" b="1" dirty="0">
                <a:solidFill>
                  <a:schemeClr val="accent1"/>
                </a:solidFill>
                <a:latin typeface="Arial" panose="020B0604020202020204" pitchFamily="34" charset="0"/>
              </a:rPr>
              <a:t>) </a:t>
            </a:r>
            <a:r>
              <a:rPr lang="de-CH" sz="1600" b="1" dirty="0" err="1">
                <a:solidFill>
                  <a:schemeClr val="accent1"/>
                </a:solidFill>
                <a:latin typeface="Arial" panose="020B0604020202020204" pitchFamily="34" charset="0"/>
              </a:rPr>
              <a:t>nuclei</a:t>
            </a:r>
            <a:r>
              <a:rPr lang="de-CH" sz="1600" b="1" dirty="0">
                <a:solidFill>
                  <a:schemeClr val="accent1"/>
                </a:solidFill>
                <a:latin typeface="Arial" panose="020B0604020202020204" pitchFamily="34" charset="0"/>
              </a:rPr>
              <a:t>:</a:t>
            </a:r>
          </a:p>
          <a:p>
            <a:r>
              <a:rPr lang="de-CH" sz="1600" dirty="0" err="1"/>
              <a:t>Atomic</a:t>
            </a:r>
            <a:r>
              <a:rPr lang="de-CH" sz="1600" dirty="0"/>
              <a:t> </a:t>
            </a:r>
            <a:r>
              <a:rPr lang="de-CH" sz="1600" dirty="0" err="1"/>
              <a:t>spectroscopy</a:t>
            </a:r>
            <a:endParaRPr lang="de-CH" sz="1600" dirty="0"/>
          </a:p>
          <a:p>
            <a:r>
              <a:rPr lang="de-CH" sz="1600" dirty="0" err="1"/>
              <a:t>Molecular</a:t>
            </a:r>
            <a:r>
              <a:rPr lang="de-CH" sz="1600" dirty="0"/>
              <a:t> </a:t>
            </a:r>
            <a:r>
              <a:rPr lang="de-CH" sz="1600" dirty="0" err="1"/>
              <a:t>spectroscopy</a:t>
            </a:r>
            <a:endParaRPr lang="de-CH" sz="1600" dirty="0"/>
          </a:p>
          <a:p>
            <a:r>
              <a:rPr lang="de-CH" sz="1600" dirty="0" err="1"/>
              <a:t>Muonic</a:t>
            </a:r>
            <a:r>
              <a:rPr lang="de-CH" sz="1600" dirty="0"/>
              <a:t> / </a:t>
            </a:r>
            <a:r>
              <a:rPr lang="de-CH" sz="1600" dirty="0" err="1"/>
              <a:t>pionic</a:t>
            </a:r>
            <a:r>
              <a:rPr lang="de-CH" sz="1600" dirty="0"/>
              <a:t> </a:t>
            </a:r>
            <a:r>
              <a:rPr lang="de-CH" sz="1600" dirty="0" err="1"/>
              <a:t>spectroscopy</a:t>
            </a:r>
            <a:endParaRPr lang="en-US" sz="16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2F60B2A-9EC6-4470-9E56-8F0FE651105D}"/>
              </a:ext>
            </a:extLst>
          </p:cNvPr>
          <p:cNvSpPr txBox="1"/>
          <p:nvPr/>
        </p:nvSpPr>
        <p:spPr>
          <a:xfrm>
            <a:off x="4495800" y="990600"/>
            <a:ext cx="4191000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CH" sz="1600" b="1" dirty="0">
                <a:solidFill>
                  <a:schemeClr val="accent1"/>
                </a:solidFill>
                <a:latin typeface="Arial" panose="020B0604020202020204" pitchFamily="34" charset="0"/>
              </a:rPr>
              <a:t>Methods </a:t>
            </a:r>
            <a:r>
              <a:rPr lang="de-CH" sz="1600" b="1" dirty="0" err="1">
                <a:solidFill>
                  <a:schemeClr val="accent1"/>
                </a:solidFill>
                <a:latin typeface="Arial" panose="020B0604020202020204" pitchFamily="34" charset="0"/>
              </a:rPr>
              <a:t>for</a:t>
            </a:r>
            <a:r>
              <a:rPr lang="de-CH" sz="1600" b="1" dirty="0">
                <a:solidFill>
                  <a:schemeClr val="accent1"/>
                </a:solidFill>
                <a:latin typeface="Arial" panose="020B0604020202020204" pitchFamily="34" charset="0"/>
              </a:rPr>
              <a:t> </a:t>
            </a:r>
            <a:r>
              <a:rPr lang="de-CH" sz="1600" dirty="0" err="1">
                <a:solidFill>
                  <a:schemeClr val="accent1"/>
                </a:solidFill>
              </a:rPr>
              <a:t>short</a:t>
            </a:r>
            <a:r>
              <a:rPr lang="de-CH" sz="1600" b="1" dirty="0" err="1">
                <a:solidFill>
                  <a:schemeClr val="accent1"/>
                </a:solidFill>
                <a:latin typeface="Arial" panose="020B0604020202020204" pitchFamily="34" charset="0"/>
              </a:rPr>
              <a:t>-lived</a:t>
            </a:r>
            <a:r>
              <a:rPr lang="de-CH" sz="1600" b="1" dirty="0">
                <a:solidFill>
                  <a:schemeClr val="accent1"/>
                </a:solidFill>
                <a:latin typeface="Arial" panose="020B0604020202020204" pitchFamily="34" charset="0"/>
              </a:rPr>
              <a:t> (</a:t>
            </a:r>
            <a:r>
              <a:rPr lang="de-CH" sz="1600" dirty="0" err="1">
                <a:solidFill>
                  <a:schemeClr val="accent1"/>
                </a:solidFill>
              </a:rPr>
              <a:t>excited</a:t>
            </a:r>
            <a:r>
              <a:rPr lang="de-CH" sz="1600" dirty="0">
                <a:solidFill>
                  <a:schemeClr val="accent1"/>
                </a:solidFill>
              </a:rPr>
              <a:t>) </a:t>
            </a:r>
            <a:r>
              <a:rPr lang="de-CH" sz="1600" dirty="0" err="1">
                <a:solidFill>
                  <a:schemeClr val="accent1"/>
                </a:solidFill>
              </a:rPr>
              <a:t>states</a:t>
            </a:r>
            <a:r>
              <a:rPr lang="de-CH" sz="1600" b="1" dirty="0">
                <a:solidFill>
                  <a:schemeClr val="accent1"/>
                </a:solidFill>
                <a:latin typeface="Arial" panose="020B0604020202020204" pitchFamily="34" charset="0"/>
              </a:rPr>
              <a:t>:</a:t>
            </a:r>
          </a:p>
          <a:p>
            <a:r>
              <a:rPr lang="de-CH" sz="1600" dirty="0"/>
              <a:t>PAC / PAD </a:t>
            </a:r>
            <a:r>
              <a:rPr lang="de-CH" sz="1600" dirty="0" err="1"/>
              <a:t>spectroscopy</a:t>
            </a:r>
            <a:r>
              <a:rPr lang="de-CH" sz="1600" dirty="0"/>
              <a:t> </a:t>
            </a:r>
            <a:r>
              <a:rPr lang="de-CH" sz="1600" dirty="0">
                <a:solidFill>
                  <a:srgbClr val="FF0000"/>
                </a:solidFill>
              </a:rPr>
              <a:t>in </a:t>
            </a:r>
            <a:r>
              <a:rPr lang="de-CH" sz="1600" dirty="0" err="1">
                <a:solidFill>
                  <a:srgbClr val="FF0000"/>
                </a:solidFill>
              </a:rPr>
              <a:t>solids</a:t>
            </a:r>
            <a:endParaRPr lang="de-CH" sz="1600" dirty="0">
              <a:solidFill>
                <a:srgbClr val="FF0000"/>
              </a:solidFill>
            </a:endParaRPr>
          </a:p>
          <a:p>
            <a:r>
              <a:rPr lang="de-CH" sz="1600" dirty="0" err="1"/>
              <a:t>Moessbauer</a:t>
            </a:r>
            <a:r>
              <a:rPr lang="de-CH" sz="1600" dirty="0"/>
              <a:t> </a:t>
            </a:r>
            <a:r>
              <a:rPr lang="de-CH" sz="1600" dirty="0" err="1"/>
              <a:t>spectroscopy</a:t>
            </a:r>
            <a:r>
              <a:rPr lang="de-CH" sz="1600" dirty="0"/>
              <a:t> </a:t>
            </a:r>
            <a:r>
              <a:rPr lang="de-CH" sz="1600" dirty="0">
                <a:solidFill>
                  <a:srgbClr val="FF0000"/>
                </a:solidFill>
              </a:rPr>
              <a:t>in </a:t>
            </a:r>
            <a:r>
              <a:rPr lang="de-CH" sz="1600" dirty="0" err="1">
                <a:solidFill>
                  <a:srgbClr val="FF0000"/>
                </a:solidFill>
              </a:rPr>
              <a:t>solids</a:t>
            </a:r>
            <a:endParaRPr lang="de-CH" sz="1600" dirty="0">
              <a:solidFill>
                <a:srgbClr val="FF0000"/>
              </a:solidFill>
            </a:endParaRPr>
          </a:p>
          <a:p>
            <a:r>
              <a:rPr lang="de-CH" sz="1600" dirty="0"/>
              <a:t>Level </a:t>
            </a:r>
            <a:r>
              <a:rPr lang="de-CH" sz="1600" dirty="0" err="1"/>
              <a:t>mixing</a:t>
            </a:r>
            <a:r>
              <a:rPr lang="de-CH" sz="1600" dirty="0"/>
              <a:t> </a:t>
            </a:r>
            <a:r>
              <a:rPr lang="de-CH" sz="1600" dirty="0" err="1"/>
              <a:t>spectroscopy</a:t>
            </a:r>
            <a:r>
              <a:rPr lang="de-CH" sz="1600" dirty="0"/>
              <a:t> </a:t>
            </a:r>
            <a:r>
              <a:rPr lang="de-CH" sz="1600" dirty="0">
                <a:solidFill>
                  <a:srgbClr val="FF0000"/>
                </a:solidFill>
              </a:rPr>
              <a:t>in </a:t>
            </a:r>
            <a:r>
              <a:rPr lang="de-CH" sz="1600" dirty="0" err="1">
                <a:solidFill>
                  <a:srgbClr val="FF0000"/>
                </a:solidFill>
              </a:rPr>
              <a:t>solids</a:t>
            </a:r>
            <a:endParaRPr lang="en-US" sz="1600" dirty="0">
              <a:solidFill>
                <a:srgbClr val="FF0000"/>
              </a:solidFill>
            </a:endParaRP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50DD7BE5-C8C3-40D6-BF85-D568BFFFF323}"/>
              </a:ext>
            </a:extLst>
          </p:cNvPr>
          <p:cNvGrpSpPr/>
          <p:nvPr/>
        </p:nvGrpSpPr>
        <p:grpSpPr>
          <a:xfrm>
            <a:off x="762000" y="2296583"/>
            <a:ext cx="6946606" cy="1129369"/>
            <a:chOff x="851047" y="2659783"/>
            <a:chExt cx="6946606" cy="1129369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4" name="TextBox 3">
                  <a:extLst>
                    <a:ext uri="{FF2B5EF4-FFF2-40B4-BE49-F238E27FC236}">
                      <a16:creationId xmlns:a16="http://schemas.microsoft.com/office/drawing/2014/main" id="{7384A6CF-BC7C-4DE4-8275-9DA0BBF0AA8E}"/>
                    </a:ext>
                  </a:extLst>
                </p:cNvPr>
                <p:cNvSpPr txBox="1"/>
                <p:nvPr/>
              </p:nvSpPr>
              <p:spPr>
                <a:xfrm>
                  <a:off x="3657600" y="2659783"/>
                  <a:ext cx="2133600" cy="421782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sSub>
                          <m:sSubPr>
                            <m:ctrlPr>
                              <a:rPr lang="en-US" i="1" smtClean="0">
                                <a:effectLst/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sz="2000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ν</m:t>
                            </m:r>
                          </m:e>
                          <m:sub>
                            <m:r>
                              <a:rPr lang="en-US" sz="2000" i="1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𝑄</m:t>
                            </m:r>
                          </m:sub>
                        </m:sSub>
                        <m:r>
                          <a:rPr lang="en-US" sz="20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=</m:t>
                        </m:r>
                        <m:r>
                          <a:rPr lang="en-US" sz="20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𝑒𝑄</m:t>
                        </m:r>
                        <m:sSub>
                          <m:sSubPr>
                            <m:ctrlPr>
                              <a:rPr lang="en-US" i="1">
                                <a:effectLst/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2000" i="1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𝑉</m:t>
                            </m:r>
                          </m:e>
                          <m:sub>
                            <m:r>
                              <a:rPr lang="en-US" sz="2000" i="1">
                                <a:effectLst/>
                                <a:latin typeface="Cambria Math" panose="02040503050406030204" pitchFamily="18" charset="0"/>
                                <a:ea typeface="Times New Roman" panose="02020603050405020304" pitchFamily="18" charset="0"/>
                                <a:cs typeface="Times New Roman" panose="02020603050405020304" pitchFamily="18" charset="0"/>
                              </a:rPr>
                              <m:t>𝑧𝑧</m:t>
                            </m:r>
                          </m:sub>
                        </m:sSub>
                        <m:r>
                          <a:rPr lang="en-US" sz="20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/</m:t>
                        </m:r>
                        <m:r>
                          <a:rPr lang="en-US" sz="20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h</m:t>
                        </m:r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4" name="TextBox 3">
                  <a:extLst>
                    <a:ext uri="{FF2B5EF4-FFF2-40B4-BE49-F238E27FC236}">
                      <a16:creationId xmlns:a16="http://schemas.microsoft.com/office/drawing/2014/main" id="{7384A6CF-BC7C-4DE4-8275-9DA0BBF0AA8E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3657600" y="2659783"/>
                  <a:ext cx="2133600" cy="421782"/>
                </a:xfrm>
                <a:prstGeom prst="rect">
                  <a:avLst/>
                </a:prstGeom>
                <a:blipFill>
                  <a:blip r:embed="rId2"/>
                  <a:stretch>
                    <a:fillRect b="-10145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242D2512-53C3-4027-9FF9-D821B4AC1CB3}"/>
                </a:ext>
              </a:extLst>
            </p:cNvPr>
            <p:cNvSpPr txBox="1"/>
            <p:nvPr/>
          </p:nvSpPr>
          <p:spPr>
            <a:xfrm>
              <a:off x="851047" y="2711934"/>
              <a:ext cx="6946606" cy="10772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de-CH" sz="1600" dirty="0" err="1"/>
                <a:t>Experimentally</a:t>
              </a:r>
              <a:r>
                <a:rPr lang="de-CH" sz="1600" dirty="0"/>
                <a:t> </a:t>
              </a:r>
              <a:r>
                <a:rPr lang="de-CH" sz="1600" dirty="0" err="1"/>
                <a:t>measured</a:t>
              </a:r>
              <a:r>
                <a:rPr lang="de-CH" sz="1600" dirty="0"/>
                <a:t>:                                                         Problem:</a:t>
              </a:r>
            </a:p>
            <a:p>
              <a:endParaRPr lang="de-CH" sz="1600" dirty="0"/>
            </a:p>
            <a:p>
              <a:pPr algn="ctr"/>
              <a:r>
                <a:rPr lang="en-US" sz="1600" dirty="0" err="1">
                  <a:solidFill>
                    <a:srgbClr val="FF0000"/>
                  </a:solidFill>
                </a:rPr>
                <a:t>V</a:t>
              </a:r>
              <a:r>
                <a:rPr lang="en-US" baseline="-25000" dirty="0" err="1">
                  <a:solidFill>
                    <a:srgbClr val="FF0000"/>
                  </a:solidFill>
                </a:rPr>
                <a:t>zz</a:t>
              </a:r>
              <a:r>
                <a:rPr lang="en-US" sz="1600" dirty="0">
                  <a:solidFill>
                    <a:srgbClr val="FF0000"/>
                  </a:solidFill>
                </a:rPr>
                <a:t> (EFG) has to come from theory!</a:t>
              </a:r>
            </a:p>
            <a:p>
              <a:pPr algn="ctr"/>
              <a:r>
                <a:rPr lang="en-US" sz="1600" dirty="0">
                  <a:solidFill>
                    <a:schemeClr val="accent1"/>
                  </a:solidFill>
                </a:rPr>
                <a:t>1-2%                </a:t>
              </a:r>
              <a:r>
                <a:rPr lang="en-US" sz="1600" dirty="0"/>
                <a:t>              Theoretical accuracy                          </a:t>
              </a:r>
              <a:r>
                <a:rPr lang="en-US" sz="1600" dirty="0">
                  <a:solidFill>
                    <a:srgbClr val="FF0000"/>
                  </a:solidFill>
                </a:rPr>
                <a:t>10-20%</a:t>
              </a:r>
            </a:p>
          </p:txBody>
        </p:sp>
      </p:grpSp>
      <p:sp>
        <p:nvSpPr>
          <p:cNvPr id="17" name="TextBox 16">
            <a:extLst>
              <a:ext uri="{FF2B5EF4-FFF2-40B4-BE49-F238E27FC236}">
                <a16:creationId xmlns:a16="http://schemas.microsoft.com/office/drawing/2014/main" id="{5B89C95B-7A1C-4999-98C8-01E1A13B53A3}"/>
              </a:ext>
            </a:extLst>
          </p:cNvPr>
          <p:cNvSpPr txBox="1"/>
          <p:nvPr/>
        </p:nvSpPr>
        <p:spPr>
          <a:xfrm>
            <a:off x="914400" y="4057876"/>
            <a:ext cx="7467600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de-CH" sz="1600" b="1" dirty="0">
                <a:solidFill>
                  <a:schemeClr val="accent1"/>
                </a:solidFill>
                <a:latin typeface="Arial" panose="020B0604020202020204" pitchFamily="34" charset="0"/>
              </a:rPr>
              <a:t>Link via NMR </a:t>
            </a:r>
            <a:r>
              <a:rPr lang="de-CH" sz="1600" b="1" dirty="0" err="1">
                <a:solidFill>
                  <a:schemeClr val="accent1"/>
                </a:solidFill>
                <a:latin typeface="Arial" panose="020B0604020202020204" pitchFamily="34" charset="0"/>
              </a:rPr>
              <a:t>to</a:t>
            </a:r>
            <a:r>
              <a:rPr lang="de-CH" sz="1600" b="1" dirty="0">
                <a:solidFill>
                  <a:schemeClr val="accent1"/>
                </a:solidFill>
                <a:latin typeface="Arial" panose="020B0604020202020204" pitchFamily="34" charset="0"/>
              </a:rPr>
              <a:t> </a:t>
            </a:r>
            <a:r>
              <a:rPr lang="de-CH" sz="1600" b="1" dirty="0" err="1">
                <a:solidFill>
                  <a:schemeClr val="accent1"/>
                </a:solidFill>
                <a:latin typeface="Arial" panose="020B0604020202020204" pitchFamily="34" charset="0"/>
              </a:rPr>
              <a:t>get</a:t>
            </a:r>
            <a:r>
              <a:rPr lang="de-CH" sz="1600" b="1" dirty="0">
                <a:solidFill>
                  <a:schemeClr val="accent1"/>
                </a:solidFill>
                <a:latin typeface="Arial" panose="020B0604020202020204" pitchFamily="34" charset="0"/>
              </a:rPr>
              <a:t> V</a:t>
            </a:r>
            <a:r>
              <a:rPr lang="de-CH" sz="2400" b="1" baseline="-25000" dirty="0">
                <a:solidFill>
                  <a:schemeClr val="accent1"/>
                </a:solidFill>
                <a:latin typeface="Arial" panose="020B0604020202020204" pitchFamily="34" charset="0"/>
              </a:rPr>
              <a:t>zz</a:t>
            </a:r>
            <a:r>
              <a:rPr lang="de-CH" sz="1600" b="1" dirty="0">
                <a:solidFill>
                  <a:schemeClr val="accent1"/>
                </a:solidFill>
                <a:latin typeface="Arial" panose="020B0604020202020204" pitchFamily="34" charset="0"/>
              </a:rPr>
              <a:t> in </a:t>
            </a:r>
            <a:r>
              <a:rPr lang="de-CH" sz="1600" b="1" dirty="0" err="1">
                <a:solidFill>
                  <a:schemeClr val="accent1"/>
                </a:solidFill>
                <a:latin typeface="Arial" panose="020B0604020202020204" pitchFamily="34" charset="0"/>
              </a:rPr>
              <a:t>solids</a:t>
            </a:r>
            <a:r>
              <a:rPr lang="de-CH" sz="1600" b="1" dirty="0">
                <a:solidFill>
                  <a:schemeClr val="accent1"/>
                </a:solidFill>
                <a:latin typeface="Arial" panose="020B0604020202020204" pitchFamily="34" charset="0"/>
              </a:rPr>
              <a:t> (</a:t>
            </a:r>
            <a:r>
              <a:rPr lang="de-CH" sz="1600" b="1" dirty="0" err="1">
                <a:solidFill>
                  <a:schemeClr val="accent1"/>
                </a:solidFill>
                <a:latin typeface="Arial" panose="020B0604020202020204" pitchFamily="34" charset="0"/>
              </a:rPr>
              <a:t>for</a:t>
            </a:r>
            <a:r>
              <a:rPr lang="de-CH" sz="1600" b="1" dirty="0">
                <a:solidFill>
                  <a:schemeClr val="accent1"/>
                </a:solidFill>
                <a:latin typeface="Arial" panose="020B0604020202020204" pitchFamily="34" charset="0"/>
              </a:rPr>
              <a:t> </a:t>
            </a:r>
            <a:r>
              <a:rPr lang="de-CH" sz="1600" b="1" dirty="0" err="1">
                <a:solidFill>
                  <a:schemeClr val="accent1"/>
                </a:solidFill>
                <a:latin typeface="Arial" panose="020B0604020202020204" pitchFamily="34" charset="0"/>
              </a:rPr>
              <a:t>stable</a:t>
            </a:r>
            <a:r>
              <a:rPr lang="de-CH" sz="1600" b="1" dirty="0">
                <a:solidFill>
                  <a:schemeClr val="accent1"/>
                </a:solidFill>
                <a:latin typeface="Arial" panose="020B0604020202020204" pitchFamily="34" charset="0"/>
              </a:rPr>
              <a:t> isotopes </a:t>
            </a:r>
            <a:r>
              <a:rPr lang="de-CH" sz="1600" b="1" dirty="0" err="1">
                <a:solidFill>
                  <a:schemeClr val="accent1"/>
                </a:solidFill>
                <a:latin typeface="Arial" panose="020B0604020202020204" pitchFamily="34" charset="0"/>
              </a:rPr>
              <a:t>with</a:t>
            </a:r>
            <a:r>
              <a:rPr lang="de-CH" sz="1600" b="1" dirty="0">
                <a:solidFill>
                  <a:schemeClr val="accent1"/>
                </a:solidFill>
                <a:latin typeface="Arial" panose="020B0604020202020204" pitchFamily="34" charset="0"/>
              </a:rPr>
              <a:t> I &gt; 1/2)</a:t>
            </a:r>
          </a:p>
          <a:p>
            <a:pPr algn="ctr"/>
            <a:endParaRPr lang="de-CH" sz="1600" dirty="0">
              <a:solidFill>
                <a:schemeClr val="accent1"/>
              </a:solidFill>
            </a:endParaRPr>
          </a:p>
          <a:p>
            <a:pPr algn="ctr"/>
            <a:r>
              <a:rPr lang="de-CH" sz="1600" dirty="0"/>
              <a:t>but</a:t>
            </a:r>
          </a:p>
          <a:p>
            <a:pPr algn="ctr"/>
            <a:r>
              <a:rPr lang="de-CH" sz="1600" dirty="0"/>
              <a:t>impossible </a:t>
            </a:r>
            <a:r>
              <a:rPr lang="de-CH" sz="1600" dirty="0" err="1"/>
              <a:t>for</a:t>
            </a:r>
            <a:r>
              <a:rPr lang="de-CH" sz="1600" dirty="0"/>
              <a:t> </a:t>
            </a:r>
            <a:r>
              <a:rPr lang="de-CH" sz="1600" dirty="0" err="1"/>
              <a:t>several</a:t>
            </a:r>
            <a:r>
              <a:rPr lang="de-CH" sz="1600" dirty="0"/>
              <a:t> </a:t>
            </a:r>
            <a:r>
              <a:rPr lang="de-CH" sz="1600" dirty="0" err="1"/>
              <a:t>elements</a:t>
            </a:r>
            <a:r>
              <a:rPr lang="de-CH" sz="1600" dirty="0"/>
              <a:t>:</a:t>
            </a:r>
          </a:p>
          <a:p>
            <a:pPr algn="ctr"/>
            <a:endParaRPr lang="de-CH" sz="1600" dirty="0">
              <a:solidFill>
                <a:schemeClr val="accent1"/>
              </a:solidFill>
            </a:endParaRPr>
          </a:p>
          <a:p>
            <a:pPr algn="ctr"/>
            <a:r>
              <a:rPr lang="de-CH" sz="1600" dirty="0">
                <a:solidFill>
                  <a:srgbClr val="FF0000"/>
                </a:solidFill>
              </a:rPr>
              <a:t>«</a:t>
            </a:r>
            <a:r>
              <a:rPr lang="de-CH" sz="1600" dirty="0" err="1">
                <a:solidFill>
                  <a:srgbClr val="FF0000"/>
                </a:solidFill>
              </a:rPr>
              <a:t>missing</a:t>
            </a:r>
            <a:r>
              <a:rPr lang="de-CH" sz="1600" dirty="0">
                <a:solidFill>
                  <a:srgbClr val="FF0000"/>
                </a:solidFill>
              </a:rPr>
              <a:t> link </a:t>
            </a:r>
            <a:r>
              <a:rPr lang="de-CH" sz="1600" dirty="0" err="1">
                <a:solidFill>
                  <a:srgbClr val="FF0000"/>
                </a:solidFill>
              </a:rPr>
              <a:t>peoblem</a:t>
            </a:r>
            <a:r>
              <a:rPr lang="de-CH" sz="1600" dirty="0">
                <a:solidFill>
                  <a:srgbClr val="FF0000"/>
                </a:solidFill>
              </a:rPr>
              <a:t>»</a:t>
            </a:r>
            <a:endParaRPr lang="en-US" sz="1600" dirty="0">
              <a:solidFill>
                <a:srgbClr val="FF0000"/>
              </a:solidFill>
            </a:endParaRPr>
          </a:p>
        </p:txBody>
      </p:sp>
      <p:sp>
        <p:nvSpPr>
          <p:cNvPr id="18" name="Arrow: Curved Up 17">
            <a:extLst>
              <a:ext uri="{FF2B5EF4-FFF2-40B4-BE49-F238E27FC236}">
                <a16:creationId xmlns:a16="http://schemas.microsoft.com/office/drawing/2014/main" id="{A4D83260-2650-4BF7-916B-A871D0973948}"/>
              </a:ext>
            </a:extLst>
          </p:cNvPr>
          <p:cNvSpPr/>
          <p:nvPr/>
        </p:nvSpPr>
        <p:spPr>
          <a:xfrm>
            <a:off x="1600200" y="3464418"/>
            <a:ext cx="5334000" cy="421782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277700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016A8B3C-8DF6-40BA-A5F4-206A8D30DC4E}"/>
              </a:ext>
            </a:extLst>
          </p:cNvPr>
          <p:cNvSpPr txBox="1"/>
          <p:nvPr/>
        </p:nvSpPr>
        <p:spPr>
          <a:xfrm>
            <a:off x="3086100" y="914400"/>
            <a:ext cx="297180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CH" sz="2000" b="1" dirty="0" err="1"/>
              <a:t>Slides</a:t>
            </a:r>
            <a:r>
              <a:rPr lang="de-CH" sz="2000" b="1" dirty="0"/>
              <a:t> </a:t>
            </a:r>
            <a:r>
              <a:rPr lang="de-CH" sz="2000" b="1" dirty="0" err="1"/>
              <a:t>for</a:t>
            </a:r>
            <a:r>
              <a:rPr lang="de-CH" sz="2000" b="1" dirty="0"/>
              <a:t> </a:t>
            </a:r>
            <a:r>
              <a:rPr lang="de-CH" sz="2000" b="1" dirty="0" err="1"/>
              <a:t>discussion</a:t>
            </a:r>
            <a:endParaRPr lang="en-US" sz="2000" b="1" dirty="0"/>
          </a:p>
        </p:txBody>
      </p:sp>
    </p:spTree>
    <p:extLst>
      <p:ext uri="{BB962C8B-B14F-4D97-AF65-F5344CB8AC3E}">
        <p14:creationId xmlns:p14="http://schemas.microsoft.com/office/powerpoint/2010/main" val="202457954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BE35D6E8-11D1-44C9-89BB-D3405A91EF66}"/>
              </a:ext>
            </a:extLst>
          </p:cNvPr>
          <p:cNvSpPr txBox="1"/>
          <p:nvPr/>
        </p:nvSpPr>
        <p:spPr>
          <a:xfrm>
            <a:off x="1371600" y="685800"/>
            <a:ext cx="640080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000" dirty="0">
                <a:solidFill>
                  <a:srgbClr val="FF0000"/>
                </a:solidFill>
                <a:latin typeface="Arial" panose="020B0604020202020204" pitchFamily="34" charset="0"/>
              </a:rPr>
              <a:t>Problems with previous calibration of Q via B(E2)</a:t>
            </a:r>
            <a:endParaRPr lang="en-US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4085C21E-4788-4E88-A567-CA0FCBFA0F43}"/>
              </a:ext>
            </a:extLst>
          </p:cNvPr>
          <p:cNvSpPr txBox="1"/>
          <p:nvPr/>
        </p:nvSpPr>
        <p:spPr>
          <a:xfrm>
            <a:off x="1143000" y="1524000"/>
            <a:ext cx="71628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AutoNum type="arabicPeriod"/>
            </a:pPr>
            <a:r>
              <a:rPr lang="de-CH" dirty="0" err="1"/>
              <a:t>Assuming</a:t>
            </a:r>
            <a:r>
              <a:rPr lang="de-CH" dirty="0"/>
              <a:t> pure </a:t>
            </a:r>
            <a:r>
              <a:rPr lang="de-CH" dirty="0" err="1"/>
              <a:t>wavefunctions</a:t>
            </a:r>
            <a:r>
              <a:rPr lang="de-CH" dirty="0"/>
              <a:t> </a:t>
            </a:r>
            <a:r>
              <a:rPr lang="de-CH" dirty="0" err="1"/>
              <a:t>for</a:t>
            </a:r>
            <a:r>
              <a:rPr lang="de-CH" dirty="0"/>
              <a:t> 12</a:t>
            </a:r>
            <a:r>
              <a:rPr lang="de-CH" baseline="30000" dirty="0"/>
              <a:t>+</a:t>
            </a:r>
            <a:r>
              <a:rPr lang="de-CH" dirty="0"/>
              <a:t> and 10</a:t>
            </a:r>
            <a:r>
              <a:rPr lang="de-CH" baseline="30000" dirty="0"/>
              <a:t>+</a:t>
            </a:r>
          </a:p>
          <a:p>
            <a:endParaRPr lang="de-CH" dirty="0"/>
          </a:p>
          <a:p>
            <a:pPr marL="457200" indent="-457200">
              <a:buAutoNum type="arabicPeriod" startAt="2"/>
            </a:pPr>
            <a:r>
              <a:rPr lang="de-CH" dirty="0" err="1"/>
              <a:t>Accuracy</a:t>
            </a:r>
            <a:r>
              <a:rPr lang="de-CH" dirty="0"/>
              <a:t> </a:t>
            </a:r>
            <a:r>
              <a:rPr lang="de-CH" dirty="0" err="1"/>
              <a:t>of</a:t>
            </a:r>
            <a:r>
              <a:rPr lang="de-CH" dirty="0"/>
              <a:t> t</a:t>
            </a:r>
            <a:r>
              <a:rPr lang="de-CH" baseline="-25000" dirty="0"/>
              <a:t>1/2</a:t>
            </a:r>
          </a:p>
          <a:p>
            <a:pPr marL="457200" indent="-457200">
              <a:buAutoNum type="arabicPeriod" startAt="2"/>
            </a:pPr>
            <a:endParaRPr lang="de-CH" dirty="0"/>
          </a:p>
          <a:p>
            <a:pPr marL="457200" indent="-457200">
              <a:buAutoNum type="arabicPeriod" startAt="2"/>
            </a:pPr>
            <a:r>
              <a:rPr lang="de-CH" dirty="0" err="1"/>
              <a:t>Correction</a:t>
            </a:r>
            <a:r>
              <a:rPr lang="de-CH" dirty="0"/>
              <a:t> </a:t>
            </a:r>
            <a:r>
              <a:rPr lang="de-CH" dirty="0" err="1"/>
              <a:t>for</a:t>
            </a:r>
            <a:r>
              <a:rPr lang="de-CH" dirty="0"/>
              <a:t> </a:t>
            </a:r>
            <a:r>
              <a:rPr lang="de-CH" dirty="0" err="1"/>
              <a:t>branch</a:t>
            </a:r>
            <a:r>
              <a:rPr lang="de-CH" dirty="0"/>
              <a:t> </a:t>
            </a:r>
            <a:r>
              <a:rPr lang="de-CH" dirty="0" err="1"/>
              <a:t>feeding</a:t>
            </a:r>
            <a:endParaRPr lang="de-CH" dirty="0"/>
          </a:p>
          <a:p>
            <a:endParaRPr lang="de-CH" dirty="0"/>
          </a:p>
          <a:p>
            <a:pPr marL="457200" indent="-457200">
              <a:buAutoNum type="arabicPeriod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554102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A83FC7DE-F4A1-4832-AF90-A04FF13FEAB9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2212975"/>
            <a:ext cx="6400800" cy="243205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56566000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id="{3763FA3F-3B63-44F2-960A-6110F0ADD95C}"/>
              </a:ext>
            </a:extLst>
          </p:cNvPr>
          <p:cNvGrpSpPr/>
          <p:nvPr/>
        </p:nvGrpSpPr>
        <p:grpSpPr>
          <a:xfrm>
            <a:off x="530201" y="685801"/>
            <a:ext cx="7851799" cy="5724524"/>
            <a:chOff x="530201" y="685801"/>
            <a:chExt cx="7851799" cy="5724524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168F84C9-45A9-4B15-96F4-33F6CC4728D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733800" y="838200"/>
              <a:ext cx="4648200" cy="5572125"/>
            </a:xfrm>
            <a:prstGeom prst="rect">
              <a:avLst/>
            </a:prstGeom>
          </p:spPr>
        </p:pic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8E06C2B4-0DBA-4DEC-BB98-69510F8C0A6A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30201" y="685801"/>
              <a:ext cx="3215631" cy="56388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1581950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FA6351B4-9E27-49EC-A6AE-EBEE693B85F2}"/>
              </a:ext>
            </a:extLst>
          </p:cNvPr>
          <p:cNvSpPr txBox="1"/>
          <p:nvPr/>
        </p:nvSpPr>
        <p:spPr>
          <a:xfrm>
            <a:off x="833202" y="636774"/>
            <a:ext cx="754380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000" b="1" dirty="0">
                <a:solidFill>
                  <a:srgbClr val="FF0000"/>
                </a:solidFill>
              </a:rPr>
              <a:t>The “missing link” cases of nuclear quadrupole moments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2F5BFB79-3B44-4433-A45C-646F46FF6CD7}"/>
              </a:ext>
            </a:extLst>
          </p:cNvPr>
          <p:cNvGrpSpPr/>
          <p:nvPr/>
        </p:nvGrpSpPr>
        <p:grpSpPr>
          <a:xfrm>
            <a:off x="1309223" y="1828800"/>
            <a:ext cx="6525554" cy="3825000"/>
            <a:chOff x="1558020" y="1278592"/>
            <a:chExt cx="6525554" cy="3825000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8F3200C4-4BBC-4788-A99C-DB8A9F2E4D9A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558020" y="1278592"/>
              <a:ext cx="360000" cy="45000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36000" tIns="0" rIns="36000" bIns="0" rtlCol="0" anchor="ctr" anchorCtr="1">
              <a:normAutofit/>
            </a:bodyPr>
            <a:lstStyle/>
            <a:p>
              <a:pPr algn="ctr"/>
              <a:r>
                <a:rPr lang="en-US" sz="1600" dirty="0">
                  <a:solidFill>
                    <a:srgbClr val="000000"/>
                  </a:solidFill>
                  <a:latin typeface="Calisto MT" panose="02040603050505030304" pitchFamily="18" charset="0"/>
                </a:rPr>
                <a:t>H</a:t>
              </a:r>
            </a:p>
          </p:txBody>
        </p:sp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08A28BFA-A842-40EB-BF6C-19C18A1C47EB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568545" y="1728592"/>
              <a:ext cx="360000" cy="45000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36000" tIns="0" rIns="36000" bIns="0" rtlCol="0" anchor="ctr" anchorCtr="1">
              <a:normAutofit/>
            </a:bodyPr>
            <a:lstStyle/>
            <a:p>
              <a:pPr algn="ctr"/>
              <a:r>
                <a:rPr lang="en-US" sz="1600" dirty="0">
                  <a:solidFill>
                    <a:schemeClr val="tx1"/>
                  </a:solidFill>
                  <a:latin typeface="Calisto MT" panose="02040603050505030304" pitchFamily="18" charset="0"/>
                </a:rPr>
                <a:t>Li</a:t>
              </a:r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46BC66A9-1D8C-4956-B434-79BA1B74704E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568545" y="2178592"/>
              <a:ext cx="395029" cy="45000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36000" tIns="0" rIns="36000" bIns="0" rtlCol="0" anchor="ctr" anchorCtr="1">
              <a:normAutofit/>
            </a:bodyPr>
            <a:lstStyle/>
            <a:p>
              <a:pPr algn="ctr"/>
              <a:r>
                <a:rPr lang="en-US" sz="1600" dirty="0">
                  <a:solidFill>
                    <a:srgbClr val="000000"/>
                  </a:solidFill>
                  <a:latin typeface="Calisto MT" panose="02040603050505030304" pitchFamily="18" charset="0"/>
                </a:rPr>
                <a:t>Na</a:t>
              </a:r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4BC4BAAF-8FFC-4B2F-99E8-64F44F1A873A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568545" y="2628592"/>
              <a:ext cx="395029" cy="45000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36000" tIns="0" rIns="36000" bIns="0" rtlCol="0" anchor="ctr" anchorCtr="1">
              <a:normAutofit/>
            </a:bodyPr>
            <a:lstStyle/>
            <a:p>
              <a:pPr algn="ctr"/>
              <a:r>
                <a:rPr lang="en-US" sz="1600" dirty="0">
                  <a:solidFill>
                    <a:srgbClr val="000000"/>
                  </a:solidFill>
                  <a:latin typeface="Calisto MT" panose="02040603050505030304" pitchFamily="18" charset="0"/>
                </a:rPr>
                <a:t>K</a:t>
              </a:r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317D8ECA-B445-427A-A803-6A02C13E9187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568545" y="3078592"/>
              <a:ext cx="395029" cy="45000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36000" tIns="0" rIns="36000" bIns="0" rtlCol="0" anchor="ctr" anchorCtr="1">
              <a:normAutofit/>
            </a:bodyPr>
            <a:lstStyle/>
            <a:p>
              <a:pPr algn="ctr"/>
              <a:r>
                <a:rPr lang="en-US" sz="1600" dirty="0">
                  <a:solidFill>
                    <a:srgbClr val="000000"/>
                  </a:solidFill>
                  <a:latin typeface="Calisto MT" panose="02040603050505030304" pitchFamily="18" charset="0"/>
                </a:rPr>
                <a:t>Rb</a:t>
              </a:r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F9490CFE-9534-47A8-9914-5ACCABA291F6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573552" y="3528592"/>
              <a:ext cx="390022" cy="45000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36000" tIns="0" rIns="36000" bIns="0" rtlCol="0" anchor="ctr" anchorCtr="1">
              <a:normAutofit/>
            </a:bodyPr>
            <a:lstStyle/>
            <a:p>
              <a:pPr algn="ctr"/>
              <a:r>
                <a:rPr lang="en-US" sz="1600" dirty="0">
                  <a:solidFill>
                    <a:schemeClr val="tx1"/>
                  </a:solidFill>
                  <a:latin typeface="Calisto MT" panose="02040603050505030304" pitchFamily="18" charset="0"/>
                </a:rPr>
                <a:t>Cs</a:t>
              </a:r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5CBF015C-787E-486E-94CF-874DA1F04AF2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573552" y="3978592"/>
              <a:ext cx="390022" cy="45000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36000" tIns="0" rIns="36000" bIns="0" rtlCol="0" anchor="ctr" anchorCtr="1">
              <a:normAutofit/>
            </a:bodyPr>
            <a:lstStyle/>
            <a:p>
              <a:pPr algn="ctr"/>
              <a:r>
                <a:rPr lang="en-US" sz="1600" dirty="0">
                  <a:solidFill>
                    <a:srgbClr val="FF0000"/>
                  </a:solidFill>
                  <a:latin typeface="Calisto MT" panose="02040603050505030304" pitchFamily="18" charset="0"/>
                </a:rPr>
                <a:t>Fr</a:t>
              </a:r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387524D8-D88A-4353-BA3C-201A8A4AE3AD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927574" y="1728592"/>
              <a:ext cx="410950" cy="45000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36000" tIns="0" rIns="36000" bIns="0" rtlCol="0" anchor="ctr" anchorCtr="1">
              <a:normAutofit/>
            </a:bodyPr>
            <a:lstStyle/>
            <a:p>
              <a:pPr algn="ctr"/>
              <a:r>
                <a:rPr lang="en-US" sz="1600" dirty="0">
                  <a:solidFill>
                    <a:srgbClr val="000000"/>
                  </a:solidFill>
                  <a:latin typeface="Calisto MT" panose="02040603050505030304" pitchFamily="18" charset="0"/>
                </a:rPr>
                <a:t>Be</a:t>
              </a:r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1AE08AEF-E397-46B8-A97D-F93F02305B6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938099" y="2190280"/>
              <a:ext cx="406623" cy="426624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36000" tIns="0" rIns="36000" bIns="0" rtlCol="0" anchor="ctr" anchorCtr="1">
              <a:noAutofit/>
            </a:bodyPr>
            <a:lstStyle/>
            <a:p>
              <a:pPr algn="ctr"/>
              <a:r>
                <a:rPr lang="de-CH" sz="1600" dirty="0">
                  <a:solidFill>
                    <a:srgbClr val="000000"/>
                  </a:solidFill>
                  <a:latin typeface="Calisto MT" panose="02040603050505030304" pitchFamily="18" charset="0"/>
                </a:rPr>
                <a:t>Mg</a:t>
              </a:r>
              <a:endParaRPr lang="en-US" sz="1600" dirty="0">
                <a:solidFill>
                  <a:srgbClr val="000000"/>
                </a:solidFill>
                <a:latin typeface="Calisto MT" panose="02040603050505030304" pitchFamily="18" charset="0"/>
              </a:endParaRPr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C91E29D1-77B3-4208-976C-4E69645C0DA7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927574" y="2628592"/>
              <a:ext cx="396000" cy="45000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36000" tIns="0" rIns="36000" bIns="0" rtlCol="0" anchor="ctr" anchorCtr="1">
              <a:normAutofit/>
            </a:bodyPr>
            <a:lstStyle/>
            <a:p>
              <a:pPr algn="ctr"/>
              <a:r>
                <a:rPr lang="en-US" sz="1600" dirty="0">
                  <a:solidFill>
                    <a:srgbClr val="000000"/>
                  </a:solidFill>
                  <a:latin typeface="Calisto MT" panose="02040603050505030304" pitchFamily="18" charset="0"/>
                </a:rPr>
                <a:t>Ca</a:t>
              </a:r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A038D778-A94F-499C-BE84-D6C724D13A19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951289" y="3078592"/>
              <a:ext cx="372285" cy="45000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36000" tIns="0" rIns="36000" bIns="0" rtlCol="0" anchor="ctr" anchorCtr="1">
              <a:normAutofit/>
            </a:bodyPr>
            <a:lstStyle/>
            <a:p>
              <a:pPr algn="ctr"/>
              <a:r>
                <a:rPr lang="en-US" sz="1600" dirty="0">
                  <a:solidFill>
                    <a:srgbClr val="000000"/>
                  </a:solidFill>
                  <a:latin typeface="Calisto MT" panose="02040603050505030304" pitchFamily="18" charset="0"/>
                </a:rPr>
                <a:t>Sr</a:t>
              </a:r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3A0A893E-AD07-45EE-A6EC-A94DBC35B8F8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963574" y="3528592"/>
              <a:ext cx="360000" cy="45000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36000" tIns="0" rIns="36000" bIns="0" rtlCol="0" anchor="ctr" anchorCtr="1">
              <a:normAutofit/>
            </a:bodyPr>
            <a:lstStyle/>
            <a:p>
              <a:pPr algn="ctr"/>
              <a:r>
                <a:rPr lang="en-US" sz="1600" dirty="0">
                  <a:solidFill>
                    <a:srgbClr val="000000"/>
                  </a:solidFill>
                  <a:latin typeface="Calisto MT" panose="02040603050505030304" pitchFamily="18" charset="0"/>
                </a:rPr>
                <a:t>Ba</a:t>
              </a:r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1BAA3AA5-053D-42A8-A0B8-6787635BDAB2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1963574" y="3978592"/>
              <a:ext cx="360000" cy="45000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36000" tIns="0" rIns="36000" bIns="0" rtlCol="0" anchor="ctr" anchorCtr="1">
              <a:normAutofit/>
            </a:bodyPr>
            <a:lstStyle/>
            <a:p>
              <a:pPr algn="ctr"/>
              <a:r>
                <a:rPr lang="en-US" sz="1600" dirty="0">
                  <a:solidFill>
                    <a:schemeClr val="tx1"/>
                  </a:solidFill>
                  <a:latin typeface="Calisto MT" panose="02040603050505030304" pitchFamily="18" charset="0"/>
                </a:rPr>
                <a:t>Ra</a:t>
              </a:r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E300EE93-147E-4F2C-A3CF-4765B8E96BBA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323574" y="2628592"/>
              <a:ext cx="360000" cy="45000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36000" tIns="0" rIns="36000" bIns="0" rtlCol="0" anchor="ctr" anchorCtr="1">
              <a:normAutofit/>
            </a:bodyPr>
            <a:lstStyle/>
            <a:p>
              <a:pPr algn="ctr"/>
              <a:r>
                <a:rPr lang="en-US" sz="1600" dirty="0">
                  <a:solidFill>
                    <a:srgbClr val="000000"/>
                  </a:solidFill>
                  <a:latin typeface="Calisto MT" panose="02040603050505030304" pitchFamily="18" charset="0"/>
                </a:rPr>
                <a:t>Sr</a:t>
              </a:r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B842B8F9-9556-477D-9C22-6A6830831C44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323574" y="3078592"/>
              <a:ext cx="360000" cy="45000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36000" tIns="0" rIns="36000" bIns="0" rtlCol="0" anchor="ctr" anchorCtr="1">
              <a:normAutofit/>
            </a:bodyPr>
            <a:lstStyle/>
            <a:p>
              <a:pPr algn="ctr"/>
              <a:r>
                <a:rPr lang="en-US" sz="1600" dirty="0">
                  <a:solidFill>
                    <a:srgbClr val="FF0000"/>
                  </a:solidFill>
                  <a:latin typeface="Calisto MT" panose="02040603050505030304" pitchFamily="18" charset="0"/>
                </a:rPr>
                <a:t>Y</a:t>
              </a:r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E0CE0EE1-5A6E-4885-820A-FF9BFF5D047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323574" y="3528592"/>
              <a:ext cx="360000" cy="45000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36000" tIns="0" rIns="36000" bIns="0" rtlCol="0" anchor="ctr" anchorCtr="1">
              <a:normAutofit/>
            </a:bodyPr>
            <a:lstStyle/>
            <a:p>
              <a:pPr algn="ctr"/>
              <a:r>
                <a:rPr lang="en-US" sz="1600" dirty="0">
                  <a:solidFill>
                    <a:srgbClr val="000000"/>
                  </a:solidFill>
                  <a:latin typeface="Calisto MT" panose="02040603050505030304" pitchFamily="18" charset="0"/>
                </a:rPr>
                <a:t>La</a:t>
              </a:r>
              <a:endParaRPr lang="en-US" sz="1600" i="1" dirty="0">
                <a:solidFill>
                  <a:srgbClr val="FFFFFF"/>
                </a:solidFill>
                <a:latin typeface="Calisto MT" panose="02040603050505030304" pitchFamily="18" charset="0"/>
              </a:endParaRPr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4E236737-B392-42CC-A79A-68C715A89AF6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323574" y="3978592"/>
              <a:ext cx="360000" cy="45000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36000" tIns="0" rIns="36000" bIns="0" rtlCol="0" anchor="ctr" anchorCtr="1">
              <a:normAutofit/>
            </a:bodyPr>
            <a:lstStyle/>
            <a:p>
              <a:pPr algn="ctr"/>
              <a:r>
                <a:rPr lang="en-US" sz="1600" dirty="0">
                  <a:solidFill>
                    <a:schemeClr val="tx1"/>
                  </a:solidFill>
                  <a:latin typeface="Calisto MT" panose="02040603050505030304" pitchFamily="18" charset="0"/>
                </a:rPr>
                <a:t>Ac</a:t>
              </a:r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73B2F959-4C67-4656-8348-41E8A73867B3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683574" y="2628592"/>
              <a:ext cx="360000" cy="45000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36000" tIns="0" rIns="36000" bIns="0" rtlCol="0" anchor="ctr" anchorCtr="1">
              <a:normAutofit/>
            </a:bodyPr>
            <a:lstStyle/>
            <a:p>
              <a:pPr algn="ctr"/>
              <a:r>
                <a:rPr lang="en-US" sz="1600" dirty="0">
                  <a:solidFill>
                    <a:srgbClr val="000000"/>
                  </a:solidFill>
                  <a:latin typeface="Calisto MT" panose="02040603050505030304" pitchFamily="18" charset="0"/>
                </a:rPr>
                <a:t>Ti</a:t>
              </a:r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0C54A195-1A27-43E9-8848-FF3BE0DD25B3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683574" y="3078592"/>
              <a:ext cx="360000" cy="45000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36000" tIns="0" rIns="36000" bIns="0" rtlCol="0" anchor="ctr" anchorCtr="1">
              <a:normAutofit/>
            </a:bodyPr>
            <a:lstStyle/>
            <a:p>
              <a:pPr algn="ctr"/>
              <a:r>
                <a:rPr lang="en-US" sz="1600" dirty="0">
                  <a:solidFill>
                    <a:srgbClr val="000000"/>
                  </a:solidFill>
                  <a:latin typeface="Calisto MT" panose="02040603050505030304" pitchFamily="18" charset="0"/>
                </a:rPr>
                <a:t>Zr</a:t>
              </a:r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D340F3DA-493A-4DE5-9795-0A6A0EB95A4B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683574" y="3528592"/>
              <a:ext cx="360000" cy="45000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36000" tIns="0" rIns="36000" bIns="0" rtlCol="0" anchor="ctr" anchorCtr="1">
              <a:normAutofit/>
            </a:bodyPr>
            <a:lstStyle/>
            <a:p>
              <a:pPr algn="ctr"/>
              <a:r>
                <a:rPr lang="en-US" sz="1600" dirty="0">
                  <a:solidFill>
                    <a:srgbClr val="000000"/>
                  </a:solidFill>
                  <a:latin typeface="Calisto MT" panose="02040603050505030304" pitchFamily="18" charset="0"/>
                </a:rPr>
                <a:t>Hf</a:t>
              </a:r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77235813-3A63-498D-B123-CAA0F0202CE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043574" y="2628592"/>
              <a:ext cx="360000" cy="45000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36000" tIns="0" rIns="36000" bIns="0" numCol="1" spcCol="0" rtlCol="0" fromWordArt="0" anchor="ctr" anchorCtr="1" forceAA="0" compatLnSpc="1">
              <a:prstTxWarp prst="textNoShape">
                <a:avLst/>
              </a:prstTxWarp>
              <a:normAutofit/>
            </a:bodyPr>
            <a:lstStyle/>
            <a:p>
              <a:pPr algn="ctr"/>
              <a:r>
                <a:rPr lang="en-US" sz="1600" dirty="0">
                  <a:solidFill>
                    <a:schemeClr val="tx1"/>
                  </a:solidFill>
                  <a:latin typeface="Calisto MT" panose="02040603050505030304" pitchFamily="18" charset="0"/>
                </a:rPr>
                <a:t>V</a:t>
              </a:r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AFED22D3-E8DB-4E3B-AA20-CE98206E969B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043574" y="3078592"/>
              <a:ext cx="391200" cy="45000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36000" tIns="0" rIns="36000" bIns="0" rtlCol="0" anchor="ctr" anchorCtr="1">
              <a:normAutofit/>
            </a:bodyPr>
            <a:lstStyle/>
            <a:p>
              <a:pPr algn="ctr"/>
              <a:r>
                <a:rPr lang="en-US" sz="1600" dirty="0">
                  <a:solidFill>
                    <a:srgbClr val="000000"/>
                  </a:solidFill>
                  <a:latin typeface="Calisto MT" panose="02040603050505030304" pitchFamily="18" charset="0"/>
                </a:rPr>
                <a:t>Nb</a:t>
              </a:r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BA4EB434-9506-49F5-A2F5-7EA7A9251573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043574" y="3528592"/>
              <a:ext cx="360000" cy="45000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36000" tIns="0" rIns="36000" bIns="0" numCol="1" spcCol="0" rtlCol="0" fromWordArt="0" anchor="ctr" anchorCtr="1" forceAA="0" compatLnSpc="1">
              <a:prstTxWarp prst="textNoShape">
                <a:avLst/>
              </a:prstTxWarp>
              <a:normAutofit/>
            </a:bodyPr>
            <a:lstStyle/>
            <a:p>
              <a:pPr algn="ctr"/>
              <a:r>
                <a:rPr lang="en-US" sz="1600" dirty="0">
                  <a:solidFill>
                    <a:schemeClr val="tx1"/>
                  </a:solidFill>
                  <a:latin typeface="Calisto MT" panose="02040603050505030304" pitchFamily="18" charset="0"/>
                </a:rPr>
                <a:t>Ta</a:t>
              </a:r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A8610685-37EE-4334-A409-0DE23214A0DF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403574" y="2628592"/>
              <a:ext cx="370450" cy="45000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36000" tIns="0" rIns="36000" bIns="0" rtlCol="0" anchor="ctr" anchorCtr="1">
              <a:normAutofit/>
            </a:bodyPr>
            <a:lstStyle/>
            <a:p>
              <a:pPr algn="ctr"/>
              <a:r>
                <a:rPr lang="en-US" sz="1600" dirty="0">
                  <a:solidFill>
                    <a:srgbClr val="000000"/>
                  </a:solidFill>
                  <a:latin typeface="Calisto MT" panose="02040603050505030304" pitchFamily="18" charset="0"/>
                </a:rPr>
                <a:t>Cr</a:t>
              </a:r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82365A7E-D9F7-45B9-BE77-9BB9049101A9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402035" y="3064714"/>
              <a:ext cx="398590" cy="463878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36000" tIns="0" rIns="36000" bIns="0" numCol="1" spcCol="0" rtlCol="0" fromWordArt="0" anchor="ctr" anchorCtr="1" forceAA="0" compatLnSpc="1">
              <a:prstTxWarp prst="textNoShape">
                <a:avLst/>
              </a:prstTxWarp>
              <a:noAutofit/>
            </a:bodyPr>
            <a:lstStyle/>
            <a:p>
              <a:r>
                <a:rPr lang="en-US" sz="1600" dirty="0">
                  <a:solidFill>
                    <a:schemeClr val="tx1"/>
                  </a:solidFill>
                  <a:latin typeface="Calisto MT" panose="02040603050505030304" pitchFamily="18" charset="0"/>
                </a:rPr>
                <a:t>Mo</a:t>
              </a:r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DF6D0F39-AA9D-4F3A-B367-E492C0F2D5BA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403574" y="3528592"/>
              <a:ext cx="380650" cy="45000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36000" tIns="0" rIns="36000" bIns="0" rtlCol="0" anchor="ctr" anchorCtr="1">
              <a:normAutofit/>
            </a:bodyPr>
            <a:lstStyle/>
            <a:p>
              <a:pPr algn="ctr"/>
              <a:r>
                <a:rPr lang="en-US" sz="1600" dirty="0">
                  <a:solidFill>
                    <a:srgbClr val="FF0000"/>
                  </a:solidFill>
                  <a:latin typeface="Calisto MT" panose="02040603050505030304" pitchFamily="18" charset="0"/>
                </a:rPr>
                <a:t>W</a:t>
              </a:r>
            </a:p>
          </p:txBody>
        </p: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39443889-6CC8-4A56-BA46-99A780C98AD9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563574" y="2628592"/>
              <a:ext cx="360000" cy="45000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36000" tIns="0" rIns="36000" bIns="0" rtlCol="0" anchor="ctr" anchorCtr="1">
              <a:normAutofit/>
            </a:bodyPr>
            <a:lstStyle/>
            <a:p>
              <a:pPr algn="ctr"/>
              <a:r>
                <a:rPr lang="en-US" sz="1600" dirty="0">
                  <a:solidFill>
                    <a:srgbClr val="000000"/>
                  </a:solidFill>
                  <a:latin typeface="Calisto MT" panose="02040603050505030304" pitchFamily="18" charset="0"/>
                </a:rPr>
                <a:t>Zn</a:t>
              </a:r>
            </a:p>
          </p:txBody>
        </p:sp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A5729BBA-B250-4D71-B480-2C2ECA28D3FE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203574" y="2628592"/>
              <a:ext cx="360000" cy="45000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36000" tIns="0" rIns="36000" bIns="0" rtlCol="0" anchor="ctr" anchorCtr="1">
              <a:normAutofit/>
            </a:bodyPr>
            <a:lstStyle/>
            <a:p>
              <a:pPr algn="ctr"/>
              <a:r>
                <a:rPr lang="en-US" sz="1600" dirty="0">
                  <a:solidFill>
                    <a:schemeClr val="tx1"/>
                  </a:solidFill>
                  <a:latin typeface="Calisto MT" panose="02040603050505030304" pitchFamily="18" charset="0"/>
                </a:rPr>
                <a:t>Cu</a:t>
              </a:r>
            </a:p>
          </p:txBody>
        </p:sp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B582AB0A-5B41-484C-AAB3-9430C33A802B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203574" y="3078592"/>
              <a:ext cx="360000" cy="45000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36000" tIns="0" rIns="36000" bIns="0" rtlCol="0" anchor="ctr" anchorCtr="1">
              <a:normAutofit/>
            </a:bodyPr>
            <a:lstStyle/>
            <a:p>
              <a:pPr algn="ctr"/>
              <a:r>
                <a:rPr lang="en-US" sz="1600" dirty="0">
                  <a:solidFill>
                    <a:srgbClr val="FF0000"/>
                  </a:solidFill>
                  <a:latin typeface="Calisto MT" panose="02040603050505030304" pitchFamily="18" charset="0"/>
                </a:rPr>
                <a:t>Ag</a:t>
              </a:r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C207E44E-46B2-4DC2-A214-31A8D41E4291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203574" y="3528592"/>
              <a:ext cx="360000" cy="45000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36000" tIns="0" rIns="36000" bIns="0" rtlCol="0" anchor="ctr" anchorCtr="1">
              <a:normAutofit/>
            </a:bodyPr>
            <a:lstStyle/>
            <a:p>
              <a:pPr algn="ctr"/>
              <a:r>
                <a:rPr lang="en-US" sz="1600" dirty="0">
                  <a:solidFill>
                    <a:srgbClr val="000000"/>
                  </a:solidFill>
                  <a:latin typeface="Calisto MT" panose="02040603050505030304" pitchFamily="18" charset="0"/>
                </a:rPr>
                <a:t>Au</a:t>
              </a:r>
            </a:p>
          </p:txBody>
        </p:sp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07BF8453-D3D5-4E12-B8C8-00A3D9801975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832234" y="2628592"/>
              <a:ext cx="360000" cy="45000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36000" tIns="0" rIns="36000" bIns="0" rtlCol="0" anchor="ctr" anchorCtr="1">
              <a:normAutofit/>
            </a:bodyPr>
            <a:lstStyle/>
            <a:p>
              <a:pPr algn="ctr"/>
              <a:r>
                <a:rPr lang="de-CH" sz="1600" dirty="0">
                  <a:solidFill>
                    <a:srgbClr val="000000"/>
                  </a:solidFill>
                  <a:latin typeface="Calisto MT" panose="02040603050505030304" pitchFamily="18" charset="0"/>
                </a:rPr>
                <a:t>N</a:t>
              </a:r>
              <a:r>
                <a:rPr lang="en-US" sz="1600" dirty="0">
                  <a:solidFill>
                    <a:srgbClr val="000000"/>
                  </a:solidFill>
                  <a:latin typeface="Calisto MT" panose="02040603050505030304" pitchFamily="18" charset="0"/>
                </a:rPr>
                <a:t>i</a:t>
              </a:r>
            </a:p>
          </p:txBody>
        </p:sp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1E1838E5-7E0E-4512-9909-1C047BBC3096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853899" y="3528591"/>
              <a:ext cx="360000" cy="45000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36000" tIns="0" rIns="36000" bIns="0" rtlCol="0" anchor="ctr" anchorCtr="1">
              <a:normAutofit/>
            </a:bodyPr>
            <a:lstStyle/>
            <a:p>
              <a:pPr algn="ctr"/>
              <a:r>
                <a:rPr lang="en-US" sz="1600" dirty="0">
                  <a:solidFill>
                    <a:srgbClr val="FF0000"/>
                  </a:solidFill>
                  <a:latin typeface="Calisto MT" panose="02040603050505030304" pitchFamily="18" charset="0"/>
                </a:rPr>
                <a:t>Pt</a:t>
              </a:r>
            </a:p>
          </p:txBody>
        </p:sp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983F17EB-B591-4830-8750-3A35506E888F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483574" y="2628592"/>
              <a:ext cx="360000" cy="45000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36000" tIns="0" rIns="36000" bIns="0" rtlCol="0" anchor="ctr" anchorCtr="1">
              <a:normAutofit/>
            </a:bodyPr>
            <a:lstStyle/>
            <a:p>
              <a:pPr algn="ctr"/>
              <a:r>
                <a:rPr lang="en-US" sz="1600" dirty="0">
                  <a:solidFill>
                    <a:srgbClr val="000000"/>
                  </a:solidFill>
                  <a:latin typeface="Calisto MT" panose="02040603050505030304" pitchFamily="18" charset="0"/>
                </a:rPr>
                <a:t>Co</a:t>
              </a:r>
            </a:p>
          </p:txBody>
        </p:sp>
        <p:sp>
          <p:nvSpPr>
            <p:cNvPr id="38" name="Rectangle 37">
              <a:extLst>
                <a:ext uri="{FF2B5EF4-FFF2-40B4-BE49-F238E27FC236}">
                  <a16:creationId xmlns:a16="http://schemas.microsoft.com/office/drawing/2014/main" id="{48457A3E-E129-449C-9D16-12B66E904C13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483574" y="3078592"/>
              <a:ext cx="360000" cy="45000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36000" tIns="0" rIns="36000" bIns="0" numCol="1" spcCol="0" rtlCol="0" fromWordArt="0" anchor="ctr" anchorCtr="1" forceAA="0" compatLnSpc="1">
              <a:prstTxWarp prst="textNoShape">
                <a:avLst/>
              </a:prstTxWarp>
              <a:normAutofit/>
            </a:bodyPr>
            <a:lstStyle/>
            <a:p>
              <a:pPr algn="ctr"/>
              <a:r>
                <a:rPr lang="en-US" sz="1600" dirty="0">
                  <a:solidFill>
                    <a:srgbClr val="FF0000"/>
                  </a:solidFill>
                  <a:latin typeface="Calisto MT" panose="02040603050505030304" pitchFamily="18" charset="0"/>
                </a:rPr>
                <a:t>Rh</a:t>
              </a:r>
            </a:p>
          </p:txBody>
        </p:sp>
        <p:sp>
          <p:nvSpPr>
            <p:cNvPr id="39" name="Rectangle 38">
              <a:extLst>
                <a:ext uri="{FF2B5EF4-FFF2-40B4-BE49-F238E27FC236}">
                  <a16:creationId xmlns:a16="http://schemas.microsoft.com/office/drawing/2014/main" id="{B2960768-4C61-4801-AF9A-63A87AA5AC49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483574" y="3528592"/>
              <a:ext cx="360000" cy="45000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36000" tIns="0" rIns="36000" bIns="0" rtlCol="0" anchor="ctr" anchorCtr="1">
              <a:normAutofit/>
            </a:bodyPr>
            <a:lstStyle/>
            <a:p>
              <a:pPr algn="ctr"/>
              <a:r>
                <a:rPr lang="en-US" sz="1600" dirty="0">
                  <a:solidFill>
                    <a:schemeClr val="tx1"/>
                  </a:solidFill>
                  <a:latin typeface="Calisto MT" panose="02040603050505030304" pitchFamily="18" charset="0"/>
                </a:rPr>
                <a:t>Ir</a:t>
              </a:r>
            </a:p>
          </p:txBody>
        </p:sp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id="{89191413-FD8D-40C1-97C7-B597F1BB6FF7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123574" y="2628592"/>
              <a:ext cx="360000" cy="45000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36000" tIns="0" rIns="36000" bIns="0" rtlCol="0" anchor="ctr" anchorCtr="1">
              <a:normAutofit/>
            </a:bodyPr>
            <a:lstStyle/>
            <a:p>
              <a:pPr algn="ctr"/>
              <a:r>
                <a:rPr lang="en-US" sz="1600" dirty="0">
                  <a:solidFill>
                    <a:srgbClr val="FF0000"/>
                  </a:solidFill>
                  <a:latin typeface="Calisto MT" panose="02040603050505030304" pitchFamily="18" charset="0"/>
                </a:rPr>
                <a:t>Fe</a:t>
              </a:r>
            </a:p>
          </p:txBody>
        </p:sp>
        <p:sp>
          <p:nvSpPr>
            <p:cNvPr id="41" name="Rectangle 40">
              <a:extLst>
                <a:ext uri="{FF2B5EF4-FFF2-40B4-BE49-F238E27FC236}">
                  <a16:creationId xmlns:a16="http://schemas.microsoft.com/office/drawing/2014/main" id="{C4B07006-B956-4E3C-A9D8-08CBC79053FF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123574" y="3078592"/>
              <a:ext cx="360000" cy="45000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36000" tIns="0" rIns="36000" bIns="0" rtlCol="0" anchor="ctr" anchorCtr="1">
              <a:normAutofit/>
            </a:bodyPr>
            <a:lstStyle/>
            <a:p>
              <a:pPr algn="ctr"/>
              <a:r>
                <a:rPr lang="en-US" sz="1600" dirty="0">
                  <a:solidFill>
                    <a:srgbClr val="000000"/>
                  </a:solidFill>
                  <a:latin typeface="Calisto MT" panose="02040603050505030304" pitchFamily="18" charset="0"/>
                </a:rPr>
                <a:t>Ru</a:t>
              </a:r>
            </a:p>
          </p:txBody>
        </p:sp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722D89AF-7F62-4307-A0FC-11A6C855C449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123574" y="3528592"/>
              <a:ext cx="360000" cy="45000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36000" tIns="0" rIns="36000" bIns="0" rtlCol="0" anchor="ctr" anchorCtr="1">
              <a:normAutofit/>
            </a:bodyPr>
            <a:lstStyle/>
            <a:p>
              <a:pPr algn="ctr"/>
              <a:r>
                <a:rPr lang="en-US" sz="1600" dirty="0">
                  <a:solidFill>
                    <a:srgbClr val="000000"/>
                  </a:solidFill>
                  <a:latin typeface="Calisto MT" panose="02040603050505030304" pitchFamily="18" charset="0"/>
                </a:rPr>
                <a:t>Os</a:t>
              </a:r>
            </a:p>
          </p:txBody>
        </p:sp>
        <p:sp>
          <p:nvSpPr>
            <p:cNvPr id="43" name="Rectangle 42">
              <a:extLst>
                <a:ext uri="{FF2B5EF4-FFF2-40B4-BE49-F238E27FC236}">
                  <a16:creationId xmlns:a16="http://schemas.microsoft.com/office/drawing/2014/main" id="{790E815A-F095-4CAA-9502-0CF64B751231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732374" y="2628592"/>
              <a:ext cx="391200" cy="45000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36000" tIns="0" rIns="36000" bIns="0" rtlCol="0" anchor="ctr" anchorCtr="1">
              <a:normAutofit/>
            </a:bodyPr>
            <a:lstStyle/>
            <a:p>
              <a:pPr algn="ctr"/>
              <a:r>
                <a:rPr lang="en-US" sz="1600" dirty="0">
                  <a:solidFill>
                    <a:srgbClr val="000000"/>
                  </a:solidFill>
                  <a:latin typeface="Calisto MT" panose="02040603050505030304" pitchFamily="18" charset="0"/>
                </a:rPr>
                <a:t>Mn</a:t>
              </a:r>
            </a:p>
          </p:txBody>
        </p:sp>
        <p:sp>
          <p:nvSpPr>
            <p:cNvPr id="44" name="Rectangle 43">
              <a:extLst>
                <a:ext uri="{FF2B5EF4-FFF2-40B4-BE49-F238E27FC236}">
                  <a16:creationId xmlns:a16="http://schemas.microsoft.com/office/drawing/2014/main" id="{F36D2178-AD4A-41D9-A01F-24A916C12036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774124" y="3078592"/>
              <a:ext cx="349450" cy="45000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36000" tIns="0" rIns="36000" bIns="0" numCol="1" spcCol="0" rtlCol="0" fromWordArt="0" anchor="ctr" anchorCtr="1" forceAA="0" compatLnSpc="1">
              <a:prstTxWarp prst="textNoShape">
                <a:avLst/>
              </a:prstTxWarp>
              <a:normAutofit/>
            </a:bodyPr>
            <a:lstStyle/>
            <a:p>
              <a:pPr algn="ctr"/>
              <a:r>
                <a:rPr lang="en-US" sz="1600" dirty="0">
                  <a:solidFill>
                    <a:schemeClr val="tx1"/>
                  </a:solidFill>
                  <a:latin typeface="Calisto MT" panose="02040603050505030304" pitchFamily="18" charset="0"/>
                </a:rPr>
                <a:t>Tc</a:t>
              </a:r>
            </a:p>
          </p:txBody>
        </p:sp>
        <p:sp>
          <p:nvSpPr>
            <p:cNvPr id="45" name="Rectangle 44">
              <a:extLst>
                <a:ext uri="{FF2B5EF4-FFF2-40B4-BE49-F238E27FC236}">
                  <a16:creationId xmlns:a16="http://schemas.microsoft.com/office/drawing/2014/main" id="{17561ACC-19FF-428F-A449-8809D78FA38A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774024" y="3528592"/>
              <a:ext cx="349550" cy="45000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36000" tIns="0" rIns="36000" bIns="0" rtlCol="0" anchor="ctr" anchorCtr="1">
              <a:normAutofit/>
            </a:bodyPr>
            <a:lstStyle/>
            <a:p>
              <a:pPr algn="ctr"/>
              <a:r>
                <a:rPr lang="en-US" sz="1600" dirty="0">
                  <a:solidFill>
                    <a:srgbClr val="000000"/>
                  </a:solidFill>
                  <a:latin typeface="Calisto MT" panose="02040603050505030304" pitchFamily="18" charset="0"/>
                </a:rPr>
                <a:t>Re</a:t>
              </a:r>
            </a:p>
          </p:txBody>
        </p:sp>
        <p:sp>
          <p:nvSpPr>
            <p:cNvPr id="46" name="Rectangle 45">
              <a:extLst>
                <a:ext uri="{FF2B5EF4-FFF2-40B4-BE49-F238E27FC236}">
                  <a16:creationId xmlns:a16="http://schemas.microsoft.com/office/drawing/2014/main" id="{19C1A28B-EBA6-48AE-AD20-CC865B5569F4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923574" y="1728592"/>
              <a:ext cx="360000" cy="45000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36000" tIns="0" rIns="36000" bIns="0" numCol="1" spcCol="0" rtlCol="0" fromWordArt="0" anchor="ctr" anchorCtr="1" forceAA="0" compatLnSpc="1">
              <a:prstTxWarp prst="textNoShape">
                <a:avLst/>
              </a:prstTxWarp>
              <a:normAutofit/>
            </a:bodyPr>
            <a:lstStyle/>
            <a:p>
              <a:pPr algn="ctr"/>
              <a:r>
                <a:rPr lang="en-US" sz="1600" dirty="0">
                  <a:solidFill>
                    <a:srgbClr val="000000"/>
                  </a:solidFill>
                  <a:latin typeface="Calisto MT" panose="02040603050505030304" pitchFamily="18" charset="0"/>
                </a:rPr>
                <a:t>B</a:t>
              </a:r>
            </a:p>
          </p:txBody>
        </p:sp>
        <p:sp>
          <p:nvSpPr>
            <p:cNvPr id="47" name="Rectangle 46">
              <a:extLst>
                <a:ext uri="{FF2B5EF4-FFF2-40B4-BE49-F238E27FC236}">
                  <a16:creationId xmlns:a16="http://schemas.microsoft.com/office/drawing/2014/main" id="{DDD11F19-A202-4F77-A343-51209FE1424E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923574" y="2178592"/>
              <a:ext cx="360000" cy="45000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36000" tIns="0" rIns="36000" bIns="0" rtlCol="0" anchor="ctr" anchorCtr="1">
              <a:normAutofit/>
            </a:bodyPr>
            <a:lstStyle/>
            <a:p>
              <a:pPr algn="ctr"/>
              <a:r>
                <a:rPr lang="en-US" sz="1600" dirty="0">
                  <a:solidFill>
                    <a:srgbClr val="000000"/>
                  </a:solidFill>
                  <a:latin typeface="Calisto MT" panose="02040603050505030304" pitchFamily="18" charset="0"/>
                </a:rPr>
                <a:t>Al</a:t>
              </a:r>
            </a:p>
          </p:txBody>
        </p:sp>
        <p:sp>
          <p:nvSpPr>
            <p:cNvPr id="48" name="Rectangle 47">
              <a:extLst>
                <a:ext uri="{FF2B5EF4-FFF2-40B4-BE49-F238E27FC236}">
                  <a16:creationId xmlns:a16="http://schemas.microsoft.com/office/drawing/2014/main" id="{B2957889-BEB1-4038-8DFF-C7FB7EA0053B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923574" y="2628592"/>
              <a:ext cx="360000" cy="45000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36000" tIns="0" rIns="36000" bIns="0" rtlCol="0" anchor="ctr" anchorCtr="1">
              <a:normAutofit/>
            </a:bodyPr>
            <a:lstStyle/>
            <a:p>
              <a:pPr algn="ctr"/>
              <a:r>
                <a:rPr lang="en-US" sz="1600" dirty="0">
                  <a:solidFill>
                    <a:srgbClr val="000000"/>
                  </a:solidFill>
                  <a:latin typeface="Calisto MT" panose="02040603050505030304" pitchFamily="18" charset="0"/>
                </a:rPr>
                <a:t>Ga</a:t>
              </a:r>
            </a:p>
          </p:txBody>
        </p:sp>
        <p:sp>
          <p:nvSpPr>
            <p:cNvPr id="49" name="Rectangle 48">
              <a:extLst>
                <a:ext uri="{FF2B5EF4-FFF2-40B4-BE49-F238E27FC236}">
                  <a16:creationId xmlns:a16="http://schemas.microsoft.com/office/drawing/2014/main" id="{85C1C135-0F9F-44E7-BEF5-2ACB8C3ABFF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923574" y="3078592"/>
              <a:ext cx="360000" cy="45000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36000" tIns="0" rIns="36000" bIns="0" rtlCol="0" anchor="ctr" anchorCtr="1">
              <a:normAutofit/>
            </a:bodyPr>
            <a:lstStyle/>
            <a:p>
              <a:pPr algn="ctr"/>
              <a:r>
                <a:rPr lang="en-US" sz="1600" dirty="0">
                  <a:solidFill>
                    <a:schemeClr val="tx1"/>
                  </a:solidFill>
                  <a:latin typeface="Calisto MT" panose="02040603050505030304" pitchFamily="18" charset="0"/>
                </a:rPr>
                <a:t>In</a:t>
              </a:r>
            </a:p>
          </p:txBody>
        </p:sp>
        <p:sp>
          <p:nvSpPr>
            <p:cNvPr id="50" name="Rectangle 49">
              <a:extLst>
                <a:ext uri="{FF2B5EF4-FFF2-40B4-BE49-F238E27FC236}">
                  <a16:creationId xmlns:a16="http://schemas.microsoft.com/office/drawing/2014/main" id="{9A64672A-AD46-4ABE-8CDD-43116823C2C0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923574" y="3528592"/>
              <a:ext cx="360000" cy="45000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36000" tIns="0" rIns="36000" bIns="0" rtlCol="0" anchor="ctr" anchorCtr="1">
              <a:normAutofit/>
            </a:bodyPr>
            <a:lstStyle/>
            <a:p>
              <a:pPr algn="ctr"/>
              <a:r>
                <a:rPr lang="en-US" sz="1600" dirty="0">
                  <a:solidFill>
                    <a:srgbClr val="FF0000"/>
                  </a:solidFill>
                  <a:latin typeface="Calisto MT" panose="02040603050505030304" pitchFamily="18" charset="0"/>
                </a:rPr>
                <a:t>Tl</a:t>
              </a:r>
            </a:p>
          </p:txBody>
        </p:sp>
        <p:sp>
          <p:nvSpPr>
            <p:cNvPr id="51" name="Rectangle 50">
              <a:extLst>
                <a:ext uri="{FF2B5EF4-FFF2-40B4-BE49-F238E27FC236}">
                  <a16:creationId xmlns:a16="http://schemas.microsoft.com/office/drawing/2014/main" id="{F2800C90-5B8D-4509-B726-2AFF0F47A2E9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283574" y="1728592"/>
              <a:ext cx="360000" cy="45000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36000" tIns="0" rIns="36000" bIns="0" rtlCol="0" anchor="ctr" anchorCtr="1">
              <a:normAutofit/>
            </a:bodyPr>
            <a:lstStyle/>
            <a:p>
              <a:pPr algn="ctr"/>
              <a:r>
                <a:rPr lang="en-US" sz="1600" dirty="0">
                  <a:solidFill>
                    <a:srgbClr val="FF0000"/>
                  </a:solidFill>
                  <a:latin typeface="Calisto MT" panose="02040603050505030304" pitchFamily="18" charset="0"/>
                </a:rPr>
                <a:t>C</a:t>
              </a:r>
            </a:p>
          </p:txBody>
        </p:sp>
        <p:sp>
          <p:nvSpPr>
            <p:cNvPr id="52" name="Rectangle 51">
              <a:extLst>
                <a:ext uri="{FF2B5EF4-FFF2-40B4-BE49-F238E27FC236}">
                  <a16:creationId xmlns:a16="http://schemas.microsoft.com/office/drawing/2014/main" id="{1E7E2C60-8A49-4BBC-A11B-1C0DC84D53A9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283574" y="2178592"/>
              <a:ext cx="360000" cy="45000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36000" tIns="0" rIns="36000" bIns="0" rtlCol="0" anchor="ctr" anchorCtr="1">
              <a:normAutofit/>
            </a:bodyPr>
            <a:lstStyle/>
            <a:p>
              <a:pPr algn="ctr"/>
              <a:r>
                <a:rPr lang="en-US" sz="1600" dirty="0">
                  <a:solidFill>
                    <a:srgbClr val="FF0000"/>
                  </a:solidFill>
                  <a:latin typeface="Calisto MT" panose="02040603050505030304" pitchFamily="18" charset="0"/>
                </a:rPr>
                <a:t>Si</a:t>
              </a:r>
            </a:p>
          </p:txBody>
        </p:sp>
        <p:sp>
          <p:nvSpPr>
            <p:cNvPr id="53" name="Rectangle 52">
              <a:extLst>
                <a:ext uri="{FF2B5EF4-FFF2-40B4-BE49-F238E27FC236}">
                  <a16:creationId xmlns:a16="http://schemas.microsoft.com/office/drawing/2014/main" id="{A0DA7ED6-D2F9-49E5-A76B-B1B27EFFC90E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283574" y="2628592"/>
              <a:ext cx="360000" cy="45000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36000" tIns="0" rIns="36000" bIns="0" rtlCol="0" anchor="ctr" anchorCtr="1">
              <a:normAutofit/>
            </a:bodyPr>
            <a:lstStyle/>
            <a:p>
              <a:pPr algn="ctr"/>
              <a:r>
                <a:rPr lang="en-US" sz="1600" dirty="0">
                  <a:solidFill>
                    <a:schemeClr val="tx1"/>
                  </a:solidFill>
                  <a:latin typeface="Calisto MT" panose="02040603050505030304" pitchFamily="18" charset="0"/>
                </a:rPr>
                <a:t>Ge</a:t>
              </a:r>
            </a:p>
          </p:txBody>
        </p:sp>
        <p:sp>
          <p:nvSpPr>
            <p:cNvPr id="54" name="Rectangle 53">
              <a:extLst>
                <a:ext uri="{FF2B5EF4-FFF2-40B4-BE49-F238E27FC236}">
                  <a16:creationId xmlns:a16="http://schemas.microsoft.com/office/drawing/2014/main" id="{ED371C18-8234-4643-AAC7-C61EC36ECC46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643574" y="1728592"/>
              <a:ext cx="360000" cy="45000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36000" tIns="0" rIns="36000" bIns="0" rtlCol="0" anchor="ctr" anchorCtr="1">
              <a:normAutofit/>
            </a:bodyPr>
            <a:lstStyle/>
            <a:p>
              <a:pPr algn="ctr"/>
              <a:r>
                <a:rPr lang="en-US" sz="1600" dirty="0">
                  <a:solidFill>
                    <a:srgbClr val="000000"/>
                  </a:solidFill>
                  <a:latin typeface="Calisto MT" panose="02040603050505030304" pitchFamily="18" charset="0"/>
                </a:rPr>
                <a:t>N</a:t>
              </a:r>
            </a:p>
          </p:txBody>
        </p:sp>
        <p:sp>
          <p:nvSpPr>
            <p:cNvPr id="55" name="Rectangle 54">
              <a:extLst>
                <a:ext uri="{FF2B5EF4-FFF2-40B4-BE49-F238E27FC236}">
                  <a16:creationId xmlns:a16="http://schemas.microsoft.com/office/drawing/2014/main" id="{6B239D24-4296-430C-92A9-3A662531FC26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643574" y="2178592"/>
              <a:ext cx="360000" cy="45000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36000" tIns="0" rIns="36000" bIns="0" rtlCol="0" anchor="ctr" anchorCtr="1">
              <a:normAutofit/>
            </a:bodyPr>
            <a:lstStyle/>
            <a:p>
              <a:pPr algn="ctr"/>
              <a:r>
                <a:rPr lang="en-US" sz="1600" dirty="0">
                  <a:solidFill>
                    <a:srgbClr val="FF0000"/>
                  </a:solidFill>
                  <a:latin typeface="Calisto MT" panose="02040603050505030304" pitchFamily="18" charset="0"/>
                </a:rPr>
                <a:t>P</a:t>
              </a:r>
            </a:p>
          </p:txBody>
        </p:sp>
        <p:sp>
          <p:nvSpPr>
            <p:cNvPr id="56" name="Rectangle 55">
              <a:extLst>
                <a:ext uri="{FF2B5EF4-FFF2-40B4-BE49-F238E27FC236}">
                  <a16:creationId xmlns:a16="http://schemas.microsoft.com/office/drawing/2014/main" id="{481BDDDB-341B-476D-9F2E-28C9D5E04559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643574" y="2628592"/>
              <a:ext cx="360000" cy="45000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36000" tIns="0" rIns="36000" bIns="0" numCol="1" spcCol="0" rtlCol="0" fromWordArt="0" anchor="ctr" anchorCtr="1" forceAA="0" compatLnSpc="1">
              <a:prstTxWarp prst="textNoShape">
                <a:avLst/>
              </a:prstTxWarp>
              <a:normAutofit/>
            </a:bodyPr>
            <a:lstStyle/>
            <a:p>
              <a:pPr algn="ctr"/>
              <a:r>
                <a:rPr lang="en-US" sz="1600" dirty="0">
                  <a:solidFill>
                    <a:schemeClr val="tx1"/>
                  </a:solidFill>
                  <a:latin typeface="Calisto MT" panose="02040603050505030304" pitchFamily="18" charset="0"/>
                </a:rPr>
                <a:t>As</a:t>
              </a:r>
            </a:p>
          </p:txBody>
        </p:sp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5CBC3739-CD52-4787-AA60-21A112750E9D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643574" y="3078592"/>
              <a:ext cx="360000" cy="45000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36000" tIns="0" rIns="36000" bIns="0" rtlCol="0" anchor="ctr" anchorCtr="1">
              <a:normAutofit/>
            </a:bodyPr>
            <a:lstStyle/>
            <a:p>
              <a:pPr algn="ctr"/>
              <a:r>
                <a:rPr lang="en-US" sz="1600" dirty="0">
                  <a:solidFill>
                    <a:srgbClr val="000000"/>
                  </a:solidFill>
                  <a:latin typeface="Calisto MT" panose="02040603050505030304" pitchFamily="18" charset="0"/>
                </a:rPr>
                <a:t>Sb</a:t>
              </a:r>
            </a:p>
          </p:txBody>
        </p:sp>
        <p:sp>
          <p:nvSpPr>
            <p:cNvPr id="58" name="Rectangle 57">
              <a:extLst>
                <a:ext uri="{FF2B5EF4-FFF2-40B4-BE49-F238E27FC236}">
                  <a16:creationId xmlns:a16="http://schemas.microsoft.com/office/drawing/2014/main" id="{08FB4EFB-ED24-45AD-AB16-678E3E830D4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643574" y="3528592"/>
              <a:ext cx="360000" cy="45000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36000" tIns="0" rIns="36000" bIns="0" rtlCol="0" anchor="ctr" anchorCtr="1">
              <a:normAutofit/>
            </a:bodyPr>
            <a:lstStyle/>
            <a:p>
              <a:pPr algn="ctr"/>
              <a:r>
                <a:rPr lang="en-US" sz="1600" dirty="0">
                  <a:solidFill>
                    <a:srgbClr val="000000"/>
                  </a:solidFill>
                  <a:latin typeface="Calisto MT" panose="02040603050505030304" pitchFamily="18" charset="0"/>
                </a:rPr>
                <a:t>Bi</a:t>
              </a:r>
            </a:p>
          </p:txBody>
        </p:sp>
        <p:sp>
          <p:nvSpPr>
            <p:cNvPr id="59" name="Rectangle 58">
              <a:extLst>
                <a:ext uri="{FF2B5EF4-FFF2-40B4-BE49-F238E27FC236}">
                  <a16:creationId xmlns:a16="http://schemas.microsoft.com/office/drawing/2014/main" id="{C3D042EB-7F8B-4E72-919F-BE0E3CC57D0B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7003574" y="1728592"/>
              <a:ext cx="360000" cy="45000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36000" tIns="0" rIns="36000" bIns="0" rtlCol="0" anchor="ctr" anchorCtr="1">
              <a:normAutofit/>
            </a:bodyPr>
            <a:lstStyle/>
            <a:p>
              <a:pPr algn="ctr"/>
              <a:r>
                <a:rPr lang="en-US" sz="1600" dirty="0">
                  <a:solidFill>
                    <a:srgbClr val="000000"/>
                  </a:solidFill>
                  <a:latin typeface="Calisto MT" panose="02040603050505030304" pitchFamily="18" charset="0"/>
                </a:rPr>
                <a:t>O</a:t>
              </a:r>
            </a:p>
          </p:txBody>
        </p:sp>
        <p:sp>
          <p:nvSpPr>
            <p:cNvPr id="60" name="Rectangle 59">
              <a:extLst>
                <a:ext uri="{FF2B5EF4-FFF2-40B4-BE49-F238E27FC236}">
                  <a16:creationId xmlns:a16="http://schemas.microsoft.com/office/drawing/2014/main" id="{8CC14B01-33BC-4106-BE5C-1C054FF21090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7003574" y="2178592"/>
              <a:ext cx="360000" cy="45000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36000" tIns="0" rIns="36000" bIns="0" rtlCol="0" anchor="ctr" anchorCtr="1">
              <a:normAutofit/>
            </a:bodyPr>
            <a:lstStyle/>
            <a:p>
              <a:pPr algn="ctr"/>
              <a:r>
                <a:rPr lang="en-US" sz="1600" dirty="0">
                  <a:solidFill>
                    <a:srgbClr val="000000"/>
                  </a:solidFill>
                  <a:latin typeface="Calisto MT" panose="02040603050505030304" pitchFamily="18" charset="0"/>
                </a:rPr>
                <a:t>S</a:t>
              </a:r>
            </a:p>
          </p:txBody>
        </p:sp>
        <p:sp>
          <p:nvSpPr>
            <p:cNvPr id="61" name="Rectangle 60">
              <a:extLst>
                <a:ext uri="{FF2B5EF4-FFF2-40B4-BE49-F238E27FC236}">
                  <a16:creationId xmlns:a16="http://schemas.microsoft.com/office/drawing/2014/main" id="{E11ABD09-3606-4A91-8E84-99B737AA892E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7003574" y="2628592"/>
              <a:ext cx="360000" cy="45000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36000" tIns="0" rIns="36000" bIns="0" rtlCol="0" anchor="ctr" anchorCtr="1">
              <a:normAutofit/>
            </a:bodyPr>
            <a:lstStyle/>
            <a:p>
              <a:pPr algn="ctr"/>
              <a:r>
                <a:rPr lang="en-US" sz="1600" dirty="0">
                  <a:solidFill>
                    <a:srgbClr val="FF0000"/>
                  </a:solidFill>
                  <a:latin typeface="Calisto MT" panose="02040603050505030304" pitchFamily="18" charset="0"/>
                </a:rPr>
                <a:t>Se</a:t>
              </a:r>
            </a:p>
          </p:txBody>
        </p:sp>
        <p:sp>
          <p:nvSpPr>
            <p:cNvPr id="62" name="Rectangle 61">
              <a:extLst>
                <a:ext uri="{FF2B5EF4-FFF2-40B4-BE49-F238E27FC236}">
                  <a16:creationId xmlns:a16="http://schemas.microsoft.com/office/drawing/2014/main" id="{A39E5FC6-CC6E-41BF-917D-ED0344549E43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7003574" y="3078592"/>
              <a:ext cx="360000" cy="45000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36000" tIns="0" rIns="36000" bIns="0" rtlCol="0" anchor="ctr" anchorCtr="1">
              <a:normAutofit/>
            </a:bodyPr>
            <a:lstStyle/>
            <a:p>
              <a:pPr algn="ctr"/>
              <a:r>
                <a:rPr lang="en-US" sz="1600" dirty="0">
                  <a:solidFill>
                    <a:srgbClr val="FF0000"/>
                  </a:solidFill>
                  <a:latin typeface="Calisto MT" panose="02040603050505030304" pitchFamily="18" charset="0"/>
                </a:rPr>
                <a:t>Te</a:t>
              </a:r>
            </a:p>
          </p:txBody>
        </p:sp>
        <p:sp>
          <p:nvSpPr>
            <p:cNvPr id="63" name="Rectangle 62">
              <a:extLst>
                <a:ext uri="{FF2B5EF4-FFF2-40B4-BE49-F238E27FC236}">
                  <a16:creationId xmlns:a16="http://schemas.microsoft.com/office/drawing/2014/main" id="{D672CBA2-61DB-4F50-81DC-B336C1977623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7003574" y="3528592"/>
              <a:ext cx="360000" cy="45000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36000" tIns="0" rIns="36000" bIns="0" rtlCol="0" anchor="ctr" anchorCtr="1">
              <a:normAutofit/>
            </a:bodyPr>
            <a:lstStyle/>
            <a:p>
              <a:pPr algn="ctr"/>
              <a:r>
                <a:rPr lang="en-US" sz="1600" dirty="0">
                  <a:solidFill>
                    <a:srgbClr val="FF0000"/>
                  </a:solidFill>
                  <a:latin typeface="Calisto MT" panose="02040603050505030304" pitchFamily="18" charset="0"/>
                </a:rPr>
                <a:t>Po</a:t>
              </a:r>
            </a:p>
          </p:txBody>
        </p:sp>
        <p:sp>
          <p:nvSpPr>
            <p:cNvPr id="64" name="Rectangle 63">
              <a:extLst>
                <a:ext uri="{FF2B5EF4-FFF2-40B4-BE49-F238E27FC236}">
                  <a16:creationId xmlns:a16="http://schemas.microsoft.com/office/drawing/2014/main" id="{F9E29E02-4FA1-46D7-AD60-15699C493066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7363574" y="1728592"/>
              <a:ext cx="360000" cy="45000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36000" tIns="0" rIns="36000" bIns="0" numCol="1" spcCol="0" rtlCol="0" fromWordArt="0" anchor="ctr" anchorCtr="1" forceAA="0" compatLnSpc="1">
              <a:prstTxWarp prst="textNoShape">
                <a:avLst/>
              </a:prstTxWarp>
              <a:normAutofit/>
            </a:bodyPr>
            <a:lstStyle/>
            <a:p>
              <a:pPr algn="ctr"/>
              <a:r>
                <a:rPr lang="en-US" sz="1600" dirty="0">
                  <a:solidFill>
                    <a:srgbClr val="FF0000"/>
                  </a:solidFill>
                  <a:latin typeface="Calisto MT" panose="02040603050505030304" pitchFamily="18" charset="0"/>
                </a:rPr>
                <a:t>F</a:t>
              </a:r>
            </a:p>
          </p:txBody>
        </p:sp>
        <p:sp>
          <p:nvSpPr>
            <p:cNvPr id="65" name="Rectangle 64">
              <a:extLst>
                <a:ext uri="{FF2B5EF4-FFF2-40B4-BE49-F238E27FC236}">
                  <a16:creationId xmlns:a16="http://schemas.microsoft.com/office/drawing/2014/main" id="{F10AA278-8B61-4B78-9631-47A8F9780849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7363574" y="2178592"/>
              <a:ext cx="360000" cy="45000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36000" tIns="0" rIns="36000" bIns="0" rtlCol="0" anchor="ctr" anchorCtr="1">
              <a:normAutofit/>
            </a:bodyPr>
            <a:lstStyle/>
            <a:p>
              <a:pPr algn="ctr"/>
              <a:r>
                <a:rPr lang="en-US" sz="1600" dirty="0">
                  <a:solidFill>
                    <a:srgbClr val="000000"/>
                  </a:solidFill>
                  <a:latin typeface="Calisto MT" panose="02040603050505030304" pitchFamily="18" charset="0"/>
                </a:rPr>
                <a:t>Cl</a:t>
              </a:r>
            </a:p>
          </p:txBody>
        </p:sp>
        <p:sp>
          <p:nvSpPr>
            <p:cNvPr id="66" name="Rectangle 65">
              <a:extLst>
                <a:ext uri="{FF2B5EF4-FFF2-40B4-BE49-F238E27FC236}">
                  <a16:creationId xmlns:a16="http://schemas.microsoft.com/office/drawing/2014/main" id="{1FD5AE86-8ABF-4306-A8E8-8B9A681747F7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563574" y="3078592"/>
              <a:ext cx="360000" cy="45000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36000" tIns="0" rIns="36000" bIns="0" rtlCol="0" anchor="ctr" anchorCtr="1">
              <a:normAutofit/>
            </a:bodyPr>
            <a:lstStyle/>
            <a:p>
              <a:pPr algn="ctr"/>
              <a:r>
                <a:rPr lang="en-US" sz="1600" dirty="0">
                  <a:solidFill>
                    <a:srgbClr val="FF0000"/>
                  </a:solidFill>
                  <a:latin typeface="Calisto MT" panose="02040603050505030304" pitchFamily="18" charset="0"/>
                </a:rPr>
                <a:t>Cd</a:t>
              </a:r>
            </a:p>
          </p:txBody>
        </p:sp>
        <p:sp>
          <p:nvSpPr>
            <p:cNvPr id="67" name="Rectangle 66">
              <a:extLst>
                <a:ext uri="{FF2B5EF4-FFF2-40B4-BE49-F238E27FC236}">
                  <a16:creationId xmlns:a16="http://schemas.microsoft.com/office/drawing/2014/main" id="{C6C6C5CC-E92C-4503-83FE-F5B735FD586F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563574" y="3528592"/>
              <a:ext cx="360000" cy="45000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36000" tIns="0" rIns="36000" bIns="0" numCol="1" spcCol="0" rtlCol="0" fromWordArt="0" anchor="ctr" anchorCtr="1" forceAA="0" compatLnSpc="1">
              <a:prstTxWarp prst="textNoShape">
                <a:avLst/>
              </a:prstTxWarp>
              <a:normAutofit/>
            </a:bodyPr>
            <a:lstStyle/>
            <a:p>
              <a:pPr algn="ctr"/>
              <a:r>
                <a:rPr lang="en-US" sz="1600" dirty="0">
                  <a:solidFill>
                    <a:schemeClr val="tx1"/>
                  </a:solidFill>
                  <a:latin typeface="Calisto MT" panose="02040603050505030304" pitchFamily="18" charset="0"/>
                </a:rPr>
                <a:t>Hg</a:t>
              </a:r>
            </a:p>
          </p:txBody>
        </p:sp>
        <p:sp>
          <p:nvSpPr>
            <p:cNvPr id="68" name="Rectangle 67">
              <a:extLst>
                <a:ext uri="{FF2B5EF4-FFF2-40B4-BE49-F238E27FC236}">
                  <a16:creationId xmlns:a16="http://schemas.microsoft.com/office/drawing/2014/main" id="{C0534713-070B-4EB5-8E76-B5E080DD362A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283574" y="3078592"/>
              <a:ext cx="360000" cy="45000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36000" tIns="0" rIns="36000" bIns="0" numCol="1" spcCol="0" rtlCol="0" fromWordArt="0" anchor="ctr" anchorCtr="1" forceAA="0" compatLnSpc="1">
              <a:prstTxWarp prst="textNoShape">
                <a:avLst/>
              </a:prstTxWarp>
              <a:normAutofit/>
            </a:bodyPr>
            <a:lstStyle/>
            <a:p>
              <a:pPr algn="ctr"/>
              <a:r>
                <a:rPr lang="en-US" sz="1600" dirty="0">
                  <a:solidFill>
                    <a:srgbClr val="FF0000"/>
                  </a:solidFill>
                  <a:latin typeface="Calisto MT" panose="02040603050505030304" pitchFamily="18" charset="0"/>
                </a:rPr>
                <a:t>Sn</a:t>
              </a:r>
            </a:p>
          </p:txBody>
        </p:sp>
        <p:sp>
          <p:nvSpPr>
            <p:cNvPr id="69" name="Rectangle 68">
              <a:extLst>
                <a:ext uri="{FF2B5EF4-FFF2-40B4-BE49-F238E27FC236}">
                  <a16:creationId xmlns:a16="http://schemas.microsoft.com/office/drawing/2014/main" id="{8B0E42C1-EC50-4FF9-8579-EB1AA013B13D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283574" y="3528592"/>
              <a:ext cx="360000" cy="45000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36000" tIns="0" rIns="36000" bIns="0" numCol="1" spcCol="0" rtlCol="0" fromWordArt="0" anchor="ctr" anchorCtr="1" forceAA="0" compatLnSpc="1">
              <a:prstTxWarp prst="textNoShape">
                <a:avLst/>
              </a:prstTxWarp>
              <a:normAutofit/>
            </a:bodyPr>
            <a:lstStyle/>
            <a:p>
              <a:pPr algn="ctr"/>
              <a:r>
                <a:rPr lang="de-CH" sz="1600" dirty="0">
                  <a:solidFill>
                    <a:srgbClr val="FF0000"/>
                  </a:solidFill>
                  <a:latin typeface="Calisto MT" panose="02040603050505030304" pitchFamily="18" charset="0"/>
                </a:rPr>
                <a:t>P</a:t>
              </a:r>
              <a:r>
                <a:rPr lang="en-US" sz="1600" dirty="0">
                  <a:solidFill>
                    <a:srgbClr val="FF0000"/>
                  </a:solidFill>
                  <a:latin typeface="Calisto MT" panose="02040603050505030304" pitchFamily="18" charset="0"/>
                </a:rPr>
                <a:t>b</a:t>
              </a:r>
            </a:p>
          </p:txBody>
        </p:sp>
        <p:sp>
          <p:nvSpPr>
            <p:cNvPr id="70" name="Rectangle 69">
              <a:extLst>
                <a:ext uri="{FF2B5EF4-FFF2-40B4-BE49-F238E27FC236}">
                  <a16:creationId xmlns:a16="http://schemas.microsoft.com/office/drawing/2014/main" id="{970258BE-84BF-4481-8C16-F23C44F797FD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7363574" y="2628592"/>
              <a:ext cx="360000" cy="45000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36000" tIns="0" rIns="36000" bIns="0" numCol="1" spcCol="0" rtlCol="0" fromWordArt="0" anchor="ctr" anchorCtr="1" forceAA="0" compatLnSpc="1">
              <a:prstTxWarp prst="textNoShape">
                <a:avLst/>
              </a:prstTxWarp>
              <a:normAutofit/>
            </a:bodyPr>
            <a:lstStyle/>
            <a:p>
              <a:pPr algn="ctr"/>
              <a:r>
                <a:rPr lang="en-US" sz="1600" dirty="0">
                  <a:solidFill>
                    <a:schemeClr val="tx1"/>
                  </a:solidFill>
                  <a:latin typeface="Calisto MT" panose="02040603050505030304" pitchFamily="18" charset="0"/>
                </a:rPr>
                <a:t>Br</a:t>
              </a:r>
            </a:p>
          </p:txBody>
        </p:sp>
        <p:sp>
          <p:nvSpPr>
            <p:cNvPr id="71" name="Rectangle 70">
              <a:extLst>
                <a:ext uri="{FF2B5EF4-FFF2-40B4-BE49-F238E27FC236}">
                  <a16:creationId xmlns:a16="http://schemas.microsoft.com/office/drawing/2014/main" id="{1B52212B-3279-4062-83B8-5DC861E79DC0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7363574" y="3078592"/>
              <a:ext cx="360000" cy="45000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36000" tIns="0" rIns="36000" bIns="0" rtlCol="0" anchor="ctr" anchorCtr="1">
              <a:normAutofit/>
            </a:bodyPr>
            <a:lstStyle/>
            <a:p>
              <a:pPr algn="ctr"/>
              <a:r>
                <a:rPr lang="en-US" sz="1600" dirty="0">
                  <a:solidFill>
                    <a:srgbClr val="000000"/>
                  </a:solidFill>
                  <a:latin typeface="Calisto MT" panose="02040603050505030304" pitchFamily="18" charset="0"/>
                </a:rPr>
                <a:t>I</a:t>
              </a:r>
            </a:p>
          </p:txBody>
        </p:sp>
        <p:sp>
          <p:nvSpPr>
            <p:cNvPr id="72" name="Rectangle 71">
              <a:extLst>
                <a:ext uri="{FF2B5EF4-FFF2-40B4-BE49-F238E27FC236}">
                  <a16:creationId xmlns:a16="http://schemas.microsoft.com/office/drawing/2014/main" id="{96B842B1-E192-4AE8-AD8A-F4A70C923061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7723574" y="1728592"/>
              <a:ext cx="360000" cy="45000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36000" tIns="0" rIns="36000" bIns="0" rtlCol="0" anchor="ctr" anchorCtr="1">
              <a:normAutofit/>
            </a:bodyPr>
            <a:lstStyle/>
            <a:p>
              <a:pPr algn="ctr"/>
              <a:r>
                <a:rPr lang="en-US" sz="1600" dirty="0">
                  <a:solidFill>
                    <a:srgbClr val="000000"/>
                  </a:solidFill>
                  <a:latin typeface="Calisto MT" panose="02040603050505030304" pitchFamily="18" charset="0"/>
                </a:rPr>
                <a:t>Ne</a:t>
              </a:r>
            </a:p>
          </p:txBody>
        </p:sp>
        <p:sp>
          <p:nvSpPr>
            <p:cNvPr id="73" name="Rectangle 72">
              <a:extLst>
                <a:ext uri="{FF2B5EF4-FFF2-40B4-BE49-F238E27FC236}">
                  <a16:creationId xmlns:a16="http://schemas.microsoft.com/office/drawing/2014/main" id="{07AE2B2D-6E3D-40DF-B7A4-4005C115D839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7363574" y="3528592"/>
              <a:ext cx="360000" cy="45000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36000" tIns="0" rIns="36000" bIns="0" rtlCol="0" anchor="ctr" anchorCtr="1">
              <a:normAutofit/>
            </a:bodyPr>
            <a:lstStyle/>
            <a:p>
              <a:pPr algn="ctr"/>
              <a:r>
                <a:rPr lang="en-US" sz="1600" dirty="0">
                  <a:solidFill>
                    <a:srgbClr val="FF0000"/>
                  </a:solidFill>
                  <a:latin typeface="Calisto MT" panose="02040603050505030304" pitchFamily="18" charset="0"/>
                </a:rPr>
                <a:t>At</a:t>
              </a:r>
            </a:p>
          </p:txBody>
        </p:sp>
        <p:sp>
          <p:nvSpPr>
            <p:cNvPr id="74" name="Rectangle 73">
              <a:extLst>
                <a:ext uri="{FF2B5EF4-FFF2-40B4-BE49-F238E27FC236}">
                  <a16:creationId xmlns:a16="http://schemas.microsoft.com/office/drawing/2014/main" id="{65129EA9-4D5A-4218-886D-6209B609C43D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7723574" y="2178592"/>
              <a:ext cx="360000" cy="45000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36000" tIns="0" rIns="36000" bIns="0" rtlCol="0" anchor="ctr" anchorCtr="1">
              <a:normAutofit/>
            </a:bodyPr>
            <a:lstStyle/>
            <a:p>
              <a:pPr algn="ctr"/>
              <a:r>
                <a:rPr lang="en-US" sz="1600" dirty="0">
                  <a:solidFill>
                    <a:srgbClr val="FF0000"/>
                  </a:solidFill>
                  <a:latin typeface="Calisto MT" panose="02040603050505030304" pitchFamily="18" charset="0"/>
                </a:rPr>
                <a:t>Ar</a:t>
              </a:r>
            </a:p>
          </p:txBody>
        </p:sp>
        <p:sp>
          <p:nvSpPr>
            <p:cNvPr id="75" name="Rectangle 74">
              <a:extLst>
                <a:ext uri="{FF2B5EF4-FFF2-40B4-BE49-F238E27FC236}">
                  <a16:creationId xmlns:a16="http://schemas.microsoft.com/office/drawing/2014/main" id="{19BA584C-053B-41F7-9180-7B49A0E4842E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7723574" y="2628592"/>
              <a:ext cx="360000" cy="45000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36000" tIns="0" rIns="36000" bIns="0" rtlCol="0" anchor="ctr" anchorCtr="1">
              <a:normAutofit/>
            </a:bodyPr>
            <a:lstStyle/>
            <a:p>
              <a:pPr algn="ctr"/>
              <a:r>
                <a:rPr lang="en-US" sz="1600" dirty="0">
                  <a:solidFill>
                    <a:schemeClr val="tx1"/>
                  </a:solidFill>
                  <a:latin typeface="Calisto MT" panose="02040603050505030304" pitchFamily="18" charset="0"/>
                </a:rPr>
                <a:t>Kr</a:t>
              </a:r>
            </a:p>
          </p:txBody>
        </p:sp>
        <p:sp>
          <p:nvSpPr>
            <p:cNvPr id="76" name="Rectangle 75">
              <a:extLst>
                <a:ext uri="{FF2B5EF4-FFF2-40B4-BE49-F238E27FC236}">
                  <a16:creationId xmlns:a16="http://schemas.microsoft.com/office/drawing/2014/main" id="{76D6CEF2-FC3D-4170-BC11-2E8B30419B14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7723574" y="3078592"/>
              <a:ext cx="360000" cy="45000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36000" tIns="0" rIns="36000" bIns="0" rtlCol="0" anchor="ctr" anchorCtr="1">
              <a:normAutofit/>
            </a:bodyPr>
            <a:lstStyle/>
            <a:p>
              <a:pPr algn="ctr"/>
              <a:r>
                <a:rPr lang="en-US" sz="1600" dirty="0">
                  <a:solidFill>
                    <a:srgbClr val="000000"/>
                  </a:solidFill>
                  <a:latin typeface="Calisto MT" panose="02040603050505030304" pitchFamily="18" charset="0"/>
                </a:rPr>
                <a:t>Xe</a:t>
              </a:r>
            </a:p>
          </p:txBody>
        </p:sp>
        <p:sp>
          <p:nvSpPr>
            <p:cNvPr id="77" name="Rectangle 76">
              <a:extLst>
                <a:ext uri="{FF2B5EF4-FFF2-40B4-BE49-F238E27FC236}">
                  <a16:creationId xmlns:a16="http://schemas.microsoft.com/office/drawing/2014/main" id="{8FC24682-7DD5-4F62-A37A-972F2B37B5D8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7723574" y="3528592"/>
              <a:ext cx="360000" cy="45000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36000" tIns="0" rIns="36000" bIns="0" rtlCol="0" anchor="ctr" anchorCtr="1">
              <a:normAutofit/>
            </a:bodyPr>
            <a:lstStyle/>
            <a:p>
              <a:pPr algn="ctr"/>
              <a:r>
                <a:rPr lang="en-US" sz="1600" dirty="0">
                  <a:solidFill>
                    <a:srgbClr val="FF0000"/>
                  </a:solidFill>
                  <a:latin typeface="Calisto MT" panose="02040603050505030304" pitchFamily="18" charset="0"/>
                </a:rPr>
                <a:t>Rn</a:t>
              </a:r>
            </a:p>
          </p:txBody>
        </p:sp>
        <p:sp>
          <p:nvSpPr>
            <p:cNvPr id="78" name="Rectangle 77">
              <a:extLst>
                <a:ext uri="{FF2B5EF4-FFF2-40B4-BE49-F238E27FC236}">
                  <a16:creationId xmlns:a16="http://schemas.microsoft.com/office/drawing/2014/main" id="{5800035B-6916-48C6-BEED-D3CADD356DA6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7723574" y="1278592"/>
              <a:ext cx="360000" cy="45000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36000" tIns="0" rIns="36000" bIns="0" rtlCol="0" anchor="ctr" anchorCtr="1">
              <a:normAutofit/>
            </a:bodyPr>
            <a:lstStyle/>
            <a:p>
              <a:pPr algn="ctr"/>
              <a:r>
                <a:rPr lang="en-US" sz="1600" dirty="0">
                  <a:solidFill>
                    <a:srgbClr val="FF0000"/>
                  </a:solidFill>
                  <a:latin typeface="Calisto MT" panose="02040603050505030304" pitchFamily="18" charset="0"/>
                </a:rPr>
                <a:t>He</a:t>
              </a:r>
            </a:p>
          </p:txBody>
        </p:sp>
        <p:sp>
          <p:nvSpPr>
            <p:cNvPr id="79" name="Rectangle 78">
              <a:extLst>
                <a:ext uri="{FF2B5EF4-FFF2-40B4-BE49-F238E27FC236}">
                  <a16:creationId xmlns:a16="http://schemas.microsoft.com/office/drawing/2014/main" id="{0243C977-BAF0-4BD2-947A-FED8947C5DB8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863574" y="4203592"/>
              <a:ext cx="360000" cy="45000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36000" tIns="0" rIns="36000" bIns="0" rtlCol="0" anchor="ctr" anchorCtr="1">
              <a:normAutofit/>
            </a:bodyPr>
            <a:lstStyle/>
            <a:p>
              <a:pPr algn="ctr"/>
              <a:r>
                <a:rPr lang="en-US" sz="1600" dirty="0">
                  <a:solidFill>
                    <a:srgbClr val="FF0000"/>
                  </a:solidFill>
                  <a:latin typeface="Calisto MT" panose="02040603050505030304" pitchFamily="18" charset="0"/>
                </a:rPr>
                <a:t>Ce</a:t>
              </a:r>
            </a:p>
          </p:txBody>
        </p:sp>
        <p:sp>
          <p:nvSpPr>
            <p:cNvPr id="80" name="Rectangle 79">
              <a:extLst>
                <a:ext uri="{FF2B5EF4-FFF2-40B4-BE49-F238E27FC236}">
                  <a16:creationId xmlns:a16="http://schemas.microsoft.com/office/drawing/2014/main" id="{04185844-4B31-4E31-93DD-F3A8CC55E8A5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223574" y="4203592"/>
              <a:ext cx="360000" cy="45000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36000" tIns="0" rIns="36000" bIns="0" rtlCol="0" anchor="ctr" anchorCtr="1">
              <a:normAutofit/>
            </a:bodyPr>
            <a:lstStyle/>
            <a:p>
              <a:pPr algn="ctr"/>
              <a:r>
                <a:rPr lang="en-US" sz="1600" dirty="0">
                  <a:solidFill>
                    <a:schemeClr val="tx1"/>
                  </a:solidFill>
                  <a:latin typeface="Calisto MT" panose="02040603050505030304" pitchFamily="18" charset="0"/>
                </a:rPr>
                <a:t>Pr</a:t>
              </a:r>
            </a:p>
          </p:txBody>
        </p:sp>
        <p:sp>
          <p:nvSpPr>
            <p:cNvPr id="81" name="Rectangle 80">
              <a:extLst>
                <a:ext uri="{FF2B5EF4-FFF2-40B4-BE49-F238E27FC236}">
                  <a16:creationId xmlns:a16="http://schemas.microsoft.com/office/drawing/2014/main" id="{381BA7CD-C897-49A0-9252-301ED726B8F1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383574" y="4203592"/>
              <a:ext cx="360000" cy="45000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36000" tIns="0" rIns="36000" bIns="0" rtlCol="0" anchor="ctr" anchorCtr="1">
              <a:normAutofit/>
            </a:bodyPr>
            <a:lstStyle/>
            <a:p>
              <a:pPr algn="ctr"/>
              <a:r>
                <a:rPr lang="en-US" sz="1600" dirty="0">
                  <a:solidFill>
                    <a:srgbClr val="000000"/>
                  </a:solidFill>
                  <a:latin typeface="Calisto MT" panose="02040603050505030304" pitchFamily="18" charset="0"/>
                </a:rPr>
                <a:t>Tb</a:t>
              </a:r>
            </a:p>
          </p:txBody>
        </p:sp>
        <p:sp>
          <p:nvSpPr>
            <p:cNvPr id="82" name="Rectangle 81">
              <a:extLst>
                <a:ext uri="{FF2B5EF4-FFF2-40B4-BE49-F238E27FC236}">
                  <a16:creationId xmlns:a16="http://schemas.microsoft.com/office/drawing/2014/main" id="{33DB5647-4FAD-459D-8BF4-81D1C1E30B2E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023574" y="4203592"/>
              <a:ext cx="360000" cy="45000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36000" tIns="0" rIns="36000" bIns="0" rtlCol="0" anchor="ctr" anchorCtr="1">
              <a:normAutofit/>
            </a:bodyPr>
            <a:lstStyle/>
            <a:p>
              <a:pPr algn="ctr"/>
              <a:r>
                <a:rPr lang="en-US" sz="1600" dirty="0">
                  <a:solidFill>
                    <a:srgbClr val="000000"/>
                  </a:solidFill>
                  <a:latin typeface="Calisto MT" panose="02040603050505030304" pitchFamily="18" charset="0"/>
                </a:rPr>
                <a:t>Gd</a:t>
              </a:r>
            </a:p>
          </p:txBody>
        </p:sp>
        <p:sp>
          <p:nvSpPr>
            <p:cNvPr id="83" name="Rectangle 82">
              <a:extLst>
                <a:ext uri="{FF2B5EF4-FFF2-40B4-BE49-F238E27FC236}">
                  <a16:creationId xmlns:a16="http://schemas.microsoft.com/office/drawing/2014/main" id="{86EE9981-5EB3-485C-9CB4-7E124AE120D6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663574" y="4203592"/>
              <a:ext cx="360000" cy="45000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36000" tIns="0" rIns="36000" bIns="0" numCol="1" spcCol="0" rtlCol="0" fromWordArt="0" anchor="ctr" anchorCtr="1" forceAA="0" compatLnSpc="1">
              <a:prstTxWarp prst="textNoShape">
                <a:avLst/>
              </a:prstTxWarp>
              <a:normAutofit/>
            </a:bodyPr>
            <a:lstStyle/>
            <a:p>
              <a:pPr algn="ctr"/>
              <a:r>
                <a:rPr lang="en-US" sz="1600" dirty="0">
                  <a:solidFill>
                    <a:schemeClr val="tx1"/>
                  </a:solidFill>
                  <a:latin typeface="Calisto MT" panose="02040603050505030304" pitchFamily="18" charset="0"/>
                </a:rPr>
                <a:t>Eu</a:t>
              </a:r>
            </a:p>
          </p:txBody>
        </p:sp>
        <p:sp>
          <p:nvSpPr>
            <p:cNvPr id="84" name="Rectangle 83">
              <a:extLst>
                <a:ext uri="{FF2B5EF4-FFF2-40B4-BE49-F238E27FC236}">
                  <a16:creationId xmlns:a16="http://schemas.microsoft.com/office/drawing/2014/main" id="{1AAB6920-5992-4D9D-93FF-3B5D9487A7C9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303574" y="4203592"/>
              <a:ext cx="360000" cy="45000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36000" tIns="0" rIns="36000" bIns="0" rtlCol="0" anchor="ctr" anchorCtr="1">
              <a:normAutofit/>
            </a:bodyPr>
            <a:lstStyle/>
            <a:p>
              <a:pPr algn="ctr"/>
              <a:r>
                <a:rPr lang="en-US" sz="1600" dirty="0">
                  <a:solidFill>
                    <a:srgbClr val="000000"/>
                  </a:solidFill>
                  <a:latin typeface="Calisto MT" panose="02040603050505030304" pitchFamily="18" charset="0"/>
                </a:rPr>
                <a:t>Sm</a:t>
              </a:r>
            </a:p>
          </p:txBody>
        </p:sp>
        <p:sp>
          <p:nvSpPr>
            <p:cNvPr id="85" name="Rectangle 84">
              <a:extLst>
                <a:ext uri="{FF2B5EF4-FFF2-40B4-BE49-F238E27FC236}">
                  <a16:creationId xmlns:a16="http://schemas.microsoft.com/office/drawing/2014/main" id="{E5DA9FF3-882E-4085-867D-B3A7F7537F49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943574" y="4203592"/>
              <a:ext cx="360000" cy="45000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36000" tIns="0" rIns="36000" bIns="0" rtlCol="0" anchor="ctr" anchorCtr="1">
              <a:normAutofit/>
            </a:bodyPr>
            <a:lstStyle/>
            <a:p>
              <a:pPr algn="ctr"/>
              <a:r>
                <a:rPr lang="en-US" sz="1400" dirty="0">
                  <a:solidFill>
                    <a:srgbClr val="FF0000"/>
                  </a:solidFill>
                  <a:latin typeface="Calisto MT" panose="02040603050505030304" pitchFamily="18" charset="0"/>
                </a:rPr>
                <a:t>Pm</a:t>
              </a:r>
            </a:p>
          </p:txBody>
        </p:sp>
        <p:sp>
          <p:nvSpPr>
            <p:cNvPr id="86" name="Rectangle 85">
              <a:extLst>
                <a:ext uri="{FF2B5EF4-FFF2-40B4-BE49-F238E27FC236}">
                  <a16:creationId xmlns:a16="http://schemas.microsoft.com/office/drawing/2014/main" id="{60AD9BBA-E1D2-4609-91F0-F80111F5D6A9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583574" y="4203592"/>
              <a:ext cx="360000" cy="45000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36000" tIns="0" rIns="36000" bIns="0" rtlCol="0" anchor="ctr" anchorCtr="1">
              <a:normAutofit/>
            </a:bodyPr>
            <a:lstStyle/>
            <a:p>
              <a:pPr algn="ctr"/>
              <a:r>
                <a:rPr lang="en-US" sz="1600" dirty="0">
                  <a:solidFill>
                    <a:srgbClr val="000000"/>
                  </a:solidFill>
                  <a:latin typeface="Calisto MT" panose="02040603050505030304" pitchFamily="18" charset="0"/>
                </a:rPr>
                <a:t>Nd</a:t>
              </a:r>
            </a:p>
          </p:txBody>
        </p:sp>
        <p:sp>
          <p:nvSpPr>
            <p:cNvPr id="87" name="Rectangle 86">
              <a:extLst>
                <a:ext uri="{FF2B5EF4-FFF2-40B4-BE49-F238E27FC236}">
                  <a16:creationId xmlns:a16="http://schemas.microsoft.com/office/drawing/2014/main" id="{D1A23D23-C840-4E89-9C9F-BFD6A22E66F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743574" y="4203592"/>
              <a:ext cx="360000" cy="45000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36000" tIns="0" rIns="36000" bIns="0" rtlCol="0" anchor="ctr" anchorCtr="1">
              <a:normAutofit/>
            </a:bodyPr>
            <a:lstStyle/>
            <a:p>
              <a:pPr algn="ctr"/>
              <a:r>
                <a:rPr lang="en-US" sz="1600" dirty="0">
                  <a:solidFill>
                    <a:srgbClr val="000000"/>
                  </a:solidFill>
                  <a:latin typeface="Calisto MT" panose="02040603050505030304" pitchFamily="18" charset="0"/>
                </a:rPr>
                <a:t>Dy</a:t>
              </a:r>
            </a:p>
          </p:txBody>
        </p:sp>
        <p:sp>
          <p:nvSpPr>
            <p:cNvPr id="88" name="Rectangle 87">
              <a:extLst>
                <a:ext uri="{FF2B5EF4-FFF2-40B4-BE49-F238E27FC236}">
                  <a16:creationId xmlns:a16="http://schemas.microsoft.com/office/drawing/2014/main" id="{4CFE9149-A1C8-4F9A-BE6C-92469747CF6E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103574" y="4203592"/>
              <a:ext cx="360000" cy="45000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36000" tIns="0" rIns="36000" bIns="0" rtlCol="0" anchor="ctr" anchorCtr="1">
              <a:normAutofit/>
            </a:bodyPr>
            <a:lstStyle/>
            <a:p>
              <a:pPr algn="ctr"/>
              <a:r>
                <a:rPr lang="en-US" sz="1600" dirty="0">
                  <a:solidFill>
                    <a:srgbClr val="000000"/>
                  </a:solidFill>
                  <a:latin typeface="Calisto MT" panose="02040603050505030304" pitchFamily="18" charset="0"/>
                </a:rPr>
                <a:t>Ho</a:t>
              </a:r>
            </a:p>
          </p:txBody>
        </p:sp>
        <p:sp>
          <p:nvSpPr>
            <p:cNvPr id="89" name="Rectangle 88">
              <a:extLst>
                <a:ext uri="{FF2B5EF4-FFF2-40B4-BE49-F238E27FC236}">
                  <a16:creationId xmlns:a16="http://schemas.microsoft.com/office/drawing/2014/main" id="{D54A2DD6-220F-4223-9FA3-E3A728031671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463574" y="4203592"/>
              <a:ext cx="360000" cy="45000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36000" tIns="0" rIns="36000" bIns="0" rtlCol="0" anchor="ctr" anchorCtr="1">
              <a:normAutofit/>
            </a:bodyPr>
            <a:lstStyle/>
            <a:p>
              <a:pPr algn="ctr"/>
              <a:r>
                <a:rPr lang="en-US" sz="1600" dirty="0">
                  <a:solidFill>
                    <a:srgbClr val="000000"/>
                  </a:solidFill>
                  <a:latin typeface="Calisto MT" panose="02040603050505030304" pitchFamily="18" charset="0"/>
                </a:rPr>
                <a:t>Er</a:t>
              </a:r>
            </a:p>
          </p:txBody>
        </p:sp>
        <p:sp>
          <p:nvSpPr>
            <p:cNvPr id="90" name="Rectangle 89">
              <a:extLst>
                <a:ext uri="{FF2B5EF4-FFF2-40B4-BE49-F238E27FC236}">
                  <a16:creationId xmlns:a16="http://schemas.microsoft.com/office/drawing/2014/main" id="{FF9B47AD-3156-4F3B-8B80-5EAC45838288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823574" y="4203592"/>
              <a:ext cx="360000" cy="45000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36000" tIns="0" rIns="36000" bIns="0" rtlCol="0" anchor="ctr" anchorCtr="1">
              <a:normAutofit/>
            </a:bodyPr>
            <a:lstStyle/>
            <a:p>
              <a:pPr algn="ctr"/>
              <a:r>
                <a:rPr lang="en-US" sz="1400" dirty="0">
                  <a:solidFill>
                    <a:srgbClr val="FF0000"/>
                  </a:solidFill>
                  <a:latin typeface="Calisto MT" panose="02040603050505030304" pitchFamily="18" charset="0"/>
                </a:rPr>
                <a:t>Tm</a:t>
              </a:r>
            </a:p>
          </p:txBody>
        </p:sp>
        <p:sp>
          <p:nvSpPr>
            <p:cNvPr id="91" name="Rectangle 90">
              <a:extLst>
                <a:ext uri="{FF2B5EF4-FFF2-40B4-BE49-F238E27FC236}">
                  <a16:creationId xmlns:a16="http://schemas.microsoft.com/office/drawing/2014/main" id="{646AA6A5-FB12-4526-841A-9D4BCE339E0F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7183574" y="4203592"/>
              <a:ext cx="360000" cy="45000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36000" tIns="0" rIns="36000" bIns="0" numCol="1" spcCol="0" rtlCol="0" fromWordArt="0" anchor="ctr" anchorCtr="1" forceAA="0" compatLnSpc="1">
              <a:prstTxWarp prst="textNoShape">
                <a:avLst/>
              </a:prstTxWarp>
              <a:normAutofit/>
            </a:bodyPr>
            <a:lstStyle/>
            <a:p>
              <a:pPr algn="ctr"/>
              <a:r>
                <a:rPr lang="en-US" sz="1600" dirty="0">
                  <a:solidFill>
                    <a:schemeClr val="tx1"/>
                  </a:solidFill>
                  <a:latin typeface="Calisto MT" panose="02040603050505030304" pitchFamily="18" charset="0"/>
                </a:rPr>
                <a:t>Yb</a:t>
              </a:r>
            </a:p>
          </p:txBody>
        </p:sp>
        <p:sp>
          <p:nvSpPr>
            <p:cNvPr id="92" name="Rectangle 91">
              <a:extLst>
                <a:ext uri="{FF2B5EF4-FFF2-40B4-BE49-F238E27FC236}">
                  <a16:creationId xmlns:a16="http://schemas.microsoft.com/office/drawing/2014/main" id="{C1E7016C-2EBB-4468-B341-289D4FA931E7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7543574" y="4203592"/>
              <a:ext cx="360000" cy="45000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36000" tIns="0" rIns="36000" bIns="0" rtlCol="0" anchor="ctr" anchorCtr="1">
              <a:normAutofit/>
            </a:bodyPr>
            <a:lstStyle/>
            <a:p>
              <a:pPr algn="ctr"/>
              <a:r>
                <a:rPr lang="en-US" sz="1600" dirty="0">
                  <a:solidFill>
                    <a:srgbClr val="000000"/>
                  </a:solidFill>
                  <a:latin typeface="Calisto MT" panose="02040603050505030304" pitchFamily="18" charset="0"/>
                </a:rPr>
                <a:t>Lu</a:t>
              </a:r>
            </a:p>
          </p:txBody>
        </p:sp>
        <p:sp>
          <p:nvSpPr>
            <p:cNvPr id="93" name="Rectangle 92">
              <a:extLst>
                <a:ext uri="{FF2B5EF4-FFF2-40B4-BE49-F238E27FC236}">
                  <a16:creationId xmlns:a16="http://schemas.microsoft.com/office/drawing/2014/main" id="{764F3C50-6E4F-4DD6-98C2-F8F2BFD178A1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2863574" y="4653592"/>
              <a:ext cx="360000" cy="45000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36000" tIns="0" rIns="36000" bIns="0" rtlCol="0" anchor="ctr" anchorCtr="1">
              <a:normAutofit/>
            </a:bodyPr>
            <a:lstStyle/>
            <a:p>
              <a:pPr algn="ctr"/>
              <a:r>
                <a:rPr lang="en-US" sz="1600" dirty="0">
                  <a:solidFill>
                    <a:srgbClr val="000000"/>
                  </a:solidFill>
                  <a:latin typeface="Calisto MT" panose="02040603050505030304" pitchFamily="18" charset="0"/>
                </a:rPr>
                <a:t>Th</a:t>
              </a:r>
            </a:p>
          </p:txBody>
        </p:sp>
        <p:sp>
          <p:nvSpPr>
            <p:cNvPr id="94" name="Rectangle 93">
              <a:extLst>
                <a:ext uri="{FF2B5EF4-FFF2-40B4-BE49-F238E27FC236}">
                  <a16:creationId xmlns:a16="http://schemas.microsoft.com/office/drawing/2014/main" id="{B26FA9F6-D85E-4263-92B8-077C8287AFD5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223574" y="4653592"/>
              <a:ext cx="360000" cy="45000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36000" tIns="0" rIns="36000" bIns="0" rtlCol="0" anchor="ctr" anchorCtr="1">
              <a:normAutofit/>
            </a:bodyPr>
            <a:lstStyle/>
            <a:p>
              <a:pPr algn="ctr"/>
              <a:r>
                <a:rPr lang="en-US" sz="1600" dirty="0">
                  <a:solidFill>
                    <a:srgbClr val="000000"/>
                  </a:solidFill>
                  <a:latin typeface="Calisto MT" panose="02040603050505030304" pitchFamily="18" charset="0"/>
                </a:rPr>
                <a:t>Pa</a:t>
              </a:r>
            </a:p>
          </p:txBody>
        </p:sp>
        <p:sp>
          <p:nvSpPr>
            <p:cNvPr id="95" name="Rectangle 94">
              <a:extLst>
                <a:ext uri="{FF2B5EF4-FFF2-40B4-BE49-F238E27FC236}">
                  <a16:creationId xmlns:a16="http://schemas.microsoft.com/office/drawing/2014/main" id="{5EEA5A46-EB91-44C8-99D8-8BAD38802731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383574" y="4653592"/>
              <a:ext cx="360000" cy="45000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36000" tIns="0" rIns="36000" bIns="0" rtlCol="0" anchor="ctr" anchorCtr="1">
              <a:normAutofit/>
            </a:bodyPr>
            <a:lstStyle/>
            <a:p>
              <a:pPr algn="ctr"/>
              <a:r>
                <a:rPr lang="en-US" sz="1400" dirty="0">
                  <a:solidFill>
                    <a:srgbClr val="000000"/>
                  </a:solidFill>
                  <a:latin typeface="Calisto MT" panose="02040603050505030304" pitchFamily="18" charset="0"/>
                </a:rPr>
                <a:t>Bk</a:t>
              </a:r>
            </a:p>
          </p:txBody>
        </p:sp>
        <p:sp>
          <p:nvSpPr>
            <p:cNvPr id="96" name="Rectangle 95">
              <a:extLst>
                <a:ext uri="{FF2B5EF4-FFF2-40B4-BE49-F238E27FC236}">
                  <a16:creationId xmlns:a16="http://schemas.microsoft.com/office/drawing/2014/main" id="{ACD7D159-B8C3-49F3-8E04-F0B84704CA25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023574" y="4653592"/>
              <a:ext cx="360000" cy="45000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36000" tIns="0" rIns="36000" bIns="0" rtlCol="0" anchor="ctr" anchorCtr="1">
              <a:normAutofit/>
            </a:bodyPr>
            <a:lstStyle/>
            <a:p>
              <a:pPr algn="ctr"/>
              <a:r>
                <a:rPr lang="de-CH" sz="1400" dirty="0">
                  <a:solidFill>
                    <a:srgbClr val="000000"/>
                  </a:solidFill>
                  <a:latin typeface="Calisto MT" panose="02040603050505030304" pitchFamily="18" charset="0"/>
                </a:rPr>
                <a:t>Cm</a:t>
              </a:r>
              <a:endParaRPr lang="en-US" sz="1400" dirty="0">
                <a:solidFill>
                  <a:srgbClr val="000000"/>
                </a:solidFill>
                <a:latin typeface="Calisto MT" panose="02040603050505030304" pitchFamily="18" charset="0"/>
              </a:endParaRPr>
            </a:p>
          </p:txBody>
        </p:sp>
        <p:sp>
          <p:nvSpPr>
            <p:cNvPr id="97" name="Rectangle 96">
              <a:extLst>
                <a:ext uri="{FF2B5EF4-FFF2-40B4-BE49-F238E27FC236}">
                  <a16:creationId xmlns:a16="http://schemas.microsoft.com/office/drawing/2014/main" id="{FE931A08-E872-41BD-8F58-0DC3CEB50683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663574" y="4653592"/>
              <a:ext cx="360000" cy="45000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36000" tIns="0" rIns="36000" bIns="0" rtlCol="0" anchor="ctr" anchorCtr="1">
              <a:normAutofit/>
            </a:bodyPr>
            <a:lstStyle/>
            <a:p>
              <a:pPr algn="ctr"/>
              <a:r>
                <a:rPr lang="en-US" sz="1400" dirty="0">
                  <a:solidFill>
                    <a:srgbClr val="000000"/>
                  </a:solidFill>
                  <a:latin typeface="Calisto MT" panose="02040603050505030304" pitchFamily="18" charset="0"/>
                </a:rPr>
                <a:t>Am</a:t>
              </a:r>
            </a:p>
          </p:txBody>
        </p:sp>
        <p:sp>
          <p:nvSpPr>
            <p:cNvPr id="98" name="Rectangle 97">
              <a:extLst>
                <a:ext uri="{FF2B5EF4-FFF2-40B4-BE49-F238E27FC236}">
                  <a16:creationId xmlns:a16="http://schemas.microsoft.com/office/drawing/2014/main" id="{D209AB30-3F89-4656-9B1F-51C9A7D59787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303574" y="4653592"/>
              <a:ext cx="360000" cy="45000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36000" tIns="0" rIns="36000" bIns="0" rtlCol="0" anchor="ctr" anchorCtr="1">
              <a:normAutofit/>
            </a:bodyPr>
            <a:lstStyle/>
            <a:p>
              <a:pPr algn="ctr"/>
              <a:r>
                <a:rPr lang="en-US" sz="1600" dirty="0">
                  <a:solidFill>
                    <a:srgbClr val="000000"/>
                  </a:solidFill>
                  <a:latin typeface="Calisto MT" panose="02040603050505030304" pitchFamily="18" charset="0"/>
                </a:rPr>
                <a:t>Pu</a:t>
              </a:r>
            </a:p>
          </p:txBody>
        </p:sp>
        <p:sp>
          <p:nvSpPr>
            <p:cNvPr id="99" name="Rectangle 98">
              <a:extLst>
                <a:ext uri="{FF2B5EF4-FFF2-40B4-BE49-F238E27FC236}">
                  <a16:creationId xmlns:a16="http://schemas.microsoft.com/office/drawing/2014/main" id="{C27F8134-02AF-444F-BDF6-2622B542CFA0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943574" y="4653592"/>
              <a:ext cx="360000" cy="45000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36000" tIns="0" rIns="36000" bIns="0" rtlCol="0" anchor="ctr" anchorCtr="1">
              <a:normAutofit/>
            </a:bodyPr>
            <a:lstStyle/>
            <a:p>
              <a:pPr algn="ctr"/>
              <a:r>
                <a:rPr lang="en-US" sz="1600" dirty="0">
                  <a:solidFill>
                    <a:srgbClr val="000000"/>
                  </a:solidFill>
                  <a:latin typeface="Calisto MT" panose="02040603050505030304" pitchFamily="18" charset="0"/>
                </a:rPr>
                <a:t>Np</a:t>
              </a:r>
            </a:p>
          </p:txBody>
        </p:sp>
        <p:sp>
          <p:nvSpPr>
            <p:cNvPr id="100" name="Rectangle 99">
              <a:extLst>
                <a:ext uri="{FF2B5EF4-FFF2-40B4-BE49-F238E27FC236}">
                  <a16:creationId xmlns:a16="http://schemas.microsoft.com/office/drawing/2014/main" id="{9952FB4D-C43D-4992-8CAE-5E1D8877E51C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3583574" y="4653592"/>
              <a:ext cx="360000" cy="45000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36000" tIns="0" rIns="36000" bIns="0" rtlCol="0" anchor="ctr" anchorCtr="1">
              <a:normAutofit/>
            </a:bodyPr>
            <a:lstStyle/>
            <a:p>
              <a:pPr algn="ctr"/>
              <a:r>
                <a:rPr lang="en-US" sz="1600" dirty="0">
                  <a:solidFill>
                    <a:srgbClr val="000000"/>
                  </a:solidFill>
                  <a:latin typeface="Calisto MT" panose="02040603050505030304" pitchFamily="18" charset="0"/>
                </a:rPr>
                <a:t>U</a:t>
              </a:r>
            </a:p>
          </p:txBody>
        </p:sp>
        <p:sp>
          <p:nvSpPr>
            <p:cNvPr id="101" name="Rectangle 100">
              <a:extLst>
                <a:ext uri="{FF2B5EF4-FFF2-40B4-BE49-F238E27FC236}">
                  <a16:creationId xmlns:a16="http://schemas.microsoft.com/office/drawing/2014/main" id="{7B9A8528-336E-4929-96D4-AD888D73D9A2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5743574" y="4653592"/>
              <a:ext cx="360000" cy="45000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36000" tIns="0" rIns="36000" bIns="0" rtlCol="0" anchor="ctr" anchorCtr="1">
              <a:normAutofit/>
            </a:bodyPr>
            <a:lstStyle/>
            <a:p>
              <a:pPr algn="ctr"/>
              <a:r>
                <a:rPr lang="en-US" sz="1400" dirty="0">
                  <a:solidFill>
                    <a:srgbClr val="000000"/>
                  </a:solidFill>
                  <a:latin typeface="Calisto MT" panose="02040603050505030304" pitchFamily="18" charset="0"/>
                </a:rPr>
                <a:t>Cf</a:t>
              </a:r>
            </a:p>
          </p:txBody>
        </p:sp>
        <p:sp>
          <p:nvSpPr>
            <p:cNvPr id="102" name="Rectangle 101">
              <a:extLst>
                <a:ext uri="{FF2B5EF4-FFF2-40B4-BE49-F238E27FC236}">
                  <a16:creationId xmlns:a16="http://schemas.microsoft.com/office/drawing/2014/main" id="{D80E7A26-9FA6-4D24-99DA-64F1053A59E3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103574" y="4653592"/>
              <a:ext cx="360000" cy="45000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36000" tIns="0" rIns="36000" bIns="0" rtlCol="0" anchor="ctr" anchorCtr="1">
              <a:normAutofit/>
            </a:bodyPr>
            <a:lstStyle/>
            <a:p>
              <a:pPr algn="ctr"/>
              <a:r>
                <a:rPr lang="en-US" sz="1400" dirty="0">
                  <a:solidFill>
                    <a:srgbClr val="000000"/>
                  </a:solidFill>
                  <a:latin typeface="Calisto MT" panose="02040603050505030304" pitchFamily="18" charset="0"/>
                </a:rPr>
                <a:t>Es</a:t>
              </a:r>
            </a:p>
          </p:txBody>
        </p:sp>
        <p:sp>
          <p:nvSpPr>
            <p:cNvPr id="103" name="Rectangle 102">
              <a:extLst>
                <a:ext uri="{FF2B5EF4-FFF2-40B4-BE49-F238E27FC236}">
                  <a16:creationId xmlns:a16="http://schemas.microsoft.com/office/drawing/2014/main" id="{1C1A6947-C085-433D-9231-9CE640ED2178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463574" y="4653592"/>
              <a:ext cx="360000" cy="45000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36000" tIns="0" rIns="36000" bIns="0" rtlCol="0" anchor="ctr" anchorCtr="1">
              <a:normAutofit/>
            </a:bodyPr>
            <a:lstStyle/>
            <a:p>
              <a:pPr algn="ctr"/>
              <a:r>
                <a:rPr lang="en-US" sz="1400" dirty="0">
                  <a:solidFill>
                    <a:srgbClr val="000000"/>
                  </a:solidFill>
                  <a:latin typeface="Calisto MT" panose="02040603050505030304" pitchFamily="18" charset="0"/>
                </a:rPr>
                <a:t>Fm</a:t>
              </a:r>
            </a:p>
          </p:txBody>
        </p:sp>
        <p:sp>
          <p:nvSpPr>
            <p:cNvPr id="104" name="Rectangle 103">
              <a:extLst>
                <a:ext uri="{FF2B5EF4-FFF2-40B4-BE49-F238E27FC236}">
                  <a16:creationId xmlns:a16="http://schemas.microsoft.com/office/drawing/2014/main" id="{D7382DC3-4275-4048-9BD0-FBD9E00962C2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6823574" y="4653592"/>
              <a:ext cx="360000" cy="45000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36000" tIns="0" rIns="36000" bIns="0" rtlCol="0" anchor="ctr" anchorCtr="1">
              <a:normAutofit/>
            </a:bodyPr>
            <a:lstStyle/>
            <a:p>
              <a:pPr algn="ctr"/>
              <a:r>
                <a:rPr lang="en-US" sz="1400" dirty="0">
                  <a:solidFill>
                    <a:srgbClr val="000000"/>
                  </a:solidFill>
                  <a:latin typeface="Calisto MT" panose="02040603050505030304" pitchFamily="18" charset="0"/>
                </a:rPr>
                <a:t>Md</a:t>
              </a:r>
            </a:p>
          </p:txBody>
        </p:sp>
        <p:sp>
          <p:nvSpPr>
            <p:cNvPr id="105" name="Rectangle 104">
              <a:extLst>
                <a:ext uri="{FF2B5EF4-FFF2-40B4-BE49-F238E27FC236}">
                  <a16:creationId xmlns:a16="http://schemas.microsoft.com/office/drawing/2014/main" id="{07EEA719-F1E6-468D-B4F8-1A8A7E1708AE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7183574" y="4653592"/>
              <a:ext cx="360000" cy="45000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36000" tIns="0" rIns="36000" bIns="0" rtlCol="0" anchor="ctr" anchorCtr="1">
              <a:normAutofit/>
            </a:bodyPr>
            <a:lstStyle/>
            <a:p>
              <a:pPr algn="ctr"/>
              <a:r>
                <a:rPr lang="en-US" sz="1400" dirty="0">
                  <a:solidFill>
                    <a:srgbClr val="000000"/>
                  </a:solidFill>
                  <a:latin typeface="Calisto MT" panose="02040603050505030304" pitchFamily="18" charset="0"/>
                </a:rPr>
                <a:t>No</a:t>
              </a:r>
            </a:p>
          </p:txBody>
        </p:sp>
        <p:sp>
          <p:nvSpPr>
            <p:cNvPr id="106" name="Rectangle 105">
              <a:extLst>
                <a:ext uri="{FF2B5EF4-FFF2-40B4-BE49-F238E27FC236}">
                  <a16:creationId xmlns:a16="http://schemas.microsoft.com/office/drawing/2014/main" id="{6308E309-07B7-4EA4-87B8-87D661D5FBA7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7543574" y="4653592"/>
              <a:ext cx="360000" cy="450000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36000" tIns="0" rIns="36000" bIns="0" rtlCol="0" anchor="ctr" anchorCtr="1">
              <a:normAutofit/>
            </a:bodyPr>
            <a:lstStyle/>
            <a:p>
              <a:pPr algn="ctr"/>
              <a:r>
                <a:rPr lang="en-US" sz="1400" dirty="0">
                  <a:solidFill>
                    <a:srgbClr val="000000"/>
                  </a:solidFill>
                  <a:latin typeface="Calisto MT" panose="02040603050505030304" pitchFamily="18" charset="0"/>
                </a:rPr>
                <a:t>Lr</a:t>
              </a:r>
            </a:p>
          </p:txBody>
        </p:sp>
        <p:sp>
          <p:nvSpPr>
            <p:cNvPr id="107" name="Rectangle 106">
              <a:extLst>
                <a:ext uri="{FF2B5EF4-FFF2-40B4-BE49-F238E27FC236}">
                  <a16:creationId xmlns:a16="http://schemas.microsoft.com/office/drawing/2014/main" id="{E851082A-8CC2-4E84-BBA1-87F91391F460}"/>
                </a:ext>
              </a:extLst>
            </p:cNvPr>
            <p:cNvSpPr>
              <a:spLocks noChangeAspect="1"/>
            </p:cNvSpPr>
            <p:nvPr/>
          </p:nvSpPr>
          <p:spPr>
            <a:xfrm>
              <a:off x="4853899" y="3096210"/>
              <a:ext cx="360000" cy="432381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36000" tIns="0" rIns="36000" bIns="0" rtlCol="0" anchor="ctr" anchorCtr="1">
              <a:normAutofit/>
            </a:bodyPr>
            <a:lstStyle/>
            <a:p>
              <a:pPr algn="ctr"/>
              <a:r>
                <a:rPr lang="en-US" sz="1600" dirty="0">
                  <a:solidFill>
                    <a:srgbClr val="000000"/>
                  </a:solidFill>
                  <a:latin typeface="Calisto MT" panose="02040603050505030304" pitchFamily="18" charset="0"/>
                </a:rPr>
                <a:t>Pd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9701218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33381" y="263652"/>
            <a:ext cx="4038600" cy="691896"/>
          </a:xfrm>
        </p:spPr>
        <p:txBody>
          <a:bodyPr>
            <a:normAutofit fontScale="90000"/>
          </a:bodyPr>
          <a:lstStyle/>
          <a:p>
            <a:pPr algn="ctr"/>
            <a:r>
              <a:rPr lang="en-GB" sz="2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What we have done in IS640:</a:t>
            </a:r>
            <a:endParaRPr lang="en-GB" sz="2400" b="1" dirty="0">
              <a:solidFill>
                <a:srgbClr val="00B05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94763" y="1066800"/>
            <a:ext cx="8115837" cy="5181600"/>
          </a:xfrm>
        </p:spPr>
        <p:txBody>
          <a:bodyPr>
            <a:normAutofit/>
          </a:bodyPr>
          <a:lstStyle/>
          <a:p>
            <a:r>
              <a:rPr lang="en-GB" sz="2400" dirty="0">
                <a:latin typeface="Arial" panose="020B0604020202020204" pitchFamily="34" charset="0"/>
              </a:rPr>
              <a:t>Measure the quadrupole interaction in some free Cd (and Hg) molecules in the gas state by PAC</a:t>
            </a:r>
          </a:p>
          <a:p>
            <a:r>
              <a:rPr lang="en-GB" sz="2400" dirty="0">
                <a:latin typeface="Arial" panose="020B0604020202020204" pitchFamily="34" charset="0"/>
              </a:rPr>
              <a:t>Basic idea: In a linear molecule the EFG (V</a:t>
            </a:r>
            <a:r>
              <a:rPr lang="en-GB" sz="2400" baseline="-25000" dirty="0">
                <a:latin typeface="Arial" panose="020B0604020202020204" pitchFamily="34" charset="0"/>
              </a:rPr>
              <a:t>zz</a:t>
            </a:r>
            <a:r>
              <a:rPr lang="en-GB" sz="2400" baseline="30000" dirty="0">
                <a:latin typeface="Arial" panose="020B0604020202020204" pitchFamily="34" charset="0"/>
              </a:rPr>
              <a:t>mol</a:t>
            </a:r>
            <a:r>
              <a:rPr lang="en-GB" sz="2400" dirty="0">
                <a:latin typeface="Arial" panose="020B0604020202020204" pitchFamily="34" charset="0"/>
              </a:rPr>
              <a:t>) is along the molecular axis </a:t>
            </a:r>
          </a:p>
          <a:p>
            <a:r>
              <a:rPr lang="en-GB" sz="2400" dirty="0">
                <a:latin typeface="Arial" panose="020B0604020202020204" pitchFamily="34" charset="0"/>
              </a:rPr>
              <a:t>The rotation axis J is always perpendicular to the molecular axis</a:t>
            </a:r>
          </a:p>
          <a:p>
            <a:r>
              <a:rPr lang="en-GB" sz="2400" dirty="0">
                <a:latin typeface="Arial" panose="020B0604020202020204" pitchFamily="34" charset="0"/>
              </a:rPr>
              <a:t>The EFG along J is then, independent of J:</a:t>
            </a:r>
          </a:p>
          <a:p>
            <a:pPr marL="0" indent="0">
              <a:buNone/>
            </a:pPr>
            <a:r>
              <a:rPr lang="en-GB" sz="2400" dirty="0">
                <a:latin typeface="Arial" panose="020B0604020202020204" pitchFamily="34" charset="0"/>
              </a:rPr>
              <a:t>                        V</a:t>
            </a:r>
            <a:r>
              <a:rPr lang="en-GB" sz="2400" baseline="-25000" dirty="0">
                <a:latin typeface="Arial" panose="020B0604020202020204" pitchFamily="34" charset="0"/>
              </a:rPr>
              <a:t>zz</a:t>
            </a:r>
            <a:r>
              <a:rPr lang="en-GB" sz="2400" baseline="30000" dirty="0">
                <a:latin typeface="Arial" panose="020B0604020202020204" pitchFamily="34" charset="0"/>
              </a:rPr>
              <a:t>rot</a:t>
            </a:r>
            <a:r>
              <a:rPr lang="en-GB" sz="2400" dirty="0">
                <a:latin typeface="Arial" panose="020B0604020202020204" pitchFamily="34" charset="0"/>
              </a:rPr>
              <a:t> = -1/2 V</a:t>
            </a:r>
            <a:r>
              <a:rPr lang="en-GB" sz="2400" baseline="-25000" dirty="0">
                <a:latin typeface="Arial" panose="020B0604020202020204" pitchFamily="34" charset="0"/>
              </a:rPr>
              <a:t>zz</a:t>
            </a:r>
            <a:r>
              <a:rPr lang="en-GB" sz="2400" baseline="30000" dirty="0">
                <a:latin typeface="Arial" panose="020B0604020202020204" pitchFamily="34" charset="0"/>
              </a:rPr>
              <a:t>mol</a:t>
            </a:r>
            <a:endParaRPr lang="en-GB" sz="2400" dirty="0">
              <a:latin typeface="Arial" panose="020B0604020202020204" pitchFamily="34" charset="0"/>
            </a:endParaRPr>
          </a:p>
          <a:p>
            <a:r>
              <a:rPr lang="en-GB" sz="2400" dirty="0">
                <a:latin typeface="Arial" panose="020B0604020202020204" pitchFamily="34" charset="0"/>
              </a:rPr>
              <a:t>For large J the quantization should be fully along J, leading to a splitting frequency independent of J !</a:t>
            </a:r>
          </a:p>
        </p:txBody>
      </p:sp>
    </p:spTree>
    <p:extLst>
      <p:ext uri="{BB962C8B-B14F-4D97-AF65-F5344CB8AC3E}">
        <p14:creationId xmlns:p14="http://schemas.microsoft.com/office/powerpoint/2010/main" val="15979828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781300" y="304800"/>
            <a:ext cx="3581400" cy="792162"/>
          </a:xfrm>
        </p:spPr>
        <p:txBody>
          <a:bodyPr/>
          <a:lstStyle/>
          <a:p>
            <a:r>
              <a:rPr lang="en-GB" sz="3200" dirty="0">
                <a:solidFill>
                  <a:srgbClr val="FF0000"/>
                </a:solidFill>
              </a:rPr>
              <a:t>Quantum mechanics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/>
              <p:cNvSpPr>
                <a:spLocks noGrp="1"/>
              </p:cNvSpPr>
              <p:nvPr>
                <p:ph idx="1"/>
              </p:nvPr>
            </p:nvSpPr>
            <p:spPr>
              <a:xfrm>
                <a:off x="628650" y="1371600"/>
                <a:ext cx="7886700" cy="4351338"/>
              </a:xfrm>
            </p:spPr>
            <p:txBody>
              <a:bodyPr/>
              <a:lstStyle/>
              <a:p>
                <a:r>
                  <a:rPr lang="en-GB" dirty="0"/>
                  <a:t>No J:    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GB" sz="3200" i="1" dirty="0">
                        <a:latin typeface="Cambria Math" panose="02040503050406030204" pitchFamily="18" charset="0"/>
                      </a:rPr>
                      <m:t>Ĥ</m:t>
                    </m:r>
                    <m:r>
                      <a:rPr lang="en-GB" sz="320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GB" sz="3200" b="0" i="1" smtClean="0">
                        <a:latin typeface="Cambria Math" panose="02040503050406030204" pitchFamily="18" charset="0"/>
                      </a:rPr>
                      <m:t>𝑒𝑄𝑉</m:t>
                    </m:r>
                    <m:r>
                      <a:rPr lang="en-GB" sz="3200" b="0" i="1" baseline="-25000" smtClean="0">
                        <a:latin typeface="Cambria Math" panose="02040503050406030204" pitchFamily="18" charset="0"/>
                      </a:rPr>
                      <m:t>𝑧𝑧</m:t>
                    </m:r>
                    <m:r>
                      <a:rPr lang="en-GB" sz="3200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GB" sz="3200" i="1">
                        <a:latin typeface="Cambria Math" panose="02040503050406030204" pitchFamily="18" charset="0"/>
                      </a:rPr>
                      <m:t>{</m:t>
                    </m:r>
                    <m:f>
                      <m:fPr>
                        <m:ctrlPr>
                          <a:rPr lang="en-GB" sz="32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3200" i="1">
                            <a:latin typeface="Cambria Math" panose="02040503050406030204" pitchFamily="18" charset="0"/>
                          </a:rPr>
                          <m:t>3</m:t>
                        </m:r>
                        <m:r>
                          <a:rPr lang="en-GB" sz="3200" b="1" i="1">
                            <a:latin typeface="Cambria Math" panose="02040503050406030204" pitchFamily="18" charset="0"/>
                          </a:rPr>
                          <m:t>𝑰</m:t>
                        </m:r>
                        <m:r>
                          <a:rPr lang="en-GB" sz="3200" i="1" baseline="-25000">
                            <a:latin typeface="Cambria Math" panose="02040503050406030204" pitchFamily="18" charset="0"/>
                          </a:rPr>
                          <m:t>𝑧</m:t>
                        </m:r>
                        <m:r>
                          <a:rPr lang="en-GB" sz="3200" i="1" baseline="30000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GB" sz="3200" i="1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GB" sz="3200" i="1">
                            <a:latin typeface="Cambria Math" panose="02040503050406030204" pitchFamily="18" charset="0"/>
                          </a:rPr>
                          <m:t>𝐼</m:t>
                        </m:r>
                        <m:d>
                          <m:dPr>
                            <m:ctrlPr>
                              <a:rPr lang="en-GB" sz="32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GB" sz="3200" i="1">
                                <a:latin typeface="Cambria Math" panose="02040503050406030204" pitchFamily="18" charset="0"/>
                              </a:rPr>
                              <m:t>𝐼</m:t>
                            </m:r>
                            <m:r>
                              <a:rPr lang="en-GB" sz="3200" i="1">
                                <a:latin typeface="Cambria Math" panose="02040503050406030204" pitchFamily="18" charset="0"/>
                              </a:rPr>
                              <m:t>+1</m:t>
                            </m:r>
                          </m:e>
                        </m:d>
                      </m:num>
                      <m:den>
                        <m:r>
                          <a:rPr lang="en-GB" sz="3200" i="1">
                            <a:latin typeface="Cambria Math" panose="02040503050406030204" pitchFamily="18" charset="0"/>
                          </a:rPr>
                          <m:t>4</m:t>
                        </m:r>
                        <m:r>
                          <a:rPr lang="en-GB" sz="3200" i="1">
                            <a:latin typeface="Cambria Math" panose="02040503050406030204" pitchFamily="18" charset="0"/>
                          </a:rPr>
                          <m:t>𝐼</m:t>
                        </m:r>
                        <m:d>
                          <m:dPr>
                            <m:ctrlPr>
                              <a:rPr lang="en-GB" sz="32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GB" sz="32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  <m:r>
                              <a:rPr lang="en-GB" sz="3200" i="1">
                                <a:latin typeface="Cambria Math" panose="02040503050406030204" pitchFamily="18" charset="0"/>
                              </a:rPr>
                              <m:t>𝐼</m:t>
                            </m:r>
                            <m:r>
                              <a:rPr lang="en-US" sz="3200" b="0" i="1" smtClean="0"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en-GB" sz="3200" i="1">
                                <a:latin typeface="Cambria Math" panose="02040503050406030204" pitchFamily="18" charset="0"/>
                              </a:rPr>
                              <m:t>1</m:t>
                            </m:r>
                          </m:e>
                        </m:d>
                      </m:den>
                    </m:f>
                  </m:oMath>
                </a14:m>
                <a:r>
                  <a:rPr lang="en-GB" sz="3200" dirty="0">
                    <a:latin typeface="Cambria Math" panose="02040503050406030204" pitchFamily="18" charset="0"/>
                  </a:rPr>
                  <a:t>}</a:t>
                </a:r>
              </a:p>
              <a:p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 panose="02040503050406030204" pitchFamily="18" charset="0"/>
                      </a:rPr>
                      <m:t>𝑅</m:t>
                    </m:r>
                    <m:d>
                      <m:dPr>
                        <m:ctrlPr>
                          <a:rPr lang="en-GB" sz="24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d>
                    <m:r>
                      <a:rPr lang="en-GB" sz="2400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GB" sz="2400" b="0" i="1" smtClean="0">
                        <a:latin typeface="Cambria Math" panose="02040503050406030204" pitchFamily="18" charset="0"/>
                      </a:rPr>
                      <m:t>𝑎</m:t>
                    </m:r>
                    <m:r>
                      <a:rPr lang="en-GB" sz="2400" b="0" i="1" baseline="-25000" smtClean="0">
                        <a:latin typeface="Cambria Math" panose="02040503050406030204" pitchFamily="18" charset="0"/>
                      </a:rPr>
                      <m:t>0</m:t>
                    </m:r>
                    <m:r>
                      <a:rPr lang="en-GB" sz="2400" b="0" i="1" smtClean="0">
                        <a:latin typeface="Cambria Math" panose="02040503050406030204" pitchFamily="18" charset="0"/>
                      </a:rPr>
                      <m:t>+</m:t>
                    </m:r>
                    <m:r>
                      <m:rPr>
                        <m:nor/>
                      </m:rPr>
                      <a:rPr lang="en-GB" sz="2400" i="1" dirty="0"/>
                      <m:t>a</m:t>
                    </m:r>
                    <m:r>
                      <m:rPr>
                        <m:nor/>
                      </m:rPr>
                      <a:rPr lang="en-GB" sz="2400" b="0" i="1" baseline="-25000" dirty="0" smtClean="0"/>
                      <m:t>1</m:t>
                    </m:r>
                    <m:func>
                      <m:funcPr>
                        <m:ctrlPr>
                          <a:rPr lang="en-GB" sz="2400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GB" sz="2400">
                            <a:latin typeface="Cambria Math" panose="02040503050406030204" pitchFamily="18" charset="0"/>
                          </a:rPr>
                          <m:t>cos</m:t>
                        </m:r>
                      </m:fName>
                      <m:e>
                        <m:r>
                          <a:rPr lang="en-GB" sz="2400" i="1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GB" sz="2400" i="1">
                            <a:latin typeface="Cambria Math" panose="02040503050406030204" pitchFamily="18" charset="0"/>
                          </a:rPr>
                          <m:t>𝑤</m:t>
                        </m:r>
                        <m:r>
                          <a:rPr lang="en-GB" sz="2400" i="1" baseline="-25000">
                            <a:latin typeface="Cambria Math" panose="02040503050406030204" pitchFamily="18" charset="0"/>
                          </a:rPr>
                          <m:t>0</m:t>
                        </m:r>
                        <m:r>
                          <a:rPr lang="en-GB" sz="2400" i="1">
                            <a:latin typeface="Cambria Math" panose="02040503050406030204" pitchFamily="18" charset="0"/>
                          </a:rPr>
                          <m:t>𝑡</m:t>
                        </m:r>
                        <m:r>
                          <a:rPr lang="en-GB" sz="2400" i="1">
                            <a:latin typeface="Cambria Math" panose="02040503050406030204" pitchFamily="18" charset="0"/>
                          </a:rPr>
                          <m:t>)</m:t>
                        </m:r>
                      </m:e>
                    </m:func>
                    <m:r>
                      <a:rPr lang="el-GR" sz="2400" i="1" smtClean="0">
                        <a:latin typeface="Cambria Math" panose="02040503050406030204" pitchFamily="18" charset="0"/>
                      </a:rPr>
                      <m:t>+</m:t>
                    </m:r>
                    <m:r>
                      <m:rPr>
                        <m:nor/>
                      </m:rPr>
                      <a:rPr lang="en-GB" sz="2400" i="1" dirty="0"/>
                      <m:t>a</m:t>
                    </m:r>
                    <m:r>
                      <m:rPr>
                        <m:nor/>
                      </m:rPr>
                      <a:rPr lang="en-GB" sz="2400" i="1" baseline="-25000" dirty="0"/>
                      <m:t>2</m:t>
                    </m:r>
                    <m:func>
                      <m:funcPr>
                        <m:ctrlPr>
                          <a:rPr lang="en-GB" sz="2400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GB" sz="2400">
                            <a:latin typeface="Cambria Math" panose="02040503050406030204" pitchFamily="18" charset="0"/>
                          </a:rPr>
                          <m:t>cos</m:t>
                        </m:r>
                      </m:fName>
                      <m:e>
                        <m:r>
                          <a:rPr lang="en-GB" sz="2400" i="1">
                            <a:latin typeface="Cambria Math" panose="02040503050406030204" pitchFamily="18" charset="0"/>
                          </a:rPr>
                          <m:t>(2</m:t>
                        </m:r>
                        <m:r>
                          <a:rPr lang="en-GB" sz="2400" i="1">
                            <a:latin typeface="Cambria Math" panose="02040503050406030204" pitchFamily="18" charset="0"/>
                          </a:rPr>
                          <m:t>𝑤</m:t>
                        </m:r>
                        <m:r>
                          <a:rPr lang="en-GB" sz="2400" i="1" baseline="-25000">
                            <a:latin typeface="Cambria Math" panose="02040503050406030204" pitchFamily="18" charset="0"/>
                          </a:rPr>
                          <m:t>0</m:t>
                        </m:r>
                        <m:r>
                          <a:rPr lang="en-GB" sz="2400" i="1">
                            <a:latin typeface="Cambria Math" panose="02040503050406030204" pitchFamily="18" charset="0"/>
                          </a:rPr>
                          <m:t>𝑡</m:t>
                        </m:r>
                        <m:r>
                          <a:rPr lang="en-GB" sz="2400" i="1">
                            <a:latin typeface="Cambria Math" panose="02040503050406030204" pitchFamily="18" charset="0"/>
                          </a:rPr>
                          <m:t>)</m:t>
                        </m:r>
                      </m:e>
                    </m:func>
                    <m:r>
                      <a:rPr lang="en-GB" sz="2400" b="0" i="1" smtClean="0">
                        <a:latin typeface="Cambria Math" panose="02040503050406030204" pitchFamily="18" charset="0"/>
                      </a:rPr>
                      <m:t>+</m:t>
                    </m:r>
                    <m:r>
                      <m:rPr>
                        <m:nor/>
                      </m:rPr>
                      <a:rPr lang="en-GB" sz="2400" i="1" dirty="0"/>
                      <m:t>a</m:t>
                    </m:r>
                    <m:r>
                      <m:rPr>
                        <m:nor/>
                      </m:rPr>
                      <a:rPr lang="en-GB" sz="2400" b="0" i="1" baseline="-25000" dirty="0" smtClean="0"/>
                      <m:t>3</m:t>
                    </m:r>
                    <m:func>
                      <m:funcPr>
                        <m:ctrlPr>
                          <a:rPr lang="en-GB" sz="2400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GB" sz="2400">
                            <a:latin typeface="Cambria Math" panose="02040503050406030204" pitchFamily="18" charset="0"/>
                          </a:rPr>
                          <m:t>cos</m:t>
                        </m:r>
                      </m:fName>
                      <m:e>
                        <m:r>
                          <a:rPr lang="en-GB" sz="2400" i="1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3</m:t>
                        </m:r>
                        <m:r>
                          <a:rPr lang="en-GB" sz="2400" i="1">
                            <a:latin typeface="Cambria Math" panose="02040503050406030204" pitchFamily="18" charset="0"/>
                          </a:rPr>
                          <m:t>𝑤</m:t>
                        </m:r>
                        <m:r>
                          <a:rPr lang="en-GB" sz="2400" i="1" baseline="-25000">
                            <a:latin typeface="Cambria Math" panose="02040503050406030204" pitchFamily="18" charset="0"/>
                          </a:rPr>
                          <m:t>0</m:t>
                        </m:r>
                        <m:r>
                          <a:rPr lang="en-GB" sz="2400" i="1">
                            <a:latin typeface="Cambria Math" panose="02040503050406030204" pitchFamily="18" charset="0"/>
                          </a:rPr>
                          <m:t>𝑡</m:t>
                        </m:r>
                        <m:r>
                          <a:rPr lang="en-GB" sz="2400" i="1">
                            <a:latin typeface="Cambria Math" panose="02040503050406030204" pitchFamily="18" charset="0"/>
                          </a:rPr>
                          <m:t>)</m:t>
                        </m:r>
                      </m:e>
                    </m:func>
                  </m:oMath>
                </a14:m>
                <a:endParaRPr lang="en-GB" sz="2400" dirty="0"/>
              </a:p>
              <a:p>
                <a:r>
                  <a:rPr lang="en-GB" dirty="0"/>
                  <a:t>                       </a:t>
                </a:r>
                <a14:m>
                  <m:oMath xmlns:m="http://schemas.openxmlformats.org/officeDocument/2006/math">
                    <m:r>
                      <a:rPr lang="en-GB" i="1">
                        <a:latin typeface="Cambria Math" panose="02040503050406030204" pitchFamily="18" charset="0"/>
                      </a:rPr>
                      <m:t>𝑤</m:t>
                    </m:r>
                    <m:r>
                      <a:rPr lang="en-GB" i="1" baseline="-25000">
                        <a:latin typeface="Cambria Math" panose="02040503050406030204" pitchFamily="18" charset="0"/>
                      </a:rPr>
                      <m:t>0</m:t>
                    </m:r>
                    <m:r>
                      <a:rPr lang="en-GB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GB" i="1" smtClean="0">
                        <a:latin typeface="Cambria Math" panose="02040503050406030204" pitchFamily="18" charset="0"/>
                      </a:rPr>
                      <m:t> </m:t>
                    </m:r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i="1" smtClean="0">
                            <a:latin typeface="Cambria Math" panose="02040503050406030204" pitchFamily="18" charset="0"/>
                          </a:rPr>
                          <m:t>6</m:t>
                        </m:r>
                      </m:num>
                      <m:den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4</m:t>
                        </m:r>
                        <m:r>
                          <a:rPr lang="en-GB" i="1">
                            <a:latin typeface="Cambria Math" panose="02040503050406030204" pitchFamily="18" charset="0"/>
                          </a:rPr>
                          <m:t>𝐼</m:t>
                        </m:r>
                        <m:d>
                          <m:dPr>
                            <m:ctrlPr>
                              <a:rPr lang="en-GB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GB" i="1">
                                <a:latin typeface="Cambria Math" panose="02040503050406030204" pitchFamily="18" charset="0"/>
                              </a:rPr>
                              <m:t>2</m:t>
                            </m:r>
                            <m:r>
                              <a:rPr lang="en-GB" i="1">
                                <a:latin typeface="Cambria Math" panose="02040503050406030204" pitchFamily="18" charset="0"/>
                              </a:rPr>
                              <m:t>𝐼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en-GB" i="1">
                                <a:latin typeface="Cambria Math" panose="02040503050406030204" pitchFamily="18" charset="0"/>
                              </a:rPr>
                              <m:t>1</m:t>
                            </m:r>
                          </m:e>
                        </m:d>
                      </m:den>
                    </m:f>
                  </m:oMath>
                </a14:m>
                <a:r>
                  <a:rPr lang="en-GB" dirty="0"/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i="1">
                            <a:latin typeface="Cambria Math" panose="02040503050406030204" pitchFamily="18" charset="0"/>
                          </a:rPr>
                          <m:t>𝑒𝑄𝑉</m:t>
                        </m:r>
                        <m:r>
                          <a:rPr lang="en-GB" i="1" baseline="-25000">
                            <a:latin typeface="Cambria Math" panose="02040503050406030204" pitchFamily="18" charset="0"/>
                          </a:rPr>
                          <m:t>𝑧𝑧</m:t>
                        </m:r>
                      </m:num>
                      <m:den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h</m:t>
                        </m:r>
                      </m:den>
                    </m:f>
                  </m:oMath>
                </a14:m>
                <a:endParaRPr lang="en-GB" dirty="0"/>
              </a:p>
              <a:p>
                <a:endParaRPr lang="en-GB" dirty="0"/>
              </a:p>
            </p:txBody>
          </p:sp>
        </mc:Choice>
        <mc:Fallback xmlns="">
          <p:sp>
            <p:nvSpPr>
              <p:cNvPr id="4" name="Content Placeholder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28650" y="1371600"/>
                <a:ext cx="7886700" cy="4351338"/>
              </a:xfrm>
              <a:blipFill rotWithShape="0">
                <a:blip r:embed="rId2"/>
                <a:stretch>
                  <a:fillRect l="-1391" t="-280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14704606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2781300" y="304800"/>
            <a:ext cx="3581400" cy="792162"/>
          </a:xfrm>
        </p:spPr>
        <p:txBody>
          <a:bodyPr/>
          <a:lstStyle/>
          <a:p>
            <a:r>
              <a:rPr lang="en-GB" sz="3200" dirty="0">
                <a:solidFill>
                  <a:srgbClr val="FF0000"/>
                </a:solidFill>
              </a:rPr>
              <a:t>Quantum mechanics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/>
              <p:cNvSpPr>
                <a:spLocks noGrp="1"/>
              </p:cNvSpPr>
              <p:nvPr>
                <p:ph idx="1"/>
              </p:nvPr>
            </p:nvSpPr>
            <p:spPr>
              <a:xfrm>
                <a:off x="628650" y="1371600"/>
                <a:ext cx="8134350" cy="4351338"/>
              </a:xfrm>
            </p:spPr>
            <p:txBody>
              <a:bodyPr/>
              <a:lstStyle/>
              <a:p>
                <a:r>
                  <a:rPr lang="en-GB" dirty="0"/>
                  <a:t>No J:    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GB" sz="3200" i="1" dirty="0">
                        <a:latin typeface="Cambria Math" panose="02040503050406030204" pitchFamily="18" charset="0"/>
                      </a:rPr>
                      <m:t>Ĥ</m:t>
                    </m:r>
                    <m:r>
                      <a:rPr lang="en-GB" sz="320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GB" sz="3200" b="0" i="1" smtClean="0">
                        <a:latin typeface="Cambria Math" panose="02040503050406030204" pitchFamily="18" charset="0"/>
                      </a:rPr>
                      <m:t>𝑒𝑄𝑉</m:t>
                    </m:r>
                    <m:r>
                      <a:rPr lang="en-GB" sz="3200" b="0" i="1" baseline="-25000" smtClean="0">
                        <a:latin typeface="Cambria Math" panose="02040503050406030204" pitchFamily="18" charset="0"/>
                      </a:rPr>
                      <m:t>𝑧𝑧</m:t>
                    </m:r>
                    <m:r>
                      <a:rPr lang="en-GB" sz="3200" b="0" i="1" smtClean="0">
                        <a:latin typeface="Cambria Math" panose="02040503050406030204" pitchFamily="18" charset="0"/>
                      </a:rPr>
                      <m:t> </m:t>
                    </m:r>
                    <m:r>
                      <a:rPr lang="en-GB" sz="3200" i="1">
                        <a:latin typeface="Cambria Math" panose="02040503050406030204" pitchFamily="18" charset="0"/>
                      </a:rPr>
                      <m:t>{</m:t>
                    </m:r>
                    <m:f>
                      <m:fPr>
                        <m:ctrlPr>
                          <a:rPr lang="en-GB" sz="32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3200" i="1">
                            <a:latin typeface="Cambria Math" panose="02040503050406030204" pitchFamily="18" charset="0"/>
                          </a:rPr>
                          <m:t>3</m:t>
                        </m:r>
                        <m:r>
                          <a:rPr lang="en-GB" sz="3200" b="1" i="1">
                            <a:latin typeface="Cambria Math" panose="02040503050406030204" pitchFamily="18" charset="0"/>
                          </a:rPr>
                          <m:t>𝑰</m:t>
                        </m:r>
                        <m:r>
                          <a:rPr lang="en-GB" sz="3200" i="1" baseline="-25000">
                            <a:latin typeface="Cambria Math" panose="02040503050406030204" pitchFamily="18" charset="0"/>
                          </a:rPr>
                          <m:t>𝑧</m:t>
                        </m:r>
                        <m:r>
                          <a:rPr lang="en-GB" sz="3200" i="1" baseline="30000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GB" sz="3200" i="1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GB" sz="3200" i="1">
                            <a:latin typeface="Cambria Math" panose="02040503050406030204" pitchFamily="18" charset="0"/>
                          </a:rPr>
                          <m:t>𝐼</m:t>
                        </m:r>
                        <m:d>
                          <m:dPr>
                            <m:ctrlPr>
                              <a:rPr lang="en-GB" sz="32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GB" sz="3200" i="1">
                                <a:latin typeface="Cambria Math" panose="02040503050406030204" pitchFamily="18" charset="0"/>
                              </a:rPr>
                              <m:t>𝐼</m:t>
                            </m:r>
                            <m:r>
                              <a:rPr lang="en-GB" sz="3200" i="1">
                                <a:latin typeface="Cambria Math" panose="02040503050406030204" pitchFamily="18" charset="0"/>
                              </a:rPr>
                              <m:t>+1</m:t>
                            </m:r>
                          </m:e>
                        </m:d>
                      </m:num>
                      <m:den>
                        <m:r>
                          <a:rPr lang="en-GB" sz="3200" i="1">
                            <a:latin typeface="Cambria Math" panose="02040503050406030204" pitchFamily="18" charset="0"/>
                          </a:rPr>
                          <m:t>4</m:t>
                        </m:r>
                        <m:r>
                          <a:rPr lang="en-GB" sz="3200" i="1">
                            <a:latin typeface="Cambria Math" panose="02040503050406030204" pitchFamily="18" charset="0"/>
                          </a:rPr>
                          <m:t>𝐼</m:t>
                        </m:r>
                        <m:d>
                          <m:dPr>
                            <m:ctrlPr>
                              <a:rPr lang="en-GB" sz="32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GB" sz="32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  <m:r>
                              <a:rPr lang="en-GB" sz="3200" i="1">
                                <a:latin typeface="Cambria Math" panose="02040503050406030204" pitchFamily="18" charset="0"/>
                              </a:rPr>
                              <m:t>𝐼</m:t>
                            </m:r>
                            <m:r>
                              <a:rPr lang="en-GB" sz="3200" b="0" i="1" smtClean="0"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en-GB" sz="3200" i="1">
                                <a:latin typeface="Cambria Math" panose="02040503050406030204" pitchFamily="18" charset="0"/>
                              </a:rPr>
                              <m:t>1</m:t>
                            </m:r>
                          </m:e>
                        </m:d>
                      </m:den>
                    </m:f>
                  </m:oMath>
                </a14:m>
                <a:r>
                  <a:rPr lang="en-GB" sz="3200" dirty="0">
                    <a:latin typeface="Cambria Math" panose="02040503050406030204" pitchFamily="18" charset="0"/>
                  </a:rPr>
                  <a:t>}</a:t>
                </a:r>
              </a:p>
              <a:p>
                <a14:m>
                  <m:oMath xmlns:m="http://schemas.openxmlformats.org/officeDocument/2006/math">
                    <m:r>
                      <a:rPr lang="en-GB" sz="2400" b="0" i="1" smtClean="0">
                        <a:latin typeface="Cambria Math" panose="02040503050406030204" pitchFamily="18" charset="0"/>
                      </a:rPr>
                      <m:t>𝑅</m:t>
                    </m:r>
                    <m:d>
                      <m:dPr>
                        <m:ctrlPr>
                          <a:rPr lang="en-GB" sz="2400" b="0" i="1" smtClean="0">
                            <a:latin typeface="Cambria Math" panose="02040503050406030204" pitchFamily="18" charset="0"/>
                          </a:rPr>
                        </m:ctrlPr>
                      </m:dPr>
                      <m:e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</m:d>
                    <m:r>
                      <a:rPr lang="en-GB" sz="2400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a:rPr lang="en-GB" sz="2400" b="0" i="1" smtClean="0">
                        <a:latin typeface="Cambria Math" panose="02040503050406030204" pitchFamily="18" charset="0"/>
                      </a:rPr>
                      <m:t>𝑎</m:t>
                    </m:r>
                    <m:r>
                      <a:rPr lang="en-GB" sz="2400" b="0" i="1" baseline="-25000" smtClean="0">
                        <a:latin typeface="Cambria Math" panose="02040503050406030204" pitchFamily="18" charset="0"/>
                      </a:rPr>
                      <m:t>0</m:t>
                    </m:r>
                    <m:r>
                      <a:rPr lang="en-GB" sz="2400" b="0" i="1" smtClean="0">
                        <a:latin typeface="Cambria Math" panose="02040503050406030204" pitchFamily="18" charset="0"/>
                      </a:rPr>
                      <m:t>+</m:t>
                    </m:r>
                    <m:r>
                      <m:rPr>
                        <m:nor/>
                      </m:rPr>
                      <a:rPr lang="en-GB" sz="2400" i="1" dirty="0"/>
                      <m:t>a</m:t>
                    </m:r>
                    <m:r>
                      <m:rPr>
                        <m:nor/>
                      </m:rPr>
                      <a:rPr lang="en-GB" sz="2400" b="0" i="1" baseline="-25000" dirty="0" smtClean="0"/>
                      <m:t>1</m:t>
                    </m:r>
                    <m:func>
                      <m:funcPr>
                        <m:ctrlPr>
                          <a:rPr lang="en-GB" sz="2400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GB" sz="2400">
                            <a:latin typeface="Cambria Math" panose="02040503050406030204" pitchFamily="18" charset="0"/>
                          </a:rPr>
                          <m:t>cos</m:t>
                        </m:r>
                      </m:fName>
                      <m:e>
                        <m:r>
                          <a:rPr lang="en-GB" sz="2400" i="1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GB" sz="2400" i="1">
                            <a:latin typeface="Cambria Math" panose="02040503050406030204" pitchFamily="18" charset="0"/>
                          </a:rPr>
                          <m:t>𝑤</m:t>
                        </m:r>
                        <m:r>
                          <a:rPr lang="en-GB" sz="2400" i="1" baseline="-25000">
                            <a:latin typeface="Cambria Math" panose="02040503050406030204" pitchFamily="18" charset="0"/>
                          </a:rPr>
                          <m:t>0</m:t>
                        </m:r>
                        <m:r>
                          <a:rPr lang="en-GB" sz="2400" i="1">
                            <a:latin typeface="Cambria Math" panose="02040503050406030204" pitchFamily="18" charset="0"/>
                          </a:rPr>
                          <m:t>𝑡</m:t>
                        </m:r>
                        <m:r>
                          <a:rPr lang="en-GB" sz="2400" i="1">
                            <a:latin typeface="Cambria Math" panose="02040503050406030204" pitchFamily="18" charset="0"/>
                          </a:rPr>
                          <m:t>)</m:t>
                        </m:r>
                      </m:e>
                    </m:func>
                    <m:r>
                      <a:rPr lang="el-GR" sz="2400" i="1" smtClean="0">
                        <a:latin typeface="Cambria Math" panose="02040503050406030204" pitchFamily="18" charset="0"/>
                      </a:rPr>
                      <m:t>+</m:t>
                    </m:r>
                    <m:r>
                      <m:rPr>
                        <m:nor/>
                      </m:rPr>
                      <a:rPr lang="en-GB" sz="2400" i="1" dirty="0"/>
                      <m:t>a</m:t>
                    </m:r>
                    <m:r>
                      <m:rPr>
                        <m:nor/>
                      </m:rPr>
                      <a:rPr lang="en-GB" sz="2400" i="1" baseline="-25000" dirty="0"/>
                      <m:t>2</m:t>
                    </m:r>
                    <m:func>
                      <m:funcPr>
                        <m:ctrlPr>
                          <a:rPr lang="en-GB" sz="2400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GB" sz="2400">
                            <a:latin typeface="Cambria Math" panose="02040503050406030204" pitchFamily="18" charset="0"/>
                          </a:rPr>
                          <m:t>cos</m:t>
                        </m:r>
                      </m:fName>
                      <m:e>
                        <m:r>
                          <a:rPr lang="en-GB" sz="2400" i="1">
                            <a:latin typeface="Cambria Math" panose="02040503050406030204" pitchFamily="18" charset="0"/>
                          </a:rPr>
                          <m:t>(2</m:t>
                        </m:r>
                        <m:r>
                          <a:rPr lang="en-GB" sz="2400" i="1">
                            <a:latin typeface="Cambria Math" panose="02040503050406030204" pitchFamily="18" charset="0"/>
                          </a:rPr>
                          <m:t>𝑤</m:t>
                        </m:r>
                        <m:r>
                          <a:rPr lang="en-GB" sz="2400" i="1" baseline="-25000">
                            <a:latin typeface="Cambria Math" panose="02040503050406030204" pitchFamily="18" charset="0"/>
                          </a:rPr>
                          <m:t>0</m:t>
                        </m:r>
                        <m:r>
                          <a:rPr lang="en-GB" sz="2400" i="1">
                            <a:latin typeface="Cambria Math" panose="02040503050406030204" pitchFamily="18" charset="0"/>
                          </a:rPr>
                          <m:t>𝑡</m:t>
                        </m:r>
                        <m:r>
                          <a:rPr lang="en-GB" sz="2400" i="1">
                            <a:latin typeface="Cambria Math" panose="02040503050406030204" pitchFamily="18" charset="0"/>
                          </a:rPr>
                          <m:t>)</m:t>
                        </m:r>
                      </m:e>
                    </m:func>
                    <m:r>
                      <a:rPr lang="en-GB" sz="2400" b="0" i="1" smtClean="0">
                        <a:latin typeface="Cambria Math" panose="02040503050406030204" pitchFamily="18" charset="0"/>
                      </a:rPr>
                      <m:t>+</m:t>
                    </m:r>
                    <m:r>
                      <m:rPr>
                        <m:nor/>
                      </m:rPr>
                      <a:rPr lang="en-GB" sz="2400" i="1" dirty="0"/>
                      <m:t>a</m:t>
                    </m:r>
                    <m:r>
                      <m:rPr>
                        <m:nor/>
                      </m:rPr>
                      <a:rPr lang="en-GB" sz="2400" b="0" i="1" baseline="-25000" dirty="0" smtClean="0"/>
                      <m:t>3</m:t>
                    </m:r>
                    <m:func>
                      <m:funcPr>
                        <m:ctrlPr>
                          <a:rPr lang="en-GB" sz="2400" i="1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GB" sz="2400">
                            <a:latin typeface="Cambria Math" panose="02040503050406030204" pitchFamily="18" charset="0"/>
                          </a:rPr>
                          <m:t>cos</m:t>
                        </m:r>
                      </m:fName>
                      <m:e>
                        <m:r>
                          <a:rPr lang="en-GB" sz="2400" i="1">
                            <a:latin typeface="Cambria Math" panose="02040503050406030204" pitchFamily="18" charset="0"/>
                          </a:rPr>
                          <m:t>(</m:t>
                        </m:r>
                        <m:r>
                          <a:rPr lang="en-GB" sz="2400" b="0" i="1" smtClean="0">
                            <a:latin typeface="Cambria Math" panose="02040503050406030204" pitchFamily="18" charset="0"/>
                          </a:rPr>
                          <m:t>3</m:t>
                        </m:r>
                        <m:r>
                          <a:rPr lang="en-GB" sz="2400" i="1">
                            <a:latin typeface="Cambria Math" panose="02040503050406030204" pitchFamily="18" charset="0"/>
                          </a:rPr>
                          <m:t>𝑤</m:t>
                        </m:r>
                        <m:r>
                          <a:rPr lang="en-GB" sz="2400" i="1" baseline="-25000">
                            <a:latin typeface="Cambria Math" panose="02040503050406030204" pitchFamily="18" charset="0"/>
                          </a:rPr>
                          <m:t>0</m:t>
                        </m:r>
                        <m:r>
                          <a:rPr lang="en-GB" sz="2400" i="1">
                            <a:latin typeface="Cambria Math" panose="02040503050406030204" pitchFamily="18" charset="0"/>
                          </a:rPr>
                          <m:t>𝑡</m:t>
                        </m:r>
                        <m:r>
                          <a:rPr lang="en-GB" sz="2400" i="1">
                            <a:latin typeface="Cambria Math" panose="02040503050406030204" pitchFamily="18" charset="0"/>
                          </a:rPr>
                          <m:t>)</m:t>
                        </m:r>
                      </m:e>
                    </m:func>
                  </m:oMath>
                </a14:m>
                <a:endParaRPr lang="en-GB" sz="2400" dirty="0"/>
              </a:p>
              <a:p>
                <a:r>
                  <a:rPr lang="en-GB" dirty="0"/>
                  <a:t>                       </a:t>
                </a:r>
                <a14:m>
                  <m:oMath xmlns:m="http://schemas.openxmlformats.org/officeDocument/2006/math">
                    <m:r>
                      <a:rPr lang="en-GB" i="1">
                        <a:latin typeface="Cambria Math" panose="02040503050406030204" pitchFamily="18" charset="0"/>
                      </a:rPr>
                      <m:t>𝑤</m:t>
                    </m:r>
                    <m:r>
                      <a:rPr lang="en-GB" i="1" baseline="-25000">
                        <a:latin typeface="Cambria Math" panose="02040503050406030204" pitchFamily="18" charset="0"/>
                      </a:rPr>
                      <m:t>0</m:t>
                    </m:r>
                    <m:r>
                      <a:rPr lang="en-GB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GB" i="1" smtClean="0">
                        <a:latin typeface="Cambria Math" panose="02040503050406030204" pitchFamily="18" charset="0"/>
                      </a:rPr>
                      <m:t> </m:t>
                    </m:r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i="1" smtClean="0">
                            <a:latin typeface="Cambria Math" panose="02040503050406030204" pitchFamily="18" charset="0"/>
                          </a:rPr>
                          <m:t>6</m:t>
                        </m:r>
                      </m:num>
                      <m:den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4</m:t>
                        </m:r>
                        <m:r>
                          <a:rPr lang="en-GB" i="1">
                            <a:latin typeface="Cambria Math" panose="02040503050406030204" pitchFamily="18" charset="0"/>
                          </a:rPr>
                          <m:t>𝐼</m:t>
                        </m:r>
                        <m:d>
                          <m:dPr>
                            <m:ctrlPr>
                              <a:rPr lang="en-GB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GB" i="1">
                                <a:latin typeface="Cambria Math" panose="02040503050406030204" pitchFamily="18" charset="0"/>
                              </a:rPr>
                              <m:t>2</m:t>
                            </m:r>
                            <m:r>
                              <a:rPr lang="en-GB" i="1">
                                <a:latin typeface="Cambria Math" panose="02040503050406030204" pitchFamily="18" charset="0"/>
                              </a:rPr>
                              <m:t>𝐼</m:t>
                            </m:r>
                            <m:r>
                              <a:rPr lang="en-GB" b="0" i="1" smtClean="0"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en-GB" i="1">
                                <a:latin typeface="Cambria Math" panose="02040503050406030204" pitchFamily="18" charset="0"/>
                              </a:rPr>
                              <m:t>1</m:t>
                            </m:r>
                          </m:e>
                        </m:d>
                      </m:den>
                    </m:f>
                  </m:oMath>
                </a14:m>
                <a:r>
                  <a:rPr lang="en-GB" dirty="0"/>
                  <a:t>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i="1">
                            <a:latin typeface="Cambria Math" panose="02040503050406030204" pitchFamily="18" charset="0"/>
                          </a:rPr>
                          <m:t>𝑒𝑄𝑉</m:t>
                        </m:r>
                        <m:r>
                          <a:rPr lang="en-GB" i="1" baseline="-25000">
                            <a:latin typeface="Cambria Math" panose="02040503050406030204" pitchFamily="18" charset="0"/>
                          </a:rPr>
                          <m:t>𝑧𝑧</m:t>
                        </m:r>
                      </m:num>
                      <m:den>
                        <m:r>
                          <a:rPr lang="en-GB" b="0" i="1" smtClean="0">
                            <a:latin typeface="Cambria Math" panose="02040503050406030204" pitchFamily="18" charset="0"/>
                          </a:rPr>
                          <m:t>h</m:t>
                        </m:r>
                      </m:den>
                    </m:f>
                  </m:oMath>
                </a14:m>
                <a:endParaRPr lang="en-GB" dirty="0"/>
              </a:p>
              <a:p>
                <a:endParaRPr lang="en-GB" dirty="0"/>
              </a:p>
              <a:p>
                <a:r>
                  <a:rPr lang="en-GB" dirty="0"/>
                  <a:t>With J: </a:t>
                </a:r>
                <a14:m>
                  <m:oMath xmlns:m="http://schemas.openxmlformats.org/officeDocument/2006/math">
                    <m:r>
                      <m:rPr>
                        <m:nor/>
                      </m:rPr>
                      <a:rPr lang="en-GB" sz="3200" i="1" dirty="0">
                        <a:latin typeface="Cambria Math" panose="02040503050406030204" pitchFamily="18" charset="0"/>
                      </a:rPr>
                      <m:t>Ĥ</m:t>
                    </m:r>
                    <m:r>
                      <a:rPr lang="en-GB" sz="3200" i="1">
                        <a:latin typeface="Cambria Math" panose="02040503050406030204" pitchFamily="18" charset="0"/>
                      </a:rPr>
                      <m:t>=</m:t>
                    </m:r>
                    <m:r>
                      <a:rPr lang="en-GB" sz="3200" i="1">
                        <a:latin typeface="Cambria Math" panose="02040503050406030204" pitchFamily="18" charset="0"/>
                      </a:rPr>
                      <m:t>𝑒𝑄𝑉𝑧𝑧</m:t>
                    </m:r>
                    <m:r>
                      <a:rPr lang="en-GB" sz="3200" i="1">
                        <a:latin typeface="Cambria Math" panose="02040503050406030204" pitchFamily="18" charset="0"/>
                      </a:rPr>
                      <m:t> {</m:t>
                    </m:r>
                    <m:f>
                      <m:fPr>
                        <m:ctrlPr>
                          <a:rPr lang="en-GB" sz="32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3200" i="1">
                            <a:latin typeface="Cambria Math" panose="02040503050406030204" pitchFamily="18" charset="0"/>
                          </a:rPr>
                          <m:t>3</m:t>
                        </m:r>
                        <m:d>
                          <m:dPr>
                            <m:ctrlPr>
                              <a:rPr lang="en-GB" sz="32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GB" sz="3200" b="1" i="1">
                                <a:latin typeface="Cambria Math" panose="02040503050406030204" pitchFamily="18" charset="0"/>
                              </a:rPr>
                              <m:t>𝑰</m:t>
                            </m:r>
                            <m:r>
                              <a:rPr lang="en-GB" sz="3200" b="1" i="1" smtClean="0">
                                <a:latin typeface="Cambria Math" panose="02040503050406030204" pitchFamily="18" charset="0"/>
                              </a:rPr>
                              <m:t>.</m:t>
                            </m:r>
                            <m:r>
                              <a:rPr lang="en-GB" sz="3200" b="1" i="1" smtClean="0">
                                <a:latin typeface="Cambria Math" panose="02040503050406030204" pitchFamily="18" charset="0"/>
                              </a:rPr>
                              <m:t>𝑱</m:t>
                            </m:r>
                          </m:e>
                        </m:d>
                        <m:r>
                          <a:rPr lang="en-GB" sz="3200" i="1" baseline="30000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GB" sz="3200" b="0" i="1" smtClean="0">
                            <a:latin typeface="Cambria Math" panose="02040503050406030204" pitchFamily="18" charset="0"/>
                          </a:rPr>
                          <m:t>+</m:t>
                        </m:r>
                        <m:r>
                          <a:rPr lang="en-GB" sz="3200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1.5</m:t>
                        </m:r>
                        <m:d>
                          <m:dPr>
                            <m:ctrlPr>
                              <a:rPr lang="en-GB" sz="3200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GB" sz="32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𝑰</m:t>
                            </m:r>
                            <m:r>
                              <a:rPr lang="en-GB" sz="32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.</m:t>
                            </m:r>
                            <m:r>
                              <a:rPr lang="en-GB" sz="3200" b="1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𝑱</m:t>
                            </m:r>
                          </m:e>
                        </m:d>
                        <m:r>
                          <a:rPr lang="en-GB" sz="3200" b="0" i="1" smtClean="0">
                            <a:latin typeface="Cambria Math" panose="02040503050406030204" pitchFamily="18" charset="0"/>
                          </a:rPr>
                          <m:t>−</m:t>
                        </m:r>
                        <m:r>
                          <a:rPr lang="en-GB" sz="3200" b="0" i="1" smtClean="0">
                            <a:latin typeface="Cambria Math" panose="02040503050406030204" pitchFamily="18" charset="0"/>
                          </a:rPr>
                          <m:t>𝐽</m:t>
                        </m:r>
                        <m:d>
                          <m:dPr>
                            <m:ctrlPr>
                              <a:rPr lang="en-GB" sz="32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GB" sz="3200" b="0" i="1" smtClean="0">
                                <a:latin typeface="Cambria Math" panose="02040503050406030204" pitchFamily="18" charset="0"/>
                              </a:rPr>
                              <m:t>𝐽</m:t>
                            </m:r>
                            <m:r>
                              <a:rPr lang="en-GB" sz="3200" b="0" i="1" smtClean="0">
                                <a:latin typeface="Cambria Math" panose="02040503050406030204" pitchFamily="18" charset="0"/>
                              </a:rPr>
                              <m:t>+1</m:t>
                            </m:r>
                          </m:e>
                        </m:d>
                        <m:r>
                          <a:rPr lang="en-GB" sz="3200" b="0" i="1" smtClean="0">
                            <a:latin typeface="Cambria Math" panose="02040503050406030204" pitchFamily="18" charset="0"/>
                          </a:rPr>
                          <m:t>𝐼</m:t>
                        </m:r>
                        <m:d>
                          <m:dPr>
                            <m:ctrlPr>
                              <a:rPr lang="en-GB" sz="32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GB" sz="3200" i="1">
                                <a:latin typeface="Cambria Math" panose="02040503050406030204" pitchFamily="18" charset="0"/>
                              </a:rPr>
                              <m:t>𝐼</m:t>
                            </m:r>
                            <m:r>
                              <a:rPr lang="en-GB" sz="3200" i="1">
                                <a:latin typeface="Cambria Math" panose="02040503050406030204" pitchFamily="18" charset="0"/>
                              </a:rPr>
                              <m:t>+1</m:t>
                            </m:r>
                          </m:e>
                        </m:d>
                      </m:num>
                      <m:den>
                        <m:r>
                          <a:rPr lang="en-GB" sz="3200" b="0" i="1" smtClean="0">
                            <a:latin typeface="Cambria Math" panose="02040503050406030204" pitchFamily="18" charset="0"/>
                          </a:rPr>
                          <m:t>𝐽</m:t>
                        </m:r>
                        <m:d>
                          <m:dPr>
                            <m:ctrlPr>
                              <a:rPr lang="en-GB" sz="3200" b="0" i="1" smtClean="0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GB" sz="3200" b="0" i="1" smtClean="0">
                                <a:latin typeface="Cambria Math" panose="02040503050406030204" pitchFamily="18" charset="0"/>
                              </a:rPr>
                              <m:t>2</m:t>
                            </m:r>
                            <m:r>
                              <a:rPr lang="en-GB" sz="3200" b="0" i="1" smtClean="0">
                                <a:latin typeface="Cambria Math" panose="02040503050406030204" pitchFamily="18" charset="0"/>
                              </a:rPr>
                              <m:t>𝐽</m:t>
                            </m:r>
                            <m:r>
                              <a:rPr lang="en-US" sz="3200" b="0" i="1" smtClean="0"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en-GB" sz="3200" b="0" i="1" smtClean="0">
                                <a:latin typeface="Cambria Math" panose="02040503050406030204" pitchFamily="18" charset="0"/>
                              </a:rPr>
                              <m:t>1</m:t>
                            </m:r>
                          </m:e>
                        </m:d>
                        <m:r>
                          <a:rPr lang="de-CH" sz="3200" b="0" i="1" smtClean="0">
                            <a:latin typeface="Cambria Math" panose="02040503050406030204" pitchFamily="18" charset="0"/>
                          </a:rPr>
                          <m:t>2</m:t>
                        </m:r>
                        <m:r>
                          <a:rPr lang="en-GB" sz="3200" i="1">
                            <a:latin typeface="Cambria Math" panose="02040503050406030204" pitchFamily="18" charset="0"/>
                          </a:rPr>
                          <m:t>𝐼</m:t>
                        </m:r>
                        <m:d>
                          <m:dPr>
                            <m:ctrlPr>
                              <a:rPr lang="en-GB" sz="3200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GB" sz="3200" i="1">
                                <a:latin typeface="Cambria Math" panose="02040503050406030204" pitchFamily="18" charset="0"/>
                              </a:rPr>
                              <m:t>2</m:t>
                            </m:r>
                            <m:r>
                              <a:rPr lang="en-GB" sz="3200" i="1">
                                <a:latin typeface="Cambria Math" panose="02040503050406030204" pitchFamily="18" charset="0"/>
                              </a:rPr>
                              <m:t>𝐼</m:t>
                            </m:r>
                            <m:r>
                              <a:rPr lang="en-US" sz="3200" b="0" i="1" smtClean="0">
                                <a:latin typeface="Cambria Math" panose="02040503050406030204" pitchFamily="18" charset="0"/>
                              </a:rPr>
                              <m:t>−</m:t>
                            </m:r>
                            <m:r>
                              <a:rPr lang="en-GB" sz="3200" i="1">
                                <a:latin typeface="Cambria Math" panose="02040503050406030204" pitchFamily="18" charset="0"/>
                              </a:rPr>
                              <m:t>1</m:t>
                            </m:r>
                          </m:e>
                        </m:d>
                      </m:den>
                    </m:f>
                  </m:oMath>
                </a14:m>
                <a:r>
                  <a:rPr lang="en-GB" sz="3200" dirty="0">
                    <a:latin typeface="Cambria Math" panose="02040503050406030204" pitchFamily="18" charset="0"/>
                  </a:rPr>
                  <a:t>}</a:t>
                </a:r>
              </a:p>
              <a:p>
                <a:r>
                  <a:rPr lang="en-GB" dirty="0">
                    <a:solidFill>
                      <a:prstClr val="black"/>
                    </a:solidFill>
                  </a:rPr>
                  <a:t>Casimir formula (1933)</a:t>
                </a:r>
                <a:endParaRPr lang="en-GB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4" name="Content Placeholder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28650" y="1371600"/>
                <a:ext cx="8134350" cy="4351338"/>
              </a:xfrm>
              <a:blipFill>
                <a:blip r:embed="rId2"/>
                <a:stretch>
                  <a:fillRect l="-1348" t="-28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8274571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5447ED5A-24FD-472F-AC34-28CFDDA31DA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3399" y="1905000"/>
            <a:ext cx="7888908" cy="4663844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FF820B2E-108C-46EB-B509-0879A92CF24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2425" y="152400"/>
            <a:ext cx="8439150" cy="40957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E721DC4D-ECB4-40A4-AE66-45B28D40BAC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82166" y="561975"/>
            <a:ext cx="7191375" cy="1247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90926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121F8444-653F-451B-A640-D4E372031B4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19600" y="1727126"/>
            <a:ext cx="3960939" cy="4673675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ABD9BEDA-8007-455B-95BE-6D4E3EBF765C}"/>
              </a:ext>
            </a:extLst>
          </p:cNvPr>
          <p:cNvSpPr txBox="1"/>
          <p:nvPr/>
        </p:nvSpPr>
        <p:spPr>
          <a:xfrm>
            <a:off x="992061" y="457199"/>
            <a:ext cx="7694739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000" b="1" dirty="0">
                <a:solidFill>
                  <a:srgbClr val="FF0000"/>
                </a:solidFill>
              </a:rPr>
              <a:t>Calibrating the Pb quadrupole moments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5F53352-64E7-4FBC-9204-29984D867EB7}"/>
              </a:ext>
            </a:extLst>
          </p:cNvPr>
          <p:cNvSpPr txBox="1"/>
          <p:nvPr/>
        </p:nvSpPr>
        <p:spPr>
          <a:xfrm>
            <a:off x="4658433" y="1215415"/>
            <a:ext cx="281940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000" b="1" dirty="0">
                <a:solidFill>
                  <a:srgbClr val="FF0000"/>
                </a:solidFill>
              </a:rPr>
              <a:t>Q of PAC state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4B08B3B-D56F-4FA7-9B48-00F10704F0E3}"/>
              </a:ext>
            </a:extLst>
          </p:cNvPr>
          <p:cNvSpPr txBox="1"/>
          <p:nvPr/>
        </p:nvSpPr>
        <p:spPr>
          <a:xfrm>
            <a:off x="533400" y="1219200"/>
            <a:ext cx="3581400" cy="178510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b="1" dirty="0"/>
              <a:t>Present status:</a:t>
            </a:r>
          </a:p>
          <a:p>
            <a:r>
              <a:rPr lang="en-US" sz="1800" dirty="0"/>
              <a:t>Q from some 20 PAD / LEMS experiments and</a:t>
            </a:r>
          </a:p>
          <a:p>
            <a:r>
              <a:rPr lang="en-US" sz="1800" b="1" dirty="0"/>
              <a:t>V</a:t>
            </a:r>
            <a:r>
              <a:rPr lang="en-US" sz="2400" b="1" baseline="-25000" dirty="0"/>
              <a:t>zz</a:t>
            </a:r>
            <a:r>
              <a:rPr lang="en-US" sz="1800" b="1" dirty="0"/>
              <a:t> from some 25 PAC measurements in solids </a:t>
            </a:r>
          </a:p>
          <a:p>
            <a:endParaRPr lang="en-US" sz="2000" b="1" dirty="0">
              <a:solidFill>
                <a:srgbClr val="FF0000"/>
              </a:solidFill>
            </a:endParaRPr>
          </a:p>
        </p:txBody>
      </p:sp>
      <p:sp>
        <p:nvSpPr>
          <p:cNvPr id="8" name="Arrow: Left-Right 7">
            <a:extLst>
              <a:ext uri="{FF2B5EF4-FFF2-40B4-BE49-F238E27FC236}">
                <a16:creationId xmlns:a16="http://schemas.microsoft.com/office/drawing/2014/main" id="{D8CC511C-BD18-45A9-9DB9-1E4439F4234C}"/>
              </a:ext>
            </a:extLst>
          </p:cNvPr>
          <p:cNvSpPr/>
          <p:nvPr/>
        </p:nvSpPr>
        <p:spPr>
          <a:xfrm rot="20464979">
            <a:off x="3662445" y="1598829"/>
            <a:ext cx="1442826" cy="241163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85686EA-DD4B-4C48-8F80-06938F674DC4}"/>
              </a:ext>
            </a:extLst>
          </p:cNvPr>
          <p:cNvSpPr txBox="1"/>
          <p:nvPr/>
        </p:nvSpPr>
        <p:spPr>
          <a:xfrm rot="20308569">
            <a:off x="3926656" y="1712923"/>
            <a:ext cx="9144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1600" dirty="0" err="1"/>
              <a:t>tied</a:t>
            </a:r>
            <a:r>
              <a:rPr lang="de-CH" sz="1600" dirty="0"/>
              <a:t> </a:t>
            </a:r>
            <a:r>
              <a:rPr lang="de-CH" sz="1600" dirty="0" err="1"/>
              <a:t>to</a:t>
            </a:r>
            <a:endParaRPr lang="en-US" sz="16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44767C40-FE13-417A-84E0-09DB7DE0C535}"/>
                  </a:ext>
                </a:extLst>
              </p:cNvPr>
              <p:cNvSpPr txBox="1"/>
              <p:nvPr/>
            </p:nvSpPr>
            <p:spPr>
              <a:xfrm>
                <a:off x="555825" y="2711595"/>
                <a:ext cx="3276599" cy="202664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r>
                  <a:rPr lang="en-US" sz="2000" b="1" dirty="0">
                    <a:solidFill>
                      <a:schemeClr val="accent1"/>
                    </a:solidFill>
                  </a:rPr>
                  <a:t>Solution:</a:t>
                </a:r>
              </a:p>
              <a:p>
                <a:r>
                  <a:rPr lang="en-US" dirty="0"/>
                  <a:t>Measure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smtClean="0">
                            <a:effectLst/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400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ν</m:t>
                        </m:r>
                      </m:e>
                      <m:sub>
                        <m:r>
                          <a:rPr lang="en-US" sz="2400" i="1">
                            <a:effectLst/>
                            <a:latin typeface="Cambria Math" panose="02040503050406030204" pitchFamily="18" charset="0"/>
                            <a:ea typeface="Times New Roman" panose="02020603050405020304" pitchFamily="18" charset="0"/>
                            <a:cs typeface="Times New Roman" panose="02020603050405020304" pitchFamily="18" charset="0"/>
                          </a:rPr>
                          <m:t>𝑄</m:t>
                        </m:r>
                      </m:sub>
                    </m:sSub>
                  </m:oMath>
                </a14:m>
                <a:r>
                  <a:rPr lang="en-US" sz="2400" dirty="0"/>
                  <a:t> </a:t>
                </a:r>
                <a:r>
                  <a:rPr lang="en-US" dirty="0"/>
                  <a:t>for some simple Pb molecules (</a:t>
                </a:r>
                <a:r>
                  <a:rPr lang="en-US" dirty="0" err="1"/>
                  <a:t>PbTe</a:t>
                </a:r>
                <a:r>
                  <a:rPr lang="en-US" dirty="0"/>
                  <a:t>,…) and apply quantum chemistry methods for </a:t>
                </a:r>
                <a:r>
                  <a:rPr lang="en-US" b="1" dirty="0"/>
                  <a:t>V</a:t>
                </a:r>
                <a:r>
                  <a:rPr lang="en-US" sz="2400" b="1" baseline="-25000" dirty="0"/>
                  <a:t>zz</a:t>
                </a:r>
                <a:r>
                  <a:rPr lang="en-US" dirty="0"/>
                  <a:t> </a:t>
                </a:r>
                <a:endParaRPr lang="en-US" sz="2000" b="1" dirty="0"/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44767C40-FE13-417A-84E0-09DB7DE0C53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5825" y="2711595"/>
                <a:ext cx="3276599" cy="2026645"/>
              </a:xfrm>
              <a:prstGeom prst="rect">
                <a:avLst/>
              </a:prstGeom>
              <a:blipFill>
                <a:blip r:embed="rId3"/>
                <a:stretch>
                  <a:fillRect l="-1859" t="-1506" b="-632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TextBox 10">
            <a:extLst>
              <a:ext uri="{FF2B5EF4-FFF2-40B4-BE49-F238E27FC236}">
                <a16:creationId xmlns:a16="http://schemas.microsoft.com/office/drawing/2014/main" id="{6C0F3A1B-5CF7-4652-B374-1743190CC62C}"/>
              </a:ext>
            </a:extLst>
          </p:cNvPr>
          <p:cNvSpPr txBox="1"/>
          <p:nvPr/>
        </p:nvSpPr>
        <p:spPr>
          <a:xfrm>
            <a:off x="552777" y="4669304"/>
            <a:ext cx="3409623" cy="16312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b="1" dirty="0">
                <a:solidFill>
                  <a:srgbClr val="FF0000"/>
                </a:solidFill>
              </a:rPr>
              <a:t>Problems:</a:t>
            </a:r>
          </a:p>
          <a:p>
            <a:r>
              <a:rPr lang="en-US" dirty="0"/>
              <a:t>high temperatures needed</a:t>
            </a:r>
          </a:p>
          <a:p>
            <a:r>
              <a:rPr lang="en-US" dirty="0"/>
              <a:t>s</a:t>
            </a:r>
            <a:r>
              <a:rPr lang="en-US" sz="2000" b="1" dirty="0"/>
              <a:t>ample production</a:t>
            </a:r>
          </a:p>
          <a:p>
            <a:r>
              <a:rPr lang="en-US" dirty="0"/>
              <a:t>counting statistics</a:t>
            </a:r>
          </a:p>
          <a:p>
            <a:r>
              <a:rPr lang="en-US" dirty="0"/>
              <a:t>h</a:t>
            </a:r>
            <a:r>
              <a:rPr lang="en-US" sz="2000" b="1" dirty="0"/>
              <a:t>igher state spin</a:t>
            </a:r>
          </a:p>
        </p:txBody>
      </p:sp>
    </p:spTree>
    <p:extLst>
      <p:ext uri="{BB962C8B-B14F-4D97-AF65-F5344CB8AC3E}">
        <p14:creationId xmlns:p14="http://schemas.microsoft.com/office/powerpoint/2010/main" val="169459438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C1DF584F-5DE6-4E3C-8B9E-E0E55D61798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33463" y="1537106"/>
            <a:ext cx="7910537" cy="5168494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1844BA90-FA17-40B1-9FC5-ECD4AE052CCD}"/>
              </a:ext>
            </a:extLst>
          </p:cNvPr>
          <p:cNvSpPr txBox="1"/>
          <p:nvPr/>
        </p:nvSpPr>
        <p:spPr>
          <a:xfrm>
            <a:off x="838200" y="609600"/>
            <a:ext cx="783919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 err="1">
                <a:solidFill>
                  <a:srgbClr val="FF0000"/>
                </a:solidFill>
              </a:rPr>
              <a:t>Typical</a:t>
            </a:r>
            <a:r>
              <a:rPr lang="de-CH" dirty="0">
                <a:solidFill>
                  <a:srgbClr val="FF0000"/>
                </a:solidFill>
              </a:rPr>
              <a:t> </a:t>
            </a:r>
            <a:r>
              <a:rPr lang="de-CH" dirty="0" err="1">
                <a:solidFill>
                  <a:srgbClr val="FF0000"/>
                </a:solidFill>
              </a:rPr>
              <a:t>example</a:t>
            </a:r>
            <a:r>
              <a:rPr lang="de-CH" dirty="0">
                <a:solidFill>
                  <a:srgbClr val="FF0000"/>
                </a:solidFill>
              </a:rPr>
              <a:t> </a:t>
            </a:r>
            <a:r>
              <a:rPr lang="de-CH" dirty="0" err="1">
                <a:solidFill>
                  <a:srgbClr val="FF0000"/>
                </a:solidFill>
              </a:rPr>
              <a:t>demonstrating</a:t>
            </a:r>
            <a:r>
              <a:rPr lang="de-CH" dirty="0">
                <a:solidFill>
                  <a:srgbClr val="FF0000"/>
                </a:solidFill>
              </a:rPr>
              <a:t> </a:t>
            </a:r>
            <a:r>
              <a:rPr lang="de-CH" dirty="0" err="1">
                <a:solidFill>
                  <a:srgbClr val="FF0000"/>
                </a:solidFill>
              </a:rPr>
              <a:t>need</a:t>
            </a:r>
            <a:r>
              <a:rPr lang="de-CH" dirty="0">
                <a:solidFill>
                  <a:srgbClr val="FF0000"/>
                </a:solidFill>
              </a:rPr>
              <a:t> </a:t>
            </a:r>
            <a:r>
              <a:rPr lang="de-CH" dirty="0" err="1">
                <a:solidFill>
                  <a:srgbClr val="FF0000"/>
                </a:solidFill>
              </a:rPr>
              <a:t>for</a:t>
            </a:r>
            <a:r>
              <a:rPr lang="de-CH" dirty="0">
                <a:solidFill>
                  <a:srgbClr val="FF0000"/>
                </a:solidFill>
              </a:rPr>
              <a:t> </a:t>
            </a:r>
            <a:r>
              <a:rPr lang="de-CH" dirty="0" err="1">
                <a:solidFill>
                  <a:srgbClr val="FF0000"/>
                </a:solidFill>
              </a:rPr>
              <a:t>accurate</a:t>
            </a:r>
            <a:r>
              <a:rPr lang="de-CH" dirty="0">
                <a:solidFill>
                  <a:srgbClr val="FF0000"/>
                </a:solidFill>
              </a:rPr>
              <a:t> Q </a:t>
            </a:r>
            <a:r>
              <a:rPr lang="de-CH" dirty="0" err="1">
                <a:solidFill>
                  <a:srgbClr val="FF0000"/>
                </a:solidFill>
              </a:rPr>
              <a:t>calibration</a:t>
            </a:r>
            <a:endParaRPr lang="de-CH" dirty="0">
              <a:solidFill>
                <a:srgbClr val="FF0000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65BE41E-55ED-4B43-8527-C9EA2BA2DD76}"/>
              </a:ext>
            </a:extLst>
          </p:cNvPr>
          <p:cNvSpPr txBox="1"/>
          <p:nvPr/>
        </p:nvSpPr>
        <p:spPr>
          <a:xfrm>
            <a:off x="2749225" y="1123911"/>
            <a:ext cx="36936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sz="1800" dirty="0"/>
              <a:t>The i</a:t>
            </a:r>
            <a:r>
              <a:rPr lang="de-CH" baseline="-25000" dirty="0"/>
              <a:t>13/2</a:t>
            </a:r>
            <a:r>
              <a:rPr lang="de-CH" baseline="30000" dirty="0"/>
              <a:t>-n</a:t>
            </a:r>
            <a:r>
              <a:rPr lang="de-CH" sz="1800" dirty="0"/>
              <a:t> </a:t>
            </a:r>
            <a:r>
              <a:rPr lang="de-CH" sz="1800" dirty="0" err="1"/>
              <a:t>states</a:t>
            </a:r>
            <a:r>
              <a:rPr lang="de-CH" sz="1800" dirty="0"/>
              <a:t> in </a:t>
            </a:r>
            <a:r>
              <a:rPr lang="de-CH" sz="1800" dirty="0" err="1"/>
              <a:t>Pb</a:t>
            </a:r>
            <a:r>
              <a:rPr lang="de-CH" sz="1800" dirty="0"/>
              <a:t> isotopes</a:t>
            </a:r>
            <a:endParaRPr lang="en-US" sz="1800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B0DF62F-DB69-47DD-AC9A-F45323AB8905}"/>
              </a:ext>
            </a:extLst>
          </p:cNvPr>
          <p:cNvSpPr txBox="1"/>
          <p:nvPr/>
        </p:nvSpPr>
        <p:spPr>
          <a:xfrm>
            <a:off x="381000" y="1967993"/>
            <a:ext cx="76200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sz="1600" dirty="0"/>
              <a:t>   Q</a:t>
            </a:r>
          </a:p>
          <a:p>
            <a:r>
              <a:rPr lang="de-CH" sz="1600" dirty="0"/>
              <a:t>[efm</a:t>
            </a:r>
            <a:r>
              <a:rPr lang="de-CH" sz="1600" baseline="30000" dirty="0"/>
              <a:t>2</a:t>
            </a:r>
            <a:r>
              <a:rPr lang="de-CH" sz="1600" dirty="0"/>
              <a:t>]</a:t>
            </a:r>
            <a:endParaRPr lang="en-US" sz="1600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FB87C1C-26FA-4722-9BD8-91DD534F410A}"/>
              </a:ext>
            </a:extLst>
          </p:cNvPr>
          <p:cNvSpPr txBox="1"/>
          <p:nvPr/>
        </p:nvSpPr>
        <p:spPr>
          <a:xfrm>
            <a:off x="5638800" y="4085700"/>
            <a:ext cx="126348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>
                <a:solidFill>
                  <a:schemeClr val="accent6"/>
                </a:solidFill>
              </a:rPr>
              <a:t>Shell model</a:t>
            </a:r>
          </a:p>
          <a:p>
            <a:r>
              <a:rPr lang="en-US" sz="1200" dirty="0">
                <a:solidFill>
                  <a:schemeClr val="accent6"/>
                </a:solidFill>
              </a:rPr>
              <a:t>Chong Qi 2016</a:t>
            </a:r>
          </a:p>
        </p:txBody>
      </p:sp>
    </p:spTree>
    <p:extLst>
      <p:ext uri="{BB962C8B-B14F-4D97-AF65-F5344CB8AC3E}">
        <p14:creationId xmlns:p14="http://schemas.microsoft.com/office/powerpoint/2010/main" val="329803278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1D9A78"/>
      </a:accent1>
      <a:accent2>
        <a:srgbClr val="8BC145"/>
      </a:accent2>
      <a:accent3>
        <a:srgbClr val="36AFCE"/>
      </a:accent3>
      <a:accent4>
        <a:srgbClr val="1D6FA9"/>
      </a:accent4>
      <a:accent5>
        <a:srgbClr val="B74919"/>
      </a:accent5>
      <a:accent6>
        <a:srgbClr val="F19D19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AE6F2518-B084-4896-AF52-66CC2144AA2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4547</TotalTime>
  <Words>1068</Words>
  <Application>Microsoft Office PowerPoint</Application>
  <PresentationFormat>On-screen Show (4:3)</PresentationFormat>
  <Paragraphs>276</Paragraphs>
  <Slides>23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30" baseType="lpstr">
      <vt:lpstr>Arial</vt:lpstr>
      <vt:lpstr>Calibri</vt:lpstr>
      <vt:lpstr>Calibri Light</vt:lpstr>
      <vt:lpstr>Calisto MT</vt:lpstr>
      <vt:lpstr>Cambria Math</vt:lpstr>
      <vt:lpstr>Symbol</vt:lpstr>
      <vt:lpstr>Office Theme</vt:lpstr>
      <vt:lpstr>PowerPoint Presentation</vt:lpstr>
      <vt:lpstr>Determination of nuclear quadrupole moments</vt:lpstr>
      <vt:lpstr>PowerPoint Presentation</vt:lpstr>
      <vt:lpstr>What we have done in IS640:</vt:lpstr>
      <vt:lpstr>Quantum mechanics</vt:lpstr>
      <vt:lpstr>Quantum mechanics</vt:lpstr>
      <vt:lpstr>PowerPoint Presentation</vt:lpstr>
      <vt:lpstr>PowerPoint Presentation</vt:lpstr>
      <vt:lpstr>PowerPoint Presentation</vt:lpstr>
      <vt:lpstr>The proven technique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Summary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heinz</dc:creator>
  <cp:lastModifiedBy>Heinz Haas</cp:lastModifiedBy>
  <cp:revision>753</cp:revision>
  <dcterms:created xsi:type="dcterms:W3CDTF">2007-07-24T18:05:11Z</dcterms:created>
  <dcterms:modified xsi:type="dcterms:W3CDTF">2021-06-23T10:17:09Z</dcterms:modified>
</cp:coreProperties>
</file>