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2" r:id="rId2"/>
    <p:sldId id="274" r:id="rId3"/>
    <p:sldId id="269" r:id="rId4"/>
    <p:sldId id="275" r:id="rId5"/>
    <p:sldId id="276" r:id="rId6"/>
    <p:sldId id="279" r:id="rId7"/>
    <p:sldId id="278" r:id="rId8"/>
    <p:sldId id="277" r:id="rId9"/>
    <p:sldId id="280" r:id="rId10"/>
    <p:sldId id="281" r:id="rId11"/>
    <p:sldId id="282" r:id="rId12"/>
    <p:sldId id="283" r:id="rId13"/>
    <p:sldId id="284" r:id="rId14"/>
    <p:sldId id="273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ylvain Mugnier" initials="SM" lastIdx="2" clrIdx="0">
    <p:extLst>
      <p:ext uri="{19B8F6BF-5375-455C-9EA6-DF929625EA0E}">
        <p15:presenceInfo xmlns:p15="http://schemas.microsoft.com/office/powerpoint/2012/main" userId="S::sylvain.mugnier@cern.ch::6b8f87d0-025e-4c09-a7d6-5104b4507c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8323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94" autoAdjust="0"/>
  </p:normalViewPr>
  <p:slideViewPr>
    <p:cSldViewPr>
      <p:cViewPr varScale="1">
        <p:scale>
          <a:sx n="117" d="100"/>
          <a:sy n="117" d="100"/>
        </p:scale>
        <p:origin x="108" y="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41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445570229340862E-2"/>
          <c:y val="0.10668921418379747"/>
          <c:w val="0.898733447343398"/>
          <c:h val="0.694514964152970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'Trans_2019-2121-MQXF_Comparison'!$B$2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'Trans_2019-2121-MQXF_Comparison'!$A$3:$A$5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'Trans_2019-2121-MQXF_Comparison'!$B$3:$B$5</c:f>
              <c:numCache>
                <c:formatCode>General</c:formatCode>
                <c:ptCount val="3"/>
                <c:pt idx="0">
                  <c:v>37.799999999999997</c:v>
                </c:pt>
                <c:pt idx="1">
                  <c:v>35.799999999999997</c:v>
                </c:pt>
                <c:pt idx="2">
                  <c:v>36.299999999999997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07-48B7-8A2C-428058FD11AB}"/>
            </c:ext>
          </c:extLst>
        </c:ser>
        <c:ser>
          <c:idx val="1"/>
          <c:order val="1"/>
          <c:tx>
            <c:strRef>
              <c:f>'Trans_2019-2121-MQXF_Comparison'!$C$2</c:f>
              <c:strCache>
                <c:ptCount val="1"/>
                <c:pt idx="0">
                  <c:v>Unload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'Trans_2019-2121-MQXF_Comparison'!$A$3:$A$5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'Trans_2019-2121-MQXF_Comparison'!$C$3:$C$5</c:f>
              <c:numCache>
                <c:formatCode>General</c:formatCode>
                <c:ptCount val="3"/>
                <c:pt idx="0">
                  <c:v>41.9</c:v>
                </c:pt>
                <c:pt idx="1">
                  <c:v>40.4</c:v>
                </c:pt>
                <c:pt idx="2">
                  <c:v>41.5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07-48B7-8A2C-428058FD11AB}"/>
            </c:ext>
          </c:extLst>
        </c:ser>
        <c:ser>
          <c:idx val="2"/>
          <c:order val="2"/>
          <c:tx>
            <c:strRef>
              <c:f>'Trans_2019-2121-MQXF_Comparison'!$D$2</c:f>
              <c:strCache>
                <c:ptCount val="1"/>
                <c:pt idx="0">
                  <c:v>Load_77K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'Trans_2019-2121-MQXF_Comparison'!$A$3:$A$5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'Trans_2019-2121-MQXF_Comparison'!$D$3:$D$5</c:f>
              <c:numCache>
                <c:formatCode>General</c:formatCode>
                <c:ptCount val="3"/>
                <c:pt idx="0">
                  <c:v>43.1</c:v>
                </c:pt>
                <c:pt idx="1">
                  <c:v>40.4</c:v>
                </c:pt>
                <c:pt idx="2">
                  <c:v>39.5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07-48B7-8A2C-428058FD11AB}"/>
            </c:ext>
          </c:extLst>
        </c:ser>
        <c:ser>
          <c:idx val="3"/>
          <c:order val="3"/>
          <c:tx>
            <c:strRef>
              <c:f>'Trans_2019-2121-MQXF_Comparison'!$E$2</c:f>
              <c:strCache>
                <c:ptCount val="1"/>
                <c:pt idx="0">
                  <c:v>Unload_77K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'Trans_2019-2121-MQXF_Comparison'!$A$3:$A$5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'Trans_2019-2121-MQXF_Comparison'!$E$3:$E$5</c:f>
              <c:numCache>
                <c:formatCode>General</c:formatCode>
                <c:ptCount val="3"/>
                <c:pt idx="0">
                  <c:v>48.2</c:v>
                </c:pt>
                <c:pt idx="1">
                  <c:v>45.5</c:v>
                </c:pt>
                <c:pt idx="2">
                  <c:v>44.9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07-48B7-8A2C-428058FD11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86394880"/>
        <c:axId val="1686395296"/>
      </c:barChart>
      <c:catAx>
        <c:axId val="1686394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>
                    <a:solidFill>
                      <a:sysClr val="windowText" lastClr="000000"/>
                    </a:solidFill>
                  </a:rPr>
                  <a:t>*Linear Regression from</a:t>
                </a:r>
                <a:r>
                  <a:rPr lang="en-GB" sz="1400" baseline="0" dirty="0">
                    <a:solidFill>
                      <a:sysClr val="windowText" lastClr="000000"/>
                    </a:solidFill>
                  </a:rPr>
                  <a:t> 20 to 140 </a:t>
                </a:r>
                <a:r>
                  <a:rPr lang="en-GB" sz="1400" baseline="0" dirty="0" smtClean="0">
                    <a:solidFill>
                      <a:sysClr val="windowText" lastClr="000000"/>
                    </a:solidFill>
                  </a:rPr>
                  <a:t>MPa</a:t>
                </a:r>
                <a:endParaRPr lang="en-GB" sz="14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9.0211818604275268E-2"/>
              <c:y val="0.922968407894383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95296"/>
        <c:crosses val="autoZero"/>
        <c:auto val="1"/>
        <c:lblAlgn val="ctr"/>
        <c:lblOffset val="100"/>
        <c:noMultiLvlLbl val="0"/>
      </c:catAx>
      <c:valAx>
        <c:axId val="168639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/>
                  <a:t>Rigidity</a:t>
                </a:r>
                <a:r>
                  <a:rPr lang="en-GB" sz="1400" b="1" baseline="0"/>
                  <a:t> [GPa]</a:t>
                </a:r>
                <a:endParaRPr lang="en-GB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9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984423429483374"/>
          <c:y val="3.8893275699442939E-2"/>
          <c:w val="0.58189134649626084"/>
          <c:h val="4.58692244006411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445570229340862E-2"/>
          <c:y val="3.5260657073038291E-2"/>
          <c:w val="0.898733447343398"/>
          <c:h val="0.825056824793452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'Rad_2019-2121-MQXF_Comparison'!$B$2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'Rad_2019-2121-MQXF_Comparison'!$A$3:$A$5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'Rad_2019-2121-MQXF_Comparison'!$B$3:$B$5</c:f>
              <c:numCache>
                <c:formatCode>General</c:formatCode>
                <c:ptCount val="3"/>
                <c:pt idx="0">
                  <c:v>23.6</c:v>
                </c:pt>
                <c:pt idx="1">
                  <c:v>22.7</c:v>
                </c:pt>
                <c:pt idx="2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21-40C1-85AA-973E814BFF3B}"/>
            </c:ext>
          </c:extLst>
        </c:ser>
        <c:ser>
          <c:idx val="1"/>
          <c:order val="1"/>
          <c:tx>
            <c:strRef>
              <c:f>'Rad_2019-2121-MQXF_Comparison'!$C$2</c:f>
              <c:strCache>
                <c:ptCount val="1"/>
                <c:pt idx="0">
                  <c:v>Unload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'Rad_2019-2121-MQXF_Comparison'!$A$3:$A$5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'Rad_2019-2121-MQXF_Comparison'!$C$3:$C$5</c:f>
              <c:numCache>
                <c:formatCode>General</c:formatCode>
                <c:ptCount val="3"/>
                <c:pt idx="0">
                  <c:v>25.4</c:v>
                </c:pt>
                <c:pt idx="1">
                  <c:v>26.8</c:v>
                </c:pt>
                <c:pt idx="2">
                  <c:v>23.8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21-40C1-85AA-973E814BFF3B}"/>
            </c:ext>
          </c:extLst>
        </c:ser>
        <c:ser>
          <c:idx val="2"/>
          <c:order val="2"/>
          <c:tx>
            <c:strRef>
              <c:f>'Rad_2019-2121-MQXF_Comparison'!$D$2</c:f>
              <c:strCache>
                <c:ptCount val="1"/>
                <c:pt idx="0">
                  <c:v>Load_77K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'Rad_2019-2121-MQXF_Comparison'!$A$3:$A$5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'Rad_2019-2121-MQXF_Comparison'!$D$3:$D$5</c:f>
              <c:numCache>
                <c:formatCode>General</c:formatCode>
                <c:ptCount val="3"/>
                <c:pt idx="0">
                  <c:v>25</c:v>
                </c:pt>
                <c:pt idx="1">
                  <c:v>24</c:v>
                </c:pt>
                <c:pt idx="2">
                  <c:v>23.5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421-40C1-85AA-973E814BFF3B}"/>
            </c:ext>
          </c:extLst>
        </c:ser>
        <c:ser>
          <c:idx val="3"/>
          <c:order val="3"/>
          <c:tx>
            <c:strRef>
              <c:f>'Rad_2019-2121-MQXF_Comparison'!$E$2</c:f>
              <c:strCache>
                <c:ptCount val="1"/>
                <c:pt idx="0">
                  <c:v>Unload_77K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'Rad_2019-2121-MQXF_Comparison'!$A$3:$A$5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'Rad_2019-2121-MQXF_Comparison'!$E$3:$E$5</c:f>
              <c:numCache>
                <c:formatCode>General</c:formatCode>
                <c:ptCount val="3"/>
                <c:pt idx="0">
                  <c:v>31.8</c:v>
                </c:pt>
                <c:pt idx="1">
                  <c:v>33.799999999999997</c:v>
                </c:pt>
                <c:pt idx="2">
                  <c:v>32.799999999999997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421-40C1-85AA-973E814BFF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86394880"/>
        <c:axId val="1686395296"/>
      </c:barChart>
      <c:catAx>
        <c:axId val="1686394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>
                    <a:solidFill>
                      <a:sysClr val="windowText" lastClr="000000"/>
                    </a:solidFill>
                  </a:rPr>
                  <a:t>*Linear Regression from</a:t>
                </a:r>
                <a:r>
                  <a:rPr lang="en-GB" sz="1400" baseline="0" dirty="0">
                    <a:solidFill>
                      <a:sysClr val="windowText" lastClr="000000"/>
                    </a:solidFill>
                  </a:rPr>
                  <a:t> 20 to </a:t>
                </a:r>
                <a:r>
                  <a:rPr lang="en-GB" sz="1400" baseline="0" dirty="0" smtClean="0">
                    <a:solidFill>
                      <a:sysClr val="windowText" lastClr="000000"/>
                    </a:solidFill>
                  </a:rPr>
                  <a:t>100 MPa</a:t>
                </a:r>
                <a:endParaRPr lang="en-GB" sz="14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8.8608042225395506E-2"/>
              <c:y val="0.910793919216473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95296"/>
        <c:crosses val="autoZero"/>
        <c:auto val="1"/>
        <c:lblAlgn val="ctr"/>
        <c:lblOffset val="100"/>
        <c:noMultiLvlLbl val="0"/>
      </c:catAx>
      <c:valAx>
        <c:axId val="168639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/>
                  <a:t>Rigidity</a:t>
                </a:r>
                <a:r>
                  <a:rPr lang="en-GB" sz="1400" b="1" baseline="0"/>
                  <a:t> [GPa]</a:t>
                </a:r>
                <a:endParaRPr lang="en-GB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9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1803597722801029"/>
          <c:y val="4.4052402932392071E-2"/>
          <c:w val="0.36916101268530099"/>
          <c:h val="4.58692244006411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445570229340862E-2"/>
          <c:y val="5.6208358570563298E-2"/>
          <c:w val="0.898733447343398"/>
          <c:h val="0.809899492731677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'Ax_2019-2121-MQXF_Comparison'!$B$2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'Ax_2019-2121-MQXF_Comparison'!$A$3:$A$5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'Ax_2019-2121-MQXF_Comparison'!$B$3:$B$5</c:f>
              <c:numCache>
                <c:formatCode>General</c:formatCode>
                <c:ptCount val="3"/>
                <c:pt idx="0">
                  <c:v>67.3</c:v>
                </c:pt>
                <c:pt idx="1">
                  <c:v>14.7</c:v>
                </c:pt>
                <c:pt idx="2">
                  <c:v>37.299999999999997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7B-4EB9-98CF-5A32E64E2356}"/>
            </c:ext>
          </c:extLst>
        </c:ser>
        <c:ser>
          <c:idx val="1"/>
          <c:order val="1"/>
          <c:tx>
            <c:strRef>
              <c:f>'Ax_2019-2121-MQXF_Comparison'!$C$2</c:f>
              <c:strCache>
                <c:ptCount val="1"/>
                <c:pt idx="0">
                  <c:v>Unload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'Ax_2019-2121-MQXF_Comparison'!$A$3:$A$5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'Ax_2019-2121-MQXF_Comparison'!$C$3:$C$5</c:f>
              <c:numCache>
                <c:formatCode>General</c:formatCode>
                <c:ptCount val="3"/>
                <c:pt idx="0">
                  <c:v>71.7</c:v>
                </c:pt>
                <c:pt idx="1">
                  <c:v>19.8</c:v>
                </c:pt>
                <c:pt idx="2">
                  <c:v>41.7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7B-4EB9-98CF-5A32E64E2356}"/>
            </c:ext>
          </c:extLst>
        </c:ser>
        <c:ser>
          <c:idx val="2"/>
          <c:order val="2"/>
          <c:tx>
            <c:strRef>
              <c:f>'Ax_2019-2121-MQXF_Comparison'!$D$2</c:f>
              <c:strCache>
                <c:ptCount val="1"/>
                <c:pt idx="0">
                  <c:v>Load_77K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'Ax_2019-2121-MQXF_Comparison'!$A$3:$A$5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'Ax_2019-2121-MQXF_Comparison'!$D$3:$D$5</c:f>
              <c:numCache>
                <c:formatCode>General</c:formatCode>
                <c:ptCount val="3"/>
                <c:pt idx="0">
                  <c:v>21</c:v>
                </c:pt>
                <c:pt idx="1">
                  <c:v>35.6</c:v>
                </c:pt>
                <c:pt idx="2">
                  <c:v>43.1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D7B-4EB9-98CF-5A32E64E2356}"/>
            </c:ext>
          </c:extLst>
        </c:ser>
        <c:ser>
          <c:idx val="3"/>
          <c:order val="3"/>
          <c:tx>
            <c:strRef>
              <c:f>'Ax_2019-2121-MQXF_Comparison'!$E$2</c:f>
              <c:strCache>
                <c:ptCount val="1"/>
                <c:pt idx="0">
                  <c:v>Unload_77K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'Ax_2019-2121-MQXF_Comparison'!$A$3:$A$5</c:f>
              <c:strCache>
                <c:ptCount val="3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</c:strCache>
            </c:strRef>
          </c:cat>
          <c:val>
            <c:numRef>
              <c:f>'Ax_2019-2121-MQXF_Comparison'!$E$3:$E$5</c:f>
              <c:numCache>
                <c:formatCode>General</c:formatCode>
                <c:ptCount val="3"/>
                <c:pt idx="0">
                  <c:v>46.8</c:v>
                </c:pt>
                <c:pt idx="1">
                  <c:v>45.3</c:v>
                </c:pt>
                <c:pt idx="2">
                  <c:v>54.1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D7B-4EB9-98CF-5A32E64E2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86394880"/>
        <c:axId val="1686395296"/>
      </c:barChart>
      <c:catAx>
        <c:axId val="1686394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>
                    <a:solidFill>
                      <a:sysClr val="windowText" lastClr="000000"/>
                    </a:solidFill>
                  </a:rPr>
                  <a:t>*Linear Regression from</a:t>
                </a:r>
                <a:r>
                  <a:rPr lang="en-GB" sz="1400" baseline="0" dirty="0">
                    <a:solidFill>
                      <a:sysClr val="windowText" lastClr="000000"/>
                    </a:solidFill>
                  </a:rPr>
                  <a:t> 20 to </a:t>
                </a:r>
                <a:r>
                  <a:rPr lang="en-GB" sz="1400" baseline="0" dirty="0" smtClean="0">
                    <a:solidFill>
                      <a:sysClr val="windowText" lastClr="000000"/>
                    </a:solidFill>
                  </a:rPr>
                  <a:t>100 </a:t>
                </a:r>
                <a:r>
                  <a:rPr lang="en-GB" sz="1400" baseline="0" dirty="0" err="1">
                    <a:solidFill>
                      <a:sysClr val="windowText" lastClr="000000"/>
                    </a:solidFill>
                  </a:rPr>
                  <a:t>Gpa</a:t>
                </a:r>
                <a:endParaRPr lang="en-GB" sz="14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8.8608042225395506E-2"/>
              <c:y val="0.910793919216473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95296"/>
        <c:crosses val="autoZero"/>
        <c:auto val="1"/>
        <c:lblAlgn val="ctr"/>
        <c:lblOffset val="100"/>
        <c:noMultiLvlLbl val="0"/>
      </c:catAx>
      <c:valAx>
        <c:axId val="168639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/>
                  <a:t>Rigidity</a:t>
                </a:r>
                <a:r>
                  <a:rPr lang="en-GB" sz="1400" b="1" baseline="0"/>
                  <a:t> [GPa]</a:t>
                </a:r>
                <a:endParaRPr lang="en-GB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9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874938235814293"/>
          <c:y val="8.9334683525136266E-2"/>
          <c:w val="0.36916101268530099"/>
          <c:h val="4.58692244006411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445570229340862E-2"/>
          <c:y val="4.3002703882353818E-2"/>
          <c:w val="0.80363690608510474"/>
          <c:h val="0.850220105071303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'Trans_2019-2121-MQXF_Comparison'!$B$2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'Trans_2019-2121-MQXF_Comparison'!$A$3:$A$13</c:f>
              <c:strCache>
                <c:ptCount val="11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S1_2019</c:v>
                </c:pt>
                <c:pt idx="4">
                  <c:v>S2_2019</c:v>
                </c:pt>
                <c:pt idx="5">
                  <c:v>S3_2019</c:v>
                </c:pt>
                <c:pt idx="6">
                  <c:v>S4_2019</c:v>
                </c:pt>
                <c:pt idx="7">
                  <c:v>S5_2019</c:v>
                </c:pt>
                <c:pt idx="8">
                  <c:v>MQXF_1</c:v>
                </c:pt>
                <c:pt idx="9">
                  <c:v>MQXF_2</c:v>
                </c:pt>
                <c:pt idx="10">
                  <c:v>MQXF_3</c:v>
                </c:pt>
              </c:strCache>
            </c:strRef>
          </c:cat>
          <c:val>
            <c:numRef>
              <c:f>'Trans_2019-2121-MQXF_Comparison'!$B$3:$B$13</c:f>
              <c:numCache>
                <c:formatCode>General</c:formatCode>
                <c:ptCount val="11"/>
                <c:pt idx="0">
                  <c:v>37.799999999999997</c:v>
                </c:pt>
                <c:pt idx="1">
                  <c:v>35.799999999999997</c:v>
                </c:pt>
                <c:pt idx="2">
                  <c:v>36.299999999999997</c:v>
                </c:pt>
                <c:pt idx="3">
                  <c:v>29.5</c:v>
                </c:pt>
                <c:pt idx="4">
                  <c:v>26.4</c:v>
                </c:pt>
                <c:pt idx="5">
                  <c:v>27.7</c:v>
                </c:pt>
                <c:pt idx="6">
                  <c:v>26.1</c:v>
                </c:pt>
                <c:pt idx="7">
                  <c:v>26.4</c:v>
                </c:pt>
                <c:pt idx="8">
                  <c:v>29.7</c:v>
                </c:pt>
                <c:pt idx="9">
                  <c:v>31.3</c:v>
                </c:pt>
                <c:pt idx="10">
                  <c:v>30.1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51-4D50-ABA7-21467E245BA7}"/>
            </c:ext>
          </c:extLst>
        </c:ser>
        <c:ser>
          <c:idx val="1"/>
          <c:order val="1"/>
          <c:tx>
            <c:strRef>
              <c:f>'Trans_2019-2121-MQXF_Comparison'!$C$2</c:f>
              <c:strCache>
                <c:ptCount val="1"/>
                <c:pt idx="0">
                  <c:v>Unload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'Trans_2019-2121-MQXF_Comparison'!$A$3:$A$13</c:f>
              <c:strCache>
                <c:ptCount val="11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S1_2019</c:v>
                </c:pt>
                <c:pt idx="4">
                  <c:v>S2_2019</c:v>
                </c:pt>
                <c:pt idx="5">
                  <c:v>S3_2019</c:v>
                </c:pt>
                <c:pt idx="6">
                  <c:v>S4_2019</c:v>
                </c:pt>
                <c:pt idx="7">
                  <c:v>S5_2019</c:v>
                </c:pt>
                <c:pt idx="8">
                  <c:v>MQXF_1</c:v>
                </c:pt>
                <c:pt idx="9">
                  <c:v>MQXF_2</c:v>
                </c:pt>
                <c:pt idx="10">
                  <c:v>MQXF_3</c:v>
                </c:pt>
              </c:strCache>
            </c:strRef>
          </c:cat>
          <c:val>
            <c:numRef>
              <c:f>'Trans_2019-2121-MQXF_Comparison'!$C$3:$C$13</c:f>
              <c:numCache>
                <c:formatCode>General</c:formatCode>
                <c:ptCount val="11"/>
                <c:pt idx="0">
                  <c:v>41.9</c:v>
                </c:pt>
                <c:pt idx="1">
                  <c:v>40.4</c:v>
                </c:pt>
                <c:pt idx="2">
                  <c:v>41.5</c:v>
                </c:pt>
                <c:pt idx="3">
                  <c:v>31.9</c:v>
                </c:pt>
                <c:pt idx="4">
                  <c:v>29.2</c:v>
                </c:pt>
                <c:pt idx="5">
                  <c:v>29.8</c:v>
                </c:pt>
                <c:pt idx="6">
                  <c:v>29</c:v>
                </c:pt>
                <c:pt idx="7">
                  <c:v>29.3</c:v>
                </c:pt>
                <c:pt idx="8">
                  <c:v>35.9</c:v>
                </c:pt>
                <c:pt idx="9">
                  <c:v>38.4</c:v>
                </c:pt>
                <c:pt idx="10">
                  <c:v>35.9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51-4D50-ABA7-21467E245BA7}"/>
            </c:ext>
          </c:extLst>
        </c:ser>
        <c:ser>
          <c:idx val="2"/>
          <c:order val="2"/>
          <c:tx>
            <c:strRef>
              <c:f>'Trans_2019-2121-MQXF_Comparison'!$D$2</c:f>
              <c:strCache>
                <c:ptCount val="1"/>
                <c:pt idx="0">
                  <c:v>Load_77K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'Trans_2019-2121-MQXF_Comparison'!$A$3:$A$13</c:f>
              <c:strCache>
                <c:ptCount val="11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S1_2019</c:v>
                </c:pt>
                <c:pt idx="4">
                  <c:v>S2_2019</c:v>
                </c:pt>
                <c:pt idx="5">
                  <c:v>S3_2019</c:v>
                </c:pt>
                <c:pt idx="6">
                  <c:v>S4_2019</c:v>
                </c:pt>
                <c:pt idx="7">
                  <c:v>S5_2019</c:v>
                </c:pt>
                <c:pt idx="8">
                  <c:v>MQXF_1</c:v>
                </c:pt>
                <c:pt idx="9">
                  <c:v>MQXF_2</c:v>
                </c:pt>
                <c:pt idx="10">
                  <c:v>MQXF_3</c:v>
                </c:pt>
              </c:strCache>
            </c:strRef>
          </c:cat>
          <c:val>
            <c:numRef>
              <c:f>'Trans_2019-2121-MQXF_Comparison'!$D$3:$D$10</c:f>
              <c:numCache>
                <c:formatCode>General</c:formatCode>
                <c:ptCount val="8"/>
                <c:pt idx="0">
                  <c:v>43.1</c:v>
                </c:pt>
                <c:pt idx="1">
                  <c:v>40.4</c:v>
                </c:pt>
                <c:pt idx="2">
                  <c:v>39.5</c:v>
                </c:pt>
                <c:pt idx="3">
                  <c:v>40.299999999999997</c:v>
                </c:pt>
                <c:pt idx="4">
                  <c:v>36.200000000000003</c:v>
                </c:pt>
                <c:pt idx="5">
                  <c:v>37.9</c:v>
                </c:pt>
                <c:pt idx="6">
                  <c:v>34.1</c:v>
                </c:pt>
                <c:pt idx="7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51-4D50-ABA7-21467E245BA7}"/>
            </c:ext>
          </c:extLst>
        </c:ser>
        <c:ser>
          <c:idx val="3"/>
          <c:order val="3"/>
          <c:tx>
            <c:strRef>
              <c:f>'Trans_2019-2121-MQXF_Comparison'!$E$2</c:f>
              <c:strCache>
                <c:ptCount val="1"/>
                <c:pt idx="0">
                  <c:v>Unload_77K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'Trans_2019-2121-MQXF_Comparison'!$A$3:$A$13</c:f>
              <c:strCache>
                <c:ptCount val="11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S1_2019</c:v>
                </c:pt>
                <c:pt idx="4">
                  <c:v>S2_2019</c:v>
                </c:pt>
                <c:pt idx="5">
                  <c:v>S3_2019</c:v>
                </c:pt>
                <c:pt idx="6">
                  <c:v>S4_2019</c:v>
                </c:pt>
                <c:pt idx="7">
                  <c:v>S5_2019</c:v>
                </c:pt>
                <c:pt idx="8">
                  <c:v>MQXF_1</c:v>
                </c:pt>
                <c:pt idx="9">
                  <c:v>MQXF_2</c:v>
                </c:pt>
                <c:pt idx="10">
                  <c:v>MQXF_3</c:v>
                </c:pt>
              </c:strCache>
            </c:strRef>
          </c:cat>
          <c:val>
            <c:numRef>
              <c:f>'Trans_2019-2121-MQXF_Comparison'!$E$3:$E$10</c:f>
              <c:numCache>
                <c:formatCode>General</c:formatCode>
                <c:ptCount val="8"/>
                <c:pt idx="0">
                  <c:v>48.2</c:v>
                </c:pt>
                <c:pt idx="1">
                  <c:v>45.5</c:v>
                </c:pt>
                <c:pt idx="2">
                  <c:v>44.9</c:v>
                </c:pt>
                <c:pt idx="3">
                  <c:v>43.2</c:v>
                </c:pt>
                <c:pt idx="4">
                  <c:v>39.299999999999997</c:v>
                </c:pt>
                <c:pt idx="5">
                  <c:v>40.4</c:v>
                </c:pt>
                <c:pt idx="6">
                  <c:v>37.1</c:v>
                </c:pt>
                <c:pt idx="7">
                  <c:v>34.200000000000003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51-4D50-ABA7-21467E245B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86394880"/>
        <c:axId val="1686395296"/>
      </c:barChart>
      <c:catAx>
        <c:axId val="1686394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>
                    <a:solidFill>
                      <a:sysClr val="windowText" lastClr="000000"/>
                    </a:solidFill>
                  </a:rPr>
                  <a:t>*Linear Regression from</a:t>
                </a:r>
                <a:r>
                  <a:rPr lang="en-GB" sz="1400" baseline="0">
                    <a:solidFill>
                      <a:sysClr val="windowText" lastClr="000000"/>
                    </a:solidFill>
                  </a:rPr>
                  <a:t> 20 to 140 Gpa</a:t>
                </a:r>
                <a:endParaRPr lang="en-GB" sz="140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8.712218179265481E-2"/>
              <c:y val="0.95123187853399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95296"/>
        <c:crosses val="autoZero"/>
        <c:auto val="1"/>
        <c:lblAlgn val="ctr"/>
        <c:lblOffset val="100"/>
        <c:noMultiLvlLbl val="0"/>
      </c:catAx>
      <c:valAx>
        <c:axId val="168639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/>
                  <a:t>Rigidity</a:t>
                </a:r>
                <a:r>
                  <a:rPr lang="en-GB" sz="1400" b="1" baseline="0"/>
                  <a:t> [GPa]</a:t>
                </a:r>
                <a:endParaRPr lang="en-GB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9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7936292519222004"/>
          <c:y val="0.6876839866934904"/>
          <c:w val="0.11953247300253889"/>
          <c:h val="0.186212842343784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Task 7 - 11T Ten stacks measurements / EDMS_2572505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 smtClean="0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Task 7 - 11T Ten stacks measurements / EDMS_2572505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file/1700440/0/crnhzmml0314-v0_plt_cpdf.pdf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4541E8-80CB-D340-AD71-1BB1FCE57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1754" y="1808460"/>
            <a:ext cx="10332838" cy="2153265"/>
          </a:xfrm>
        </p:spPr>
        <p:txBody>
          <a:bodyPr/>
          <a:lstStyle/>
          <a:p>
            <a:r>
              <a:rPr lang="en-GB" dirty="0" smtClean="0"/>
              <a:t>Task 7 : </a:t>
            </a:r>
            <a:br>
              <a:rPr lang="en-GB" dirty="0" smtClean="0"/>
            </a:br>
            <a:r>
              <a:rPr lang="en-GB" dirty="0" smtClean="0"/>
              <a:t>11T Cable Stacks Stiffness </a:t>
            </a:r>
            <a:r>
              <a:rPr lang="en-GB" dirty="0"/>
              <a:t>C</a:t>
            </a:r>
            <a:r>
              <a:rPr lang="en-GB" dirty="0" smtClean="0"/>
              <a:t>haracterization at RT and 77K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218B26F-4199-9D41-8529-51A02C4A91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Ó</a:t>
            </a:r>
            <a:r>
              <a:rPr lang="en-US" dirty="0"/>
              <a:t>. </a:t>
            </a:r>
            <a:r>
              <a:rPr lang="en-US" dirty="0" err="1"/>
              <a:t>Sacrist</a:t>
            </a:r>
            <a:r>
              <a:rPr lang="es-ES" dirty="0" err="1" smtClean="0"/>
              <a:t>án</a:t>
            </a:r>
            <a:r>
              <a:rPr lang="es-ES" dirty="0" smtClean="0"/>
              <a:t>, </a:t>
            </a:r>
            <a:r>
              <a:rPr lang="en-US" sz="2000" dirty="0" smtClean="0"/>
              <a:t>M</a:t>
            </a:r>
            <a:r>
              <a:rPr lang="en-US" sz="2000" dirty="0"/>
              <a:t>. Guinchard</a:t>
            </a:r>
          </a:p>
          <a:p>
            <a:r>
              <a:rPr lang="en-US" i="1" dirty="0"/>
              <a:t>Mechanical Measurement </a:t>
            </a:r>
            <a:r>
              <a:rPr lang="en-US" i="1" dirty="0" smtClean="0"/>
              <a:t>Laboratory</a:t>
            </a:r>
          </a:p>
          <a:p>
            <a:endParaRPr lang="en-US" i="1" dirty="0"/>
          </a:p>
          <a:p>
            <a:r>
              <a:rPr lang="en-US" i="1" dirty="0" smtClean="0"/>
              <a:t>Courtesy of Felix Wolf for the stacks production</a:t>
            </a:r>
            <a:endParaRPr lang="en-US" i="1" dirty="0"/>
          </a:p>
          <a:p>
            <a:endParaRPr lang="en-US" i="1" dirty="0"/>
          </a:p>
          <a:p>
            <a:endParaRPr lang="en-GB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B8E62921-7502-4FF4-BC64-020B35CB643C}"/>
              </a:ext>
            </a:extLst>
          </p:cNvPr>
          <p:cNvSpPr txBox="1">
            <a:spLocks/>
          </p:cNvSpPr>
          <p:nvPr/>
        </p:nvSpPr>
        <p:spPr>
          <a:xfrm>
            <a:off x="10560496" y="6021288"/>
            <a:ext cx="1224136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83B5F691-0856-4999-BA8D-E5891FBC1357}" type="datetime1">
              <a:rPr lang="en-US" smtClean="0"/>
              <a:pPr>
                <a:spcAft>
                  <a:spcPts val="600"/>
                </a:spcAft>
                <a:defRPr/>
              </a:pPr>
              <a:t>5/26/2021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0376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Radial Stiffness Overview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b="3084"/>
          <a:stretch/>
        </p:blipFill>
        <p:spPr>
          <a:xfrm>
            <a:off x="9912424" y="2132856"/>
            <a:ext cx="1933049" cy="2197581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3E00E37-33C7-417D-8340-CE1F980628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6612958"/>
              </p:ext>
            </p:extLst>
          </p:nvPr>
        </p:nvGraphicFramePr>
        <p:xfrm>
          <a:off x="1734658" y="980728"/>
          <a:ext cx="8394699" cy="515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5683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Axial Stiffness Overview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b="3084"/>
          <a:stretch/>
        </p:blipFill>
        <p:spPr>
          <a:xfrm>
            <a:off x="9912424" y="2132856"/>
            <a:ext cx="1933049" cy="2197581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7A3E613-5B3A-4710-8AA1-E290431A8D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198345"/>
              </p:ext>
            </p:extLst>
          </p:nvPr>
        </p:nvGraphicFramePr>
        <p:xfrm>
          <a:off x="1742914" y="980728"/>
          <a:ext cx="8226855" cy="528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8589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</a:t>
            </a:r>
            <a:r>
              <a:rPr lang="en-US" dirty="0"/>
              <a:t>previous data : Azimuthal Rigidity 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59800" y="1162616"/>
            <a:ext cx="2304256" cy="4493538"/>
          </a:xfrm>
          <a:prstGeom prst="rect">
            <a:avLst/>
          </a:prstGeom>
          <a:solidFill>
            <a:srgbClr val="BBD3F8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11T Ten Stacks, 2021, </a:t>
            </a:r>
          </a:p>
          <a:p>
            <a:pPr algn="ctr"/>
            <a:r>
              <a:rPr lang="en-US" sz="1400" dirty="0" smtClean="0"/>
              <a:t>EDMS#22572505</a:t>
            </a:r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3664057" y="1154452"/>
            <a:ext cx="3008008" cy="4585871"/>
          </a:xfrm>
          <a:prstGeom prst="rect">
            <a:avLst/>
          </a:prstGeom>
          <a:solidFill>
            <a:srgbClr val="BBD3F8">
              <a:alpha val="2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11T Ten Stacks, 2019,</a:t>
            </a:r>
          </a:p>
          <a:p>
            <a:pPr algn="ctr"/>
            <a:r>
              <a:rPr lang="en-US" sz="1400" dirty="0" smtClean="0"/>
              <a:t>EDMS#2208499</a:t>
            </a:r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 smtClean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6672064" y="1154452"/>
            <a:ext cx="3096343" cy="4755148"/>
          </a:xfrm>
          <a:prstGeom prst="rect">
            <a:avLst/>
          </a:prstGeom>
          <a:solidFill>
            <a:srgbClr val="BBD3F8">
              <a:alpha val="1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MQXF Ten Stacks, 2017 EDMS#1828060</a:t>
            </a:r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D9CB876D-FABC-48C8-97CB-0C9ACB3A58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8666217"/>
              </p:ext>
            </p:extLst>
          </p:nvPr>
        </p:nvGraphicFramePr>
        <p:xfrm>
          <a:off x="479376" y="908720"/>
          <a:ext cx="10441160" cy="53390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3084"/>
          <a:stretch/>
        </p:blipFill>
        <p:spPr>
          <a:xfrm>
            <a:off x="9912424" y="2132856"/>
            <a:ext cx="1933049" cy="219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10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2951" y="2478718"/>
            <a:ext cx="1440160" cy="7669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7685"/>
          <a:stretch/>
        </p:blipFill>
        <p:spPr>
          <a:xfrm>
            <a:off x="10809919" y="1685315"/>
            <a:ext cx="786225" cy="7934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59619" t="59066" r="17324" b="18947"/>
          <a:stretch/>
        </p:blipFill>
        <p:spPr>
          <a:xfrm>
            <a:off x="6294174" y="4817973"/>
            <a:ext cx="4756420" cy="14193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12940" t="61033" r="63338" b="20564"/>
          <a:stretch/>
        </p:blipFill>
        <p:spPr>
          <a:xfrm>
            <a:off x="560426" y="4821267"/>
            <a:ext cx="5719728" cy="1386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60426" y="1052736"/>
            <a:ext cx="1049016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3143250" algn="l"/>
              </a:tabLst>
            </a:pPr>
            <a:r>
              <a:rPr lang="en-US" dirty="0" smtClean="0"/>
              <a:t>The 11T ten-stack stiffness was successfully measured in the three directions at 293 K and 77 K;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3143250" algn="l"/>
              </a:tabLst>
            </a:pPr>
            <a:r>
              <a:rPr lang="en-US" dirty="0" smtClean="0"/>
              <a:t>All the results in azimuthal and radial directions are consistent in term of stiffness ;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3143250" algn="l"/>
              </a:tabLst>
            </a:pPr>
            <a:r>
              <a:rPr lang="en-US" dirty="0" smtClean="0"/>
              <a:t>Some exotic behavior was observed during test in the axial directions, probably related to the preparation of the samples (Cutting effects with</a:t>
            </a:r>
            <a:r>
              <a:rPr lang="en-GB" dirty="0"/>
              <a:t> diamond disc </a:t>
            </a:r>
            <a:r>
              <a:rPr lang="en-GB" dirty="0" smtClean="0"/>
              <a:t>saw</a:t>
            </a:r>
            <a:r>
              <a:rPr lang="en-US" dirty="0" smtClean="0"/>
              <a:t>). Due to the brittleness of the Nb3Sn alloy, the10-stack has to be laterally constrained during cutting to prevent the sample delamination (C. Fichera recommendations)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3143250" algn="l"/>
              </a:tabLst>
            </a:pPr>
            <a:r>
              <a:rPr lang="en-US" dirty="0" smtClean="0"/>
              <a:t>In comparison with the previous 11T test campaign, samples tested in 2021 are stiffer in azimuthal directions (+25 % at 293 K and +10% at 77 K). This variation is probably explained by the difference of manufacturing process : </a:t>
            </a:r>
            <a:r>
              <a:rPr lang="en-GB" dirty="0" smtClean="0"/>
              <a:t>The </a:t>
            </a:r>
            <a:r>
              <a:rPr lang="en-GB" dirty="0"/>
              <a:t>compaction during reaction and impregnation for the 2021 ten-stacks </a:t>
            </a:r>
            <a:r>
              <a:rPr lang="en-GB" dirty="0" smtClean="0"/>
              <a:t>was different of 2019 ten-stacks.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3143250" algn="l"/>
              </a:tabLst>
            </a:pPr>
            <a:endParaRPr lang="en-US" dirty="0" smtClean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2701825" y="4452968"/>
            <a:ext cx="1941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 smtClean="0"/>
              <a:t>2019 Report</a:t>
            </a:r>
            <a:endParaRPr lang="en-US" i="1" u="sng" dirty="0"/>
          </a:p>
        </p:txBody>
      </p:sp>
      <p:sp>
        <p:nvSpPr>
          <p:cNvPr id="13" name="TextBox 12"/>
          <p:cNvSpPr txBox="1"/>
          <p:nvPr/>
        </p:nvSpPr>
        <p:spPr bwMode="auto">
          <a:xfrm>
            <a:off x="7911313" y="4452968"/>
            <a:ext cx="1941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 smtClean="0"/>
              <a:t>2021 Report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374153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8">
            <a:extLst>
              <a:ext uri="{FF2B5EF4-FFF2-40B4-BE49-F238E27FC236}">
                <a16:creationId xmlns:a16="http://schemas.microsoft.com/office/drawing/2014/main" id="{3B35C48A-7618-42C8-81C4-D202D4479E13}"/>
              </a:ext>
            </a:extLst>
          </p:cNvPr>
          <p:cNvSpPr txBox="1">
            <a:spLocks/>
          </p:cNvSpPr>
          <p:nvPr/>
        </p:nvSpPr>
        <p:spPr>
          <a:xfrm>
            <a:off x="9418516" y="6356350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10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2505C4-CAF1-432F-A88F-4AF529DD7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B245950-BB23-4FCA-8275-CA30607BD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/>
          <a:lstStyle/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History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Test Set-Up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Test matrix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Results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Conclusions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GB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264" y="4149080"/>
            <a:ext cx="2313886" cy="16454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264" y="1484784"/>
            <a:ext cx="2324359" cy="19084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3084"/>
          <a:stretch/>
        </p:blipFill>
        <p:spPr>
          <a:xfrm>
            <a:off x="6096000" y="3622386"/>
            <a:ext cx="1933049" cy="219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4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F67E93-23B2-4000-B015-ED929D7A5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71802"/>
            <a:ext cx="11592667" cy="4932015"/>
          </a:xfrm>
        </p:spPr>
        <p:txBody>
          <a:bodyPr/>
          <a:lstStyle/>
          <a:p>
            <a:pPr marL="0" indent="0">
              <a:buNone/>
            </a:pPr>
            <a:r>
              <a:rPr lang="en-GB" sz="2400" b="0" dirty="0" smtClean="0">
                <a:solidFill>
                  <a:schemeClr val="tx1"/>
                </a:solidFill>
              </a:rPr>
              <a:t>2017</a:t>
            </a:r>
            <a:endParaRPr lang="en-GB" sz="2400" b="0" dirty="0">
              <a:solidFill>
                <a:schemeClr val="tx1"/>
              </a:solidFill>
            </a:endParaRP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Test fixture development and validation campaign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Study </a:t>
            </a:r>
            <a:r>
              <a:rPr lang="en-GB" sz="2000" dirty="0">
                <a:solidFill>
                  <a:schemeClr val="tx1"/>
                </a:solidFill>
              </a:rPr>
              <a:t>with C. Fichera (</a:t>
            </a:r>
            <a:r>
              <a:rPr lang="en-GB" sz="2000" dirty="0" err="1">
                <a:solidFill>
                  <a:schemeClr val="tx1"/>
                </a:solidFill>
              </a:rPr>
              <a:t>cofunded</a:t>
            </a:r>
            <a:r>
              <a:rPr lang="en-GB" sz="2000" dirty="0">
                <a:solidFill>
                  <a:schemeClr val="tx1"/>
                </a:solidFill>
              </a:rPr>
              <a:t> TE-MSC/EN-MME fellow) on MQXF mechanical behaviour </a:t>
            </a:r>
            <a:r>
              <a:rPr lang="en-GB" sz="2000" dirty="0" err="1">
                <a:solidFill>
                  <a:schemeClr val="tx1"/>
                </a:solidFill>
              </a:rPr>
              <a:t>modelization</a:t>
            </a:r>
            <a:r>
              <a:rPr lang="en-GB" sz="2000" dirty="0">
                <a:solidFill>
                  <a:schemeClr val="tx1"/>
                </a:solidFill>
              </a:rPr>
              <a:t> (EDMS </a:t>
            </a:r>
            <a:r>
              <a:rPr lang="es-ES" sz="2000" dirty="0">
                <a:solidFill>
                  <a:schemeClr val="tx1"/>
                </a:solidFill>
              </a:rPr>
              <a:t>1828060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2400" b="0" dirty="0">
                <a:solidFill>
                  <a:schemeClr val="tx1"/>
                </a:solidFill>
              </a:rPr>
              <a:t>2018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CEA MQYYM cables campaign for benchmarking purposes (EDMS </a:t>
            </a:r>
            <a:r>
              <a:rPr lang="es-ES" sz="2000" dirty="0">
                <a:solidFill>
                  <a:schemeClr val="tx1"/>
                </a:solidFill>
              </a:rPr>
              <a:t>1856393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11T cable campaign considering other constituent materials (EDMS </a:t>
            </a:r>
            <a:r>
              <a:rPr lang="es-ES" sz="2000" dirty="0">
                <a:solidFill>
                  <a:schemeClr val="tx1"/>
                </a:solidFill>
              </a:rPr>
              <a:t>1962338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2400" b="0" dirty="0">
                <a:solidFill>
                  <a:schemeClr val="tx1"/>
                </a:solidFill>
              </a:rPr>
              <a:t>2019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11T cable campaign azimuthal direction. Focused on 77K behaviour of </a:t>
            </a:r>
            <a:r>
              <a:rPr lang="en-US" sz="2000" dirty="0">
                <a:solidFill>
                  <a:schemeClr val="tx1"/>
                </a:solidFill>
              </a:rPr>
              <a:t>the cables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66712" lvl="1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chemeClr val="tx1"/>
                </a:solidFill>
              </a:rPr>
              <a:t>EDMS 2208499)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11T  cable campaign focused on impregnation issues. (EDMS </a:t>
            </a:r>
            <a:r>
              <a:rPr lang="es-ES" sz="2000" dirty="0">
                <a:solidFill>
                  <a:schemeClr val="tx1"/>
                </a:solidFill>
              </a:rPr>
              <a:t>2271688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US" sz="2100" b="0" dirty="0">
              <a:solidFill>
                <a:schemeClr val="tx1"/>
              </a:solidFill>
            </a:endParaRPr>
          </a:p>
          <a:p>
            <a:endParaRPr lang="en-US" sz="2400" b="0" dirty="0">
              <a:solidFill>
                <a:schemeClr val="tx1"/>
              </a:solidFill>
            </a:endParaRP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47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Set-up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39771"/>
            <a:ext cx="3655258" cy="4758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21736" y="1578325"/>
            <a:ext cx="2457124" cy="21707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18339" y="1695120"/>
            <a:ext cx="2575473" cy="207211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552472" y="1239771"/>
            <a:ext cx="21358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/>
              <a:t>Measuring Insert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26433" y="1239771"/>
            <a:ext cx="21358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/>
              <a:t>Calibration Insert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8" r="26871"/>
          <a:stretch/>
        </p:blipFill>
        <p:spPr>
          <a:xfrm>
            <a:off x="2917930" y="4377804"/>
            <a:ext cx="1512613" cy="179928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301671" y="1239195"/>
            <a:ext cx="2179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/>
              <a:t>FEA Model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655840" y="3928302"/>
            <a:ext cx="7128173" cy="1922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dirty="0"/>
              <a:t>Test Fixture: According to </a:t>
            </a:r>
            <a:r>
              <a:rPr lang="en-GB" dirty="0">
                <a:hlinkClick r:id="rId8"/>
              </a:rPr>
              <a:t>EDMS </a:t>
            </a:r>
            <a:r>
              <a:rPr lang="en-GB" dirty="0" smtClean="0">
                <a:hlinkClick r:id="rId8"/>
              </a:rPr>
              <a:t>1700440</a:t>
            </a:r>
            <a:r>
              <a:rPr lang="en-GB" dirty="0" smtClean="0"/>
              <a:t>;</a:t>
            </a:r>
            <a:endParaRPr lang="en-GB" dirty="0"/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Integrated </a:t>
            </a:r>
            <a:r>
              <a:rPr lang="en-US" dirty="0"/>
              <a:t>in a ZWICK Z400 universal testing </a:t>
            </a:r>
            <a:r>
              <a:rPr lang="en-US" dirty="0" smtClean="0"/>
              <a:t>machine;</a:t>
            </a:r>
            <a:endParaRPr lang="en-GB" dirty="0"/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dirty="0"/>
              <a:t>Equipped with 8 displacement </a:t>
            </a:r>
            <a:r>
              <a:rPr lang="en-GB" dirty="0" smtClean="0"/>
              <a:t>sensors;</a:t>
            </a: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dirty="0" smtClean="0"/>
              <a:t>Deformation measurements in the 3 directions simultaneously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8174" y="1838461"/>
            <a:ext cx="2185437" cy="151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Matrix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60426" y="1124744"/>
            <a:ext cx="10792158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tabLst>
                <a:tab pos="3143250" algn="l"/>
              </a:tabLst>
            </a:pPr>
            <a:r>
              <a:rPr lang="en-GB" dirty="0"/>
              <a:t>Specimen Material : </a:t>
            </a:r>
            <a:r>
              <a:rPr lang="en-GB" dirty="0" smtClean="0"/>
              <a:t>	18 </a:t>
            </a:r>
            <a:r>
              <a:rPr lang="en-GB" dirty="0"/>
              <a:t>cable stacks according to </a:t>
            </a:r>
            <a:r>
              <a:rPr lang="en-GB" dirty="0" smtClean="0"/>
              <a:t>EDMS 2570525</a:t>
            </a:r>
          </a:p>
          <a:p>
            <a:pPr>
              <a:spcAft>
                <a:spcPts val="600"/>
              </a:spcAft>
              <a:tabLst>
                <a:tab pos="3143250" algn="l"/>
              </a:tabLst>
            </a:pPr>
            <a:r>
              <a:rPr lang="en-GB" dirty="0" smtClean="0"/>
              <a:t>Specimen </a:t>
            </a:r>
            <a:r>
              <a:rPr lang="en-GB" dirty="0"/>
              <a:t>Dimensions [mm] : </a:t>
            </a:r>
            <a:r>
              <a:rPr lang="en-GB" dirty="0" smtClean="0"/>
              <a:t>	Metrology report : EDMS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2570466</a:t>
            </a:r>
          </a:p>
          <a:p>
            <a:pPr>
              <a:spcAft>
                <a:spcPts val="600"/>
              </a:spcAft>
              <a:tabLst>
                <a:tab pos="3143250" algn="l"/>
              </a:tabLst>
            </a:pPr>
            <a:r>
              <a:rPr lang="en-GB" dirty="0" smtClean="0"/>
              <a:t>Test </a:t>
            </a:r>
            <a:r>
              <a:rPr lang="en-GB" dirty="0"/>
              <a:t>directions : </a:t>
            </a:r>
            <a:r>
              <a:rPr lang="en-GB" dirty="0" smtClean="0"/>
              <a:t>	Azimuthal</a:t>
            </a:r>
            <a:r>
              <a:rPr lang="en-GB" dirty="0"/>
              <a:t>, longitudinal and radial directions</a:t>
            </a:r>
          </a:p>
          <a:p>
            <a:pPr>
              <a:spcAft>
                <a:spcPts val="600"/>
              </a:spcAft>
              <a:tabLst>
                <a:tab pos="3143250" algn="l"/>
              </a:tabLst>
            </a:pPr>
            <a:r>
              <a:rPr lang="en-GB" dirty="0"/>
              <a:t>Test temperature : </a:t>
            </a:r>
            <a:r>
              <a:rPr lang="en-GB" dirty="0" smtClean="0"/>
              <a:t>	293 </a:t>
            </a:r>
            <a:r>
              <a:rPr lang="en-GB" dirty="0"/>
              <a:t>K and 77 K</a:t>
            </a:r>
          </a:p>
          <a:p>
            <a:pPr>
              <a:spcAft>
                <a:spcPts val="600"/>
              </a:spcAft>
              <a:tabLst>
                <a:tab pos="3143250" algn="l"/>
              </a:tabLst>
            </a:pPr>
            <a:r>
              <a:rPr lang="en-GB" dirty="0" smtClean="0"/>
              <a:t>Testing </a:t>
            </a:r>
            <a:r>
              <a:rPr lang="en-GB" dirty="0"/>
              <a:t>Program: </a:t>
            </a:r>
            <a:r>
              <a:rPr lang="en-GB" dirty="0" smtClean="0"/>
              <a:t>	3 </a:t>
            </a:r>
            <a:r>
              <a:rPr lang="en-GB" dirty="0"/>
              <a:t>loading/unloading cycles to 50, 100 and 150 </a:t>
            </a:r>
            <a:r>
              <a:rPr lang="en-GB" dirty="0" smtClean="0"/>
              <a:t>MPa.</a:t>
            </a:r>
          </a:p>
          <a:p>
            <a:pPr>
              <a:spcAft>
                <a:spcPts val="600"/>
              </a:spcAft>
              <a:tabLst>
                <a:tab pos="3143250" algn="l"/>
              </a:tabLst>
            </a:pPr>
            <a:r>
              <a:rPr lang="en-GB" dirty="0" smtClean="0"/>
              <a:t>Loading </a:t>
            </a:r>
            <a:r>
              <a:rPr lang="en-GB" dirty="0"/>
              <a:t>Speed :</a:t>
            </a:r>
            <a:r>
              <a:rPr lang="en-GB" dirty="0" smtClean="0"/>
              <a:t> 	3 MPa/s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704" y="2927343"/>
            <a:ext cx="2183637" cy="193615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3321" y="3147968"/>
            <a:ext cx="1212877" cy="15942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2" y="1031006"/>
            <a:ext cx="2493360" cy="3740039"/>
          </a:xfrm>
          <a:prstGeom prst="rect">
            <a:avLst/>
          </a:prstGeom>
        </p:spPr>
      </p:pic>
      <p:sp>
        <p:nvSpPr>
          <p:cNvPr id="25" name="Right Arrow 24"/>
          <p:cNvSpPr/>
          <p:nvPr/>
        </p:nvSpPr>
        <p:spPr>
          <a:xfrm>
            <a:off x="744842" y="5304777"/>
            <a:ext cx="989342" cy="707366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RT Calibration</a:t>
            </a:r>
            <a:endParaRPr lang="en-GB" sz="900" b="1" dirty="0"/>
          </a:p>
        </p:txBody>
      </p:sp>
      <p:sp>
        <p:nvSpPr>
          <p:cNvPr id="26" name="Right Arrow 25"/>
          <p:cNvSpPr/>
          <p:nvPr/>
        </p:nvSpPr>
        <p:spPr>
          <a:xfrm>
            <a:off x="1755926" y="5304777"/>
            <a:ext cx="989342" cy="7073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77K Calibration</a:t>
            </a:r>
            <a:endParaRPr lang="en-GB" sz="900" b="1" dirty="0"/>
          </a:p>
        </p:txBody>
      </p:sp>
      <p:sp>
        <p:nvSpPr>
          <p:cNvPr id="27" name="Right Arrow 26"/>
          <p:cNvSpPr/>
          <p:nvPr/>
        </p:nvSpPr>
        <p:spPr>
          <a:xfrm>
            <a:off x="2756139" y="5297364"/>
            <a:ext cx="989342" cy="707366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RT</a:t>
            </a:r>
          </a:p>
          <a:p>
            <a:pPr algn="ctr"/>
            <a:r>
              <a:rPr lang="en-US" sz="850" b="1" dirty="0"/>
              <a:t>Compliance</a:t>
            </a:r>
            <a:endParaRPr lang="en-GB" sz="850" b="1" dirty="0"/>
          </a:p>
        </p:txBody>
      </p:sp>
      <p:sp>
        <p:nvSpPr>
          <p:cNvPr id="28" name="Right Arrow 27"/>
          <p:cNvSpPr/>
          <p:nvPr/>
        </p:nvSpPr>
        <p:spPr>
          <a:xfrm>
            <a:off x="3745481" y="5303025"/>
            <a:ext cx="989342" cy="707366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900" b="1" dirty="0">
                <a:solidFill>
                  <a:srgbClr val="FFFFFF"/>
                </a:solidFill>
              </a:rPr>
              <a:t>RT</a:t>
            </a:r>
          </a:p>
          <a:p>
            <a:pPr lvl="0" algn="ctr"/>
            <a:r>
              <a:rPr lang="en-US" sz="900" b="1" dirty="0">
                <a:solidFill>
                  <a:srgbClr val="FFFFFF"/>
                </a:solidFill>
              </a:rPr>
              <a:t>Testing</a:t>
            </a:r>
            <a:endParaRPr lang="en-GB" sz="900" b="1" dirty="0">
              <a:solidFill>
                <a:srgbClr val="FFFFFF"/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4756565" y="5304777"/>
            <a:ext cx="989342" cy="707366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RT</a:t>
            </a:r>
          </a:p>
          <a:p>
            <a:pPr algn="ctr"/>
            <a:r>
              <a:rPr lang="en-US" sz="850" b="1" dirty="0"/>
              <a:t>Compliance</a:t>
            </a:r>
            <a:endParaRPr lang="en-GB" sz="850" b="1" dirty="0"/>
          </a:p>
        </p:txBody>
      </p:sp>
      <p:sp>
        <p:nvSpPr>
          <p:cNvPr id="30" name="Right Arrow 29"/>
          <p:cNvSpPr/>
          <p:nvPr/>
        </p:nvSpPr>
        <p:spPr>
          <a:xfrm>
            <a:off x="5785219" y="5295612"/>
            <a:ext cx="989342" cy="7073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77K</a:t>
            </a:r>
          </a:p>
          <a:p>
            <a:pPr algn="ctr"/>
            <a:r>
              <a:rPr lang="en-US" sz="850" b="1" dirty="0"/>
              <a:t>Compliance</a:t>
            </a:r>
            <a:endParaRPr lang="en-GB" sz="850" b="1" dirty="0"/>
          </a:p>
        </p:txBody>
      </p:sp>
      <p:sp>
        <p:nvSpPr>
          <p:cNvPr id="31" name="Right Arrow 30"/>
          <p:cNvSpPr/>
          <p:nvPr/>
        </p:nvSpPr>
        <p:spPr>
          <a:xfrm>
            <a:off x="6774561" y="5301273"/>
            <a:ext cx="989342" cy="7073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900" b="1" dirty="0">
                <a:solidFill>
                  <a:srgbClr val="FFFFFF"/>
                </a:solidFill>
              </a:rPr>
              <a:t>77K</a:t>
            </a:r>
          </a:p>
          <a:p>
            <a:pPr lvl="0" algn="ctr"/>
            <a:r>
              <a:rPr lang="en-US" sz="900" b="1" dirty="0">
                <a:solidFill>
                  <a:srgbClr val="FFFFFF"/>
                </a:solidFill>
              </a:rPr>
              <a:t>Testing</a:t>
            </a:r>
            <a:endParaRPr lang="en-GB" sz="900" b="1" dirty="0">
              <a:solidFill>
                <a:srgbClr val="FFFFFF"/>
              </a:solidFill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7785645" y="5303025"/>
            <a:ext cx="989342" cy="7073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900" b="1" dirty="0">
                <a:solidFill>
                  <a:srgbClr val="FFFFFF"/>
                </a:solidFill>
              </a:rPr>
              <a:t>77K</a:t>
            </a:r>
          </a:p>
          <a:p>
            <a:pPr lvl="0" algn="ctr"/>
            <a:r>
              <a:rPr lang="en-US" sz="850" b="1" dirty="0">
                <a:solidFill>
                  <a:srgbClr val="FFFFFF"/>
                </a:solidFill>
              </a:rPr>
              <a:t>Compliance</a:t>
            </a:r>
            <a:endParaRPr lang="en-GB" sz="850" b="1" dirty="0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987220" y="4886412"/>
            <a:ext cx="3266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Testing Campaign Workflow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623392" y="4869160"/>
            <a:ext cx="8229600" cy="126079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06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560426" y="1124744"/>
            <a:ext cx="1079215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3143250" algn="l"/>
              </a:tabLst>
            </a:pPr>
            <a:r>
              <a:rPr lang="en-US" dirty="0"/>
              <a:t>10-stack campaigns consistently show a characteristic nonlinear mechanical behavior </a:t>
            </a:r>
            <a:r>
              <a:rPr lang="en-US" dirty="0" smtClean="0"/>
              <a:t>with </a:t>
            </a:r>
            <a:r>
              <a:rPr lang="en-US" dirty="0"/>
              <a:t>3 distinct phases: primary loading, unloading, </a:t>
            </a:r>
            <a:r>
              <a:rPr lang="en-US" dirty="0" smtClean="0"/>
              <a:t>reloading;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3143250" algn="l"/>
              </a:tabLst>
            </a:pPr>
            <a:r>
              <a:rPr lang="en-US" dirty="0"/>
              <a:t>Observed characteristics are similar to a </a:t>
            </a:r>
            <a:r>
              <a:rPr lang="en-US" dirty="0" smtClean="0"/>
              <a:t>hyper elastic </a:t>
            </a:r>
            <a:r>
              <a:rPr lang="en-US" dirty="0"/>
              <a:t>constitutive material law </a:t>
            </a:r>
            <a:r>
              <a:rPr lang="en-US" dirty="0" smtClean="0"/>
              <a:t>(</a:t>
            </a:r>
            <a:r>
              <a:rPr lang="en-US" dirty="0"/>
              <a:t>stress </a:t>
            </a:r>
            <a:r>
              <a:rPr lang="en-GB" dirty="0"/>
              <a:t>softening after load exceeds its prior all-time maximum value</a:t>
            </a:r>
            <a:r>
              <a:rPr lang="en-GB" dirty="0" smtClean="0"/>
              <a:t>);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Stiffness analysis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9588673" y="4034972"/>
            <a:ext cx="80182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000" b="1" dirty="0">
                <a:solidFill>
                  <a:schemeClr val="tx2">
                    <a:lumMod val="75000"/>
                  </a:schemeClr>
                </a:solidFill>
              </a:rPr>
              <a:t>Reference</a:t>
            </a:r>
          </a:p>
          <a:p>
            <a:r>
              <a:rPr lang="fi-FI" sz="1000" b="1" dirty="0">
                <a:solidFill>
                  <a:schemeClr val="tx2">
                    <a:lumMod val="75000"/>
                  </a:schemeClr>
                </a:solidFill>
              </a:rPr>
              <a:t>Point</a:t>
            </a:r>
          </a:p>
          <a:p>
            <a:r>
              <a:rPr lang="fi-FI" sz="1000" b="1" dirty="0">
                <a:solidFill>
                  <a:schemeClr val="tx2">
                    <a:lumMod val="75000"/>
                  </a:schemeClr>
                </a:solidFill>
              </a:rPr>
              <a:t>Loading</a:t>
            </a:r>
            <a:endParaRPr lang="en-GB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613972" y="4725134"/>
            <a:ext cx="81144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000" b="1" dirty="0">
                <a:solidFill>
                  <a:schemeClr val="tx2">
                    <a:lumMod val="75000"/>
                  </a:schemeClr>
                </a:solidFill>
              </a:rPr>
              <a:t>Reference</a:t>
            </a:r>
          </a:p>
          <a:p>
            <a:r>
              <a:rPr lang="fi-FI" sz="1000" b="1" dirty="0">
                <a:solidFill>
                  <a:schemeClr val="tx2">
                    <a:lumMod val="75000"/>
                  </a:schemeClr>
                </a:solidFill>
              </a:rPr>
              <a:t>Point</a:t>
            </a:r>
          </a:p>
          <a:p>
            <a:r>
              <a:rPr lang="fi-FI" sz="1000" b="1" dirty="0">
                <a:solidFill>
                  <a:schemeClr val="tx2">
                    <a:lumMod val="75000"/>
                  </a:schemeClr>
                </a:solidFill>
              </a:rPr>
              <a:t>Unloading</a:t>
            </a:r>
            <a:endParaRPr lang="en-GB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342" y="2468799"/>
            <a:ext cx="5832069" cy="3686343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560426" y="2564904"/>
            <a:ext cx="495951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tabLst>
                <a:tab pos="3143250" algn="l"/>
              </a:tabLst>
            </a:pPr>
            <a:r>
              <a:rPr lang="en-US" dirty="0" smtClean="0"/>
              <a:t>Post-processing was define as the best fit (linear regression) from 20 to 140 MPa (when possible) calculated on the three loading and unloading phases up to 150 MPa;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3143250" algn="l"/>
              </a:tabLst>
            </a:pPr>
            <a:r>
              <a:rPr lang="en-US" dirty="0" smtClean="0"/>
              <a:t>All results presented in this document were proceeded with this method.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24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34ED716E-C5A0-4344-8E05-1E05CEC82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6621" y="870940"/>
            <a:ext cx="4527891" cy="2715768"/>
          </a:xfrm>
          <a:prstGeom prst="rect">
            <a:avLst/>
          </a:prstGeom>
        </p:spPr>
      </p:pic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A8F2E44A-34B3-4868-A06B-F39556D0B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219" y="3481407"/>
            <a:ext cx="4527892" cy="271576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293 K Results Overview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0D1734-2202-4261-B955-9C10DF884197}"/>
              </a:ext>
            </a:extLst>
          </p:cNvPr>
          <p:cNvSpPr txBox="1"/>
          <p:nvPr/>
        </p:nvSpPr>
        <p:spPr>
          <a:xfrm>
            <a:off x="6600056" y="983912"/>
            <a:ext cx="37764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</a:schemeClr>
                </a:solidFill>
              </a:rPr>
              <a:t>Radial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ED64F6-ACAF-439C-95A4-54489B4111EB}"/>
              </a:ext>
            </a:extLst>
          </p:cNvPr>
          <p:cNvSpPr txBox="1"/>
          <p:nvPr/>
        </p:nvSpPr>
        <p:spPr>
          <a:xfrm>
            <a:off x="1811729" y="3685518"/>
            <a:ext cx="37764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</a:schemeClr>
                </a:solidFill>
              </a:rPr>
              <a:t>Axial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8E91D982-280A-4995-88B5-3D55E3D37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222" y="870941"/>
            <a:ext cx="4527891" cy="27157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F46AE09-CDE3-4D6D-A025-1BB40521CAC2}"/>
              </a:ext>
            </a:extLst>
          </p:cNvPr>
          <p:cNvSpPr txBox="1"/>
          <p:nvPr/>
        </p:nvSpPr>
        <p:spPr>
          <a:xfrm>
            <a:off x="1861828" y="1014121"/>
            <a:ext cx="37764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</a:rPr>
              <a:t>Azimuthal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b="3084"/>
          <a:stretch/>
        </p:blipFill>
        <p:spPr>
          <a:xfrm>
            <a:off x="5588178" y="3451198"/>
            <a:ext cx="1933049" cy="21975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CC6E66B-BC21-4FF2-B96D-5B06EB7E95D4}"/>
              </a:ext>
            </a:extLst>
          </p:cNvPr>
          <p:cNvSpPr txBox="1"/>
          <p:nvPr/>
        </p:nvSpPr>
        <p:spPr>
          <a:xfrm>
            <a:off x="7521227" y="3745883"/>
            <a:ext cx="421895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 smtClean="0"/>
              <a:t>Huge dispersion of mechanical behaviour in axial direction, probably related to the sample shapes.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b="69332"/>
          <a:stretch/>
        </p:blipFill>
        <p:spPr>
          <a:xfrm>
            <a:off x="7995672" y="4704277"/>
            <a:ext cx="3241061" cy="98293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t="86704"/>
          <a:stretch/>
        </p:blipFill>
        <p:spPr>
          <a:xfrm>
            <a:off x="8004561" y="5703321"/>
            <a:ext cx="3241061" cy="42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17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77 K Results Overview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pic>
        <p:nvPicPr>
          <p:cNvPr id="19" name="Picture 18" descr="Chart, histogram&#10;&#10;Description automatically generated">
            <a:extLst>
              <a:ext uri="{FF2B5EF4-FFF2-40B4-BE49-F238E27FC236}">
                <a16:creationId xmlns:a16="http://schemas.microsoft.com/office/drawing/2014/main" id="{9F657672-8458-4A66-8029-9AAA96705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8663" y="875080"/>
            <a:ext cx="4591833" cy="275412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4A3FD8F-95C2-4696-A32E-2CEF8C3CD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022" y="3459648"/>
            <a:ext cx="4591833" cy="275412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ACC5748-1B8F-4AB7-875D-F0E6FFFBBC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6755" y="913504"/>
            <a:ext cx="4527771" cy="271569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F46AE09-CDE3-4D6D-A025-1BB40521CAC2}"/>
              </a:ext>
            </a:extLst>
          </p:cNvPr>
          <p:cNvSpPr txBox="1"/>
          <p:nvPr/>
        </p:nvSpPr>
        <p:spPr>
          <a:xfrm>
            <a:off x="1861828" y="1014121"/>
            <a:ext cx="37764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</a:rPr>
              <a:t>Azimuthal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0D1734-2202-4261-B955-9C10DF884197}"/>
              </a:ext>
            </a:extLst>
          </p:cNvPr>
          <p:cNvSpPr txBox="1"/>
          <p:nvPr/>
        </p:nvSpPr>
        <p:spPr>
          <a:xfrm>
            <a:off x="6600056" y="983912"/>
            <a:ext cx="37764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</a:schemeClr>
                </a:solidFill>
              </a:rPr>
              <a:t>Radial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ED64F6-ACAF-439C-95A4-54489B4111EB}"/>
              </a:ext>
            </a:extLst>
          </p:cNvPr>
          <p:cNvSpPr txBox="1"/>
          <p:nvPr/>
        </p:nvSpPr>
        <p:spPr>
          <a:xfrm>
            <a:off x="1811729" y="3685518"/>
            <a:ext cx="37764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</a:schemeClr>
                </a:solidFill>
              </a:rPr>
              <a:t>Axial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C6E66B-BC21-4FF2-B96D-5B06EB7E95D4}"/>
              </a:ext>
            </a:extLst>
          </p:cNvPr>
          <p:cNvSpPr txBox="1"/>
          <p:nvPr/>
        </p:nvSpPr>
        <p:spPr>
          <a:xfrm>
            <a:off x="7574895" y="4130687"/>
            <a:ext cx="368724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/>
              <a:t>T4 looks as if it had been pre-compressed beforehand. Fastening for cutting operation??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b="3084"/>
          <a:stretch/>
        </p:blipFill>
        <p:spPr>
          <a:xfrm>
            <a:off x="5588178" y="3451198"/>
            <a:ext cx="1933049" cy="219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86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B5555A-88AA-4AE9-B5A5-AE746F39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Azimuthal Stiffness Overview</a:t>
            </a:r>
            <a:endParaRPr lang="en-GB" dirty="0"/>
          </a:p>
        </p:txBody>
      </p:sp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B215F195-8E9D-4236-B31B-0774A390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8CCE89F-E0D9-480A-AA11-58D0BC91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mtClean="0"/>
              <a:t>Task 7 - 11T Ten stacks measurements / EDMS_2572505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b="3084"/>
          <a:stretch/>
        </p:blipFill>
        <p:spPr>
          <a:xfrm>
            <a:off x="9912424" y="2132856"/>
            <a:ext cx="1933049" cy="2197581"/>
          </a:xfrm>
          <a:prstGeom prst="rect">
            <a:avLst/>
          </a:prstGeom>
        </p:spPr>
      </p:pic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F8728890-6628-4471-BB79-7CFE119B57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3231929"/>
              </p:ext>
            </p:extLst>
          </p:nvPr>
        </p:nvGraphicFramePr>
        <p:xfrm>
          <a:off x="2136480" y="980728"/>
          <a:ext cx="7919040" cy="5215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050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14565</TotalTime>
  <Words>744</Words>
  <Application>Microsoft Office PowerPoint</Application>
  <DocSecurity>0</DocSecurity>
  <PresentationFormat>Widescreen</PresentationFormat>
  <Paragraphs>190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Source Sans Pro</vt:lpstr>
      <vt:lpstr>Wingdings</vt:lpstr>
      <vt:lpstr>Office Theme</vt:lpstr>
      <vt:lpstr>Task 7 :  11T Cable Stacks Stiffness Characterization at RT and 77K</vt:lpstr>
      <vt:lpstr>Outline</vt:lpstr>
      <vt:lpstr>History</vt:lpstr>
      <vt:lpstr>Test Set-up</vt:lpstr>
      <vt:lpstr>Test Matrix</vt:lpstr>
      <vt:lpstr>Stiffness analysis</vt:lpstr>
      <vt:lpstr>293 K Results Overview</vt:lpstr>
      <vt:lpstr>77 K Results Overview</vt:lpstr>
      <vt:lpstr>Azimuthal Stiffness Overview</vt:lpstr>
      <vt:lpstr>Radial Stiffness Overview</vt:lpstr>
      <vt:lpstr>Axial Stiffness Overview</vt:lpstr>
      <vt:lpstr>Comparison with previous data : Azimuthal Rigidity </vt:lpstr>
      <vt:lpstr>Conclusion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MQXFS7a Analysis of the results of mechanical measurements v.0</dc:title>
  <dc:subject/>
  <dc:creator>Sylvain Mugnier</dc:creator>
  <cp:keywords/>
  <dc:description/>
  <cp:lastModifiedBy>Michael Guinchard</cp:lastModifiedBy>
  <cp:revision>698</cp:revision>
  <dcterms:created xsi:type="dcterms:W3CDTF">2021-03-31T09:04:47Z</dcterms:created>
  <dcterms:modified xsi:type="dcterms:W3CDTF">2021-05-27T06:24:35Z</dcterms:modified>
  <cp:category/>
  <dc:identifier/>
  <cp:contentStatus/>
  <dc:language/>
  <cp:version/>
</cp:coreProperties>
</file>