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10" autoAdjust="0"/>
    <p:restoredTop sz="94660"/>
  </p:normalViewPr>
  <p:slideViewPr>
    <p:cSldViewPr snapToGrid="0">
      <p:cViewPr varScale="1">
        <p:scale>
          <a:sx n="104" d="100"/>
          <a:sy n="104" d="100"/>
        </p:scale>
        <p:origin x="132" y="2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54E656-ACF6-41CF-A310-8088C8192A9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543C997-FD4E-4468-B6D5-2BA4A969DB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5C9F89-BE95-46C0-815E-9A1612D418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283DAA-19E2-4B29-891E-D5CDD3593D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A855C3F-D3DD-4775-AA77-9F2701FCF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50126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E19EB4-29BB-40BB-BF00-A751387567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7BAC419-4B50-4401-B56A-848BCC88B5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208A2D-D683-4A2B-B1B1-90BB2EC444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DBEE24-5588-404D-B37E-F32A9C3AD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F07D848-A966-46FA-9091-B58329560A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0765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158A9D-9BA9-42EC-91BA-62E38994ED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64FC0E9-0692-4538-9020-653F60F819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D670EA-A9C1-483D-A1E7-C870302EB9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63205B-902E-4F98-89BF-E847C3E699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EB04E6-AFBC-4B70-BB9E-30FAA52A81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64548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74451D-930A-460D-9018-07CF9E0617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EE1586-3ABE-4D3A-BCDC-3B62D12BA8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021C1E-BD10-4FAB-A597-C6991F0E12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783344-FDE9-49C3-A55A-9EC3D61D3C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A8E0D8-9E27-48FD-B4AF-17A9BAAD92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93302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16B51-1F0F-431B-91CE-6113AAFEC5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BAC8F3-612C-4BC0-835A-364F6E4E83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1AD01FE-BE69-4B8D-A500-D828C6C59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7C955-055F-4E07-950C-BC8F35020B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2F6B95-EC70-4E89-9E15-DDCB868F0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6127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452E19-A3DC-494B-B66A-D4AC7D2D1F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4793934-932D-4C9E-BAB4-1836916AC81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BE9D32-D723-4AFB-B9E3-1DF007B4F82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C0292BE-F5A7-4007-B645-C1F18AE040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594D9D-871A-4E93-9154-815F4164E2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4BDEBF0-6773-404B-8111-516A3DE8A0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1974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75BBD0-E332-447A-9D1F-BA6897417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F4E1F4-4A09-4B57-A0CD-FA2E46E603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F0757EA-9AB7-42D9-A84F-19984519029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60D3D1-DC9A-46F2-8EA9-058DCEE9D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6628C4C-DA92-48F9-983D-B7C0AB7206B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8FC2B4-CFCA-4699-B6C2-E2CADFBB64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F4D41F-7AAF-4264-9F98-CEA7FE7F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31E1CA-0AFE-44F2-BC00-66FEF1405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1064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780E3-B7CE-4806-BF53-8090E808F6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3C173B4-5A7F-4390-8978-C0FF4783571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DCC6218-DB08-4E4D-A67A-8602034088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A1F5AFA-0CC2-4536-B7EE-9281B75FE9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8923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2D968A-A594-4C51-B70D-0E62B3696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7D705-6E14-43CF-B01D-A6DD3681BD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C5A12A4-9F34-4041-B372-96E55B65B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4327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A98841-5B17-4EEA-8427-E425D9407F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125D4F-7705-45BA-B320-08F03FADEB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F3CE2C-7CB3-4922-AD03-F071D6ADEDC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33F534D-7D87-4EFB-82D8-29FED2476A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347247-B988-4D5A-8EF2-14901A9462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ADE13D3-80EE-427E-A37D-95494143E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18394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4632A4-7684-4A04-B78D-9EBC115ECD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D66E2AB-DD3D-49F2-8027-FE3021AEA68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5A86B99-68EF-435B-9064-C3870FB0514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B224C13-F686-4B95-AF9D-92C551C3BF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1774968-4BE9-4B46-B2A5-1E4A11E053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FAEB5F-3E81-4456-A095-6029B4738C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09975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3E4849B-DAB2-4DAA-9AD4-77C6BE84CB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0EFE9FB-F12C-43B5-9E01-B084396D54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4C742-2DC1-4AD7-BCDF-E0B47E1383B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D2143B-2440-40FC-873A-58E7D4D568CE}" type="datetimeFigureOut">
              <a:rPr lang="en-GB" smtClean="0"/>
              <a:t>25/05/2021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DCAF01-B1A4-4E6D-966B-B2542C277A3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75EA75-57F2-4839-B4A8-CBC816C3C0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A401A8-5364-4DB7-B1F5-EDF51F3130C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73013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E547-1B17-48C5-8760-2246AF5B37A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slides for PEB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8FBD794-0045-4948-938C-D0F1E58BBB6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54318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D70CE7-79FB-478D-91C4-867112F114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A5C8A56-747B-4D0E-99CD-06C3F36837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accurate measurement of proton bunch profile needed:</a:t>
            </a:r>
          </a:p>
          <a:p>
            <a:pPr lvl="1"/>
            <a:r>
              <a:rPr lang="en-US" sz="1600" dirty="0"/>
              <a:t>to verify streak data used for </a:t>
            </a:r>
            <a:r>
              <a:rPr lang="en-US" sz="1600" dirty="0" err="1"/>
              <a:t>ChDR</a:t>
            </a:r>
            <a:r>
              <a:rPr lang="en-US" sz="1600" dirty="0"/>
              <a:t> BPM design (plot from Eugenio’s thesis)</a:t>
            </a:r>
          </a:p>
          <a:p>
            <a:pPr lvl="1"/>
            <a:r>
              <a:rPr lang="en-US" sz="1600" dirty="0"/>
              <a:t>to understand connection between hosing at low frequency and bunch structure </a:t>
            </a:r>
          </a:p>
          <a:p>
            <a:pPr lvl="1"/>
            <a:endParaRPr lang="en-US" sz="1600" dirty="0"/>
          </a:p>
          <a:p>
            <a:r>
              <a:rPr lang="en-US" sz="2000" dirty="0"/>
              <a:t>RF provides measurement with typical BW at 2 GHz (SPS BQM) – check what the MD scope gives</a:t>
            </a:r>
          </a:p>
          <a:p>
            <a:endParaRPr lang="en-US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endParaRPr lang="en-GB" sz="2000" dirty="0"/>
          </a:p>
          <a:p>
            <a:pPr marL="0" indent="0">
              <a:buNone/>
            </a:pPr>
            <a:r>
              <a:rPr lang="en-GB" sz="2000" dirty="0"/>
              <a:t>we propose to measure the proton bunch profile with typical resolution up to 100 GHz single shot</a:t>
            </a:r>
          </a:p>
        </p:txBody>
      </p:sp>
      <p:sp>
        <p:nvSpPr>
          <p:cNvPr id="4" name="Arrow: Down 3">
            <a:extLst>
              <a:ext uri="{FF2B5EF4-FFF2-40B4-BE49-F238E27FC236}">
                <a16:creationId xmlns:a16="http://schemas.microsoft.com/office/drawing/2014/main" id="{CCBAC8A4-D6CE-4C3F-AABD-CE3D0F6C4536}"/>
              </a:ext>
            </a:extLst>
          </p:cNvPr>
          <p:cNvSpPr/>
          <p:nvPr/>
        </p:nvSpPr>
        <p:spPr>
          <a:xfrm>
            <a:off x="5236234" y="3717985"/>
            <a:ext cx="1725283" cy="72461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844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C17A7E-718B-446A-80CB-EC22635FEF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proposal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D24C65-EC98-4FDA-A33F-6FADB57BDF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065552"/>
          </a:xfrm>
        </p:spPr>
        <p:txBody>
          <a:bodyPr>
            <a:normAutofit lnSpcReduction="10000"/>
          </a:bodyPr>
          <a:lstStyle/>
          <a:p>
            <a:r>
              <a:rPr lang="en-US" sz="2000" dirty="0"/>
              <a:t>use electro-optical spectral decoding. (maybe dedicated slide with a plot from the current setup in CLEAR, some basic considerations about intensity of the field, factors limiting </a:t>
            </a:r>
            <a:r>
              <a:rPr lang="en-US" sz="2000"/>
              <a:t>resolution etc.;) </a:t>
            </a:r>
            <a:endParaRPr lang="en-US" sz="2000" dirty="0"/>
          </a:p>
          <a:p>
            <a:r>
              <a:rPr lang="en-US" sz="2000" dirty="0"/>
              <a:t>Use commercial components as much as possible:</a:t>
            </a:r>
          </a:p>
          <a:p>
            <a:pPr lvl="1"/>
            <a:r>
              <a:rPr lang="en-US" sz="1600" dirty="0"/>
              <a:t>use AWAKE laser at 780 nm. Stretching / chirping to ns scales achievable with commercial products (</a:t>
            </a:r>
            <a:r>
              <a:rPr lang="en-US" sz="1600" dirty="0" err="1"/>
              <a:t>TeraXion</a:t>
            </a:r>
            <a:r>
              <a:rPr lang="en-US" sz="1600" dirty="0"/>
              <a:t>). An offer for a  780 nm stretcher to 2.4 ns has been requested</a:t>
            </a:r>
          </a:p>
          <a:p>
            <a:pPr lvl="1"/>
            <a:r>
              <a:rPr lang="en-US" sz="1600" dirty="0"/>
              <a:t>analysis: use Shamrock interferometer at least for proof of principle? Multiple inputs should allow for precise noise subtraction (modulated / unmodulated laser pulse)</a:t>
            </a:r>
          </a:p>
          <a:p>
            <a:r>
              <a:rPr lang="en-US" sz="2000" dirty="0"/>
              <a:t>Use </a:t>
            </a:r>
            <a:r>
              <a:rPr lang="en-US" sz="2000" dirty="0" err="1"/>
              <a:t>fibres</a:t>
            </a:r>
            <a:r>
              <a:rPr lang="en-US" sz="2000" dirty="0"/>
              <a:t> for propagation of pulse to minimize </a:t>
            </a:r>
            <a:r>
              <a:rPr lang="en-US" sz="2000" dirty="0" err="1"/>
              <a:t>alignement</a:t>
            </a:r>
            <a:endParaRPr lang="en-US" sz="2000" dirty="0"/>
          </a:p>
          <a:p>
            <a:r>
              <a:rPr lang="en-GB" sz="2000" dirty="0"/>
              <a:t>Location: ideally before laser injection but this appears </a:t>
            </a:r>
          </a:p>
          <a:p>
            <a:r>
              <a:rPr lang="en-GB" sz="2000" dirty="0"/>
              <a:t> </a:t>
            </a:r>
          </a:p>
        </p:txBody>
      </p:sp>
      <p:pic>
        <p:nvPicPr>
          <p:cNvPr id="5" name="Picture 4" descr="Chart, histogram&#10;&#10;Description automatically generated">
            <a:extLst>
              <a:ext uri="{FF2B5EF4-FFF2-40B4-BE49-F238E27FC236}">
                <a16:creationId xmlns:a16="http://schemas.microsoft.com/office/drawing/2014/main" id="{52AE6F36-B0A7-4619-B937-CA5FBA1384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5491" y="4488872"/>
            <a:ext cx="4082473" cy="2074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25129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</TotalTime>
  <Words>196</Words>
  <Application>Microsoft Office PowerPoint</Application>
  <PresentationFormat>Widescreen</PresentationFormat>
  <Paragraphs>20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slides for PEB</vt:lpstr>
      <vt:lpstr>Motivation</vt:lpstr>
      <vt:lpstr>proposal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slides for PEB</dc:title>
  <dc:creator>Stefano Mazzoni</dc:creator>
  <cp:lastModifiedBy>Stefano Mazzoni</cp:lastModifiedBy>
  <cp:revision>24</cp:revision>
  <dcterms:created xsi:type="dcterms:W3CDTF">2021-05-25T08:54:19Z</dcterms:created>
  <dcterms:modified xsi:type="dcterms:W3CDTF">2021-05-25T09:24:56Z</dcterms:modified>
</cp:coreProperties>
</file>