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7" r:id="rId3"/>
    <p:sldId id="307" r:id="rId4"/>
    <p:sldId id="295" r:id="rId5"/>
    <p:sldId id="312" r:id="rId6"/>
    <p:sldId id="308" r:id="rId7"/>
    <p:sldId id="309" r:id="rId8"/>
    <p:sldId id="310" r:id="rId9"/>
    <p:sldId id="311" r:id="rId10"/>
    <p:sldId id="306" r:id="rId11"/>
    <p:sldId id="279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147"/>
    <a:srgbClr val="1B3565"/>
    <a:srgbClr val="153661"/>
    <a:srgbClr val="0000FF"/>
    <a:srgbClr val="FF3131"/>
    <a:srgbClr val="00A200"/>
    <a:srgbClr val="3027AA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28" autoAdjust="0"/>
    <p:restoredTop sz="71348"/>
  </p:normalViewPr>
  <p:slideViewPr>
    <p:cSldViewPr snapToGrid="0">
      <p:cViewPr varScale="1">
        <p:scale>
          <a:sx n="63" d="100"/>
          <a:sy n="63" d="100"/>
        </p:scale>
        <p:origin x="336" y="168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F75D1-D13F-4D9C-ADB3-97A8F14C3E6A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A7EB-A4DB-4064-A2FA-A691A79512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82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63601-8935-484B-88AA-68637E4AFB22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9EB15-643B-4DB9-9CC3-A73935CCF9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922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Emphasize that it’s just a proposal so very conceptual, would like to ask what you think on the idea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829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600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934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RF measurement doesn’t reach the resolution required for this measurement</a:t>
            </a:r>
          </a:p>
          <a:p>
            <a:pPr marL="171450" indent="-171450">
              <a:buFontTx/>
              <a:buChar char="-"/>
            </a:pPr>
            <a:r>
              <a:rPr lang="en-US" dirty="0"/>
              <a:t>10 </a:t>
            </a:r>
            <a:r>
              <a:rPr lang="en-US" dirty="0" err="1"/>
              <a:t>ps</a:t>
            </a:r>
            <a:r>
              <a:rPr lang="en-US" dirty="0"/>
              <a:t> resolution in the EO case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84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Existing EO techniques: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>
                <a:solidFill>
                  <a:srgbClr val="002147"/>
                </a:solidFill>
                <a:cs typeface="Calibri" panose="020F0502020204030204"/>
              </a:rPr>
              <a:t>Simple EO sampling with scanning delay – requires multiple shots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>
                <a:solidFill>
                  <a:srgbClr val="002147"/>
                </a:solidFill>
                <a:cs typeface="Calibri" panose="020F0502020204030204"/>
              </a:rPr>
              <a:t>Electro-optic temporal decoding – single-shot but requires complex optical setup and challenging alignment of an optical cross-correlation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dirty="0">
                <a:solidFill>
                  <a:srgbClr val="002147"/>
                </a:solidFill>
                <a:cs typeface="Calibri" panose="020F0502020204030204"/>
              </a:rPr>
              <a:t>Spatially resolved electro-optic detection – invasive technique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b="1" dirty="0">
                <a:solidFill>
                  <a:srgbClr val="002147"/>
                </a:solidFill>
                <a:cs typeface="Calibri" panose="020F0502020204030204"/>
              </a:rPr>
              <a:t>Electro-optic spectral decoding – single-shot, non-invasive – most suitable for our application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627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415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43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858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15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C9EB15-643B-4DB9-9CC3-A73935CCF96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257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005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97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000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91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79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06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021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307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92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850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391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A7746-48E8-478E-9DA3-9B48712439AE}" type="datetimeFigureOut">
              <a:rPr lang="en-GB" smtClean="0"/>
              <a:t>28/05/2021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CA8EB-4158-404F-B1A8-F42CEE9CA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8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71234CC-0E60-464F-84A4-2E057E08B7DA}"/>
              </a:ext>
            </a:extLst>
          </p:cNvPr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66181"/>
            <a:ext cx="7772400" cy="2864896"/>
          </a:xfrm>
        </p:spPr>
        <p:txBody>
          <a:bodyPr>
            <a:noAutofit/>
          </a:bodyPr>
          <a:lstStyle/>
          <a:p>
            <a:r>
              <a:rPr lang="en-GB" sz="4000" b="1" spc="-1" dirty="0"/>
              <a:t>Proposed measurement of the proton bunch profile</a:t>
            </a:r>
            <a:br>
              <a:rPr lang="en-GB" sz="4000" b="1" spc="-1" dirty="0">
                <a:latin typeface="+mn-lt"/>
              </a:rPr>
            </a:br>
            <a:endParaRPr lang="en-GB" sz="40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77709"/>
            <a:ext cx="6858000" cy="165576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GB" sz="2800" dirty="0">
                <a:solidFill>
                  <a:srgbClr val="002147"/>
                </a:solidFill>
              </a:rPr>
              <a:t>Collette Pakuza</a:t>
            </a:r>
          </a:p>
          <a:p>
            <a:r>
              <a:rPr lang="en-GB" sz="2800" dirty="0">
                <a:solidFill>
                  <a:srgbClr val="002147"/>
                </a:solidFill>
                <a:cs typeface="Calibri"/>
              </a:rPr>
              <a:t>For AWAKE BI</a:t>
            </a:r>
          </a:p>
          <a:p>
            <a:r>
              <a:rPr lang="en-GB" sz="2800" dirty="0">
                <a:solidFill>
                  <a:srgbClr val="002147"/>
                </a:solidFill>
                <a:cs typeface="Calibri"/>
              </a:rPr>
              <a:t>44</a:t>
            </a:r>
            <a:r>
              <a:rPr lang="en-GB" sz="2800" baseline="30000" dirty="0">
                <a:solidFill>
                  <a:srgbClr val="002147"/>
                </a:solidFill>
                <a:cs typeface="Calibri"/>
              </a:rPr>
              <a:t>th</a:t>
            </a:r>
            <a:r>
              <a:rPr lang="en-GB" sz="2800" dirty="0">
                <a:solidFill>
                  <a:srgbClr val="002147"/>
                </a:solidFill>
                <a:cs typeface="Calibri"/>
              </a:rPr>
              <a:t> AWAKE PEB meeting</a:t>
            </a:r>
          </a:p>
          <a:p>
            <a:r>
              <a:rPr lang="en-GB" sz="2800" dirty="0">
                <a:solidFill>
                  <a:srgbClr val="002147"/>
                </a:solidFill>
                <a:cs typeface="Calibri"/>
              </a:rPr>
              <a:t>02/06/21</a:t>
            </a: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2147"/>
              </a:clrFrom>
              <a:clrTo>
                <a:srgbClr val="002147">
                  <a:alpha val="0"/>
                </a:srgbClr>
              </a:clrTo>
            </a:clrChange>
          </a:blip>
          <a:srcRect b="6261"/>
          <a:stretch/>
        </p:blipFill>
        <p:spPr>
          <a:xfrm>
            <a:off x="6024989" y="152516"/>
            <a:ext cx="2240342" cy="633879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ECA1D5-29C3-7A4E-90BE-0C941C7E3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465" y="99082"/>
            <a:ext cx="1494678" cy="7680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CC26EA-01AB-E34C-BECD-47D3D6C89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16" y="35559"/>
            <a:ext cx="940265" cy="930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9B1698-FEEF-8042-B769-AC2A73B6F4A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1C3666"/>
              </a:clrFrom>
              <a:clrTo>
                <a:srgbClr val="1C36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836" y="-287465"/>
            <a:ext cx="2802964" cy="157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7691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4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2400" dirty="0">
                <a:solidFill>
                  <a:srgbClr val="002147"/>
                </a:solidFill>
                <a:cs typeface="Calibri" panose="020F0502020204030204"/>
              </a:rPr>
              <a:t>Good physics premise for measurement of proton bunch profile</a:t>
            </a:r>
          </a:p>
          <a:p>
            <a:r>
              <a:rPr lang="en-GB" sz="2400" dirty="0">
                <a:solidFill>
                  <a:srgbClr val="002147"/>
                </a:solidFill>
                <a:cs typeface="Calibri" panose="020F0502020204030204"/>
              </a:rPr>
              <a:t>Details would need to be studied and decided such as position of instrument and EO crystal set-up</a:t>
            </a:r>
          </a:p>
          <a:p>
            <a:r>
              <a:rPr lang="en-GB" sz="2400" dirty="0">
                <a:solidFill>
                  <a:srgbClr val="002147"/>
                </a:solidFill>
                <a:cs typeface="Calibri" panose="020F0502020204030204"/>
              </a:rPr>
              <a:t>Promising and achievable technique with resources available at AWAKE and BI</a:t>
            </a:r>
          </a:p>
          <a:p>
            <a:endParaRPr lang="en-GB" sz="24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24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2400" dirty="0">
              <a:solidFill>
                <a:srgbClr val="002147"/>
              </a:solidFill>
              <a:cs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1F368-4820-464D-BADA-CA464742B8EB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</p:spTree>
    <p:extLst>
      <p:ext uri="{BB962C8B-B14F-4D97-AF65-F5344CB8AC3E}">
        <p14:creationId xmlns:p14="http://schemas.microsoft.com/office/powerpoint/2010/main" val="524188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71234CC-0E60-464F-84A4-2E057E08B7DA}"/>
              </a:ext>
            </a:extLst>
          </p:cNvPr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2147"/>
              </a:clrFrom>
              <a:clrTo>
                <a:srgbClr val="002147">
                  <a:alpha val="0"/>
                </a:srgbClr>
              </a:clrTo>
            </a:clrChange>
          </a:blip>
          <a:srcRect b="6261"/>
          <a:stretch/>
        </p:blipFill>
        <p:spPr>
          <a:xfrm>
            <a:off x="6024989" y="152516"/>
            <a:ext cx="2240342" cy="633879"/>
          </a:xfrm>
          <a:prstGeom prst="rect">
            <a:avLst/>
          </a:prstGeom>
          <a:ln w="9360"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ECA1D5-29C3-7A4E-90BE-0C941C7E3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7465" y="99082"/>
            <a:ext cx="1494678" cy="7680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CC26EA-01AB-E34C-BECD-47D3D6C89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116" y="35559"/>
            <a:ext cx="940265" cy="930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9B1698-FEEF-8042-B769-AC2A73B6F4A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1C3666"/>
              </a:clrFrom>
              <a:clrTo>
                <a:srgbClr val="1C366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836" y="-287465"/>
            <a:ext cx="2802964" cy="157666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C9D21865-5171-5342-9ABE-A367442FEE95}"/>
              </a:ext>
            </a:extLst>
          </p:cNvPr>
          <p:cNvSpPr txBox="1">
            <a:spLocks/>
          </p:cNvSpPr>
          <p:nvPr/>
        </p:nvSpPr>
        <p:spPr>
          <a:xfrm>
            <a:off x="685800" y="1576666"/>
            <a:ext cx="7772400" cy="28648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pc="-1" dirty="0">
                <a:solidFill>
                  <a:srgbClr val="002147"/>
                </a:solidFill>
                <a:latin typeface="+mn-lt"/>
                <a:ea typeface="ＭＳ Ｐゴシック"/>
              </a:rPr>
              <a:t>Thank you for your attention!</a:t>
            </a:r>
            <a:br>
              <a:rPr lang="en-GB" spc="-1" dirty="0">
                <a:latin typeface="+mn-lt"/>
              </a:rPr>
            </a:br>
            <a:endParaRPr lang="en-GB" dirty="0">
              <a:latin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8234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36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3200" dirty="0">
                <a:solidFill>
                  <a:srgbClr val="002147"/>
                </a:solidFill>
                <a:cs typeface="Calibri" panose="020F0502020204030204"/>
              </a:rPr>
              <a:t>Motivation </a:t>
            </a:r>
          </a:p>
          <a:p>
            <a:r>
              <a:rPr lang="en-GB" sz="3200" dirty="0">
                <a:solidFill>
                  <a:srgbClr val="002147"/>
                </a:solidFill>
                <a:cs typeface="Calibri" panose="020F0502020204030204"/>
              </a:rPr>
              <a:t>Outline of concept</a:t>
            </a:r>
          </a:p>
          <a:p>
            <a:r>
              <a:rPr lang="en-GB" sz="3200" dirty="0">
                <a:solidFill>
                  <a:srgbClr val="002147"/>
                </a:solidFill>
                <a:cs typeface="Calibri" panose="020F0502020204030204"/>
              </a:rPr>
              <a:t>System at CLEAR based on this concept</a:t>
            </a:r>
          </a:p>
          <a:p>
            <a:r>
              <a:rPr lang="en-GB" sz="3200" dirty="0">
                <a:solidFill>
                  <a:srgbClr val="002147"/>
                </a:solidFill>
                <a:cs typeface="Calibri" panose="020F0502020204030204"/>
              </a:rPr>
              <a:t>Proposal for AWAKE</a:t>
            </a:r>
          </a:p>
          <a:p>
            <a:r>
              <a:rPr lang="en-GB" sz="3200" dirty="0">
                <a:solidFill>
                  <a:srgbClr val="002147"/>
                </a:solidFill>
                <a:cs typeface="Calibri" panose="020F0502020204030204"/>
              </a:rPr>
              <a:t>Open questions</a:t>
            </a:r>
          </a:p>
          <a:p>
            <a:r>
              <a:rPr lang="en-GB" sz="3200" dirty="0">
                <a:solidFill>
                  <a:srgbClr val="002147"/>
                </a:solidFill>
                <a:cs typeface="Calibri" panose="020F0502020204030204"/>
              </a:rPr>
              <a:t>Conclusion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799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2000" dirty="0">
                <a:solidFill>
                  <a:srgbClr val="002147"/>
                </a:solidFill>
                <a:cs typeface="Calibri" panose="020F0502020204030204"/>
              </a:rPr>
              <a:t>Accurate measurement of proton bunch profile needed:</a:t>
            </a:r>
          </a:p>
          <a:p>
            <a:pPr lvl="1"/>
            <a:r>
              <a:rPr lang="en-GB" sz="1600" dirty="0">
                <a:solidFill>
                  <a:srgbClr val="002147"/>
                </a:solidFill>
                <a:cs typeface="Calibri" panose="020F0502020204030204"/>
              </a:rPr>
              <a:t>To verify streak camera data used for </a:t>
            </a:r>
            <a:r>
              <a:rPr lang="en-GB" sz="1600" dirty="0" err="1">
                <a:solidFill>
                  <a:srgbClr val="002147"/>
                </a:solidFill>
                <a:cs typeface="Calibri" panose="020F0502020204030204"/>
              </a:rPr>
              <a:t>ChDR</a:t>
            </a:r>
            <a:r>
              <a:rPr lang="en-GB" sz="1600" dirty="0">
                <a:solidFill>
                  <a:srgbClr val="002147"/>
                </a:solidFill>
                <a:cs typeface="Calibri" panose="020F0502020204030204"/>
              </a:rPr>
              <a:t> BPM design</a:t>
            </a:r>
          </a:p>
          <a:p>
            <a:pPr lvl="1"/>
            <a:r>
              <a:rPr lang="en-GB" sz="1600" dirty="0">
                <a:solidFill>
                  <a:srgbClr val="002147"/>
                </a:solidFill>
                <a:cs typeface="Calibri" panose="020F0502020204030204"/>
              </a:rPr>
              <a:t>To understand connection between hosing at low frequency and bunch structure</a:t>
            </a:r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2000" dirty="0">
                <a:solidFill>
                  <a:srgbClr val="002147"/>
                </a:solidFill>
                <a:cs typeface="Calibri" panose="020F0502020204030204"/>
              </a:rPr>
              <a:t>Provides additional information contributing to the landscape of parameters measured at AWAKE</a:t>
            </a:r>
          </a:p>
          <a:p>
            <a:r>
              <a:rPr lang="en-GB" sz="2000" dirty="0">
                <a:solidFill>
                  <a:srgbClr val="002147"/>
                </a:solidFill>
                <a:cs typeface="Calibri" panose="020F0502020204030204"/>
              </a:rPr>
              <a:t>Current RF-based system provides measurement with typical BW of 2 GHz (SPS BQM)</a:t>
            </a:r>
          </a:p>
          <a:p>
            <a:r>
              <a:rPr lang="en-GB" sz="2000" dirty="0">
                <a:solidFill>
                  <a:srgbClr val="002147"/>
                </a:solidFill>
                <a:cs typeface="Calibri" panose="020F0502020204030204"/>
              </a:rPr>
              <a:t>We propose to measure the proton bunch profile with typical resolution up to 100 GHz single shot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2CF1B-BF12-9547-89D3-21139D0A0468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AB6E02-BB9E-7F48-BCE4-55251E22B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674" y="3999250"/>
            <a:ext cx="4347867" cy="2537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EC0929A-0015-694B-9E05-B8D07AAEB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19754"/>
            <a:ext cx="4407674" cy="2236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9AF7F6-8736-874F-91F8-E90FA390C302}"/>
              </a:ext>
            </a:extLst>
          </p:cNvPr>
          <p:cNvSpPr txBox="1"/>
          <p:nvPr/>
        </p:nvSpPr>
        <p:spPr>
          <a:xfrm>
            <a:off x="299998" y="6154158"/>
            <a:ext cx="1588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Eugenio </a:t>
            </a:r>
            <a:r>
              <a:rPr lang="en-US" dirty="0" err="1"/>
              <a:t>Senes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168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Concept</a:t>
            </a:r>
            <a:endParaRPr lang="en-GB" sz="3600" dirty="0">
              <a:solidFill>
                <a:schemeClr val="bg1"/>
              </a:solidFill>
              <a:latin typeface="+mn-lt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20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Use electro-optic spectral decoding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Most suitable EO technique as it provides non-invasive, single shot measurement 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Longitudinal bunch profile probed with chirped laser 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Temporal overlap of chirped laser with the coulomb field of particle bunch in the EO crystal imprints the longitudinal bunch profile on laser pulse as polarization modulation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Analyser transforms this into spectral intensity modulation 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Spectrum of laser pulse measured with spectrometer</a:t>
            </a:r>
          </a:p>
          <a:p>
            <a:endParaRPr lang="en-GB" sz="2400" dirty="0">
              <a:solidFill>
                <a:srgbClr val="002147"/>
              </a:solidFill>
              <a:cs typeface="Calibri" panose="020F0502020204030204"/>
            </a:endParaRPr>
          </a:p>
          <a:p>
            <a:pPr lvl="1"/>
            <a:endParaRPr lang="en-GB" sz="1400" dirty="0">
              <a:solidFill>
                <a:srgbClr val="002147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2CF1B-BF12-9547-89D3-21139D0A0468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71C6F6-9E66-1446-B9E6-C2E33D1E3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03" y="4288972"/>
            <a:ext cx="5734193" cy="20324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2BF794-1DB2-3644-B6FA-D0F847D3DA7A}"/>
              </a:ext>
            </a:extLst>
          </p:cNvPr>
          <p:cNvSpPr txBox="1"/>
          <p:nvPr/>
        </p:nvSpPr>
        <p:spPr>
          <a:xfrm>
            <a:off x="496957" y="4691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72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Current system at CLEAR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D2CF1B-BF12-9547-89D3-21139D0A0468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001C0-E65B-904C-9AD7-C2A28D85C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382" y="3421332"/>
            <a:ext cx="3899866" cy="3180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91790F-B78A-8D45-A81A-AB39B950362C}"/>
              </a:ext>
            </a:extLst>
          </p:cNvPr>
          <p:cNvSpPr txBox="1"/>
          <p:nvPr/>
        </p:nvSpPr>
        <p:spPr>
          <a:xfrm>
            <a:off x="4690630" y="3421332"/>
            <a:ext cx="2544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system at CLEAR: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2BF794-1DB2-3644-B6FA-D0F847D3DA7A}"/>
              </a:ext>
            </a:extLst>
          </p:cNvPr>
          <p:cNvSpPr txBox="1"/>
          <p:nvPr/>
        </p:nvSpPr>
        <p:spPr>
          <a:xfrm>
            <a:off x="496957" y="4691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6B381FB-AB59-D64C-94AA-D1C50327C803}"/>
              </a:ext>
            </a:extLst>
          </p:cNvPr>
          <p:cNvSpPr txBox="1">
            <a:spLocks/>
          </p:cNvSpPr>
          <p:nvPr/>
        </p:nvSpPr>
        <p:spPr>
          <a:xfrm>
            <a:off x="628650" y="786384"/>
            <a:ext cx="7886700" cy="52698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20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2400" dirty="0">
                <a:solidFill>
                  <a:srgbClr val="002147"/>
                </a:solidFill>
                <a:cs typeface="Calibri" panose="020F0502020204030204"/>
              </a:rPr>
              <a:t>Current system at CLEAR used for beam position measurements, not designed for spectral measurements</a:t>
            </a:r>
          </a:p>
          <a:p>
            <a:r>
              <a:rPr lang="en-GB" sz="2400" dirty="0">
                <a:solidFill>
                  <a:srgbClr val="002147"/>
                </a:solidFill>
                <a:cs typeface="Calibri" panose="020F0502020204030204"/>
              </a:rPr>
              <a:t>Shows that we can already achieve quite a large BW and precise measurement of the spectrum</a:t>
            </a:r>
          </a:p>
          <a:p>
            <a:r>
              <a:rPr lang="en-GB" sz="2400" dirty="0">
                <a:solidFill>
                  <a:srgbClr val="002147"/>
                </a:solidFill>
                <a:cs typeface="Calibri" panose="020F0502020204030204"/>
              </a:rPr>
              <a:t>However can’t measure modulated and unmodulated profile single shot so need to rely on average noise level</a:t>
            </a:r>
          </a:p>
          <a:p>
            <a:pPr lvl="1"/>
            <a:endParaRPr lang="en-GB" sz="1400" dirty="0">
              <a:solidFill>
                <a:srgbClr val="002147"/>
              </a:solidFill>
              <a:cs typeface="Calibri" panose="020F0502020204030204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C6254C-3F97-4347-AC1B-7B07AB5DAE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77" y="3567549"/>
            <a:ext cx="3638555" cy="272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15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Proposal for AWAKE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32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dirty="0">
                <a:solidFill>
                  <a:srgbClr val="002147"/>
                </a:solidFill>
                <a:cs typeface="Calibri" panose="020F0502020204030204"/>
              </a:rPr>
              <a:t>Hope to use as many commercial components as possible:</a:t>
            </a:r>
          </a:p>
          <a:p>
            <a:pPr lvl="1"/>
            <a:r>
              <a:rPr lang="en-GB" dirty="0">
                <a:solidFill>
                  <a:srgbClr val="002147"/>
                </a:solidFill>
                <a:cs typeface="Calibri" panose="020F0502020204030204"/>
              </a:rPr>
              <a:t>Use AWAKE laser at 780 nm</a:t>
            </a:r>
          </a:p>
          <a:p>
            <a:pPr lvl="2"/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Stretching/chirping to ns scales achievable with commercial products (</a:t>
            </a:r>
            <a:r>
              <a:rPr lang="en-GB" sz="1800" dirty="0" err="1">
                <a:solidFill>
                  <a:srgbClr val="002147"/>
                </a:solidFill>
                <a:cs typeface="Calibri" panose="020F0502020204030204"/>
              </a:rPr>
              <a:t>TeraXion</a:t>
            </a:r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)</a:t>
            </a:r>
          </a:p>
          <a:p>
            <a:pPr lvl="2"/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An offer for a 780 nm stretcher to 2.4 ns has been requested</a:t>
            </a:r>
          </a:p>
          <a:p>
            <a:pPr lvl="1"/>
            <a:r>
              <a:rPr lang="en-GB" dirty="0">
                <a:solidFill>
                  <a:srgbClr val="002147"/>
                </a:solidFill>
                <a:cs typeface="Calibri" panose="020F0502020204030204"/>
              </a:rPr>
              <a:t>Analysis: if possible, use Shamrock interferometer at least for proof-of-principle? Advantage: multiple inputs should allow for precise noise subtraction (modulation/unmodulated laser pulse measured simultaneously)</a:t>
            </a:r>
          </a:p>
          <a:p>
            <a:pPr lvl="1"/>
            <a:endParaRPr lang="en-GB" dirty="0">
              <a:solidFill>
                <a:srgbClr val="002147"/>
              </a:solidFill>
              <a:cs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1F368-4820-464D-BADA-CA464742B8EB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</p:spTree>
    <p:extLst>
      <p:ext uri="{BB962C8B-B14F-4D97-AF65-F5344CB8AC3E}">
        <p14:creationId xmlns:p14="http://schemas.microsoft.com/office/powerpoint/2010/main" val="1090279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Open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2000" b="1" dirty="0">
                <a:solidFill>
                  <a:srgbClr val="00B050"/>
                </a:solidFill>
                <a:cs typeface="Calibri" panose="020F0502020204030204"/>
              </a:rPr>
              <a:t>Location of instrument </a:t>
            </a:r>
          </a:p>
          <a:p>
            <a:pPr lvl="1"/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Prime position would be </a:t>
            </a:r>
            <a:r>
              <a:rPr lang="en-GB" sz="1800" b="1" dirty="0">
                <a:solidFill>
                  <a:srgbClr val="002147"/>
                </a:solidFill>
                <a:cs typeface="Calibri" panose="020F0502020204030204"/>
              </a:rPr>
              <a:t>before the laser merge point </a:t>
            </a:r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where only the proton bunch is present</a:t>
            </a:r>
          </a:p>
          <a:p>
            <a:pPr lvl="2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However difficult to implement </a:t>
            </a:r>
          </a:p>
          <a:p>
            <a:pPr lvl="1"/>
            <a:r>
              <a:rPr lang="en-GB" sz="1800" b="1" dirty="0">
                <a:solidFill>
                  <a:srgbClr val="002147"/>
                </a:solidFill>
                <a:cs typeface="Calibri" panose="020F0502020204030204"/>
              </a:rPr>
              <a:t>Just before mirror </a:t>
            </a:r>
          </a:p>
          <a:p>
            <a:pPr lvl="2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Proton bunch is quite wide</a:t>
            </a:r>
          </a:p>
          <a:p>
            <a:pPr lvl="1"/>
            <a:r>
              <a:rPr lang="en-GB" sz="1800" b="1" dirty="0">
                <a:solidFill>
                  <a:srgbClr val="002147"/>
                </a:solidFill>
                <a:cs typeface="Calibri" panose="020F0502020204030204"/>
              </a:rPr>
              <a:t>After the merge point </a:t>
            </a:r>
          </a:p>
          <a:p>
            <a:pPr lvl="2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Would need to understand the impact of the presence of the laser on the EO measurements </a:t>
            </a:r>
          </a:p>
          <a:p>
            <a:pPr lvl="2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May be that the short laser pulse can be identified easily in the modulated chirped laser pulse 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1F368-4820-464D-BADA-CA464742B8EB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DE555617-EE5C-564E-ADD0-3DBE1ED897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5"/>
          <a:stretch/>
        </p:blipFill>
        <p:spPr>
          <a:xfrm>
            <a:off x="2011773" y="4144854"/>
            <a:ext cx="5120454" cy="23612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278EB9-B627-924E-AEDB-558A667CEA87}"/>
              </a:ext>
            </a:extLst>
          </p:cNvPr>
          <p:cNvSpPr txBox="1"/>
          <p:nvPr/>
        </p:nvSpPr>
        <p:spPr>
          <a:xfrm>
            <a:off x="6802224" y="6217322"/>
            <a:ext cx="2046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Rebecca </a:t>
            </a:r>
            <a:r>
              <a:rPr lang="en-US" dirty="0" err="1"/>
              <a:t>Ramjiawan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000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Open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16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1800" b="1" dirty="0">
                <a:solidFill>
                  <a:srgbClr val="00B050"/>
                </a:solidFill>
                <a:cs typeface="Calibri" panose="020F0502020204030204"/>
              </a:rPr>
              <a:t>Pick-up configuration</a:t>
            </a:r>
          </a:p>
          <a:p>
            <a:pPr lvl="1"/>
            <a:r>
              <a:rPr lang="en-GB" sz="1400" b="1" dirty="0">
                <a:solidFill>
                  <a:srgbClr val="FF0000"/>
                </a:solidFill>
                <a:cs typeface="Calibri" panose="020F0502020204030204"/>
              </a:rPr>
              <a:t>Crystal set-up</a:t>
            </a:r>
          </a:p>
          <a:p>
            <a:pPr lvl="1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How to inject the laser</a:t>
            </a: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pPr marL="0" indent="0">
              <a:buNone/>
            </a:pPr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Cut crystal to simplify alignment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Combine high-frequency (DESY) or </a:t>
            </a:r>
            <a:r>
              <a:rPr lang="en-GB" sz="1800" dirty="0" err="1">
                <a:solidFill>
                  <a:srgbClr val="002147"/>
                </a:solidFill>
                <a:cs typeface="Calibri" panose="020F0502020204030204"/>
              </a:rPr>
              <a:t>ChDR</a:t>
            </a:r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 PU with EO modulator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(BW limited to 20 GHz)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1F368-4820-464D-BADA-CA464742B8EB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BB5F81-3C6D-3944-9431-14DE32A83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894" y="2285250"/>
            <a:ext cx="1489704" cy="14655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917E18-F15D-844B-BBE0-58547CBE1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3164" y="1295450"/>
            <a:ext cx="3241494" cy="25242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450847-4792-BF48-B550-48E38501F8F1}"/>
              </a:ext>
            </a:extLst>
          </p:cNvPr>
          <p:cNvSpPr txBox="1"/>
          <p:nvPr/>
        </p:nvSpPr>
        <p:spPr>
          <a:xfrm>
            <a:off x="146378" y="1998810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RHUL BPM: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FBA3B9C-DD90-2947-A1BB-91E14F22DE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0028" y="2285250"/>
            <a:ext cx="1621710" cy="15058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A607A73-77D4-314D-B5C2-695221338E0E}"/>
              </a:ext>
            </a:extLst>
          </p:cNvPr>
          <p:cNvSpPr txBox="1"/>
          <p:nvPr/>
        </p:nvSpPr>
        <p:spPr>
          <a:xfrm>
            <a:off x="144604" y="2376717"/>
            <a:ext cx="1661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Extremely significant shadowing - saw no signal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98968C-9D0E-924E-9F7D-56A4580286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819"/>
          <a:stretch/>
        </p:blipFill>
        <p:spPr>
          <a:xfrm>
            <a:off x="1490028" y="3875971"/>
            <a:ext cx="2311400" cy="15632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07BBE3F-026A-074B-A60E-5947702FC2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3798" y="3852639"/>
            <a:ext cx="2090416" cy="154160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76201E9-DAA0-D846-AB57-A1FA9E512312}"/>
              </a:ext>
            </a:extLst>
          </p:cNvPr>
          <p:cNvSpPr txBox="1"/>
          <p:nvPr/>
        </p:nvSpPr>
        <p:spPr>
          <a:xfrm>
            <a:off x="3189889" y="2036798"/>
            <a:ext cx="13010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 of metal electrode between crystal and beam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40EC44-405C-E64D-A563-0848F02AB275}"/>
              </a:ext>
            </a:extLst>
          </p:cNvPr>
          <p:cNvSpPr txBox="1"/>
          <p:nvPr/>
        </p:nvSpPr>
        <p:spPr>
          <a:xfrm>
            <a:off x="144604" y="3819717"/>
            <a:ext cx="1355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CLEAR BPM: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EA5A9B3-364C-9648-AA11-AFA20D74DB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37071" y="5597091"/>
            <a:ext cx="1930213" cy="78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945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44000" cy="966183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674"/>
            <a:ext cx="7886700" cy="975856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  <a:latin typeface="+mn-lt"/>
                <a:cs typeface="Calibri"/>
              </a:rPr>
              <a:t>Open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786384"/>
            <a:ext cx="7886700" cy="526989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GB" sz="1600" dirty="0">
              <a:solidFill>
                <a:srgbClr val="002147"/>
              </a:solidFill>
              <a:cs typeface="Calibri" panose="020F0502020204030204"/>
            </a:endParaRPr>
          </a:p>
          <a:p>
            <a:r>
              <a:rPr lang="en-GB" sz="1800" b="1" dirty="0">
                <a:solidFill>
                  <a:srgbClr val="00B050"/>
                </a:solidFill>
                <a:cs typeface="Calibri" panose="020F0502020204030204"/>
              </a:rPr>
              <a:t>Pick-up configuration</a:t>
            </a:r>
          </a:p>
          <a:p>
            <a:pPr lvl="1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Crystal set-up</a:t>
            </a:r>
          </a:p>
          <a:p>
            <a:pPr lvl="1"/>
            <a:r>
              <a:rPr lang="en-GB" sz="1400" b="1" dirty="0">
                <a:solidFill>
                  <a:srgbClr val="FF0000"/>
                </a:solidFill>
                <a:cs typeface="Calibri" panose="020F0502020204030204"/>
              </a:rPr>
              <a:t>How to inject the laser</a:t>
            </a:r>
            <a:endParaRPr lang="en-GB" sz="1800" b="1" dirty="0">
              <a:solidFill>
                <a:srgbClr val="FF0000"/>
              </a:solidFill>
              <a:cs typeface="Calibri" panose="020F0502020204030204"/>
            </a:endParaRP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Merging PM fibres with crystal</a:t>
            </a:r>
          </a:p>
          <a:p>
            <a:pPr lvl="1"/>
            <a:r>
              <a:rPr lang="en-GB" sz="1400" dirty="0">
                <a:solidFill>
                  <a:srgbClr val="002147"/>
                </a:solidFill>
                <a:cs typeface="Calibri" panose="020F0502020204030204"/>
              </a:rPr>
              <a:t>Vacuum compatible, radiation tolerant? 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Or everything in-air fibre coupled and laser mechanically aligned in vacuum in viewport (RHUL BPM)</a:t>
            </a:r>
          </a:p>
          <a:p>
            <a:r>
              <a:rPr lang="en-GB" sz="1800" dirty="0">
                <a:solidFill>
                  <a:srgbClr val="002147"/>
                </a:solidFill>
                <a:cs typeface="Calibri" panose="020F0502020204030204"/>
              </a:rPr>
              <a:t>Needs further discussions with crystal experts and further investigations</a:t>
            </a:r>
          </a:p>
          <a:p>
            <a:endParaRPr lang="en-GB" sz="1800" dirty="0">
              <a:solidFill>
                <a:srgbClr val="002147"/>
              </a:solidFill>
              <a:cs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586654"/>
            <a:ext cx="9144000" cy="271346"/>
          </a:xfrm>
          <a:prstGeom prst="rect">
            <a:avLst/>
          </a:prstGeom>
          <a:solidFill>
            <a:srgbClr val="1B3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964759" y="6536649"/>
            <a:ext cx="476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1ACB0EA-96FB-4518-AAB2-A6402B4D55CF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61F368-4820-464D-BADA-CA464742B8EB}"/>
              </a:ext>
            </a:extLst>
          </p:cNvPr>
          <p:cNvSpPr txBox="1"/>
          <p:nvPr/>
        </p:nvSpPr>
        <p:spPr>
          <a:xfrm>
            <a:off x="446048" y="6537661"/>
            <a:ext cx="642310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Collette Pakuza –  44</a:t>
            </a:r>
            <a:r>
              <a:rPr lang="en-GB" baseline="30000" dirty="0">
                <a:solidFill>
                  <a:schemeClr val="bg1"/>
                </a:solidFill>
              </a:rPr>
              <a:t>th</a:t>
            </a:r>
            <a:r>
              <a:rPr lang="en-GB" dirty="0">
                <a:solidFill>
                  <a:schemeClr val="bg1"/>
                </a:solidFill>
              </a:rPr>
              <a:t> AWAKE PEB meeting 02/06/21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37E143-58ED-E948-95D7-B8073596E8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350" y="3857772"/>
            <a:ext cx="55753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52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hD_presentations" id="{3A0AD2C6-30CF-3442-B6ED-D8DE2CECE15B}" vid="{0D272F8C-CD22-E740-91DE-883C7573FFE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2052</TotalTime>
  <Words>729</Words>
  <Application>Microsoft Macintosh PowerPoint</Application>
  <PresentationFormat>On-screen Show (4:3)</PresentationFormat>
  <Paragraphs>133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Office Theme</vt:lpstr>
      <vt:lpstr>Proposed measurement of the proton bunch profile </vt:lpstr>
      <vt:lpstr>Contents</vt:lpstr>
      <vt:lpstr>Motivation</vt:lpstr>
      <vt:lpstr>Concept</vt:lpstr>
      <vt:lpstr>Current system at CLEAR</vt:lpstr>
      <vt:lpstr>Proposal for AWAKE</vt:lpstr>
      <vt:lpstr>Open questions</vt:lpstr>
      <vt:lpstr>Open questions</vt:lpstr>
      <vt:lpstr>Open questions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model in CST of Cherenkov diffraction BPM </dc:title>
  <dc:subject/>
  <dc:creator>Collette Pakuza</dc:creator>
  <cp:keywords/>
  <dc:description/>
  <cp:lastModifiedBy>Collette Pakuza</cp:lastModifiedBy>
  <cp:revision>670</cp:revision>
  <cp:lastPrinted>2020-10-06T13:37:15Z</cp:lastPrinted>
  <dcterms:created xsi:type="dcterms:W3CDTF">2020-09-16T20:10:00Z</dcterms:created>
  <dcterms:modified xsi:type="dcterms:W3CDTF">2021-05-28T10:16:09Z</dcterms:modified>
  <cp:category/>
</cp:coreProperties>
</file>