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75" r:id="rId3"/>
    <p:sldId id="1985" r:id="rId4"/>
    <p:sldId id="268" r:id="rId5"/>
    <p:sldId id="269" r:id="rId6"/>
    <p:sldId id="1986" r:id="rId7"/>
    <p:sldId id="1987" r:id="rId8"/>
    <p:sldId id="1988" r:id="rId9"/>
    <p:sldId id="270" r:id="rId10"/>
    <p:sldId id="271" r:id="rId11"/>
    <p:sldId id="260" r:id="rId12"/>
    <p:sldId id="262" r:id="rId13"/>
    <p:sldId id="263" r:id="rId14"/>
    <p:sldId id="264" r:id="rId15"/>
    <p:sldId id="265" r:id="rId16"/>
    <p:sldId id="272" r:id="rId17"/>
    <p:sldId id="267" r:id="rId18"/>
    <p:sldId id="1984" r:id="rId19"/>
    <p:sldId id="258" r:id="rId20"/>
    <p:sldId id="266" r:id="rId21"/>
    <p:sldId id="273" r:id="rId22"/>
    <p:sldId id="274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1" clrIdx="0">
    <p:extLst>
      <p:ext uri="{19B8F6BF-5375-455C-9EA6-DF929625EA0E}">
        <p15:presenceInfo xmlns:p15="http://schemas.microsoft.com/office/powerpoint/2012/main" userId="Lucio Ro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32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12T10:31:28.531" idx="1">
    <p:pos x="6067" y="1891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11/06/2021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164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/>
              <a:t>9 June 2021</a:t>
            </a:r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Rossi - HITRI+ general kickoff meeting</a:t>
            </a:r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270BA-6F5A-4B86-AA45-AC01142FD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3E110B-7643-4513-BB64-CF5F11BD7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0ED106-E456-4A3B-A6D6-5D478932FB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36BD18-1409-4958-962C-FBA3F18848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E3E18C-8C4D-41A2-A81B-E0A876776E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7D28FC-E42E-46E2-962B-2F3E767CB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368246-DF56-4B3B-B14A-FE601EB8D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general kickoff meeting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630B04-C702-4E68-8D19-814156A30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22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9 June 2021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Rossi - HITRI+ general kickoff meeting</a:t>
            </a:r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  <p:sldLayoutId id="2147483681" r:id="rId6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comments" Target="../comments/comment1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6.jpg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g"/><Relationship Id="rId15" Type="http://schemas.openxmlformats.org/officeDocument/2006/relationships/image" Target="../media/image3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7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package" Target="../embeddings/Microsoft_Excel_Worksheet.xls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WP8 – </a:t>
            </a:r>
            <a:r>
              <a:rPr lang="it-IT" dirty="0" err="1"/>
              <a:t>Superconducting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Design</a:t>
            </a:r>
            <a:br>
              <a:rPr lang="it-IT" dirty="0"/>
            </a:br>
            <a:r>
              <a:rPr lang="it-IT" dirty="0"/>
              <a:t>Meeting #2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Lucio rossi – wp8 coordinator</a:t>
            </a:r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9F282-15DE-4F3A-A0AF-D935E016D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program – task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B7173A-BA79-4A1B-8041-A977B4E11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9903C1-E7EC-42D0-AE91-CF5F081DD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D0D189-4D5D-474F-999C-F82BE148F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16329F-EF6F-4061-B122-064C926325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38" y="2042751"/>
            <a:ext cx="11172941" cy="314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112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Reserve slides</a:t>
            </a:r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88313-472C-4F02-9915-C964676CD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HITRI +   WP8 Deliverables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CD378A-F233-4C5F-93E9-250009757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34620"/>
            <a:ext cx="10496382" cy="395658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966F78-1B3F-4691-8031-D69CC9CA1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7C9459-CEC2-4903-AB2C-BF43D565F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C1EC8-9D88-40D2-BC63-F941C722C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44311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84321-EDD1-4904-B322-2F8C4A5FF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HITRI+ GA – DLV description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DCE9A7-6F88-4CFB-8BF2-22562C7553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533762"/>
            <a:ext cx="10643136" cy="313131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9FFF2A-7BCE-41C5-B78D-4388C54F9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03CAE-BFE5-41C8-87F7-A48D92234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961C1-FD81-4ED2-AF60-948FC849C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727885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4D576-C9F9-4C06-A9D5-544EEC3C2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HITRI+ proposal - MS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BC2FE03-4D02-4C1B-A501-CF87A16BCA48}"/>
              </a:ext>
            </a:extLst>
          </p:cNvPr>
          <p:cNvGrpSpPr>
            <a:grpSpLocks noChangeAspect="1"/>
          </p:cNvGrpSpPr>
          <p:nvPr/>
        </p:nvGrpSpPr>
        <p:grpSpPr>
          <a:xfrm>
            <a:off x="838200" y="1781788"/>
            <a:ext cx="10029811" cy="3662571"/>
            <a:chOff x="3044087" y="3106091"/>
            <a:chExt cx="6103826" cy="22289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DD26CD7-E723-42E7-ADBC-A292B9C76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4087" y="3106091"/>
              <a:ext cx="6103826" cy="64581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CD004EB-433E-4B6C-8149-992EAE4E5E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4087" y="3751908"/>
              <a:ext cx="6103826" cy="1583108"/>
            </a:xfrm>
            <a:prstGeom prst="rect">
              <a:avLst/>
            </a:prstGeom>
          </p:spPr>
        </p:pic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656E20-4064-47EB-AF67-48B6D9D0B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D656B-4E83-40CE-AFCA-70FBF859A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9E5F4D1-A3CE-4DC7-9573-DF9DC060A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81152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338C9-1A75-4938-8D96-3A6A2C31E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HITRI+ GA - 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3D423F-57FC-4B97-9DDD-AFA8E6C54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002" y="2102022"/>
            <a:ext cx="9689306" cy="296396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4C20BC-0083-41CD-88C1-9AC87D509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5A840-70BA-40BE-911D-345B83DFE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1129A-EBC6-45CE-931D-075D455F1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72789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099E3-1B1B-4FBB-B691-7B84EA957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WP8 Listing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437DC3-8086-442F-BC97-5FF9B0AC1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CD3D36-D39F-4E94-924C-A2343F308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66FD23-88BE-4CED-971D-C920F2978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16</a:t>
            </a:fld>
            <a:endParaRPr lang="it-I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9E2DE6-C2D8-4AEB-BA9A-66974B4E4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1" y="1737360"/>
            <a:ext cx="11755120" cy="34935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4B072C-43F7-450A-9F25-938F447E8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965" y="5354040"/>
            <a:ext cx="5330475" cy="28638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235257-934F-4C0D-90FF-EEB26FDA403C}"/>
              </a:ext>
            </a:extLst>
          </p:cNvPr>
          <p:cNvSpPr txBox="1"/>
          <p:nvPr/>
        </p:nvSpPr>
        <p:spPr>
          <a:xfrm>
            <a:off x="5698114" y="5344435"/>
            <a:ext cx="1000851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INFN-LASA </a:t>
            </a:r>
          </a:p>
        </p:txBody>
      </p:sp>
    </p:spTree>
    <p:extLst>
      <p:ext uri="{BB962C8B-B14F-4D97-AF65-F5344CB8AC3E}">
        <p14:creationId xmlns:p14="http://schemas.microsoft.com/office/powerpoint/2010/main" val="4257154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2B2FB-48A6-4B89-AB1A-CA1B27A7C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WP8 duration: </a:t>
            </a:r>
            <a:r>
              <a:rPr lang="en-US" dirty="0">
                <a:solidFill>
                  <a:srgbClr val="FF0000"/>
                </a:solidFill>
              </a:rPr>
              <a:t>from M1 to M36 !! </a:t>
            </a:r>
            <a:r>
              <a:rPr lang="en-US" dirty="0"/>
              <a:t>(HITRI+ is 48 months)</a:t>
            </a:r>
            <a:br>
              <a:rPr lang="en-US" dirty="0"/>
            </a:br>
            <a:br>
              <a:rPr lang="en-US" dirty="0">
                <a:highlight>
                  <a:srgbClr val="FFFF00"/>
                </a:highlight>
              </a:rPr>
            </a:br>
            <a:r>
              <a:rPr lang="en-US" dirty="0"/>
              <a:t>Scope of our WP8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44E110B-DEF0-4120-A996-D7ABA5868D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741" y="1880402"/>
            <a:ext cx="12007590" cy="214729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4CA1BE-7F03-4D8C-9E71-423A50215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5E415-B62B-4A53-9660-F8DFC9E53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ACD23E-FFB5-40CB-99D8-40F34422D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3AEF5883-3E1B-4828-8408-BD27AEDEAEB8}"/>
              </a:ext>
            </a:extLst>
          </p:cNvPr>
          <p:cNvSpPr/>
          <p:nvPr/>
        </p:nvSpPr>
        <p:spPr>
          <a:xfrm>
            <a:off x="5426241" y="2287775"/>
            <a:ext cx="4205037" cy="612648"/>
          </a:xfrm>
          <a:prstGeom prst="wedgeRoundRectCallout">
            <a:avLst>
              <a:gd name="adj1" fmla="val -67041"/>
              <a:gd name="adj2" fmla="val 251031"/>
              <a:gd name="adj3" fmla="val 16667"/>
            </a:avLst>
          </a:prstGeom>
          <a:solidFill>
            <a:schemeClr val="accent1"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050F824-EDA1-4644-AFEB-2A5C9EE33B9F}"/>
              </a:ext>
            </a:extLst>
          </p:cNvPr>
          <p:cNvSpPr/>
          <p:nvPr/>
        </p:nvSpPr>
        <p:spPr>
          <a:xfrm>
            <a:off x="4202317" y="4141306"/>
            <a:ext cx="1648326" cy="13781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CCT dipole</a:t>
            </a:r>
          </a:p>
          <a:p>
            <a:pPr algn="ctr"/>
            <a:r>
              <a:rPr lang="en-US" dirty="0"/>
              <a:t>4 T operative</a:t>
            </a:r>
          </a:p>
          <a:p>
            <a:pPr algn="ctr"/>
            <a:r>
              <a:rPr lang="en-US" dirty="0"/>
              <a:t>5 T target</a:t>
            </a:r>
          </a:p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Ø =60-90 mm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DF9A2D-CCD4-4518-B823-E3BAD5F22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1358" y="4027700"/>
            <a:ext cx="2709669" cy="17298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87A300-87A8-4456-824E-5E3D64506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04" y="4064053"/>
            <a:ext cx="3613081" cy="5474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D44884-79C8-4FAF-85AF-6FD71C8D18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1278" y="4249795"/>
            <a:ext cx="1203043" cy="116114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929E8E7-FC2C-40B0-B684-B1950AF24BE6}"/>
              </a:ext>
            </a:extLst>
          </p:cNvPr>
          <p:cNvGrpSpPr/>
          <p:nvPr/>
        </p:nvGrpSpPr>
        <p:grpSpPr>
          <a:xfrm>
            <a:off x="178551" y="4688408"/>
            <a:ext cx="3792370" cy="614544"/>
            <a:chOff x="1417339" y="2667927"/>
            <a:chExt cx="4558867" cy="122829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9346729-B62C-4ECB-BCAA-F84A28C2DF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7339" y="2667927"/>
              <a:ext cx="4558867" cy="122829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D492641-335B-41FD-9223-D079082012C1}"/>
                </a:ext>
              </a:extLst>
            </p:cNvPr>
            <p:cNvSpPr txBox="1"/>
            <p:nvPr/>
          </p:nvSpPr>
          <p:spPr>
            <a:xfrm>
              <a:off x="3027591" y="3458254"/>
              <a:ext cx="1184218" cy="373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>
                  <a:solidFill>
                    <a:srgbClr val="1F497D"/>
                  </a:solidFill>
                  <a:latin typeface="Franklin Gothic Medium" panose="020B0603020102020204" pitchFamily="34" charset="0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Franklin Gothic Medium" panose="020B0603020102020204" pitchFamily="34" charset="0"/>
                </a:rPr>
                <a:t>Outer layer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111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84042-6EB1-4CED-8207-C4331BC51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Nb-</a:t>
            </a:r>
            <a:r>
              <a:rPr lang="en-GB" dirty="0" err="1"/>
              <a:t>Ti</a:t>
            </a:r>
            <a:r>
              <a:rPr lang="en-GB" dirty="0"/>
              <a:t> CCT: p-gantry and HiLumi LHC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EC2BF-FA51-4E55-B03F-EEB48C52C0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/>
              <a:t>LBNL: </a:t>
            </a:r>
            <a:r>
              <a:rPr lang="fr-CH" b="0" dirty="0"/>
              <a:t>CCT </a:t>
            </a:r>
            <a:r>
              <a:rPr lang="fr-CH" b="0" dirty="0" err="1"/>
              <a:t>coil</a:t>
            </a:r>
            <a:r>
              <a:rPr lang="fr-CH" b="0" dirty="0"/>
              <a:t> prototype for large acceptance </a:t>
            </a:r>
            <a:r>
              <a:rPr lang="fr-CH" dirty="0"/>
              <a:t>proton gantry </a:t>
            </a:r>
            <a:r>
              <a:rPr lang="fr-CH" dirty="0">
                <a:sym typeface="Symbol" panose="05050102010706020507" pitchFamily="18" charset="2"/>
              </a:rPr>
              <a:t> = 400 mm</a:t>
            </a:r>
            <a:r>
              <a:rPr lang="fr-CH" b="0" dirty="0"/>
              <a:t>: </a:t>
            </a:r>
            <a:r>
              <a:rPr lang="fr-CH" b="0" dirty="0" err="1"/>
              <a:t>Successfully</a:t>
            </a:r>
            <a:r>
              <a:rPr lang="fr-CH" b="0" dirty="0"/>
              <a:t> </a:t>
            </a:r>
            <a:r>
              <a:rPr lang="fr-CH" b="0" dirty="0" err="1"/>
              <a:t>tested</a:t>
            </a:r>
            <a:r>
              <a:rPr lang="fr-CH" b="0" dirty="0"/>
              <a:t> to 3.5 T; </a:t>
            </a:r>
            <a:r>
              <a:rPr lang="fr-CH" b="0" dirty="0" err="1"/>
              <a:t>segmented</a:t>
            </a:r>
            <a:r>
              <a:rPr lang="fr-CH" b="0" dirty="0"/>
              <a:t> former. </a:t>
            </a:r>
            <a:endParaRPr lang="en-US" b="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EE6719C-5511-4DF2-98D5-66D71420C7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631041"/>
            <a:ext cx="5157787" cy="343265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A3CFD6-5A6B-40E3-8B5E-AC9AF8CDA1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375031" cy="823912"/>
          </a:xfrm>
        </p:spPr>
        <p:txBody>
          <a:bodyPr>
            <a:normAutofit fontScale="85000" lnSpcReduction="20000"/>
          </a:bodyPr>
          <a:lstStyle/>
          <a:p>
            <a:r>
              <a:rPr lang="fr-CH" dirty="0"/>
              <a:t>HiLumi LHC: </a:t>
            </a:r>
            <a:r>
              <a:rPr lang="fr-CH" b="0" dirty="0"/>
              <a:t>CERN has </a:t>
            </a:r>
            <a:r>
              <a:rPr lang="fr-CH" b="0" dirty="0" err="1"/>
              <a:t>designed</a:t>
            </a:r>
            <a:r>
              <a:rPr lang="fr-CH" b="0" dirty="0"/>
              <a:t>, </a:t>
            </a:r>
            <a:r>
              <a:rPr lang="fr-CH" b="0" dirty="0" err="1"/>
              <a:t>built</a:t>
            </a:r>
            <a:r>
              <a:rPr lang="fr-CH" b="0" dirty="0"/>
              <a:t> and </a:t>
            </a:r>
            <a:r>
              <a:rPr lang="fr-CH" b="0" dirty="0" err="1"/>
              <a:t>tested</a:t>
            </a:r>
            <a:r>
              <a:rPr lang="fr-CH" b="0" dirty="0"/>
              <a:t> a dual </a:t>
            </a:r>
            <a:r>
              <a:rPr lang="fr-CH" b="0" dirty="0">
                <a:sym typeface="Symbol" panose="05050102010706020507" pitchFamily="18" charset="2"/>
              </a:rPr>
              <a:t>3 T, </a:t>
            </a:r>
            <a:r>
              <a:rPr lang="fr-CH" b="0" dirty="0"/>
              <a:t>2 m long  - </a:t>
            </a:r>
            <a:r>
              <a:rPr lang="fr-CH" b="0" dirty="0">
                <a:sym typeface="Symbol" panose="05050102010706020507" pitchFamily="18" charset="2"/>
              </a:rPr>
              <a:t> = 105 mm, straight CCT. </a:t>
            </a:r>
            <a:r>
              <a:rPr lang="fr-CH" b="0" dirty="0" err="1">
                <a:sym typeface="Symbol" panose="05050102010706020507" pitchFamily="18" charset="2"/>
              </a:rPr>
              <a:t>Now</a:t>
            </a:r>
            <a:r>
              <a:rPr lang="fr-CH" b="0" dirty="0">
                <a:sym typeface="Symbol" panose="05050102010706020507" pitchFamily="18" charset="2"/>
              </a:rPr>
              <a:t>  IHEP Beijing </a:t>
            </a:r>
            <a:r>
              <a:rPr lang="fr-CH" b="0" dirty="0" err="1">
                <a:sym typeface="Symbol" panose="05050102010706020507" pitchFamily="18" charset="2"/>
              </a:rPr>
              <a:t>producing</a:t>
            </a:r>
            <a:r>
              <a:rPr lang="fr-CH" b="0" dirty="0">
                <a:sym typeface="Symbol" panose="05050102010706020507" pitchFamily="18" charset="2"/>
              </a:rPr>
              <a:t> 2x13 </a:t>
            </a:r>
            <a:r>
              <a:rPr lang="fr-CH" b="0" dirty="0" err="1">
                <a:sym typeface="Symbol" panose="05050102010706020507" pitchFamily="18" charset="2"/>
              </a:rPr>
              <a:t>units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D07BE36-6B92-4DC9-A44A-610FD873EAE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8782972" y="2505075"/>
            <a:ext cx="2764259" cy="3684588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A134A6-C8AC-4BD3-B8CF-C626DBBFD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general kickoff meeting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553674C-81A8-4141-9B9B-4786D051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18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2415375-CD4E-411F-9D4C-17B1CA6F7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733170" y="3276716"/>
            <a:ext cx="3684589" cy="214130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DEC96-1450-4255-8846-DB5DDCF3E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  <a:endParaRPr lang="en-US"/>
          </a:p>
        </p:txBody>
      </p:sp>
      <p:sp>
        <p:nvSpPr>
          <p:cNvPr id="6" name="Explosion: 14 Points 5">
            <a:extLst>
              <a:ext uri="{FF2B5EF4-FFF2-40B4-BE49-F238E27FC236}">
                <a16:creationId xmlns:a16="http://schemas.microsoft.com/office/drawing/2014/main" id="{5087F2A5-4B89-4EFB-82A8-99D1F6DB1F53}"/>
              </a:ext>
            </a:extLst>
          </p:cNvPr>
          <p:cNvSpPr/>
          <p:nvPr/>
        </p:nvSpPr>
        <p:spPr>
          <a:xfrm>
            <a:off x="1747536" y="4246180"/>
            <a:ext cx="3342290" cy="1460938"/>
          </a:xfrm>
          <a:prstGeom prst="irregularSeal2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Short circuit at 3.5T!!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F68598C-15ED-417D-8AEC-C2D08EB281DF}"/>
              </a:ext>
            </a:extLst>
          </p:cNvPr>
          <p:cNvSpPr/>
          <p:nvPr/>
        </p:nvSpPr>
        <p:spPr>
          <a:xfrm>
            <a:off x="6537593" y="5693944"/>
            <a:ext cx="4882271" cy="6307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Proto 2m 2.9 T 105 mm very successful at CERN. However, learning and transfer not easy (China…, SE)…</a:t>
            </a:r>
          </a:p>
        </p:txBody>
      </p:sp>
    </p:spTree>
    <p:extLst>
      <p:ext uri="{BB962C8B-B14F-4D97-AF65-F5344CB8AC3E}">
        <p14:creationId xmlns:p14="http://schemas.microsoft.com/office/powerpoint/2010/main" val="149767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DLV &amp; MS </a:t>
            </a:r>
            <a:r>
              <a:rPr lang="it-IT" dirty="0" err="1"/>
              <a:t>at</a:t>
            </a:r>
            <a:r>
              <a:rPr lang="it-IT" dirty="0"/>
              <a:t> a </a:t>
            </a:r>
            <a:r>
              <a:rPr lang="it-IT" dirty="0" err="1"/>
              <a:t>glance</a:t>
            </a:r>
            <a:endParaRPr lang="it-IT" dirty="0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789BA2-CB20-466E-9624-22BAC03B5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5A9D61-133D-4EE9-A763-0F8DA1336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840" y="2403725"/>
            <a:ext cx="10363200" cy="1327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40F955A-E5E7-4A6A-AF28-8C24A19908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8610"/>
          <a:stretch/>
        </p:blipFill>
        <p:spPr>
          <a:xfrm>
            <a:off x="761954" y="1389116"/>
            <a:ext cx="5297782" cy="952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DD5B291-30FE-45FA-BF3E-87E9644A1A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4810" y="3741875"/>
            <a:ext cx="8191500" cy="20256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549F953-BC4F-4D1B-B96C-A15B480F7A33}"/>
              </a:ext>
            </a:extLst>
          </p:cNvPr>
          <p:cNvSpPr txBox="1"/>
          <p:nvPr/>
        </p:nvSpPr>
        <p:spPr>
          <a:xfrm>
            <a:off x="93134" y="2945872"/>
            <a:ext cx="6587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Task8.1</a:t>
            </a:r>
          </a:p>
          <a:p>
            <a:r>
              <a:rPr lang="en-US" sz="1200" b="1" dirty="0"/>
              <a:t>Task8.2</a:t>
            </a:r>
          </a:p>
          <a:p>
            <a:r>
              <a:rPr lang="en-US" sz="1200" b="1" dirty="0"/>
              <a:t>Task8.3</a:t>
            </a:r>
          </a:p>
          <a:p>
            <a:r>
              <a:rPr lang="en-US" sz="1200" b="1" dirty="0"/>
              <a:t>Task8.4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7CA214-DF6A-4D0A-93A9-EC71AF8B7D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91910" y="1592316"/>
            <a:ext cx="5626100" cy="749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E6C5859-F615-4BDE-8A0E-F87984A94075}"/>
              </a:ext>
            </a:extLst>
          </p:cNvPr>
          <p:cNvSpPr txBox="1"/>
          <p:nvPr/>
        </p:nvSpPr>
        <p:spPr>
          <a:xfrm>
            <a:off x="6391910" y="1306749"/>
            <a:ext cx="4694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HITRI+ Milestones (1 formal and 2 are internal: M1i and M3i</a:t>
            </a:r>
          </a:p>
        </p:txBody>
      </p:sp>
    </p:spTree>
    <p:extLst>
      <p:ext uri="{BB962C8B-B14F-4D97-AF65-F5344CB8AC3E}">
        <p14:creationId xmlns:p14="http://schemas.microsoft.com/office/powerpoint/2010/main" val="4122230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1B4AEC83-DC91-4B37-BEFF-A9E11104C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8" y="286603"/>
            <a:ext cx="11282563" cy="1450757"/>
          </a:xfrm>
        </p:spPr>
        <p:txBody>
          <a:bodyPr/>
          <a:lstStyle/>
          <a:p>
            <a:r>
              <a:rPr lang="en-US" dirty="0"/>
              <a:t>This is a HITRI+ meeting  (with only-IFAST members as observers)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BCD26B-21F0-41C4-B13A-8B0439F13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86A208-3E51-4438-A90B-3CE26CFA7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566A6-5260-44E3-A042-ECE65E4D0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CD357CEA-C86A-4FB7-A248-AE933C3544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36" y="2111983"/>
            <a:ext cx="1581254" cy="1290203"/>
          </a:xfrm>
          <a:prstGeom prst="rect">
            <a:avLst/>
          </a:prstGeom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EBD5367-97BC-4F49-A194-12991CCBCB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98" y="3625946"/>
            <a:ext cx="1972312" cy="1314875"/>
          </a:xfrm>
          <a:prstGeom prst="rect">
            <a:avLst/>
          </a:prstGeom>
        </p:spPr>
      </p:pic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7EF6F11F-E97F-43D3-AD83-B9FC88EB6C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084" y="2108958"/>
            <a:ext cx="1273507" cy="1273507"/>
          </a:xfrm>
          <a:prstGeom prst="rect">
            <a:avLst/>
          </a:prstGeom>
        </p:spPr>
      </p:pic>
      <p:pic>
        <p:nvPicPr>
          <p:cNvPr id="9" name="Picture 8" descr="Timeline&#10;&#10;Description automatically generated">
            <a:extLst>
              <a:ext uri="{FF2B5EF4-FFF2-40B4-BE49-F238E27FC236}">
                <a16:creationId xmlns:a16="http://schemas.microsoft.com/office/drawing/2014/main" id="{984C53FE-9172-4044-AF70-534FBD7CA7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591" y="2067269"/>
            <a:ext cx="2143125" cy="12573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EEABE3C-9E12-421A-A256-F720D71FE94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02928" y="3816096"/>
            <a:ext cx="2621179" cy="936136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84D2F15C-5B32-4292-B67A-7BB8D661DF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427" y="3420369"/>
            <a:ext cx="1378533" cy="1314874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41DCD5AC-C435-40B5-9926-22021A46C48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110" y="1954192"/>
            <a:ext cx="2142236" cy="1205008"/>
          </a:xfrm>
          <a:prstGeom prst="rect">
            <a:avLst/>
          </a:prstGeom>
        </p:spPr>
      </p:pic>
      <p:pic>
        <p:nvPicPr>
          <p:cNvPr id="13" name="Picture 12" descr="Diagram, text&#10;&#10;Description automatically generated">
            <a:extLst>
              <a:ext uri="{FF2B5EF4-FFF2-40B4-BE49-F238E27FC236}">
                <a16:creationId xmlns:a16="http://schemas.microsoft.com/office/drawing/2014/main" id="{BA138083-D7EE-4D02-A7FB-02589A9A9C8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913" y="1694203"/>
            <a:ext cx="1718411" cy="1142613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A6E05D98-E5A8-4EFA-BB96-70CE37B7B7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620" y="3818544"/>
            <a:ext cx="2273094" cy="717819"/>
          </a:xfrm>
          <a:prstGeom prst="rect">
            <a:avLst/>
          </a:prstGeom>
        </p:spPr>
      </p:pic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E14AD69A-9A8B-4578-B002-8F1A66C92D4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510" y="3165359"/>
            <a:ext cx="1943801" cy="172681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FF5275D-8431-44B4-BF43-1E0F0386746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898688" y="5006686"/>
            <a:ext cx="3925414" cy="632255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26BB4657-4183-476C-A1CD-9F3179BCD333}"/>
              </a:ext>
            </a:extLst>
          </p:cNvPr>
          <p:cNvSpPr/>
          <p:nvPr/>
        </p:nvSpPr>
        <p:spPr>
          <a:xfrm>
            <a:off x="364242" y="1574800"/>
            <a:ext cx="7330104" cy="3962400"/>
          </a:xfrm>
          <a:prstGeom prst="roundRect">
            <a:avLst/>
          </a:prstGeom>
          <a:solidFill>
            <a:srgbClr val="67C9FA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Immagine 5">
            <a:extLst>
              <a:ext uri="{FF2B5EF4-FFF2-40B4-BE49-F238E27FC236}">
                <a16:creationId xmlns:a16="http://schemas.microsoft.com/office/drawing/2014/main" id="{25A5D12D-1927-4238-9946-BC159654A97E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21" name="Immagine 5">
            <a:extLst>
              <a:ext uri="{FF2B5EF4-FFF2-40B4-BE49-F238E27FC236}">
                <a16:creationId xmlns:a16="http://schemas.microsoft.com/office/drawing/2014/main" id="{4C3E95C4-0FD1-4278-85C3-5CC3810B5116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2519305" y="5117230"/>
            <a:ext cx="1384915" cy="74987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6F12CD7-60AE-40D2-8E21-3B41ACBC4AD3}"/>
              </a:ext>
            </a:extLst>
          </p:cNvPr>
          <p:cNvSpPr txBox="1"/>
          <p:nvPr/>
        </p:nvSpPr>
        <p:spPr>
          <a:xfrm>
            <a:off x="3938119" y="5117230"/>
            <a:ext cx="21422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600" b="1" dirty="0">
                <a:solidFill>
                  <a:srgbClr val="0855A0"/>
                </a:solidFill>
                <a:effectLst/>
              </a:rPr>
              <a:t>&amp;    I.FAST</a:t>
            </a:r>
          </a:p>
        </p:txBody>
      </p:sp>
      <p:pic>
        <p:nvPicPr>
          <p:cNvPr id="26" name="Immagine 5">
            <a:extLst>
              <a:ext uri="{FF2B5EF4-FFF2-40B4-BE49-F238E27FC236}">
                <a16:creationId xmlns:a16="http://schemas.microsoft.com/office/drawing/2014/main" id="{6E3BC6F2-3C2F-41D1-9296-A83D41A64B7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10807085" y="1860994"/>
            <a:ext cx="1384915" cy="749879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869EA26-C4E7-44D0-8B6E-8E1577539504}"/>
              </a:ext>
            </a:extLst>
          </p:cNvPr>
          <p:cNvSpPr/>
          <p:nvPr/>
        </p:nvSpPr>
        <p:spPr>
          <a:xfrm>
            <a:off x="7678264" y="3384330"/>
            <a:ext cx="4497654" cy="2313903"/>
          </a:xfrm>
          <a:prstGeom prst="roundRect">
            <a:avLst/>
          </a:prstGeom>
          <a:solidFill>
            <a:schemeClr val="accent1">
              <a:lumMod val="20000"/>
              <a:lumOff val="80000"/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77390DD-B837-47E6-8DDB-40F3EE79140E}"/>
              </a:ext>
            </a:extLst>
          </p:cNvPr>
          <p:cNvSpPr txBox="1"/>
          <p:nvPr/>
        </p:nvSpPr>
        <p:spPr>
          <a:xfrm>
            <a:off x="10585665" y="3049259"/>
            <a:ext cx="13930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3600" b="1" dirty="0">
                <a:solidFill>
                  <a:srgbClr val="0855A0"/>
                </a:solidFill>
                <a:effectLst/>
              </a:rPr>
              <a:t>I.FAST</a:t>
            </a:r>
          </a:p>
        </p:txBody>
      </p:sp>
    </p:spTree>
    <p:extLst>
      <p:ext uri="{BB962C8B-B14F-4D97-AF65-F5344CB8AC3E}">
        <p14:creationId xmlns:p14="http://schemas.microsoft.com/office/powerpoint/2010/main" val="24083716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B0A0A-C078-4B47-87A3-E466B5EB7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HITRI + WP8 Risk &amp; Mitigation plan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96AD70-0596-4825-8A03-F4CDCF7EE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25" y="2552754"/>
            <a:ext cx="10679275" cy="90388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83967D-E191-4DCB-B094-5890EC5F4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6A761D-ED92-408C-9C6E-86C77C447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BC359-F9DE-450D-9D33-C2B209E48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22581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40DE9-6D68-4A35-BEA3-DC5BD88D8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Resources: only Column 3 – EC funds- is reported to EU;</a:t>
            </a:r>
            <a:br>
              <a:rPr lang="en-US" dirty="0"/>
            </a:br>
            <a:r>
              <a:rPr lang="en-US" dirty="0"/>
              <a:t>column 4 (matching funds) are not to report </a:t>
            </a:r>
            <a:br>
              <a:rPr lang="en-US" dirty="0"/>
            </a:br>
            <a:r>
              <a:rPr lang="en-US" dirty="0"/>
              <a:t>However Pr. Coordinator can ask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F6EBC3-E447-457C-BD0D-AF434D543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891461-BC4F-4B4E-BF03-7B6ABA09A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70FBC-A677-4E6B-902B-17C575A4A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21</a:t>
            </a:fld>
            <a:endParaRPr lang="it-I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BEAEB8-F53C-4464-8B23-58B3A83C6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0524" y="1879600"/>
            <a:ext cx="7344170" cy="366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572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4A047-7943-4C35-91E7-8039128C0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amount of personnel is outrageously low… To protect ourselves in formal reporting. </a:t>
            </a:r>
            <a:r>
              <a:rPr lang="en-US" b="1" dirty="0"/>
              <a:t>But we MUST MEET DLV!!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3E089B-768B-4FF5-88A7-D953E6C3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78A16-E1A9-4057-8AB7-395FD89C4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290110-4E86-4AD0-A080-786FA2503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22</a:t>
            </a:fld>
            <a:endParaRPr 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A6F3A2-012A-4D60-A3DA-A44F62E86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835" y="1879600"/>
            <a:ext cx="9442530" cy="376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350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99135-C510-47A0-9202-9F98F0191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7" y="189080"/>
            <a:ext cx="11073408" cy="672157"/>
          </a:xfrm>
        </p:spPr>
        <p:txBody>
          <a:bodyPr/>
          <a:lstStyle/>
          <a:p>
            <a:r>
              <a:rPr lang="en-US" dirty="0"/>
              <a:t>MSs &amp; DLVs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2EE3B8-AEEF-4175-A5B4-FD264A3AD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726A14-A301-4A28-A44E-D4A972C04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EE15B-8972-47BC-BD7B-8E53BD9C5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BE2C73-02E9-463F-A215-9124871C4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537" y="719485"/>
            <a:ext cx="11328399" cy="14507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52B69E-DD9E-47B0-A8E8-FABFA7056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37" y="2333844"/>
            <a:ext cx="7592369" cy="1877493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9A6D5E22-7979-4538-9EAF-60AB8F695E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142822"/>
              </p:ext>
            </p:extLst>
          </p:nvPr>
        </p:nvGraphicFramePr>
        <p:xfrm>
          <a:off x="541537" y="4374939"/>
          <a:ext cx="7218449" cy="1207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5619762" imgH="939625" progId="Excel.Sheet.12">
                  <p:embed/>
                </p:oleObj>
              </mc:Choice>
              <mc:Fallback>
                <p:oleObj name="Worksheet" r:id="rId4" imgW="5619762" imgH="9396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1537" y="4374939"/>
                        <a:ext cx="7218449" cy="12071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6634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56B58-F5E9-4687-A0D9-69B9FE29A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program – task1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88E935-8876-4F78-A238-26CADFB09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98C410-1CA1-44F2-8643-981371A7D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9D694-0107-4E2A-A137-E81B1FC81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292B80-2413-465F-84C9-944E51D99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053" y="1574592"/>
            <a:ext cx="11447261" cy="407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859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A6A86-68C6-4A10-A40F-0FBE6FB8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program – task 2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D679D7-7D58-477C-BB7C-5F40C30486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0F2515-B9B3-4199-90F2-927F90716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CF676C-133B-4CC3-8490-5CE767B74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A6B174-D517-4DBB-828A-241B67AD2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26324"/>
            <a:ext cx="11157747" cy="4254476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7E302F8-AE8C-4D65-9299-761651E5AD31}"/>
              </a:ext>
            </a:extLst>
          </p:cNvPr>
          <p:cNvSpPr/>
          <p:nvPr/>
        </p:nvSpPr>
        <p:spPr>
          <a:xfrm>
            <a:off x="457198" y="3429000"/>
            <a:ext cx="11157747" cy="558209"/>
          </a:xfrm>
          <a:prstGeom prst="roundRect">
            <a:avLst/>
          </a:prstGeom>
          <a:solidFill>
            <a:srgbClr val="67C9FA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DF5500E-90F6-4201-8300-AE41F2C5A1AD}"/>
              </a:ext>
            </a:extLst>
          </p:cNvPr>
          <p:cNvSpPr/>
          <p:nvPr/>
        </p:nvSpPr>
        <p:spPr>
          <a:xfrm>
            <a:off x="457198" y="4792003"/>
            <a:ext cx="11157747" cy="886845"/>
          </a:xfrm>
          <a:prstGeom prst="roundRect">
            <a:avLst/>
          </a:prstGeom>
          <a:solidFill>
            <a:srgbClr val="67C9FA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643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E13FE-C3B0-40AB-AC4D-6A58DA1A7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7" y="286604"/>
            <a:ext cx="11073409" cy="946774"/>
          </a:xfrm>
        </p:spPr>
        <p:txBody>
          <a:bodyPr/>
          <a:lstStyle/>
          <a:p>
            <a:r>
              <a:rPr lang="en-US" dirty="0"/>
              <a:t>TRL – Technology Readiness Level according to H2020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99B563-14DE-4D42-B0D4-97C399F52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8" y="1845734"/>
            <a:ext cx="4822805" cy="3641809"/>
          </a:xfrm>
        </p:spPr>
        <p:txBody>
          <a:bodyPr/>
          <a:lstStyle/>
          <a:p>
            <a:r>
              <a:rPr lang="en-GB" dirty="0"/>
              <a:t>Technology Readiness Levels (TRLs) are indicators of the maturity level of particular technologies. </a:t>
            </a:r>
          </a:p>
          <a:p>
            <a:r>
              <a:rPr lang="en-GB" dirty="0"/>
              <a:t>This measurement system provides a common understanding of technology status and addresses the entire innovation chain. </a:t>
            </a:r>
          </a:p>
          <a:p>
            <a:r>
              <a:rPr lang="en-GB" dirty="0"/>
              <a:t>There are nine technology readiness levels; TRL 1 being the lowest and TRL 9 the highest.</a:t>
            </a:r>
          </a:p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D1F27B-91A2-4367-A012-2A34746BF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837C72-5E5E-4A01-92AB-378DC2832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5B914D-9BDF-4582-AA33-1301572D7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655C30-6170-4CFE-B208-753807DAA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6081" y="1014295"/>
            <a:ext cx="6195066" cy="466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20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E0CBE-ECEB-4A5A-93F4-D8B6AFA46E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295" y="280219"/>
            <a:ext cx="11073409" cy="1189654"/>
          </a:xfrm>
        </p:spPr>
        <p:txBody>
          <a:bodyPr/>
          <a:lstStyle/>
          <a:p>
            <a:r>
              <a:rPr lang="en-US" dirty="0"/>
              <a:t>Rule of the game for task2 </a:t>
            </a:r>
            <a:br>
              <a:rPr lang="en-US" dirty="0"/>
            </a:br>
            <a:r>
              <a:rPr lang="en-US" dirty="0"/>
              <a:t>(comparison between different design and materials) ; end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E6125-EC9C-4DE2-8E0E-30EC85A04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295" y="1746318"/>
            <a:ext cx="11073409" cy="3641809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Lm</a:t>
            </a:r>
            <a:r>
              <a:rPr lang="en-US" dirty="0"/>
              <a:t>= 800 mm</a:t>
            </a:r>
          </a:p>
          <a:p>
            <a:r>
              <a:rPr lang="en-US" dirty="0"/>
              <a:t>Diam=75 mm</a:t>
            </a:r>
          </a:p>
          <a:p>
            <a:r>
              <a:rPr lang="en-US" dirty="0"/>
              <a:t>B0= 4.5 T pure dipole field; 20% of margin on load line.</a:t>
            </a:r>
          </a:p>
          <a:p>
            <a:r>
              <a:rPr lang="en-US" dirty="0"/>
              <a:t>Straight</a:t>
            </a:r>
          </a:p>
          <a:p>
            <a:r>
              <a:rPr lang="en-US" dirty="0"/>
              <a:t>Considerations for construction of curved magnet with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ρ</a:t>
            </a:r>
            <a:r>
              <a:rPr lang="fr-CH" dirty="0">
                <a:latin typeface="Calibri" panose="020F0502020204030204" pitchFamily="34" charset="0"/>
                <a:cs typeface="Calibri" panose="020F0502020204030204" pitchFamily="34" charset="0"/>
              </a:rPr>
              <a:t> of the</a:t>
            </a:r>
            <a:r>
              <a:rPr lang="en-US" dirty="0"/>
              <a:t> order of 1.5 m</a:t>
            </a:r>
          </a:p>
          <a:p>
            <a:r>
              <a:rPr lang="en-US" dirty="0"/>
              <a:t>Consideration for combined functions (either geometry or nested)</a:t>
            </a:r>
          </a:p>
          <a:p>
            <a:r>
              <a:rPr lang="en-US" dirty="0"/>
              <a:t>Consideration on extension of field to higher field (5T+)</a:t>
            </a:r>
          </a:p>
          <a:p>
            <a:r>
              <a:rPr lang="en-US" dirty="0"/>
              <a:t>dB/dt = 0.3 T/s for Gantry (0.9T-Bmax) – Synchrotrons: 1 T/s. (0.3T-Bmax)</a:t>
            </a:r>
          </a:p>
          <a:p>
            <a:r>
              <a:rPr lang="en-US" dirty="0"/>
              <a:t>T= 5 K (no two-phase he); T = 10 K;  T = 20 K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D0BB6-1F81-41C1-8E81-F9031F9C1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3BD54-6ECA-4DD0-AB3D-9ED821AE0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C6F78-173B-49ED-88AF-764FF0BBC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44118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BA21E-E266-4C94-90AF-BC97B3D2F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Complete Matrix for design option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18B65-AD6E-4246-B517-F42F8E631C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take the Design Option matrix, see excel file in the same Indico file as this one, and complete</a:t>
            </a:r>
          </a:p>
          <a:p>
            <a:r>
              <a:rPr lang="en-US" dirty="0"/>
              <a:t>Taking into account the recommendation written in the above slides.</a:t>
            </a:r>
          </a:p>
          <a:p>
            <a:r>
              <a:rPr lang="en-US" b="1" dirty="0"/>
              <a:t>Have in mind that the Institutes that have subscribed to task 1 and 2 are supposed to contribute, at a level proportional to the personnel they receive form EU, to this job…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A578F-2371-4B26-A19B-449A835D9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9E6655-69ED-4407-AC81-AC49D5A2E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DFC32-71C8-4E5B-916E-A76274862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93277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B5EAF-51BE-478A-9B20-3CF06D07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Detailed program – task 3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A276E2-5375-4249-9D6F-019BD9E03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AF91E4-9EB9-4AE3-A6B4-3950E9DA4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0075E4-BF6C-465E-971D-F5EC8F78C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0F0CA61-7E27-43E2-992A-425342526457}"/>
              </a:ext>
            </a:extLst>
          </p:cNvPr>
          <p:cNvGrpSpPr/>
          <p:nvPr/>
        </p:nvGrpSpPr>
        <p:grpSpPr>
          <a:xfrm>
            <a:off x="883920" y="1473200"/>
            <a:ext cx="10599036" cy="4236720"/>
            <a:chOff x="2548734" y="1984340"/>
            <a:chExt cx="6096313" cy="258458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FE8A2D7-74C3-48E2-8751-53F491B2C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48734" y="1984340"/>
              <a:ext cx="6058211" cy="136532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C2254C9-2A1C-43F0-8C59-F38116D8D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48734" y="3349660"/>
              <a:ext cx="6096313" cy="12192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58040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613</TotalTime>
  <Words>763</Words>
  <Application>Microsoft Office PowerPoint</Application>
  <PresentationFormat>Widescreen</PresentationFormat>
  <Paragraphs>117</Paragraphs>
  <Slides>22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Franklin Gothic Medium</vt:lpstr>
      <vt:lpstr>Retrospettivo</vt:lpstr>
      <vt:lpstr>Worksheet</vt:lpstr>
      <vt:lpstr>WP8 – Superconducting Magnet Design Meeting #2</vt:lpstr>
      <vt:lpstr>This is a HITRI+ meeting  (with only-IFAST members as observers)</vt:lpstr>
      <vt:lpstr>MSs &amp; DLVs</vt:lpstr>
      <vt:lpstr>Detailed program – task1 </vt:lpstr>
      <vt:lpstr>Detailed program – task 2 </vt:lpstr>
      <vt:lpstr>TRL – Technology Readiness Level according to H2020</vt:lpstr>
      <vt:lpstr>Rule of the game for task2  (comparison between different design and materials) ; end 2021</vt:lpstr>
      <vt:lpstr>Complete Matrix for design option</vt:lpstr>
      <vt:lpstr>Detailed program – task 3  </vt:lpstr>
      <vt:lpstr>Detailed program – task  </vt:lpstr>
      <vt:lpstr>Reserve slides</vt:lpstr>
      <vt:lpstr>HITRI +   WP8 Deliverables</vt:lpstr>
      <vt:lpstr>HITRI+ GA – DLV description</vt:lpstr>
      <vt:lpstr>HITRI+ proposal - MS</vt:lpstr>
      <vt:lpstr>HITRI+ GA - MS</vt:lpstr>
      <vt:lpstr>WP8 Listing</vt:lpstr>
      <vt:lpstr>WP8 duration: from M1 to M36 !! (HITRI+ is 48 months)  Scope of our WP8</vt:lpstr>
      <vt:lpstr>Nb-Ti CCT: p-gantry and HiLumi LHC</vt:lpstr>
      <vt:lpstr>DLV &amp; MS at a glance</vt:lpstr>
      <vt:lpstr>HITRI + WP8 Risk &amp; Mitigation plan</vt:lpstr>
      <vt:lpstr>Resources: only Column 3 – EC funds- is reported to EU; column 4 (matching funds) are not to report  However Pr. Coordinator can ask</vt:lpstr>
      <vt:lpstr>The amount of personnel is outrageously low… To protect ourselves in formal reporting. But we MUST MEET DLV!!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Lucio Rossi</cp:lastModifiedBy>
  <cp:revision>116</cp:revision>
  <dcterms:created xsi:type="dcterms:W3CDTF">2021-02-25T08:52:29Z</dcterms:created>
  <dcterms:modified xsi:type="dcterms:W3CDTF">2021-06-11T15:31:13Z</dcterms:modified>
</cp:coreProperties>
</file>