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202" y="-77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B63297-5BFD-454B-AF14-0BFA8ED89257}" type="datetimeFigureOut">
              <a:rPr lang="en-US" smtClean="0"/>
              <a:t>10/28/2010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2DB9B4-B68A-4CB7-A92D-FC0C51B2EDC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CFF4C8-B83A-47E5-9D7E-6BC6FA04FE83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536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54B5F20C-BE76-4881-9CF6-7A9EC9A78C87}" type="slidenum">
              <a:rPr lang="en-US" sz="12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z="12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3EE36503-BC35-4E88-A1FA-AEB6F9329ABB}" type="slidenum">
              <a:rPr lang="en-US" sz="1200">
                <a:solidFill>
                  <a:prstClr val="black"/>
                </a:solidFill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z="120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536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15365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1536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87C16C9F-0BE7-48AD-9EA4-FA6AC15BF311}" type="slidenum">
              <a:rPr lang="en-US" sz="1200">
                <a:solidFill>
                  <a:prstClr val="black"/>
                </a:solidFill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z="1200">
              <a:solidFill>
                <a:prstClr val="black"/>
              </a:solidFill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CFF4C8-B83A-47E5-9D7E-6BC6FA04FE83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536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54B5F20C-BE76-4881-9CF6-7A9EC9A78C87}" type="slidenum">
              <a:rPr lang="en-US" sz="12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z="12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3EE36503-BC35-4E88-A1FA-AEB6F9329ABB}" type="slidenum">
              <a:rPr lang="en-US" sz="1200">
                <a:solidFill>
                  <a:prstClr val="black"/>
                </a:solidFill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z="120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536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15365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1536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87C16C9F-0BE7-48AD-9EA4-FA6AC15BF311}" type="slidenum">
              <a:rPr lang="en-US" sz="1200">
                <a:solidFill>
                  <a:prstClr val="black"/>
                </a:solidFill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z="1200">
              <a:solidFill>
                <a:prstClr val="black"/>
              </a:solidFill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2BCD87-9A74-4408-BA5D-EE2D4BD85213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331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9BC49A7A-7364-47BF-99B7-7C58939AE863}" type="slidenum">
              <a:rPr lang="en-US" sz="12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00C704D4-D4D7-4051-8488-931A1E774467}" type="slidenum">
              <a:rPr lang="en-US" sz="1200">
                <a:solidFill>
                  <a:prstClr val="black"/>
                </a:solidFill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331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1331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1331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3F46E9F4-F70B-4F4A-8A34-01340375BB15}" type="slidenum">
              <a:rPr lang="en-US" sz="1200">
                <a:solidFill>
                  <a:prstClr val="black"/>
                </a:solidFill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prstClr val="black"/>
              </a:solidFill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2BCD87-9A74-4408-BA5D-EE2D4BD85213}" type="slidenum">
              <a:rPr lang="en-US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331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9BC49A7A-7364-47BF-99B7-7C58939AE863}" type="slidenum">
              <a:rPr lang="en-US" sz="12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00C704D4-D4D7-4051-8488-931A1E774467}" type="slidenum">
              <a:rPr lang="en-US" sz="1200">
                <a:solidFill>
                  <a:prstClr val="black"/>
                </a:solidFill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331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1331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1331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3F46E9F4-F70B-4F4A-8A34-01340375BB15}" type="slidenum">
              <a:rPr lang="en-US" sz="1200">
                <a:solidFill>
                  <a:prstClr val="black"/>
                </a:solidFill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prstClr val="black"/>
              </a:solidFill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9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F644A2-FC29-4701-BAA6-FB5C278790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4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86DC824-FC2E-487A-ACD2-F22369F2CD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2" y="274639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31CDA8-5C87-4214-822F-5E18B709C0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4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615EF5E-C8CF-47B7-922D-E6F1324EFA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4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A386328-CD8B-41F6-B698-A66227F3BC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1" y="1600204"/>
            <a:ext cx="4381501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4"/>
            <a:ext cx="4381501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3D1090C-4BAD-4347-A0FF-8FF8A6C755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8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8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7CCA8CA-169D-4165-87EF-6B510A31E2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420B6D1-1FE3-49ED-A6D2-D962342128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C266F9F-116A-4E2C-94D4-55E19599B5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52"/>
            <a:ext cx="5537201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A36CA6F-28BD-4BDD-A170-EADBBF33C5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CE349BC-9C77-4345-AF6F-B4D3FF48AB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4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Tx/>
              <a:buFontTx/>
              <a:buNone/>
              <a:defRPr sz="1200" b="0">
                <a:solidFill>
                  <a:srgbClr val="000000">
                    <a:tint val="75000"/>
                  </a:srgbClr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4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Tx/>
              <a:buFontTx/>
              <a:buNone/>
              <a:defRPr sz="1200" b="0">
                <a:solidFill>
                  <a:srgbClr val="000000">
                    <a:tint val="75000"/>
                  </a:srgbClr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66000" y="6356354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Tx/>
              <a:buFontTx/>
              <a:buNone/>
              <a:defRPr sz="1200" b="0">
                <a:solidFill>
                  <a:srgbClr val="000000">
                    <a:tint val="75000"/>
                  </a:srgbClr>
                </a:solidFill>
                <a:effectLst/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F85FE3BF-E5CC-4257-BD05-B997E1024F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6" descr="usluo_logo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1"/>
            <a:ext cx="1733550" cy="766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90488" y="1371600"/>
            <a:ext cx="10641012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defTabSz="1503363" fontAlgn="base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90000"/>
              <a:buFont typeface="Wingdings" pitchFamily="2" charset="2"/>
              <a:buChar char="u"/>
              <a:tabLst>
                <a:tab pos="1311275" algn="l"/>
                <a:tab pos="3433763" algn="l"/>
                <a:tab pos="6118225" algn="l"/>
                <a:tab pos="8912225" algn="l"/>
              </a:tabLst>
            </a:pPr>
            <a:endParaRPr lang="en-US" sz="3100">
              <a:solidFill>
                <a:srgbClr val="000066"/>
              </a:solidFill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52400" y="1143000"/>
            <a:ext cx="9575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288925" indent="-288925" defTabSz="1503363" fontAlgn="base">
              <a:lnSpc>
                <a:spcPct val="90000"/>
              </a:lnSpc>
              <a:spcBef>
                <a:spcPct val="5000"/>
              </a:spcBef>
              <a:spcAft>
                <a:spcPct val="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828800" algn="l"/>
                <a:tab pos="5260975" algn="l"/>
                <a:tab pos="6118225" algn="l"/>
                <a:tab pos="8912225" algn="l"/>
              </a:tabLst>
            </a:pPr>
            <a:r>
              <a:rPr lang="en-US" sz="2400" b="1" dirty="0">
                <a:solidFill>
                  <a:srgbClr val="10253F"/>
                </a:solidFill>
              </a:rPr>
              <a:t>14:00 – 17:00 	Media Training      	</a:t>
            </a:r>
            <a:r>
              <a:rPr lang="en-US" sz="2400" b="1" dirty="0">
                <a:solidFill>
                  <a:srgbClr val="10253F"/>
                </a:solidFill>
              </a:rPr>
              <a:t>  			Organized </a:t>
            </a:r>
            <a:r>
              <a:rPr lang="en-US" sz="2400" b="1" dirty="0">
                <a:solidFill>
                  <a:srgbClr val="10253F"/>
                </a:solidFill>
              </a:rPr>
              <a:t>by Katie </a:t>
            </a:r>
            <a:r>
              <a:rPr lang="en-US" sz="2400" b="1" dirty="0" err="1">
                <a:solidFill>
                  <a:srgbClr val="10253F"/>
                </a:solidFill>
              </a:rPr>
              <a:t>Yurkewicz</a:t>
            </a:r>
            <a:endParaRPr lang="en-US" sz="2400" b="1" dirty="0">
              <a:solidFill>
                <a:srgbClr val="10253F"/>
              </a:solidFill>
            </a:endParaRPr>
          </a:p>
          <a:p>
            <a:pPr marL="288925" indent="-288925" defTabSz="1503363" fontAlgn="base">
              <a:lnSpc>
                <a:spcPct val="90000"/>
              </a:lnSpc>
              <a:spcBef>
                <a:spcPct val="5000"/>
              </a:spcBef>
              <a:spcAft>
                <a:spcPct val="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828800" algn="l"/>
                <a:tab pos="5260975" algn="l"/>
                <a:tab pos="6118225" algn="l"/>
                <a:tab pos="8912225" algn="l"/>
              </a:tabLst>
            </a:pPr>
            <a:r>
              <a:rPr lang="en-US" sz="2400" b="1" dirty="0">
                <a:solidFill>
                  <a:srgbClr val="10253F"/>
                </a:solidFill>
              </a:rPr>
              <a:t>17:00 – 18:15   	US LHC Executive Committee </a:t>
            </a:r>
            <a:br>
              <a:rPr lang="en-US" sz="2400" b="1" dirty="0">
                <a:solidFill>
                  <a:srgbClr val="10253F"/>
                </a:solidFill>
              </a:rPr>
            </a:br>
            <a:r>
              <a:rPr lang="en-US" sz="2400" b="1" dirty="0">
                <a:solidFill>
                  <a:srgbClr val="10253F"/>
                </a:solidFill>
              </a:rPr>
              <a:t>                            	Meeting </a:t>
            </a:r>
          </a:p>
          <a:p>
            <a:pPr marL="288925" indent="-288925" defTabSz="1503363" fontAlgn="base">
              <a:lnSpc>
                <a:spcPct val="90000"/>
              </a:lnSpc>
              <a:spcBef>
                <a:spcPct val="5000"/>
              </a:spcBef>
              <a:spcAft>
                <a:spcPct val="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828800" algn="l"/>
                <a:tab pos="5260975" algn="l"/>
                <a:tab pos="6118225" algn="l"/>
                <a:tab pos="8912225" algn="l"/>
              </a:tabLst>
            </a:pPr>
            <a:r>
              <a:rPr lang="en-US" sz="2400" b="1" dirty="0">
                <a:solidFill>
                  <a:srgbClr val="10253F"/>
                </a:solidFill>
              </a:rPr>
              <a:t>18:15 – 19:30	Welcome Reception</a:t>
            </a:r>
          </a:p>
        </p:txBody>
      </p:sp>
      <p:sp>
        <p:nvSpPr>
          <p:cNvPr id="14342" name="TextBox 3"/>
          <p:cNvSpPr txBox="1">
            <a:spLocks noChangeArrowheads="1"/>
          </p:cNvSpPr>
          <p:nvPr/>
        </p:nvSpPr>
        <p:spPr bwMode="auto">
          <a:xfrm>
            <a:off x="1981200" y="152401"/>
            <a:ext cx="70437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1F497D"/>
                </a:solidFill>
              </a:rPr>
              <a:t> </a:t>
            </a:r>
            <a:r>
              <a:rPr lang="en-US" sz="2000" b="1">
                <a:solidFill>
                  <a:srgbClr val="1F497D"/>
                </a:solidFill>
                <a:latin typeface="Arial" pitchFamily="34" charset="0"/>
              </a:rPr>
              <a:t> </a:t>
            </a:r>
            <a:r>
              <a:rPr lang="en-US" sz="2400" b="1">
                <a:solidFill>
                  <a:srgbClr val="000064"/>
                </a:solidFill>
                <a:latin typeface="Arial" pitchFamily="34" charset="0"/>
              </a:rPr>
              <a:t>Annual US LUO Meeting October 28-30 2010 Agenda: Thursday October 28</a:t>
            </a:r>
            <a:endParaRPr lang="en-US" sz="2400" b="1">
              <a:solidFill>
                <a:srgbClr val="1F497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2"/>
          <p:cNvSpPr txBox="1">
            <a:spLocks noGrp="1"/>
          </p:cNvSpPr>
          <p:nvPr/>
        </p:nvSpPr>
        <p:spPr bwMode="auto">
          <a:xfrm>
            <a:off x="7099300" y="5197481"/>
            <a:ext cx="2311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 sz="1200" dirty="0">
              <a:solidFill>
                <a:srgbClr val="5F5F5F"/>
              </a:solidFill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90488" y="1371600"/>
            <a:ext cx="10641012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defTabSz="1503363" fontAlgn="base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90000"/>
              <a:buFont typeface="Wingdings" pitchFamily="2" charset="2"/>
              <a:buChar char="u"/>
              <a:tabLst>
                <a:tab pos="1311275" algn="l"/>
                <a:tab pos="3433763" algn="l"/>
                <a:tab pos="6118225" algn="l"/>
                <a:tab pos="8912225" algn="l"/>
              </a:tabLst>
            </a:pPr>
            <a:endParaRPr lang="en-US" sz="3100">
              <a:solidFill>
                <a:srgbClr val="000066"/>
              </a:solidFill>
            </a:endParaRPr>
          </a:p>
        </p:txBody>
      </p:sp>
      <p:sp>
        <p:nvSpPr>
          <p:cNvPr id="14342" name="TextBox 3"/>
          <p:cNvSpPr txBox="1">
            <a:spLocks noChangeArrowheads="1"/>
          </p:cNvSpPr>
          <p:nvPr/>
        </p:nvSpPr>
        <p:spPr bwMode="auto">
          <a:xfrm>
            <a:off x="1938668" y="53166"/>
            <a:ext cx="7586332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1F497D"/>
                </a:solidFill>
              </a:rPr>
              <a:t> </a:t>
            </a:r>
            <a:r>
              <a:rPr lang="en-US" sz="2000" b="1" dirty="0">
                <a:solidFill>
                  <a:srgbClr val="1F497D"/>
                </a:solidFill>
                <a:latin typeface="Arial" pitchFamily="34" charset="0"/>
              </a:rPr>
              <a:t> </a:t>
            </a:r>
            <a:r>
              <a:rPr lang="en-US" sz="2600" b="1" dirty="0">
                <a:solidFill>
                  <a:srgbClr val="000064"/>
                </a:solidFill>
                <a:latin typeface="Arial" pitchFamily="34" charset="0"/>
              </a:rPr>
              <a:t>Annual US LUO Meeting October 28-30 2010 </a:t>
            </a:r>
            <a:r>
              <a:rPr lang="en-US" sz="2600" b="1" dirty="0">
                <a:solidFill>
                  <a:srgbClr val="000064"/>
                </a:solidFill>
                <a:latin typeface="Arial" pitchFamily="34" charset="0"/>
              </a:rPr>
              <a:t>Agenda Friday October 29</a:t>
            </a:r>
            <a:endParaRPr lang="en-US" sz="2600" b="1" dirty="0">
              <a:solidFill>
                <a:srgbClr val="1F497D"/>
              </a:solidFill>
            </a:endParaRP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40763" y="838200"/>
            <a:ext cx="9766002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288925" indent="-288925" defTabSz="1503363" fontAlgn="base">
              <a:spcBef>
                <a:spcPct val="0"/>
              </a:spcBef>
              <a:spcAft>
                <a:spcPts val="30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889125" algn="l"/>
                <a:tab pos="5260975" algn="l"/>
                <a:tab pos="6918325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</a:rPr>
              <a:t>9:00 – 9:10 	Welcome to </a:t>
            </a:r>
            <a:r>
              <a:rPr lang="en-US" sz="1900" b="1" dirty="0" err="1">
                <a:solidFill>
                  <a:srgbClr val="10253F"/>
                </a:solidFill>
              </a:rPr>
              <a:t>Fermilab</a:t>
            </a:r>
            <a:r>
              <a:rPr lang="en-US" sz="1900" b="1" dirty="0">
                <a:solidFill>
                  <a:srgbClr val="10253F"/>
                </a:solidFill>
              </a:rPr>
              <a:t>		</a:t>
            </a:r>
            <a:r>
              <a:rPr lang="en-US" sz="1900" b="1" dirty="0">
                <a:solidFill>
                  <a:srgbClr val="10253F"/>
                </a:solidFill>
              </a:rPr>
              <a:t>Y. K. Kim </a:t>
            </a:r>
            <a:r>
              <a:rPr lang="en-US" sz="1900" b="1" dirty="0">
                <a:solidFill>
                  <a:srgbClr val="10253F"/>
                </a:solidFill>
              </a:rPr>
              <a:t>(</a:t>
            </a:r>
            <a:r>
              <a:rPr lang="en-US" sz="1900" b="1" dirty="0" err="1">
                <a:solidFill>
                  <a:srgbClr val="10253F"/>
                </a:solidFill>
              </a:rPr>
              <a:t>Fermilab</a:t>
            </a:r>
            <a:r>
              <a:rPr lang="en-US" sz="1900" b="1" dirty="0">
                <a:solidFill>
                  <a:srgbClr val="10253F"/>
                </a:solidFill>
              </a:rPr>
              <a:t>)</a:t>
            </a:r>
          </a:p>
          <a:p>
            <a:pPr marL="288925" indent="-288925" defTabSz="1503363" fontAlgn="base">
              <a:spcBef>
                <a:spcPct val="0"/>
              </a:spcBef>
              <a:spcAft>
                <a:spcPts val="30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889125" algn="l"/>
                <a:tab pos="5260975" algn="l"/>
                <a:tab pos="6918325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</a:rPr>
              <a:t>9:10 – </a:t>
            </a:r>
            <a:r>
              <a:rPr lang="en-US" sz="1900" b="1" dirty="0">
                <a:solidFill>
                  <a:srgbClr val="10253F"/>
                </a:solidFill>
              </a:rPr>
              <a:t>9:40  </a:t>
            </a:r>
            <a:r>
              <a:rPr lang="en-US" sz="1900" b="1" dirty="0">
                <a:solidFill>
                  <a:srgbClr val="10253F"/>
                </a:solidFill>
              </a:rPr>
              <a:t>	US LUO Chair’s Report                                                    H. Newman (Caltech)</a:t>
            </a:r>
          </a:p>
          <a:p>
            <a:pPr marL="288925" indent="-288925" defTabSz="1503363" fontAlgn="base">
              <a:spcBef>
                <a:spcPct val="0"/>
              </a:spcBef>
              <a:spcAft>
                <a:spcPts val="30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889125" algn="l"/>
                <a:tab pos="5260975" algn="l"/>
                <a:tab pos="6918325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</a:rPr>
              <a:t>9:40 </a:t>
            </a:r>
            <a:r>
              <a:rPr lang="en-US" sz="1900" b="1" dirty="0">
                <a:solidFill>
                  <a:srgbClr val="10253F"/>
                </a:solidFill>
              </a:rPr>
              <a:t>– </a:t>
            </a:r>
            <a:r>
              <a:rPr lang="en-US" sz="1900" b="1" dirty="0">
                <a:solidFill>
                  <a:srgbClr val="10253F"/>
                </a:solidFill>
              </a:rPr>
              <a:t>10:35</a:t>
            </a:r>
            <a:r>
              <a:rPr lang="en-US" sz="1900" b="1" dirty="0">
                <a:solidFill>
                  <a:srgbClr val="10253F"/>
                </a:solidFill>
              </a:rPr>
              <a:t>	Status and Outlook of the LHC		S. Myers (CERN)</a:t>
            </a:r>
          </a:p>
          <a:p>
            <a:pPr marL="288925" indent="-288925" defTabSz="1503363" fontAlgn="base">
              <a:spcBef>
                <a:spcPct val="0"/>
              </a:spcBef>
              <a:spcAft>
                <a:spcPts val="30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889125" algn="l"/>
                <a:tab pos="5260975" algn="l"/>
                <a:tab pos="6918325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</a:rPr>
              <a:t>10:35 – 10:55               COFFEE BREAK </a:t>
            </a:r>
          </a:p>
          <a:p>
            <a:pPr marL="288925" indent="-288925" defTabSz="1503363" fontAlgn="base">
              <a:spcBef>
                <a:spcPct val="0"/>
              </a:spcBef>
              <a:spcAft>
                <a:spcPts val="30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889125" algn="l"/>
                <a:tab pos="5260975" algn="l"/>
                <a:tab pos="6918325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</a:rPr>
              <a:t>10:55 </a:t>
            </a:r>
            <a:r>
              <a:rPr lang="en-US" sz="1900" b="1" dirty="0">
                <a:solidFill>
                  <a:srgbClr val="10253F"/>
                </a:solidFill>
              </a:rPr>
              <a:t>– </a:t>
            </a:r>
            <a:r>
              <a:rPr lang="en-US" sz="1900" b="1" dirty="0">
                <a:solidFill>
                  <a:srgbClr val="10253F"/>
                </a:solidFill>
              </a:rPr>
              <a:t>11:20     </a:t>
            </a:r>
            <a:r>
              <a:rPr lang="en-US" sz="1900" b="1" dirty="0">
                <a:solidFill>
                  <a:srgbClr val="10253F"/>
                </a:solidFill>
              </a:rPr>
              <a:t>LARP: US Collaboration on the US Accelerator         E. </a:t>
            </a:r>
            <a:r>
              <a:rPr lang="en-US" sz="1900" b="1" dirty="0" err="1">
                <a:solidFill>
                  <a:srgbClr val="10253F"/>
                </a:solidFill>
              </a:rPr>
              <a:t>Prebys</a:t>
            </a:r>
            <a:r>
              <a:rPr lang="en-US" sz="1900" b="1" dirty="0">
                <a:solidFill>
                  <a:srgbClr val="10253F"/>
                </a:solidFill>
              </a:rPr>
              <a:t> (</a:t>
            </a:r>
            <a:r>
              <a:rPr lang="en-US" sz="1900" b="1" dirty="0" err="1">
                <a:solidFill>
                  <a:srgbClr val="10253F"/>
                </a:solidFill>
              </a:rPr>
              <a:t>Fermilab</a:t>
            </a:r>
            <a:r>
              <a:rPr lang="en-US" sz="1900" b="1" dirty="0">
                <a:solidFill>
                  <a:srgbClr val="10253F"/>
                </a:solidFill>
              </a:rPr>
              <a:t>)</a:t>
            </a:r>
            <a:br>
              <a:rPr lang="en-US" sz="1900" b="1" dirty="0">
                <a:solidFill>
                  <a:srgbClr val="10253F"/>
                </a:solidFill>
              </a:rPr>
            </a:br>
            <a:r>
              <a:rPr lang="en-US" sz="1900" b="1" dirty="0">
                <a:solidFill>
                  <a:srgbClr val="10253F"/>
                </a:solidFill>
              </a:rPr>
              <a:t>                                    &amp; Injector Chain </a:t>
            </a:r>
          </a:p>
          <a:p>
            <a:pPr marL="288925" indent="-288925" defTabSz="1503363" fontAlgn="base">
              <a:spcBef>
                <a:spcPct val="0"/>
              </a:spcBef>
              <a:spcAft>
                <a:spcPts val="30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889125" algn="l"/>
                <a:tab pos="5260975" algn="l"/>
                <a:tab pos="6918325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</a:rPr>
              <a:t>11:20 </a:t>
            </a:r>
            <a:r>
              <a:rPr lang="en-US" sz="1900" b="1" dirty="0">
                <a:solidFill>
                  <a:srgbClr val="10253F"/>
                </a:solidFill>
              </a:rPr>
              <a:t>– </a:t>
            </a:r>
            <a:r>
              <a:rPr lang="en-US" sz="1900" b="1" dirty="0">
                <a:solidFill>
                  <a:srgbClr val="10253F"/>
                </a:solidFill>
              </a:rPr>
              <a:t>12:10  </a:t>
            </a:r>
            <a:r>
              <a:rPr lang="en-US" sz="1900" b="1" dirty="0">
                <a:solidFill>
                  <a:srgbClr val="10253F"/>
                </a:solidFill>
              </a:rPr>
              <a:t>	Discussion and Recommendation: US LUO – An APS </a:t>
            </a:r>
            <a:r>
              <a:rPr lang="en-US" sz="1900" b="1" dirty="0">
                <a:solidFill>
                  <a:srgbClr val="10253F"/>
                </a:solidFill>
              </a:rPr>
              <a:t>Forum ?</a:t>
            </a:r>
            <a:endParaRPr lang="en-US" sz="1900" b="1" dirty="0">
              <a:solidFill>
                <a:srgbClr val="10253F"/>
              </a:solidFill>
            </a:endParaRPr>
          </a:p>
          <a:p>
            <a:pPr marL="288925" indent="-288925" defTabSz="1503363" fontAlgn="base">
              <a:spcBef>
                <a:spcPct val="0"/>
              </a:spcBef>
              <a:spcAft>
                <a:spcPts val="30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889125" algn="l"/>
                <a:tab pos="5260975" algn="l"/>
                <a:tab pos="6918325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</a:rPr>
              <a:t>12:10 – 12:35	Inclusive W/Z Cross Section at CMS                            A. </a:t>
            </a:r>
            <a:r>
              <a:rPr lang="en-US" sz="1900" b="1" dirty="0" err="1">
                <a:solidFill>
                  <a:srgbClr val="10253F"/>
                </a:solidFill>
              </a:rPr>
              <a:t>Kubik</a:t>
            </a:r>
            <a:r>
              <a:rPr lang="en-US" sz="1900" b="1" dirty="0">
                <a:solidFill>
                  <a:srgbClr val="10253F"/>
                </a:solidFill>
              </a:rPr>
              <a:t> (Northwestern) </a:t>
            </a:r>
          </a:p>
          <a:p>
            <a:pPr marL="288925" indent="-288925" defTabSz="1503363" fontAlgn="base">
              <a:spcBef>
                <a:spcPct val="0"/>
              </a:spcBef>
              <a:spcAft>
                <a:spcPts val="30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889125" algn="l"/>
                <a:tab pos="5260975" algn="l"/>
                <a:tab pos="6918325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</a:rPr>
              <a:t>12:35 – 13:35               LUNCH (Optional Tours of the ROC)</a:t>
            </a:r>
          </a:p>
          <a:p>
            <a:pPr marL="288925" indent="-288925" defTabSz="1503363" fontAlgn="base">
              <a:spcBef>
                <a:spcPct val="0"/>
              </a:spcBef>
              <a:spcAft>
                <a:spcPts val="30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889125" algn="l"/>
                <a:tab pos="5260975" algn="l"/>
                <a:tab pos="6918325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</a:rPr>
              <a:t>13:35 – 14:00     W</a:t>
            </a:r>
            <a:r>
              <a:rPr lang="en-US" sz="1900" b="1" dirty="0">
                <a:solidFill>
                  <a:srgbClr val="10253F"/>
                </a:solidFill>
                <a:latin typeface="Symbol" pitchFamily="18" charset="2"/>
              </a:rPr>
              <a:t> </a:t>
            </a:r>
            <a:r>
              <a:rPr lang="en-US" sz="1900" b="1" dirty="0">
                <a:solidFill>
                  <a:srgbClr val="10253F"/>
                </a:solidFill>
                <a:latin typeface="Symbol" pitchFamily="18" charset="2"/>
                <a:sym typeface="Wingdings 3"/>
              </a:rPr>
              <a:t> </a:t>
            </a:r>
            <a:r>
              <a:rPr lang="en-US" sz="1900" b="1" dirty="0" err="1">
                <a:solidFill>
                  <a:srgbClr val="10253F"/>
                </a:solidFill>
                <a:latin typeface="Symbol" pitchFamily="18" charset="2"/>
              </a:rPr>
              <a:t>mn</a:t>
            </a:r>
            <a:r>
              <a:rPr lang="en-US" sz="1900" b="1" dirty="0">
                <a:solidFill>
                  <a:srgbClr val="10253F"/>
                </a:solidFill>
                <a:latin typeface="Symbol" pitchFamily="18" charset="2"/>
              </a:rPr>
              <a:t> </a:t>
            </a:r>
            <a:r>
              <a:rPr lang="en-US" sz="1900" b="1" dirty="0">
                <a:solidFill>
                  <a:srgbClr val="10253F"/>
                </a:solidFill>
              </a:rPr>
              <a:t>and Z </a:t>
            </a:r>
            <a:r>
              <a:rPr lang="en-US" sz="1900" b="1" dirty="0">
                <a:solidFill>
                  <a:srgbClr val="10253F"/>
                </a:solidFill>
                <a:latin typeface="Symbol" pitchFamily="18" charset="2"/>
                <a:sym typeface="Wingdings 3"/>
              </a:rPr>
              <a:t>mm</a:t>
            </a:r>
            <a:r>
              <a:rPr lang="en-US" sz="1900" b="1" dirty="0">
                <a:solidFill>
                  <a:srgbClr val="10253F"/>
                </a:solidFill>
              </a:rPr>
              <a:t> Cross Sections at ATLAS            L. </a:t>
            </a:r>
            <a:r>
              <a:rPr lang="en-US" sz="1900" b="1" dirty="0" err="1">
                <a:solidFill>
                  <a:srgbClr val="10253F"/>
                </a:solidFill>
              </a:rPr>
              <a:t>Kashif</a:t>
            </a:r>
            <a:r>
              <a:rPr lang="en-US" sz="1900" b="1" dirty="0">
                <a:solidFill>
                  <a:srgbClr val="10253F"/>
                </a:solidFill>
              </a:rPr>
              <a:t> (Harvard)</a:t>
            </a:r>
          </a:p>
          <a:p>
            <a:pPr fontAlgn="base">
              <a:spcBef>
                <a:spcPct val="0"/>
              </a:spcBef>
              <a:spcAft>
                <a:spcPts val="300"/>
              </a:spcAft>
              <a:buSzPct val="90000"/>
              <a:buFont typeface="Wingdings" pitchFamily="2" charset="2"/>
              <a:buChar char="r"/>
            </a:pPr>
            <a:r>
              <a:rPr lang="en-US" sz="1900" b="1" dirty="0">
                <a:solidFill>
                  <a:srgbClr val="000042"/>
                </a:solidFill>
              </a:rPr>
              <a:t>  14:00 – 14:25     Test Beam Studies of </a:t>
            </a:r>
            <a:r>
              <a:rPr lang="en-US" sz="1900" b="1" dirty="0" err="1">
                <a:solidFill>
                  <a:srgbClr val="000042"/>
                </a:solidFill>
              </a:rPr>
              <a:t>Timepix</a:t>
            </a:r>
            <a:r>
              <a:rPr lang="en-US" sz="1900" b="1" dirty="0">
                <a:solidFill>
                  <a:srgbClr val="000042"/>
                </a:solidFill>
              </a:rPr>
              <a:t> Hybrid Detector         Zhou Xing  (Syracuse)</a:t>
            </a:r>
          </a:p>
          <a:p>
            <a:pPr fontAlgn="base">
              <a:spcBef>
                <a:spcPct val="0"/>
              </a:spcBef>
              <a:spcAft>
                <a:spcPts val="300"/>
              </a:spcAft>
              <a:buSzPct val="90000"/>
              <a:buFont typeface="Wingdings" pitchFamily="2" charset="2"/>
              <a:buChar char="r"/>
            </a:pPr>
            <a:r>
              <a:rPr lang="en-US" sz="1900" b="1" dirty="0">
                <a:solidFill>
                  <a:srgbClr val="000042"/>
                </a:solidFill>
              </a:rPr>
              <a:t>  14:25 </a:t>
            </a:r>
            <a:r>
              <a:rPr lang="en-US" sz="1900" b="1" dirty="0">
                <a:solidFill>
                  <a:srgbClr val="000042"/>
                </a:solidFill>
              </a:rPr>
              <a:t>– </a:t>
            </a:r>
            <a:r>
              <a:rPr lang="en-US" sz="1900" b="1" dirty="0">
                <a:solidFill>
                  <a:srgbClr val="000042"/>
                </a:solidFill>
              </a:rPr>
              <a:t>14:55     First Results from ALICE			          C. </a:t>
            </a:r>
            <a:r>
              <a:rPr lang="en-US" sz="1900" b="1" dirty="0" err="1">
                <a:solidFill>
                  <a:srgbClr val="000042"/>
                </a:solidFill>
              </a:rPr>
              <a:t>Nattrass</a:t>
            </a:r>
            <a:r>
              <a:rPr lang="en-US" sz="1900" b="1" dirty="0">
                <a:solidFill>
                  <a:srgbClr val="000042"/>
                </a:solidFill>
              </a:rPr>
              <a:t> (Tennessee)</a:t>
            </a:r>
            <a:endParaRPr lang="en-US" sz="1900" b="1" dirty="0">
              <a:solidFill>
                <a:srgbClr val="000042"/>
              </a:solidFill>
            </a:endParaRPr>
          </a:p>
          <a:p>
            <a:pPr marL="288925" indent="-288925" defTabSz="1503363" fontAlgn="base">
              <a:spcBef>
                <a:spcPct val="0"/>
              </a:spcBef>
              <a:spcAft>
                <a:spcPts val="30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889125" algn="l"/>
                <a:tab pos="5260975" algn="l"/>
                <a:tab pos="6918325" algn="l"/>
                <a:tab pos="8912225" algn="l"/>
              </a:tabLst>
            </a:pPr>
            <a:r>
              <a:rPr lang="en-US" sz="1900" b="1" dirty="0">
                <a:solidFill>
                  <a:srgbClr val="000042"/>
                </a:solidFill>
              </a:rPr>
              <a:t>14:55 </a:t>
            </a:r>
            <a:r>
              <a:rPr lang="en-US" sz="1900" b="1" dirty="0">
                <a:solidFill>
                  <a:srgbClr val="000042"/>
                </a:solidFill>
              </a:rPr>
              <a:t>– </a:t>
            </a:r>
            <a:r>
              <a:rPr lang="en-US" sz="1900" b="1" dirty="0">
                <a:solidFill>
                  <a:srgbClr val="000042"/>
                </a:solidFill>
              </a:rPr>
              <a:t>15:25     </a:t>
            </a:r>
            <a:r>
              <a:rPr lang="en-US" sz="1900" b="1" dirty="0" err="1">
                <a:solidFill>
                  <a:srgbClr val="000042"/>
                </a:solidFill>
              </a:rPr>
              <a:t>LHCb</a:t>
            </a:r>
            <a:r>
              <a:rPr lang="en-US" sz="1900" b="1" dirty="0">
                <a:solidFill>
                  <a:srgbClr val="000042"/>
                </a:solidFill>
              </a:rPr>
              <a:t> Physics </a:t>
            </a:r>
            <a:r>
              <a:rPr lang="en-US" sz="1900" b="1" dirty="0">
                <a:solidFill>
                  <a:srgbClr val="000042"/>
                </a:solidFill>
              </a:rPr>
              <a:t>Results		S. Stone (Syracuse)</a:t>
            </a:r>
            <a:endParaRPr lang="en-US" sz="1900" b="1" dirty="0">
              <a:solidFill>
                <a:srgbClr val="000042"/>
              </a:solidFill>
            </a:endParaRPr>
          </a:p>
          <a:p>
            <a:pPr marL="288925" indent="-288925" defTabSz="1503363" fontAlgn="base">
              <a:spcBef>
                <a:spcPct val="0"/>
              </a:spcBef>
              <a:spcAft>
                <a:spcPts val="30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889125" algn="l"/>
                <a:tab pos="5260975" algn="l"/>
                <a:tab pos="6918325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</a:rPr>
              <a:t>15:25 </a:t>
            </a:r>
            <a:r>
              <a:rPr lang="en-US" sz="1900" b="1" dirty="0">
                <a:solidFill>
                  <a:srgbClr val="10253F"/>
                </a:solidFill>
              </a:rPr>
              <a:t>– 16:00     AFTERNOON BREAK (Joint Session with </a:t>
            </a:r>
            <a:r>
              <a:rPr lang="en-US" sz="1900" b="1" dirty="0" err="1">
                <a:solidFill>
                  <a:srgbClr val="10253F"/>
                </a:solidFill>
              </a:rPr>
              <a:t>Fermilab</a:t>
            </a:r>
            <a:r>
              <a:rPr lang="en-US" sz="1900" b="1" dirty="0">
                <a:solidFill>
                  <a:srgbClr val="10253F"/>
                </a:solidFill>
              </a:rPr>
              <a:t> Wine and Cheese)</a:t>
            </a:r>
          </a:p>
          <a:p>
            <a:pPr marL="288925" indent="-288925" defTabSz="1503363" fontAlgn="base">
              <a:spcBef>
                <a:spcPct val="0"/>
              </a:spcBef>
              <a:spcAft>
                <a:spcPts val="30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889125" algn="l"/>
                <a:tab pos="5260975" algn="l"/>
                <a:tab pos="6918325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</a:rPr>
              <a:t>16:00 – </a:t>
            </a:r>
            <a:r>
              <a:rPr lang="en-US" sz="1900" b="1" dirty="0">
                <a:solidFill>
                  <a:srgbClr val="10253F"/>
                </a:solidFill>
              </a:rPr>
              <a:t>16:45     Update from the Office of Science </a:t>
            </a:r>
            <a:r>
              <a:rPr lang="en-US" sz="1900" b="1" dirty="0">
                <a:solidFill>
                  <a:srgbClr val="10253F"/>
                </a:solidFill>
              </a:rPr>
              <a:t>	W. F. Brinkman (DOE)</a:t>
            </a:r>
          </a:p>
          <a:p>
            <a:pPr marL="288925" indent="-288925" defTabSz="1503363" fontAlgn="base">
              <a:spcBef>
                <a:spcPct val="0"/>
              </a:spcBef>
              <a:spcAft>
                <a:spcPts val="30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889125" algn="l"/>
                <a:tab pos="5260975" algn="l"/>
                <a:tab pos="6918325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</a:rPr>
              <a:t>16:45 </a:t>
            </a:r>
            <a:r>
              <a:rPr lang="en-US" sz="1900" b="1" dirty="0">
                <a:solidFill>
                  <a:srgbClr val="10253F"/>
                </a:solidFill>
              </a:rPr>
              <a:t>– </a:t>
            </a:r>
            <a:r>
              <a:rPr lang="en-US" sz="1900" b="1" dirty="0">
                <a:solidFill>
                  <a:srgbClr val="10253F"/>
                </a:solidFill>
              </a:rPr>
              <a:t>17:30     </a:t>
            </a:r>
            <a:r>
              <a:rPr lang="en-US" sz="1900" b="1" dirty="0">
                <a:solidFill>
                  <a:srgbClr val="10253F"/>
                </a:solidFill>
              </a:rPr>
              <a:t>ATLAS </a:t>
            </a:r>
            <a:r>
              <a:rPr lang="en-US" sz="1900" b="1" dirty="0">
                <a:solidFill>
                  <a:srgbClr val="10253F"/>
                </a:solidFill>
              </a:rPr>
              <a:t>with Six Months of LHC Collisions	A. </a:t>
            </a:r>
            <a:r>
              <a:rPr lang="en-US" sz="1900" b="1" dirty="0" err="1">
                <a:solidFill>
                  <a:srgbClr val="10253F"/>
                </a:solidFill>
              </a:rPr>
              <a:t>Farbin</a:t>
            </a:r>
            <a:r>
              <a:rPr lang="en-US" sz="1900" b="1" dirty="0">
                <a:solidFill>
                  <a:srgbClr val="10253F"/>
                </a:solidFill>
              </a:rPr>
              <a:t> (UT Arlington)</a:t>
            </a:r>
          </a:p>
          <a:p>
            <a:pPr marL="288925" indent="-288925" defTabSz="1503363" fontAlgn="base">
              <a:spcBef>
                <a:spcPct val="0"/>
              </a:spcBef>
              <a:spcAft>
                <a:spcPts val="30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889125" algn="l"/>
                <a:tab pos="5260975" algn="l"/>
                <a:tab pos="6918325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</a:rPr>
              <a:t>17:30  – 18:15    CMS First Physics Results		J. </a:t>
            </a:r>
            <a:r>
              <a:rPr lang="en-US" sz="1900" b="1" dirty="0" err="1">
                <a:solidFill>
                  <a:srgbClr val="10253F"/>
                </a:solidFill>
              </a:rPr>
              <a:t>Pivarski</a:t>
            </a:r>
            <a:r>
              <a:rPr lang="en-US" sz="1900" b="1" dirty="0">
                <a:solidFill>
                  <a:srgbClr val="10253F"/>
                </a:solidFill>
              </a:rPr>
              <a:t> (Texas A&amp;M)</a:t>
            </a:r>
          </a:p>
          <a:p>
            <a:pPr marL="288925" indent="-288925" defTabSz="1503363" fontAlgn="base">
              <a:spcBef>
                <a:spcPct val="0"/>
              </a:spcBef>
              <a:spcAft>
                <a:spcPts val="30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889125" algn="l"/>
                <a:tab pos="5260975" algn="l"/>
                <a:tab pos="6918325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</a:rPr>
              <a:t>19:00 </a:t>
            </a:r>
            <a:r>
              <a:rPr lang="en-US" sz="1900" b="1" dirty="0">
                <a:solidFill>
                  <a:srgbClr val="10253F"/>
                </a:solidFill>
              </a:rPr>
              <a:t>– 21:00     Dinner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2"/>
          <p:cNvSpPr txBox="1">
            <a:spLocks noGrp="1"/>
          </p:cNvSpPr>
          <p:nvPr/>
        </p:nvSpPr>
        <p:spPr bwMode="auto">
          <a:xfrm>
            <a:off x="7099300" y="6356356"/>
            <a:ext cx="2311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7053DF4B-ED5F-47CC-9F7C-2D1E9E93AE8B}" type="slidenum">
              <a:rPr lang="en-US" sz="1200">
                <a:solidFill>
                  <a:srgbClr val="5F5F5F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srgbClr val="5F5F5F"/>
              </a:solidFill>
            </a:endParaRPr>
          </a:p>
        </p:txBody>
      </p:sp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1828800" y="15875"/>
            <a:ext cx="7924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1F497D"/>
                </a:solidFill>
              </a:rPr>
              <a:t> </a:t>
            </a:r>
            <a:r>
              <a:rPr lang="en-US" sz="2000" b="1" dirty="0">
                <a:solidFill>
                  <a:srgbClr val="1F497D"/>
                </a:solidFill>
                <a:latin typeface="Arial" pitchFamily="34" charset="0"/>
              </a:rPr>
              <a:t> </a:t>
            </a:r>
            <a:r>
              <a:rPr lang="en-US" sz="2000" b="1" dirty="0">
                <a:solidFill>
                  <a:srgbClr val="1F497D"/>
                </a:solidFill>
                <a:latin typeface="Arial" pitchFamily="34" charset="0"/>
              </a:rPr>
              <a:t>    </a:t>
            </a:r>
            <a:r>
              <a:rPr lang="en-US" sz="2400" b="1" dirty="0">
                <a:solidFill>
                  <a:srgbClr val="000064"/>
                </a:solidFill>
                <a:latin typeface="Arial" pitchFamily="34" charset="0"/>
              </a:rPr>
              <a:t>Annual </a:t>
            </a:r>
            <a:r>
              <a:rPr lang="en-US" sz="2400" b="1" dirty="0">
                <a:solidFill>
                  <a:srgbClr val="000064"/>
                </a:solidFill>
                <a:latin typeface="Arial" pitchFamily="34" charset="0"/>
              </a:rPr>
              <a:t>US LUO Meeting Saturday October </a:t>
            </a:r>
            <a:r>
              <a:rPr lang="en-US" sz="2400" b="1" dirty="0">
                <a:solidFill>
                  <a:srgbClr val="000064"/>
                </a:solidFill>
                <a:latin typeface="Arial" pitchFamily="34" charset="0"/>
              </a:rPr>
              <a:t>30  </a:t>
            </a:r>
            <a:br>
              <a:rPr lang="en-US" sz="2400" b="1" dirty="0">
                <a:solidFill>
                  <a:srgbClr val="000064"/>
                </a:solidFill>
                <a:latin typeface="Arial" pitchFamily="34" charset="0"/>
              </a:rPr>
            </a:br>
            <a:r>
              <a:rPr lang="en-US" sz="2400" b="1" dirty="0">
                <a:solidFill>
                  <a:srgbClr val="000064"/>
                </a:solidFill>
                <a:latin typeface="Arial" pitchFamily="34" charset="0"/>
              </a:rPr>
              <a:t>  Agenda</a:t>
            </a:r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90488" y="1371600"/>
            <a:ext cx="10641012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defTabSz="1503363" fontAlgn="base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90000"/>
              <a:buFont typeface="Wingdings" pitchFamily="2" charset="2"/>
              <a:buChar char="u"/>
              <a:tabLst>
                <a:tab pos="1311275" algn="l"/>
                <a:tab pos="3433763" algn="l"/>
                <a:tab pos="6118225" algn="l"/>
                <a:tab pos="8912225" algn="l"/>
              </a:tabLst>
            </a:pPr>
            <a:endParaRPr lang="en-US" sz="3100">
              <a:solidFill>
                <a:srgbClr val="000066"/>
              </a:solidFill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52400" y="1143000"/>
            <a:ext cx="95758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288925" indent="-288925" defTabSz="1503363" fontAlgn="base">
              <a:spcAft>
                <a:spcPts val="90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771650" algn="l"/>
                <a:tab pos="1889125" algn="l"/>
                <a:tab pos="6797675" algn="l"/>
                <a:tab pos="6858000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9:00 – 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9:10	 	Introduction                                                     	H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. Newman</a:t>
            </a:r>
          </a:p>
          <a:p>
            <a:pPr marL="288925" indent="-288925" defTabSz="1503363" fontAlgn="base">
              <a:spcAft>
                <a:spcPts val="90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771650" algn="l"/>
                <a:tab pos="1889125" algn="l"/>
                <a:tab pos="6797675" algn="l"/>
                <a:tab pos="6858000" algn="l"/>
                <a:tab pos="6975475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9:10 – 9:40 		DOE 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Office of HEP Report 	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	G. 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Crawford (DOE)</a:t>
            </a:r>
          </a:p>
          <a:p>
            <a:pPr marL="288925" indent="-288925" defTabSz="1503363" fontAlgn="base">
              <a:spcAft>
                <a:spcPts val="90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771650" algn="l"/>
                <a:tab pos="1889125" algn="l"/>
                <a:tab pos="6797675" algn="l"/>
                <a:tab pos="6858000" algn="l"/>
                <a:tab pos="6975475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9:40 – 10:10  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	NSF Elementary Particle Physics 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Report     M. </a:t>
            </a:r>
            <a:r>
              <a:rPr lang="en-US" sz="1900" b="1" dirty="0" err="1">
                <a:solidFill>
                  <a:srgbClr val="10253F"/>
                </a:solidFill>
                <a:latin typeface="Arial" pitchFamily="34" charset="0"/>
              </a:rPr>
              <a:t>Pripstein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 (NSF)</a:t>
            </a:r>
            <a:endParaRPr lang="en-US" sz="1900" b="1" dirty="0">
              <a:solidFill>
                <a:srgbClr val="10253F"/>
              </a:solidFill>
              <a:latin typeface="Arial" pitchFamily="34" charset="0"/>
            </a:endParaRPr>
          </a:p>
          <a:p>
            <a:pPr marL="288925" indent="-288925" defTabSz="1503363" fontAlgn="base">
              <a:spcAft>
                <a:spcPts val="90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771650" algn="l"/>
                <a:tab pos="1889125" algn="l"/>
                <a:tab pos="6740525" algn="l"/>
                <a:tab pos="6858000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10:10 – 10:55  Summary/Discussion of Trips to DC            S. Demers (Yale) et al.</a:t>
            </a:r>
          </a:p>
          <a:p>
            <a:pPr marL="288925" indent="-288925" defTabSz="1503363" fontAlgn="base">
              <a:spcAft>
                <a:spcPts val="90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771650" algn="l"/>
                <a:tab pos="1889125" algn="l"/>
                <a:tab pos="6797675" algn="l"/>
                <a:tab pos="6858000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10:55 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– 11:15            COFFEE BREAK</a:t>
            </a:r>
          </a:p>
          <a:p>
            <a:pPr marL="288925" indent="-288925" defTabSz="1503363" fontAlgn="base">
              <a:spcAft>
                <a:spcPts val="90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771650" algn="l"/>
                <a:tab pos="1889125" algn="l"/>
                <a:tab pos="6797675" algn="l"/>
                <a:tab pos="6858000" algn="l"/>
                <a:tab pos="6975475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11:15 – 11:45 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 DOE 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Office of Nuclear Physics Report  	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	E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. Henry (DOE)</a:t>
            </a:r>
          </a:p>
          <a:p>
            <a:pPr marL="288925" indent="-288925" defTabSz="1503363" fontAlgn="base">
              <a:spcAft>
                <a:spcPts val="90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771650" algn="l"/>
                <a:tab pos="1889125" algn="l"/>
                <a:tab pos="6797675" algn="l"/>
                <a:tab pos="6858000" algn="l"/>
                <a:tab pos="6975475" algn="l"/>
                <a:tab pos="7262813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11:45 – 12:10 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 ACCU 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Report	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	D. 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Acosta (Florida) </a:t>
            </a:r>
            <a:endParaRPr lang="en-US" sz="1900" dirty="0">
              <a:solidFill>
                <a:srgbClr val="10253F"/>
              </a:solidFill>
              <a:latin typeface="Arial" pitchFamily="34" charset="0"/>
            </a:endParaRPr>
          </a:p>
          <a:p>
            <a:pPr marL="288925" indent="-288925" defTabSz="1503363" fontAlgn="base">
              <a:spcAft>
                <a:spcPts val="90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771650" algn="l"/>
                <a:tab pos="1889125" algn="l"/>
                <a:tab pos="6797675" algn="l"/>
                <a:tab pos="6858000" algn="l"/>
                <a:tab pos="6975475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12:10 – 12:25  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LUEC 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Election Committee 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Report                	K. Burkett (</a:t>
            </a:r>
            <a:r>
              <a:rPr lang="en-US" sz="1900" b="1" dirty="0" err="1">
                <a:solidFill>
                  <a:srgbClr val="10253F"/>
                </a:solidFill>
                <a:latin typeface="Arial" pitchFamily="34" charset="0"/>
              </a:rPr>
              <a:t>Fermilab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)</a:t>
            </a:r>
            <a:br>
              <a:rPr lang="en-US" sz="1900" b="1" dirty="0">
                <a:solidFill>
                  <a:srgbClr val="10253F"/>
                </a:solidFill>
                <a:latin typeface="Arial" pitchFamily="34" charset="0"/>
              </a:rPr>
            </a:b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                                                                                                  	S. Demers (Yale)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	</a:t>
            </a:r>
          </a:p>
          <a:p>
            <a:pPr marL="288925" indent="-288925" defTabSz="1503363" fontAlgn="base">
              <a:spcAft>
                <a:spcPts val="90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771650" algn="l"/>
                <a:tab pos="1889125" algn="l"/>
                <a:tab pos="6797675" algn="l"/>
                <a:tab pos="6858000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12:25 – 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13:00 Pick 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Up Sandwich LUNCH</a:t>
            </a:r>
          </a:p>
          <a:p>
            <a:pPr marL="288925" indent="-288925" defTabSz="1503363" fontAlgn="base">
              <a:spcAft>
                <a:spcPts val="90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771650" algn="l"/>
                <a:tab pos="1889125" algn="l"/>
                <a:tab pos="6797675" algn="l"/>
                <a:tab pos="6858000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13:00 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– 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13:45 Guest Lecture:  Mapping 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the New 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Worlds   Chris </a:t>
            </a:r>
            <a:r>
              <a:rPr lang="en-US" sz="1900" b="1" dirty="0" err="1">
                <a:solidFill>
                  <a:srgbClr val="10253F"/>
                </a:solidFill>
                <a:latin typeface="Arial" pitchFamily="34" charset="0"/>
              </a:rPr>
              <a:t>Quigg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 (</a:t>
            </a:r>
            <a:r>
              <a:rPr lang="en-US" sz="1900" b="1" dirty="0" err="1">
                <a:solidFill>
                  <a:srgbClr val="10253F"/>
                </a:solidFill>
                <a:latin typeface="Arial" pitchFamily="34" charset="0"/>
              </a:rPr>
              <a:t>Fermilab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) </a:t>
            </a:r>
          </a:p>
          <a:p>
            <a:pPr marL="288925" indent="-288925" defTabSz="1503363" fontAlgn="base">
              <a:spcAft>
                <a:spcPts val="90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771650" algn="l"/>
                <a:tab pos="1889125" algn="l"/>
                <a:tab pos="6797675" algn="l"/>
                <a:tab pos="6858000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13:45 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– 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14:45  Young 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Physicists’ Posters  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         Organizer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: 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 S. </a:t>
            </a:r>
            <a:r>
              <a:rPr lang="en-US" sz="1900" b="1" dirty="0" err="1">
                <a:solidFill>
                  <a:srgbClr val="10253F"/>
                </a:solidFill>
                <a:latin typeface="Arial" pitchFamily="34" charset="0"/>
              </a:rPr>
              <a:t>Dasu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 (Wisconsin)                                            </a:t>
            </a:r>
            <a:br>
              <a:rPr lang="en-US" sz="1900" b="1" dirty="0">
                <a:solidFill>
                  <a:srgbClr val="10253F"/>
                </a:solidFill>
                <a:latin typeface="Arial" pitchFamily="34" charset="0"/>
              </a:rPr>
            </a:b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                           [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with dessert and coffee]            </a:t>
            </a:r>
          </a:p>
          <a:p>
            <a:pPr marL="288925" indent="-288925" defTabSz="1503363" fontAlgn="base">
              <a:spcAft>
                <a:spcPts val="900"/>
              </a:spcAft>
              <a:buSzPct val="95000"/>
              <a:tabLst>
                <a:tab pos="1311275" algn="l"/>
                <a:tab pos="1771650" algn="l"/>
                <a:tab pos="1889125" algn="l"/>
                <a:tab pos="6797675" algn="l"/>
                <a:tab pos="6858000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	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828800" y="457200"/>
            <a:ext cx="7924800" cy="413959"/>
          </a:xfrm>
          <a:prstGeom prst="rect">
            <a:avLst/>
          </a:prstGeom>
          <a:solidFill>
            <a:srgbClr val="000066"/>
          </a:soli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square" lIns="0" rIns="0">
            <a:spAutoFit/>
          </a:bodyPr>
          <a:lstStyle/>
          <a:p>
            <a:pPr marL="233363" indent="-119063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tabLst>
                <a:tab pos="3200400" algn="l"/>
              </a:tabLst>
            </a:pPr>
            <a:r>
              <a:rPr lang="en-US" altLang="en-US" sz="2200" b="1" dirty="0">
                <a:solidFill>
                  <a:srgbClr val="FFE161"/>
                </a:solidFill>
                <a:latin typeface="Arial" pitchFamily="34" charset="0"/>
              </a:rPr>
              <a:t>  </a:t>
            </a:r>
            <a:r>
              <a:rPr lang="en-US" altLang="en-US" sz="2200" b="1" dirty="0">
                <a:solidFill>
                  <a:srgbClr val="FFFFFF"/>
                </a:solidFill>
                <a:latin typeface="Arial" pitchFamily="34" charset="0"/>
              </a:rPr>
              <a:t>Emphasis on Student and Young </a:t>
            </a:r>
            <a:r>
              <a:rPr lang="en-US" altLang="en-US" sz="2200" b="1" dirty="0" err="1">
                <a:solidFill>
                  <a:srgbClr val="FFFFFF"/>
                </a:solidFill>
                <a:latin typeface="Arial" pitchFamily="34" charset="0"/>
              </a:rPr>
              <a:t>Postdoc</a:t>
            </a:r>
            <a:r>
              <a:rPr lang="en-US" altLang="en-US" sz="2200" b="1" dirty="0">
                <a:solidFill>
                  <a:srgbClr val="FFFFFF"/>
                </a:solidFill>
                <a:latin typeface="Arial" pitchFamily="34" charset="0"/>
              </a:rPr>
              <a:t>/ Faculty Talks</a:t>
            </a:r>
            <a:endParaRPr lang="en-US" altLang="en-US" sz="2200" b="1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2"/>
          <p:cNvSpPr txBox="1">
            <a:spLocks noGrp="1"/>
          </p:cNvSpPr>
          <p:nvPr/>
        </p:nvSpPr>
        <p:spPr bwMode="auto">
          <a:xfrm>
            <a:off x="7099300" y="6356356"/>
            <a:ext cx="2311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7053DF4B-ED5F-47CC-9F7C-2D1E9E93AE8B}" type="slidenum">
              <a:rPr lang="en-US" sz="1200">
                <a:solidFill>
                  <a:srgbClr val="5F5F5F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srgbClr val="5F5F5F"/>
              </a:solidFill>
            </a:endParaRPr>
          </a:p>
        </p:txBody>
      </p:sp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1828800" y="15877"/>
            <a:ext cx="704373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1F497D"/>
                </a:solidFill>
              </a:rPr>
              <a:t> </a:t>
            </a:r>
            <a:r>
              <a:rPr lang="en-US" sz="2000" b="1" dirty="0">
                <a:solidFill>
                  <a:srgbClr val="1F497D"/>
                </a:solidFill>
                <a:latin typeface="Arial" pitchFamily="34" charset="0"/>
              </a:rPr>
              <a:t> </a:t>
            </a:r>
            <a:r>
              <a:rPr lang="en-US" sz="2800" b="1" dirty="0">
                <a:solidFill>
                  <a:srgbClr val="000064"/>
                </a:solidFill>
                <a:latin typeface="Arial" pitchFamily="34" charset="0"/>
              </a:rPr>
              <a:t>Annual US LUO Meeting </a:t>
            </a:r>
            <a:r>
              <a:rPr lang="en-US" sz="2800" b="1" dirty="0">
                <a:solidFill>
                  <a:srgbClr val="000064"/>
                </a:solidFill>
                <a:latin typeface="Arial" pitchFamily="34" charset="0"/>
              </a:rPr>
              <a:t/>
            </a:r>
            <a:br>
              <a:rPr lang="en-US" sz="2800" b="1" dirty="0">
                <a:solidFill>
                  <a:srgbClr val="000064"/>
                </a:solidFill>
                <a:latin typeface="Arial" pitchFamily="34" charset="0"/>
              </a:rPr>
            </a:br>
            <a:r>
              <a:rPr lang="en-US" sz="2800" b="1" dirty="0">
                <a:solidFill>
                  <a:srgbClr val="000064"/>
                </a:solidFill>
                <a:latin typeface="Arial" pitchFamily="34" charset="0"/>
              </a:rPr>
              <a:t>Saturday October 30 Agenda (Cont’d)</a:t>
            </a:r>
            <a:endParaRPr lang="en-US" sz="2800" b="1" dirty="0">
              <a:solidFill>
                <a:srgbClr val="1F497D"/>
              </a:solidFill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90488" y="1371600"/>
            <a:ext cx="10641012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defTabSz="1503363" fontAlgn="base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90000"/>
              <a:buFont typeface="Wingdings" pitchFamily="2" charset="2"/>
              <a:buChar char="u"/>
              <a:tabLst>
                <a:tab pos="1311275" algn="l"/>
                <a:tab pos="3433763" algn="l"/>
                <a:tab pos="6118225" algn="l"/>
                <a:tab pos="8912225" algn="l"/>
              </a:tabLst>
            </a:pPr>
            <a:endParaRPr lang="en-US" sz="3100">
              <a:solidFill>
                <a:srgbClr val="000066"/>
              </a:solidFill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76201" y="1219200"/>
            <a:ext cx="9753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288925" indent="-288925" defTabSz="1503363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SzPct val="95000"/>
              <a:tabLst>
                <a:tab pos="1311275" algn="l"/>
                <a:tab pos="1771650" algn="l"/>
                <a:tab pos="1889125" algn="l"/>
                <a:tab pos="6797675" algn="l"/>
                <a:tab pos="6858000" algn="l"/>
                <a:tab pos="8912225" algn="l"/>
              </a:tabLst>
            </a:pPr>
            <a:r>
              <a:rPr lang="en-US" sz="2000" b="1" dirty="0">
                <a:solidFill>
                  <a:srgbClr val="10253F"/>
                </a:solidFill>
              </a:rPr>
              <a:t>   </a:t>
            </a:r>
            <a:endParaRPr lang="en-US" sz="2000" b="1" dirty="0">
              <a:solidFill>
                <a:srgbClr val="10253F"/>
              </a:solidFill>
            </a:endParaRPr>
          </a:p>
          <a:p>
            <a:pPr marL="288925" indent="-288925" defTabSz="1503363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771650" algn="l"/>
                <a:tab pos="1889125" algn="l"/>
                <a:tab pos="6797675" algn="l"/>
                <a:tab pos="6858000" algn="l"/>
                <a:tab pos="7778750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14:45 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– 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15:10  Search for First Generation </a:t>
            </a:r>
            <a:r>
              <a:rPr lang="en-US" sz="1900" b="1" dirty="0" err="1">
                <a:solidFill>
                  <a:srgbClr val="10253F"/>
                </a:solidFill>
                <a:latin typeface="Arial" pitchFamily="34" charset="0"/>
              </a:rPr>
              <a:t>Leptoquarks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 in ATLAS   R. Caputo</a:t>
            </a:r>
            <a:br>
              <a:rPr lang="en-US" sz="1900" b="1" dirty="0">
                <a:solidFill>
                  <a:srgbClr val="10253F"/>
                </a:solidFill>
                <a:latin typeface="Arial" pitchFamily="34" charset="0"/>
              </a:rPr>
            </a:b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                                                                                                                  (Stony Brook)</a:t>
            </a:r>
          </a:p>
          <a:p>
            <a:pPr marL="288925" indent="-288925" defTabSz="1503363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771650" algn="l"/>
                <a:tab pos="1889125" algn="l"/>
                <a:tab pos="6797675" algn="l"/>
                <a:tab pos="6858000" algn="l"/>
                <a:tab pos="7778750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15:10 – 15:35  Search for First Generation </a:t>
            </a:r>
            <a:r>
              <a:rPr lang="en-US" sz="1900" b="1" dirty="0" err="1">
                <a:solidFill>
                  <a:srgbClr val="10253F"/>
                </a:solidFill>
                <a:latin typeface="Arial" pitchFamily="34" charset="0"/>
              </a:rPr>
              <a:t>Leptoquarks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 in CMS	  D. </a:t>
            </a:r>
            <a:r>
              <a:rPr lang="en-US" sz="1900" b="1" dirty="0" err="1">
                <a:solidFill>
                  <a:srgbClr val="10253F"/>
                </a:solidFill>
                <a:latin typeface="Arial" pitchFamily="34" charset="0"/>
              </a:rPr>
              <a:t>Ferencek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/>
            </a:r>
            <a:br>
              <a:rPr lang="en-US" sz="1900" b="1" dirty="0">
                <a:solidFill>
                  <a:srgbClr val="10253F"/>
                </a:solidFill>
                <a:latin typeface="Arial" pitchFamily="34" charset="0"/>
              </a:rPr>
            </a:b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                                                                                                                    (Maryland)</a:t>
            </a:r>
          </a:p>
          <a:p>
            <a:pPr marL="288925" indent="-288925" defTabSz="1503363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771650" algn="l"/>
                <a:tab pos="1889125" algn="l"/>
                <a:tab pos="6797675" algn="l"/>
                <a:tab pos="6858000" algn="l"/>
                <a:tab pos="7778750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15:35 – 16:00  Extra Dimensions Searches in </a:t>
            </a:r>
            <a:r>
              <a:rPr lang="en-US" sz="1900" b="1" dirty="0" err="1">
                <a:solidFill>
                  <a:srgbClr val="10253F"/>
                </a:solidFill>
                <a:latin typeface="Arial" pitchFamily="34" charset="0"/>
              </a:rPr>
              <a:t>Diphotons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 at CMS	  D. Nguyen</a:t>
            </a:r>
            <a:br>
              <a:rPr lang="en-US" sz="1900" b="1" dirty="0">
                <a:solidFill>
                  <a:srgbClr val="10253F"/>
                </a:solidFill>
                <a:latin typeface="Arial" pitchFamily="34" charset="0"/>
              </a:rPr>
            </a:b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                                                                                                                    (Brown)</a:t>
            </a:r>
          </a:p>
          <a:p>
            <a:pPr marL="288925" indent="-288925" defTabSz="1503363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771650" algn="l"/>
                <a:tab pos="1889125" algn="l"/>
                <a:tab pos="6797675" algn="l"/>
                <a:tab pos="6858000" algn="l"/>
                <a:tab pos="7778750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16:00 – 16:25  From W/Z to Higgs: ATLAS Higgs Sensitivity 2010-11  J. Hsu</a:t>
            </a:r>
            <a:br>
              <a:rPr lang="en-US" sz="1900" b="1" dirty="0">
                <a:solidFill>
                  <a:srgbClr val="10253F"/>
                </a:solidFill>
                <a:latin typeface="Arial" pitchFamily="34" charset="0"/>
              </a:rPr>
            </a:b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 						     (Yale)</a:t>
            </a:r>
          </a:p>
          <a:p>
            <a:pPr marL="288925" indent="-288925" defTabSz="1503363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771650" algn="l"/>
                <a:tab pos="1889125" algn="l"/>
                <a:tab pos="6797675" algn="l"/>
                <a:tab pos="6858000" algn="l"/>
                <a:tab pos="7372350" algn="l"/>
                <a:tab pos="7778750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16:25 – 16:50  </a:t>
            </a:r>
            <a:r>
              <a:rPr lang="en-US" sz="1900" b="1" dirty="0" err="1">
                <a:solidFill>
                  <a:srgbClr val="10253F"/>
                </a:solidFill>
                <a:latin typeface="Arial" pitchFamily="34" charset="0"/>
              </a:rPr>
              <a:t>Supersymmetry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 Searches in ATLAS                            R. </a:t>
            </a:r>
            <a:r>
              <a:rPr lang="en-US" sz="1900" b="1" dirty="0" err="1">
                <a:solidFill>
                  <a:srgbClr val="10253F"/>
                </a:solidFill>
                <a:latin typeface="Arial" pitchFamily="34" charset="0"/>
              </a:rPr>
              <a:t>Pravahan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   							 (UT Arlington)</a:t>
            </a:r>
          </a:p>
          <a:p>
            <a:pPr marL="288925" indent="-288925" defTabSz="1503363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771650" algn="l"/>
                <a:tab pos="1889125" algn="l"/>
                <a:tab pos="6797675" algn="l"/>
                <a:tab pos="6858000" algn="l"/>
                <a:tab pos="7431088" algn="l"/>
                <a:tab pos="7778750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16:50 – 17:15  New Phenomena Limits in </a:t>
            </a:r>
            <a:r>
              <a:rPr lang="en-US" sz="1900" b="1" dirty="0" err="1">
                <a:solidFill>
                  <a:srgbClr val="10253F"/>
                </a:solidFill>
                <a:latin typeface="Arial" pitchFamily="34" charset="0"/>
              </a:rPr>
              <a:t>Z+</a:t>
            </a:r>
            <a:r>
              <a:rPr lang="en-US" sz="1900" b="1" dirty="0" err="1">
                <a:solidFill>
                  <a:srgbClr val="10253F"/>
                </a:solidFill>
                <a:latin typeface="Symbol" pitchFamily="18" charset="2"/>
              </a:rPr>
              <a:t>g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 States at CMS	       I. </a:t>
            </a:r>
            <a:r>
              <a:rPr lang="en-US" sz="1900" b="1" dirty="0" err="1">
                <a:solidFill>
                  <a:srgbClr val="10253F"/>
                </a:solidFill>
                <a:latin typeface="Arial" pitchFamily="34" charset="0"/>
              </a:rPr>
              <a:t>Svintradze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/>
            </a:r>
            <a:br>
              <a:rPr lang="en-US" sz="1900" b="1" dirty="0">
                <a:solidFill>
                  <a:srgbClr val="10253F"/>
                </a:solidFill>
                <a:latin typeface="Arial" pitchFamily="34" charset="0"/>
              </a:rPr>
            </a:b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                                                                                                                 (Kansas State)	   </a:t>
            </a:r>
            <a:endParaRPr lang="en-US" sz="1900" b="1" dirty="0">
              <a:solidFill>
                <a:srgbClr val="10253F"/>
              </a:solidFill>
              <a:latin typeface="Arial" pitchFamily="34" charset="0"/>
            </a:endParaRPr>
          </a:p>
          <a:p>
            <a:pPr marL="288925" indent="-288925" defTabSz="1503363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771650" algn="l"/>
                <a:tab pos="1889125" algn="l"/>
                <a:tab pos="6797675" algn="l"/>
                <a:tab pos="6858000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17:15                 AOB; Discussion		                      All</a:t>
            </a:r>
            <a:r>
              <a:rPr lang="en-US" sz="1000" b="1" dirty="0">
                <a:solidFill>
                  <a:srgbClr val="10253F"/>
                </a:solidFill>
                <a:latin typeface="Arial" pitchFamily="34" charset="0"/>
              </a:rPr>
              <a:t/>
            </a:r>
            <a:br>
              <a:rPr lang="en-US" sz="1000" b="1" dirty="0">
                <a:solidFill>
                  <a:srgbClr val="10253F"/>
                </a:solidFill>
                <a:latin typeface="Arial" pitchFamily="34" charset="0"/>
              </a:rPr>
            </a:br>
            <a:endParaRPr lang="en-US" sz="1000" b="1" dirty="0">
              <a:solidFill>
                <a:srgbClr val="10253F"/>
              </a:solidFill>
              <a:latin typeface="Arial" pitchFamily="34" charset="0"/>
            </a:endParaRPr>
          </a:p>
          <a:p>
            <a:pPr marL="288925" indent="-288925" defTabSz="1503363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SzPct val="95000"/>
              <a:buFont typeface="Wingdings" pitchFamily="2" charset="2"/>
              <a:buChar char="r"/>
              <a:tabLst>
                <a:tab pos="1311275" algn="l"/>
                <a:tab pos="1771650" algn="l"/>
                <a:tab pos="1889125" algn="l"/>
                <a:tab pos="6797675" algn="l"/>
                <a:tab pos="6858000" algn="l"/>
                <a:tab pos="8912225" algn="l"/>
              </a:tabLst>
            </a:pP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18:00                 </a:t>
            </a:r>
            <a:r>
              <a:rPr lang="en-US" sz="1900" b="1" dirty="0">
                <a:solidFill>
                  <a:srgbClr val="10253F"/>
                </a:solidFill>
                <a:latin typeface="Arial" pitchFamily="34" charset="0"/>
              </a:rPr>
              <a:t>Adjourn (Self-organized Dinner)  	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114802" y="1066804"/>
            <a:ext cx="2438400" cy="413959"/>
          </a:xfrm>
          <a:prstGeom prst="rect">
            <a:avLst/>
          </a:prstGeom>
          <a:solidFill>
            <a:srgbClr val="000066"/>
          </a:soli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square" lIns="0" rIns="0">
            <a:spAutoFit/>
          </a:bodyPr>
          <a:lstStyle/>
          <a:p>
            <a:pPr marL="233363" indent="-119063" algn="ctr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tabLst>
                <a:tab pos="3200400" algn="l"/>
              </a:tabLst>
            </a:pPr>
            <a:r>
              <a:rPr lang="en-US" altLang="en-US" sz="2200" b="1" dirty="0">
                <a:solidFill>
                  <a:srgbClr val="FFFFFF"/>
                </a:solidFill>
                <a:latin typeface="Arial" pitchFamily="34" charset="0"/>
              </a:rPr>
              <a:t>Student Talks</a:t>
            </a:r>
            <a:endParaRPr lang="en-US" altLang="en-US" sz="2200" b="1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Office Theme">
  <a:themeElements>
    <a:clrScheme name="3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3_Office Theme">
      <a:majorFont>
        <a:latin typeface="Calibri"/>
        <a:ea typeface=""/>
        <a:cs typeface="Arial"/>
      </a:majorFont>
      <a:minorFont>
        <a:latin typeface="Calibr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288925" marR="0" indent="-288925" algn="l" defTabSz="1503363" rtl="0" eaLnBrk="1" fontAlgn="base" latinLnBrk="0" hangingPunct="1">
          <a:lnSpc>
            <a:spcPct val="90000"/>
          </a:lnSpc>
          <a:spcBef>
            <a:spcPct val="5000"/>
          </a:spcBef>
          <a:spcAft>
            <a:spcPct val="0"/>
          </a:spcAft>
          <a:buClrTx/>
          <a:buSzPct val="95000"/>
          <a:buFont typeface="Wingdings" pitchFamily="2" charset="2"/>
          <a:buChar char="r"/>
          <a:tabLst>
            <a:tab pos="1311275" algn="l"/>
            <a:tab pos="1771650" algn="l"/>
            <a:tab pos="5260975" algn="l"/>
            <a:tab pos="6118225" algn="l"/>
            <a:tab pos="8912225" algn="l"/>
          </a:tabLst>
          <a:defRPr kumimoji="0" lang="en-US" sz="1900" b="1" i="0" u="none" strike="noStrike" cap="none" normalizeH="0" baseline="0" smtClean="0">
            <a:ln>
              <a:noFill/>
            </a:ln>
            <a:solidFill>
              <a:srgbClr val="10253F"/>
            </a:solidFill>
            <a:effectLst/>
            <a:latin typeface="Calibri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288925" marR="0" indent="-288925" algn="l" defTabSz="1503363" rtl="0" eaLnBrk="1" fontAlgn="base" latinLnBrk="0" hangingPunct="1">
          <a:lnSpc>
            <a:spcPct val="90000"/>
          </a:lnSpc>
          <a:spcBef>
            <a:spcPct val="5000"/>
          </a:spcBef>
          <a:spcAft>
            <a:spcPct val="0"/>
          </a:spcAft>
          <a:buClrTx/>
          <a:buSzPct val="95000"/>
          <a:buFont typeface="Wingdings" pitchFamily="2" charset="2"/>
          <a:buChar char="r"/>
          <a:tabLst>
            <a:tab pos="1311275" algn="l"/>
            <a:tab pos="1771650" algn="l"/>
            <a:tab pos="5260975" algn="l"/>
            <a:tab pos="6118225" algn="l"/>
            <a:tab pos="8912225" algn="l"/>
          </a:tabLst>
          <a:defRPr kumimoji="0" lang="en-US" sz="1900" b="1" i="0" u="none" strike="noStrike" cap="none" normalizeH="0" baseline="0" smtClean="0">
            <a:ln>
              <a:noFill/>
            </a:ln>
            <a:solidFill>
              <a:srgbClr val="10253F"/>
            </a:solidFill>
            <a:effectLst/>
            <a:latin typeface="Calibri" pitchFamily="34" charset="0"/>
            <a:cs typeface="Arial" pitchFamily="34" charset="0"/>
          </a:defRPr>
        </a:defPPr>
      </a:lstStyle>
    </a:lnDef>
  </a:objectDefaults>
  <a:extraClrSchemeLst>
    <a:extraClrScheme>
      <a:clrScheme name="3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91</Words>
  <Application>Microsoft Office PowerPoint</Application>
  <PresentationFormat>A4 Paper (210x297 mm)</PresentationFormat>
  <Paragraphs>65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5_Office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Harvey Newman</dc:creator>
  <cp:lastModifiedBy>Harvey Newman</cp:lastModifiedBy>
  <cp:revision>1</cp:revision>
  <dcterms:created xsi:type="dcterms:W3CDTF">2010-10-28T20:24:39Z</dcterms:created>
  <dcterms:modified xsi:type="dcterms:W3CDTF">2010-10-28T20:26:00Z</dcterms:modified>
</cp:coreProperties>
</file>