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Default Extension="xls" ContentType="application/vnd.ms-excel"/>
  <Override PartName="/ppt/theme/theme2.xml" ContentType="application/vnd.openxmlformats-officedocument.theme+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18.xml" ContentType="application/vnd.openxmlformats-officedocument.presentationml.slide+xml"/>
  <Override PartName="/ppt/theme/theme3.xml" ContentType="application/vnd.openxmlformats-officedocument.theme+xml"/>
  <Override PartName="/ppt/slideLayouts/slideLayout3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Masters/slideMaster1.xml" ContentType="application/vnd.openxmlformats-officedocument.presentationml.slideMaster+xml"/>
  <Override PartName="/ppt/handoutMasters/handoutMaster1.xml" ContentType="application/vnd.openxmlformats-officedocument.presentationml.handoutMaster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embeddings/oleObject1.bin" ContentType="application/vnd.openxmlformats-officedocument.oleObject"/>
  <Override PartName="/ppt/slides/slide20.xml" ContentType="application/vnd.openxmlformats-officedocument.presentationml.slide+xml"/>
  <Override PartName="/ppt/slides/slide1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5.xml" ContentType="application/vnd.openxmlformats-officedocument.presentationml.slide+xml"/>
  <Override PartName="/ppt/slides/slide10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Default Extension="vml" ContentType="application/vnd.openxmlformats-officedocument.vmlDrawing"/>
  <Default Extension="png" ContentType="image/png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ppt/slides/slide8.xml" ContentType="application/vnd.openxmlformats-officedocument.presentationml.slide+xml"/>
  <Override PartName="/ppt/slides/slide15.xml" ContentType="application/vnd.openxmlformats-officedocument.presentationml.slide+xml"/>
  <Default Extension="bin" ContentType="application/vnd.openxmlformats-officedocument.presentationml.printerSettings"/>
  <Default Extension="rels" ContentType="application/vnd.openxmlformats-package.relationships+xml"/>
  <Override PartName="/ppt/slides/slide9.xml" ContentType="application/vnd.openxmlformats-officedocument.presentationml.slide+xml"/>
  <Override PartName="/ppt/slides/slide6.xml" ContentType="application/vnd.openxmlformats-officedocument.presentationml.slide+xml"/>
  <Override PartName="/ppt/slides/slide16.xml" ContentType="application/vnd.openxmlformats-officedocument.presentationml.slide+xml"/>
  <Override PartName="/ppt/slideLayouts/slideLayout12.xml" ContentType="application/vnd.openxmlformats-officedocument.presentationml.slideLayout+xml"/>
  <Override PartName="/ppt/slides/slide19.xml" ContentType="application/vnd.openxmlformats-officedocument.presentationml.slide+xml"/>
  <Override PartName="/ppt/slides/slide1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trictFirstAndLastChars="0" saveSubsetFonts="1">
  <p:sldMasterIdLst>
    <p:sldMasterId id="2147483649" r:id="rId1"/>
  </p:sldMasterIdLst>
  <p:notesMasterIdLst>
    <p:notesMasterId r:id="rId22"/>
  </p:notesMasterIdLst>
  <p:handoutMasterIdLst>
    <p:handoutMasterId r:id="rId23"/>
  </p:handoutMasterIdLst>
  <p:sldIdLst>
    <p:sldId id="468" r:id="rId2"/>
    <p:sldId id="576" r:id="rId3"/>
    <p:sldId id="578" r:id="rId4"/>
    <p:sldId id="579" r:id="rId5"/>
    <p:sldId id="577" r:id="rId6"/>
    <p:sldId id="582" r:id="rId7"/>
    <p:sldId id="580" r:id="rId8"/>
    <p:sldId id="587" r:id="rId9"/>
    <p:sldId id="583" r:id="rId10"/>
    <p:sldId id="584" r:id="rId11"/>
    <p:sldId id="585" r:id="rId12"/>
    <p:sldId id="597" r:id="rId13"/>
    <p:sldId id="588" r:id="rId14"/>
    <p:sldId id="589" r:id="rId15"/>
    <p:sldId id="596" r:id="rId16"/>
    <p:sldId id="591" r:id="rId17"/>
    <p:sldId id="592" r:id="rId18"/>
    <p:sldId id="595" r:id="rId19"/>
    <p:sldId id="593" r:id="rId20"/>
    <p:sldId id="590" r:id="rId21"/>
  </p:sldIdLst>
  <p:sldSz cx="9144000" cy="6858000" type="letter"/>
  <p:notesSz cx="70104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900" kern="1200">
        <a:solidFill>
          <a:schemeClr val="tx1"/>
        </a:solidFill>
        <a:latin typeface="Times New Roman" pitchFamily="84" charset="0"/>
        <a:ea typeface="ＭＳ Ｐゴシック" pitchFamily="84" charset="-128"/>
        <a:cs typeface="ＭＳ Ｐゴシック" pitchFamily="84" charset="-128"/>
      </a:defRPr>
    </a:lvl1pPr>
    <a:lvl2pPr marL="457200" algn="l" rtl="0" fontAlgn="base">
      <a:spcBef>
        <a:spcPct val="0"/>
      </a:spcBef>
      <a:spcAft>
        <a:spcPct val="0"/>
      </a:spcAft>
      <a:defRPr sz="900" kern="1200">
        <a:solidFill>
          <a:schemeClr val="tx1"/>
        </a:solidFill>
        <a:latin typeface="Times New Roman" pitchFamily="84" charset="0"/>
        <a:ea typeface="ＭＳ Ｐゴシック" pitchFamily="84" charset="-128"/>
        <a:cs typeface="ＭＳ Ｐゴシック" pitchFamily="84" charset="-128"/>
      </a:defRPr>
    </a:lvl2pPr>
    <a:lvl3pPr marL="914400" algn="l" rtl="0" fontAlgn="base">
      <a:spcBef>
        <a:spcPct val="0"/>
      </a:spcBef>
      <a:spcAft>
        <a:spcPct val="0"/>
      </a:spcAft>
      <a:defRPr sz="900" kern="1200">
        <a:solidFill>
          <a:schemeClr val="tx1"/>
        </a:solidFill>
        <a:latin typeface="Times New Roman" pitchFamily="84" charset="0"/>
        <a:ea typeface="ＭＳ Ｐゴシック" pitchFamily="84" charset="-128"/>
        <a:cs typeface="ＭＳ Ｐゴシック" pitchFamily="84" charset="-128"/>
      </a:defRPr>
    </a:lvl3pPr>
    <a:lvl4pPr marL="1371600" algn="l" rtl="0" fontAlgn="base">
      <a:spcBef>
        <a:spcPct val="0"/>
      </a:spcBef>
      <a:spcAft>
        <a:spcPct val="0"/>
      </a:spcAft>
      <a:defRPr sz="900" kern="1200">
        <a:solidFill>
          <a:schemeClr val="tx1"/>
        </a:solidFill>
        <a:latin typeface="Times New Roman" pitchFamily="84" charset="0"/>
        <a:ea typeface="ＭＳ Ｐゴシック" pitchFamily="84" charset="-128"/>
        <a:cs typeface="ＭＳ Ｐゴシック" pitchFamily="84" charset="-128"/>
      </a:defRPr>
    </a:lvl4pPr>
    <a:lvl5pPr marL="1828800" algn="l" rtl="0" fontAlgn="base">
      <a:spcBef>
        <a:spcPct val="0"/>
      </a:spcBef>
      <a:spcAft>
        <a:spcPct val="0"/>
      </a:spcAft>
      <a:defRPr sz="900" kern="1200">
        <a:solidFill>
          <a:schemeClr val="tx1"/>
        </a:solidFill>
        <a:latin typeface="Times New Roman" pitchFamily="84" charset="0"/>
        <a:ea typeface="ＭＳ Ｐゴシック" pitchFamily="84" charset="-128"/>
        <a:cs typeface="ＭＳ Ｐゴシック" pitchFamily="84" charset="-128"/>
      </a:defRPr>
    </a:lvl5pPr>
    <a:lvl6pPr marL="2286000" algn="l" defTabSz="457200" rtl="0" eaLnBrk="1" latinLnBrk="0" hangingPunct="1">
      <a:defRPr sz="900" kern="1200">
        <a:solidFill>
          <a:schemeClr val="tx1"/>
        </a:solidFill>
        <a:latin typeface="Times New Roman" pitchFamily="84" charset="0"/>
        <a:ea typeface="ＭＳ Ｐゴシック" pitchFamily="84" charset="-128"/>
        <a:cs typeface="ＭＳ Ｐゴシック" pitchFamily="84" charset="-128"/>
      </a:defRPr>
    </a:lvl6pPr>
    <a:lvl7pPr marL="2743200" algn="l" defTabSz="457200" rtl="0" eaLnBrk="1" latinLnBrk="0" hangingPunct="1">
      <a:defRPr sz="900" kern="1200">
        <a:solidFill>
          <a:schemeClr val="tx1"/>
        </a:solidFill>
        <a:latin typeface="Times New Roman" pitchFamily="84" charset="0"/>
        <a:ea typeface="ＭＳ Ｐゴシック" pitchFamily="84" charset="-128"/>
        <a:cs typeface="ＭＳ Ｐゴシック" pitchFamily="84" charset="-128"/>
      </a:defRPr>
    </a:lvl7pPr>
    <a:lvl8pPr marL="3200400" algn="l" defTabSz="457200" rtl="0" eaLnBrk="1" latinLnBrk="0" hangingPunct="1">
      <a:defRPr sz="900" kern="1200">
        <a:solidFill>
          <a:schemeClr val="tx1"/>
        </a:solidFill>
        <a:latin typeface="Times New Roman" pitchFamily="84" charset="0"/>
        <a:ea typeface="ＭＳ Ｐゴシック" pitchFamily="84" charset="-128"/>
        <a:cs typeface="ＭＳ Ｐゴシック" pitchFamily="84" charset="-128"/>
      </a:defRPr>
    </a:lvl8pPr>
    <a:lvl9pPr marL="3657600" algn="l" defTabSz="457200" rtl="0" eaLnBrk="1" latinLnBrk="0" hangingPunct="1">
      <a:defRPr sz="900" kern="1200">
        <a:solidFill>
          <a:schemeClr val="tx1"/>
        </a:solidFill>
        <a:latin typeface="Times New Roman" pitchFamily="84" charset="0"/>
        <a:ea typeface="ＭＳ Ｐゴシック" pitchFamily="84" charset="-128"/>
        <a:cs typeface="ＭＳ Ｐゴシック" pitchFamily="84" charset="-128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FFFFCC"/>
    <a:srgbClr val="FFF07D"/>
    <a:srgbClr val="00FF00"/>
    <a:srgbClr val="0000FF"/>
    <a:srgbClr val="0033CC"/>
    <a:srgbClr val="FF9933"/>
    <a:srgbClr val="CC0000"/>
    <a:srgbClr val="02CA7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>
      <p:cViewPr varScale="1">
        <p:scale>
          <a:sx n="132" d="100"/>
          <a:sy n="132" d="100"/>
        </p:scale>
        <p:origin x="-1032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7" Type="http://schemas.openxmlformats.org/officeDocument/2006/relationships/slide" Target="slides/slide6.xml"/><Relationship Id="rId1" Type="http://schemas.openxmlformats.org/officeDocument/2006/relationships/slideMaster" Target="slideMasters/slideMaster1.xml"/><Relationship Id="rId24" Type="http://schemas.openxmlformats.org/officeDocument/2006/relationships/printerSettings" Target="printerSettings/printerSettings1.bin"/><Relationship Id="rId25" Type="http://schemas.openxmlformats.org/officeDocument/2006/relationships/presProps" Target="presProps.xml"/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0" Type="http://schemas.openxmlformats.org/officeDocument/2006/relationships/slide" Target="slides/slide9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9" Type="http://schemas.openxmlformats.org/officeDocument/2006/relationships/slide" Target="slides/slide8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7" Type="http://schemas.openxmlformats.org/officeDocument/2006/relationships/theme" Target="theme/theme1.xml"/><Relationship Id="rId14" Type="http://schemas.openxmlformats.org/officeDocument/2006/relationships/slide" Target="slides/slide13.xml"/><Relationship Id="rId23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28" Type="http://schemas.openxmlformats.org/officeDocument/2006/relationships/tableStyles" Target="tableStyles.xml"/><Relationship Id="rId26" Type="http://schemas.openxmlformats.org/officeDocument/2006/relationships/viewProps" Target="viewProps.xml"/><Relationship Id="rId11" Type="http://schemas.openxmlformats.org/officeDocument/2006/relationships/slide" Target="slides/slide10.xml"/><Relationship Id="rId6" Type="http://schemas.openxmlformats.org/officeDocument/2006/relationships/slide" Target="slides/slide5.xml"/><Relationship Id="rId16" Type="http://schemas.openxmlformats.org/officeDocument/2006/relationships/slide" Target="slides/slide15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9" Type="http://schemas.openxmlformats.org/officeDocument/2006/relationships/slide" Target="slides/slide18.xml"/><Relationship Id="rId20" Type="http://schemas.openxmlformats.org/officeDocument/2006/relationships/slide" Target="slides/slide19.xml"/><Relationship Id="rId22" Type="http://schemas.openxmlformats.org/officeDocument/2006/relationships/notesMaster" Target="notesMasters/notesMaster1.xml"/><Relationship Id="rId21" Type="http://schemas.openxmlformats.org/officeDocument/2006/relationships/slide" Target="slides/slide20.xml"/><Relationship Id="rId2" Type="http://schemas.openxmlformats.org/officeDocument/2006/relationships/slide" Target="slides/slid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8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688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043" tIns="45524" rIns="91043" bIns="45524" numCol="1" anchor="t" anchorCtr="0" compatLnSpc="1">
            <a:prstTxWarp prst="textNoShape">
              <a:avLst/>
            </a:prstTxWarp>
          </a:bodyPr>
          <a:lstStyle>
            <a:lvl1pPr defTabSz="911730" eaLnBrk="0" hangingPunct="0">
              <a:spcBef>
                <a:spcPct val="0"/>
              </a:spcBef>
              <a:defRPr sz="12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16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48113" y="0"/>
            <a:ext cx="3036887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043" tIns="45524" rIns="91043" bIns="45524" numCol="1" anchor="t" anchorCtr="0" compatLnSpc="1">
            <a:prstTxWarp prst="textNoShape">
              <a:avLst/>
            </a:prstTxWarp>
          </a:bodyPr>
          <a:lstStyle>
            <a:lvl1pPr algn="r" defTabSz="911730" eaLnBrk="0" hangingPunct="0">
              <a:spcBef>
                <a:spcPct val="0"/>
              </a:spcBef>
              <a:defRPr sz="12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16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59838"/>
            <a:ext cx="3036888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043" tIns="45524" rIns="91043" bIns="45524" numCol="1" anchor="b" anchorCtr="0" compatLnSpc="1">
            <a:prstTxWarp prst="textNoShape">
              <a:avLst/>
            </a:prstTxWarp>
          </a:bodyPr>
          <a:lstStyle>
            <a:lvl1pPr defTabSz="911730" eaLnBrk="0" hangingPunct="0">
              <a:spcBef>
                <a:spcPct val="0"/>
              </a:spcBef>
              <a:defRPr sz="12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16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48113" y="8859838"/>
            <a:ext cx="3036887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043" tIns="45524" rIns="91043" bIns="45524" numCol="1" anchor="b" anchorCtr="0" compatLnSpc="1">
            <a:prstTxWarp prst="textNoShape">
              <a:avLst/>
            </a:prstTxWarp>
          </a:bodyPr>
          <a:lstStyle>
            <a:lvl1pPr algn="r" defTabSz="911730" eaLnBrk="0" hangingPunct="0">
              <a:spcBef>
                <a:spcPct val="0"/>
              </a:spcBef>
              <a:defRPr sz="1200">
                <a:latin typeface="Times New Roman" charset="0"/>
                <a:ea typeface="ＭＳ Ｐゴシック" charset="-128"/>
                <a:cs typeface="+mn-cs"/>
              </a:defRPr>
            </a:lvl1pPr>
          </a:lstStyle>
          <a:p>
            <a:pPr>
              <a:defRPr/>
            </a:pPr>
            <a:fld id="{1D235DAE-CF72-486E-A5DF-C2C78724A4F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847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962" tIns="45986" rIns="91962" bIns="45986" numCol="1" anchor="t" anchorCtr="0" compatLnSpc="1">
            <a:prstTxWarp prst="textNoShape">
              <a:avLst/>
            </a:prstTxWarp>
          </a:bodyPr>
          <a:lstStyle>
            <a:lvl1pPr defTabSz="921277" eaLnBrk="0" hangingPunct="0">
              <a:spcBef>
                <a:spcPct val="0"/>
              </a:spcBef>
              <a:defRPr sz="12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1925" y="0"/>
            <a:ext cx="303847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962" tIns="45986" rIns="91962" bIns="45986" numCol="1" anchor="t" anchorCtr="0" compatLnSpc="1">
            <a:prstTxWarp prst="textNoShape">
              <a:avLst/>
            </a:prstTxWarp>
          </a:bodyPr>
          <a:lstStyle>
            <a:lvl1pPr algn="r" defTabSz="921277" eaLnBrk="0" hangingPunct="0">
              <a:spcBef>
                <a:spcPct val="0"/>
              </a:spcBef>
              <a:defRPr sz="12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1100" y="698500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5038" y="4414838"/>
            <a:ext cx="5140325" cy="4183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962" tIns="45986" rIns="91962" bIns="4598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32850"/>
            <a:ext cx="303847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962" tIns="45986" rIns="91962" bIns="45986" numCol="1" anchor="b" anchorCtr="0" compatLnSpc="1">
            <a:prstTxWarp prst="textNoShape">
              <a:avLst/>
            </a:prstTxWarp>
          </a:bodyPr>
          <a:lstStyle>
            <a:lvl1pPr defTabSz="921277" eaLnBrk="0" hangingPunct="0">
              <a:spcBef>
                <a:spcPct val="0"/>
              </a:spcBef>
              <a:defRPr sz="12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1925" y="8832850"/>
            <a:ext cx="303847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962" tIns="45986" rIns="91962" bIns="45986" numCol="1" anchor="b" anchorCtr="0" compatLnSpc="1">
            <a:prstTxWarp prst="textNoShape">
              <a:avLst/>
            </a:prstTxWarp>
          </a:bodyPr>
          <a:lstStyle>
            <a:lvl1pPr algn="r" defTabSz="921277" eaLnBrk="0" hangingPunct="0">
              <a:spcBef>
                <a:spcPct val="0"/>
              </a:spcBef>
              <a:defRPr sz="1200">
                <a:latin typeface="Times New Roman" charset="0"/>
                <a:ea typeface="ＭＳ Ｐゴシック" charset="-128"/>
                <a:cs typeface="+mn-cs"/>
              </a:defRPr>
            </a:lvl1pPr>
          </a:lstStyle>
          <a:p>
            <a:pPr>
              <a:defRPr/>
            </a:pPr>
            <a:fld id="{608C96A1-FF09-4B85-BAC5-302B929B034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-128"/>
        <a:cs typeface="ＭＳ Ｐゴシック" pitchFamily="84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COV  1/9/07</a:t>
            </a:r>
          </a:p>
        </p:txBody>
      </p:sp>
      <p:sp>
        <p:nvSpPr>
          <p:cNvPr id="5" name="Rectangle 1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153FCE-112C-41E4-8872-41939DEB1B2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COV  1/9/07</a:t>
            </a:r>
          </a:p>
        </p:txBody>
      </p:sp>
      <p:sp>
        <p:nvSpPr>
          <p:cNvPr id="5" name="Rectangle 1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649400-DC19-47A8-A32A-9A1FA79F46D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00850" y="228600"/>
            <a:ext cx="2038350" cy="5867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28600"/>
            <a:ext cx="5962650" cy="5867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COV  1/9/07</a:t>
            </a:r>
          </a:p>
        </p:txBody>
      </p:sp>
      <p:sp>
        <p:nvSpPr>
          <p:cNvPr id="5" name="Rectangle 1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C96870-8C48-4809-BE3E-575714B7106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05000" y="228600"/>
            <a:ext cx="6934200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371600"/>
            <a:ext cx="3810000" cy="4724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71600"/>
            <a:ext cx="3810000" cy="4724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COV  1/9/07</a:t>
            </a:r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83C34D-5EB9-44CD-BE2E-8B115E0A71D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 descr="horizontal-logo-green-text.jp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228600" y="6172200"/>
            <a:ext cx="2887663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228600"/>
            <a:ext cx="6934200" cy="762000"/>
          </a:xfrm>
        </p:spPr>
        <p:txBody>
          <a:bodyPr/>
          <a:lstStyle>
            <a:lvl1pPr algn="ctr">
              <a:defRPr sz="3200" i="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1800" b="1"/>
            </a:lvl1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COV  1/9/07</a:t>
            </a:r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013CF3-B0E7-4825-B382-57C9491D646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COV  1/9/07</a:t>
            </a:r>
          </a:p>
        </p:txBody>
      </p:sp>
      <p:sp>
        <p:nvSpPr>
          <p:cNvPr id="5" name="Rectangle 1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DADF5B-F57C-4858-B520-D10B8539495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371600"/>
            <a:ext cx="3810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71600"/>
            <a:ext cx="3810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COV  1/9/07</a:t>
            </a:r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B07A3F-C476-444A-A127-86DD913F8EE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COV  1/9/07</a:t>
            </a:r>
          </a:p>
        </p:txBody>
      </p:sp>
      <p:sp>
        <p:nvSpPr>
          <p:cNvPr id="8" name="Rectangle 1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A98FB7-C5DF-494E-9807-C733A7F9978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COV  1/9/07</a:t>
            </a:r>
          </a:p>
        </p:txBody>
      </p:sp>
      <p:sp>
        <p:nvSpPr>
          <p:cNvPr id="4" name="Rectangle 1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AE6489-115B-4E0A-A1A6-7C8265DC3AF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COV  1/9/07</a:t>
            </a:r>
          </a:p>
        </p:txBody>
      </p:sp>
      <p:sp>
        <p:nvSpPr>
          <p:cNvPr id="3" name="Rectangle 1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0A9707-1410-4912-B9D8-404AC555CB5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COV  1/9/07</a:t>
            </a:r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2011D6-614F-4635-9035-7655DB69ED7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COV  1/9/07</a:t>
            </a:r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E3FBCF-8256-4868-AAEA-FE6ED6C2703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4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905000" y="228600"/>
            <a:ext cx="69342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371600"/>
            <a:ext cx="77724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0" y="6515100"/>
            <a:ext cx="28956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0"/>
              </a:spcBef>
              <a:defRPr sz="8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/>
              <a:t>COV  1/9/07</a:t>
            </a:r>
          </a:p>
        </p:txBody>
      </p:sp>
      <p:sp>
        <p:nvSpPr>
          <p:cNvPr id="3079" name="Line 7"/>
          <p:cNvSpPr>
            <a:spLocks noChangeShapeType="1"/>
          </p:cNvSpPr>
          <p:nvPr/>
        </p:nvSpPr>
        <p:spPr bwMode="auto">
          <a:xfrm>
            <a:off x="533400" y="1066800"/>
            <a:ext cx="8001000" cy="0"/>
          </a:xfrm>
          <a:prstGeom prst="line">
            <a:avLst/>
          </a:prstGeom>
          <a:noFill/>
          <a:ln w="57150" cmpd="thinThick">
            <a:solidFill>
              <a:schemeClr val="accent1">
                <a:lumMod val="50000"/>
              </a:schemeClr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spcBef>
                <a:spcPct val="20000"/>
              </a:spcBef>
              <a:defRPr/>
            </a:pPr>
            <a:endParaRPr lang="en-US">
              <a:latin typeface="Times New Roman" pitchFamily="18" charset="0"/>
              <a:ea typeface="+mn-ea"/>
              <a:cs typeface="+mn-cs"/>
            </a:endParaRPr>
          </a:p>
        </p:txBody>
      </p:sp>
      <p:sp>
        <p:nvSpPr>
          <p:cNvPr id="3085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63817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spcBef>
                <a:spcPct val="0"/>
              </a:spcBef>
              <a:defRPr sz="1400">
                <a:latin typeface="Times New Roman" charset="0"/>
                <a:ea typeface="ＭＳ Ｐゴシック" charset="-128"/>
                <a:cs typeface="+mn-cs"/>
              </a:defRPr>
            </a:lvl1pPr>
          </a:lstStyle>
          <a:p>
            <a:pPr>
              <a:defRPr/>
            </a:pPr>
            <a:fld id="{FB0CE438-4466-4ACC-BFDD-EEF1450BD05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0" r:id="rId3"/>
    <p:sldLayoutId id="2147483659" r:id="rId4"/>
    <p:sldLayoutId id="2147483658" r:id="rId5"/>
    <p:sldLayoutId id="2147483657" r:id="rId6"/>
    <p:sldLayoutId id="2147483656" r:id="rId7"/>
    <p:sldLayoutId id="2147483655" r:id="rId8"/>
    <p:sldLayoutId id="2147483654" r:id="rId9"/>
    <p:sldLayoutId id="2147483653" r:id="rId10"/>
    <p:sldLayoutId id="2147483652" r:id="rId11"/>
    <p:sldLayoutId id="2147483651" r:id="rId12"/>
  </p:sldLayoutIdLst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 i="1">
          <a:solidFill>
            <a:schemeClr val="tx2"/>
          </a:solidFill>
          <a:latin typeface="+mj-lt"/>
          <a:ea typeface="ＭＳ Ｐゴシック" charset="-128"/>
          <a:cs typeface="ＭＳ Ｐゴシック" pitchFamily="84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 i="1">
          <a:solidFill>
            <a:schemeClr val="tx2"/>
          </a:solidFill>
          <a:latin typeface="Times New Roman" pitchFamily="18" charset="0"/>
          <a:ea typeface="ＭＳ Ｐゴシック" charset="-128"/>
          <a:cs typeface="ＭＳ Ｐゴシック" pitchFamily="84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 i="1">
          <a:solidFill>
            <a:schemeClr val="tx2"/>
          </a:solidFill>
          <a:latin typeface="Times New Roman" pitchFamily="18" charset="0"/>
          <a:ea typeface="ＭＳ Ｐゴシック" charset="-128"/>
          <a:cs typeface="ＭＳ Ｐゴシック" pitchFamily="84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 i="1">
          <a:solidFill>
            <a:schemeClr val="tx2"/>
          </a:solidFill>
          <a:latin typeface="Times New Roman" pitchFamily="18" charset="0"/>
          <a:ea typeface="ＭＳ Ｐゴシック" charset="-128"/>
          <a:cs typeface="ＭＳ Ｐゴシック" pitchFamily="84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 i="1">
          <a:solidFill>
            <a:schemeClr val="tx2"/>
          </a:solidFill>
          <a:latin typeface="Times New Roman" pitchFamily="18" charset="0"/>
          <a:ea typeface="ＭＳ Ｐゴシック" charset="-128"/>
          <a:cs typeface="ＭＳ Ｐゴシック" pitchFamily="84" charset="-128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2400" b="1" i="1">
          <a:solidFill>
            <a:schemeClr val="tx2"/>
          </a:solidFill>
          <a:latin typeface="Times New Roman" pitchFamily="18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2400" b="1" i="1">
          <a:solidFill>
            <a:schemeClr val="tx2"/>
          </a:solidFill>
          <a:latin typeface="Times New Roman" pitchFamily="18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2400" b="1" i="1">
          <a:solidFill>
            <a:schemeClr val="tx2"/>
          </a:solidFill>
          <a:latin typeface="Times New Roman" pitchFamily="18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2400" b="1" i="1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  <a:ea typeface="ＭＳ Ｐゴシック" charset="-128"/>
          <a:cs typeface="ＭＳ Ｐゴシック" pitchFamily="84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  <a:ea typeface="ＭＳ Ｐゴシック" charset="-128"/>
        </a:defRPr>
      </a:lvl2pPr>
      <a:lvl3pPr marL="1141413" indent="-284163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  <a:ea typeface="ＭＳ Ｐゴシック" charset="-128"/>
        </a:defRPr>
      </a:lvl3pPr>
      <a:lvl4pPr marL="1601788" indent="-346075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  <a:ea typeface="ＭＳ Ｐゴシック" charset="-128"/>
        </a:defRPr>
      </a:lvl4pPr>
      <a:lvl5pPr marL="2005013" indent="-288925" algn="l" rtl="0" eaLnBrk="0" fontAlgn="base" hangingPunct="0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ＭＳ Ｐゴシック" charset="-128"/>
        </a:defRPr>
      </a:lvl5pPr>
      <a:lvl6pPr marL="2462213" indent="-288925" algn="l" rtl="0" eaLnBrk="0" fontAlgn="base" hangingPunct="0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6pPr>
      <a:lvl7pPr marL="2919413" indent="-288925" algn="l" rtl="0" eaLnBrk="0" fontAlgn="base" hangingPunct="0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7pPr>
      <a:lvl8pPr marL="3376613" indent="-288925" algn="l" rtl="0" eaLnBrk="0" fontAlgn="base" hangingPunct="0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8pPr>
      <a:lvl9pPr marL="3833813" indent="-288925" algn="l" rtl="0" eaLnBrk="0" fontAlgn="base" hangingPunct="0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6" Type="http://schemas.openxmlformats.org/officeDocument/2006/relationships/image" Target="../media/image24.png"/><Relationship Id="rId4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png"/><Relationship Id="rId3" Type="http://schemas.openxmlformats.org/officeDocument/2006/relationships/image" Target="../media/image21.jpeg"/><Relationship Id="rId5" Type="http://schemas.openxmlformats.org/officeDocument/2006/relationships/image" Target="../media/image23.jpeg"/></Relationships>
</file>

<file path=ppt/slides/_rels/slide11.xml.rels><?xml version="1.0" encoding="UTF-8" standalone="yes"?>
<Relationships xmlns="http://schemas.openxmlformats.org/package/2006/relationships"><Relationship Id="rId4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5.png"/><Relationship Id="rId3" Type="http://schemas.openxmlformats.org/officeDocument/2006/relationships/image" Target="../media/image26.png"/></Relationships>
</file>

<file path=ppt/slides/_rels/slide12.xml.rels><?xml version="1.0" encoding="UTF-8" standalone="yes"?>
<Relationships xmlns="http://schemas.openxmlformats.org/package/2006/relationships"><Relationship Id="rId6" Type="http://schemas.openxmlformats.org/officeDocument/2006/relationships/oleObject" Target="../embeddings/oleObject1.bin"/><Relationship Id="rId4" Type="http://schemas.openxmlformats.org/officeDocument/2006/relationships/image" Target="../media/image30.png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2.xml"/><Relationship Id="rId3" Type="http://schemas.openxmlformats.org/officeDocument/2006/relationships/image" Target="../media/image29.png"/><Relationship Id="rId5" Type="http://schemas.openxmlformats.org/officeDocument/2006/relationships/image" Target="../media/image31.jpeg"/></Relationships>
</file>

<file path=ppt/slides/_rels/slide13.xml.rels><?xml version="1.0" encoding="UTF-8" standalone="yes"?>
<Relationships xmlns="http://schemas.openxmlformats.org/package/2006/relationships"><Relationship Id="rId4" Type="http://schemas.openxmlformats.org/officeDocument/2006/relationships/image" Target="../media/image3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2.png"/><Relationship Id="rId3" Type="http://schemas.openxmlformats.org/officeDocument/2006/relationships/image" Target="../media/image33.png"/></Relationships>
</file>

<file path=ppt/slides/_rels/slide14.xml.rels><?xml version="1.0" encoding="UTF-8" standalone="yes"?>
<Relationships xmlns="http://schemas.openxmlformats.org/package/2006/relationships"><Relationship Id="rId4" Type="http://schemas.openxmlformats.org/officeDocument/2006/relationships/image" Target="../media/image37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5.png"/><Relationship Id="rId3" Type="http://schemas.openxmlformats.org/officeDocument/2006/relationships/image" Target="../media/image36.jpeg"/><Relationship Id="rId5" Type="http://schemas.openxmlformats.org/officeDocument/2006/relationships/image" Target="../media/image38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3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4" Type="http://schemas.openxmlformats.org/officeDocument/2006/relationships/image" Target="../media/image4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1.png"/><Relationship Id="rId3" Type="http://schemas.openxmlformats.org/officeDocument/2006/relationships/image" Target="../media/image42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3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eg"/><Relationship Id="rId3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3" Type="http://schemas.openxmlformats.org/officeDocument/2006/relationships/image" Target="../media/image49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image" Target="../media/image5.png"/><Relationship Id="rId5" Type="http://schemas.openxmlformats.org/officeDocument/2006/relationships/image" Target="../media/image6.png"/><Relationship Id="rId7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3" Type="http://schemas.openxmlformats.org/officeDocument/2006/relationships/image" Target="../media/image4.png"/><Relationship Id="rId6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image" Target="../media/image10.jpeg"/><Relationship Id="rId5" Type="http://schemas.openxmlformats.org/officeDocument/2006/relationships/image" Target="../media/image11.jpeg"/><Relationship Id="rId7" Type="http://schemas.openxmlformats.org/officeDocument/2006/relationships/image" Target="../media/image13.jpeg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Relationship Id="rId3" Type="http://schemas.openxmlformats.org/officeDocument/2006/relationships/oleObject" Target="../embeddings/oleObject1.xls"/><Relationship Id="rId6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jpeg"/><Relationship Id="rId3" Type="http://schemas.openxmlformats.org/officeDocument/2006/relationships/image" Target="../media/image15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3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2133600"/>
            <a:ext cx="7772400" cy="2590800"/>
          </a:xfrm>
        </p:spPr>
        <p:txBody>
          <a:bodyPr/>
          <a:lstStyle/>
          <a:p>
            <a:pPr algn="ctr">
              <a:lnSpc>
                <a:spcPct val="80000"/>
              </a:lnSpc>
              <a:buFontTx/>
              <a:buNone/>
            </a:pPr>
            <a:r>
              <a:rPr lang="en-US" sz="2800" smtClean="0">
                <a:ea typeface="ＭＳ Ｐゴシック" pitchFamily="84" charset="-128"/>
              </a:rPr>
              <a:t>Office of Nuclear Physics</a:t>
            </a:r>
          </a:p>
          <a:p>
            <a:pPr algn="ctr">
              <a:lnSpc>
                <a:spcPct val="80000"/>
              </a:lnSpc>
              <a:buFontTx/>
              <a:buNone/>
            </a:pPr>
            <a:endParaRPr lang="en-US" sz="1000" smtClean="0">
              <a:ea typeface="ＭＳ Ｐゴシック" pitchFamily="84" charset="-128"/>
            </a:endParaRPr>
          </a:p>
          <a:p>
            <a:pPr algn="ctr">
              <a:lnSpc>
                <a:spcPct val="80000"/>
              </a:lnSpc>
              <a:buFontTx/>
              <a:buNone/>
            </a:pPr>
            <a:r>
              <a:rPr lang="en-US" sz="2400" smtClean="0">
                <a:ea typeface="ＭＳ Ｐゴシック" pitchFamily="84" charset="-128"/>
              </a:rPr>
              <a:t>Science Program including LHC</a:t>
            </a:r>
          </a:p>
          <a:p>
            <a:pPr algn="ctr">
              <a:lnSpc>
                <a:spcPct val="80000"/>
              </a:lnSpc>
              <a:buFontTx/>
              <a:buNone/>
            </a:pPr>
            <a:r>
              <a:rPr lang="en-US" sz="1000" smtClean="0">
                <a:ea typeface="ＭＳ Ｐゴシック" pitchFamily="84" charset="-128"/>
              </a:rPr>
              <a:t> </a:t>
            </a:r>
          </a:p>
          <a:p>
            <a:pPr algn="ctr">
              <a:lnSpc>
                <a:spcPct val="80000"/>
              </a:lnSpc>
              <a:buFontTx/>
              <a:buNone/>
            </a:pPr>
            <a:r>
              <a:rPr lang="en-US" i="1" smtClean="0">
                <a:ea typeface="ＭＳ Ｐゴシック" pitchFamily="84" charset="-128"/>
              </a:rPr>
              <a:t>October 30, 2010</a:t>
            </a:r>
          </a:p>
          <a:p>
            <a:pPr algn="ctr">
              <a:lnSpc>
                <a:spcPct val="80000"/>
              </a:lnSpc>
              <a:buFontTx/>
              <a:buNone/>
            </a:pPr>
            <a:r>
              <a:rPr lang="en-US" i="1" smtClean="0">
                <a:ea typeface="ＭＳ Ｐゴシック" pitchFamily="84" charset="-128"/>
              </a:rPr>
              <a:t>Fermi National Accelerator Laboratory</a:t>
            </a:r>
          </a:p>
          <a:p>
            <a:pPr algn="ctr">
              <a:lnSpc>
                <a:spcPct val="80000"/>
              </a:lnSpc>
              <a:buFontTx/>
              <a:buNone/>
            </a:pPr>
            <a:endParaRPr lang="en-US" sz="2400" smtClean="0">
              <a:ea typeface="ＭＳ Ｐゴシック" pitchFamily="84" charset="-128"/>
            </a:endParaRPr>
          </a:p>
          <a:p>
            <a:pPr algn="ctr">
              <a:lnSpc>
                <a:spcPct val="80000"/>
              </a:lnSpc>
              <a:buFontTx/>
              <a:buNone/>
            </a:pPr>
            <a:r>
              <a:rPr lang="en-US" sz="1600" smtClean="0">
                <a:ea typeface="ＭＳ Ｐゴシック" pitchFamily="84" charset="-128"/>
              </a:rPr>
              <a:t>Gene Henry</a:t>
            </a:r>
            <a:endParaRPr lang="en-US" sz="800" i="1" smtClean="0">
              <a:ea typeface="ＭＳ Ｐゴシック" pitchFamily="84" charset="-128"/>
            </a:endParaRPr>
          </a:p>
          <a:p>
            <a:pPr algn="ctr">
              <a:lnSpc>
                <a:spcPct val="80000"/>
              </a:lnSpc>
              <a:buFontTx/>
              <a:buNone/>
            </a:pPr>
            <a:r>
              <a:rPr lang="en-US" sz="1600" smtClean="0">
                <a:ea typeface="ＭＳ Ｐゴシック" pitchFamily="84" charset="-128"/>
              </a:rPr>
              <a:t>Physics Research Division Director</a:t>
            </a:r>
          </a:p>
          <a:p>
            <a:pPr algn="ctr">
              <a:lnSpc>
                <a:spcPct val="80000"/>
              </a:lnSpc>
              <a:buFontTx/>
              <a:buNone/>
            </a:pPr>
            <a:r>
              <a:rPr lang="en-US" sz="800" smtClean="0">
                <a:ea typeface="ＭＳ Ｐゴシック" pitchFamily="84" charset="-128"/>
              </a:rPr>
              <a:t>   </a:t>
            </a:r>
          </a:p>
          <a:p>
            <a:pPr algn="ctr">
              <a:lnSpc>
                <a:spcPct val="80000"/>
              </a:lnSpc>
              <a:buFontTx/>
              <a:buNone/>
            </a:pPr>
            <a:r>
              <a:rPr lang="en-US" sz="1600" smtClean="0">
                <a:ea typeface="ＭＳ Ｐゴシック" pitchFamily="84" charset="-128"/>
              </a:rPr>
              <a:t>for</a:t>
            </a:r>
          </a:p>
          <a:p>
            <a:pPr algn="ctr">
              <a:lnSpc>
                <a:spcPct val="80000"/>
              </a:lnSpc>
              <a:buFontTx/>
              <a:buNone/>
            </a:pPr>
            <a:endParaRPr lang="en-US" sz="800" smtClean="0">
              <a:ea typeface="ＭＳ Ｐゴシック" pitchFamily="84" charset="-128"/>
            </a:endParaRPr>
          </a:p>
          <a:p>
            <a:pPr algn="ctr">
              <a:lnSpc>
                <a:spcPct val="80000"/>
              </a:lnSpc>
              <a:buFontTx/>
              <a:buNone/>
            </a:pPr>
            <a:r>
              <a:rPr lang="en-US" sz="1600" smtClean="0">
                <a:ea typeface="ＭＳ Ｐゴシック" pitchFamily="84" charset="-128"/>
              </a:rPr>
              <a:t>Timothy J. Hallman</a:t>
            </a:r>
          </a:p>
          <a:p>
            <a:pPr algn="ctr">
              <a:lnSpc>
                <a:spcPct val="80000"/>
              </a:lnSpc>
              <a:buFontTx/>
              <a:buNone/>
            </a:pPr>
            <a:r>
              <a:rPr lang="en-US" sz="1600" smtClean="0">
                <a:ea typeface="ＭＳ Ｐゴシック" pitchFamily="84" charset="-128"/>
              </a:rPr>
              <a:t>Associate Director of the Office of Science for Nuclear Physics </a:t>
            </a:r>
          </a:p>
          <a:p>
            <a:pPr algn="ctr">
              <a:lnSpc>
                <a:spcPct val="80000"/>
              </a:lnSpc>
              <a:buFontTx/>
              <a:buNone/>
            </a:pPr>
            <a:endParaRPr lang="en-US" sz="2000" i="1" smtClean="0">
              <a:ea typeface="ＭＳ Ｐゴシック" pitchFamily="84" charset="-128"/>
            </a:endParaRPr>
          </a:p>
        </p:txBody>
      </p:sp>
      <p:pic>
        <p:nvPicPr>
          <p:cNvPr id="16386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90800" y="304800"/>
            <a:ext cx="4171950" cy="148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smtClean="0">
                <a:ea typeface="ＭＳ Ｐゴシック" pitchFamily="84" charset="-128"/>
              </a:rPr>
              <a:t>12 GeV CEBAF Upgrade Project at JLab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COV  1/9/07</a:t>
            </a:r>
            <a:endParaRPr lang="en-US"/>
          </a:p>
        </p:txBody>
      </p:sp>
      <p:sp>
        <p:nvSpPr>
          <p:cNvPr id="47107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C532B0E0-1D8D-45CE-A751-F783DE10C1F4}" type="slidenum">
              <a:rPr lang="en-US" smtClean="0">
                <a:latin typeface="Times New Roman" pitchFamily="84" charset="0"/>
                <a:ea typeface="ＭＳ Ｐゴシック" pitchFamily="84" charset="-128"/>
                <a:cs typeface="ＭＳ Ｐゴシック" pitchFamily="84" charset="-128"/>
              </a:rPr>
              <a:pPr/>
              <a:t>10</a:t>
            </a:fld>
            <a:endParaRPr lang="en-US" smtClean="0">
              <a:latin typeface="Times New Roman" pitchFamily="84" charset="0"/>
              <a:ea typeface="ＭＳ Ｐゴシック" pitchFamily="84" charset="-128"/>
              <a:cs typeface="ＭＳ Ｐゴシック" pitchFamily="84" charset="-128"/>
            </a:endParaRPr>
          </a:p>
        </p:txBody>
      </p:sp>
      <p:sp>
        <p:nvSpPr>
          <p:cNvPr id="47108" name="Text Box 45"/>
          <p:cNvSpPr>
            <a:spLocks noGrp="1" noChangeArrowheads="1"/>
          </p:cNvSpPr>
          <p:nvPr>
            <p:ph idx="1"/>
          </p:nvPr>
        </p:nvSpPr>
        <p:spPr>
          <a:xfrm>
            <a:off x="381000" y="1219200"/>
            <a:ext cx="7772400" cy="4724400"/>
          </a:xfrm>
        </p:spPr>
        <p:txBody>
          <a:bodyPr/>
          <a:lstStyle/>
          <a:p>
            <a:pPr marL="7938" indent="-7938" eaLnBrk="1" hangingPunct="1">
              <a:buFont typeface="Wingdings" pitchFamily="84" charset="2"/>
              <a:buNone/>
            </a:pPr>
            <a:r>
              <a:rPr lang="en-US" sz="1400">
                <a:solidFill>
                  <a:srgbClr val="30231C"/>
                </a:solidFill>
                <a:ea typeface="ＭＳ Ｐゴシック" pitchFamily="84" charset="-128"/>
              </a:rPr>
              <a:t>Unique, world-class facility and scientific </a:t>
            </a:r>
            <a:r>
              <a:rPr lang="en-US" sz="1400" smtClean="0">
                <a:solidFill>
                  <a:srgbClr val="30231C"/>
                </a:solidFill>
                <a:ea typeface="ＭＳ Ｐゴシック" pitchFamily="84" charset="-128"/>
              </a:rPr>
              <a:t>program</a:t>
            </a:r>
            <a:endParaRPr lang="en-US" sz="1400">
              <a:solidFill>
                <a:srgbClr val="30231C"/>
              </a:solidFill>
              <a:ea typeface="ＭＳ Ｐゴシック" pitchFamily="84" charset="-128"/>
            </a:endParaRPr>
          </a:p>
          <a:p>
            <a:pPr marL="295275" lvl="1" indent="-168275" eaLnBrk="1" hangingPunct="1">
              <a:buFontTx/>
              <a:buChar char="•"/>
            </a:pPr>
            <a:r>
              <a:rPr lang="en-US" sz="1400">
                <a:solidFill>
                  <a:srgbClr val="30231C"/>
                </a:solidFill>
                <a:ea typeface="ＭＳ Ｐゴシック" pitchFamily="84" charset="-128"/>
              </a:rPr>
              <a:t>    New insight into the structure of the nucleon</a:t>
            </a:r>
          </a:p>
          <a:p>
            <a:pPr marL="295275" lvl="1" indent="-168275" eaLnBrk="1" hangingPunct="1">
              <a:buFontTx/>
              <a:buChar char="•"/>
            </a:pPr>
            <a:r>
              <a:rPr lang="en-US" sz="1400">
                <a:solidFill>
                  <a:srgbClr val="30231C"/>
                </a:solidFill>
                <a:ea typeface="ＭＳ Ｐゴシック" pitchFamily="84" charset="-128"/>
              </a:rPr>
              <a:t>    Investigate transition between hadronic and</a:t>
            </a:r>
          </a:p>
          <a:p>
            <a:pPr marL="295275" lvl="1" indent="-168275" eaLnBrk="1" hangingPunct="1">
              <a:buFontTx/>
              <a:buNone/>
            </a:pPr>
            <a:r>
              <a:rPr lang="en-US" sz="1400" smtClean="0">
                <a:solidFill>
                  <a:srgbClr val="30231C"/>
                </a:solidFill>
                <a:ea typeface="ＭＳ Ｐゴシック" pitchFamily="84" charset="-128"/>
              </a:rPr>
              <a:t>        </a:t>
            </a:r>
            <a:r>
              <a:rPr lang="en-US" sz="1400">
                <a:solidFill>
                  <a:srgbClr val="30231C"/>
                </a:solidFill>
                <a:ea typeface="ＭＳ Ｐゴシック" pitchFamily="84" charset="-128"/>
              </a:rPr>
              <a:t>quark/gluon  description</a:t>
            </a:r>
          </a:p>
          <a:p>
            <a:pPr marL="295275" lvl="1" indent="-168275" eaLnBrk="1" hangingPunct="1">
              <a:buFontTx/>
              <a:buChar char="•"/>
            </a:pPr>
            <a:r>
              <a:rPr lang="en-US" sz="1400">
                <a:solidFill>
                  <a:srgbClr val="30231C"/>
                </a:solidFill>
                <a:ea typeface="ＭＳ Ｐゴシック" pitchFamily="84" charset="-128"/>
              </a:rPr>
              <a:t>    Address one of great questions of modern</a:t>
            </a:r>
          </a:p>
          <a:p>
            <a:pPr marL="295275" lvl="1" indent="-168275" eaLnBrk="1" hangingPunct="1">
              <a:buFontTx/>
              <a:buNone/>
            </a:pPr>
            <a:r>
              <a:rPr lang="en-US" sz="1400" smtClean="0">
                <a:solidFill>
                  <a:srgbClr val="30231C"/>
                </a:solidFill>
                <a:ea typeface="ＭＳ Ｐゴシック" pitchFamily="84" charset="-128"/>
              </a:rPr>
              <a:t>        </a:t>
            </a:r>
            <a:r>
              <a:rPr lang="en-US" sz="1400">
                <a:solidFill>
                  <a:srgbClr val="30231C"/>
                </a:solidFill>
                <a:ea typeface="ＭＳ Ｐゴシック" pitchFamily="84" charset="-128"/>
              </a:rPr>
              <a:t>physics:  the mechanism that “confines” </a:t>
            </a:r>
            <a:r>
              <a:rPr lang="en-US" sz="1400" smtClean="0">
                <a:solidFill>
                  <a:srgbClr val="30231C"/>
                </a:solidFill>
                <a:ea typeface="ＭＳ Ｐゴシック" pitchFamily="84" charset="-128"/>
              </a:rPr>
              <a:t>quarks </a:t>
            </a:r>
          </a:p>
          <a:p>
            <a:pPr marL="295275" lvl="1" indent="-168275" eaLnBrk="1" hangingPunct="1">
              <a:buFontTx/>
              <a:buNone/>
            </a:pPr>
            <a:r>
              <a:rPr lang="en-US" sz="1400" smtClean="0">
                <a:solidFill>
                  <a:srgbClr val="30231C"/>
                </a:solidFill>
                <a:ea typeface="ＭＳ Ｐゴシック" pitchFamily="84" charset="-128"/>
              </a:rPr>
              <a:t>        together</a:t>
            </a:r>
            <a:endParaRPr lang="en-US" sz="1400">
              <a:solidFill>
                <a:srgbClr val="30231C"/>
              </a:solidFill>
              <a:ea typeface="ＭＳ Ｐゴシック" pitchFamily="84" charset="-128"/>
            </a:endParaRPr>
          </a:p>
          <a:p>
            <a:pPr marL="295275" lvl="1" indent="-168275" eaLnBrk="1" hangingPunct="1">
              <a:buFont typeface="Wingdings" pitchFamily="84" charset="2"/>
              <a:buChar char="§"/>
            </a:pPr>
            <a:endParaRPr lang="en-US" sz="800">
              <a:solidFill>
                <a:srgbClr val="30231C"/>
              </a:solidFill>
              <a:ea typeface="ＭＳ Ｐゴシック" pitchFamily="84" charset="-128"/>
            </a:endParaRPr>
          </a:p>
          <a:p>
            <a:pPr marL="7938" indent="-7938" eaLnBrk="1" hangingPunct="1">
              <a:buFont typeface="Wingdings" pitchFamily="84" charset="2"/>
              <a:buNone/>
            </a:pPr>
            <a:r>
              <a:rPr lang="en-US" sz="1400">
                <a:ea typeface="ＭＳ Ｐゴシック" pitchFamily="84" charset="-128"/>
              </a:rPr>
              <a:t>Scope of the project </a:t>
            </a:r>
          </a:p>
          <a:p>
            <a:pPr marL="295275" lvl="1" indent="-168275" eaLnBrk="1" hangingPunct="1">
              <a:buFontTx/>
              <a:buChar char="•"/>
            </a:pPr>
            <a:r>
              <a:rPr lang="en-US" sz="1400">
                <a:ea typeface="ＭＳ Ｐゴシック" pitchFamily="84" charset="-128"/>
              </a:rPr>
              <a:t>    Doubling the accelerator beam energy</a:t>
            </a:r>
          </a:p>
          <a:p>
            <a:pPr marL="295275" lvl="1" indent="-168275" eaLnBrk="1" hangingPunct="1">
              <a:buFontTx/>
              <a:buChar char="•"/>
            </a:pPr>
            <a:r>
              <a:rPr lang="en-US" sz="1400">
                <a:ea typeface="ＭＳ Ｐゴシック" pitchFamily="84" charset="-128"/>
              </a:rPr>
              <a:t>    New experimental Hall and associated </a:t>
            </a:r>
            <a:r>
              <a:rPr lang="en-US" sz="1400" smtClean="0">
                <a:ea typeface="ＭＳ Ｐゴシック" pitchFamily="84" charset="-128"/>
              </a:rPr>
              <a:t>beamlines</a:t>
            </a:r>
            <a:endParaRPr lang="en-US" sz="1400">
              <a:ea typeface="ＭＳ Ｐゴシック" pitchFamily="84" charset="-128"/>
            </a:endParaRPr>
          </a:p>
          <a:p>
            <a:pPr marL="295275" lvl="1" indent="-168275" eaLnBrk="1" hangingPunct="1">
              <a:buFontTx/>
              <a:buChar char="•"/>
            </a:pPr>
            <a:r>
              <a:rPr lang="en-US" sz="1400">
                <a:ea typeface="ＭＳ Ｐゴシック" pitchFamily="84" charset="-128"/>
              </a:rPr>
              <a:t>    Upgrades to the existing three </a:t>
            </a:r>
            <a:r>
              <a:rPr lang="en-US" sz="1400" smtClean="0">
                <a:ea typeface="ＭＳ Ｐゴシック" pitchFamily="84" charset="-128"/>
              </a:rPr>
              <a:t>experimental Halls</a:t>
            </a:r>
            <a:endParaRPr lang="en-US" sz="1400">
              <a:ea typeface="ＭＳ Ｐゴシック" pitchFamily="84" charset="-128"/>
            </a:endParaRPr>
          </a:p>
          <a:p>
            <a:pPr marL="7938" indent="-7938"/>
            <a:endParaRPr lang="en-US" sz="1400">
              <a:solidFill>
                <a:srgbClr val="30231C"/>
              </a:solidFill>
              <a:ea typeface="ＭＳ Ｐゴシック" pitchFamily="84" charset="-128"/>
            </a:endParaRPr>
          </a:p>
          <a:p>
            <a:pPr marL="7938" indent="-7938">
              <a:spcBef>
                <a:spcPct val="10000"/>
              </a:spcBef>
              <a:buFontTx/>
              <a:buNone/>
            </a:pPr>
            <a:r>
              <a:rPr lang="en-US" sz="1400">
                <a:solidFill>
                  <a:srgbClr val="30231C"/>
                </a:solidFill>
                <a:ea typeface="ＭＳ Ｐゴシック" pitchFamily="84" charset="-128"/>
              </a:rPr>
              <a:t>TPC:  $310 Million</a:t>
            </a:r>
          </a:p>
          <a:p>
            <a:pPr marL="7938" indent="-7938">
              <a:spcBef>
                <a:spcPct val="10000"/>
              </a:spcBef>
              <a:buFontTx/>
              <a:buNone/>
            </a:pPr>
            <a:r>
              <a:rPr lang="en-US" sz="1400" smtClean="0">
                <a:solidFill>
                  <a:schemeClr val="tx2"/>
                </a:solidFill>
                <a:ea typeface="ＭＳ Ｐゴシック" pitchFamily="84" charset="-128"/>
              </a:rPr>
              <a:t>Successful </a:t>
            </a:r>
            <a:r>
              <a:rPr lang="en-US" sz="1400">
                <a:solidFill>
                  <a:schemeClr val="tx2"/>
                </a:solidFill>
                <a:ea typeface="ＭＳ Ｐゴシック" pitchFamily="84" charset="-128"/>
              </a:rPr>
              <a:t>CD-2, CD-3 in FY 2008; operations </a:t>
            </a:r>
          </a:p>
          <a:p>
            <a:pPr marL="7938" indent="-7938">
              <a:spcBef>
                <a:spcPct val="10000"/>
              </a:spcBef>
              <a:buFontTx/>
              <a:buNone/>
            </a:pPr>
            <a:r>
              <a:rPr lang="en-US" sz="1400" smtClean="0">
                <a:solidFill>
                  <a:schemeClr val="tx2"/>
                </a:solidFill>
                <a:ea typeface="ＭＳ Ｐゴシック" pitchFamily="84" charset="-128"/>
              </a:rPr>
              <a:t>    anticipated </a:t>
            </a:r>
            <a:r>
              <a:rPr lang="en-US" sz="1400">
                <a:solidFill>
                  <a:schemeClr val="tx2"/>
                </a:solidFill>
                <a:ea typeface="ＭＳ Ｐゴシック" pitchFamily="84" charset="-128"/>
              </a:rPr>
              <a:t>in FY 2015</a:t>
            </a:r>
            <a:endParaRPr lang="en-US" sz="1400">
              <a:ea typeface="ＭＳ Ｐゴシック" pitchFamily="84" charset="-128"/>
            </a:endParaRPr>
          </a:p>
          <a:p>
            <a:pPr marL="7938" indent="-7938"/>
            <a:endParaRPr lang="en-US" sz="1400">
              <a:ea typeface="ＭＳ Ｐゴシック" pitchFamily="84" charset="-128"/>
            </a:endParaRPr>
          </a:p>
          <a:p>
            <a:pPr marL="7938" indent="-7938">
              <a:spcBef>
                <a:spcPct val="10000"/>
              </a:spcBef>
              <a:buFontTx/>
              <a:buNone/>
            </a:pPr>
            <a:r>
              <a:rPr lang="en-US" sz="1400">
                <a:solidFill>
                  <a:srgbClr val="30231C"/>
                </a:solidFill>
                <a:ea typeface="ＭＳ Ｐゴシック" pitchFamily="84" charset="-128"/>
              </a:rPr>
              <a:t>Recovery Act funding advances project </a:t>
            </a:r>
          </a:p>
          <a:p>
            <a:pPr marL="7938" indent="-7938">
              <a:spcBef>
                <a:spcPct val="10000"/>
              </a:spcBef>
              <a:buFontTx/>
              <a:buNone/>
            </a:pPr>
            <a:r>
              <a:rPr lang="en-US" sz="1400" smtClean="0">
                <a:solidFill>
                  <a:srgbClr val="30231C"/>
                </a:solidFill>
                <a:ea typeface="ＭＳ Ｐゴシック" pitchFamily="84" charset="-128"/>
              </a:rPr>
              <a:t>  funding of </a:t>
            </a:r>
            <a:r>
              <a:rPr lang="en-US" sz="1400">
                <a:solidFill>
                  <a:srgbClr val="30231C"/>
                </a:solidFill>
                <a:ea typeface="ＭＳ Ｐゴシック" pitchFamily="84" charset="-128"/>
              </a:rPr>
              <a:t>$65 Million</a:t>
            </a:r>
          </a:p>
          <a:p>
            <a:pPr marL="295275" lvl="1" indent="-168275" eaLnBrk="1" hangingPunct="1">
              <a:buFontTx/>
              <a:buChar char="•"/>
            </a:pPr>
            <a:endParaRPr lang="en-US" sz="1400" b="1">
              <a:ea typeface="ＭＳ Ｐゴシック" pitchFamily="84" charset="-128"/>
            </a:endParaRPr>
          </a:p>
          <a:p>
            <a:pPr marL="7938" indent="-7938" eaLnBrk="1" hangingPunct="1">
              <a:buFont typeface="Wingdings" pitchFamily="84" charset="2"/>
              <a:buNone/>
            </a:pPr>
            <a:endParaRPr lang="en-US" sz="1400">
              <a:ea typeface="ＭＳ Ｐゴシック" pitchFamily="84" charset="-128"/>
            </a:endParaRPr>
          </a:p>
        </p:txBody>
      </p:sp>
      <p:grpSp>
        <p:nvGrpSpPr>
          <p:cNvPr id="47109" name="Group 64"/>
          <p:cNvGrpSpPr>
            <a:grpSpLocks/>
          </p:cNvGrpSpPr>
          <p:nvPr/>
        </p:nvGrpSpPr>
        <p:grpSpPr bwMode="auto">
          <a:xfrm>
            <a:off x="3865563" y="1863725"/>
            <a:ext cx="5453062" cy="4232275"/>
            <a:chOff x="2208" y="864"/>
            <a:chExt cx="3435" cy="2666"/>
          </a:xfrm>
        </p:grpSpPr>
        <p:pic>
          <p:nvPicPr>
            <p:cNvPr id="47110" name="Picture 46" descr="12 GeV schematic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2832" y="864"/>
              <a:ext cx="1488" cy="1488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</p:pic>
        <p:grpSp>
          <p:nvGrpSpPr>
            <p:cNvPr id="47111" name="Group 47"/>
            <p:cNvGrpSpPr>
              <a:grpSpLocks/>
            </p:cNvGrpSpPr>
            <p:nvPr/>
          </p:nvGrpSpPr>
          <p:grpSpPr bwMode="auto">
            <a:xfrm>
              <a:off x="3168" y="2400"/>
              <a:ext cx="1547" cy="1130"/>
              <a:chOff x="2956" y="504"/>
              <a:chExt cx="2804" cy="1856"/>
            </a:xfrm>
          </p:grpSpPr>
          <p:sp>
            <p:nvSpPr>
              <p:cNvPr id="47124" name="Rectangle 48"/>
              <p:cNvSpPr>
                <a:spLocks noChangeArrowheads="1"/>
              </p:cNvSpPr>
              <p:nvPr/>
            </p:nvSpPr>
            <p:spPr bwMode="auto">
              <a:xfrm>
                <a:off x="2976" y="1795"/>
                <a:ext cx="2784" cy="565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</p:spPr>
            <p:txBody>
              <a:bodyPr lIns="90487" tIns="44450" rIns="90487" bIns="44450">
                <a:prstTxWarp prst="textNoShape">
                  <a:avLst/>
                </a:prstTxWarp>
                <a:spAutoFit/>
              </a:bodyPr>
              <a:lstStyle/>
              <a:p>
                <a:pPr eaLnBrk="0" hangingPunct="0">
                  <a:spcBef>
                    <a:spcPct val="20000"/>
                  </a:spcBef>
                  <a:buFont typeface="Times" pitchFamily="84" charset="0"/>
                  <a:buNone/>
                </a:pPr>
                <a:r>
                  <a:rPr lang="en-US" sz="1000"/>
                  <a:t>Super High Momentum Spectrometer (SHMS) at high luminosity and forward angles</a:t>
                </a:r>
              </a:p>
            </p:txBody>
          </p:sp>
          <p:sp>
            <p:nvSpPr>
              <p:cNvPr id="47125" name="Text Box 49"/>
              <p:cNvSpPr txBox="1">
                <a:spLocks noChangeArrowheads="1"/>
              </p:cNvSpPr>
              <p:nvPr/>
            </p:nvSpPr>
            <p:spPr bwMode="auto">
              <a:xfrm>
                <a:off x="2956" y="576"/>
                <a:ext cx="459" cy="395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</p:spPr>
            <p:txBody>
              <a:bodyPr wrap="none" lIns="90487" tIns="44450" rIns="90487" bIns="44450">
                <a:prstTxWarp prst="textNoShape">
                  <a:avLst/>
                </a:prstTxWarp>
                <a:spAutoFit/>
              </a:bodyPr>
              <a:lstStyle/>
              <a:p>
                <a:pPr marL="342900" indent="-342900" algn="ctr" eaLnBrk="0" hangingPunct="0">
                  <a:lnSpc>
                    <a:spcPct val="80000"/>
                  </a:lnSpc>
                  <a:spcBef>
                    <a:spcPct val="20000"/>
                  </a:spcBef>
                  <a:buSzPct val="150000"/>
                </a:pPr>
                <a:r>
                  <a:rPr lang="en-US" sz="2400" b="1">
                    <a:solidFill>
                      <a:schemeClr val="accent2"/>
                    </a:solidFill>
                  </a:rPr>
                  <a:t>C</a:t>
                </a:r>
              </a:p>
            </p:txBody>
          </p:sp>
          <p:pic>
            <p:nvPicPr>
              <p:cNvPr id="47126" name="Picture 50" descr="HallCnew1"/>
              <p:cNvPicPr>
                <a:picLocks noChangeAspect="1" noChangeArrowheads="1"/>
              </p:cNvPicPr>
              <p:nvPr/>
            </p:nvPicPr>
            <p:blipFill>
              <a:blip r:embed="rId3"/>
              <a:srcRect/>
              <a:stretch>
                <a:fillRect/>
              </a:stretch>
            </p:blipFill>
            <p:spPr bwMode="auto">
              <a:xfrm>
                <a:off x="3456" y="504"/>
                <a:ext cx="1776" cy="133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grpSp>
          <p:nvGrpSpPr>
            <p:cNvPr id="47112" name="Group 51"/>
            <p:cNvGrpSpPr>
              <a:grpSpLocks/>
            </p:cNvGrpSpPr>
            <p:nvPr/>
          </p:nvGrpSpPr>
          <p:grpSpPr bwMode="auto">
            <a:xfrm>
              <a:off x="2208" y="2400"/>
              <a:ext cx="1005" cy="1076"/>
              <a:chOff x="125" y="1996"/>
              <a:chExt cx="2687" cy="2638"/>
            </a:xfrm>
          </p:grpSpPr>
          <p:pic>
            <p:nvPicPr>
              <p:cNvPr id="47121" name="Picture 52" descr="CLAS+"/>
              <p:cNvPicPr>
                <a:picLocks noChangeAspect="1" noChangeArrowheads="1"/>
              </p:cNvPicPr>
              <p:nvPr/>
            </p:nvPicPr>
            <p:blipFill>
              <a:blip r:embed="rId4"/>
              <a:srcRect/>
              <a:stretch>
                <a:fillRect/>
              </a:stretch>
            </p:blipFill>
            <p:spPr bwMode="auto">
              <a:xfrm>
                <a:off x="480" y="1996"/>
                <a:ext cx="2332" cy="174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47122" name="Rectangle 53"/>
              <p:cNvSpPr>
                <a:spLocks noChangeArrowheads="1"/>
              </p:cNvSpPr>
              <p:nvPr/>
            </p:nvSpPr>
            <p:spPr bwMode="auto">
              <a:xfrm>
                <a:off x="577" y="3555"/>
                <a:ext cx="2160" cy="1079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</p:spPr>
            <p:txBody>
              <a:bodyPr lIns="90487" tIns="44450" rIns="90487" bIns="44450">
                <a:prstTxWarp prst="textNoShape">
                  <a:avLst/>
                </a:prstTxWarp>
                <a:spAutoFit/>
              </a:bodyPr>
              <a:lstStyle/>
              <a:p>
                <a:pPr eaLnBrk="0" hangingPunct="0">
                  <a:spcBef>
                    <a:spcPct val="20000"/>
                  </a:spcBef>
                  <a:buFont typeface="Times" pitchFamily="84" charset="0"/>
                  <a:buNone/>
                </a:pPr>
                <a:r>
                  <a:rPr lang="en-US" sz="1000"/>
                  <a:t>CLAS upgraded to higher (10</a:t>
                </a:r>
                <a:r>
                  <a:rPr lang="en-US" sz="1000" baseline="30000"/>
                  <a:t>35</a:t>
                </a:r>
                <a:r>
                  <a:rPr lang="en-US" sz="1000"/>
                  <a:t>) luminosity and coverage</a:t>
                </a:r>
              </a:p>
            </p:txBody>
          </p:sp>
          <p:sp>
            <p:nvSpPr>
              <p:cNvPr id="47123" name="Text Box 54"/>
              <p:cNvSpPr txBox="1">
                <a:spLocks noChangeArrowheads="1"/>
              </p:cNvSpPr>
              <p:nvPr/>
            </p:nvSpPr>
            <p:spPr bwMode="auto">
              <a:xfrm>
                <a:off x="125" y="2207"/>
                <a:ext cx="676" cy="588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</p:spPr>
            <p:txBody>
              <a:bodyPr wrap="none" lIns="90487" tIns="44450" rIns="90487" bIns="44450">
                <a:prstTxWarp prst="textNoShape">
                  <a:avLst/>
                </a:prstTxWarp>
                <a:spAutoFit/>
              </a:bodyPr>
              <a:lstStyle/>
              <a:p>
                <a:pPr marL="342900" indent="-342900" algn="ctr" eaLnBrk="0" hangingPunct="0">
                  <a:lnSpc>
                    <a:spcPct val="80000"/>
                  </a:lnSpc>
                  <a:spcBef>
                    <a:spcPct val="20000"/>
                  </a:spcBef>
                  <a:buSzPct val="150000"/>
                </a:pPr>
                <a:r>
                  <a:rPr lang="en-US" sz="2400" b="1">
                    <a:solidFill>
                      <a:schemeClr val="accent2"/>
                    </a:solidFill>
                  </a:rPr>
                  <a:t>B</a:t>
                </a:r>
              </a:p>
            </p:txBody>
          </p:sp>
        </p:grpSp>
        <p:grpSp>
          <p:nvGrpSpPr>
            <p:cNvPr id="47113" name="Group 55"/>
            <p:cNvGrpSpPr>
              <a:grpSpLocks/>
            </p:cNvGrpSpPr>
            <p:nvPr/>
          </p:nvGrpSpPr>
          <p:grpSpPr bwMode="auto">
            <a:xfrm>
              <a:off x="4369" y="864"/>
              <a:ext cx="1276" cy="1228"/>
              <a:chOff x="2916" y="2256"/>
              <a:chExt cx="2844" cy="1801"/>
            </a:xfrm>
          </p:grpSpPr>
          <p:pic>
            <p:nvPicPr>
              <p:cNvPr id="47118" name="Picture 56" descr="hallacombo"/>
              <p:cNvPicPr>
                <a:picLocks noChangeAspect="1" noChangeArrowheads="1"/>
              </p:cNvPicPr>
              <p:nvPr/>
            </p:nvPicPr>
            <p:blipFill>
              <a:blip r:embed="rId5"/>
              <a:srcRect/>
              <a:stretch>
                <a:fillRect/>
              </a:stretch>
            </p:blipFill>
            <p:spPr bwMode="auto">
              <a:xfrm>
                <a:off x="3456" y="2256"/>
                <a:ext cx="1824" cy="133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47119" name="Rectangle 57"/>
              <p:cNvSpPr>
                <a:spLocks noChangeArrowheads="1"/>
              </p:cNvSpPr>
              <p:nvPr/>
            </p:nvSpPr>
            <p:spPr bwMode="auto">
              <a:xfrm>
                <a:off x="2976" y="3553"/>
                <a:ext cx="2784" cy="504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</p:spPr>
            <p:txBody>
              <a:bodyPr lIns="90487" tIns="44450" rIns="90487" bIns="44450">
                <a:prstTxWarp prst="textNoShape">
                  <a:avLst/>
                </a:prstTxWarp>
                <a:spAutoFit/>
              </a:bodyPr>
              <a:lstStyle/>
              <a:p>
                <a:pPr eaLnBrk="0" hangingPunct="0">
                  <a:spcBef>
                    <a:spcPct val="20000"/>
                  </a:spcBef>
                  <a:buFont typeface="Times" pitchFamily="84" charset="0"/>
                  <a:buNone/>
                </a:pPr>
                <a:r>
                  <a:rPr lang="en-US" sz="1000"/>
                  <a:t>High Resolution Spectrometer (HRS) Pair, and specialized large installation experiments</a:t>
                </a:r>
              </a:p>
            </p:txBody>
          </p:sp>
          <p:sp>
            <p:nvSpPr>
              <p:cNvPr id="47120" name="Text Box 58"/>
              <p:cNvSpPr txBox="1">
                <a:spLocks noChangeArrowheads="1"/>
              </p:cNvSpPr>
              <p:nvPr/>
            </p:nvSpPr>
            <p:spPr bwMode="auto">
              <a:xfrm>
                <a:off x="2916" y="2304"/>
                <a:ext cx="564" cy="352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</p:spPr>
            <p:txBody>
              <a:bodyPr wrap="none" lIns="90487" tIns="44450" rIns="90487" bIns="44450">
                <a:prstTxWarp prst="textNoShape">
                  <a:avLst/>
                </a:prstTxWarp>
                <a:spAutoFit/>
              </a:bodyPr>
              <a:lstStyle/>
              <a:p>
                <a:pPr marL="342900" indent="-342900" algn="ctr" eaLnBrk="0" hangingPunct="0">
                  <a:lnSpc>
                    <a:spcPct val="80000"/>
                  </a:lnSpc>
                  <a:spcBef>
                    <a:spcPct val="20000"/>
                  </a:spcBef>
                  <a:buSzPct val="150000"/>
                </a:pPr>
                <a:r>
                  <a:rPr lang="en-US" sz="2400" b="1">
                    <a:solidFill>
                      <a:schemeClr val="accent2"/>
                    </a:solidFill>
                  </a:rPr>
                  <a:t>A</a:t>
                </a:r>
              </a:p>
            </p:txBody>
          </p:sp>
        </p:grpSp>
        <p:grpSp>
          <p:nvGrpSpPr>
            <p:cNvPr id="47114" name="Group 59"/>
            <p:cNvGrpSpPr>
              <a:grpSpLocks/>
            </p:cNvGrpSpPr>
            <p:nvPr/>
          </p:nvGrpSpPr>
          <p:grpSpPr bwMode="auto">
            <a:xfrm>
              <a:off x="4512" y="2352"/>
              <a:ext cx="1058" cy="1153"/>
              <a:chOff x="222" y="528"/>
              <a:chExt cx="2418" cy="1778"/>
            </a:xfrm>
          </p:grpSpPr>
          <p:pic>
            <p:nvPicPr>
              <p:cNvPr id="47115" name="Picture 60"/>
              <p:cNvPicPr>
                <a:picLocks noChangeAspect="1" noChangeArrowheads="1"/>
              </p:cNvPicPr>
              <p:nvPr/>
            </p:nvPicPr>
            <p:blipFill>
              <a:blip r:embed="rId6"/>
              <a:srcRect/>
              <a:stretch>
                <a:fillRect/>
              </a:stretch>
            </p:blipFill>
            <p:spPr bwMode="auto">
              <a:xfrm>
                <a:off x="384" y="528"/>
                <a:ext cx="2215" cy="14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47116" name="Rectangle 61"/>
              <p:cNvSpPr>
                <a:spLocks noChangeArrowheads="1"/>
              </p:cNvSpPr>
              <p:nvPr/>
            </p:nvSpPr>
            <p:spPr bwMode="auto">
              <a:xfrm>
                <a:off x="576" y="1775"/>
                <a:ext cx="2064" cy="531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</p:spPr>
            <p:txBody>
              <a:bodyPr lIns="90487" tIns="44450" rIns="90487" bIns="44450">
                <a:prstTxWarp prst="textNoShape">
                  <a:avLst/>
                </a:prstTxWarp>
                <a:spAutoFit/>
              </a:bodyPr>
              <a:lstStyle/>
              <a:p>
                <a:pPr eaLnBrk="0" hangingPunct="0">
                  <a:spcBef>
                    <a:spcPct val="20000"/>
                  </a:spcBef>
                  <a:buFont typeface="Times" pitchFamily="84" charset="0"/>
                  <a:buNone/>
                </a:pPr>
                <a:r>
                  <a:rPr lang="en-US" sz="1000"/>
                  <a:t>9 GeV tagged polarized photons and a 4</a:t>
                </a:r>
                <a:r>
                  <a:rPr lang="en-US" sz="1000">
                    <a:sym typeface="Symbol" pitchFamily="84" charset="2"/>
                  </a:rPr>
                  <a:t> </a:t>
                </a:r>
                <a:r>
                  <a:rPr lang="en-US" sz="1000"/>
                  <a:t>hermetic detector</a:t>
                </a:r>
              </a:p>
            </p:txBody>
          </p:sp>
          <p:sp>
            <p:nvSpPr>
              <p:cNvPr id="47117" name="Text Box 62"/>
              <p:cNvSpPr txBox="1">
                <a:spLocks noChangeArrowheads="1"/>
              </p:cNvSpPr>
              <p:nvPr/>
            </p:nvSpPr>
            <p:spPr bwMode="auto">
              <a:xfrm>
                <a:off x="222" y="625"/>
                <a:ext cx="579" cy="370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</p:spPr>
            <p:txBody>
              <a:bodyPr wrap="none" lIns="90487" tIns="44450" rIns="90487" bIns="44450">
                <a:prstTxWarp prst="textNoShape">
                  <a:avLst/>
                </a:prstTxWarp>
                <a:spAutoFit/>
              </a:bodyPr>
              <a:lstStyle/>
              <a:p>
                <a:pPr marL="342900" indent="-342900" algn="ctr" eaLnBrk="0" hangingPunct="0">
                  <a:lnSpc>
                    <a:spcPct val="80000"/>
                  </a:lnSpc>
                  <a:spcBef>
                    <a:spcPct val="20000"/>
                  </a:spcBef>
                  <a:buSzPct val="150000"/>
                </a:pPr>
                <a:r>
                  <a:rPr lang="en-US" sz="2400" b="1">
                    <a:solidFill>
                      <a:schemeClr val="accent2"/>
                    </a:solidFill>
                  </a:rPr>
                  <a:t>D</a:t>
                </a:r>
              </a:p>
            </p:txBody>
          </p:sp>
        </p:grpSp>
      </p:grp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Title 1"/>
          <p:cNvSpPr>
            <a:spLocks noGrp="1"/>
          </p:cNvSpPr>
          <p:nvPr>
            <p:ph type="title"/>
          </p:nvPr>
        </p:nvSpPr>
        <p:spPr>
          <a:xfrm>
            <a:off x="838200" y="228600"/>
            <a:ext cx="7543800" cy="762000"/>
          </a:xfrm>
        </p:spPr>
        <p:txBody>
          <a:bodyPr/>
          <a:lstStyle/>
          <a:p>
            <a:r>
              <a:rPr lang="en-US" sz="2800" smtClean="0">
                <a:ea typeface="ＭＳ Ｐゴシック" pitchFamily="84" charset="-128"/>
              </a:rPr>
              <a:t>Facility for Rare Isotope Beams (FRIB) at MSU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COV  1/9/07</a:t>
            </a:r>
            <a:endParaRPr lang="en-US"/>
          </a:p>
        </p:txBody>
      </p:sp>
      <p:sp>
        <p:nvSpPr>
          <p:cNvPr id="48131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9FBB8512-89C8-4E4D-8128-5949BBF6BCD5}" type="slidenum">
              <a:rPr lang="en-US" smtClean="0">
                <a:latin typeface="Times New Roman" pitchFamily="84" charset="0"/>
                <a:ea typeface="ＭＳ Ｐゴシック" pitchFamily="84" charset="-128"/>
                <a:cs typeface="ＭＳ Ｐゴシック" pitchFamily="84" charset="-128"/>
              </a:rPr>
              <a:pPr/>
              <a:t>11</a:t>
            </a:fld>
            <a:endParaRPr lang="en-US" smtClean="0">
              <a:latin typeface="Times New Roman" pitchFamily="84" charset="0"/>
              <a:ea typeface="ＭＳ Ｐゴシック" pitchFamily="84" charset="-128"/>
              <a:cs typeface="ＭＳ Ｐゴシック" pitchFamily="84" charset="-128"/>
            </a:endParaRPr>
          </a:p>
        </p:txBody>
      </p:sp>
      <p:sp>
        <p:nvSpPr>
          <p:cNvPr id="48132" name="Rectangle 4"/>
          <p:cNvSpPr>
            <a:spLocks noGrp="1" noChangeAspect="1" noChangeArrowheads="1"/>
          </p:cNvSpPr>
          <p:nvPr>
            <p:ph idx="1"/>
          </p:nvPr>
        </p:nvSpPr>
        <p:spPr>
          <a:xfrm>
            <a:off x="381000" y="4419600"/>
            <a:ext cx="4251325" cy="1524000"/>
          </a:xfrm>
        </p:spPr>
        <p:txBody>
          <a:bodyPr/>
          <a:lstStyle/>
          <a:p>
            <a:pPr>
              <a:spcBef>
                <a:spcPts val="100"/>
              </a:spcBef>
              <a:buFontTx/>
              <a:buNone/>
            </a:pPr>
            <a:r>
              <a:rPr lang="en-US" smtClean="0">
                <a:ea typeface="ＭＳ Ｐゴシック" pitchFamily="84" charset="-128"/>
              </a:rPr>
              <a:t>Science Drivers for FRIB</a:t>
            </a:r>
          </a:p>
          <a:p>
            <a:pPr>
              <a:spcBef>
                <a:spcPts val="100"/>
              </a:spcBef>
            </a:pPr>
            <a:r>
              <a:rPr lang="en-US" smtClean="0">
                <a:ea typeface="ＭＳ Ｐゴシック" pitchFamily="84" charset="-128"/>
              </a:rPr>
              <a:t>Nuclear Structure</a:t>
            </a:r>
          </a:p>
          <a:p>
            <a:pPr>
              <a:spcBef>
                <a:spcPts val="100"/>
              </a:spcBef>
            </a:pPr>
            <a:r>
              <a:rPr lang="en-US" smtClean="0">
                <a:ea typeface="ＭＳ Ｐゴシック" pitchFamily="84" charset="-128"/>
              </a:rPr>
              <a:t>Nuclear Astrophysics</a:t>
            </a:r>
          </a:p>
          <a:p>
            <a:pPr>
              <a:spcBef>
                <a:spcPts val="100"/>
              </a:spcBef>
            </a:pPr>
            <a:r>
              <a:rPr lang="en-US" smtClean="0">
                <a:ea typeface="ＭＳ Ｐゴシック" pitchFamily="84" charset="-128"/>
              </a:rPr>
              <a:t>Fundamental Symmetries</a:t>
            </a:r>
          </a:p>
          <a:p>
            <a:pPr>
              <a:spcBef>
                <a:spcPts val="100"/>
              </a:spcBef>
            </a:pPr>
            <a:r>
              <a:rPr lang="en-US" smtClean="0">
                <a:ea typeface="ＭＳ Ｐゴシック" pitchFamily="84" charset="-128"/>
              </a:rPr>
              <a:t>Other Scientific Applications</a:t>
            </a:r>
          </a:p>
        </p:txBody>
      </p:sp>
      <p:pic>
        <p:nvPicPr>
          <p:cNvPr id="48133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524000"/>
            <a:ext cx="4271963" cy="281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8134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8200" y="1524000"/>
            <a:ext cx="3810000" cy="2855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8135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419600" y="4495800"/>
            <a:ext cx="4724400" cy="184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8136" name="TextBox 9"/>
          <p:cNvSpPr txBox="1">
            <a:spLocks noChangeArrowheads="1"/>
          </p:cNvSpPr>
          <p:nvPr/>
        </p:nvSpPr>
        <p:spPr bwMode="auto">
          <a:xfrm>
            <a:off x="4953000" y="1143000"/>
            <a:ext cx="3152775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0" hangingPunct="0">
              <a:spcBef>
                <a:spcPct val="20000"/>
              </a:spcBef>
            </a:pPr>
            <a:r>
              <a:rPr lang="en-US" sz="1600" b="1" i="1"/>
              <a:t>FRIB at Michigan State University</a:t>
            </a:r>
          </a:p>
        </p:txBody>
      </p:sp>
      <p:sp>
        <p:nvSpPr>
          <p:cNvPr id="48137" name="TextBox 10"/>
          <p:cNvSpPr txBox="1">
            <a:spLocks noChangeArrowheads="1"/>
          </p:cNvSpPr>
          <p:nvPr/>
        </p:nvSpPr>
        <p:spPr bwMode="auto">
          <a:xfrm>
            <a:off x="990600" y="1143000"/>
            <a:ext cx="25654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0" hangingPunct="0">
              <a:spcBef>
                <a:spcPct val="20000"/>
              </a:spcBef>
            </a:pPr>
            <a:r>
              <a:rPr lang="en-US" sz="1600" b="1" i="1"/>
              <a:t>Production of Rare Isotopes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4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>
                <a:latin typeface="Times New Roman" pitchFamily="84" charset="0"/>
                <a:ea typeface="ＭＳ Ｐゴシック" pitchFamily="84" charset="-128"/>
                <a:cs typeface="ＭＳ Ｐゴシック" pitchFamily="84" charset="-128"/>
              </a:rPr>
              <a:t>COV  1/9/07</a:t>
            </a:r>
          </a:p>
        </p:txBody>
      </p:sp>
      <p:sp>
        <p:nvSpPr>
          <p:cNvPr id="61445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E77FD433-CBA0-427A-80EB-E2A41A9E3E34}" type="slidenum">
              <a:rPr lang="en-US">
                <a:latin typeface="Times New Roman" pitchFamily="84" charset="0"/>
                <a:ea typeface="ＭＳ Ｐゴシック" pitchFamily="84" charset="-128"/>
                <a:cs typeface="ＭＳ Ｐゴシック" pitchFamily="84" charset="-128"/>
              </a:rPr>
              <a:pPr/>
              <a:t>12</a:t>
            </a:fld>
            <a:endParaRPr lang="en-US">
              <a:latin typeface="Times New Roman" pitchFamily="84" charset="0"/>
              <a:ea typeface="ＭＳ Ｐゴシック" pitchFamily="84" charset="-128"/>
              <a:cs typeface="ＭＳ Ｐゴシック" pitchFamily="84" charset="-128"/>
            </a:endParaRPr>
          </a:p>
        </p:txBody>
      </p:sp>
      <p:sp>
        <p:nvSpPr>
          <p:cNvPr id="61446" name="Text Box 4"/>
          <p:cNvSpPr txBox="1">
            <a:spLocks noChangeArrowheads="1"/>
          </p:cNvSpPr>
          <p:nvPr/>
        </p:nvSpPr>
        <p:spPr bwMode="auto">
          <a:xfrm>
            <a:off x="304800" y="1219200"/>
            <a:ext cx="4267200" cy="18161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 sz="1600" b="1"/>
              <a:t>Capabilities:</a:t>
            </a:r>
          </a:p>
          <a:p>
            <a:pPr eaLnBrk="0" hangingPunct="0">
              <a:buFontTx/>
              <a:buChar char="•"/>
            </a:pPr>
            <a:r>
              <a:rPr lang="en-US" sz="1600"/>
              <a:t>  Relativistic Heavy Ion Collider at BNL</a:t>
            </a:r>
          </a:p>
          <a:p>
            <a:pPr eaLnBrk="0" hangingPunct="0">
              <a:buFontTx/>
              <a:buChar char="•"/>
            </a:pPr>
            <a:r>
              <a:rPr lang="en-US" sz="1600"/>
              <a:t>  RHIC completed in 1999; first physics in 2000</a:t>
            </a:r>
          </a:p>
          <a:p>
            <a:pPr eaLnBrk="0" hangingPunct="0">
              <a:buFontTx/>
              <a:buChar char="•"/>
            </a:pPr>
            <a:r>
              <a:rPr lang="en-US" sz="1600"/>
              <a:t>  Serves an international community of ~1200</a:t>
            </a:r>
          </a:p>
          <a:p>
            <a:pPr eaLnBrk="0" hangingPunct="0">
              <a:buFontTx/>
              <a:buChar char="•"/>
            </a:pPr>
            <a:r>
              <a:rPr lang="en-US" sz="1600"/>
              <a:t>  Colliding beams:  Gold (to 100 GeV/nucleon)</a:t>
            </a:r>
          </a:p>
          <a:p>
            <a:pPr eaLnBrk="0" hangingPunct="0"/>
            <a:r>
              <a:rPr lang="en-US" sz="1600"/>
              <a:t>	                Protons (to 250 GeV) </a:t>
            </a:r>
          </a:p>
          <a:p>
            <a:pPr eaLnBrk="0" hangingPunct="0">
              <a:buFont typeface="Arial" pitchFamily="84" charset="0"/>
              <a:buChar char="•"/>
            </a:pPr>
            <a:r>
              <a:rPr lang="en-US" sz="1600"/>
              <a:t>   EBIS begins commissioning 2010 </a:t>
            </a:r>
          </a:p>
        </p:txBody>
      </p:sp>
      <p:sp>
        <p:nvSpPr>
          <p:cNvPr id="61447" name="Text Box 5"/>
          <p:cNvSpPr txBox="1">
            <a:spLocks noChangeArrowheads="1"/>
          </p:cNvSpPr>
          <p:nvPr/>
        </p:nvSpPr>
        <p:spPr bwMode="auto">
          <a:xfrm>
            <a:off x="4876800" y="4953000"/>
            <a:ext cx="3810000" cy="15589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 sz="1600" b="1"/>
              <a:t>Scientific Mission:</a:t>
            </a:r>
          </a:p>
          <a:p>
            <a:pPr eaLnBrk="0" hangingPunct="0">
              <a:buFontTx/>
              <a:buChar char="•"/>
            </a:pPr>
            <a:r>
              <a:rPr lang="en-US" sz="1600"/>
              <a:t>  Study hot, dense Nuclear Matter</a:t>
            </a:r>
          </a:p>
          <a:p>
            <a:pPr eaLnBrk="0" hangingPunct="0"/>
            <a:r>
              <a:rPr lang="en-US" sz="1600"/>
              <a:t>     - Search for Quark-Gluon Plasma</a:t>
            </a:r>
          </a:p>
          <a:p>
            <a:pPr eaLnBrk="0" hangingPunct="0">
              <a:buFontTx/>
              <a:buChar char="•"/>
            </a:pPr>
            <a:r>
              <a:rPr lang="en-US" sz="1600"/>
              <a:t>  Study gluon content of proton</a:t>
            </a:r>
          </a:p>
          <a:p>
            <a:pPr eaLnBrk="0" hangingPunct="0"/>
            <a:r>
              <a:rPr lang="en-US" sz="1600"/>
              <a:t>     - Origin of the spin of the proton </a:t>
            </a:r>
          </a:p>
          <a:p>
            <a:pPr eaLnBrk="0" hangingPunct="0"/>
            <a:r>
              <a:rPr lang="en-US" sz="1600"/>
              <a:t>        using polarized proton beams</a:t>
            </a:r>
            <a:endParaRPr lang="en-US" sz="1600" u="sng"/>
          </a:p>
        </p:txBody>
      </p:sp>
      <p:sp>
        <p:nvSpPr>
          <p:cNvPr id="61448" name="Rectangle 6"/>
          <p:cNvSpPr>
            <a:spLocks noChangeArrowheads="1"/>
          </p:cNvSpPr>
          <p:nvPr/>
        </p:nvSpPr>
        <p:spPr bwMode="auto">
          <a:xfrm>
            <a:off x="685800" y="304800"/>
            <a:ext cx="77724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</a:bodyPr>
          <a:lstStyle/>
          <a:p>
            <a:pPr eaLnBrk="0" hangingPunct="0"/>
            <a:r>
              <a:rPr lang="en-US" sz="2800" b="1"/>
              <a:t>Research at the Relativistic Heavy Ion Collider</a:t>
            </a:r>
            <a:endParaRPr lang="en-US" sz="2800" b="1">
              <a:solidFill>
                <a:schemeClr val="tx2"/>
              </a:solidFill>
            </a:endParaRPr>
          </a:p>
        </p:txBody>
      </p:sp>
      <p:pic>
        <p:nvPicPr>
          <p:cNvPr id="61449" name="Picture 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2400" y="3200400"/>
            <a:ext cx="4343400" cy="345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50" name="Picture 8" descr="Run5_IntegratedLuminosity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24400" y="1676400"/>
            <a:ext cx="2279650" cy="2514600"/>
          </a:xfrm>
          <a:prstGeom prst="rect">
            <a:avLst/>
          </a:prstGeom>
          <a:solidFill>
            <a:srgbClr val="99CCFF"/>
          </a:solidFill>
          <a:ln w="9525">
            <a:noFill/>
            <a:miter lim="800000"/>
            <a:headEnd/>
            <a:tailEnd/>
          </a:ln>
        </p:spPr>
      </p:pic>
      <p:pic>
        <p:nvPicPr>
          <p:cNvPr id="61451" name="Picture 9" descr="ev53_front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705600" y="3124200"/>
            <a:ext cx="2209800" cy="1704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61442" name="Object 10"/>
          <p:cNvGraphicFramePr>
            <a:graphicFrameLocks noChangeAspect="1"/>
          </p:cNvGraphicFramePr>
          <p:nvPr/>
        </p:nvGraphicFramePr>
        <p:xfrm>
          <a:off x="7315200" y="1219200"/>
          <a:ext cx="1308100" cy="1905000"/>
        </p:xfrm>
        <a:graphic>
          <a:graphicData uri="http://schemas.openxmlformats.org/presentationml/2006/ole">
            <p:oleObj spid="_x0000_s61442" name="Photo Editor Photo" r:id="rId6" imgW="980952" imgH="1428949" progId="">
              <p:embed/>
            </p:oleObj>
          </a:graphicData>
        </a:graphic>
      </p:graphicFrame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COV  1/9/07</a:t>
            </a:r>
            <a:endParaRPr lang="en-US"/>
          </a:p>
        </p:txBody>
      </p:sp>
      <p:sp>
        <p:nvSpPr>
          <p:cNvPr id="62466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BB4DD640-ECD9-42E0-A0D4-BF34C064A03B}" type="slidenum">
              <a:rPr lang="en-US" smtClean="0">
                <a:latin typeface="Times New Roman" pitchFamily="84" charset="0"/>
                <a:ea typeface="ＭＳ Ｐゴシック" pitchFamily="84" charset="-128"/>
                <a:cs typeface="ＭＳ Ｐゴシック" pitchFamily="84" charset="-128"/>
              </a:rPr>
              <a:pPr/>
              <a:t>13</a:t>
            </a:fld>
            <a:endParaRPr lang="en-US" smtClean="0">
              <a:latin typeface="Times New Roman" pitchFamily="84" charset="0"/>
              <a:ea typeface="ＭＳ Ｐゴシック" pitchFamily="84" charset="-128"/>
              <a:cs typeface="ＭＳ Ｐゴシック" pitchFamily="84" charset="-128"/>
            </a:endParaRPr>
          </a:p>
        </p:txBody>
      </p:sp>
      <p:pic>
        <p:nvPicPr>
          <p:cNvPr id="62467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5800" y="1600200"/>
            <a:ext cx="3657600" cy="2228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2468" name="Picture 8" descr="raa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53000" y="1524000"/>
            <a:ext cx="3281363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2469" name="Picture 1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9600" y="3810000"/>
            <a:ext cx="3660775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 Box 11"/>
          <p:cNvSpPr txBox="1">
            <a:spLocks noChangeArrowheads="1"/>
          </p:cNvSpPr>
          <p:nvPr/>
        </p:nvSpPr>
        <p:spPr bwMode="auto">
          <a:xfrm>
            <a:off x="685800" y="1219200"/>
            <a:ext cx="38862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  <a:defRPr/>
            </a:pPr>
            <a:r>
              <a:rPr lang="en-US" sz="1400" b="1" dirty="0">
                <a:solidFill>
                  <a:schemeClr val="accent2"/>
                </a:solidFill>
                <a:latin typeface="+mn-lt"/>
                <a:ea typeface="ＭＳ Ｐゴシック" pitchFamily="-76" charset="-128"/>
                <a:cs typeface="+mn-cs"/>
              </a:rPr>
              <a:t>Good agreement of  hydro computations with radial and elliptic flow data</a:t>
            </a:r>
            <a:endParaRPr lang="en-US" sz="1400" b="1" dirty="0">
              <a:latin typeface="+mn-lt"/>
              <a:ea typeface="ＭＳ Ｐゴシック" pitchFamily="-76" charset="-128"/>
              <a:cs typeface="+mn-cs"/>
            </a:endParaRPr>
          </a:p>
        </p:txBody>
      </p:sp>
      <p:sp>
        <p:nvSpPr>
          <p:cNvPr id="10" name="Text Box 12"/>
          <p:cNvSpPr txBox="1">
            <a:spLocks noChangeArrowheads="1"/>
          </p:cNvSpPr>
          <p:nvPr/>
        </p:nvSpPr>
        <p:spPr bwMode="auto">
          <a:xfrm>
            <a:off x="5105400" y="1219200"/>
            <a:ext cx="3581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  <a:defRPr/>
            </a:pPr>
            <a:r>
              <a:rPr lang="en-US" sz="1400" b="1" dirty="0">
                <a:solidFill>
                  <a:schemeClr val="accent2"/>
                </a:solidFill>
                <a:latin typeface="+mn-lt"/>
                <a:ea typeface="ＭＳ Ｐゴシック" pitchFamily="-76" charset="-128"/>
                <a:cs typeface="+mn-cs"/>
              </a:rPr>
              <a:t>Very large energy loss of jets</a:t>
            </a:r>
          </a:p>
        </p:txBody>
      </p:sp>
      <p:sp>
        <p:nvSpPr>
          <p:cNvPr id="11" name="Text Box 16"/>
          <p:cNvSpPr txBox="1">
            <a:spLocks noChangeArrowheads="1"/>
          </p:cNvSpPr>
          <p:nvPr/>
        </p:nvSpPr>
        <p:spPr bwMode="auto">
          <a:xfrm>
            <a:off x="609600" y="5715000"/>
            <a:ext cx="38862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  <a:defRPr/>
            </a:pPr>
            <a:r>
              <a:rPr lang="en-US" sz="1400" b="1" dirty="0">
                <a:solidFill>
                  <a:schemeClr val="accent2"/>
                </a:solidFill>
                <a:latin typeface="+mn-lt"/>
                <a:ea typeface="ＭＳ Ｐゴシック" pitchFamily="-76" charset="-128"/>
                <a:cs typeface="+mn-cs"/>
              </a:rPr>
              <a:t>Quark </a:t>
            </a:r>
            <a:r>
              <a:rPr lang="en-US" sz="1400" b="1" dirty="0">
                <a:solidFill>
                  <a:schemeClr val="accent2"/>
                </a:solidFill>
                <a:latin typeface="+mn-lt"/>
                <a:ea typeface="ＭＳ Ｐゴシック" pitchFamily="-76" charset="-128"/>
                <a:cs typeface="+mn-cs"/>
              </a:rPr>
              <a:t>Coalescence </a:t>
            </a:r>
            <a:r>
              <a:rPr lang="en-US" sz="1400" b="1" dirty="0">
                <a:solidFill>
                  <a:schemeClr val="accent2"/>
                </a:solidFill>
                <a:latin typeface="+mn-lt"/>
                <a:ea typeface="ＭＳ Ｐゴシック" pitchFamily="-76" charset="-128"/>
                <a:cs typeface="+mn-cs"/>
              </a:rPr>
              <a:t>models reproduce elliptic flow data</a:t>
            </a:r>
          </a:p>
        </p:txBody>
      </p:sp>
      <p:sp>
        <p:nvSpPr>
          <p:cNvPr id="12" name="Text Box 17"/>
          <p:cNvSpPr txBox="1">
            <a:spLocks noChangeArrowheads="1"/>
          </p:cNvSpPr>
          <p:nvPr/>
        </p:nvSpPr>
        <p:spPr bwMode="auto">
          <a:xfrm>
            <a:off x="4953000" y="4191000"/>
            <a:ext cx="3810000" cy="1436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  <a:defRPr/>
            </a:pPr>
            <a:r>
              <a:rPr lang="en-US" sz="1600" b="1" dirty="0">
                <a:solidFill>
                  <a:srgbClr val="C90F2B"/>
                </a:solidFill>
                <a:latin typeface="+mn-lt"/>
                <a:ea typeface="ＭＳ Ｐゴシック" pitchFamily="-76" charset="-128"/>
                <a:cs typeface="+mn-cs"/>
              </a:rPr>
              <a:t>The evidence is strong that one has made a system of strongly interacting quarks and gluons – </a:t>
            </a:r>
            <a:r>
              <a:rPr lang="en-US" sz="1600" b="1" dirty="0" err="1">
                <a:solidFill>
                  <a:srgbClr val="C90F2B"/>
                </a:solidFill>
                <a:latin typeface="+mn-lt"/>
                <a:ea typeface="ＭＳ Ｐゴシック" pitchFamily="-76" charset="-128"/>
                <a:cs typeface="+mn-cs"/>
              </a:rPr>
              <a:t>sQGP</a:t>
            </a:r>
            <a:endParaRPr lang="en-US" sz="1600" b="1" dirty="0">
              <a:solidFill>
                <a:srgbClr val="C90F2B"/>
              </a:solidFill>
              <a:latin typeface="+mn-lt"/>
              <a:ea typeface="ＭＳ Ｐゴシック" pitchFamily="-76" charset="-128"/>
              <a:cs typeface="+mn-cs"/>
            </a:endParaRPr>
          </a:p>
          <a:p>
            <a:pPr eaLnBrk="0" hangingPunct="0">
              <a:spcBef>
                <a:spcPct val="50000"/>
              </a:spcBef>
              <a:defRPr/>
            </a:pPr>
            <a:r>
              <a:rPr lang="en-US" sz="1600" b="1" dirty="0">
                <a:solidFill>
                  <a:srgbClr val="333399"/>
                </a:solidFill>
                <a:latin typeface="+mn-lt"/>
                <a:ea typeface="ＭＳ Ｐゴシック" pitchFamily="-76" charset="-128"/>
                <a:cs typeface="+mn-cs"/>
              </a:rPr>
              <a:t>Many unknowns, e.g. viscosity effects - computation is a theoretical challenge</a:t>
            </a:r>
          </a:p>
        </p:txBody>
      </p:sp>
      <p:sp>
        <p:nvSpPr>
          <p:cNvPr id="62474" name="Rectangle 9"/>
          <p:cNvSpPr>
            <a:spLocks noGrp="1" noChangeArrowheads="1"/>
          </p:cNvSpPr>
          <p:nvPr>
            <p:ph type="title"/>
          </p:nvPr>
        </p:nvSpPr>
        <p:spPr>
          <a:xfrm>
            <a:off x="1143000" y="304800"/>
            <a:ext cx="6934200" cy="762000"/>
          </a:xfrm>
        </p:spPr>
        <p:txBody>
          <a:bodyPr/>
          <a:lstStyle/>
          <a:p>
            <a:r>
              <a:rPr lang="en-US" sz="2800" smtClean="0">
                <a:ea typeface="ＭＳ Ｐゴシック" pitchFamily="84" charset="-128"/>
              </a:rPr>
              <a:t> Evidence at RHIC for a Strongly Interacting Quark-Gluon Plasma - “sQGP”</a:t>
            </a:r>
            <a:br>
              <a:rPr lang="en-US" sz="2800" smtClean="0">
                <a:ea typeface="ＭＳ Ｐゴシック" pitchFamily="84" charset="-128"/>
              </a:rPr>
            </a:br>
            <a:r>
              <a:rPr lang="en-US" sz="2800" smtClean="0">
                <a:ea typeface="ＭＳ Ｐゴシック" pitchFamily="84" charset="-128"/>
              </a:rPr>
              <a:t> 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COV  1/9/07</a:t>
            </a:r>
            <a:endParaRPr lang="en-US"/>
          </a:p>
        </p:txBody>
      </p:sp>
      <p:sp>
        <p:nvSpPr>
          <p:cNvPr id="63490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118005B8-8B2B-4BB0-9F2D-5541E63435CA}" type="slidenum">
              <a:rPr lang="en-US" smtClean="0">
                <a:latin typeface="Times New Roman" pitchFamily="84" charset="0"/>
                <a:ea typeface="ＭＳ Ｐゴシック" pitchFamily="84" charset="-128"/>
                <a:cs typeface="ＭＳ Ｐゴシック" pitchFamily="84" charset="-128"/>
              </a:rPr>
              <a:pPr/>
              <a:t>14</a:t>
            </a:fld>
            <a:endParaRPr lang="en-US" smtClean="0">
              <a:latin typeface="Times New Roman" pitchFamily="84" charset="0"/>
              <a:ea typeface="ＭＳ Ｐゴシック" pitchFamily="84" charset="-128"/>
              <a:cs typeface="ＭＳ Ｐゴシック" pitchFamily="84" charset="-128"/>
            </a:endParaRPr>
          </a:p>
        </p:txBody>
      </p:sp>
      <p:pic>
        <p:nvPicPr>
          <p:cNvPr id="63491" name="Picture 5" descr="star-jets-dau"/>
          <p:cNvPicPr>
            <a:picLocks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143000"/>
            <a:ext cx="3124200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3492" name="Picture 57" descr="shadowgraph-bullet-1"/>
          <p:cNvPicPr>
            <a:picLocks noChangeAspect="1" noChangeArrowheads="1"/>
          </p:cNvPicPr>
          <p:nvPr/>
        </p:nvPicPr>
        <p:blipFill>
          <a:blip r:embed="rId3"/>
          <a:srcRect l="18182" r="11932" b="14769"/>
          <a:stretch>
            <a:fillRect/>
          </a:stretch>
        </p:blipFill>
        <p:spPr bwMode="auto">
          <a:xfrm>
            <a:off x="7315200" y="4876800"/>
            <a:ext cx="1828800" cy="1266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84" descr="STAR_lowpT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848600" y="2590800"/>
            <a:ext cx="12954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63494" name="Group 15"/>
          <p:cNvGrpSpPr>
            <a:grpSpLocks/>
          </p:cNvGrpSpPr>
          <p:nvPr/>
        </p:nvGrpSpPr>
        <p:grpSpPr bwMode="auto">
          <a:xfrm>
            <a:off x="4495800" y="990600"/>
            <a:ext cx="4038600" cy="2743200"/>
            <a:chOff x="2496" y="555"/>
            <a:chExt cx="3156" cy="2373"/>
          </a:xfrm>
        </p:grpSpPr>
        <p:pic>
          <p:nvPicPr>
            <p:cNvPr id="63533" name="Picture 16" descr="rpzyamcf2_c_9_0_14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2496" y="773"/>
              <a:ext cx="3156" cy="21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3534" name="Text Box 17"/>
            <p:cNvSpPr txBox="1">
              <a:spLocks noChangeArrowheads="1"/>
            </p:cNvSpPr>
            <p:nvPr/>
          </p:nvSpPr>
          <p:spPr bwMode="auto">
            <a:xfrm>
              <a:off x="3212" y="555"/>
              <a:ext cx="1658" cy="264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sz="1000">
                  <a:latin typeface="Arial Rounded MT Bold" pitchFamily="84" charset="0"/>
                </a:rPr>
                <a:t>J. Jia (</a:t>
              </a:r>
              <a:r>
                <a:rPr lang="en-US" sz="1000">
                  <a:solidFill>
                    <a:srgbClr val="FF0000"/>
                  </a:solidFill>
                  <a:latin typeface="Arial Rounded MT Bold" pitchFamily="84" charset="0"/>
                </a:rPr>
                <a:t>PHENIX</a:t>
              </a:r>
              <a:r>
                <a:rPr lang="en-US" sz="1000">
                  <a:latin typeface="Arial Rounded MT Bold" pitchFamily="84" charset="0"/>
                </a:rPr>
                <a:t>), nucl-ex/0510019</a:t>
              </a:r>
              <a:r>
                <a:rPr lang="en-US" sz="1400">
                  <a:latin typeface="Arial Rounded MT Bold" pitchFamily="84" charset="0"/>
                </a:rPr>
                <a:t>.</a:t>
              </a:r>
            </a:p>
          </p:txBody>
        </p:sp>
      </p:grpSp>
      <p:sp>
        <p:nvSpPr>
          <p:cNvPr id="63495" name="Rectangle 11"/>
          <p:cNvSpPr>
            <a:spLocks noChangeArrowheads="1"/>
          </p:cNvSpPr>
          <p:nvPr/>
        </p:nvSpPr>
        <p:spPr bwMode="auto">
          <a:xfrm>
            <a:off x="381000" y="3886200"/>
            <a:ext cx="32004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marL="342900" indent="-342900" eaLnBrk="0" hangingPunct="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GB" sz="1400"/>
              <a:t>Near-side jet unchanged</a:t>
            </a:r>
          </a:p>
          <a:p>
            <a:pPr marL="342900" indent="-342900" eaLnBrk="0" hangingPunct="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GB" sz="1400"/>
              <a:t>Away-side nearly disappeared -consistent with “surface emission”</a:t>
            </a:r>
          </a:p>
          <a:p>
            <a:pPr marL="342900" indent="-342900" eaLnBrk="0" hangingPunct="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GB" sz="1400"/>
              <a:t>d+Au ~ p+p: final state effect</a:t>
            </a:r>
          </a:p>
        </p:txBody>
      </p:sp>
      <p:sp>
        <p:nvSpPr>
          <p:cNvPr id="63496" name="Line 13"/>
          <p:cNvSpPr>
            <a:spLocks noChangeShapeType="1"/>
          </p:cNvSpPr>
          <p:nvPr/>
        </p:nvSpPr>
        <p:spPr bwMode="auto">
          <a:xfrm flipH="1">
            <a:off x="914400" y="2819400"/>
            <a:ext cx="457200" cy="1066800"/>
          </a:xfrm>
          <a:prstGeom prst="line">
            <a:avLst/>
          </a:prstGeom>
          <a:noFill/>
          <a:ln w="25400">
            <a:solidFill>
              <a:srgbClr val="FF00FF"/>
            </a:solidFill>
            <a:round/>
            <a:headEnd/>
            <a:tailEnd type="triangle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3497" name="Line 14"/>
          <p:cNvSpPr>
            <a:spLocks noChangeShapeType="1"/>
          </p:cNvSpPr>
          <p:nvPr/>
        </p:nvSpPr>
        <p:spPr bwMode="auto">
          <a:xfrm>
            <a:off x="2667000" y="3352800"/>
            <a:ext cx="152400" cy="838200"/>
          </a:xfrm>
          <a:prstGeom prst="line">
            <a:avLst/>
          </a:prstGeom>
          <a:noFill/>
          <a:ln w="25400">
            <a:solidFill>
              <a:srgbClr val="FF00FF"/>
            </a:solidFill>
            <a:round/>
            <a:headEnd/>
            <a:tailEnd type="triangle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3498" name="Text Box 18"/>
          <p:cNvSpPr txBox="1">
            <a:spLocks noChangeArrowheads="1"/>
          </p:cNvSpPr>
          <p:nvPr/>
        </p:nvSpPr>
        <p:spPr bwMode="auto">
          <a:xfrm>
            <a:off x="4724400" y="3657600"/>
            <a:ext cx="3962400" cy="51752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400">
                <a:solidFill>
                  <a:srgbClr val="0000FF"/>
                </a:solidFill>
              </a:rPr>
              <a:t>Hint of </a:t>
            </a:r>
            <a:r>
              <a:rPr lang="en-US" sz="1400">
                <a:solidFill>
                  <a:srgbClr val="FF0000"/>
                </a:solidFill>
              </a:rPr>
              <a:t>stronger double-peak</a:t>
            </a:r>
            <a:r>
              <a:rPr lang="en-US" sz="1400">
                <a:solidFill>
                  <a:srgbClr val="0000FF"/>
                </a:solidFill>
              </a:rPr>
              <a:t> structure </a:t>
            </a:r>
            <a:r>
              <a:rPr lang="en-US" sz="1400">
                <a:solidFill>
                  <a:srgbClr val="FF0000"/>
                </a:solidFill>
              </a:rPr>
              <a:t>out-of-plane</a:t>
            </a:r>
            <a:r>
              <a:rPr lang="en-US" sz="1400">
                <a:solidFill>
                  <a:srgbClr val="0000FF"/>
                </a:solidFill>
              </a:rPr>
              <a:t> than in-plane Mach Cones in Plasma? </a:t>
            </a:r>
          </a:p>
        </p:txBody>
      </p:sp>
      <p:grpSp>
        <p:nvGrpSpPr>
          <p:cNvPr id="63499" name="Group 40"/>
          <p:cNvGrpSpPr>
            <a:grpSpLocks/>
          </p:cNvGrpSpPr>
          <p:nvPr/>
        </p:nvGrpSpPr>
        <p:grpSpPr bwMode="auto">
          <a:xfrm>
            <a:off x="2514600" y="4495800"/>
            <a:ext cx="1760538" cy="2047875"/>
            <a:chOff x="174" y="2400"/>
            <a:chExt cx="1358" cy="1579"/>
          </a:xfrm>
        </p:grpSpPr>
        <p:grpSp>
          <p:nvGrpSpPr>
            <p:cNvPr id="63518" name="Group 41"/>
            <p:cNvGrpSpPr>
              <a:grpSpLocks/>
            </p:cNvGrpSpPr>
            <p:nvPr/>
          </p:nvGrpSpPr>
          <p:grpSpPr bwMode="auto">
            <a:xfrm>
              <a:off x="174" y="2400"/>
              <a:ext cx="1358" cy="1394"/>
              <a:chOff x="78" y="560"/>
              <a:chExt cx="1358" cy="1394"/>
            </a:xfrm>
          </p:grpSpPr>
          <p:sp>
            <p:nvSpPr>
              <p:cNvPr id="63520" name="Oval 42"/>
              <p:cNvSpPr>
                <a:spLocks noChangeArrowheads="1"/>
              </p:cNvSpPr>
              <p:nvPr/>
            </p:nvSpPr>
            <p:spPr bwMode="auto">
              <a:xfrm>
                <a:off x="78" y="812"/>
                <a:ext cx="1064" cy="1020"/>
              </a:xfrm>
              <a:prstGeom prst="ellipse">
                <a:avLst/>
              </a:prstGeom>
              <a:gradFill rotWithShape="0">
                <a:gsLst>
                  <a:gs pos="0">
                    <a:srgbClr val="FF0000">
                      <a:alpha val="75000"/>
                    </a:srgbClr>
                  </a:gs>
                  <a:gs pos="100000">
                    <a:srgbClr val="FFFF66">
                      <a:alpha val="82999"/>
                    </a:srgb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eaLnBrk="0" hangingPunct="0">
                  <a:spcBef>
                    <a:spcPct val="20000"/>
                  </a:spcBef>
                </a:pPr>
                <a:endParaRPr lang="en-US"/>
              </a:p>
            </p:txBody>
          </p:sp>
          <p:sp>
            <p:nvSpPr>
              <p:cNvPr id="63521" name="Line 43"/>
              <p:cNvSpPr>
                <a:spLocks noChangeShapeType="1"/>
              </p:cNvSpPr>
              <p:nvPr/>
            </p:nvSpPr>
            <p:spPr bwMode="auto">
              <a:xfrm>
                <a:off x="999" y="1488"/>
                <a:ext cx="199" cy="239"/>
              </a:xfrm>
              <a:prstGeom prst="line">
                <a:avLst/>
              </a:prstGeom>
              <a:noFill/>
              <a:ln w="9525">
                <a:solidFill>
                  <a:srgbClr val="0000FF"/>
                </a:solidFill>
                <a:round/>
                <a:headEnd/>
                <a:tailEnd type="triangle" w="med" len="med"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3522" name="Line 44"/>
              <p:cNvSpPr>
                <a:spLocks noChangeShapeType="1"/>
              </p:cNvSpPr>
              <p:nvPr/>
            </p:nvSpPr>
            <p:spPr bwMode="auto">
              <a:xfrm>
                <a:off x="999" y="1488"/>
                <a:ext cx="80" cy="199"/>
              </a:xfrm>
              <a:prstGeom prst="line">
                <a:avLst/>
              </a:prstGeom>
              <a:noFill/>
              <a:ln w="9525">
                <a:solidFill>
                  <a:srgbClr val="0000FF"/>
                </a:solidFill>
                <a:round/>
                <a:headEnd/>
                <a:tailEnd type="triangle" w="med" len="med"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3523" name="Line 45"/>
              <p:cNvSpPr>
                <a:spLocks noChangeShapeType="1"/>
              </p:cNvSpPr>
              <p:nvPr/>
            </p:nvSpPr>
            <p:spPr bwMode="auto">
              <a:xfrm>
                <a:off x="999" y="1488"/>
                <a:ext cx="160" cy="0"/>
              </a:xfrm>
              <a:prstGeom prst="line">
                <a:avLst/>
              </a:prstGeom>
              <a:noFill/>
              <a:ln w="9525">
                <a:solidFill>
                  <a:srgbClr val="0000FF"/>
                </a:solidFill>
                <a:round/>
                <a:headEnd/>
                <a:tailEnd type="triangle" w="med" len="med"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3524" name="Line 46"/>
              <p:cNvSpPr>
                <a:spLocks noChangeShapeType="1"/>
              </p:cNvSpPr>
              <p:nvPr/>
            </p:nvSpPr>
            <p:spPr bwMode="auto">
              <a:xfrm rot="19800000" flipV="1">
                <a:off x="675" y="572"/>
                <a:ext cx="220" cy="376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round/>
                <a:headEnd/>
                <a:tailEnd type="triangle" w="sm" len="lg"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3525" name="Line 47"/>
              <p:cNvSpPr>
                <a:spLocks noChangeShapeType="1"/>
              </p:cNvSpPr>
              <p:nvPr/>
            </p:nvSpPr>
            <p:spPr bwMode="auto">
              <a:xfrm>
                <a:off x="999" y="1488"/>
                <a:ext cx="160" cy="120"/>
              </a:xfrm>
              <a:prstGeom prst="line">
                <a:avLst/>
              </a:prstGeom>
              <a:noFill/>
              <a:ln w="9525">
                <a:solidFill>
                  <a:srgbClr val="0000FF"/>
                </a:solidFill>
                <a:round/>
                <a:headEnd/>
                <a:tailEnd type="triangle" w="med" len="med"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3526" name="Line 48"/>
              <p:cNvSpPr>
                <a:spLocks noChangeShapeType="1"/>
              </p:cNvSpPr>
              <p:nvPr/>
            </p:nvSpPr>
            <p:spPr bwMode="auto">
              <a:xfrm rot="19800000" flipV="1">
                <a:off x="708" y="727"/>
                <a:ext cx="64" cy="192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round/>
                <a:headEnd/>
                <a:tailEnd type="triangle" w="med" len="med"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3527" name="Line 49"/>
              <p:cNvSpPr>
                <a:spLocks noChangeShapeType="1"/>
              </p:cNvSpPr>
              <p:nvPr/>
            </p:nvSpPr>
            <p:spPr bwMode="auto">
              <a:xfrm rot="19800000" flipV="1">
                <a:off x="730" y="690"/>
                <a:ext cx="195" cy="239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round/>
                <a:headEnd/>
                <a:tailEnd type="triangle" w="med" len="med"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3528" name="Rectangle 50"/>
              <p:cNvSpPr>
                <a:spLocks noChangeArrowheads="1"/>
              </p:cNvSpPr>
              <p:nvPr/>
            </p:nvSpPr>
            <p:spPr bwMode="auto">
              <a:xfrm>
                <a:off x="336" y="1579"/>
                <a:ext cx="659" cy="23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r>
                  <a:rPr lang="en-US" sz="1400" b="1" i="1">
                    <a:solidFill>
                      <a:srgbClr val="FF0000"/>
                    </a:solidFill>
                    <a:latin typeface="Arial" pitchFamily="84" charset="0"/>
                  </a:rPr>
                  <a:t>Medium</a:t>
                </a:r>
                <a:endParaRPr lang="en-US" sz="1600">
                  <a:solidFill>
                    <a:srgbClr val="FF0000"/>
                  </a:solidFill>
                  <a:latin typeface="Arial" pitchFamily="84" charset="0"/>
                </a:endParaRPr>
              </a:p>
            </p:txBody>
          </p:sp>
          <p:sp>
            <p:nvSpPr>
              <p:cNvPr id="63529" name="Text Box 51"/>
              <p:cNvSpPr txBox="1">
                <a:spLocks noChangeArrowheads="1"/>
              </p:cNvSpPr>
              <p:nvPr/>
            </p:nvSpPr>
            <p:spPr bwMode="auto">
              <a:xfrm>
                <a:off x="959" y="1719"/>
                <a:ext cx="477" cy="235"/>
              </a:xfrm>
              <a:prstGeom prst="rect">
                <a:avLst/>
              </a:prstGeom>
              <a:noFill/>
              <a:ln w="25400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pPr marL="457200" indent="-457200">
                  <a:spcBef>
                    <a:spcPct val="50000"/>
                  </a:spcBef>
                  <a:buFont typeface="Wingdings" pitchFamily="84" charset="2"/>
                  <a:buNone/>
                </a:pPr>
                <a:r>
                  <a:rPr lang="en-US" sz="1400" b="1">
                    <a:solidFill>
                      <a:srgbClr val="0000FF"/>
                    </a:solidFill>
                    <a:latin typeface="Arial" pitchFamily="84" charset="0"/>
                  </a:rPr>
                  <a:t>away</a:t>
                </a:r>
              </a:p>
            </p:txBody>
          </p:sp>
          <p:sp>
            <p:nvSpPr>
              <p:cNvPr id="63530" name="Text Box 52"/>
              <p:cNvSpPr txBox="1">
                <a:spLocks noChangeArrowheads="1"/>
              </p:cNvSpPr>
              <p:nvPr/>
            </p:nvSpPr>
            <p:spPr bwMode="auto">
              <a:xfrm>
                <a:off x="835" y="560"/>
                <a:ext cx="431" cy="235"/>
              </a:xfrm>
              <a:prstGeom prst="rect">
                <a:avLst/>
              </a:prstGeom>
              <a:noFill/>
              <a:ln w="25400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pPr marL="457200" indent="-457200">
                  <a:spcBef>
                    <a:spcPct val="50000"/>
                  </a:spcBef>
                  <a:buFont typeface="Wingdings" pitchFamily="84" charset="2"/>
                  <a:buNone/>
                </a:pPr>
                <a:r>
                  <a:rPr lang="en-US" sz="1400" b="1">
                    <a:solidFill>
                      <a:srgbClr val="FF0000"/>
                    </a:solidFill>
                    <a:latin typeface="Arial" pitchFamily="84" charset="0"/>
                  </a:rPr>
                  <a:t>near</a:t>
                </a:r>
              </a:p>
            </p:txBody>
          </p:sp>
          <p:sp>
            <p:nvSpPr>
              <p:cNvPr id="63531" name="Line 53"/>
              <p:cNvSpPr>
                <a:spLocks noChangeShapeType="1"/>
              </p:cNvSpPr>
              <p:nvPr/>
            </p:nvSpPr>
            <p:spPr bwMode="auto">
              <a:xfrm>
                <a:off x="775" y="1045"/>
                <a:ext cx="0" cy="717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prstDash val="dash"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63532" name="Freeform 54"/>
              <p:cNvSpPr>
                <a:spLocks/>
              </p:cNvSpPr>
              <p:nvPr/>
            </p:nvSpPr>
            <p:spPr bwMode="auto">
              <a:xfrm>
                <a:off x="794" y="1284"/>
                <a:ext cx="199" cy="279"/>
              </a:xfrm>
              <a:custGeom>
                <a:avLst/>
                <a:gdLst>
                  <a:gd name="T0" fmla="*/ 8 w 200"/>
                  <a:gd name="T1" fmla="*/ 0 h 432"/>
                  <a:gd name="T2" fmla="*/ 8 w 200"/>
                  <a:gd name="T3" fmla="*/ 144 h 432"/>
                  <a:gd name="T4" fmla="*/ 56 w 200"/>
                  <a:gd name="T5" fmla="*/ 336 h 432"/>
                  <a:gd name="T6" fmla="*/ 200 w 200"/>
                  <a:gd name="T7" fmla="*/ 432 h 43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00"/>
                  <a:gd name="T13" fmla="*/ 0 h 432"/>
                  <a:gd name="T14" fmla="*/ 200 w 200"/>
                  <a:gd name="T15" fmla="*/ 432 h 43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00" h="432">
                    <a:moveTo>
                      <a:pt x="8" y="0"/>
                    </a:moveTo>
                    <a:cubicBezTo>
                      <a:pt x="4" y="44"/>
                      <a:pt x="0" y="88"/>
                      <a:pt x="8" y="144"/>
                    </a:cubicBezTo>
                    <a:cubicBezTo>
                      <a:pt x="16" y="200"/>
                      <a:pt x="24" y="288"/>
                      <a:pt x="56" y="336"/>
                    </a:cubicBezTo>
                    <a:cubicBezTo>
                      <a:pt x="88" y="384"/>
                      <a:pt x="144" y="408"/>
                      <a:pt x="200" y="432"/>
                    </a:cubicBezTo>
                  </a:path>
                </a:pathLst>
              </a:custGeom>
              <a:noFill/>
              <a:ln w="25400">
                <a:solidFill>
                  <a:srgbClr val="FF33CC"/>
                </a:solidFill>
                <a:round/>
                <a:headEnd/>
                <a:tailEnd type="triangle" w="med" len="med"/>
              </a:ln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pPr eaLnBrk="0" hangingPunct="0">
                  <a:spcBef>
                    <a:spcPct val="20000"/>
                  </a:spcBef>
                </a:pPr>
                <a:endParaRPr lang="en-US"/>
              </a:p>
            </p:txBody>
          </p:sp>
        </p:grpSp>
        <p:sp>
          <p:nvSpPr>
            <p:cNvPr id="63519" name="Text Box 55"/>
            <p:cNvSpPr txBox="1">
              <a:spLocks noChangeArrowheads="1"/>
            </p:cNvSpPr>
            <p:nvPr/>
          </p:nvSpPr>
          <p:spPr bwMode="auto">
            <a:xfrm>
              <a:off x="385" y="3744"/>
              <a:ext cx="947" cy="235"/>
            </a:xfrm>
            <a:prstGeom prst="rect">
              <a:avLst/>
            </a:prstGeom>
            <a:solidFill>
              <a:schemeClr val="bg1"/>
            </a:solidFill>
            <a:ln w="25400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marL="457200" indent="-457200">
                <a:spcBef>
                  <a:spcPct val="50000"/>
                </a:spcBef>
                <a:buFont typeface="Wingdings" pitchFamily="84" charset="2"/>
                <a:buNone/>
              </a:pPr>
              <a:r>
                <a:rPr lang="en-US" sz="1400">
                  <a:latin typeface="Arial Rounded MT Bold" pitchFamily="84" charset="0"/>
                </a:rPr>
                <a:t>deflected jets</a:t>
              </a:r>
            </a:p>
          </p:txBody>
        </p:sp>
      </p:grpSp>
      <p:sp>
        <p:nvSpPr>
          <p:cNvPr id="63500" name="Text Box 59"/>
          <p:cNvSpPr txBox="1">
            <a:spLocks noChangeArrowheads="1"/>
          </p:cNvSpPr>
          <p:nvPr/>
        </p:nvSpPr>
        <p:spPr bwMode="auto">
          <a:xfrm>
            <a:off x="3962400" y="5029200"/>
            <a:ext cx="704850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0" hangingPunct="0">
              <a:spcBef>
                <a:spcPct val="20000"/>
              </a:spcBef>
            </a:pPr>
            <a:r>
              <a:rPr lang="en-US" sz="1600"/>
              <a:t>versus</a:t>
            </a:r>
          </a:p>
        </p:txBody>
      </p:sp>
      <p:grpSp>
        <p:nvGrpSpPr>
          <p:cNvPr id="63501" name="Group 66"/>
          <p:cNvGrpSpPr>
            <a:grpSpLocks/>
          </p:cNvGrpSpPr>
          <p:nvPr/>
        </p:nvGrpSpPr>
        <p:grpSpPr bwMode="auto">
          <a:xfrm>
            <a:off x="4419600" y="4343400"/>
            <a:ext cx="2895600" cy="2132013"/>
            <a:chOff x="1182" y="480"/>
            <a:chExt cx="1859" cy="1344"/>
          </a:xfrm>
        </p:grpSpPr>
        <p:grpSp>
          <p:nvGrpSpPr>
            <p:cNvPr id="63506" name="Group 67"/>
            <p:cNvGrpSpPr>
              <a:grpSpLocks/>
            </p:cNvGrpSpPr>
            <p:nvPr/>
          </p:nvGrpSpPr>
          <p:grpSpPr bwMode="auto">
            <a:xfrm>
              <a:off x="1492" y="759"/>
              <a:ext cx="1228" cy="888"/>
              <a:chOff x="3376" y="1656"/>
              <a:chExt cx="1968" cy="816"/>
            </a:xfrm>
          </p:grpSpPr>
          <p:sp>
            <p:nvSpPr>
              <p:cNvPr id="63515" name="Rectangle 68"/>
              <p:cNvSpPr>
                <a:spLocks noChangeArrowheads="1"/>
              </p:cNvSpPr>
              <p:nvPr/>
            </p:nvSpPr>
            <p:spPr bwMode="auto">
              <a:xfrm>
                <a:off x="3448" y="1664"/>
                <a:ext cx="1824" cy="792"/>
              </a:xfrm>
              <a:prstGeom prst="rect">
                <a:avLst/>
              </a:prstGeom>
              <a:solidFill>
                <a:srgbClr val="FF66CC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algn="ctr" eaLnBrk="0" hangingPunct="0"/>
                <a:endParaRPr lang="en-US" sz="2400" b="1">
                  <a:solidFill>
                    <a:srgbClr val="FF66CC"/>
                  </a:solidFill>
                </a:endParaRPr>
              </a:p>
            </p:txBody>
          </p:sp>
          <p:sp>
            <p:nvSpPr>
              <p:cNvPr id="63516" name="Oval 69"/>
              <p:cNvSpPr>
                <a:spLocks noChangeArrowheads="1"/>
              </p:cNvSpPr>
              <p:nvPr/>
            </p:nvSpPr>
            <p:spPr bwMode="auto">
              <a:xfrm>
                <a:off x="5192" y="1656"/>
                <a:ext cx="152" cy="808"/>
              </a:xfrm>
              <a:prstGeom prst="ellipse">
                <a:avLst/>
              </a:prstGeom>
              <a:solidFill>
                <a:srgbClr val="6699FF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eaLnBrk="0" hangingPunct="0">
                  <a:spcBef>
                    <a:spcPct val="20000"/>
                  </a:spcBef>
                </a:pPr>
                <a:endParaRPr lang="en-US"/>
              </a:p>
            </p:txBody>
          </p:sp>
          <p:sp>
            <p:nvSpPr>
              <p:cNvPr id="63517" name="Oval 70"/>
              <p:cNvSpPr>
                <a:spLocks noChangeArrowheads="1"/>
              </p:cNvSpPr>
              <p:nvPr/>
            </p:nvSpPr>
            <p:spPr bwMode="auto">
              <a:xfrm>
                <a:off x="3376" y="1656"/>
                <a:ext cx="152" cy="816"/>
              </a:xfrm>
              <a:prstGeom prst="ellipse">
                <a:avLst/>
              </a:prstGeom>
              <a:solidFill>
                <a:srgbClr val="6699FF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eaLnBrk="0" hangingPunct="0">
                  <a:spcBef>
                    <a:spcPct val="20000"/>
                  </a:spcBef>
                </a:pPr>
                <a:endParaRPr lang="en-US"/>
              </a:p>
            </p:txBody>
          </p:sp>
        </p:grpSp>
        <p:sp>
          <p:nvSpPr>
            <p:cNvPr id="63507" name="Text Box 71"/>
            <p:cNvSpPr txBox="1">
              <a:spLocks noChangeArrowheads="1"/>
            </p:cNvSpPr>
            <p:nvPr/>
          </p:nvSpPr>
          <p:spPr bwMode="auto">
            <a:xfrm>
              <a:off x="2388" y="480"/>
              <a:ext cx="588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eaLnBrk="0" hangingPunct="0"/>
              <a:r>
                <a:rPr lang="en-US" sz="1200" b="1">
                  <a:solidFill>
                    <a:srgbClr val="FF0000"/>
                  </a:solidFill>
                  <a:latin typeface="Tahoma" pitchFamily="84" charset="0"/>
                </a:rPr>
                <a:t>near-side</a:t>
              </a:r>
            </a:p>
            <a:p>
              <a:pPr eaLnBrk="0" hangingPunct="0"/>
              <a:r>
                <a:rPr lang="en-US" sz="1200" b="1">
                  <a:solidFill>
                    <a:srgbClr val="FF0000"/>
                  </a:solidFill>
                  <a:latin typeface="Tahoma" pitchFamily="84" charset="0"/>
                </a:rPr>
                <a:t>trigger</a:t>
              </a:r>
              <a:endParaRPr lang="en-US" sz="1200" b="1"/>
            </a:p>
          </p:txBody>
        </p:sp>
        <p:sp>
          <p:nvSpPr>
            <p:cNvPr id="63508" name="Text Box 72"/>
            <p:cNvSpPr txBox="1">
              <a:spLocks noChangeArrowheads="1"/>
            </p:cNvSpPr>
            <p:nvPr/>
          </p:nvSpPr>
          <p:spPr bwMode="auto">
            <a:xfrm>
              <a:off x="1872" y="1651"/>
              <a:ext cx="1070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eaLnBrk="0" hangingPunct="0"/>
              <a:r>
                <a:rPr lang="en-US" sz="1200" b="1">
                  <a:solidFill>
                    <a:schemeClr val="accent2"/>
                  </a:solidFill>
                  <a:latin typeface="Tahoma" pitchFamily="84" charset="0"/>
                </a:rPr>
                <a:t>away-side jet axis</a:t>
              </a:r>
              <a:endParaRPr lang="en-US" sz="1200" b="1">
                <a:solidFill>
                  <a:schemeClr val="accent2"/>
                </a:solidFill>
              </a:endParaRPr>
            </a:p>
          </p:txBody>
        </p:sp>
        <p:sp>
          <p:nvSpPr>
            <p:cNvPr id="63509" name="Line 73"/>
            <p:cNvSpPr>
              <a:spLocks noChangeShapeType="1"/>
            </p:cNvSpPr>
            <p:nvPr/>
          </p:nvSpPr>
          <p:spPr bwMode="auto">
            <a:xfrm flipH="1">
              <a:off x="1182" y="1219"/>
              <a:ext cx="238" cy="1"/>
            </a:xfrm>
            <a:prstGeom prst="line">
              <a:avLst/>
            </a:prstGeom>
            <a:noFill/>
            <a:ln w="28575">
              <a:solidFill>
                <a:srgbClr val="6699FF"/>
              </a:solidFill>
              <a:round/>
              <a:headEnd/>
              <a:tailEnd type="triangle" w="med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510" name="Line 74"/>
            <p:cNvSpPr>
              <a:spLocks noChangeShapeType="1"/>
            </p:cNvSpPr>
            <p:nvPr/>
          </p:nvSpPr>
          <p:spPr bwMode="auto">
            <a:xfrm flipH="1">
              <a:off x="2803" y="1198"/>
              <a:ext cx="238" cy="0"/>
            </a:xfrm>
            <a:prstGeom prst="line">
              <a:avLst/>
            </a:prstGeom>
            <a:noFill/>
            <a:ln w="28575">
              <a:solidFill>
                <a:srgbClr val="6699FF"/>
              </a:solidFill>
              <a:round/>
              <a:headEnd type="triangle" w="med" len="med"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511" name="Line 75"/>
            <p:cNvSpPr>
              <a:spLocks noChangeShapeType="1"/>
            </p:cNvSpPr>
            <p:nvPr/>
          </p:nvSpPr>
          <p:spPr bwMode="auto">
            <a:xfrm flipV="1">
              <a:off x="2132" y="576"/>
              <a:ext cx="268" cy="216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round/>
              <a:headEnd/>
              <a:tailEnd type="triangle" w="med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512" name="AutoShape 76"/>
            <p:cNvSpPr>
              <a:spLocks noChangeArrowheads="1"/>
            </p:cNvSpPr>
            <p:nvPr/>
          </p:nvSpPr>
          <p:spPr bwMode="auto">
            <a:xfrm rot="900000">
              <a:off x="1771" y="802"/>
              <a:ext cx="552" cy="637"/>
            </a:xfrm>
            <a:prstGeom prst="triangle">
              <a:avLst>
                <a:gd name="adj" fmla="val 50000"/>
              </a:avLst>
            </a:prstGeom>
            <a:solidFill>
              <a:srgbClr val="F3A557"/>
            </a:solidFill>
            <a:ln w="28575">
              <a:solidFill>
                <a:schemeClr val="accent2"/>
              </a:solidFill>
              <a:prstDash val="dash"/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endParaRPr lang="en-US" sz="1800">
                <a:solidFill>
                  <a:schemeClr val="accent2"/>
                </a:solidFill>
              </a:endParaRPr>
            </a:p>
          </p:txBody>
        </p:sp>
        <p:sp>
          <p:nvSpPr>
            <p:cNvPr id="63513" name="Oval 77"/>
            <p:cNvSpPr>
              <a:spLocks noChangeArrowheads="1"/>
            </p:cNvSpPr>
            <p:nvPr/>
          </p:nvSpPr>
          <p:spPr bwMode="auto">
            <a:xfrm rot="900000">
              <a:off x="1686" y="1337"/>
              <a:ext cx="546" cy="207"/>
            </a:xfrm>
            <a:prstGeom prst="ellipse">
              <a:avLst/>
            </a:prstGeom>
            <a:solidFill>
              <a:srgbClr val="F3A557"/>
            </a:solidFill>
            <a:ln w="76200">
              <a:solidFill>
                <a:schemeClr val="accent2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endParaRPr lang="en-US" sz="1800"/>
            </a:p>
          </p:txBody>
        </p:sp>
        <p:sp>
          <p:nvSpPr>
            <p:cNvPr id="63514" name="Line 78"/>
            <p:cNvSpPr>
              <a:spLocks noChangeShapeType="1"/>
            </p:cNvSpPr>
            <p:nvPr/>
          </p:nvSpPr>
          <p:spPr bwMode="auto">
            <a:xfrm flipH="1">
              <a:off x="1880" y="817"/>
              <a:ext cx="249" cy="899"/>
            </a:xfrm>
            <a:prstGeom prst="line">
              <a:avLst/>
            </a:prstGeom>
            <a:noFill/>
            <a:ln w="25400">
              <a:solidFill>
                <a:schemeClr val="accent2"/>
              </a:solidFill>
              <a:prstDash val="lgDashDot"/>
              <a:round/>
              <a:headEnd/>
              <a:tailEnd type="triangle" w="med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63502" name="Text Box 79"/>
          <p:cNvSpPr txBox="1">
            <a:spLocks noChangeArrowheads="1"/>
          </p:cNvSpPr>
          <p:nvPr/>
        </p:nvSpPr>
        <p:spPr bwMode="auto">
          <a:xfrm>
            <a:off x="7239000" y="4495800"/>
            <a:ext cx="1371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altLang="zh-CN" sz="1400">
                <a:solidFill>
                  <a:srgbClr val="0000FF"/>
                </a:solidFill>
                <a:latin typeface="Arial" pitchFamily="84" charset="0"/>
                <a:ea typeface="宋体" pitchFamily="84" charset="-122"/>
                <a:cs typeface="宋体" pitchFamily="84" charset="-122"/>
              </a:rPr>
              <a:t>Mach cone</a:t>
            </a:r>
            <a:endParaRPr lang="en-US" altLang="zh-CN" sz="1400" baseline="-25000">
              <a:solidFill>
                <a:srgbClr val="0000FF"/>
              </a:solidFill>
              <a:latin typeface="Arial" pitchFamily="84" charset="0"/>
              <a:cs typeface="Arial" pitchFamily="84" charset="0"/>
              <a:sym typeface="Symbol" pitchFamily="84" charset="2"/>
            </a:endParaRPr>
          </a:p>
        </p:txBody>
      </p:sp>
      <p:sp>
        <p:nvSpPr>
          <p:cNvPr id="63503" name="Freeform 80"/>
          <p:cNvSpPr>
            <a:spLocks/>
          </p:cNvSpPr>
          <p:nvPr/>
        </p:nvSpPr>
        <p:spPr bwMode="auto">
          <a:xfrm>
            <a:off x="7772400" y="4800600"/>
            <a:ext cx="533400" cy="457200"/>
          </a:xfrm>
          <a:custGeom>
            <a:avLst/>
            <a:gdLst>
              <a:gd name="T0" fmla="*/ 0 w 336"/>
              <a:gd name="T1" fmla="*/ 0 h 288"/>
              <a:gd name="T2" fmla="*/ 144 w 336"/>
              <a:gd name="T3" fmla="*/ 192 h 288"/>
              <a:gd name="T4" fmla="*/ 336 w 336"/>
              <a:gd name="T5" fmla="*/ 288 h 288"/>
              <a:gd name="T6" fmla="*/ 0 60000 65536"/>
              <a:gd name="T7" fmla="*/ 0 60000 65536"/>
              <a:gd name="T8" fmla="*/ 0 60000 65536"/>
              <a:gd name="T9" fmla="*/ 0 w 336"/>
              <a:gd name="T10" fmla="*/ 0 h 288"/>
              <a:gd name="T11" fmla="*/ 336 w 336"/>
              <a:gd name="T12" fmla="*/ 288 h 28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336" h="288">
                <a:moveTo>
                  <a:pt x="0" y="0"/>
                </a:moveTo>
                <a:cubicBezTo>
                  <a:pt x="44" y="72"/>
                  <a:pt x="88" y="144"/>
                  <a:pt x="144" y="192"/>
                </a:cubicBezTo>
                <a:cubicBezTo>
                  <a:pt x="200" y="240"/>
                  <a:pt x="268" y="264"/>
                  <a:pt x="336" y="288"/>
                </a:cubicBezTo>
              </a:path>
            </a:pathLst>
          </a:cu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pPr eaLnBrk="0" hangingPunct="0">
              <a:spcBef>
                <a:spcPct val="20000"/>
              </a:spcBef>
            </a:pPr>
            <a:endParaRPr lang="en-US"/>
          </a:p>
        </p:txBody>
      </p:sp>
      <p:sp>
        <p:nvSpPr>
          <p:cNvPr id="63504" name="Text Box 83"/>
          <p:cNvSpPr txBox="1">
            <a:spLocks noChangeArrowheads="1"/>
          </p:cNvSpPr>
          <p:nvPr/>
        </p:nvSpPr>
        <p:spPr bwMode="auto">
          <a:xfrm>
            <a:off x="5410200" y="6400800"/>
            <a:ext cx="13716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altLang="zh-CN" sz="1200">
                <a:solidFill>
                  <a:srgbClr val="0000FF"/>
                </a:solidFill>
                <a:latin typeface="Arial" pitchFamily="84" charset="0"/>
                <a:ea typeface="宋体" pitchFamily="84" charset="-122"/>
                <a:cs typeface="宋体" pitchFamily="84" charset="-122"/>
              </a:rPr>
              <a:t>Mach Cone</a:t>
            </a:r>
            <a:endParaRPr lang="en-US" altLang="zh-CN" sz="1200" baseline="-25000">
              <a:solidFill>
                <a:srgbClr val="0000FF"/>
              </a:solidFill>
              <a:latin typeface="Arial" pitchFamily="84" charset="0"/>
              <a:cs typeface="Arial" pitchFamily="84" charset="0"/>
              <a:sym typeface="Symbol" pitchFamily="84" charset="2"/>
            </a:endParaRPr>
          </a:p>
        </p:txBody>
      </p:sp>
      <p:sp>
        <p:nvSpPr>
          <p:cNvPr id="63505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smtClean="0">
                <a:ea typeface="ＭＳ Ｐゴシック" pitchFamily="84" charset="-128"/>
              </a:rPr>
              <a:t> Jet Suppression Studies at RHIC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smtClean="0">
                <a:ea typeface="ＭＳ Ｐゴシック" pitchFamily="84" charset="-128"/>
              </a:rPr>
              <a:t>Nuclear Physics at the LHC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219200"/>
            <a:ext cx="8229600" cy="4724400"/>
          </a:xfrm>
          <a:ln>
            <a:solidFill>
              <a:schemeClr val="tx1"/>
            </a:solidFill>
          </a:ln>
        </p:spPr>
        <p:txBody>
          <a:bodyPr/>
          <a:lstStyle/>
          <a:p>
            <a:pPr marL="0" indent="0">
              <a:buFontTx/>
              <a:buNone/>
              <a:defRPr/>
            </a:pPr>
            <a:r>
              <a:rPr lang="en-US" sz="1600" b="0" dirty="0" smtClean="0">
                <a:cs typeface="+mn-cs"/>
              </a:rPr>
              <a:t>In 2002, the Nuclear Science Advisory Committee Long Range Plan provided an outlook on new domains of science to be explored, that included the LHC: </a:t>
            </a:r>
          </a:p>
          <a:p>
            <a:pPr marL="0" indent="0">
              <a:buFontTx/>
              <a:buNone/>
              <a:defRPr/>
            </a:pPr>
            <a:endParaRPr lang="en-US" sz="1600" b="0" dirty="0" smtClean="0">
              <a:cs typeface="+mn-cs"/>
            </a:endParaRPr>
          </a:p>
          <a:p>
            <a:pPr marL="0" indent="0">
              <a:buFontTx/>
              <a:buNone/>
              <a:defRPr/>
            </a:pPr>
            <a:endParaRPr lang="en-US" sz="1600" b="0" dirty="0" smtClean="0">
              <a:cs typeface="+mn-cs"/>
            </a:endParaRPr>
          </a:p>
          <a:p>
            <a:pPr marL="0" indent="0">
              <a:buFontTx/>
              <a:buNone/>
              <a:defRPr/>
            </a:pPr>
            <a:endParaRPr lang="en-US" sz="1600" b="0" dirty="0" smtClean="0">
              <a:cs typeface="+mn-cs"/>
            </a:endParaRPr>
          </a:p>
          <a:p>
            <a:pPr marL="0" indent="0">
              <a:buFontTx/>
              <a:buNone/>
              <a:defRPr/>
            </a:pPr>
            <a:endParaRPr lang="en-US" sz="1600" b="0" dirty="0" smtClean="0">
              <a:cs typeface="+mn-cs"/>
            </a:endParaRPr>
          </a:p>
          <a:p>
            <a:pPr marL="0" indent="0">
              <a:buFontTx/>
              <a:buNone/>
              <a:defRPr/>
            </a:pPr>
            <a:r>
              <a:rPr lang="en-US" sz="1600" b="0" dirty="0" smtClean="0">
                <a:cs typeface="+mn-cs"/>
              </a:rPr>
              <a:t>In 2004, the NSAC subcommittee reviewed the U.S. Program in Heavy-Ion Physics, noting “the LHC will open up a new regime in relativistic heavy-ion physics with significant opportunities for discoveries” and recommended that:</a:t>
            </a:r>
          </a:p>
          <a:p>
            <a:pPr>
              <a:defRPr/>
            </a:pPr>
            <a:r>
              <a:rPr lang="en-US" sz="1600" b="0" dirty="0" smtClean="0">
                <a:cs typeface="+mn-cs"/>
              </a:rPr>
              <a:t>Participation at the LHC should become a new component of the U.S. Heavy Ion program;</a:t>
            </a:r>
          </a:p>
          <a:p>
            <a:pPr>
              <a:defRPr/>
            </a:pPr>
            <a:r>
              <a:rPr lang="en-US" sz="1600" b="0" dirty="0" smtClean="0">
                <a:cs typeface="+mn-cs"/>
              </a:rPr>
              <a:t>This participation should receive comparable investment priority with each of the two near-term upgrade programs for the large RHIC detectors.</a:t>
            </a:r>
          </a:p>
          <a:p>
            <a:pPr>
              <a:buFontTx/>
              <a:buNone/>
              <a:defRPr/>
            </a:pPr>
            <a:endParaRPr lang="en-US" sz="1000" dirty="0" smtClean="0">
              <a:cs typeface="+mn-cs"/>
            </a:endParaRPr>
          </a:p>
          <a:p>
            <a:pPr marL="0" indent="0">
              <a:buFontTx/>
              <a:buNone/>
              <a:defRPr/>
            </a:pPr>
            <a:r>
              <a:rPr lang="en-US" sz="1600" b="0" dirty="0" smtClean="0">
                <a:cs typeface="+mn-cs"/>
              </a:rPr>
              <a:t>The science of high energy density physics (HEDP) was also highlighted in the NRC report </a:t>
            </a:r>
            <a:r>
              <a:rPr lang="en-US" sz="1600" b="0" i="1" dirty="0" smtClean="0">
                <a:cs typeface="+mn-cs"/>
              </a:rPr>
              <a:t>Connecting Quarks with the Cosmos</a:t>
            </a:r>
            <a:r>
              <a:rPr lang="en-US" sz="1600" b="0" dirty="0" smtClean="0">
                <a:cs typeface="+mn-cs"/>
              </a:rPr>
              <a:t>, and the interagency response to this report, which identified HEDP as the most effective way to address one of the eleven compelling science questions:  </a:t>
            </a:r>
            <a:r>
              <a:rPr lang="en-US" sz="1600" dirty="0" smtClean="0">
                <a:solidFill>
                  <a:srgbClr val="C00000"/>
                </a:solidFill>
                <a:cs typeface="+mn-cs"/>
              </a:rPr>
              <a:t>What Are the New States of Matter at Exceedingly High Density and Temperature?</a:t>
            </a:r>
            <a:r>
              <a:rPr lang="en-US" sz="1600" dirty="0" smtClean="0">
                <a:cs typeface="+mn-cs"/>
              </a:rPr>
              <a:t>  </a:t>
            </a:r>
          </a:p>
          <a:p>
            <a:pPr>
              <a:buFontTx/>
              <a:buNone/>
              <a:defRPr/>
            </a:pPr>
            <a:endParaRPr lang="en-US" dirty="0">
              <a:cs typeface="+mn-cs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COV  1/9/07</a:t>
            </a:r>
            <a:endParaRPr lang="en-US"/>
          </a:p>
        </p:txBody>
      </p:sp>
      <p:sp>
        <p:nvSpPr>
          <p:cNvPr id="64516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B64167D1-EA08-4F42-A009-5A3EBC3966D0}" type="slidenum">
              <a:rPr lang="en-US" smtClean="0">
                <a:latin typeface="Times New Roman" pitchFamily="84" charset="0"/>
                <a:ea typeface="ＭＳ Ｐゴシック" pitchFamily="84" charset="-128"/>
                <a:cs typeface="ＭＳ Ｐゴシック" pitchFamily="84" charset="-128"/>
              </a:rPr>
              <a:pPr/>
              <a:t>15</a:t>
            </a:fld>
            <a:endParaRPr lang="en-US" smtClean="0">
              <a:latin typeface="Times New Roman" pitchFamily="84" charset="0"/>
              <a:ea typeface="ＭＳ Ｐゴシック" pitchFamily="84" charset="-128"/>
              <a:cs typeface="ＭＳ Ｐゴシック" pitchFamily="84" charset="-128"/>
            </a:endParaRPr>
          </a:p>
        </p:txBody>
      </p:sp>
      <p:sp>
        <p:nvSpPr>
          <p:cNvPr id="64517" name="Rectangle 5"/>
          <p:cNvSpPr>
            <a:spLocks noChangeArrowheads="1"/>
          </p:cNvSpPr>
          <p:nvPr/>
        </p:nvSpPr>
        <p:spPr bwMode="auto">
          <a:xfrm>
            <a:off x="1066800" y="1905000"/>
            <a:ext cx="6781800" cy="923925"/>
          </a:xfrm>
          <a:prstGeom prst="rect">
            <a:avLst/>
          </a:prstGeom>
          <a:solidFill>
            <a:srgbClr val="FFF07D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eaLnBrk="0" hangingPunct="0">
              <a:spcBef>
                <a:spcPct val="20000"/>
              </a:spcBef>
            </a:pPr>
            <a:r>
              <a:rPr lang="en-US" sz="1800" b="1"/>
              <a:t>“It would be wise to make a modest investment… so that some U.S. participation is possible.  This program should focus on those aspects of relativistic heavy ions not easily addressed at RHIC”. 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smtClean="0">
                <a:ea typeface="ＭＳ Ｐゴシック" pitchFamily="84" charset="-128"/>
              </a:rPr>
              <a:t>An Electromagnetic Calorimeter for ALICE – A Large Ion Collider Experiment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COV  1/9/07</a:t>
            </a:r>
            <a:endParaRPr lang="en-US"/>
          </a:p>
        </p:txBody>
      </p:sp>
      <p:sp>
        <p:nvSpPr>
          <p:cNvPr id="65539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117BED5A-F265-41A9-89FA-7B47AAA17358}" type="slidenum">
              <a:rPr lang="en-US" smtClean="0">
                <a:latin typeface="Times New Roman" pitchFamily="84" charset="0"/>
                <a:ea typeface="ＭＳ Ｐゴシック" pitchFamily="84" charset="-128"/>
                <a:cs typeface="ＭＳ Ｐゴシック" pitchFamily="84" charset="-128"/>
              </a:rPr>
              <a:pPr/>
              <a:t>16</a:t>
            </a:fld>
            <a:endParaRPr lang="en-US" smtClean="0">
              <a:latin typeface="Times New Roman" pitchFamily="84" charset="0"/>
              <a:ea typeface="ＭＳ Ｐゴシック" pitchFamily="84" charset="-128"/>
              <a:cs typeface="ＭＳ Ｐゴシック" pitchFamily="84" charset="-128"/>
            </a:endParaRPr>
          </a:p>
        </p:txBody>
      </p:sp>
      <p:pic>
        <p:nvPicPr>
          <p:cNvPr id="6554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41900" y="1219200"/>
            <a:ext cx="4102100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5541" name="TextBox 6"/>
          <p:cNvSpPr txBox="1">
            <a:spLocks noChangeArrowheads="1"/>
          </p:cNvSpPr>
          <p:nvPr/>
        </p:nvSpPr>
        <p:spPr bwMode="auto">
          <a:xfrm>
            <a:off x="7696200" y="2514600"/>
            <a:ext cx="8001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0" hangingPunct="0">
              <a:spcBef>
                <a:spcPct val="20000"/>
              </a:spcBef>
            </a:pPr>
            <a:r>
              <a:rPr lang="en-US" sz="1600" b="1" i="1"/>
              <a:t>EMCal</a:t>
            </a:r>
          </a:p>
        </p:txBody>
      </p:sp>
      <p:pic>
        <p:nvPicPr>
          <p:cNvPr id="65542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51463" y="4114800"/>
            <a:ext cx="3792537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5543" name="TextBox 8"/>
          <p:cNvSpPr txBox="1">
            <a:spLocks noChangeArrowheads="1"/>
          </p:cNvSpPr>
          <p:nvPr/>
        </p:nvSpPr>
        <p:spPr bwMode="auto">
          <a:xfrm>
            <a:off x="5410200" y="6172200"/>
            <a:ext cx="2332038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0" hangingPunct="0">
              <a:spcBef>
                <a:spcPct val="20000"/>
              </a:spcBef>
            </a:pPr>
            <a:r>
              <a:rPr lang="en-US" sz="1600" b="1" i="1">
                <a:solidFill>
                  <a:schemeClr val="bg1"/>
                </a:solidFill>
              </a:rPr>
              <a:t>Insertion of supermodule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143000"/>
            <a:ext cx="7772400" cy="4724400"/>
          </a:xfrm>
        </p:spPr>
        <p:txBody>
          <a:bodyPr/>
          <a:lstStyle/>
          <a:p>
            <a:pPr marL="228600" indent="-228600" eaLnBrk="1" hangingPunct="1">
              <a:spcBef>
                <a:spcPts val="0"/>
              </a:spcBef>
              <a:buFont typeface="Wingdings" pitchFamily="2" charset="2"/>
              <a:buNone/>
              <a:defRPr/>
            </a:pPr>
            <a:r>
              <a:rPr lang="en-US" dirty="0" smtClean="0">
                <a:cs typeface="+mn-cs"/>
              </a:rPr>
              <a:t>ALICE/</a:t>
            </a:r>
            <a:r>
              <a:rPr lang="en-US" dirty="0" err="1" smtClean="0">
                <a:cs typeface="+mn-cs"/>
              </a:rPr>
              <a:t>EMCal</a:t>
            </a:r>
            <a:endParaRPr lang="en-US" dirty="0" smtClean="0">
              <a:cs typeface="+mn-cs"/>
            </a:endParaRPr>
          </a:p>
          <a:p>
            <a:pPr marL="228600" indent="-228600" eaLnBrk="1" hangingPunct="1">
              <a:spcBef>
                <a:spcPts val="0"/>
              </a:spcBef>
              <a:buFont typeface="Wingdings" pitchFamily="2" charset="2"/>
              <a:buNone/>
              <a:defRPr/>
            </a:pPr>
            <a:r>
              <a:rPr lang="en-US" b="0" dirty="0" smtClean="0">
                <a:cs typeface="+mn-cs"/>
              </a:rPr>
              <a:t>DOE TPC:  $13.5 Million </a:t>
            </a:r>
          </a:p>
          <a:p>
            <a:pPr marL="228600" indent="-228600" eaLnBrk="1" hangingPunct="1">
              <a:spcBef>
                <a:spcPts val="0"/>
              </a:spcBef>
              <a:buFont typeface="Wingdings" pitchFamily="2" charset="2"/>
              <a:buNone/>
              <a:defRPr/>
            </a:pPr>
            <a:r>
              <a:rPr lang="en-US" b="0" dirty="0" smtClean="0">
                <a:cs typeface="+mn-cs"/>
              </a:rPr>
              <a:t>FY 2007-FY 2011</a:t>
            </a:r>
          </a:p>
          <a:p>
            <a:pPr marL="228600" indent="-228600" eaLnBrk="1" hangingPunct="1">
              <a:spcBef>
                <a:spcPts val="0"/>
              </a:spcBef>
              <a:buFont typeface="Wingdings" pitchFamily="2" charset="2"/>
              <a:buNone/>
              <a:defRPr/>
            </a:pPr>
            <a:r>
              <a:rPr lang="en-US" b="0" dirty="0" smtClean="0">
                <a:cs typeface="+mn-cs"/>
              </a:rPr>
              <a:t>CD-2/3 in February 2008</a:t>
            </a:r>
          </a:p>
          <a:p>
            <a:pPr marL="228600" indent="-228600" eaLnBrk="1" hangingPunct="1">
              <a:buFont typeface="Wingdings" pitchFamily="2" charset="2"/>
              <a:buNone/>
              <a:defRPr/>
            </a:pPr>
            <a:endParaRPr lang="en-US" sz="800" dirty="0" smtClean="0">
              <a:cs typeface="+mn-cs"/>
            </a:endParaRPr>
          </a:p>
          <a:p>
            <a:pPr marL="228600" indent="-228600" eaLnBrk="1" hangingPunct="1">
              <a:defRPr/>
            </a:pPr>
            <a:r>
              <a:rPr lang="en-US" sz="1600" b="0" dirty="0" smtClean="0">
                <a:cs typeface="+mn-cs"/>
              </a:rPr>
              <a:t>LHC - world’s highest energy facility for particle physics; </a:t>
            </a:r>
          </a:p>
          <a:p>
            <a:pPr marL="228600" indent="-228600" eaLnBrk="1" hangingPunct="1">
              <a:buFontTx/>
              <a:buNone/>
              <a:defRPr/>
            </a:pPr>
            <a:r>
              <a:rPr lang="en-US" sz="1600" b="0" dirty="0" smtClean="0">
                <a:cs typeface="+mn-cs"/>
              </a:rPr>
              <a:t>		heavy ion studies @ ~4 wks/yr</a:t>
            </a:r>
          </a:p>
          <a:p>
            <a:pPr marL="228600" indent="-228600" eaLnBrk="1" hangingPunct="1">
              <a:defRPr/>
            </a:pPr>
            <a:r>
              <a:rPr lang="en-US" sz="1600" b="0" dirty="0" smtClean="0">
                <a:cs typeface="+mn-cs"/>
              </a:rPr>
              <a:t>Electromagnetic calorimeter (</a:t>
            </a:r>
            <a:r>
              <a:rPr lang="en-US" sz="1600" b="0" dirty="0" err="1" smtClean="0">
                <a:cs typeface="+mn-cs"/>
              </a:rPr>
              <a:t>EMCal</a:t>
            </a:r>
            <a:r>
              <a:rPr lang="en-US" sz="1600" b="0" dirty="0" smtClean="0">
                <a:cs typeface="+mn-cs"/>
              </a:rPr>
              <a:t>) for the ALICE </a:t>
            </a:r>
          </a:p>
          <a:p>
            <a:pPr marL="228600" indent="-228600" eaLnBrk="1" hangingPunct="1">
              <a:buFontTx/>
              <a:buNone/>
              <a:defRPr/>
            </a:pPr>
            <a:r>
              <a:rPr lang="en-US" sz="1600" b="0" dirty="0" smtClean="0">
                <a:cs typeface="+mn-cs"/>
              </a:rPr>
              <a:t>	experiment  is a major investment for Nuclear Physics</a:t>
            </a:r>
          </a:p>
          <a:p>
            <a:pPr marL="228600" indent="-228600" eaLnBrk="1" hangingPunct="1">
              <a:defRPr/>
            </a:pPr>
            <a:r>
              <a:rPr lang="en-US" sz="1600" b="0" dirty="0" smtClean="0">
                <a:cs typeface="+mn-cs"/>
              </a:rPr>
              <a:t>Joint U.S., French, and Italian  project</a:t>
            </a:r>
          </a:p>
          <a:p>
            <a:pPr marL="228600" indent="-228600" eaLnBrk="1" hangingPunct="1">
              <a:buFontTx/>
              <a:buNone/>
              <a:defRPr/>
            </a:pPr>
            <a:endParaRPr lang="en-US" sz="800" b="0" dirty="0" smtClean="0">
              <a:cs typeface="+mn-cs"/>
            </a:endParaRPr>
          </a:p>
          <a:p>
            <a:pPr marL="228600" indent="-228600" eaLnBrk="1" hangingPunct="1">
              <a:buFontTx/>
              <a:buNone/>
              <a:defRPr/>
            </a:pPr>
            <a:r>
              <a:rPr lang="en-US" sz="1600" dirty="0" smtClean="0">
                <a:cs typeface="+mn-cs"/>
              </a:rPr>
              <a:t>Project Deliverables:</a:t>
            </a:r>
          </a:p>
          <a:p>
            <a:pPr marL="228600" indent="-228600" eaLnBrk="1" hangingPunct="1">
              <a:defRPr/>
            </a:pPr>
            <a:r>
              <a:rPr lang="en-US" sz="1600" b="0" dirty="0" smtClean="0">
                <a:cs typeface="+mn-cs"/>
              </a:rPr>
              <a:t>Seven </a:t>
            </a:r>
            <a:r>
              <a:rPr lang="en-US" sz="1600" b="0" dirty="0" err="1" smtClean="0">
                <a:cs typeface="+mn-cs"/>
              </a:rPr>
              <a:t>EMCal</a:t>
            </a:r>
            <a:r>
              <a:rPr lang="en-US" sz="1600" b="0" dirty="0" smtClean="0">
                <a:cs typeface="+mn-cs"/>
              </a:rPr>
              <a:t> </a:t>
            </a:r>
            <a:r>
              <a:rPr lang="en-US" sz="1600" b="0" dirty="0" err="1" smtClean="0">
                <a:cs typeface="+mn-cs"/>
              </a:rPr>
              <a:t>supermodules</a:t>
            </a:r>
            <a:endParaRPr lang="en-US" sz="1600" b="0" dirty="0" smtClean="0">
              <a:cs typeface="+mn-cs"/>
            </a:endParaRPr>
          </a:p>
          <a:p>
            <a:pPr marL="228600" indent="-228600" eaLnBrk="1" hangingPunct="1">
              <a:defRPr/>
            </a:pPr>
            <a:r>
              <a:rPr lang="en-US" sz="1600" b="0" dirty="0" smtClean="0">
                <a:cs typeface="+mn-cs"/>
              </a:rPr>
              <a:t>Three are contributed by European collaborators </a:t>
            </a:r>
          </a:p>
          <a:p>
            <a:pPr marL="228600" indent="-228600" eaLnBrk="1" hangingPunct="1">
              <a:defRPr/>
            </a:pPr>
            <a:endParaRPr lang="en-US" sz="800" dirty="0" smtClean="0">
              <a:cs typeface="+mn-cs"/>
            </a:endParaRPr>
          </a:p>
          <a:p>
            <a:pPr marL="228600" indent="-228600" eaLnBrk="1" hangingPunct="1">
              <a:defRPr/>
            </a:pPr>
            <a:r>
              <a:rPr lang="en-US" sz="1600" dirty="0" smtClean="0">
                <a:cs typeface="+mn-cs"/>
              </a:rPr>
              <a:t>Status:</a:t>
            </a:r>
          </a:p>
          <a:p>
            <a:pPr marL="228600" indent="-228600" eaLnBrk="1" hangingPunct="1">
              <a:buFont typeface="Arial" pitchFamily="34" charset="0"/>
              <a:buChar char="•"/>
              <a:defRPr/>
            </a:pPr>
            <a:r>
              <a:rPr lang="en-US" sz="1600" b="0" dirty="0" smtClean="0">
                <a:cs typeface="+mn-cs"/>
              </a:rPr>
              <a:t>All </a:t>
            </a:r>
            <a:r>
              <a:rPr lang="en-US" sz="1600" b="0" dirty="0" err="1" smtClean="0">
                <a:cs typeface="+mn-cs"/>
              </a:rPr>
              <a:t>EMCal</a:t>
            </a:r>
            <a:r>
              <a:rPr lang="en-US" sz="1600" b="0" dirty="0" smtClean="0">
                <a:cs typeface="+mn-cs"/>
              </a:rPr>
              <a:t>  </a:t>
            </a:r>
            <a:r>
              <a:rPr lang="en-US" sz="1600" b="0" dirty="0" err="1" smtClean="0">
                <a:cs typeface="+mn-cs"/>
              </a:rPr>
              <a:t>supermodules</a:t>
            </a:r>
            <a:r>
              <a:rPr lang="en-US" sz="1600" b="0" dirty="0" smtClean="0">
                <a:cs typeface="+mn-cs"/>
              </a:rPr>
              <a:t> are fabricated</a:t>
            </a:r>
          </a:p>
          <a:p>
            <a:pPr marL="228600" indent="-228600" eaLnBrk="1" hangingPunct="1">
              <a:buFont typeface="Arial" pitchFamily="34" charset="0"/>
              <a:buChar char="•"/>
              <a:defRPr/>
            </a:pPr>
            <a:r>
              <a:rPr lang="en-US" sz="1600" b="0" dirty="0" smtClean="0">
                <a:cs typeface="+mn-cs"/>
              </a:rPr>
              <a:t>Four </a:t>
            </a:r>
            <a:r>
              <a:rPr lang="en-US" sz="1600" b="0" dirty="0" err="1" smtClean="0">
                <a:cs typeface="+mn-cs"/>
              </a:rPr>
              <a:t>supermodules</a:t>
            </a:r>
            <a:r>
              <a:rPr lang="en-US" sz="1600" b="0" dirty="0" smtClean="0">
                <a:cs typeface="+mn-cs"/>
              </a:rPr>
              <a:t> are installed for the present run</a:t>
            </a:r>
          </a:p>
          <a:p>
            <a:pPr>
              <a:defRPr/>
            </a:pPr>
            <a:endParaRPr lang="en-US" dirty="0">
              <a:cs typeface="+mn-cs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1" name="Title 1"/>
          <p:cNvSpPr>
            <a:spLocks noGrp="1"/>
          </p:cNvSpPr>
          <p:nvPr>
            <p:ph type="title"/>
          </p:nvPr>
        </p:nvSpPr>
        <p:spPr>
          <a:xfrm>
            <a:off x="1143000" y="381000"/>
            <a:ext cx="6934200" cy="762000"/>
          </a:xfrm>
        </p:spPr>
        <p:txBody>
          <a:bodyPr/>
          <a:lstStyle/>
          <a:p>
            <a:r>
              <a:rPr lang="en-US" sz="2800" smtClean="0">
                <a:ea typeface="ＭＳ Ｐゴシック" pitchFamily="84" charset="-128"/>
              </a:rPr>
              <a:t>Research with the EMCal and ALICE</a:t>
            </a:r>
            <a:br>
              <a:rPr lang="en-US" sz="2800" smtClean="0">
                <a:ea typeface="ＭＳ Ｐゴシック" pitchFamily="84" charset="-128"/>
              </a:rPr>
            </a:br>
            <a:endParaRPr lang="en-US" sz="2800" smtClean="0">
              <a:ea typeface="ＭＳ Ｐゴシック" pitchFamily="84" charset="-128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COV  1/9/07</a:t>
            </a:r>
            <a:endParaRPr lang="en-US"/>
          </a:p>
        </p:txBody>
      </p:sp>
      <p:sp>
        <p:nvSpPr>
          <p:cNvPr id="66563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127C67BF-C083-4B5D-91D7-58807CD1F294}" type="slidenum">
              <a:rPr lang="en-US" smtClean="0">
                <a:latin typeface="Times New Roman" pitchFamily="84" charset="0"/>
                <a:ea typeface="ＭＳ Ｐゴシック" pitchFamily="84" charset="-128"/>
                <a:cs typeface="ＭＳ Ｐゴシック" pitchFamily="84" charset="-128"/>
              </a:rPr>
              <a:pPr/>
              <a:t>17</a:t>
            </a:fld>
            <a:endParaRPr lang="en-US" smtClean="0">
              <a:latin typeface="Times New Roman" pitchFamily="84" charset="0"/>
              <a:ea typeface="ＭＳ Ｐゴシック" pitchFamily="84" charset="-128"/>
              <a:cs typeface="ＭＳ Ｐゴシック" pitchFamily="84" charset="-128"/>
            </a:endParaRPr>
          </a:p>
        </p:txBody>
      </p:sp>
      <p:sp>
        <p:nvSpPr>
          <p:cNvPr id="66564" name="Content Placeholder 7"/>
          <p:cNvSpPr>
            <a:spLocks noGrp="1"/>
          </p:cNvSpPr>
          <p:nvPr>
            <p:ph idx="1"/>
          </p:nvPr>
        </p:nvSpPr>
        <p:spPr>
          <a:xfrm>
            <a:off x="457200" y="4572000"/>
            <a:ext cx="5105400" cy="1200150"/>
          </a:xfrm>
          <a:solidFill>
            <a:srgbClr val="FFFFCC"/>
          </a:solidFill>
          <a:ln>
            <a:solidFill>
              <a:srgbClr val="FFC000"/>
            </a:solidFill>
          </a:ln>
        </p:spPr>
        <p:txBody>
          <a:bodyPr>
            <a:spAutoFit/>
          </a:bodyPr>
          <a:lstStyle/>
          <a:p>
            <a:pPr marL="0" indent="0">
              <a:buFontTx/>
              <a:buNone/>
            </a:pPr>
            <a:r>
              <a:rPr lang="en-US" smtClean="0">
                <a:ea typeface="ＭＳ Ｐゴシック" pitchFamily="84" charset="-128"/>
              </a:rPr>
              <a:t>First proton--proton collisions at the LHC as observed with the ALICE detector: measurement of the charged particle pseudo-rapidity density at 900 GeV.  Euro. Phys. Jour. C </a:t>
            </a:r>
            <a:r>
              <a:rPr lang="en-US" u="sng" smtClean="0">
                <a:ea typeface="ＭＳ Ｐゴシック" pitchFamily="84" charset="-128"/>
              </a:rPr>
              <a:t>65</a:t>
            </a:r>
            <a:r>
              <a:rPr lang="en-US" smtClean="0">
                <a:ea typeface="ＭＳ Ｐゴシック" pitchFamily="84" charset="-128"/>
              </a:rPr>
              <a:t>, 111 (Jan 2010).</a:t>
            </a:r>
            <a:endParaRPr lang="en-US" smtClean="0">
              <a:solidFill>
                <a:srgbClr val="C00000"/>
              </a:solidFill>
              <a:ea typeface="ＭＳ Ｐゴシック" pitchFamily="84" charset="-128"/>
            </a:endParaRPr>
          </a:p>
        </p:txBody>
      </p:sp>
      <p:sp>
        <p:nvSpPr>
          <p:cNvPr id="66565" name="Rectangle 9"/>
          <p:cNvSpPr>
            <a:spLocks noChangeArrowheads="1"/>
          </p:cNvSpPr>
          <p:nvPr/>
        </p:nvSpPr>
        <p:spPr bwMode="auto">
          <a:xfrm>
            <a:off x="5562600" y="3429000"/>
            <a:ext cx="3294063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0" hangingPunct="0">
              <a:spcBef>
                <a:spcPct val="20000"/>
              </a:spcBef>
            </a:pPr>
            <a:r>
              <a:rPr lang="en-US" sz="1600" b="1" i="1">
                <a:ea typeface="Times New Roman" pitchFamily="84" charset="0"/>
                <a:cs typeface="Times New Roman" pitchFamily="84" charset="0"/>
              </a:rPr>
              <a:t>ALICE Event from first LHC Beams</a:t>
            </a:r>
          </a:p>
        </p:txBody>
      </p:sp>
      <p:sp>
        <p:nvSpPr>
          <p:cNvPr id="12" name="Rectangle 5"/>
          <p:cNvSpPr>
            <a:spLocks noChangeArrowheads="1"/>
          </p:cNvSpPr>
          <p:nvPr/>
        </p:nvSpPr>
        <p:spPr bwMode="auto">
          <a:xfrm>
            <a:off x="381000" y="1143000"/>
            <a:ext cx="4813300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228600" indent="-228600">
              <a:spcBef>
                <a:spcPct val="20000"/>
              </a:spcBef>
              <a:buFont typeface="Wingdings" pitchFamily="2" charset="2"/>
              <a:buNone/>
              <a:defRPr/>
            </a:pPr>
            <a:r>
              <a:rPr lang="en-US" sz="1600" b="1" dirty="0">
                <a:latin typeface="+mn-lt"/>
                <a:ea typeface="ＭＳ Ｐゴシック" charset="-128"/>
                <a:cs typeface="+mn-cs"/>
              </a:rPr>
              <a:t>Scientific Research with the ALICE </a:t>
            </a:r>
            <a:r>
              <a:rPr lang="en-US" sz="1600" b="1" dirty="0" err="1">
                <a:latin typeface="+mn-lt"/>
                <a:ea typeface="ＭＳ Ｐゴシック" charset="-128"/>
                <a:cs typeface="+mn-cs"/>
              </a:rPr>
              <a:t>EMCal</a:t>
            </a:r>
            <a:endParaRPr lang="en-US" sz="800" b="1" dirty="0">
              <a:latin typeface="+mn-lt"/>
              <a:ea typeface="ＭＳ Ｐゴシック" charset="-128"/>
              <a:cs typeface="+mn-cs"/>
            </a:endParaRPr>
          </a:p>
          <a:p>
            <a:pPr marL="228600" indent="-228600">
              <a:spcBef>
                <a:spcPct val="20000"/>
              </a:spcBef>
              <a:buFontTx/>
              <a:buChar char="•"/>
              <a:defRPr/>
            </a:pPr>
            <a:r>
              <a:rPr lang="en-US" sz="1600" dirty="0">
                <a:latin typeface="+mn-lt"/>
                <a:ea typeface="ＭＳ Ｐゴシック" charset="-128"/>
                <a:cs typeface="+mn-cs"/>
              </a:rPr>
              <a:t>Triggering on high </a:t>
            </a:r>
            <a:r>
              <a:rPr lang="en-US" sz="1600" dirty="0" err="1">
                <a:latin typeface="+mn-lt"/>
                <a:ea typeface="ＭＳ Ｐゴシック" charset="-128"/>
                <a:cs typeface="+mn-cs"/>
              </a:rPr>
              <a:t>p</a:t>
            </a:r>
            <a:r>
              <a:rPr lang="en-US" sz="1600" baseline="-25000" dirty="0" err="1">
                <a:latin typeface="+mn-lt"/>
                <a:ea typeface="ＭＳ Ｐゴシック" charset="-128"/>
                <a:cs typeface="+mn-cs"/>
              </a:rPr>
              <a:t>T</a:t>
            </a:r>
            <a:r>
              <a:rPr lang="en-US" sz="1600" dirty="0">
                <a:latin typeface="+mn-lt"/>
                <a:ea typeface="ＭＳ Ｐゴシック" charset="-128"/>
                <a:cs typeface="+mn-cs"/>
              </a:rPr>
              <a:t> </a:t>
            </a:r>
            <a:r>
              <a:rPr lang="en-US" sz="1600" dirty="0">
                <a:latin typeface="+mn-lt"/>
                <a:ea typeface="ＭＳ Ｐゴシック" charset="-128"/>
                <a:cs typeface="+mn-cs"/>
                <a:sym typeface="Symbol" pitchFamily="18" charset="2"/>
              </a:rPr>
              <a:t></a:t>
            </a:r>
            <a:r>
              <a:rPr lang="en-US" sz="1600" baseline="-25000" dirty="0">
                <a:latin typeface="+mn-lt"/>
                <a:ea typeface="ＭＳ Ｐゴシック" charset="-128"/>
                <a:cs typeface="+mn-cs"/>
                <a:sym typeface="Symbol" pitchFamily="18" charset="2"/>
              </a:rPr>
              <a:t>0</a:t>
            </a:r>
            <a:r>
              <a:rPr lang="en-US" sz="1600" dirty="0">
                <a:latin typeface="+mn-lt"/>
                <a:ea typeface="ＭＳ Ｐゴシック" charset="-128"/>
                <a:cs typeface="+mn-cs"/>
              </a:rPr>
              <a:t>, gammas and electrons                                      to study jet quenching through leading particles</a:t>
            </a:r>
          </a:p>
          <a:p>
            <a:pPr marL="228600" indent="-228600">
              <a:spcBef>
                <a:spcPct val="20000"/>
              </a:spcBef>
              <a:buFontTx/>
              <a:buChar char="•"/>
              <a:defRPr/>
            </a:pPr>
            <a:r>
              <a:rPr lang="en-US" sz="1600" dirty="0">
                <a:latin typeface="+mn-lt"/>
                <a:ea typeface="ＭＳ Ｐゴシック" charset="-128"/>
                <a:cs typeface="+mn-cs"/>
              </a:rPr>
              <a:t>Hard processes modified by the nuclear medium</a:t>
            </a:r>
          </a:p>
          <a:p>
            <a:pPr marL="228600" indent="-228600">
              <a:spcBef>
                <a:spcPct val="20000"/>
              </a:spcBef>
              <a:buFontTx/>
              <a:buChar char="•"/>
              <a:defRPr/>
            </a:pPr>
            <a:r>
              <a:rPr lang="en-US" sz="1600" dirty="0">
                <a:latin typeface="+mn-lt"/>
                <a:ea typeface="ＭＳ Ｐゴシック" charset="-128"/>
                <a:cs typeface="+mn-cs"/>
              </a:rPr>
              <a:t>Jet correlations and jet </a:t>
            </a:r>
            <a:r>
              <a:rPr lang="en-US" sz="1600" dirty="0">
                <a:latin typeface="+mn-lt"/>
                <a:ea typeface="ＭＳ Ｐゴシック" charset="-128"/>
                <a:cs typeface="+mn-cs"/>
              </a:rPr>
              <a:t>reconstruction</a:t>
            </a:r>
          </a:p>
          <a:p>
            <a:pPr marL="228600" indent="-228600">
              <a:spcBef>
                <a:spcPct val="20000"/>
              </a:spcBef>
              <a:defRPr/>
            </a:pPr>
            <a:endParaRPr lang="en-US" sz="800" dirty="0">
              <a:latin typeface="+mn-lt"/>
              <a:ea typeface="ＭＳ Ｐゴシック" charset="-128"/>
              <a:cs typeface="+mn-cs"/>
            </a:endParaRPr>
          </a:p>
          <a:p>
            <a:pPr marL="228600" indent="-228600">
              <a:spcBef>
                <a:spcPct val="20000"/>
              </a:spcBef>
              <a:defRPr/>
            </a:pPr>
            <a:r>
              <a:rPr lang="en-US" sz="1600" b="1" dirty="0">
                <a:latin typeface="+mn-lt"/>
                <a:ea typeface="ＭＳ Ｐゴシック" charset="-128"/>
                <a:cs typeface="+mn-cs"/>
              </a:rPr>
              <a:t>ALICE-USA  Research Collaboration</a:t>
            </a:r>
          </a:p>
          <a:p>
            <a:pPr marL="228600" indent="-228600">
              <a:spcBef>
                <a:spcPct val="20000"/>
              </a:spcBef>
              <a:buFont typeface="Arial"/>
              <a:buChar char="•"/>
              <a:defRPr/>
            </a:pPr>
            <a:r>
              <a:rPr lang="en-US" sz="1600" dirty="0">
                <a:latin typeface="+mn-lt"/>
                <a:ea typeface="ＭＳ Ｐゴシック" charset="-128"/>
                <a:cs typeface="+mn-cs"/>
              </a:rPr>
              <a:t>Seven Universities and three National Laboratories</a:t>
            </a:r>
          </a:p>
          <a:p>
            <a:pPr marL="228600" indent="-228600">
              <a:spcBef>
                <a:spcPct val="20000"/>
              </a:spcBef>
              <a:buFont typeface="Arial"/>
              <a:buChar char="•"/>
              <a:defRPr/>
            </a:pPr>
            <a:r>
              <a:rPr lang="en-US" sz="1600" dirty="0">
                <a:latin typeface="+mn-lt"/>
                <a:ea typeface="ＭＳ Ｐゴシック" charset="-128"/>
                <a:cs typeface="+mn-cs"/>
              </a:rPr>
              <a:t>About 34 PhD scientists</a:t>
            </a:r>
          </a:p>
          <a:p>
            <a:pPr marL="228600" indent="-228600">
              <a:spcBef>
                <a:spcPct val="20000"/>
              </a:spcBef>
              <a:defRPr/>
            </a:pPr>
            <a:endParaRPr lang="en-US" sz="800" dirty="0">
              <a:latin typeface="+mn-lt"/>
              <a:ea typeface="ＭＳ Ｐゴシック" charset="-128"/>
              <a:cs typeface="+mn-cs"/>
            </a:endParaRPr>
          </a:p>
          <a:p>
            <a:pPr marL="228600" indent="-228600">
              <a:spcBef>
                <a:spcPct val="20000"/>
              </a:spcBef>
              <a:defRPr/>
            </a:pPr>
            <a:r>
              <a:rPr lang="en-US" sz="1600" b="1" dirty="0">
                <a:latin typeface="+mn-lt"/>
                <a:ea typeface="ＭＳ Ｐゴシック" charset="-128"/>
                <a:cs typeface="+mn-cs"/>
              </a:rPr>
              <a:t>Computing for ALICE</a:t>
            </a:r>
          </a:p>
          <a:p>
            <a:pPr marL="228600" indent="-228600">
              <a:spcBef>
                <a:spcPct val="20000"/>
              </a:spcBef>
              <a:buFont typeface="Arial"/>
              <a:buChar char="•"/>
              <a:defRPr/>
            </a:pPr>
            <a:r>
              <a:rPr lang="en-US" sz="1600" dirty="0">
                <a:latin typeface="+mn-lt"/>
                <a:ea typeface="ＭＳ Ｐゴシック" charset="-128"/>
                <a:cs typeface="+mn-cs"/>
              </a:rPr>
              <a:t>NERSC/PDSF at LBNL; cluster at LLNL</a:t>
            </a:r>
            <a:endParaRPr lang="en-US" sz="1600" b="1" dirty="0">
              <a:latin typeface="+mn-lt"/>
              <a:ea typeface="ＭＳ Ｐゴシック" charset="-128"/>
              <a:cs typeface="+mn-cs"/>
            </a:endParaRPr>
          </a:p>
          <a:p>
            <a:pPr marL="228600" indent="-228600">
              <a:spcBef>
                <a:spcPct val="20000"/>
              </a:spcBef>
              <a:defRPr/>
            </a:pPr>
            <a:endParaRPr lang="en-US" sz="1600" b="1" dirty="0">
              <a:latin typeface="+mn-lt"/>
              <a:ea typeface="ＭＳ Ｐゴシック" charset="-128"/>
              <a:cs typeface="+mn-cs"/>
            </a:endParaRPr>
          </a:p>
          <a:p>
            <a:pPr marL="228600" indent="-228600">
              <a:spcBef>
                <a:spcPct val="20000"/>
              </a:spcBef>
              <a:defRPr/>
            </a:pPr>
            <a:endParaRPr lang="en-US" sz="1600" b="1" dirty="0">
              <a:latin typeface="+mn-lt"/>
              <a:ea typeface="ＭＳ Ｐゴシック" charset="-128"/>
              <a:cs typeface="+mn-cs"/>
            </a:endParaRPr>
          </a:p>
          <a:p>
            <a:pPr marL="228600" indent="-228600">
              <a:spcBef>
                <a:spcPct val="20000"/>
              </a:spcBef>
              <a:defRPr/>
            </a:pPr>
            <a:endParaRPr lang="en-US" sz="1600" dirty="0">
              <a:latin typeface="+mn-lt"/>
              <a:ea typeface="ＭＳ Ｐゴシック" charset="-128"/>
              <a:cs typeface="+mn-cs"/>
            </a:endParaRPr>
          </a:p>
        </p:txBody>
      </p:sp>
      <p:pic>
        <p:nvPicPr>
          <p:cNvPr id="6656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02363" y="3810000"/>
            <a:ext cx="2941637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6568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867400" y="1143000"/>
            <a:ext cx="2590800" cy="2286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66569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5400000">
            <a:off x="5529263" y="5138737"/>
            <a:ext cx="1447800" cy="1533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smtClean="0">
                <a:ea typeface="ＭＳ Ｐゴシック" pitchFamily="84" charset="-128"/>
              </a:rPr>
              <a:t>Di-jet Calorimeter (DCal)</a:t>
            </a:r>
            <a:br>
              <a:rPr lang="en-US" sz="2800" smtClean="0">
                <a:ea typeface="ＭＳ Ｐゴシック" pitchFamily="84" charset="-128"/>
              </a:rPr>
            </a:br>
            <a:r>
              <a:rPr lang="en-US" sz="2800" smtClean="0">
                <a:ea typeface="ＭＳ Ｐゴシック" pitchFamily="84" charset="-128"/>
              </a:rPr>
              <a:t>Extension to the EMCal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COV  1/9/07</a:t>
            </a:r>
            <a:endParaRPr lang="en-US"/>
          </a:p>
        </p:txBody>
      </p:sp>
      <p:sp>
        <p:nvSpPr>
          <p:cNvPr id="67587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D052B168-6E35-4778-BB75-8F3120363AE5}" type="slidenum">
              <a:rPr lang="en-US" smtClean="0">
                <a:latin typeface="Times New Roman" pitchFamily="84" charset="0"/>
                <a:ea typeface="ＭＳ Ｐゴシック" pitchFamily="84" charset="-128"/>
                <a:cs typeface="ＭＳ Ｐゴシック" pitchFamily="84" charset="-128"/>
              </a:rPr>
              <a:pPr/>
              <a:t>18</a:t>
            </a:fld>
            <a:endParaRPr lang="en-US" smtClean="0">
              <a:latin typeface="Times New Roman" pitchFamily="84" charset="0"/>
              <a:ea typeface="ＭＳ Ｐゴシック" pitchFamily="84" charset="-128"/>
              <a:cs typeface="ＭＳ Ｐゴシック" pitchFamily="84" charset="-128"/>
            </a:endParaRPr>
          </a:p>
        </p:txBody>
      </p:sp>
      <p:grpSp>
        <p:nvGrpSpPr>
          <p:cNvPr id="67588" name="Group 6"/>
          <p:cNvGrpSpPr>
            <a:grpSpLocks/>
          </p:cNvGrpSpPr>
          <p:nvPr/>
        </p:nvGrpSpPr>
        <p:grpSpPr bwMode="auto">
          <a:xfrm>
            <a:off x="4651375" y="1146175"/>
            <a:ext cx="4492625" cy="2917825"/>
            <a:chOff x="4361543" y="1088571"/>
            <a:chExt cx="5145314" cy="3396342"/>
          </a:xfrm>
        </p:grpSpPr>
        <p:pic>
          <p:nvPicPr>
            <p:cNvPr id="67592" name="Picture 7"/>
            <p:cNvPicPr>
              <a:picLocks noChangeAspect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4598056" y="1175656"/>
              <a:ext cx="4749144" cy="30730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7593" name="Rectangle 8"/>
            <p:cNvSpPr>
              <a:spLocks noChangeArrowheads="1"/>
            </p:cNvSpPr>
            <p:nvPr/>
          </p:nvSpPr>
          <p:spPr bwMode="auto">
            <a:xfrm>
              <a:off x="4506686" y="4129314"/>
              <a:ext cx="4840514" cy="224972"/>
            </a:xfrm>
            <a:prstGeom prst="rect">
              <a:avLst/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eaLnBrk="0" hangingPunct="0"/>
              <a:endParaRPr lang="en-US" sz="1600" i="1">
                <a:latin typeface="Arial" pitchFamily="84" charset="0"/>
              </a:endParaRPr>
            </a:p>
          </p:txBody>
        </p:sp>
        <p:sp>
          <p:nvSpPr>
            <p:cNvPr id="67594" name="Rectangle 9"/>
            <p:cNvSpPr>
              <a:spLocks noChangeArrowheads="1"/>
            </p:cNvSpPr>
            <p:nvPr/>
          </p:nvSpPr>
          <p:spPr bwMode="auto">
            <a:xfrm>
              <a:off x="9144000" y="1250042"/>
              <a:ext cx="293914" cy="3234871"/>
            </a:xfrm>
            <a:prstGeom prst="rect">
              <a:avLst/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eaLnBrk="0" hangingPunct="0"/>
              <a:endParaRPr lang="en-US" sz="1400" b="1" i="1">
                <a:latin typeface="Arial" pitchFamily="84" charset="0"/>
              </a:endParaRPr>
            </a:p>
          </p:txBody>
        </p:sp>
        <p:sp>
          <p:nvSpPr>
            <p:cNvPr id="67595" name="Rectangle 10"/>
            <p:cNvSpPr>
              <a:spLocks noChangeArrowheads="1"/>
            </p:cNvSpPr>
            <p:nvPr/>
          </p:nvSpPr>
          <p:spPr bwMode="auto">
            <a:xfrm>
              <a:off x="4644572" y="1088571"/>
              <a:ext cx="4862285" cy="239486"/>
            </a:xfrm>
            <a:prstGeom prst="rect">
              <a:avLst/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eaLnBrk="0" hangingPunct="0"/>
              <a:endParaRPr lang="en-US" sz="1600" i="1">
                <a:latin typeface="Arial" pitchFamily="84" charset="0"/>
              </a:endParaRPr>
            </a:p>
          </p:txBody>
        </p:sp>
        <p:sp>
          <p:nvSpPr>
            <p:cNvPr id="67596" name="Rectangle 11"/>
            <p:cNvSpPr>
              <a:spLocks noChangeArrowheads="1"/>
            </p:cNvSpPr>
            <p:nvPr/>
          </p:nvSpPr>
          <p:spPr bwMode="auto">
            <a:xfrm>
              <a:off x="4361543" y="1153885"/>
              <a:ext cx="573314" cy="3272972"/>
            </a:xfrm>
            <a:prstGeom prst="rect">
              <a:avLst/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eaLnBrk="0" hangingPunct="0"/>
              <a:endParaRPr lang="en-US" sz="1600" i="1">
                <a:latin typeface="Arial" pitchFamily="84" charset="0"/>
              </a:endParaRPr>
            </a:p>
          </p:txBody>
        </p:sp>
      </p:grpSp>
      <p:pic>
        <p:nvPicPr>
          <p:cNvPr id="67589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80050" y="4373563"/>
            <a:ext cx="3194050" cy="2484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7590" name="TextBox 13"/>
          <p:cNvSpPr txBox="1">
            <a:spLocks noChangeArrowheads="1"/>
          </p:cNvSpPr>
          <p:nvPr/>
        </p:nvSpPr>
        <p:spPr bwMode="auto">
          <a:xfrm>
            <a:off x="6383338" y="3830638"/>
            <a:ext cx="1376362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0" hangingPunct="0">
              <a:spcBef>
                <a:spcPct val="20000"/>
              </a:spcBef>
            </a:pPr>
            <a:r>
              <a:rPr lang="en-US" sz="1600" b="1" i="1"/>
              <a:t>DCal Concept</a:t>
            </a:r>
          </a:p>
        </p:txBody>
      </p:sp>
      <p:sp>
        <p:nvSpPr>
          <p:cNvPr id="67591" name="Content Placeholder 5"/>
          <p:cNvSpPr>
            <a:spLocks noGrp="1" noChangeArrowheads="1"/>
          </p:cNvSpPr>
          <p:nvPr>
            <p:ph idx="1"/>
          </p:nvPr>
        </p:nvSpPr>
        <p:spPr>
          <a:xfrm>
            <a:off x="381000" y="1447800"/>
            <a:ext cx="7772400" cy="4724400"/>
          </a:xfrm>
        </p:spPr>
        <p:txBody>
          <a:bodyPr/>
          <a:lstStyle/>
          <a:p>
            <a:pPr marL="228600" indent="-228600" eaLnBrk="1" hangingPunct="1">
              <a:buFont typeface="Wingdings" pitchFamily="84" charset="2"/>
              <a:buNone/>
            </a:pPr>
            <a:r>
              <a:rPr lang="en-US" smtClean="0">
                <a:ea typeface="ＭＳ Ｐゴシック" pitchFamily="84" charset="-128"/>
              </a:rPr>
              <a:t>ALICE Di-Jet Calorimeter (DCal)</a:t>
            </a:r>
            <a:endParaRPr lang="en-US" sz="800" b="0" smtClean="0">
              <a:ea typeface="ＭＳ Ｐゴシック" pitchFamily="84" charset="-128"/>
            </a:endParaRPr>
          </a:p>
          <a:p>
            <a:pPr marL="228600" indent="-228600" eaLnBrk="1" hangingPunct="1"/>
            <a:r>
              <a:rPr lang="en-US" b="0" smtClean="0">
                <a:ea typeface="ＭＳ Ｐゴシック" pitchFamily="84" charset="-128"/>
              </a:rPr>
              <a:t>Extends acceptance of the EMCal</a:t>
            </a:r>
          </a:p>
          <a:p>
            <a:pPr marL="228600" indent="-228600" eaLnBrk="1" hangingPunct="1"/>
            <a:r>
              <a:rPr lang="en-US" b="0" smtClean="0">
                <a:ea typeface="ＭＳ Ｐゴシック" pitchFamily="84" charset="-128"/>
              </a:rPr>
              <a:t>Enables hadron-jet and di-jet correlations</a:t>
            </a:r>
          </a:p>
          <a:p>
            <a:pPr marL="228600" indent="-228600" eaLnBrk="1" hangingPunct="1"/>
            <a:endParaRPr lang="en-US" b="0" smtClean="0">
              <a:ea typeface="ＭＳ Ｐゴシック" pitchFamily="84" charset="-128"/>
            </a:endParaRPr>
          </a:p>
          <a:p>
            <a:pPr marL="228600" indent="-228600" eaLnBrk="1" hangingPunct="1"/>
            <a:r>
              <a:rPr lang="en-US" b="0" smtClean="0">
                <a:ea typeface="ＭＳ Ｐゴシック" pitchFamily="84" charset="-128"/>
              </a:rPr>
              <a:t>Builds on EMCal technology </a:t>
            </a:r>
          </a:p>
          <a:p>
            <a:pPr marL="228600" indent="-228600" eaLnBrk="1" hangingPunct="1"/>
            <a:endParaRPr lang="en-US" sz="800" b="0" smtClean="0">
              <a:ea typeface="ＭＳ Ｐゴシック" pitchFamily="84" charset="-128"/>
            </a:endParaRPr>
          </a:p>
          <a:p>
            <a:pPr marL="228600" indent="-228600" eaLnBrk="1" hangingPunct="1"/>
            <a:r>
              <a:rPr lang="en-US" b="0" smtClean="0">
                <a:ea typeface="ＭＳ Ｐゴシック" pitchFamily="84" charset="-128"/>
              </a:rPr>
              <a:t>Six supermodules with reduced length are planned</a:t>
            </a:r>
          </a:p>
          <a:p>
            <a:pPr marL="228600" indent="-228600" eaLnBrk="1" hangingPunct="1"/>
            <a:r>
              <a:rPr lang="en-US" b="0" smtClean="0">
                <a:ea typeface="ＭＳ Ｐゴシック" pitchFamily="84" charset="-128"/>
              </a:rPr>
              <a:t>US contributes three supermodules</a:t>
            </a:r>
          </a:p>
          <a:p>
            <a:pPr marL="228600" indent="-228600" eaLnBrk="1" hangingPunct="1"/>
            <a:r>
              <a:rPr lang="en-US" b="0" smtClean="0">
                <a:ea typeface="ＭＳ Ｐゴシック" pitchFamily="84" charset="-128"/>
              </a:rPr>
              <a:t>Together EMCal and DCal form a two-arm spectrometer</a:t>
            </a:r>
          </a:p>
          <a:p>
            <a:pPr marL="228600" indent="-228600" eaLnBrk="1" hangingPunct="1"/>
            <a:endParaRPr lang="en-US" b="0" smtClean="0">
              <a:ea typeface="ＭＳ Ｐゴシック" pitchFamily="84" charset="-128"/>
            </a:endParaRPr>
          </a:p>
          <a:p>
            <a:pPr marL="228600" indent="-228600" eaLnBrk="1" hangingPunct="1"/>
            <a:r>
              <a:rPr lang="en-US" b="0" smtClean="0">
                <a:ea typeface="ＭＳ Ｐゴシック" pitchFamily="84" charset="-128"/>
              </a:rPr>
              <a:t>DCal Collaboration</a:t>
            </a:r>
          </a:p>
          <a:p>
            <a:pPr marL="628650" lvl="1" indent="-228600" eaLnBrk="1" hangingPunct="1"/>
            <a:r>
              <a:rPr lang="en-US" smtClean="0">
                <a:ea typeface="ＭＳ Ｐゴシック" pitchFamily="84" charset="-128"/>
              </a:rPr>
              <a:t>France, Italy, US, China, and Japan</a:t>
            </a:r>
          </a:p>
          <a:p>
            <a:pPr marL="228600" indent="-228600" eaLnBrk="1" hangingPunct="1"/>
            <a:endParaRPr lang="en-US" smtClean="0">
              <a:ea typeface="ＭＳ Ｐゴシック" pitchFamily="84" charset="-128"/>
            </a:endParaRPr>
          </a:p>
          <a:p>
            <a:pPr marL="228600" indent="-228600" eaLnBrk="1" hangingPunct="1"/>
            <a:endParaRPr lang="en-US" smtClean="0">
              <a:ea typeface="ＭＳ Ｐゴシック" pitchFamily="84" charset="-128"/>
            </a:endParaRPr>
          </a:p>
          <a:p>
            <a:pPr marL="228600" indent="-228600" eaLnBrk="1" hangingPunct="1"/>
            <a:endParaRPr lang="en-US" smtClean="0">
              <a:ea typeface="ＭＳ Ｐゴシック" pitchFamily="84" charset="-128"/>
            </a:endParaRPr>
          </a:p>
          <a:p>
            <a:pPr marL="228600" indent="-228600" eaLnBrk="1" hangingPunct="1"/>
            <a:endParaRPr lang="en-US" smtClean="0">
              <a:ea typeface="ＭＳ Ｐゴシック" pitchFamily="84" charset="-128"/>
            </a:endParaRPr>
          </a:p>
          <a:p>
            <a:pPr marL="228600" indent="-228600" eaLnBrk="1" hangingPunct="1"/>
            <a:endParaRPr lang="en-US" smtClean="0">
              <a:ea typeface="ＭＳ Ｐゴシック" pitchFamily="84" charset="-128"/>
            </a:endParaRPr>
          </a:p>
          <a:p>
            <a:pPr marL="228600" indent="-228600" eaLnBrk="1" hangingPunct="1"/>
            <a:endParaRPr lang="en-US" smtClean="0">
              <a:ea typeface="ＭＳ Ｐゴシック" pitchFamily="84" charset="-128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09" name="Title 1"/>
          <p:cNvSpPr>
            <a:spLocks noGrp="1"/>
          </p:cNvSpPr>
          <p:nvPr>
            <p:ph type="title"/>
          </p:nvPr>
        </p:nvSpPr>
        <p:spPr>
          <a:xfrm>
            <a:off x="533400" y="228600"/>
            <a:ext cx="7924800" cy="762000"/>
          </a:xfrm>
        </p:spPr>
        <p:txBody>
          <a:bodyPr/>
          <a:lstStyle/>
          <a:p>
            <a:r>
              <a:rPr lang="en-US" sz="2800" smtClean="0">
                <a:ea typeface="ＭＳ Ｐゴシック" pitchFamily="84" charset="-128"/>
              </a:rPr>
              <a:t>The Compact Muon Solenoid (CMS) Experiment</a:t>
            </a:r>
          </a:p>
        </p:txBody>
      </p:sp>
      <p:sp>
        <p:nvSpPr>
          <p:cNvPr id="68610" name="Content Placeholder 2"/>
          <p:cNvSpPr>
            <a:spLocks noGrp="1"/>
          </p:cNvSpPr>
          <p:nvPr>
            <p:ph idx="1"/>
          </p:nvPr>
        </p:nvSpPr>
        <p:spPr>
          <a:xfrm>
            <a:off x="609600" y="1143000"/>
            <a:ext cx="7772400" cy="4724400"/>
          </a:xfrm>
        </p:spPr>
        <p:txBody>
          <a:bodyPr/>
          <a:lstStyle/>
          <a:p>
            <a:pPr>
              <a:buFontTx/>
              <a:buNone/>
            </a:pPr>
            <a:r>
              <a:rPr lang="en-US" smtClean="0">
                <a:ea typeface="ＭＳ Ｐゴシック" pitchFamily="84" charset="-128"/>
              </a:rPr>
              <a:t>Heavy Ion Research with the Compact Muon Solenoid</a:t>
            </a:r>
          </a:p>
          <a:p>
            <a:pPr>
              <a:spcBef>
                <a:spcPct val="0"/>
              </a:spcBef>
            </a:pPr>
            <a:r>
              <a:rPr lang="en-US" sz="1600" b="0" smtClean="0">
                <a:ea typeface="ＭＳ Ｐゴシック" pitchFamily="84" charset="-128"/>
              </a:rPr>
              <a:t>Initial conditions in heavy-ion collisions--the role of the color glass condensate (CGC)</a:t>
            </a:r>
          </a:p>
          <a:p>
            <a:pPr>
              <a:spcBef>
                <a:spcPct val="0"/>
              </a:spcBef>
            </a:pPr>
            <a:r>
              <a:rPr lang="en-US" sz="1600" b="0" smtClean="0">
                <a:ea typeface="ＭＳ Ｐゴシック" pitchFamily="84" charset="-128"/>
              </a:rPr>
              <a:t>Properties of the near-ideal liquid  produced in heavy-ion collisions and its evolution from the initial conditions</a:t>
            </a:r>
          </a:p>
          <a:p>
            <a:pPr>
              <a:spcBef>
                <a:spcPct val="0"/>
              </a:spcBef>
            </a:pPr>
            <a:r>
              <a:rPr lang="en-US" sz="1600" b="0" smtClean="0">
                <a:ea typeface="ＭＳ Ｐゴシック" pitchFamily="84" charset="-128"/>
              </a:rPr>
              <a:t>Mechanism of jet quenching using highly differential probes</a:t>
            </a:r>
          </a:p>
          <a:p>
            <a:pPr>
              <a:spcBef>
                <a:spcPct val="0"/>
              </a:spcBef>
              <a:buFontTx/>
              <a:buNone/>
            </a:pPr>
            <a:endParaRPr lang="en-US" sz="800" b="0" smtClean="0">
              <a:ea typeface="ＭＳ Ｐゴシック" pitchFamily="84" charset="-128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n-US" smtClean="0">
                <a:ea typeface="ＭＳ Ｐゴシック" pitchFamily="84" charset="-128"/>
              </a:rPr>
              <a:t>NP Investment in High Level Trigger Computing</a:t>
            </a:r>
          </a:p>
          <a:p>
            <a:pPr>
              <a:spcBef>
                <a:spcPct val="0"/>
              </a:spcBef>
              <a:buFontTx/>
              <a:buNone/>
            </a:pPr>
            <a:endParaRPr lang="en-US" sz="800" b="0" smtClean="0">
              <a:ea typeface="ＭＳ Ｐゴシック" pitchFamily="84" charset="-128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n-US" smtClean="0">
                <a:ea typeface="ＭＳ Ｐゴシック" pitchFamily="84" charset="-128"/>
              </a:rPr>
              <a:t>Collaboration</a:t>
            </a:r>
          </a:p>
          <a:p>
            <a:pPr>
              <a:spcBef>
                <a:spcPct val="0"/>
              </a:spcBef>
            </a:pPr>
            <a:r>
              <a:rPr lang="en-US" sz="1600" b="0" smtClean="0">
                <a:ea typeface="ＭＳ Ｐゴシック" pitchFamily="84" charset="-128"/>
              </a:rPr>
              <a:t>MIT is the lead institution</a:t>
            </a:r>
          </a:p>
          <a:p>
            <a:pPr>
              <a:spcBef>
                <a:spcPct val="0"/>
              </a:spcBef>
            </a:pPr>
            <a:r>
              <a:rPr lang="en-US" sz="1600" b="0" smtClean="0">
                <a:ea typeface="ＭＳ Ｐゴシック" pitchFamily="84" charset="-128"/>
              </a:rPr>
              <a:t>Six Universities and one National Laboratory</a:t>
            </a:r>
          </a:p>
          <a:p>
            <a:pPr>
              <a:spcBef>
                <a:spcPct val="0"/>
              </a:spcBef>
            </a:pPr>
            <a:r>
              <a:rPr lang="en-US" sz="1600" b="0" smtClean="0">
                <a:ea typeface="ＭＳ Ｐゴシック" pitchFamily="84" charset="-128"/>
              </a:rPr>
              <a:t>About 20 PhDs	</a:t>
            </a:r>
          </a:p>
          <a:p>
            <a:pPr>
              <a:spcBef>
                <a:spcPct val="0"/>
              </a:spcBef>
            </a:pPr>
            <a:endParaRPr lang="en-US" sz="1600" b="0" smtClean="0">
              <a:ea typeface="ＭＳ Ｐゴシック" pitchFamily="84" charset="-128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n-US" smtClean="0">
                <a:ea typeface="ＭＳ Ｐゴシック" pitchFamily="84" charset="-128"/>
              </a:rPr>
              <a:t>Computing</a:t>
            </a:r>
          </a:p>
          <a:p>
            <a:pPr>
              <a:spcBef>
                <a:spcPct val="0"/>
              </a:spcBef>
            </a:pPr>
            <a:r>
              <a:rPr lang="en-US" sz="1600" b="0" smtClean="0">
                <a:ea typeface="ＭＳ Ｐゴシック" pitchFamily="84" charset="-128"/>
              </a:rPr>
              <a:t>Tier-2 computing center at  Vanderbilt University</a:t>
            </a:r>
          </a:p>
          <a:p>
            <a:pPr>
              <a:spcBef>
                <a:spcPct val="0"/>
              </a:spcBef>
            </a:pPr>
            <a:r>
              <a:rPr lang="en-US" sz="1600" b="0" smtClean="0">
                <a:ea typeface="ＭＳ Ｐゴシック" pitchFamily="84" charset="-128"/>
              </a:rPr>
              <a:t>Simulation cluster at MIT</a:t>
            </a:r>
          </a:p>
          <a:p>
            <a:pPr>
              <a:spcBef>
                <a:spcPct val="0"/>
              </a:spcBef>
              <a:buFontTx/>
              <a:buNone/>
            </a:pPr>
            <a:endParaRPr lang="en-US" b="0" smtClean="0">
              <a:ea typeface="ＭＳ Ｐゴシック" pitchFamily="84" charset="-128"/>
            </a:endParaRPr>
          </a:p>
          <a:p>
            <a:pPr>
              <a:spcBef>
                <a:spcPct val="0"/>
              </a:spcBef>
              <a:buFontTx/>
              <a:buNone/>
            </a:pPr>
            <a:endParaRPr lang="en-US" b="0" smtClean="0">
              <a:ea typeface="ＭＳ Ｐゴシック" pitchFamily="84" charset="-128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COV  1/9/07</a:t>
            </a:r>
            <a:endParaRPr lang="en-US"/>
          </a:p>
        </p:txBody>
      </p:sp>
      <p:sp>
        <p:nvSpPr>
          <p:cNvPr id="68612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C86F645D-B976-4423-B579-634E884209E5}" type="slidenum">
              <a:rPr lang="en-US" smtClean="0">
                <a:latin typeface="Times New Roman" pitchFamily="84" charset="0"/>
                <a:ea typeface="ＭＳ Ｐゴシック" pitchFamily="84" charset="-128"/>
                <a:cs typeface="ＭＳ Ｐゴシック" pitchFamily="84" charset="-128"/>
              </a:rPr>
              <a:pPr/>
              <a:t>19</a:t>
            </a:fld>
            <a:endParaRPr lang="en-US" smtClean="0">
              <a:latin typeface="Times New Roman" pitchFamily="84" charset="0"/>
              <a:ea typeface="ＭＳ Ｐゴシック" pitchFamily="84" charset="-128"/>
              <a:cs typeface="ＭＳ Ｐゴシック" pitchFamily="84" charset="-128"/>
            </a:endParaRPr>
          </a:p>
        </p:txBody>
      </p:sp>
      <p:pic>
        <p:nvPicPr>
          <p:cNvPr id="68613" name="Picture 22" descr="http://cms.web.cern.ch/cms/Resources/Website/Media/Images/HorizontalPhotos/horizontals/0406002_0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0" y="5429250"/>
            <a:ext cx="762000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8614" name="Picture 2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681663" y="2819400"/>
            <a:ext cx="3462337" cy="25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8615" name="TextBox 24"/>
          <p:cNvSpPr txBox="1">
            <a:spLocks noChangeArrowheads="1"/>
          </p:cNvSpPr>
          <p:nvPr/>
        </p:nvSpPr>
        <p:spPr bwMode="auto">
          <a:xfrm>
            <a:off x="8388350" y="4724400"/>
            <a:ext cx="7556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0" hangingPunct="0">
              <a:spcBef>
                <a:spcPct val="20000"/>
              </a:spcBef>
            </a:pPr>
            <a:r>
              <a:rPr lang="en-US" sz="2000" b="1">
                <a:solidFill>
                  <a:schemeClr val="bg1"/>
                </a:solidFill>
              </a:rPr>
              <a:t>CMS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ea typeface="ＭＳ Ｐゴシック" pitchFamily="84" charset="-128"/>
              </a:rPr>
              <a:t>Outline</a:t>
            </a:r>
          </a:p>
        </p:txBody>
      </p:sp>
      <p:sp>
        <p:nvSpPr>
          <p:cNvPr id="17410" name="Content Placeholder 2"/>
          <p:cNvSpPr>
            <a:spLocks noGrp="1"/>
          </p:cNvSpPr>
          <p:nvPr>
            <p:ph idx="1"/>
          </p:nvPr>
        </p:nvSpPr>
        <p:spPr>
          <a:xfrm>
            <a:off x="609600" y="1219200"/>
            <a:ext cx="7772400" cy="4724400"/>
          </a:xfrm>
        </p:spPr>
        <p:txBody>
          <a:bodyPr/>
          <a:lstStyle/>
          <a:p>
            <a:r>
              <a:rPr lang="en-US" smtClean="0">
                <a:ea typeface="ＭＳ Ｐゴシック" pitchFamily="84" charset="-128"/>
              </a:rPr>
              <a:t>NP Frontiers, Mission, Priorities</a:t>
            </a:r>
          </a:p>
          <a:p>
            <a:r>
              <a:rPr lang="en-US" smtClean="0">
                <a:ea typeface="ＭＳ Ｐゴシック" pitchFamily="84" charset="-128"/>
              </a:rPr>
              <a:t>User Facilities,  and Science Portfolio</a:t>
            </a:r>
          </a:p>
          <a:p>
            <a:r>
              <a:rPr lang="en-US" smtClean="0">
                <a:ea typeface="ＭＳ Ｐゴシック" pitchFamily="84" charset="-128"/>
              </a:rPr>
              <a:t>Isotopes Program</a:t>
            </a:r>
          </a:p>
          <a:p>
            <a:r>
              <a:rPr lang="en-US" smtClean="0">
                <a:ea typeface="ＭＳ Ｐゴシック" pitchFamily="84" charset="-128"/>
              </a:rPr>
              <a:t>12 GeV CEBAF Upgrade</a:t>
            </a:r>
          </a:p>
          <a:p>
            <a:r>
              <a:rPr lang="en-US" smtClean="0">
                <a:ea typeface="ＭＳ Ｐゴシック" pitchFamily="84" charset="-128"/>
              </a:rPr>
              <a:t>FRIB</a:t>
            </a:r>
          </a:p>
          <a:p>
            <a:r>
              <a:rPr lang="en-US" smtClean="0">
                <a:ea typeface="ＭＳ Ｐゴシック" pitchFamily="84" charset="-128"/>
              </a:rPr>
              <a:t>HI program</a:t>
            </a:r>
          </a:p>
          <a:p>
            <a:pPr lvl="1"/>
            <a:r>
              <a:rPr lang="en-US" smtClean="0">
                <a:ea typeface="ＭＳ Ｐゴシック" pitchFamily="84" charset="-128"/>
              </a:rPr>
              <a:t>RHIC program</a:t>
            </a:r>
          </a:p>
          <a:p>
            <a:pPr lvl="1"/>
            <a:r>
              <a:rPr lang="en-US" smtClean="0">
                <a:ea typeface="ＭＳ Ｐゴシック" pitchFamily="84" charset="-128"/>
              </a:rPr>
              <a:t>LHC program</a:t>
            </a:r>
          </a:p>
          <a:p>
            <a:r>
              <a:rPr lang="en-US" smtClean="0">
                <a:ea typeface="ＭＳ Ｐゴシック" pitchFamily="84" charset="-128"/>
              </a:rPr>
              <a:t>ALICE</a:t>
            </a:r>
          </a:p>
          <a:p>
            <a:r>
              <a:rPr lang="en-US" smtClean="0">
                <a:ea typeface="ＭＳ Ｐゴシック" pitchFamily="84" charset="-128"/>
              </a:rPr>
              <a:t>CMS</a:t>
            </a:r>
          </a:p>
        </p:txBody>
      </p:sp>
      <p:sp>
        <p:nvSpPr>
          <p:cNvPr id="17411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>
                <a:latin typeface="Times New Roman" pitchFamily="84" charset="0"/>
                <a:ea typeface="ＭＳ Ｐゴシック" pitchFamily="84" charset="-128"/>
                <a:cs typeface="ＭＳ Ｐゴシック" pitchFamily="84" charset="-128"/>
              </a:rPr>
              <a:t>COV  1/9/07</a:t>
            </a:r>
          </a:p>
        </p:txBody>
      </p:sp>
      <p:sp>
        <p:nvSpPr>
          <p:cNvPr id="17412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68FA542A-73D7-4578-9FCB-B7FC085D3CDF}" type="slidenum">
              <a:rPr lang="en-US">
                <a:latin typeface="Times New Roman" pitchFamily="84" charset="0"/>
                <a:ea typeface="ＭＳ Ｐゴシック" pitchFamily="84" charset="-128"/>
                <a:cs typeface="ＭＳ Ｐゴシック" pitchFamily="84" charset="-128"/>
              </a:rPr>
              <a:pPr/>
              <a:t>2</a:t>
            </a:fld>
            <a:endParaRPr lang="en-US">
              <a:latin typeface="Times New Roman" pitchFamily="84" charset="0"/>
              <a:ea typeface="ＭＳ Ｐゴシック" pitchFamily="84" charset="-128"/>
              <a:cs typeface="ＭＳ Ｐゴシック" pitchFamily="84" charset="-128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3" name="Title 1"/>
          <p:cNvSpPr>
            <a:spLocks noGrp="1"/>
          </p:cNvSpPr>
          <p:nvPr>
            <p:ph type="title"/>
          </p:nvPr>
        </p:nvSpPr>
        <p:spPr>
          <a:xfrm>
            <a:off x="609600" y="228600"/>
            <a:ext cx="7848600" cy="762000"/>
          </a:xfrm>
        </p:spPr>
        <p:txBody>
          <a:bodyPr/>
          <a:lstStyle/>
          <a:p>
            <a:r>
              <a:rPr lang="en-US" sz="2800" smtClean="0">
                <a:ea typeface="ＭＳ Ｐゴシック" pitchFamily="84" charset="-128"/>
              </a:rPr>
              <a:t/>
            </a:r>
            <a:br>
              <a:rPr lang="en-US" sz="2800" smtClean="0">
                <a:ea typeface="ＭＳ Ｐゴシック" pitchFamily="84" charset="-128"/>
              </a:rPr>
            </a:br>
            <a:r>
              <a:rPr lang="en-US" sz="2800" smtClean="0">
                <a:ea typeface="ＭＳ Ｐゴシック" pitchFamily="84" charset="-128"/>
              </a:rPr>
              <a:t>Long-Range Near-Side Angular Correlations in Proton-Proton Interactions in CMS</a:t>
            </a:r>
            <a:br>
              <a:rPr lang="en-US" sz="2800" smtClean="0">
                <a:ea typeface="ＭＳ Ｐゴシック" pitchFamily="84" charset="-128"/>
              </a:rPr>
            </a:br>
            <a:endParaRPr lang="en-US" sz="2800" smtClean="0">
              <a:ea typeface="ＭＳ Ｐゴシック" pitchFamily="84" charset="-128"/>
            </a:endParaRPr>
          </a:p>
        </p:txBody>
      </p:sp>
      <p:sp>
        <p:nvSpPr>
          <p:cNvPr id="69634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r>
              <a:rPr lang="en-US" sz="1400" b="0" smtClean="0">
                <a:ea typeface="ＭＳ Ｐゴシック" pitchFamily="84" charset="-128"/>
              </a:rPr>
              <a:t>The CMS Collaboration Results on two-particle angular correlations for charged particles emitted in proton-proton collisions at center of mass energies of 0.9, 2.36 and 7TeV over a broad range of pseudorapidity (η) and azimuthal angle (φ) are presented using data collected with the CMS detector at the LHC. Short-range correlations in ∆η, which are studied in minimum bias events, are characterized using a simple independent cluster parameterization in order to quantify their strength (cluster size) and their extent in η (cluster decay width). Long-range azimuthal correlations are studied more differentially as a function of charged particle multiplicity and particle transverse momentum using a 980nb−1 data set at 7TeV. In high multiplicity events, a pronounced structure emerges in the two-dimensional correlation function for particles in intermediate pT’s of 1-3GeV/c, 2.0&lt; |∆η|&lt;4.8 and ∆φ≈0. This is the ﬁrst observation of such a ridge-like feature in two-particle correlation functions in pp or p-pbar collisions. </a:t>
            </a:r>
            <a:br>
              <a:rPr lang="en-US" sz="1400" b="0" smtClean="0">
                <a:ea typeface="ＭＳ Ｐゴシック" pitchFamily="84" charset="-128"/>
              </a:rPr>
            </a:br>
            <a:r>
              <a:rPr lang="en-US" sz="1400" b="0" smtClean="0">
                <a:ea typeface="ＭＳ Ｐゴシック" pitchFamily="84" charset="-128"/>
              </a:rPr>
              <a:t/>
            </a:r>
            <a:br>
              <a:rPr lang="en-US" sz="1400" b="0" smtClean="0">
                <a:ea typeface="ＭＳ Ｐゴシック" pitchFamily="84" charset="-128"/>
              </a:rPr>
            </a:br>
            <a:endParaRPr lang="en-US" sz="1400" b="0" smtClean="0">
              <a:ea typeface="ＭＳ Ｐゴシック" pitchFamily="84" charset="-128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COV  1/9/07</a:t>
            </a:r>
            <a:endParaRPr lang="en-US"/>
          </a:p>
        </p:txBody>
      </p:sp>
      <p:sp>
        <p:nvSpPr>
          <p:cNvPr id="69636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3882A542-B349-492C-83A1-B4075AC38ADE}" type="slidenum">
              <a:rPr lang="en-US" smtClean="0">
                <a:latin typeface="Times New Roman" pitchFamily="84" charset="0"/>
                <a:ea typeface="ＭＳ Ｐゴシック" pitchFamily="84" charset="-128"/>
                <a:cs typeface="ＭＳ Ｐゴシック" pitchFamily="84" charset="-128"/>
              </a:rPr>
              <a:pPr/>
              <a:t>20</a:t>
            </a:fld>
            <a:endParaRPr lang="en-US" smtClean="0">
              <a:latin typeface="Times New Roman" pitchFamily="84" charset="0"/>
              <a:ea typeface="ＭＳ Ｐゴシック" pitchFamily="84" charset="-128"/>
              <a:cs typeface="ＭＳ Ｐゴシック" pitchFamily="84" charset="-128"/>
            </a:endParaRPr>
          </a:p>
        </p:txBody>
      </p:sp>
      <p:pic>
        <p:nvPicPr>
          <p:cNvPr id="69637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29200" y="4059238"/>
            <a:ext cx="3162300" cy="2798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9638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43000" y="4038600"/>
            <a:ext cx="3195638" cy="2582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FD9D3364-E3DF-431C-8535-FF721C5CE37B}" type="slidenum">
              <a:rPr lang="en-US" smtClean="0">
                <a:latin typeface="Times New Roman" pitchFamily="84" charset="0"/>
                <a:ea typeface="ＭＳ Ｐゴシック" pitchFamily="84" charset="-128"/>
                <a:cs typeface="ＭＳ Ｐゴシック" pitchFamily="84" charset="-128"/>
              </a:rPr>
              <a:pPr/>
              <a:t>3</a:t>
            </a:fld>
            <a:endParaRPr lang="en-US" smtClean="0">
              <a:latin typeface="Times New Roman" pitchFamily="84" charset="0"/>
              <a:ea typeface="ＭＳ Ｐゴシック" pitchFamily="84" charset="-128"/>
              <a:cs typeface="ＭＳ Ｐゴシック" pitchFamily="84" charset="-128"/>
            </a:endParaRPr>
          </a:p>
        </p:txBody>
      </p:sp>
      <p:sp>
        <p:nvSpPr>
          <p:cNvPr id="18434" name="Text Box 4"/>
          <p:cNvSpPr txBox="1">
            <a:spLocks noChangeArrowheads="1"/>
          </p:cNvSpPr>
          <p:nvPr/>
        </p:nvSpPr>
        <p:spPr bwMode="auto">
          <a:xfrm>
            <a:off x="457200" y="1143000"/>
            <a:ext cx="8229600" cy="110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058" tIns="41029" rIns="82058" bIns="41029">
            <a:prstTxWarp prst="textNoShape">
              <a:avLst/>
            </a:prstTxWarp>
            <a:spAutoFit/>
          </a:bodyPr>
          <a:lstStyle/>
          <a:p>
            <a:pPr defTabSz="820738" eaLnBrk="0" hangingPunct="0">
              <a:spcBef>
                <a:spcPct val="30000"/>
              </a:spcBef>
            </a:pPr>
            <a:r>
              <a:rPr lang="en-US" sz="1600" b="1"/>
              <a:t>Scientific frontiers and opportunities are identified by the scientific community</a:t>
            </a:r>
            <a:endParaRPr lang="en-US" sz="1600"/>
          </a:p>
          <a:p>
            <a:pPr marL="409575" lvl="1" indent="-231775" defTabSz="820738" eaLnBrk="0" hangingPunct="0">
              <a:spcBef>
                <a:spcPct val="30000"/>
              </a:spcBef>
              <a:buFontTx/>
              <a:buChar char="•"/>
            </a:pPr>
            <a:r>
              <a:rPr lang="en-US" sz="1400"/>
              <a:t>Primary guidance has come from DOE/NSF Nuclear Science Advisory Committee (NSAC)</a:t>
            </a:r>
          </a:p>
          <a:p>
            <a:pPr marL="409575" lvl="1" indent="-231775" defTabSz="820738" eaLnBrk="0" hangingPunct="0">
              <a:spcBef>
                <a:spcPct val="30000"/>
              </a:spcBef>
              <a:buFontTx/>
              <a:buChar char="•"/>
            </a:pPr>
            <a:r>
              <a:rPr lang="en-US" sz="1400"/>
              <a:t>Other guidance obtained from National Academy of Science (NAS), Interagency/International studies, facility PACs, etc. </a:t>
            </a:r>
          </a:p>
        </p:txBody>
      </p:sp>
      <p:sp>
        <p:nvSpPr>
          <p:cNvPr id="18435" name="Line 5"/>
          <p:cNvSpPr>
            <a:spLocks noChangeShapeType="1"/>
          </p:cNvSpPr>
          <p:nvPr/>
        </p:nvSpPr>
        <p:spPr bwMode="auto">
          <a:xfrm flipV="1">
            <a:off x="2667000" y="3060700"/>
            <a:ext cx="685800" cy="1066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436" name="Line 6"/>
          <p:cNvSpPr>
            <a:spLocks noChangeShapeType="1"/>
          </p:cNvSpPr>
          <p:nvPr/>
        </p:nvSpPr>
        <p:spPr bwMode="auto">
          <a:xfrm>
            <a:off x="2667000" y="4203700"/>
            <a:ext cx="685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437" name="Line 7"/>
          <p:cNvSpPr>
            <a:spLocks noChangeShapeType="1"/>
          </p:cNvSpPr>
          <p:nvPr/>
        </p:nvSpPr>
        <p:spPr bwMode="auto">
          <a:xfrm>
            <a:off x="2667000" y="4279900"/>
            <a:ext cx="685800" cy="990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438" name="Text Box 8"/>
          <p:cNvSpPr txBox="1">
            <a:spLocks noChangeArrowheads="1"/>
          </p:cNvSpPr>
          <p:nvPr/>
        </p:nvSpPr>
        <p:spPr bwMode="auto">
          <a:xfrm>
            <a:off x="3352800" y="2209800"/>
            <a:ext cx="3505200" cy="360363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82058" tIns="41029" rIns="82058" bIns="41029">
            <a:prstTxWarp prst="textNoShape">
              <a:avLst/>
            </a:prstTxWarp>
            <a:spAutoFit/>
          </a:bodyPr>
          <a:lstStyle/>
          <a:p>
            <a:pPr algn="ctr" defTabSz="820738" eaLnBrk="0" hangingPunct="0">
              <a:spcBef>
                <a:spcPct val="20000"/>
              </a:spcBef>
            </a:pPr>
            <a:r>
              <a:rPr lang="en-US" sz="1800" b="1"/>
              <a:t>The Frontiers of Nuclear Physics</a:t>
            </a:r>
          </a:p>
        </p:txBody>
      </p:sp>
      <p:grpSp>
        <p:nvGrpSpPr>
          <p:cNvPr id="18439" name="Group 22"/>
          <p:cNvGrpSpPr>
            <a:grpSpLocks/>
          </p:cNvGrpSpPr>
          <p:nvPr/>
        </p:nvGrpSpPr>
        <p:grpSpPr bwMode="auto">
          <a:xfrm>
            <a:off x="7086600" y="2209800"/>
            <a:ext cx="1755775" cy="3994150"/>
            <a:chOff x="6931025" y="2222500"/>
            <a:chExt cx="1755775" cy="3994150"/>
          </a:xfrm>
        </p:grpSpPr>
        <p:pic>
          <p:nvPicPr>
            <p:cNvPr id="18446" name="Picture 9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7391400" y="2222500"/>
              <a:ext cx="1066800" cy="1066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8447" name="Picture 10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7010400" y="4432300"/>
              <a:ext cx="1100138" cy="1143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8448" name="Picture 11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7620000" y="5197475"/>
              <a:ext cx="1066800" cy="10191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8449" name="Picture 12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6931025" y="2679700"/>
              <a:ext cx="841375" cy="1295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8450" name="Picture 13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7529513" y="3670300"/>
              <a:ext cx="1004887" cy="1066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18440" name="Picture 14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28600" y="2527300"/>
            <a:ext cx="2409825" cy="300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41" name="Rectangle 16"/>
          <p:cNvSpPr>
            <a:spLocks noChangeArrowheads="1"/>
          </p:cNvSpPr>
          <p:nvPr/>
        </p:nvSpPr>
        <p:spPr bwMode="auto">
          <a:xfrm>
            <a:off x="3581400" y="2908300"/>
            <a:ext cx="3200400" cy="2286000"/>
          </a:xfrm>
          <a:prstGeom prst="rect">
            <a:avLst/>
          </a:prstGeom>
          <a:noFill/>
          <a:ln w="3175">
            <a:noFill/>
            <a:miter lim="800000"/>
            <a:headEnd/>
            <a:tailEnd/>
          </a:ln>
        </p:spPr>
        <p:txBody>
          <a:bodyPr wrap="none" lIns="91429" tIns="45714" rIns="91429" bIns="45714" anchor="ctr">
            <a:prstTxWarp prst="textNoShape">
              <a:avLst/>
            </a:prstTxWarp>
          </a:bodyPr>
          <a:lstStyle/>
          <a:p>
            <a:pPr eaLnBrk="0" hangingPunct="0">
              <a:spcBef>
                <a:spcPct val="20000"/>
              </a:spcBef>
            </a:pPr>
            <a:endParaRPr lang="en-US"/>
          </a:p>
        </p:txBody>
      </p:sp>
      <p:sp>
        <p:nvSpPr>
          <p:cNvPr id="18442" name="Rectangle 17"/>
          <p:cNvSpPr>
            <a:spLocks noChangeArrowheads="1"/>
          </p:cNvSpPr>
          <p:nvPr/>
        </p:nvSpPr>
        <p:spPr bwMode="auto">
          <a:xfrm>
            <a:off x="3352800" y="2832100"/>
            <a:ext cx="3048000" cy="2286000"/>
          </a:xfrm>
          <a:prstGeom prst="rect">
            <a:avLst/>
          </a:prstGeom>
          <a:noFill/>
          <a:ln w="3175">
            <a:noFill/>
            <a:miter lim="800000"/>
            <a:headEnd/>
            <a:tailEnd/>
          </a:ln>
        </p:spPr>
        <p:txBody>
          <a:bodyPr wrap="none" lIns="91429" tIns="45714" rIns="91429" bIns="45714" anchor="ctr">
            <a:prstTxWarp prst="textNoShape">
              <a:avLst/>
            </a:prstTxWarp>
          </a:bodyPr>
          <a:lstStyle/>
          <a:p>
            <a:pPr eaLnBrk="0" hangingPunct="0">
              <a:spcBef>
                <a:spcPct val="20000"/>
              </a:spcBef>
            </a:pPr>
            <a:endParaRPr lang="en-US"/>
          </a:p>
        </p:txBody>
      </p:sp>
      <p:sp>
        <p:nvSpPr>
          <p:cNvPr id="18443" name="Rectangle 18"/>
          <p:cNvSpPr>
            <a:spLocks noChangeArrowheads="1"/>
          </p:cNvSpPr>
          <p:nvPr/>
        </p:nvSpPr>
        <p:spPr bwMode="auto">
          <a:xfrm>
            <a:off x="3365500" y="2755900"/>
            <a:ext cx="3494088" cy="3048000"/>
          </a:xfrm>
          <a:prstGeom prst="rect">
            <a:avLst/>
          </a:prstGeom>
          <a:solidFill>
            <a:srgbClr val="FFFFCC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lIns="91429" tIns="45714" rIns="91429" bIns="45714" anchor="ctr">
            <a:prstTxWarp prst="textNoShape">
              <a:avLst/>
            </a:prstTxWarp>
          </a:bodyPr>
          <a:lstStyle/>
          <a:p>
            <a:pPr eaLnBrk="0" hangingPunct="0">
              <a:spcBef>
                <a:spcPct val="20000"/>
              </a:spcBef>
            </a:pPr>
            <a:endParaRPr lang="en-US"/>
          </a:p>
        </p:txBody>
      </p:sp>
      <p:sp>
        <p:nvSpPr>
          <p:cNvPr id="18444" name="Rectangle 15"/>
          <p:cNvSpPr>
            <a:spLocks noChangeArrowheads="1"/>
          </p:cNvSpPr>
          <p:nvPr/>
        </p:nvSpPr>
        <p:spPr bwMode="auto">
          <a:xfrm>
            <a:off x="3352800" y="2832100"/>
            <a:ext cx="3741738" cy="402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marL="228600" indent="-228600">
              <a:spcBef>
                <a:spcPct val="20000"/>
              </a:spcBef>
              <a:buFont typeface="Wingdings" pitchFamily="84" charset="2"/>
              <a:buNone/>
            </a:pPr>
            <a:r>
              <a:rPr lang="en-US" sz="1600" b="1" u="sng"/>
              <a:t>Quantum Chromodynamics</a:t>
            </a:r>
            <a:r>
              <a:rPr lang="en-US" sz="1600" u="sng"/>
              <a:t>	</a:t>
            </a:r>
          </a:p>
          <a:p>
            <a:pPr marL="228600" indent="-228600">
              <a:spcBef>
                <a:spcPct val="20000"/>
              </a:spcBef>
              <a:buFont typeface="Wingdings" pitchFamily="84" charset="2"/>
              <a:buNone/>
            </a:pPr>
            <a:r>
              <a:rPr lang="en-US" sz="1600"/>
              <a:t>   From the Structure of Hadrons </a:t>
            </a:r>
          </a:p>
          <a:p>
            <a:pPr marL="228600" indent="-228600">
              <a:spcBef>
                <a:spcPct val="20000"/>
              </a:spcBef>
              <a:buFont typeface="Wingdings" pitchFamily="84" charset="2"/>
              <a:buNone/>
            </a:pPr>
            <a:r>
              <a:rPr lang="en-US" sz="1600"/>
              <a:t>   to the Phases of  Nuclear Matter</a:t>
            </a:r>
          </a:p>
          <a:p>
            <a:pPr marL="228600" indent="-228600">
              <a:spcBef>
                <a:spcPct val="20000"/>
              </a:spcBef>
              <a:buFont typeface="Wingdings" pitchFamily="84" charset="2"/>
              <a:buNone/>
            </a:pPr>
            <a:endParaRPr lang="en-US" sz="1600" u="sng"/>
          </a:p>
          <a:p>
            <a:pPr marL="228600" indent="-228600">
              <a:spcBef>
                <a:spcPct val="20000"/>
              </a:spcBef>
              <a:buFont typeface="Wingdings" pitchFamily="84" charset="2"/>
              <a:buNone/>
            </a:pPr>
            <a:r>
              <a:rPr lang="en-US" sz="1600" b="1" u="sng"/>
              <a:t>Nuclei and Nuclear Astrophysics</a:t>
            </a:r>
          </a:p>
          <a:p>
            <a:pPr marL="228600" indent="-228600">
              <a:spcBef>
                <a:spcPct val="20000"/>
              </a:spcBef>
              <a:buFont typeface="Wingdings" pitchFamily="84" charset="2"/>
              <a:buNone/>
            </a:pPr>
            <a:r>
              <a:rPr lang="en-US" sz="1600"/>
              <a:t>  From Structure to Exploding Stars</a:t>
            </a:r>
          </a:p>
          <a:p>
            <a:pPr marL="228600" indent="-228600">
              <a:spcBef>
                <a:spcPct val="20000"/>
              </a:spcBef>
              <a:buFont typeface="Wingdings" pitchFamily="84" charset="2"/>
              <a:buNone/>
            </a:pPr>
            <a:endParaRPr lang="en-US" sz="1600"/>
          </a:p>
          <a:p>
            <a:pPr marL="228600" indent="-228600">
              <a:spcBef>
                <a:spcPct val="20000"/>
              </a:spcBef>
              <a:buFont typeface="Wingdings" pitchFamily="84" charset="2"/>
              <a:buNone/>
            </a:pPr>
            <a:r>
              <a:rPr lang="en-US" sz="1600" b="1" u="sng"/>
              <a:t>In Search of the New Standard Model</a:t>
            </a:r>
            <a:endParaRPr lang="en-US" sz="1600"/>
          </a:p>
          <a:p>
            <a:pPr marL="228600" indent="-228600">
              <a:spcBef>
                <a:spcPct val="20000"/>
              </a:spcBef>
              <a:buFont typeface="Wingdings" pitchFamily="84" charset="2"/>
              <a:buNone/>
            </a:pPr>
            <a:r>
              <a:rPr lang="en-US" sz="1600"/>
              <a:t>   Neutrinos - Fundamental Interactions</a:t>
            </a:r>
            <a:endParaRPr lang="en-US" sz="1600" u="sng"/>
          </a:p>
          <a:p>
            <a:pPr marL="228600" indent="-228600">
              <a:spcBef>
                <a:spcPct val="20000"/>
              </a:spcBef>
              <a:buFont typeface="Wingdings" pitchFamily="84" charset="2"/>
              <a:buNone/>
            </a:pPr>
            <a:endParaRPr lang="en-US" sz="1600"/>
          </a:p>
        </p:txBody>
      </p:sp>
      <p:sp>
        <p:nvSpPr>
          <p:cNvPr id="1844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ea typeface="ＭＳ Ｐゴシック" pitchFamily="84" charset="-128"/>
              </a:rPr>
              <a:t>Scientific Opportunities and Priorities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COV  1/9/07</a:t>
            </a:r>
            <a:endParaRPr lang="en-US"/>
          </a:p>
        </p:txBody>
      </p:sp>
      <p:sp>
        <p:nvSpPr>
          <p:cNvPr id="19458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E0CC06C9-8F14-4FC2-A120-C2B49131EE58}" type="slidenum">
              <a:rPr lang="en-US" smtClean="0">
                <a:latin typeface="Times New Roman" pitchFamily="84" charset="0"/>
                <a:ea typeface="ＭＳ Ｐゴシック" pitchFamily="84" charset="-128"/>
                <a:cs typeface="ＭＳ Ｐゴシック" pitchFamily="84" charset="-128"/>
              </a:rPr>
              <a:pPr/>
              <a:t>4</a:t>
            </a:fld>
            <a:endParaRPr lang="en-US" smtClean="0">
              <a:latin typeface="Times New Roman" pitchFamily="84" charset="0"/>
              <a:ea typeface="ＭＳ Ｐゴシック" pitchFamily="84" charset="-128"/>
              <a:cs typeface="ＭＳ Ｐゴシック" pitchFamily="84" charset="-128"/>
            </a:endParaRPr>
          </a:p>
        </p:txBody>
      </p:sp>
      <p:sp>
        <p:nvSpPr>
          <p:cNvPr id="19459" name="Rectangle 3"/>
          <p:cNvSpPr>
            <a:spLocks noGrp="1" noChangeArrowheads="1"/>
          </p:cNvSpPr>
          <p:nvPr>
            <p:ph idx="1"/>
          </p:nvPr>
        </p:nvSpPr>
        <p:spPr>
          <a:xfrm>
            <a:off x="304800" y="1219200"/>
            <a:ext cx="8458200" cy="47244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" pitchFamily="84" charset="2"/>
              <a:buNone/>
            </a:pPr>
            <a:r>
              <a:rPr lang="en-US" smtClean="0">
                <a:solidFill>
                  <a:srgbClr val="C00000"/>
                </a:solidFill>
                <a:ea typeface="ＭＳ Ｐゴシック" pitchFamily="84" charset="-128"/>
              </a:rPr>
              <a:t>Mission:  </a:t>
            </a:r>
            <a:r>
              <a:rPr lang="en-US" b="0" smtClean="0">
                <a:solidFill>
                  <a:srgbClr val="C00000"/>
                </a:solidFill>
                <a:ea typeface="ＭＳ Ｐゴシック" pitchFamily="84" charset="-128"/>
              </a:rPr>
              <a:t>To discover, explore and understand all forms of nuclear matter; to understand how the fundamental particles, quarks and gluons, fit together and interact to create different types of matter in the universe, including those no longer found naturally</a:t>
            </a:r>
          </a:p>
          <a:p>
            <a:pPr eaLnBrk="1" hangingPunct="1">
              <a:lnSpc>
                <a:spcPct val="90000"/>
              </a:lnSpc>
              <a:buFont typeface="Wingdings" pitchFamily="84" charset="2"/>
              <a:buNone/>
            </a:pPr>
            <a:endParaRPr lang="en-US" b="0" smtClean="0">
              <a:ea typeface="ＭＳ Ｐゴシック" pitchFamily="84" charset="-128"/>
            </a:endParaRPr>
          </a:p>
          <a:p>
            <a:pPr eaLnBrk="1" hangingPunct="1">
              <a:lnSpc>
                <a:spcPct val="90000"/>
              </a:lnSpc>
              <a:buFont typeface="Wingdings" pitchFamily="84" charset="2"/>
              <a:buNone/>
            </a:pPr>
            <a:r>
              <a:rPr lang="en-US" smtClean="0">
                <a:ea typeface="ＭＳ Ｐゴシック" pitchFamily="84" charset="-128"/>
              </a:rPr>
              <a:t>Priorities:</a:t>
            </a:r>
          </a:p>
          <a:p>
            <a:pPr eaLnBrk="1" hangingPunct="1">
              <a:lnSpc>
                <a:spcPct val="90000"/>
              </a:lnSpc>
            </a:pPr>
            <a:r>
              <a:rPr lang="en-US" b="0" smtClean="0">
                <a:ea typeface="ＭＳ Ｐゴシック" pitchFamily="84" charset="-128"/>
              </a:rPr>
              <a:t>To understand how quarks and gluons assemble into the various forms of matter and to search for yet undiscovered forms of matter</a:t>
            </a:r>
          </a:p>
          <a:p>
            <a:pPr eaLnBrk="1" hangingPunct="1">
              <a:lnSpc>
                <a:spcPct val="90000"/>
              </a:lnSpc>
            </a:pPr>
            <a:r>
              <a:rPr lang="en-US" b="0" smtClean="0">
                <a:ea typeface="ＭＳ Ｐゴシック" pitchFamily="84" charset="-128"/>
              </a:rPr>
              <a:t>To understand how protons and neutrons combine to form atomic nuclei and how these nuclei have emerged during the 13.7 billion years since the origin of the cosmos</a:t>
            </a:r>
          </a:p>
          <a:p>
            <a:pPr eaLnBrk="1" hangingPunct="1">
              <a:lnSpc>
                <a:spcPct val="90000"/>
              </a:lnSpc>
            </a:pPr>
            <a:r>
              <a:rPr lang="en-US" b="0" smtClean="0">
                <a:ea typeface="ＭＳ Ｐゴシック" pitchFamily="84" charset="-128"/>
              </a:rPr>
              <a:t>To understand the fundamental properties of the neutron and develop a better understanding of the neutrino </a:t>
            </a:r>
          </a:p>
          <a:p>
            <a:pPr eaLnBrk="1" hangingPunct="1">
              <a:lnSpc>
                <a:spcPct val="90000"/>
              </a:lnSpc>
            </a:pPr>
            <a:r>
              <a:rPr lang="en-US" b="0" smtClean="0">
                <a:ea typeface="ＭＳ Ｐゴシック" pitchFamily="84" charset="-128"/>
              </a:rPr>
              <a:t>To conceive, plan, design, construct, and operate national scientific user facilities; to develop new detector and accelerator technologies </a:t>
            </a:r>
          </a:p>
          <a:p>
            <a:pPr eaLnBrk="1" hangingPunct="1">
              <a:lnSpc>
                <a:spcPct val="90000"/>
              </a:lnSpc>
            </a:pPr>
            <a:r>
              <a:rPr lang="en-US" b="0" smtClean="0">
                <a:ea typeface="ＭＳ Ｐゴシック" pitchFamily="84" charset="-128"/>
              </a:rPr>
              <a:t>To provide stewardship of isotope production and technologies to advance important applications, research and tools for the nation </a:t>
            </a:r>
          </a:p>
          <a:p>
            <a:pPr eaLnBrk="1" hangingPunct="1">
              <a:lnSpc>
                <a:spcPct val="90000"/>
              </a:lnSpc>
            </a:pPr>
            <a:r>
              <a:rPr lang="en-US" b="0" smtClean="0">
                <a:ea typeface="ＭＳ Ｐゴシック" pitchFamily="84" charset="-128"/>
              </a:rPr>
              <a:t>To foster integration of the research with the work of other organizations in DOE </a:t>
            </a:r>
          </a:p>
        </p:txBody>
      </p:sp>
      <p:sp>
        <p:nvSpPr>
          <p:cNvPr id="1946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ea typeface="ＭＳ Ｐゴシック" pitchFamily="84" charset="-128"/>
              </a:rPr>
              <a:t>Nuclear Physics Program Mission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1985" name="Object 372"/>
          <p:cNvGraphicFramePr>
            <a:graphicFrameLocks noChangeAspect="1"/>
          </p:cNvGraphicFramePr>
          <p:nvPr/>
        </p:nvGraphicFramePr>
        <p:xfrm>
          <a:off x="-533400" y="3962400"/>
          <a:ext cx="3903663" cy="2130425"/>
        </p:xfrm>
        <a:graphic>
          <a:graphicData uri="http://schemas.openxmlformats.org/presentationml/2006/ole">
            <p:oleObj spid="_x0000_s41985" name="Worksheet" r:id="rId3" imgW="3907875" imgH="2133785" progId="Excel.Sheet.8">
              <p:embed/>
            </p:oleObj>
          </a:graphicData>
        </a:graphic>
      </p:graphicFrame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COV  1/9/07</a:t>
            </a:r>
            <a:endParaRPr lang="en-US"/>
          </a:p>
        </p:txBody>
      </p:sp>
      <p:sp>
        <p:nvSpPr>
          <p:cNvPr id="41988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D6CBFA39-F793-4DF3-A52F-3DA2B75BBA43}" type="slidenum">
              <a:rPr lang="en-US" smtClean="0">
                <a:latin typeface="Times New Roman" pitchFamily="84" charset="0"/>
                <a:ea typeface="ＭＳ Ｐゴシック" pitchFamily="84" charset="-128"/>
                <a:cs typeface="ＭＳ Ｐゴシック" pitchFamily="84" charset="-128"/>
              </a:rPr>
              <a:pPr/>
              <a:t>5</a:t>
            </a:fld>
            <a:endParaRPr lang="en-US" smtClean="0">
              <a:latin typeface="Times New Roman" pitchFamily="84" charset="0"/>
              <a:ea typeface="ＭＳ Ｐゴシック" pitchFamily="84" charset="-128"/>
              <a:cs typeface="ＭＳ Ｐゴシック" pitchFamily="84" charset="-128"/>
            </a:endParaRPr>
          </a:p>
        </p:txBody>
      </p:sp>
      <p:sp>
        <p:nvSpPr>
          <p:cNvPr id="41989" name="Text Box 222"/>
          <p:cNvSpPr txBox="1">
            <a:spLocks noChangeArrowheads="1"/>
          </p:cNvSpPr>
          <p:nvPr/>
        </p:nvSpPr>
        <p:spPr bwMode="auto">
          <a:xfrm>
            <a:off x="1362075" y="1752600"/>
            <a:ext cx="103028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0" hangingPunct="0">
              <a:spcBef>
                <a:spcPct val="20000"/>
              </a:spcBef>
            </a:pPr>
            <a:r>
              <a:rPr lang="en-US">
                <a:solidFill>
                  <a:schemeClr val="bg1"/>
                </a:solidFill>
                <a:latin typeface="Arial Narrow" pitchFamily="84" charset="0"/>
              </a:rPr>
              <a:t>ALS 1993</a:t>
            </a:r>
          </a:p>
        </p:txBody>
      </p:sp>
      <p:sp>
        <p:nvSpPr>
          <p:cNvPr id="41990" name="Text Box 228"/>
          <p:cNvSpPr txBox="1">
            <a:spLocks noChangeArrowheads="1"/>
          </p:cNvSpPr>
          <p:nvPr/>
        </p:nvSpPr>
        <p:spPr bwMode="auto">
          <a:xfrm>
            <a:off x="2117725" y="52943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0" hangingPunct="0">
              <a:spcBef>
                <a:spcPct val="20000"/>
              </a:spcBef>
              <a:buFont typeface="Arial" pitchFamily="84" charset="0"/>
              <a:buNone/>
            </a:pPr>
            <a:endParaRPr lang="en-US"/>
          </a:p>
        </p:txBody>
      </p:sp>
      <p:pic>
        <p:nvPicPr>
          <p:cNvPr id="41991" name="Picture 367" descr="aerial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62000" y="1425575"/>
            <a:ext cx="3400425" cy="2392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992" name="Picture 368" descr="JLAB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029200" y="1447800"/>
            <a:ext cx="2971800" cy="2417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 Box 369"/>
          <p:cNvSpPr txBox="1">
            <a:spLocks noChangeArrowheads="1"/>
          </p:cNvSpPr>
          <p:nvPr/>
        </p:nvSpPr>
        <p:spPr bwMode="auto">
          <a:xfrm>
            <a:off x="990600" y="3581400"/>
            <a:ext cx="3014663" cy="307975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>
              <a:spcBef>
                <a:spcPct val="20000"/>
              </a:spcBef>
              <a:defRPr/>
            </a:pPr>
            <a:r>
              <a:rPr lang="en-US" sz="1400" dirty="0">
                <a:solidFill>
                  <a:schemeClr val="bg1"/>
                </a:solidFill>
                <a:latin typeface="+mn-lt"/>
                <a:ea typeface="ＭＳ Ｐゴシック" charset="-128"/>
                <a:cs typeface="Times New Roman" pitchFamily="18" charset="0"/>
              </a:rPr>
              <a:t>Relativistic Heavy Ion </a:t>
            </a:r>
            <a:r>
              <a:rPr lang="en-US" sz="1400" dirty="0">
                <a:solidFill>
                  <a:schemeClr val="bg1"/>
                </a:solidFill>
                <a:latin typeface="+mn-lt"/>
                <a:ea typeface="ＭＳ Ｐゴシック" charset="-128"/>
                <a:cs typeface="Times New Roman" pitchFamily="18" charset="0"/>
              </a:rPr>
              <a:t>Collider at BNL</a:t>
            </a:r>
            <a:endParaRPr lang="en-US" sz="1400" dirty="0">
              <a:solidFill>
                <a:schemeClr val="bg1"/>
              </a:solidFill>
              <a:latin typeface="+mn-lt"/>
              <a:ea typeface="ＭＳ Ｐゴシック" charset="-128"/>
              <a:cs typeface="Times New Roman" pitchFamily="18" charset="0"/>
            </a:endParaRPr>
          </a:p>
        </p:txBody>
      </p:sp>
      <p:sp>
        <p:nvSpPr>
          <p:cNvPr id="41994" name="Text Box 370"/>
          <p:cNvSpPr txBox="1">
            <a:spLocks noChangeArrowheads="1"/>
          </p:cNvSpPr>
          <p:nvPr/>
        </p:nvSpPr>
        <p:spPr bwMode="auto">
          <a:xfrm>
            <a:off x="7070725" y="5065713"/>
            <a:ext cx="981075" cy="376237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0" hangingPunct="0">
              <a:spcBef>
                <a:spcPct val="20000"/>
              </a:spcBef>
            </a:pPr>
            <a:r>
              <a:rPr lang="en-US">
                <a:solidFill>
                  <a:schemeClr val="bg1"/>
                </a:solidFill>
              </a:rPr>
              <a:t>CEBAF</a:t>
            </a:r>
          </a:p>
        </p:txBody>
      </p:sp>
      <p:grpSp>
        <p:nvGrpSpPr>
          <p:cNvPr id="12" name="Group 376"/>
          <p:cNvGrpSpPr>
            <a:grpSpLocks/>
          </p:cNvGrpSpPr>
          <p:nvPr/>
        </p:nvGrpSpPr>
        <p:grpSpPr bwMode="auto">
          <a:xfrm>
            <a:off x="5791200" y="4267200"/>
            <a:ext cx="2805794" cy="2166953"/>
            <a:chOff x="2592" y="2832"/>
            <a:chExt cx="1824" cy="1580"/>
          </a:xfrm>
          <a:solidFill>
            <a:schemeClr val="tx1"/>
          </a:solidFill>
        </p:grpSpPr>
        <p:pic>
          <p:nvPicPr>
            <p:cNvPr id="13" name="Picture 374" descr="gammasphere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2592" y="2832"/>
              <a:ext cx="1824" cy="1368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</p:pic>
        <p:sp>
          <p:nvSpPr>
            <p:cNvPr id="14" name="Text Box 375"/>
            <p:cNvSpPr txBox="1">
              <a:spLocks noChangeArrowheads="1"/>
            </p:cNvSpPr>
            <p:nvPr/>
          </p:nvSpPr>
          <p:spPr bwMode="auto">
            <a:xfrm>
              <a:off x="2639" y="4031"/>
              <a:ext cx="1708" cy="381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0" hangingPunct="0">
                <a:spcBef>
                  <a:spcPct val="20000"/>
                </a:spcBef>
                <a:defRPr/>
              </a:pPr>
              <a:r>
                <a:rPr lang="en-US" sz="1400" dirty="0">
                  <a:solidFill>
                    <a:schemeClr val="bg1"/>
                  </a:solidFill>
                  <a:latin typeface="+mn-lt"/>
                  <a:ea typeface="ＭＳ Ｐゴシック" charset="-128"/>
                  <a:cs typeface="Times New Roman" pitchFamily="18" charset="0"/>
                </a:rPr>
                <a:t>Argonne Tandem Linac Accelerator </a:t>
              </a:r>
              <a:r>
                <a:rPr lang="en-US" sz="1400" dirty="0">
                  <a:solidFill>
                    <a:schemeClr val="bg1"/>
                  </a:solidFill>
                  <a:latin typeface="+mn-lt"/>
                  <a:ea typeface="ＭＳ Ｐゴシック" charset="-128"/>
                  <a:cs typeface="Times New Roman" pitchFamily="18" charset="0"/>
                </a:rPr>
                <a:t>System at ANL</a:t>
              </a:r>
              <a:endParaRPr lang="en-US" sz="1400" dirty="0">
                <a:solidFill>
                  <a:schemeClr val="bg1"/>
                </a:solidFill>
                <a:latin typeface="+mn-lt"/>
                <a:ea typeface="ＭＳ Ｐゴシック" charset="-128"/>
                <a:cs typeface="Times New Roman" pitchFamily="18" charset="0"/>
              </a:endParaRPr>
            </a:p>
          </p:txBody>
        </p:sp>
      </p:grpSp>
      <p:sp>
        <p:nvSpPr>
          <p:cNvPr id="15" name="TextBox 17"/>
          <p:cNvSpPr txBox="1">
            <a:spLocks noChangeArrowheads="1"/>
          </p:cNvSpPr>
          <p:nvPr/>
        </p:nvSpPr>
        <p:spPr bwMode="auto">
          <a:xfrm>
            <a:off x="1905000" y="1066800"/>
            <a:ext cx="55118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>
              <a:spcBef>
                <a:spcPct val="20000"/>
              </a:spcBef>
              <a:defRPr/>
            </a:pPr>
            <a:r>
              <a:rPr lang="en-US" sz="2000" dirty="0">
                <a:solidFill>
                  <a:srgbClr val="0033CC"/>
                </a:solidFill>
                <a:latin typeface="+mn-lt"/>
                <a:ea typeface="ＭＳ Ｐゴシック" charset="-128"/>
                <a:cs typeface="Times New Roman" pitchFamily="18" charset="0"/>
              </a:rPr>
              <a:t>“Microscopes” capable  of groundbreaking research</a:t>
            </a:r>
          </a:p>
        </p:txBody>
      </p:sp>
      <p:pic>
        <p:nvPicPr>
          <p:cNvPr id="41997" name="Picture 365" descr="hribf_pic[1]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200400" y="4038600"/>
            <a:ext cx="2457450" cy="245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Text Box 371"/>
          <p:cNvSpPr txBox="1">
            <a:spLocks noChangeArrowheads="1"/>
          </p:cNvSpPr>
          <p:nvPr/>
        </p:nvSpPr>
        <p:spPr bwMode="auto">
          <a:xfrm>
            <a:off x="3352800" y="5943600"/>
            <a:ext cx="2124075" cy="566738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>
              <a:spcBef>
                <a:spcPct val="20000"/>
              </a:spcBef>
              <a:defRPr/>
            </a:pPr>
            <a:r>
              <a:rPr lang="en-US" sz="1400" dirty="0" err="1">
                <a:solidFill>
                  <a:schemeClr val="bg1"/>
                </a:solidFill>
                <a:latin typeface="+mn-lt"/>
                <a:ea typeface="ＭＳ Ｐゴシック" charset="-128"/>
                <a:cs typeface="Times New Roman" pitchFamily="18" charset="0"/>
              </a:rPr>
              <a:t>Holifield</a:t>
            </a:r>
            <a:r>
              <a:rPr lang="en-US" sz="1400" dirty="0">
                <a:solidFill>
                  <a:schemeClr val="bg1"/>
                </a:solidFill>
                <a:latin typeface="+mn-lt"/>
                <a:ea typeface="ＭＳ Ｐゴシック" charset="-128"/>
                <a:cs typeface="Times New Roman" pitchFamily="18" charset="0"/>
              </a:rPr>
              <a:t> </a:t>
            </a:r>
            <a:r>
              <a:rPr lang="en-US" sz="1400" dirty="0">
                <a:solidFill>
                  <a:schemeClr val="bg1"/>
                </a:solidFill>
                <a:latin typeface="+mn-lt"/>
                <a:ea typeface="ＭＳ Ｐゴシック" charset="-128"/>
                <a:cs typeface="Times New Roman" pitchFamily="18" charset="0"/>
              </a:rPr>
              <a:t> Radioactive Ion</a:t>
            </a:r>
            <a:endParaRPr lang="en-US" sz="1400" dirty="0">
              <a:solidFill>
                <a:schemeClr val="bg1"/>
              </a:solidFill>
              <a:latin typeface="+mn-lt"/>
              <a:ea typeface="ＭＳ Ｐゴシック" charset="-128"/>
              <a:cs typeface="Times New Roman" pitchFamily="18" charset="0"/>
            </a:endParaRPr>
          </a:p>
          <a:p>
            <a:pPr algn="ctr" eaLnBrk="0" hangingPunct="0">
              <a:spcBef>
                <a:spcPct val="20000"/>
              </a:spcBef>
              <a:defRPr/>
            </a:pPr>
            <a:r>
              <a:rPr lang="en-US" sz="1400" dirty="0">
                <a:solidFill>
                  <a:schemeClr val="bg1"/>
                </a:solidFill>
                <a:latin typeface="+mn-lt"/>
                <a:ea typeface="ＭＳ Ｐゴシック" charset="-128"/>
                <a:cs typeface="Times New Roman" pitchFamily="18" charset="0"/>
              </a:rPr>
              <a:t>Beam </a:t>
            </a:r>
            <a:r>
              <a:rPr lang="en-US" sz="1400" dirty="0">
                <a:solidFill>
                  <a:schemeClr val="bg1"/>
                </a:solidFill>
                <a:latin typeface="+mn-lt"/>
                <a:ea typeface="ＭＳ Ｐゴシック" charset="-128"/>
                <a:cs typeface="Times New Roman" pitchFamily="18" charset="0"/>
              </a:rPr>
              <a:t>Facility at ORNL</a:t>
            </a:r>
            <a:endParaRPr lang="en-US" sz="1400" dirty="0">
              <a:solidFill>
                <a:schemeClr val="bg1"/>
              </a:solidFill>
              <a:latin typeface="+mn-lt"/>
              <a:ea typeface="ＭＳ Ｐゴシック" charset="-128"/>
              <a:cs typeface="Times New Roman" pitchFamily="18" charset="0"/>
            </a:endParaRPr>
          </a:p>
        </p:txBody>
      </p:sp>
      <p:sp>
        <p:nvSpPr>
          <p:cNvPr id="18" name="TextBox 18"/>
          <p:cNvSpPr txBox="1">
            <a:spLocks noChangeArrowheads="1"/>
          </p:cNvSpPr>
          <p:nvPr/>
        </p:nvSpPr>
        <p:spPr bwMode="auto">
          <a:xfrm>
            <a:off x="4648200" y="3581400"/>
            <a:ext cx="4165600" cy="307975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>
              <a:spcBef>
                <a:spcPct val="20000"/>
              </a:spcBef>
              <a:defRPr/>
            </a:pPr>
            <a:r>
              <a:rPr lang="en-US" sz="1400" dirty="0">
                <a:solidFill>
                  <a:schemeClr val="bg1"/>
                </a:solidFill>
                <a:latin typeface="+mn-lt"/>
                <a:ea typeface="ＭＳ Ｐゴシック" charset="-128"/>
                <a:cs typeface="Times New Roman" pitchFamily="18" charset="0"/>
              </a:rPr>
              <a:t>Continuous Electron Beam Accelerator </a:t>
            </a:r>
            <a:r>
              <a:rPr lang="en-US" sz="1400" dirty="0">
                <a:solidFill>
                  <a:schemeClr val="bg1"/>
                </a:solidFill>
                <a:latin typeface="+mn-lt"/>
                <a:ea typeface="ＭＳ Ｐゴシック" charset="-128"/>
                <a:cs typeface="Times New Roman" pitchFamily="18" charset="0"/>
              </a:rPr>
              <a:t>Facility at </a:t>
            </a:r>
            <a:r>
              <a:rPr lang="en-US" sz="1400" dirty="0" err="1">
                <a:solidFill>
                  <a:schemeClr val="bg1"/>
                </a:solidFill>
                <a:latin typeface="+mn-lt"/>
                <a:ea typeface="ＭＳ Ｐゴシック" charset="-128"/>
                <a:cs typeface="Times New Roman" pitchFamily="18" charset="0"/>
              </a:rPr>
              <a:t>JLab</a:t>
            </a:r>
            <a:endParaRPr lang="en-US" sz="1400" dirty="0">
              <a:solidFill>
                <a:schemeClr val="bg1"/>
              </a:solidFill>
              <a:latin typeface="+mn-lt"/>
              <a:ea typeface="ＭＳ Ｐゴシック" charset="-128"/>
              <a:cs typeface="Times New Roman" pitchFamily="18" charset="0"/>
            </a:endParaRPr>
          </a:p>
        </p:txBody>
      </p:sp>
      <p:sp>
        <p:nvSpPr>
          <p:cNvPr id="20" name="Title 4"/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sz="2800" dirty="0">
                <a:solidFill>
                  <a:schemeClr val="tx1"/>
                </a:solidFill>
                <a:latin typeface="+mn-lt"/>
                <a:cs typeface="Times New Roman" pitchFamily="18" charset="0"/>
              </a:rPr>
              <a:t>NP </a:t>
            </a:r>
            <a:r>
              <a:rPr lang="en-US" sz="2800" dirty="0" smtClean="0">
                <a:solidFill>
                  <a:schemeClr val="tx1"/>
                </a:solidFill>
                <a:latin typeface="+mn-lt"/>
                <a:cs typeface="Times New Roman" pitchFamily="18" charset="0"/>
              </a:rPr>
              <a:t>Operates Four National User Facilities</a:t>
            </a:r>
            <a:endParaRPr lang="en-US" sz="2800" dirty="0">
              <a:solidFill>
                <a:schemeClr val="tx1"/>
              </a:solidFill>
              <a:latin typeface="+mn-lt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COV  1/9/07</a:t>
            </a:r>
            <a:endParaRPr lang="en-US"/>
          </a:p>
        </p:txBody>
      </p:sp>
      <p:sp>
        <p:nvSpPr>
          <p:cNvPr id="43010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6469110C-2113-4282-B756-DD79280D0002}" type="slidenum">
              <a:rPr lang="en-US" smtClean="0">
                <a:latin typeface="Times New Roman" pitchFamily="84" charset="0"/>
                <a:ea typeface="ＭＳ Ｐゴシック" pitchFamily="84" charset="-128"/>
                <a:cs typeface="ＭＳ Ｐゴシック" pitchFamily="84" charset="-128"/>
              </a:rPr>
              <a:pPr/>
              <a:t>6</a:t>
            </a:fld>
            <a:endParaRPr lang="en-US" smtClean="0">
              <a:latin typeface="Times New Roman" pitchFamily="84" charset="0"/>
              <a:ea typeface="ＭＳ Ｐゴシック" pitchFamily="84" charset="-128"/>
              <a:cs typeface="ＭＳ Ｐゴシック" pitchFamily="84" charset="-128"/>
            </a:endParaRPr>
          </a:p>
        </p:txBody>
      </p:sp>
      <p:pic>
        <p:nvPicPr>
          <p:cNvPr id="43011" name="Picture 12" descr="http://graphics8.nytimes.com/images/2010/02/16/science/16quark01/16quark01-articleInlin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5800" y="1447800"/>
            <a:ext cx="3235325" cy="2525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3012" name="Text Box 228"/>
          <p:cNvSpPr txBox="1">
            <a:spLocks noChangeArrowheads="1"/>
          </p:cNvSpPr>
          <p:nvPr/>
        </p:nvSpPr>
        <p:spPr bwMode="auto">
          <a:xfrm>
            <a:off x="2117725" y="52943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0" hangingPunct="0">
              <a:spcBef>
                <a:spcPct val="20000"/>
              </a:spcBef>
              <a:buFont typeface="Arial" pitchFamily="84" charset="0"/>
              <a:buNone/>
            </a:pPr>
            <a:endParaRPr lang="en-US"/>
          </a:p>
        </p:txBody>
      </p:sp>
      <p:sp>
        <p:nvSpPr>
          <p:cNvPr id="10" name="Text Box 369"/>
          <p:cNvSpPr txBox="1">
            <a:spLocks noChangeArrowheads="1"/>
          </p:cNvSpPr>
          <p:nvPr/>
        </p:nvSpPr>
        <p:spPr bwMode="auto">
          <a:xfrm>
            <a:off x="990600" y="3810000"/>
            <a:ext cx="2435225" cy="307975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>
              <a:spcBef>
                <a:spcPct val="20000"/>
              </a:spcBef>
              <a:defRPr/>
            </a:pPr>
            <a:r>
              <a:rPr lang="en-US" sz="1400" dirty="0">
                <a:solidFill>
                  <a:schemeClr val="bg1"/>
                </a:solidFill>
                <a:latin typeface="+mn-lt"/>
                <a:ea typeface="ＭＳ Ｐゴシック" charset="-128"/>
                <a:cs typeface="Times New Roman" pitchFamily="18" charset="0"/>
              </a:rPr>
              <a:t>Relativistic Heavy Ion Collider</a:t>
            </a:r>
          </a:p>
        </p:txBody>
      </p:sp>
      <p:sp>
        <p:nvSpPr>
          <p:cNvPr id="43014" name="Text Box 370"/>
          <p:cNvSpPr txBox="1">
            <a:spLocks noChangeArrowheads="1"/>
          </p:cNvSpPr>
          <p:nvPr/>
        </p:nvSpPr>
        <p:spPr bwMode="auto">
          <a:xfrm>
            <a:off x="7070725" y="5065713"/>
            <a:ext cx="981075" cy="376237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0" hangingPunct="0">
              <a:spcBef>
                <a:spcPct val="20000"/>
              </a:spcBef>
            </a:pPr>
            <a:r>
              <a:rPr lang="en-US">
                <a:solidFill>
                  <a:schemeClr val="bg1"/>
                </a:solidFill>
              </a:rPr>
              <a:t>CEBAF</a:t>
            </a:r>
          </a:p>
        </p:txBody>
      </p:sp>
      <p:sp>
        <p:nvSpPr>
          <p:cNvPr id="12" name="TextBox 18"/>
          <p:cNvSpPr txBox="1">
            <a:spLocks noChangeArrowheads="1"/>
          </p:cNvSpPr>
          <p:nvPr/>
        </p:nvSpPr>
        <p:spPr bwMode="auto">
          <a:xfrm>
            <a:off x="5029200" y="3810000"/>
            <a:ext cx="3597275" cy="307975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>
              <a:spcBef>
                <a:spcPct val="20000"/>
              </a:spcBef>
              <a:defRPr/>
            </a:pPr>
            <a:r>
              <a:rPr lang="en-US" sz="1400" dirty="0">
                <a:solidFill>
                  <a:schemeClr val="bg1"/>
                </a:solidFill>
                <a:latin typeface="+mn-lt"/>
                <a:ea typeface="ＭＳ Ｐゴシック" charset="-128"/>
                <a:cs typeface="Times New Roman" pitchFamily="18" charset="0"/>
              </a:rPr>
              <a:t>Continuous Electron Beam Accelerator Facility</a:t>
            </a:r>
          </a:p>
        </p:txBody>
      </p:sp>
      <p:pic>
        <p:nvPicPr>
          <p:cNvPr id="43016" name="Picture 5" descr="fancy-srcL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29200" y="1447800"/>
            <a:ext cx="3521075" cy="2376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017" name="Picture 9" descr="he4_he6_he8_figure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286000" y="4343400"/>
            <a:ext cx="5243513" cy="164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TextBox 23"/>
          <p:cNvSpPr txBox="1">
            <a:spLocks noChangeArrowheads="1"/>
          </p:cNvSpPr>
          <p:nvPr/>
        </p:nvSpPr>
        <p:spPr bwMode="auto">
          <a:xfrm>
            <a:off x="990600" y="1066800"/>
            <a:ext cx="27257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>
              <a:spcBef>
                <a:spcPct val="20000"/>
              </a:spcBef>
              <a:defRPr/>
            </a:pPr>
            <a:r>
              <a:rPr lang="en-US" sz="1800" b="1" dirty="0">
                <a:solidFill>
                  <a:srgbClr val="C00000"/>
                </a:solidFill>
                <a:latin typeface="+mn-lt"/>
                <a:ea typeface="ＭＳ Ｐゴシック" charset="-128"/>
                <a:cs typeface="Times New Roman" pitchFamily="18" charset="0"/>
              </a:rPr>
              <a:t>From Quarks and Gluons</a:t>
            </a:r>
          </a:p>
        </p:txBody>
      </p:sp>
      <p:sp>
        <p:nvSpPr>
          <p:cNvPr id="16" name="TextBox 24"/>
          <p:cNvSpPr txBox="1">
            <a:spLocks noChangeArrowheads="1"/>
          </p:cNvSpPr>
          <p:nvPr/>
        </p:nvSpPr>
        <p:spPr bwMode="auto">
          <a:xfrm>
            <a:off x="5486400" y="1066800"/>
            <a:ext cx="26495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>
              <a:spcBef>
                <a:spcPct val="20000"/>
              </a:spcBef>
              <a:defRPr/>
            </a:pPr>
            <a:r>
              <a:rPr lang="en-US" sz="1800" b="1" dirty="0">
                <a:solidFill>
                  <a:srgbClr val="C00000"/>
                </a:solidFill>
                <a:latin typeface="+mn-lt"/>
                <a:ea typeface="ＭＳ Ｐゴシック" charset="-128"/>
                <a:cs typeface="Times New Roman" pitchFamily="18" charset="0"/>
              </a:rPr>
              <a:t>To Protons and Neutrons</a:t>
            </a:r>
          </a:p>
        </p:txBody>
      </p:sp>
      <p:sp>
        <p:nvSpPr>
          <p:cNvPr id="17" name="TextBox 25"/>
          <p:cNvSpPr txBox="1">
            <a:spLocks noChangeArrowheads="1"/>
          </p:cNvSpPr>
          <p:nvPr/>
        </p:nvSpPr>
        <p:spPr bwMode="auto">
          <a:xfrm>
            <a:off x="4191000" y="4114800"/>
            <a:ext cx="111918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>
              <a:spcBef>
                <a:spcPct val="20000"/>
              </a:spcBef>
              <a:defRPr/>
            </a:pPr>
            <a:r>
              <a:rPr lang="en-US" sz="1800" b="1" dirty="0">
                <a:solidFill>
                  <a:srgbClr val="C00000"/>
                </a:solidFill>
                <a:latin typeface="+mn-lt"/>
                <a:ea typeface="ＭＳ Ｐゴシック" charset="-128"/>
                <a:cs typeface="Times New Roman" pitchFamily="18" charset="0"/>
              </a:rPr>
              <a:t>To Nuclei</a:t>
            </a:r>
          </a:p>
        </p:txBody>
      </p:sp>
      <p:sp>
        <p:nvSpPr>
          <p:cNvPr id="18" name="Text Box 371"/>
          <p:cNvSpPr txBox="1">
            <a:spLocks noChangeArrowheads="1"/>
          </p:cNvSpPr>
          <p:nvPr/>
        </p:nvSpPr>
        <p:spPr bwMode="auto">
          <a:xfrm>
            <a:off x="2514600" y="5867400"/>
            <a:ext cx="2019300" cy="523875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spcBef>
                <a:spcPts val="0"/>
              </a:spcBef>
              <a:defRPr/>
            </a:pPr>
            <a:r>
              <a:rPr lang="en-US" sz="1400" dirty="0" err="1">
                <a:solidFill>
                  <a:schemeClr val="bg1"/>
                </a:solidFill>
                <a:latin typeface="+mn-lt"/>
                <a:ea typeface="ＭＳ Ｐゴシック" charset="-128"/>
                <a:cs typeface="Times New Roman" pitchFamily="18" charset="0"/>
              </a:rPr>
              <a:t>Holifield</a:t>
            </a:r>
            <a:r>
              <a:rPr lang="en-US" sz="1400" dirty="0">
                <a:solidFill>
                  <a:schemeClr val="bg1"/>
                </a:solidFill>
                <a:latin typeface="+mn-lt"/>
                <a:ea typeface="ＭＳ Ｐゴシック" charset="-128"/>
                <a:cs typeface="Times New Roman" pitchFamily="18" charset="0"/>
              </a:rPr>
              <a:t> </a:t>
            </a:r>
            <a:r>
              <a:rPr lang="en-US" sz="1400" dirty="0">
                <a:solidFill>
                  <a:schemeClr val="bg1"/>
                </a:solidFill>
                <a:latin typeface="+mn-lt"/>
                <a:ea typeface="ＭＳ Ｐゴシック" charset="-128"/>
                <a:cs typeface="Times New Roman" pitchFamily="18" charset="0"/>
              </a:rPr>
              <a:t>Radioactive Ion</a:t>
            </a:r>
            <a:endParaRPr lang="en-US" sz="1400" dirty="0">
              <a:solidFill>
                <a:schemeClr val="bg1"/>
              </a:solidFill>
              <a:latin typeface="+mn-lt"/>
              <a:ea typeface="ＭＳ Ｐゴシック" charset="-128"/>
              <a:cs typeface="Times New Roman" pitchFamily="18" charset="0"/>
            </a:endParaRPr>
          </a:p>
          <a:p>
            <a:pPr algn="ctr" eaLnBrk="0" hangingPunct="0">
              <a:spcBef>
                <a:spcPts val="0"/>
              </a:spcBef>
              <a:defRPr/>
            </a:pPr>
            <a:r>
              <a:rPr lang="en-US" sz="1400" dirty="0">
                <a:solidFill>
                  <a:schemeClr val="bg1"/>
                </a:solidFill>
                <a:latin typeface="+mn-lt"/>
                <a:ea typeface="ＭＳ Ｐゴシック" charset="-128"/>
                <a:cs typeface="Times New Roman" pitchFamily="18" charset="0"/>
              </a:rPr>
              <a:t>Beam Facility</a:t>
            </a:r>
          </a:p>
        </p:txBody>
      </p:sp>
      <p:sp>
        <p:nvSpPr>
          <p:cNvPr id="19" name="Text Box 375"/>
          <p:cNvSpPr txBox="1">
            <a:spLocks noChangeArrowheads="1"/>
          </p:cNvSpPr>
          <p:nvPr/>
        </p:nvSpPr>
        <p:spPr bwMode="auto">
          <a:xfrm>
            <a:off x="4419600" y="5867400"/>
            <a:ext cx="2627313" cy="523875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spcBef>
                <a:spcPct val="20000"/>
              </a:spcBef>
              <a:defRPr/>
            </a:pPr>
            <a:r>
              <a:rPr lang="en-US" sz="1400">
                <a:solidFill>
                  <a:schemeClr val="bg1"/>
                </a:solidFill>
                <a:latin typeface="+mn-lt"/>
                <a:ea typeface="ＭＳ Ｐゴシック" charset="-128"/>
                <a:cs typeface="Times New Roman" pitchFamily="18" charset="0"/>
              </a:rPr>
              <a:t>Argonne Tandem Linac Accelerator System</a:t>
            </a:r>
          </a:p>
        </p:txBody>
      </p:sp>
      <p:sp>
        <p:nvSpPr>
          <p:cNvPr id="20" name="Title 4"/>
          <p:cNvSpPr txBox="1">
            <a:spLocks noGrp="1"/>
          </p:cNvSpPr>
          <p:nvPr>
            <p:ph type="title"/>
          </p:nvPr>
        </p:nvSpPr>
        <p:spPr>
          <a:xfrm>
            <a:off x="381000" y="228600"/>
            <a:ext cx="8458200" cy="762000"/>
          </a:xfrm>
        </p:spPr>
        <p:txBody>
          <a:bodyPr/>
          <a:lstStyle/>
          <a:p>
            <a:pPr>
              <a:defRPr/>
            </a:pPr>
            <a:r>
              <a:rPr lang="en-US" sz="2800" dirty="0">
                <a:solidFill>
                  <a:schemeClr val="tx1"/>
                </a:solidFill>
                <a:latin typeface="+mn-lt"/>
                <a:cs typeface="Times New Roman" pitchFamily="18" charset="0"/>
              </a:rPr>
              <a:t>At the </a:t>
            </a:r>
            <a:r>
              <a:rPr lang="en-US" sz="2800" dirty="0" smtClean="0">
                <a:solidFill>
                  <a:schemeClr val="tx1"/>
                </a:solidFill>
                <a:latin typeface="+mn-lt"/>
                <a:cs typeface="Times New Roman" pitchFamily="18" charset="0"/>
              </a:rPr>
              <a:t>NP National </a:t>
            </a:r>
            <a:r>
              <a:rPr lang="en-US" sz="2800" dirty="0">
                <a:solidFill>
                  <a:schemeClr val="tx1"/>
                </a:solidFill>
                <a:latin typeface="+mn-lt"/>
                <a:cs typeface="Times New Roman" pitchFamily="18" charset="0"/>
              </a:rPr>
              <a:t>U</a:t>
            </a:r>
            <a:r>
              <a:rPr lang="en-US" sz="2800" dirty="0" smtClean="0">
                <a:solidFill>
                  <a:schemeClr val="tx1"/>
                </a:solidFill>
                <a:latin typeface="+mn-lt"/>
                <a:cs typeface="Times New Roman" pitchFamily="18" charset="0"/>
              </a:rPr>
              <a:t>ser </a:t>
            </a:r>
            <a:r>
              <a:rPr lang="en-US" sz="2800" dirty="0">
                <a:solidFill>
                  <a:schemeClr val="tx1"/>
                </a:solidFill>
                <a:latin typeface="+mn-lt"/>
                <a:cs typeface="Times New Roman" pitchFamily="18" charset="0"/>
              </a:rPr>
              <a:t>F</a:t>
            </a:r>
            <a:r>
              <a:rPr lang="en-US" sz="2800" dirty="0" smtClean="0">
                <a:solidFill>
                  <a:schemeClr val="tx1"/>
                </a:solidFill>
                <a:latin typeface="+mn-lt"/>
                <a:cs typeface="Times New Roman" pitchFamily="18" charset="0"/>
              </a:rPr>
              <a:t>acilities </a:t>
            </a:r>
            <a:r>
              <a:rPr lang="en-US" sz="2800" dirty="0">
                <a:solidFill>
                  <a:schemeClr val="tx1"/>
                </a:solidFill>
                <a:latin typeface="+mn-lt"/>
                <a:cs typeface="Times New Roman" pitchFamily="18" charset="0"/>
              </a:rPr>
              <a:t>the </a:t>
            </a:r>
            <a:r>
              <a:rPr lang="en-US" sz="2800" dirty="0" smtClean="0">
                <a:solidFill>
                  <a:schemeClr val="tx1"/>
                </a:solidFill>
                <a:latin typeface="+mn-lt"/>
                <a:cs typeface="Times New Roman" pitchFamily="18" charset="0"/>
              </a:rPr>
              <a:t>Research</a:t>
            </a:r>
            <a:r>
              <a:rPr lang="en-US" sz="2800" dirty="0">
                <a:solidFill>
                  <a:schemeClr val="tx1"/>
                </a:solidFill>
                <a:latin typeface="+mn-lt"/>
                <a:cs typeface="Times New Roman" pitchFamily="18" charset="0"/>
              </a:rPr>
              <a:t/>
            </a:r>
            <a:br>
              <a:rPr lang="en-US" sz="2800" dirty="0">
                <a:solidFill>
                  <a:schemeClr val="tx1"/>
                </a:solidFill>
                <a:latin typeface="+mn-lt"/>
                <a:cs typeface="Times New Roman" pitchFamily="18" charset="0"/>
              </a:rPr>
            </a:br>
            <a:r>
              <a:rPr lang="en-US" sz="2800" dirty="0">
                <a:solidFill>
                  <a:schemeClr val="tx1"/>
                </a:solidFill>
                <a:latin typeface="+mn-lt"/>
                <a:cs typeface="Times New Roman" pitchFamily="18" charset="0"/>
              </a:rPr>
              <a:t>S</a:t>
            </a:r>
            <a:r>
              <a:rPr lang="en-US" sz="2800" dirty="0" smtClean="0">
                <a:solidFill>
                  <a:schemeClr val="tx1"/>
                </a:solidFill>
                <a:latin typeface="+mn-lt"/>
                <a:cs typeface="Times New Roman" pitchFamily="18" charset="0"/>
              </a:rPr>
              <a:t>pans </a:t>
            </a:r>
            <a:r>
              <a:rPr lang="en-US" sz="2800" dirty="0">
                <a:solidFill>
                  <a:schemeClr val="tx1"/>
                </a:solidFill>
                <a:latin typeface="+mn-lt"/>
                <a:cs typeface="Times New Roman" pitchFamily="18" charset="0"/>
              </a:rPr>
              <a:t>a </a:t>
            </a:r>
            <a:r>
              <a:rPr lang="en-US" sz="2800" dirty="0" smtClean="0">
                <a:solidFill>
                  <a:schemeClr val="tx1"/>
                </a:solidFill>
                <a:latin typeface="+mn-lt"/>
                <a:cs typeface="Times New Roman" pitchFamily="18" charset="0"/>
              </a:rPr>
              <a:t>Range </a:t>
            </a:r>
            <a:r>
              <a:rPr lang="en-US" sz="2800" dirty="0">
                <a:solidFill>
                  <a:schemeClr val="tx1"/>
                </a:solidFill>
                <a:latin typeface="+mn-lt"/>
                <a:cs typeface="Times New Roman" pitchFamily="18" charset="0"/>
              </a:rPr>
              <a:t>of </a:t>
            </a:r>
            <a:r>
              <a:rPr lang="en-US" sz="2800" dirty="0" smtClean="0">
                <a:solidFill>
                  <a:schemeClr val="tx1"/>
                </a:solidFill>
                <a:latin typeface="+mn-lt"/>
                <a:cs typeface="Times New Roman" pitchFamily="18" charset="0"/>
              </a:rPr>
              <a:t>Microscopic </a:t>
            </a:r>
            <a:r>
              <a:rPr lang="en-US" sz="2800" dirty="0">
                <a:solidFill>
                  <a:schemeClr val="tx1"/>
                </a:solidFill>
                <a:latin typeface="+mn-lt"/>
                <a:cs typeface="Times New Roman" pitchFamily="18" charset="0"/>
              </a:rPr>
              <a:t>S</a:t>
            </a:r>
            <a:r>
              <a:rPr lang="en-US" sz="2800" dirty="0" smtClean="0">
                <a:solidFill>
                  <a:schemeClr val="tx1"/>
                </a:solidFill>
                <a:latin typeface="+mn-lt"/>
                <a:cs typeface="Times New Roman" pitchFamily="18" charset="0"/>
              </a:rPr>
              <a:t>cales</a:t>
            </a:r>
            <a:r>
              <a:rPr lang="en-US" sz="2800" dirty="0">
                <a:solidFill>
                  <a:schemeClr val="tx1"/>
                </a:solidFill>
                <a:latin typeface="+mn-lt"/>
                <a:cs typeface="Times New Roman" pitchFamily="18" charset="0"/>
              </a:rPr>
              <a:t>: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smtClean="0">
                <a:ea typeface="ＭＳ Ｐゴシック" pitchFamily="84" charset="-128"/>
              </a:rPr>
              <a:t>Additional Elements of the </a:t>
            </a:r>
            <a:br>
              <a:rPr lang="en-US" sz="2800" smtClean="0">
                <a:ea typeface="ＭＳ Ｐゴシック" pitchFamily="84" charset="-128"/>
              </a:rPr>
            </a:br>
            <a:r>
              <a:rPr lang="en-US" sz="2800" smtClean="0">
                <a:ea typeface="ＭＳ Ｐゴシック" pitchFamily="84" charset="-128"/>
              </a:rPr>
              <a:t>NP Basic Science Portfolio</a:t>
            </a:r>
          </a:p>
        </p:txBody>
      </p:sp>
      <p:sp>
        <p:nvSpPr>
          <p:cNvPr id="44034" name="Content Placeholder 2"/>
          <p:cNvSpPr>
            <a:spLocks noGrp="1"/>
          </p:cNvSpPr>
          <p:nvPr>
            <p:ph idx="1"/>
          </p:nvPr>
        </p:nvSpPr>
        <p:spPr>
          <a:xfrm>
            <a:off x="533400" y="1371600"/>
            <a:ext cx="7772400" cy="4724400"/>
          </a:xfrm>
        </p:spPr>
        <p:txBody>
          <a:bodyPr/>
          <a:lstStyle/>
          <a:p>
            <a:pPr>
              <a:spcBef>
                <a:spcPct val="0"/>
              </a:spcBef>
            </a:pPr>
            <a:r>
              <a:rPr lang="en-US" smtClean="0">
                <a:ea typeface="ＭＳ Ｐゴシック" pitchFamily="84" charset="-128"/>
              </a:rPr>
              <a:t>Nuclear Theory</a:t>
            </a:r>
          </a:p>
          <a:p>
            <a:pPr lvl="1">
              <a:spcBef>
                <a:spcPct val="0"/>
              </a:spcBef>
            </a:pPr>
            <a:r>
              <a:rPr lang="en-US" smtClean="0">
                <a:ea typeface="ＭＳ Ｐゴシック" pitchFamily="84" charset="-128"/>
              </a:rPr>
              <a:t>Effort in all areas of nuclear physics</a:t>
            </a:r>
          </a:p>
          <a:p>
            <a:pPr lvl="1">
              <a:spcBef>
                <a:spcPct val="0"/>
              </a:spcBef>
            </a:pPr>
            <a:r>
              <a:rPr lang="en-US" smtClean="0">
                <a:ea typeface="ＭＳ Ｐゴシック" pitchFamily="84" charset="-128"/>
              </a:rPr>
              <a:t>SciDAC, Topical Centers, LQCD</a:t>
            </a:r>
          </a:p>
          <a:p>
            <a:pPr lvl="1">
              <a:spcBef>
                <a:spcPct val="0"/>
              </a:spcBef>
            </a:pPr>
            <a:endParaRPr lang="en-US" sz="800" smtClean="0">
              <a:ea typeface="ＭＳ Ｐゴシック" pitchFamily="84" charset="-128"/>
            </a:endParaRPr>
          </a:p>
          <a:p>
            <a:pPr>
              <a:spcBef>
                <a:spcPct val="0"/>
              </a:spcBef>
            </a:pPr>
            <a:r>
              <a:rPr lang="en-US" smtClean="0">
                <a:ea typeface="ＭＳ Ｐゴシック" pitchFamily="84" charset="-128"/>
              </a:rPr>
              <a:t>Neutrino Physics-Particle/Antiparticle; Mass</a:t>
            </a:r>
          </a:p>
          <a:p>
            <a:pPr lvl="1">
              <a:spcBef>
                <a:spcPct val="0"/>
              </a:spcBef>
            </a:pPr>
            <a:r>
              <a:rPr lang="en-US" smtClean="0">
                <a:ea typeface="ＭＳ Ｐゴシック" pitchFamily="84" charset="-128"/>
              </a:rPr>
              <a:t>Cryogenic Underground Observatory for Rare </a:t>
            </a:r>
          </a:p>
          <a:p>
            <a:pPr lvl="1">
              <a:spcBef>
                <a:spcPct val="0"/>
              </a:spcBef>
              <a:buFontTx/>
              <a:buNone/>
            </a:pPr>
            <a:r>
              <a:rPr lang="en-US" smtClean="0">
                <a:ea typeface="ＭＳ Ｐゴシック" pitchFamily="84" charset="-128"/>
              </a:rPr>
              <a:t>	Events (CUORE)</a:t>
            </a:r>
          </a:p>
          <a:p>
            <a:pPr lvl="1">
              <a:spcBef>
                <a:spcPct val="0"/>
              </a:spcBef>
            </a:pPr>
            <a:r>
              <a:rPr lang="en-US" smtClean="0">
                <a:ea typeface="ＭＳ Ｐゴシック" pitchFamily="84" charset="-128"/>
              </a:rPr>
              <a:t>Majorana Demonstrator R&amp;D </a:t>
            </a:r>
          </a:p>
          <a:p>
            <a:pPr lvl="1">
              <a:spcBef>
                <a:spcPct val="0"/>
              </a:spcBef>
            </a:pPr>
            <a:r>
              <a:rPr lang="en-US" smtClean="0">
                <a:ea typeface="ＭＳ Ｐゴシック" pitchFamily="84" charset="-128"/>
              </a:rPr>
              <a:t>Karlsruhe Tritium Neutrino Experiment </a:t>
            </a:r>
          </a:p>
          <a:p>
            <a:pPr lvl="1">
              <a:spcBef>
                <a:spcPct val="0"/>
              </a:spcBef>
              <a:buFontTx/>
              <a:buNone/>
            </a:pPr>
            <a:r>
              <a:rPr lang="en-US" smtClean="0">
                <a:ea typeface="ＭＳ Ｐゴシック" pitchFamily="84" charset="-128"/>
              </a:rPr>
              <a:t>	(KATRIN)</a:t>
            </a:r>
          </a:p>
          <a:p>
            <a:pPr lvl="1">
              <a:spcBef>
                <a:spcPct val="0"/>
              </a:spcBef>
            </a:pPr>
            <a:endParaRPr lang="en-US" sz="800" smtClean="0">
              <a:ea typeface="ＭＳ Ｐゴシック" pitchFamily="84" charset="-128"/>
            </a:endParaRPr>
          </a:p>
          <a:p>
            <a:pPr>
              <a:spcBef>
                <a:spcPct val="0"/>
              </a:spcBef>
            </a:pPr>
            <a:r>
              <a:rPr lang="en-US" smtClean="0">
                <a:ea typeface="ＭＳ Ｐゴシック" pitchFamily="84" charset="-128"/>
              </a:rPr>
              <a:t>Fundamental Physics with Neutrons</a:t>
            </a:r>
          </a:p>
          <a:p>
            <a:pPr lvl="1">
              <a:spcBef>
                <a:spcPct val="0"/>
              </a:spcBef>
            </a:pPr>
            <a:r>
              <a:rPr lang="en-US" smtClean="0">
                <a:ea typeface="ＭＳ Ｐゴシック" pitchFamily="84" charset="-128"/>
              </a:rPr>
              <a:t>Fundamental Neutron Physics Beamline at SNS</a:t>
            </a:r>
          </a:p>
          <a:p>
            <a:pPr lvl="1">
              <a:spcBef>
                <a:spcPct val="0"/>
              </a:spcBef>
            </a:pPr>
            <a:r>
              <a:rPr lang="en-US" smtClean="0">
                <a:ea typeface="ＭＳ Ｐゴシック" pitchFamily="84" charset="-128"/>
              </a:rPr>
              <a:t>Electric Dipole Moment of the neutron  (nEDM)</a:t>
            </a:r>
          </a:p>
          <a:p>
            <a:pPr lvl="1">
              <a:spcBef>
                <a:spcPct val="0"/>
              </a:spcBef>
            </a:pPr>
            <a:r>
              <a:rPr lang="en-US" smtClean="0">
                <a:ea typeface="ＭＳ Ｐゴシック" pitchFamily="84" charset="-128"/>
              </a:rPr>
              <a:t>Neutron beta-decay, reaction  asymmetry, </a:t>
            </a:r>
          </a:p>
          <a:p>
            <a:pPr lvl="1">
              <a:spcBef>
                <a:spcPct val="0"/>
              </a:spcBef>
              <a:buFontTx/>
              <a:buNone/>
            </a:pPr>
            <a:r>
              <a:rPr lang="en-US" smtClean="0">
                <a:ea typeface="ＭＳ Ｐゴシック" pitchFamily="84" charset="-128"/>
              </a:rPr>
              <a:t>	spin rotation</a:t>
            </a:r>
          </a:p>
          <a:p>
            <a:pPr lvl="1">
              <a:spcBef>
                <a:spcPct val="0"/>
              </a:spcBef>
            </a:pPr>
            <a:endParaRPr lang="en-US" sz="800" smtClean="0">
              <a:ea typeface="ＭＳ Ｐゴシック" pitchFamily="84" charset="-128"/>
            </a:endParaRPr>
          </a:p>
          <a:p>
            <a:pPr>
              <a:spcBef>
                <a:spcPct val="0"/>
              </a:spcBef>
            </a:pPr>
            <a:r>
              <a:rPr lang="en-US" smtClean="0">
                <a:solidFill>
                  <a:srgbClr val="C00000"/>
                </a:solidFill>
                <a:ea typeface="ＭＳ Ｐゴシック" pitchFamily="84" charset="-128"/>
              </a:rPr>
              <a:t>Heavy Ion Research at the Large Hadron Collider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COV  1/9/07</a:t>
            </a:r>
            <a:endParaRPr lang="en-US"/>
          </a:p>
        </p:txBody>
      </p:sp>
      <p:sp>
        <p:nvSpPr>
          <p:cNvPr id="44036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7A47722C-1D4F-497D-B5A6-3B6A7A3FDA6C}" type="slidenum">
              <a:rPr lang="en-US" smtClean="0">
                <a:latin typeface="Times New Roman" pitchFamily="84" charset="0"/>
                <a:ea typeface="ＭＳ Ｐゴシック" pitchFamily="84" charset="-128"/>
                <a:cs typeface="ＭＳ Ｐゴシック" pitchFamily="84" charset="-128"/>
              </a:rPr>
              <a:pPr/>
              <a:t>7</a:t>
            </a:fld>
            <a:endParaRPr lang="en-US" smtClean="0">
              <a:latin typeface="Times New Roman" pitchFamily="84" charset="0"/>
              <a:ea typeface="ＭＳ Ｐゴシック" pitchFamily="84" charset="-128"/>
              <a:cs typeface="ＭＳ Ｐゴシック" pitchFamily="84" charset="-128"/>
            </a:endParaRPr>
          </a:p>
        </p:txBody>
      </p:sp>
      <p:pic>
        <p:nvPicPr>
          <p:cNvPr id="44037" name="Picture 5" descr="http://www-ik.fzk.de/~katrin/spectrometer/Neuig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19800" y="4191000"/>
            <a:ext cx="3124200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4038" name="TextBox 6"/>
          <p:cNvSpPr txBox="1">
            <a:spLocks noChangeArrowheads="1"/>
          </p:cNvSpPr>
          <p:nvPr/>
        </p:nvSpPr>
        <p:spPr bwMode="auto">
          <a:xfrm>
            <a:off x="6400800" y="6324600"/>
            <a:ext cx="233045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0" hangingPunct="0">
              <a:spcBef>
                <a:spcPct val="20000"/>
              </a:spcBef>
            </a:pPr>
            <a:r>
              <a:rPr lang="en-US" sz="1400" b="1" i="1"/>
              <a:t>KATRIN Spectrometer Tank </a:t>
            </a:r>
          </a:p>
        </p:txBody>
      </p:sp>
      <p:grpSp>
        <p:nvGrpSpPr>
          <p:cNvPr id="44039" name="Group 14"/>
          <p:cNvGrpSpPr>
            <a:grpSpLocks/>
          </p:cNvGrpSpPr>
          <p:nvPr/>
        </p:nvGrpSpPr>
        <p:grpSpPr bwMode="auto">
          <a:xfrm>
            <a:off x="5395913" y="1219200"/>
            <a:ext cx="3748087" cy="2471738"/>
            <a:chOff x="5395913" y="1219200"/>
            <a:chExt cx="3748087" cy="2471737"/>
          </a:xfrm>
        </p:grpSpPr>
        <p:pic>
          <p:nvPicPr>
            <p:cNvPr id="44041" name="Picture 7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5395913" y="1219200"/>
              <a:ext cx="3748087" cy="24717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4042" name="Rectangle 10"/>
            <p:cNvSpPr>
              <a:spLocks noChangeArrowheads="1"/>
            </p:cNvSpPr>
            <p:nvPr/>
          </p:nvSpPr>
          <p:spPr bwMode="auto">
            <a:xfrm>
              <a:off x="6096000" y="1447800"/>
              <a:ext cx="1295400" cy="230832"/>
            </a:xfrm>
            <a:prstGeom prst="rect">
              <a:avLst/>
            </a:prstGeom>
            <a:noFill/>
            <a:ln w="12700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eaLnBrk="0" hangingPunct="0">
                <a:spcBef>
                  <a:spcPct val="20000"/>
                </a:spcBef>
              </a:pPr>
              <a:endParaRPr lang="en-US"/>
            </a:p>
          </p:txBody>
        </p:sp>
        <p:sp>
          <p:nvSpPr>
            <p:cNvPr id="44043" name="Rectangle 11"/>
            <p:cNvSpPr>
              <a:spLocks noChangeArrowheads="1"/>
            </p:cNvSpPr>
            <p:nvPr/>
          </p:nvSpPr>
          <p:spPr bwMode="auto">
            <a:xfrm>
              <a:off x="6096000" y="1447800"/>
              <a:ext cx="1295400" cy="609600"/>
            </a:xfrm>
            <a:prstGeom prst="rect">
              <a:avLst/>
            </a:prstGeom>
            <a:solidFill>
              <a:schemeClr val="bg1"/>
            </a:solidFill>
            <a:ln w="12700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eaLnBrk="0" hangingPunct="0">
                <a:spcBef>
                  <a:spcPct val="20000"/>
                </a:spcBef>
              </a:pPr>
              <a:endParaRPr lang="en-US"/>
            </a:p>
          </p:txBody>
        </p:sp>
        <p:sp>
          <p:nvSpPr>
            <p:cNvPr id="44044" name="Rectangle 12"/>
            <p:cNvSpPr>
              <a:spLocks noChangeArrowheads="1"/>
            </p:cNvSpPr>
            <p:nvPr/>
          </p:nvSpPr>
          <p:spPr bwMode="auto">
            <a:xfrm>
              <a:off x="7848600" y="2590800"/>
              <a:ext cx="1066800" cy="304800"/>
            </a:xfrm>
            <a:prstGeom prst="rect">
              <a:avLst/>
            </a:prstGeom>
            <a:solidFill>
              <a:schemeClr val="bg1"/>
            </a:solidFill>
            <a:ln w="12700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eaLnBrk="0" hangingPunct="0">
                <a:spcBef>
                  <a:spcPct val="20000"/>
                </a:spcBef>
              </a:pPr>
              <a:endParaRPr lang="en-US"/>
            </a:p>
          </p:txBody>
        </p:sp>
        <p:sp>
          <p:nvSpPr>
            <p:cNvPr id="44045" name="Rectangle 13"/>
            <p:cNvSpPr>
              <a:spLocks noChangeArrowheads="1"/>
            </p:cNvSpPr>
            <p:nvPr/>
          </p:nvSpPr>
          <p:spPr bwMode="auto">
            <a:xfrm>
              <a:off x="7391400" y="1219200"/>
              <a:ext cx="990600" cy="381000"/>
            </a:xfrm>
            <a:prstGeom prst="rect">
              <a:avLst/>
            </a:prstGeom>
            <a:solidFill>
              <a:schemeClr val="bg1"/>
            </a:solidFill>
            <a:ln w="12700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eaLnBrk="0" hangingPunct="0">
                <a:spcBef>
                  <a:spcPct val="20000"/>
                </a:spcBef>
              </a:pPr>
              <a:endParaRPr lang="en-US"/>
            </a:p>
          </p:txBody>
        </p:sp>
      </p:grpSp>
      <p:sp>
        <p:nvSpPr>
          <p:cNvPr id="44040" name="TextBox 15"/>
          <p:cNvSpPr txBox="1">
            <a:spLocks noChangeArrowheads="1"/>
          </p:cNvSpPr>
          <p:nvPr/>
        </p:nvSpPr>
        <p:spPr bwMode="auto">
          <a:xfrm>
            <a:off x="5465763" y="3657600"/>
            <a:ext cx="375285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0" hangingPunct="0">
              <a:spcBef>
                <a:spcPct val="20000"/>
              </a:spcBef>
            </a:pPr>
            <a:r>
              <a:rPr lang="en-US" sz="1400" b="1" i="1"/>
              <a:t>Graphical Processor Units in LQCD Computing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Title 1"/>
          <p:cNvSpPr>
            <a:spLocks noGrp="1"/>
          </p:cNvSpPr>
          <p:nvPr>
            <p:ph type="title"/>
          </p:nvPr>
        </p:nvSpPr>
        <p:spPr>
          <a:xfrm>
            <a:off x="685800" y="228600"/>
            <a:ext cx="7924800" cy="762000"/>
          </a:xfrm>
        </p:spPr>
        <p:txBody>
          <a:bodyPr/>
          <a:lstStyle/>
          <a:p>
            <a:r>
              <a:rPr lang="en-US" sz="2800" smtClean="0">
                <a:ea typeface="ＭＳ Ｐゴシック" pitchFamily="84" charset="-128"/>
              </a:rPr>
              <a:t>Complementarity of High and Low Energy Approaches to Fundamental Questions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COV  1/9/07</a:t>
            </a:r>
            <a:endParaRPr lang="en-US"/>
          </a:p>
        </p:txBody>
      </p:sp>
      <p:sp>
        <p:nvSpPr>
          <p:cNvPr id="45059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59F7612D-A6CF-4C25-8EEE-8B1494A191DE}" type="slidenum">
              <a:rPr lang="en-US" smtClean="0">
                <a:latin typeface="Times New Roman" pitchFamily="84" charset="0"/>
                <a:ea typeface="ＭＳ Ｐゴシック" pitchFamily="84" charset="-128"/>
                <a:cs typeface="ＭＳ Ｐゴシック" pitchFamily="84" charset="-128"/>
              </a:rPr>
              <a:pPr/>
              <a:t>8</a:t>
            </a:fld>
            <a:endParaRPr lang="en-US" smtClean="0">
              <a:latin typeface="Times New Roman" pitchFamily="84" charset="0"/>
              <a:ea typeface="ＭＳ Ｐゴシック" pitchFamily="84" charset="-128"/>
              <a:cs typeface="ＭＳ Ｐゴシック" pitchFamily="84" charset="-128"/>
            </a:endParaRPr>
          </a:p>
        </p:txBody>
      </p:sp>
      <p:pic>
        <p:nvPicPr>
          <p:cNvPr id="45060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5800" y="1143000"/>
            <a:ext cx="7546975" cy="544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Title 1"/>
          <p:cNvSpPr>
            <a:spLocks noGrp="1"/>
          </p:cNvSpPr>
          <p:nvPr>
            <p:ph type="title"/>
          </p:nvPr>
        </p:nvSpPr>
        <p:spPr>
          <a:xfrm>
            <a:off x="381000" y="228600"/>
            <a:ext cx="8458200" cy="762000"/>
          </a:xfrm>
        </p:spPr>
        <p:txBody>
          <a:bodyPr/>
          <a:lstStyle/>
          <a:p>
            <a:r>
              <a:rPr lang="en-US" sz="2800" smtClean="0">
                <a:ea typeface="ＭＳ Ｐゴシック" pitchFamily="84" charset="-128"/>
              </a:rPr>
              <a:t>Isotope Program Production and Distribution of Commercial and Research Isotopes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COV  1/9/07</a:t>
            </a:r>
            <a:endParaRPr lang="en-US"/>
          </a:p>
        </p:txBody>
      </p:sp>
      <p:sp>
        <p:nvSpPr>
          <p:cNvPr id="46083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2C81B713-75AA-4544-B894-BCC9D6598D01}" type="slidenum">
              <a:rPr lang="en-US" smtClean="0">
                <a:latin typeface="Times New Roman" pitchFamily="84" charset="0"/>
                <a:ea typeface="ＭＳ Ｐゴシック" pitchFamily="84" charset="-128"/>
                <a:cs typeface="ＭＳ Ｐゴシック" pitchFamily="84" charset="-128"/>
              </a:rPr>
              <a:pPr/>
              <a:t>9</a:t>
            </a:fld>
            <a:endParaRPr lang="en-US" smtClean="0">
              <a:latin typeface="Times New Roman" pitchFamily="84" charset="0"/>
              <a:ea typeface="ＭＳ Ｐゴシック" pitchFamily="84" charset="-128"/>
              <a:cs typeface="ＭＳ Ｐゴシック" pitchFamily="84" charset="-128"/>
            </a:endParaRPr>
          </a:p>
        </p:txBody>
      </p:sp>
      <p:grpSp>
        <p:nvGrpSpPr>
          <p:cNvPr id="46084" name="Group 202"/>
          <p:cNvGrpSpPr>
            <a:grpSpLocks/>
          </p:cNvGrpSpPr>
          <p:nvPr/>
        </p:nvGrpSpPr>
        <p:grpSpPr bwMode="auto">
          <a:xfrm>
            <a:off x="-188913" y="1390650"/>
            <a:ext cx="9426576" cy="4705350"/>
            <a:chOff x="-188685" y="1390650"/>
            <a:chExt cx="9426031" cy="4705350"/>
          </a:xfrm>
        </p:grpSpPr>
        <p:grpSp>
          <p:nvGrpSpPr>
            <p:cNvPr id="46086" name="Group 201"/>
            <p:cNvGrpSpPr>
              <a:grpSpLocks/>
            </p:cNvGrpSpPr>
            <p:nvPr/>
          </p:nvGrpSpPr>
          <p:grpSpPr bwMode="auto">
            <a:xfrm>
              <a:off x="493395" y="1390650"/>
              <a:ext cx="8743951" cy="4705350"/>
              <a:chOff x="493395" y="1390650"/>
              <a:chExt cx="8743951" cy="4705350"/>
            </a:xfrm>
          </p:grpSpPr>
          <p:grpSp>
            <p:nvGrpSpPr>
              <p:cNvPr id="46088" name="Group 3"/>
              <p:cNvGrpSpPr>
                <a:grpSpLocks/>
              </p:cNvGrpSpPr>
              <p:nvPr/>
            </p:nvGrpSpPr>
            <p:grpSpPr bwMode="auto">
              <a:xfrm>
                <a:off x="1178480" y="1991360"/>
                <a:ext cx="6142433" cy="3373120"/>
                <a:chOff x="217" y="555"/>
                <a:chExt cx="5317" cy="3288"/>
              </a:xfrm>
            </p:grpSpPr>
            <p:sp>
              <p:nvSpPr>
                <p:cNvPr id="46213" name="Freeform 4"/>
                <p:cNvSpPr>
                  <a:spLocks/>
                </p:cNvSpPr>
                <p:nvPr/>
              </p:nvSpPr>
              <p:spPr bwMode="auto">
                <a:xfrm>
                  <a:off x="464" y="555"/>
                  <a:ext cx="688" cy="492"/>
                </a:xfrm>
                <a:custGeom>
                  <a:avLst/>
                  <a:gdLst>
                    <a:gd name="T0" fmla="*/ 212 w 688"/>
                    <a:gd name="T1" fmla="*/ 119 h 492"/>
                    <a:gd name="T2" fmla="*/ 212 w 688"/>
                    <a:gd name="T3" fmla="*/ 102 h 492"/>
                    <a:gd name="T4" fmla="*/ 195 w 688"/>
                    <a:gd name="T5" fmla="*/ 60 h 492"/>
                    <a:gd name="T6" fmla="*/ 212 w 688"/>
                    <a:gd name="T7" fmla="*/ 60 h 492"/>
                    <a:gd name="T8" fmla="*/ 221 w 688"/>
                    <a:gd name="T9" fmla="*/ 34 h 492"/>
                    <a:gd name="T10" fmla="*/ 212 w 688"/>
                    <a:gd name="T11" fmla="*/ 9 h 492"/>
                    <a:gd name="T12" fmla="*/ 586 w 688"/>
                    <a:gd name="T13" fmla="*/ 102 h 492"/>
                    <a:gd name="T14" fmla="*/ 654 w 688"/>
                    <a:gd name="T15" fmla="*/ 237 h 492"/>
                    <a:gd name="T16" fmla="*/ 628 w 688"/>
                    <a:gd name="T17" fmla="*/ 356 h 492"/>
                    <a:gd name="T18" fmla="*/ 611 w 688"/>
                    <a:gd name="T19" fmla="*/ 449 h 492"/>
                    <a:gd name="T20" fmla="*/ 611 w 688"/>
                    <a:gd name="T21" fmla="*/ 466 h 492"/>
                    <a:gd name="T22" fmla="*/ 611 w 688"/>
                    <a:gd name="T23" fmla="*/ 483 h 492"/>
                    <a:gd name="T24" fmla="*/ 518 w 688"/>
                    <a:gd name="T25" fmla="*/ 475 h 492"/>
                    <a:gd name="T26" fmla="*/ 416 w 688"/>
                    <a:gd name="T27" fmla="*/ 458 h 492"/>
                    <a:gd name="T28" fmla="*/ 390 w 688"/>
                    <a:gd name="T29" fmla="*/ 449 h 492"/>
                    <a:gd name="T30" fmla="*/ 365 w 688"/>
                    <a:gd name="T31" fmla="*/ 458 h 492"/>
                    <a:gd name="T32" fmla="*/ 331 w 688"/>
                    <a:gd name="T33" fmla="*/ 458 h 492"/>
                    <a:gd name="T34" fmla="*/ 297 w 688"/>
                    <a:gd name="T35" fmla="*/ 458 h 492"/>
                    <a:gd name="T36" fmla="*/ 280 w 688"/>
                    <a:gd name="T37" fmla="*/ 449 h 492"/>
                    <a:gd name="T38" fmla="*/ 246 w 688"/>
                    <a:gd name="T39" fmla="*/ 449 h 492"/>
                    <a:gd name="T40" fmla="*/ 229 w 688"/>
                    <a:gd name="T41" fmla="*/ 449 h 492"/>
                    <a:gd name="T42" fmla="*/ 229 w 688"/>
                    <a:gd name="T43" fmla="*/ 441 h 492"/>
                    <a:gd name="T44" fmla="*/ 212 w 688"/>
                    <a:gd name="T45" fmla="*/ 432 h 492"/>
                    <a:gd name="T46" fmla="*/ 178 w 688"/>
                    <a:gd name="T47" fmla="*/ 424 h 492"/>
                    <a:gd name="T48" fmla="*/ 161 w 688"/>
                    <a:gd name="T49" fmla="*/ 432 h 492"/>
                    <a:gd name="T50" fmla="*/ 127 w 688"/>
                    <a:gd name="T51" fmla="*/ 432 h 492"/>
                    <a:gd name="T52" fmla="*/ 102 w 688"/>
                    <a:gd name="T53" fmla="*/ 415 h 492"/>
                    <a:gd name="T54" fmla="*/ 93 w 688"/>
                    <a:gd name="T55" fmla="*/ 398 h 492"/>
                    <a:gd name="T56" fmla="*/ 93 w 688"/>
                    <a:gd name="T57" fmla="*/ 373 h 492"/>
                    <a:gd name="T58" fmla="*/ 93 w 688"/>
                    <a:gd name="T59" fmla="*/ 348 h 492"/>
                    <a:gd name="T60" fmla="*/ 68 w 688"/>
                    <a:gd name="T61" fmla="*/ 331 h 492"/>
                    <a:gd name="T62" fmla="*/ 42 w 688"/>
                    <a:gd name="T63" fmla="*/ 314 h 492"/>
                    <a:gd name="T64" fmla="*/ 0 w 688"/>
                    <a:gd name="T65" fmla="*/ 297 h 492"/>
                    <a:gd name="T66" fmla="*/ 25 w 688"/>
                    <a:gd name="T67" fmla="*/ 288 h 492"/>
                    <a:gd name="T68" fmla="*/ 25 w 688"/>
                    <a:gd name="T69" fmla="*/ 254 h 492"/>
                    <a:gd name="T70" fmla="*/ 17 w 688"/>
                    <a:gd name="T71" fmla="*/ 246 h 492"/>
                    <a:gd name="T72" fmla="*/ 25 w 688"/>
                    <a:gd name="T73" fmla="*/ 221 h 492"/>
                    <a:gd name="T74" fmla="*/ 34 w 688"/>
                    <a:gd name="T75" fmla="*/ 212 h 492"/>
                    <a:gd name="T76" fmla="*/ 25 w 688"/>
                    <a:gd name="T77" fmla="*/ 187 h 492"/>
                    <a:gd name="T78" fmla="*/ 25 w 688"/>
                    <a:gd name="T79" fmla="*/ 127 h 492"/>
                    <a:gd name="T80" fmla="*/ 25 w 688"/>
                    <a:gd name="T81" fmla="*/ 43 h 492"/>
                    <a:gd name="T82" fmla="*/ 127 w 688"/>
                    <a:gd name="T83" fmla="*/ 93 h 492"/>
                    <a:gd name="T84" fmla="*/ 170 w 688"/>
                    <a:gd name="T85" fmla="*/ 102 h 492"/>
                    <a:gd name="T86" fmla="*/ 178 w 688"/>
                    <a:gd name="T87" fmla="*/ 136 h 492"/>
                    <a:gd name="T88" fmla="*/ 161 w 688"/>
                    <a:gd name="T89" fmla="*/ 136 h 492"/>
                    <a:gd name="T90" fmla="*/ 119 w 688"/>
                    <a:gd name="T91" fmla="*/ 187 h 492"/>
                    <a:gd name="T92" fmla="*/ 127 w 688"/>
                    <a:gd name="T93" fmla="*/ 187 h 492"/>
                    <a:gd name="T94" fmla="*/ 170 w 688"/>
                    <a:gd name="T95" fmla="*/ 153 h 492"/>
                    <a:gd name="T96" fmla="*/ 187 w 688"/>
                    <a:gd name="T97" fmla="*/ 161 h 492"/>
                    <a:gd name="T98" fmla="*/ 178 w 688"/>
                    <a:gd name="T99" fmla="*/ 187 h 492"/>
                    <a:gd name="T100" fmla="*/ 170 w 688"/>
                    <a:gd name="T101" fmla="*/ 204 h 492"/>
                    <a:gd name="T102" fmla="*/ 161 w 688"/>
                    <a:gd name="T103" fmla="*/ 212 h 492"/>
                    <a:gd name="T104" fmla="*/ 153 w 688"/>
                    <a:gd name="T105" fmla="*/ 204 h 492"/>
                    <a:gd name="T106" fmla="*/ 144 w 688"/>
                    <a:gd name="T107" fmla="*/ 212 h 492"/>
                    <a:gd name="T108" fmla="*/ 119 w 688"/>
                    <a:gd name="T109" fmla="*/ 212 h 492"/>
                    <a:gd name="T110" fmla="*/ 144 w 688"/>
                    <a:gd name="T111" fmla="*/ 229 h 492"/>
                    <a:gd name="T112" fmla="*/ 170 w 688"/>
                    <a:gd name="T113" fmla="*/ 212 h 492"/>
                    <a:gd name="T114" fmla="*/ 178 w 688"/>
                    <a:gd name="T115" fmla="*/ 212 h 492"/>
                    <a:gd name="T116" fmla="*/ 187 w 688"/>
                    <a:gd name="T117" fmla="*/ 187 h 492"/>
                    <a:gd name="T118" fmla="*/ 212 w 688"/>
                    <a:gd name="T119" fmla="*/ 136 h 492"/>
                    <a:gd name="T120" fmla="*/ 212 w 688"/>
                    <a:gd name="T121" fmla="*/ 102 h 492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  <a:gd name="T165" fmla="*/ 0 60000 65536"/>
                    <a:gd name="T166" fmla="*/ 0 60000 65536"/>
                    <a:gd name="T167" fmla="*/ 0 60000 65536"/>
                    <a:gd name="T168" fmla="*/ 0 60000 65536"/>
                    <a:gd name="T169" fmla="*/ 0 60000 65536"/>
                    <a:gd name="T170" fmla="*/ 0 60000 65536"/>
                    <a:gd name="T171" fmla="*/ 0 60000 65536"/>
                    <a:gd name="T172" fmla="*/ 0 60000 65536"/>
                    <a:gd name="T173" fmla="*/ 0 60000 65536"/>
                    <a:gd name="T174" fmla="*/ 0 60000 65536"/>
                    <a:gd name="T175" fmla="*/ 0 60000 65536"/>
                    <a:gd name="T176" fmla="*/ 0 60000 65536"/>
                    <a:gd name="T177" fmla="*/ 0 60000 65536"/>
                    <a:gd name="T178" fmla="*/ 0 60000 65536"/>
                    <a:gd name="T179" fmla="*/ 0 60000 65536"/>
                    <a:gd name="T180" fmla="*/ 0 60000 65536"/>
                    <a:gd name="T181" fmla="*/ 0 60000 65536"/>
                    <a:gd name="T182" fmla="*/ 0 60000 65536"/>
                    <a:gd name="T183" fmla="*/ 0 w 688"/>
                    <a:gd name="T184" fmla="*/ 0 h 492"/>
                    <a:gd name="T185" fmla="*/ 688 w 688"/>
                    <a:gd name="T186" fmla="*/ 492 h 492"/>
                  </a:gdLst>
                  <a:ahLst/>
                  <a:cxnLst>
                    <a:cxn ang="T122">
                      <a:pos x="T0" y="T1"/>
                    </a:cxn>
                    <a:cxn ang="T123">
                      <a:pos x="T2" y="T3"/>
                    </a:cxn>
                    <a:cxn ang="T124">
                      <a:pos x="T4" y="T5"/>
                    </a:cxn>
                    <a:cxn ang="T125">
                      <a:pos x="T6" y="T7"/>
                    </a:cxn>
                    <a:cxn ang="T126">
                      <a:pos x="T8" y="T9"/>
                    </a:cxn>
                    <a:cxn ang="T127">
                      <a:pos x="T10" y="T11"/>
                    </a:cxn>
                    <a:cxn ang="T128">
                      <a:pos x="T12" y="T13"/>
                    </a:cxn>
                    <a:cxn ang="T129">
                      <a:pos x="T14" y="T15"/>
                    </a:cxn>
                    <a:cxn ang="T130">
                      <a:pos x="T16" y="T17"/>
                    </a:cxn>
                    <a:cxn ang="T131">
                      <a:pos x="T18" y="T19"/>
                    </a:cxn>
                    <a:cxn ang="T132">
                      <a:pos x="T20" y="T21"/>
                    </a:cxn>
                    <a:cxn ang="T133">
                      <a:pos x="T22" y="T23"/>
                    </a:cxn>
                    <a:cxn ang="T134">
                      <a:pos x="T24" y="T25"/>
                    </a:cxn>
                    <a:cxn ang="T135">
                      <a:pos x="T26" y="T27"/>
                    </a:cxn>
                    <a:cxn ang="T136">
                      <a:pos x="T28" y="T29"/>
                    </a:cxn>
                    <a:cxn ang="T137">
                      <a:pos x="T30" y="T31"/>
                    </a:cxn>
                    <a:cxn ang="T138">
                      <a:pos x="T32" y="T33"/>
                    </a:cxn>
                    <a:cxn ang="T139">
                      <a:pos x="T34" y="T35"/>
                    </a:cxn>
                    <a:cxn ang="T140">
                      <a:pos x="T36" y="T37"/>
                    </a:cxn>
                    <a:cxn ang="T141">
                      <a:pos x="T38" y="T39"/>
                    </a:cxn>
                    <a:cxn ang="T142">
                      <a:pos x="T40" y="T41"/>
                    </a:cxn>
                    <a:cxn ang="T143">
                      <a:pos x="T42" y="T43"/>
                    </a:cxn>
                    <a:cxn ang="T144">
                      <a:pos x="T44" y="T45"/>
                    </a:cxn>
                    <a:cxn ang="T145">
                      <a:pos x="T46" y="T47"/>
                    </a:cxn>
                    <a:cxn ang="T146">
                      <a:pos x="T48" y="T49"/>
                    </a:cxn>
                    <a:cxn ang="T147">
                      <a:pos x="T50" y="T51"/>
                    </a:cxn>
                    <a:cxn ang="T148">
                      <a:pos x="T52" y="T53"/>
                    </a:cxn>
                    <a:cxn ang="T149">
                      <a:pos x="T54" y="T55"/>
                    </a:cxn>
                    <a:cxn ang="T150">
                      <a:pos x="T56" y="T57"/>
                    </a:cxn>
                    <a:cxn ang="T151">
                      <a:pos x="T58" y="T59"/>
                    </a:cxn>
                    <a:cxn ang="T152">
                      <a:pos x="T60" y="T61"/>
                    </a:cxn>
                    <a:cxn ang="T153">
                      <a:pos x="T62" y="T63"/>
                    </a:cxn>
                    <a:cxn ang="T154">
                      <a:pos x="T64" y="T65"/>
                    </a:cxn>
                    <a:cxn ang="T155">
                      <a:pos x="T66" y="T67"/>
                    </a:cxn>
                    <a:cxn ang="T156">
                      <a:pos x="T68" y="T69"/>
                    </a:cxn>
                    <a:cxn ang="T157">
                      <a:pos x="T70" y="T71"/>
                    </a:cxn>
                    <a:cxn ang="T158">
                      <a:pos x="T72" y="T73"/>
                    </a:cxn>
                    <a:cxn ang="T159">
                      <a:pos x="T74" y="T75"/>
                    </a:cxn>
                    <a:cxn ang="T160">
                      <a:pos x="T76" y="T77"/>
                    </a:cxn>
                    <a:cxn ang="T161">
                      <a:pos x="T78" y="T79"/>
                    </a:cxn>
                    <a:cxn ang="T162">
                      <a:pos x="T80" y="T81"/>
                    </a:cxn>
                    <a:cxn ang="T163">
                      <a:pos x="T82" y="T83"/>
                    </a:cxn>
                    <a:cxn ang="T164">
                      <a:pos x="T84" y="T85"/>
                    </a:cxn>
                    <a:cxn ang="T165">
                      <a:pos x="T86" y="T87"/>
                    </a:cxn>
                    <a:cxn ang="T166">
                      <a:pos x="T88" y="T89"/>
                    </a:cxn>
                    <a:cxn ang="T167">
                      <a:pos x="T90" y="T91"/>
                    </a:cxn>
                    <a:cxn ang="T168">
                      <a:pos x="T92" y="T93"/>
                    </a:cxn>
                    <a:cxn ang="T169">
                      <a:pos x="T94" y="T95"/>
                    </a:cxn>
                    <a:cxn ang="T170">
                      <a:pos x="T96" y="T97"/>
                    </a:cxn>
                    <a:cxn ang="T171">
                      <a:pos x="T98" y="T99"/>
                    </a:cxn>
                    <a:cxn ang="T172">
                      <a:pos x="T100" y="T101"/>
                    </a:cxn>
                    <a:cxn ang="T173">
                      <a:pos x="T102" y="T103"/>
                    </a:cxn>
                    <a:cxn ang="T174">
                      <a:pos x="T104" y="T105"/>
                    </a:cxn>
                    <a:cxn ang="T175">
                      <a:pos x="T106" y="T107"/>
                    </a:cxn>
                    <a:cxn ang="T176">
                      <a:pos x="T108" y="T109"/>
                    </a:cxn>
                    <a:cxn ang="T177">
                      <a:pos x="T110" y="T111"/>
                    </a:cxn>
                    <a:cxn ang="T178">
                      <a:pos x="T112" y="T113"/>
                    </a:cxn>
                    <a:cxn ang="T179">
                      <a:pos x="T114" y="T115"/>
                    </a:cxn>
                    <a:cxn ang="T180">
                      <a:pos x="T116" y="T117"/>
                    </a:cxn>
                    <a:cxn ang="T181">
                      <a:pos x="T118" y="T119"/>
                    </a:cxn>
                    <a:cxn ang="T182">
                      <a:pos x="T120" y="T121"/>
                    </a:cxn>
                  </a:cxnLst>
                  <a:rect l="T183" t="T184" r="T185" b="T186"/>
                  <a:pathLst>
                    <a:path w="688" h="492">
                      <a:moveTo>
                        <a:pt x="212" y="102"/>
                      </a:moveTo>
                      <a:lnTo>
                        <a:pt x="212" y="102"/>
                      </a:lnTo>
                      <a:lnTo>
                        <a:pt x="204" y="110"/>
                      </a:lnTo>
                      <a:lnTo>
                        <a:pt x="212" y="119"/>
                      </a:lnTo>
                      <a:lnTo>
                        <a:pt x="204" y="110"/>
                      </a:lnTo>
                      <a:lnTo>
                        <a:pt x="204" y="102"/>
                      </a:lnTo>
                      <a:lnTo>
                        <a:pt x="204" y="93"/>
                      </a:lnTo>
                      <a:lnTo>
                        <a:pt x="212" y="102"/>
                      </a:lnTo>
                      <a:lnTo>
                        <a:pt x="221" y="93"/>
                      </a:lnTo>
                      <a:lnTo>
                        <a:pt x="204" y="76"/>
                      </a:lnTo>
                      <a:lnTo>
                        <a:pt x="195" y="76"/>
                      </a:lnTo>
                      <a:lnTo>
                        <a:pt x="195" y="60"/>
                      </a:lnTo>
                      <a:lnTo>
                        <a:pt x="204" y="60"/>
                      </a:lnTo>
                      <a:lnTo>
                        <a:pt x="212" y="68"/>
                      </a:lnTo>
                      <a:lnTo>
                        <a:pt x="212" y="60"/>
                      </a:lnTo>
                      <a:lnTo>
                        <a:pt x="221" y="51"/>
                      </a:lnTo>
                      <a:lnTo>
                        <a:pt x="221" y="43"/>
                      </a:lnTo>
                      <a:lnTo>
                        <a:pt x="221" y="34"/>
                      </a:lnTo>
                      <a:lnTo>
                        <a:pt x="212" y="26"/>
                      </a:lnTo>
                      <a:lnTo>
                        <a:pt x="204" y="9"/>
                      </a:lnTo>
                      <a:lnTo>
                        <a:pt x="204" y="0"/>
                      </a:lnTo>
                      <a:lnTo>
                        <a:pt x="212" y="9"/>
                      </a:lnTo>
                      <a:lnTo>
                        <a:pt x="212" y="0"/>
                      </a:lnTo>
                      <a:lnTo>
                        <a:pt x="365" y="43"/>
                      </a:lnTo>
                      <a:lnTo>
                        <a:pt x="535" y="85"/>
                      </a:lnTo>
                      <a:lnTo>
                        <a:pt x="586" y="102"/>
                      </a:lnTo>
                      <a:lnTo>
                        <a:pt x="654" y="110"/>
                      </a:lnTo>
                      <a:lnTo>
                        <a:pt x="688" y="119"/>
                      </a:lnTo>
                      <a:lnTo>
                        <a:pt x="679" y="144"/>
                      </a:lnTo>
                      <a:lnTo>
                        <a:pt x="654" y="237"/>
                      </a:lnTo>
                      <a:lnTo>
                        <a:pt x="654" y="246"/>
                      </a:lnTo>
                      <a:lnTo>
                        <a:pt x="637" y="322"/>
                      </a:lnTo>
                      <a:lnTo>
                        <a:pt x="637" y="339"/>
                      </a:lnTo>
                      <a:lnTo>
                        <a:pt x="628" y="356"/>
                      </a:lnTo>
                      <a:lnTo>
                        <a:pt x="611" y="424"/>
                      </a:lnTo>
                      <a:lnTo>
                        <a:pt x="611" y="441"/>
                      </a:lnTo>
                      <a:lnTo>
                        <a:pt x="611" y="449"/>
                      </a:lnTo>
                      <a:lnTo>
                        <a:pt x="611" y="458"/>
                      </a:lnTo>
                      <a:lnTo>
                        <a:pt x="611" y="466"/>
                      </a:lnTo>
                      <a:lnTo>
                        <a:pt x="611" y="475"/>
                      </a:lnTo>
                      <a:lnTo>
                        <a:pt x="611" y="483"/>
                      </a:lnTo>
                      <a:lnTo>
                        <a:pt x="603" y="483"/>
                      </a:lnTo>
                      <a:lnTo>
                        <a:pt x="611" y="483"/>
                      </a:lnTo>
                      <a:lnTo>
                        <a:pt x="611" y="492"/>
                      </a:lnTo>
                      <a:lnTo>
                        <a:pt x="560" y="483"/>
                      </a:lnTo>
                      <a:lnTo>
                        <a:pt x="552" y="483"/>
                      </a:lnTo>
                      <a:lnTo>
                        <a:pt x="518" y="475"/>
                      </a:lnTo>
                      <a:lnTo>
                        <a:pt x="433" y="449"/>
                      </a:lnTo>
                      <a:lnTo>
                        <a:pt x="424" y="458"/>
                      </a:lnTo>
                      <a:lnTo>
                        <a:pt x="416" y="458"/>
                      </a:lnTo>
                      <a:lnTo>
                        <a:pt x="407" y="458"/>
                      </a:lnTo>
                      <a:lnTo>
                        <a:pt x="399" y="458"/>
                      </a:lnTo>
                      <a:lnTo>
                        <a:pt x="390" y="458"/>
                      </a:lnTo>
                      <a:lnTo>
                        <a:pt x="390" y="449"/>
                      </a:lnTo>
                      <a:lnTo>
                        <a:pt x="382" y="449"/>
                      </a:lnTo>
                      <a:lnTo>
                        <a:pt x="373" y="449"/>
                      </a:lnTo>
                      <a:lnTo>
                        <a:pt x="365" y="458"/>
                      </a:lnTo>
                      <a:lnTo>
                        <a:pt x="348" y="449"/>
                      </a:lnTo>
                      <a:lnTo>
                        <a:pt x="348" y="458"/>
                      </a:lnTo>
                      <a:lnTo>
                        <a:pt x="339" y="458"/>
                      </a:lnTo>
                      <a:lnTo>
                        <a:pt x="331" y="458"/>
                      </a:lnTo>
                      <a:lnTo>
                        <a:pt x="323" y="458"/>
                      </a:lnTo>
                      <a:lnTo>
                        <a:pt x="314" y="458"/>
                      </a:lnTo>
                      <a:lnTo>
                        <a:pt x="306" y="458"/>
                      </a:lnTo>
                      <a:lnTo>
                        <a:pt x="297" y="458"/>
                      </a:lnTo>
                      <a:lnTo>
                        <a:pt x="289" y="458"/>
                      </a:lnTo>
                      <a:lnTo>
                        <a:pt x="289" y="449"/>
                      </a:lnTo>
                      <a:lnTo>
                        <a:pt x="280" y="449"/>
                      </a:lnTo>
                      <a:lnTo>
                        <a:pt x="272" y="449"/>
                      </a:lnTo>
                      <a:lnTo>
                        <a:pt x="255" y="449"/>
                      </a:lnTo>
                      <a:lnTo>
                        <a:pt x="255" y="458"/>
                      </a:lnTo>
                      <a:lnTo>
                        <a:pt x="246" y="449"/>
                      </a:lnTo>
                      <a:lnTo>
                        <a:pt x="238" y="449"/>
                      </a:lnTo>
                      <a:lnTo>
                        <a:pt x="229" y="449"/>
                      </a:lnTo>
                      <a:lnTo>
                        <a:pt x="229" y="441"/>
                      </a:lnTo>
                      <a:lnTo>
                        <a:pt x="221" y="441"/>
                      </a:lnTo>
                      <a:lnTo>
                        <a:pt x="212" y="432"/>
                      </a:lnTo>
                      <a:lnTo>
                        <a:pt x="204" y="432"/>
                      </a:lnTo>
                      <a:lnTo>
                        <a:pt x="187" y="432"/>
                      </a:lnTo>
                      <a:lnTo>
                        <a:pt x="178" y="424"/>
                      </a:lnTo>
                      <a:lnTo>
                        <a:pt x="170" y="424"/>
                      </a:lnTo>
                      <a:lnTo>
                        <a:pt x="161" y="432"/>
                      </a:lnTo>
                      <a:lnTo>
                        <a:pt x="153" y="432"/>
                      </a:lnTo>
                      <a:lnTo>
                        <a:pt x="136" y="432"/>
                      </a:lnTo>
                      <a:lnTo>
                        <a:pt x="127" y="432"/>
                      </a:lnTo>
                      <a:lnTo>
                        <a:pt x="119" y="424"/>
                      </a:lnTo>
                      <a:lnTo>
                        <a:pt x="110" y="424"/>
                      </a:lnTo>
                      <a:lnTo>
                        <a:pt x="102" y="415"/>
                      </a:lnTo>
                      <a:lnTo>
                        <a:pt x="93" y="415"/>
                      </a:lnTo>
                      <a:lnTo>
                        <a:pt x="93" y="407"/>
                      </a:lnTo>
                      <a:lnTo>
                        <a:pt x="93" y="398"/>
                      </a:lnTo>
                      <a:lnTo>
                        <a:pt x="93" y="390"/>
                      </a:lnTo>
                      <a:lnTo>
                        <a:pt x="93" y="381"/>
                      </a:lnTo>
                      <a:lnTo>
                        <a:pt x="102" y="381"/>
                      </a:lnTo>
                      <a:lnTo>
                        <a:pt x="93" y="373"/>
                      </a:lnTo>
                      <a:lnTo>
                        <a:pt x="102" y="373"/>
                      </a:lnTo>
                      <a:lnTo>
                        <a:pt x="93" y="356"/>
                      </a:lnTo>
                      <a:lnTo>
                        <a:pt x="93" y="348"/>
                      </a:lnTo>
                      <a:lnTo>
                        <a:pt x="85" y="339"/>
                      </a:lnTo>
                      <a:lnTo>
                        <a:pt x="76" y="331"/>
                      </a:lnTo>
                      <a:lnTo>
                        <a:pt x="68" y="331"/>
                      </a:lnTo>
                      <a:lnTo>
                        <a:pt x="68" y="339"/>
                      </a:lnTo>
                      <a:lnTo>
                        <a:pt x="59" y="331"/>
                      </a:lnTo>
                      <a:lnTo>
                        <a:pt x="51" y="314"/>
                      </a:lnTo>
                      <a:lnTo>
                        <a:pt x="42" y="314"/>
                      </a:lnTo>
                      <a:lnTo>
                        <a:pt x="34" y="305"/>
                      </a:lnTo>
                      <a:lnTo>
                        <a:pt x="17" y="305"/>
                      </a:lnTo>
                      <a:lnTo>
                        <a:pt x="8" y="297"/>
                      </a:lnTo>
                      <a:lnTo>
                        <a:pt x="0" y="297"/>
                      </a:lnTo>
                      <a:lnTo>
                        <a:pt x="17" y="254"/>
                      </a:lnTo>
                      <a:lnTo>
                        <a:pt x="17" y="263"/>
                      </a:lnTo>
                      <a:lnTo>
                        <a:pt x="8" y="288"/>
                      </a:lnTo>
                      <a:lnTo>
                        <a:pt x="25" y="288"/>
                      </a:lnTo>
                      <a:lnTo>
                        <a:pt x="17" y="280"/>
                      </a:lnTo>
                      <a:lnTo>
                        <a:pt x="25" y="271"/>
                      </a:lnTo>
                      <a:lnTo>
                        <a:pt x="25" y="263"/>
                      </a:lnTo>
                      <a:lnTo>
                        <a:pt x="25" y="254"/>
                      </a:lnTo>
                      <a:lnTo>
                        <a:pt x="42" y="246"/>
                      </a:lnTo>
                      <a:lnTo>
                        <a:pt x="34" y="246"/>
                      </a:lnTo>
                      <a:lnTo>
                        <a:pt x="17" y="246"/>
                      </a:lnTo>
                      <a:lnTo>
                        <a:pt x="17" y="237"/>
                      </a:lnTo>
                      <a:lnTo>
                        <a:pt x="17" y="221"/>
                      </a:lnTo>
                      <a:lnTo>
                        <a:pt x="25" y="221"/>
                      </a:lnTo>
                      <a:lnTo>
                        <a:pt x="25" y="229"/>
                      </a:lnTo>
                      <a:lnTo>
                        <a:pt x="25" y="221"/>
                      </a:lnTo>
                      <a:lnTo>
                        <a:pt x="51" y="221"/>
                      </a:lnTo>
                      <a:lnTo>
                        <a:pt x="34" y="212"/>
                      </a:lnTo>
                      <a:lnTo>
                        <a:pt x="34" y="204"/>
                      </a:lnTo>
                      <a:lnTo>
                        <a:pt x="25" y="204"/>
                      </a:lnTo>
                      <a:lnTo>
                        <a:pt x="17" y="212"/>
                      </a:lnTo>
                      <a:lnTo>
                        <a:pt x="25" y="187"/>
                      </a:lnTo>
                      <a:lnTo>
                        <a:pt x="25" y="170"/>
                      </a:lnTo>
                      <a:lnTo>
                        <a:pt x="25" y="161"/>
                      </a:lnTo>
                      <a:lnTo>
                        <a:pt x="25" y="136"/>
                      </a:lnTo>
                      <a:lnTo>
                        <a:pt x="25" y="127"/>
                      </a:lnTo>
                      <a:lnTo>
                        <a:pt x="25" y="102"/>
                      </a:lnTo>
                      <a:lnTo>
                        <a:pt x="17" y="93"/>
                      </a:lnTo>
                      <a:lnTo>
                        <a:pt x="17" y="51"/>
                      </a:lnTo>
                      <a:lnTo>
                        <a:pt x="25" y="43"/>
                      </a:lnTo>
                      <a:lnTo>
                        <a:pt x="25" y="26"/>
                      </a:lnTo>
                      <a:lnTo>
                        <a:pt x="42" y="34"/>
                      </a:lnTo>
                      <a:lnTo>
                        <a:pt x="76" y="68"/>
                      </a:lnTo>
                      <a:lnTo>
                        <a:pt x="127" y="93"/>
                      </a:lnTo>
                      <a:lnTo>
                        <a:pt x="153" y="93"/>
                      </a:lnTo>
                      <a:lnTo>
                        <a:pt x="161" y="102"/>
                      </a:lnTo>
                      <a:lnTo>
                        <a:pt x="161" y="110"/>
                      </a:lnTo>
                      <a:lnTo>
                        <a:pt x="170" y="102"/>
                      </a:lnTo>
                      <a:lnTo>
                        <a:pt x="178" y="102"/>
                      </a:lnTo>
                      <a:lnTo>
                        <a:pt x="178" y="110"/>
                      </a:lnTo>
                      <a:lnTo>
                        <a:pt x="178" y="136"/>
                      </a:lnTo>
                      <a:lnTo>
                        <a:pt x="170" y="144"/>
                      </a:lnTo>
                      <a:lnTo>
                        <a:pt x="170" y="136"/>
                      </a:lnTo>
                      <a:lnTo>
                        <a:pt x="161" y="136"/>
                      </a:lnTo>
                      <a:lnTo>
                        <a:pt x="153" y="161"/>
                      </a:lnTo>
                      <a:lnTo>
                        <a:pt x="144" y="161"/>
                      </a:lnTo>
                      <a:lnTo>
                        <a:pt x="127" y="178"/>
                      </a:lnTo>
                      <a:lnTo>
                        <a:pt x="119" y="187"/>
                      </a:lnTo>
                      <a:lnTo>
                        <a:pt x="127" y="195"/>
                      </a:lnTo>
                      <a:lnTo>
                        <a:pt x="153" y="187"/>
                      </a:lnTo>
                      <a:lnTo>
                        <a:pt x="127" y="195"/>
                      </a:lnTo>
                      <a:lnTo>
                        <a:pt x="127" y="187"/>
                      </a:lnTo>
                      <a:lnTo>
                        <a:pt x="136" y="170"/>
                      </a:lnTo>
                      <a:lnTo>
                        <a:pt x="153" y="161"/>
                      </a:lnTo>
                      <a:lnTo>
                        <a:pt x="161" y="161"/>
                      </a:lnTo>
                      <a:lnTo>
                        <a:pt x="170" y="153"/>
                      </a:lnTo>
                      <a:lnTo>
                        <a:pt x="187" y="144"/>
                      </a:lnTo>
                      <a:lnTo>
                        <a:pt x="187" y="136"/>
                      </a:lnTo>
                      <a:lnTo>
                        <a:pt x="195" y="136"/>
                      </a:lnTo>
                      <a:lnTo>
                        <a:pt x="187" y="161"/>
                      </a:lnTo>
                      <a:lnTo>
                        <a:pt x="178" y="161"/>
                      </a:lnTo>
                      <a:lnTo>
                        <a:pt x="178" y="178"/>
                      </a:lnTo>
                      <a:lnTo>
                        <a:pt x="178" y="187"/>
                      </a:lnTo>
                      <a:lnTo>
                        <a:pt x="170" y="195"/>
                      </a:lnTo>
                      <a:lnTo>
                        <a:pt x="170" y="204"/>
                      </a:lnTo>
                      <a:lnTo>
                        <a:pt x="170" y="212"/>
                      </a:lnTo>
                      <a:lnTo>
                        <a:pt x="161" y="212"/>
                      </a:lnTo>
                      <a:lnTo>
                        <a:pt x="153" y="212"/>
                      </a:lnTo>
                      <a:lnTo>
                        <a:pt x="161" y="195"/>
                      </a:lnTo>
                      <a:lnTo>
                        <a:pt x="153" y="204"/>
                      </a:lnTo>
                      <a:lnTo>
                        <a:pt x="153" y="212"/>
                      </a:lnTo>
                      <a:lnTo>
                        <a:pt x="144" y="221"/>
                      </a:lnTo>
                      <a:lnTo>
                        <a:pt x="144" y="212"/>
                      </a:lnTo>
                      <a:lnTo>
                        <a:pt x="153" y="204"/>
                      </a:lnTo>
                      <a:lnTo>
                        <a:pt x="153" y="195"/>
                      </a:lnTo>
                      <a:lnTo>
                        <a:pt x="144" y="204"/>
                      </a:lnTo>
                      <a:lnTo>
                        <a:pt x="119" y="212"/>
                      </a:lnTo>
                      <a:lnTo>
                        <a:pt x="119" y="221"/>
                      </a:lnTo>
                      <a:lnTo>
                        <a:pt x="127" y="229"/>
                      </a:lnTo>
                      <a:lnTo>
                        <a:pt x="144" y="229"/>
                      </a:lnTo>
                      <a:lnTo>
                        <a:pt x="144" y="237"/>
                      </a:lnTo>
                      <a:lnTo>
                        <a:pt x="144" y="229"/>
                      </a:lnTo>
                      <a:lnTo>
                        <a:pt x="161" y="221"/>
                      </a:lnTo>
                      <a:lnTo>
                        <a:pt x="170" y="212"/>
                      </a:lnTo>
                      <a:lnTo>
                        <a:pt x="178" y="221"/>
                      </a:lnTo>
                      <a:lnTo>
                        <a:pt x="178" y="212"/>
                      </a:lnTo>
                      <a:lnTo>
                        <a:pt x="187" y="212"/>
                      </a:lnTo>
                      <a:lnTo>
                        <a:pt x="187" y="204"/>
                      </a:lnTo>
                      <a:lnTo>
                        <a:pt x="187" y="187"/>
                      </a:lnTo>
                      <a:lnTo>
                        <a:pt x="195" y="178"/>
                      </a:lnTo>
                      <a:lnTo>
                        <a:pt x="195" y="170"/>
                      </a:lnTo>
                      <a:lnTo>
                        <a:pt x="195" y="153"/>
                      </a:lnTo>
                      <a:lnTo>
                        <a:pt x="212" y="136"/>
                      </a:lnTo>
                      <a:lnTo>
                        <a:pt x="221" y="136"/>
                      </a:lnTo>
                      <a:lnTo>
                        <a:pt x="212" y="110"/>
                      </a:lnTo>
                      <a:lnTo>
                        <a:pt x="212" y="102"/>
                      </a:lnTo>
                      <a:close/>
                    </a:path>
                  </a:pathLst>
                </a:custGeom>
                <a:solidFill>
                  <a:schemeClr val="bg2"/>
                </a:solidFill>
                <a:ln w="12700">
                  <a:noFill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0" hangingPunct="0">
                    <a:spcBef>
                      <a:spcPct val="20000"/>
                    </a:spcBef>
                  </a:pPr>
                  <a:endParaRPr lang="en-US"/>
                </a:p>
              </p:txBody>
            </p:sp>
            <p:sp>
              <p:nvSpPr>
                <p:cNvPr id="46214" name="Freeform 5"/>
                <p:cNvSpPr>
                  <a:spLocks/>
                </p:cNvSpPr>
                <p:nvPr/>
              </p:nvSpPr>
              <p:spPr bwMode="auto">
                <a:xfrm>
                  <a:off x="1203" y="691"/>
                  <a:ext cx="1044" cy="661"/>
                </a:xfrm>
                <a:custGeom>
                  <a:avLst/>
                  <a:gdLst>
                    <a:gd name="T0" fmla="*/ 322 w 1044"/>
                    <a:gd name="T1" fmla="*/ 627 h 661"/>
                    <a:gd name="T2" fmla="*/ 322 w 1044"/>
                    <a:gd name="T3" fmla="*/ 635 h 661"/>
                    <a:gd name="T4" fmla="*/ 305 w 1044"/>
                    <a:gd name="T5" fmla="*/ 635 h 661"/>
                    <a:gd name="T6" fmla="*/ 288 w 1044"/>
                    <a:gd name="T7" fmla="*/ 635 h 661"/>
                    <a:gd name="T8" fmla="*/ 271 w 1044"/>
                    <a:gd name="T9" fmla="*/ 627 h 661"/>
                    <a:gd name="T10" fmla="*/ 254 w 1044"/>
                    <a:gd name="T11" fmla="*/ 627 h 661"/>
                    <a:gd name="T12" fmla="*/ 237 w 1044"/>
                    <a:gd name="T13" fmla="*/ 627 h 661"/>
                    <a:gd name="T14" fmla="*/ 220 w 1044"/>
                    <a:gd name="T15" fmla="*/ 627 h 661"/>
                    <a:gd name="T16" fmla="*/ 195 w 1044"/>
                    <a:gd name="T17" fmla="*/ 627 h 661"/>
                    <a:gd name="T18" fmla="*/ 186 w 1044"/>
                    <a:gd name="T19" fmla="*/ 635 h 661"/>
                    <a:gd name="T20" fmla="*/ 178 w 1044"/>
                    <a:gd name="T21" fmla="*/ 627 h 661"/>
                    <a:gd name="T22" fmla="*/ 178 w 1044"/>
                    <a:gd name="T23" fmla="*/ 601 h 661"/>
                    <a:gd name="T24" fmla="*/ 178 w 1044"/>
                    <a:gd name="T25" fmla="*/ 584 h 661"/>
                    <a:gd name="T26" fmla="*/ 161 w 1044"/>
                    <a:gd name="T27" fmla="*/ 576 h 661"/>
                    <a:gd name="T28" fmla="*/ 144 w 1044"/>
                    <a:gd name="T29" fmla="*/ 551 h 661"/>
                    <a:gd name="T30" fmla="*/ 153 w 1044"/>
                    <a:gd name="T31" fmla="*/ 542 h 661"/>
                    <a:gd name="T32" fmla="*/ 144 w 1044"/>
                    <a:gd name="T33" fmla="*/ 534 h 661"/>
                    <a:gd name="T34" fmla="*/ 136 w 1044"/>
                    <a:gd name="T35" fmla="*/ 517 h 661"/>
                    <a:gd name="T36" fmla="*/ 136 w 1044"/>
                    <a:gd name="T37" fmla="*/ 491 h 661"/>
                    <a:gd name="T38" fmla="*/ 127 w 1044"/>
                    <a:gd name="T39" fmla="*/ 474 h 661"/>
                    <a:gd name="T40" fmla="*/ 127 w 1044"/>
                    <a:gd name="T41" fmla="*/ 457 h 661"/>
                    <a:gd name="T42" fmla="*/ 119 w 1044"/>
                    <a:gd name="T43" fmla="*/ 449 h 661"/>
                    <a:gd name="T44" fmla="*/ 110 w 1044"/>
                    <a:gd name="T45" fmla="*/ 466 h 661"/>
                    <a:gd name="T46" fmla="*/ 93 w 1044"/>
                    <a:gd name="T47" fmla="*/ 466 h 661"/>
                    <a:gd name="T48" fmla="*/ 85 w 1044"/>
                    <a:gd name="T49" fmla="*/ 466 h 661"/>
                    <a:gd name="T50" fmla="*/ 68 w 1044"/>
                    <a:gd name="T51" fmla="*/ 457 h 661"/>
                    <a:gd name="T52" fmla="*/ 76 w 1044"/>
                    <a:gd name="T53" fmla="*/ 440 h 661"/>
                    <a:gd name="T54" fmla="*/ 76 w 1044"/>
                    <a:gd name="T55" fmla="*/ 423 h 661"/>
                    <a:gd name="T56" fmla="*/ 93 w 1044"/>
                    <a:gd name="T57" fmla="*/ 423 h 661"/>
                    <a:gd name="T58" fmla="*/ 85 w 1044"/>
                    <a:gd name="T59" fmla="*/ 406 h 661"/>
                    <a:gd name="T60" fmla="*/ 85 w 1044"/>
                    <a:gd name="T61" fmla="*/ 390 h 661"/>
                    <a:gd name="T62" fmla="*/ 93 w 1044"/>
                    <a:gd name="T63" fmla="*/ 381 h 661"/>
                    <a:gd name="T64" fmla="*/ 102 w 1044"/>
                    <a:gd name="T65" fmla="*/ 356 h 661"/>
                    <a:gd name="T66" fmla="*/ 110 w 1044"/>
                    <a:gd name="T67" fmla="*/ 339 h 661"/>
                    <a:gd name="T68" fmla="*/ 102 w 1044"/>
                    <a:gd name="T69" fmla="*/ 322 h 661"/>
                    <a:gd name="T70" fmla="*/ 85 w 1044"/>
                    <a:gd name="T71" fmla="*/ 313 h 661"/>
                    <a:gd name="T72" fmla="*/ 76 w 1044"/>
                    <a:gd name="T73" fmla="*/ 313 h 661"/>
                    <a:gd name="T74" fmla="*/ 68 w 1044"/>
                    <a:gd name="T75" fmla="*/ 296 h 661"/>
                    <a:gd name="T76" fmla="*/ 68 w 1044"/>
                    <a:gd name="T77" fmla="*/ 271 h 661"/>
                    <a:gd name="T78" fmla="*/ 51 w 1044"/>
                    <a:gd name="T79" fmla="*/ 254 h 661"/>
                    <a:gd name="T80" fmla="*/ 42 w 1044"/>
                    <a:gd name="T81" fmla="*/ 229 h 661"/>
                    <a:gd name="T82" fmla="*/ 25 w 1044"/>
                    <a:gd name="T83" fmla="*/ 220 h 661"/>
                    <a:gd name="T84" fmla="*/ 8 w 1044"/>
                    <a:gd name="T85" fmla="*/ 203 h 661"/>
                    <a:gd name="T86" fmla="*/ 17 w 1044"/>
                    <a:gd name="T87" fmla="*/ 195 h 661"/>
                    <a:gd name="T88" fmla="*/ 17 w 1044"/>
                    <a:gd name="T89" fmla="*/ 178 h 661"/>
                    <a:gd name="T90" fmla="*/ 17 w 1044"/>
                    <a:gd name="T91" fmla="*/ 152 h 661"/>
                    <a:gd name="T92" fmla="*/ 0 w 1044"/>
                    <a:gd name="T93" fmla="*/ 127 h 661"/>
                    <a:gd name="T94" fmla="*/ 136 w 1044"/>
                    <a:gd name="T95" fmla="*/ 25 h 661"/>
                    <a:gd name="T96" fmla="*/ 577 w 1044"/>
                    <a:gd name="T97" fmla="*/ 101 h 661"/>
                    <a:gd name="T98" fmla="*/ 1044 w 1044"/>
                    <a:gd name="T99" fmla="*/ 152 h 661"/>
                    <a:gd name="T100" fmla="*/ 1027 w 1044"/>
                    <a:gd name="T101" fmla="*/ 364 h 661"/>
                    <a:gd name="T102" fmla="*/ 1010 w 1044"/>
                    <a:gd name="T103" fmla="*/ 551 h 661"/>
                    <a:gd name="T104" fmla="*/ 908 w 1044"/>
                    <a:gd name="T105" fmla="*/ 652 h 661"/>
                    <a:gd name="T106" fmla="*/ 586 w 1044"/>
                    <a:gd name="T107" fmla="*/ 618 h 661"/>
                    <a:gd name="T108" fmla="*/ 365 w 1044"/>
                    <a:gd name="T109" fmla="*/ 584 h 661"/>
                    <a:gd name="T110" fmla="*/ 348 w 1044"/>
                    <a:gd name="T111" fmla="*/ 644 h 661"/>
                    <a:gd name="T112" fmla="*/ 348 w 1044"/>
                    <a:gd name="T113" fmla="*/ 627 h 661"/>
                    <a:gd name="T114" fmla="*/ 339 w 1044"/>
                    <a:gd name="T115" fmla="*/ 618 h 661"/>
                    <a:gd name="T116" fmla="*/ 331 w 1044"/>
                    <a:gd name="T117" fmla="*/ 618 h 661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  <a:gd name="T165" fmla="*/ 0 60000 65536"/>
                    <a:gd name="T166" fmla="*/ 0 60000 65536"/>
                    <a:gd name="T167" fmla="*/ 0 60000 65536"/>
                    <a:gd name="T168" fmla="*/ 0 60000 65536"/>
                    <a:gd name="T169" fmla="*/ 0 60000 65536"/>
                    <a:gd name="T170" fmla="*/ 0 60000 65536"/>
                    <a:gd name="T171" fmla="*/ 0 60000 65536"/>
                    <a:gd name="T172" fmla="*/ 0 60000 65536"/>
                    <a:gd name="T173" fmla="*/ 0 60000 65536"/>
                    <a:gd name="T174" fmla="*/ 0 60000 65536"/>
                    <a:gd name="T175" fmla="*/ 0 60000 65536"/>
                    <a:gd name="T176" fmla="*/ 0 60000 65536"/>
                    <a:gd name="T177" fmla="*/ 0 w 1044"/>
                    <a:gd name="T178" fmla="*/ 0 h 661"/>
                    <a:gd name="T179" fmla="*/ 1044 w 1044"/>
                    <a:gd name="T180" fmla="*/ 661 h 661"/>
                  </a:gdLst>
                  <a:ahLst/>
                  <a:cxnLst>
                    <a:cxn ang="T118">
                      <a:pos x="T0" y="T1"/>
                    </a:cxn>
                    <a:cxn ang="T119">
                      <a:pos x="T2" y="T3"/>
                    </a:cxn>
                    <a:cxn ang="T120">
                      <a:pos x="T4" y="T5"/>
                    </a:cxn>
                    <a:cxn ang="T121">
                      <a:pos x="T6" y="T7"/>
                    </a:cxn>
                    <a:cxn ang="T122">
                      <a:pos x="T8" y="T9"/>
                    </a:cxn>
                    <a:cxn ang="T123">
                      <a:pos x="T10" y="T11"/>
                    </a:cxn>
                    <a:cxn ang="T124">
                      <a:pos x="T12" y="T13"/>
                    </a:cxn>
                    <a:cxn ang="T125">
                      <a:pos x="T14" y="T15"/>
                    </a:cxn>
                    <a:cxn ang="T126">
                      <a:pos x="T16" y="T17"/>
                    </a:cxn>
                    <a:cxn ang="T127">
                      <a:pos x="T18" y="T19"/>
                    </a:cxn>
                    <a:cxn ang="T128">
                      <a:pos x="T20" y="T21"/>
                    </a:cxn>
                    <a:cxn ang="T129">
                      <a:pos x="T22" y="T23"/>
                    </a:cxn>
                    <a:cxn ang="T130">
                      <a:pos x="T24" y="T25"/>
                    </a:cxn>
                    <a:cxn ang="T131">
                      <a:pos x="T26" y="T27"/>
                    </a:cxn>
                    <a:cxn ang="T132">
                      <a:pos x="T28" y="T29"/>
                    </a:cxn>
                    <a:cxn ang="T133">
                      <a:pos x="T30" y="T31"/>
                    </a:cxn>
                    <a:cxn ang="T134">
                      <a:pos x="T32" y="T33"/>
                    </a:cxn>
                    <a:cxn ang="T135">
                      <a:pos x="T34" y="T35"/>
                    </a:cxn>
                    <a:cxn ang="T136">
                      <a:pos x="T36" y="T37"/>
                    </a:cxn>
                    <a:cxn ang="T137">
                      <a:pos x="T38" y="T39"/>
                    </a:cxn>
                    <a:cxn ang="T138">
                      <a:pos x="T40" y="T41"/>
                    </a:cxn>
                    <a:cxn ang="T139">
                      <a:pos x="T42" y="T43"/>
                    </a:cxn>
                    <a:cxn ang="T140">
                      <a:pos x="T44" y="T45"/>
                    </a:cxn>
                    <a:cxn ang="T141">
                      <a:pos x="T46" y="T47"/>
                    </a:cxn>
                    <a:cxn ang="T142">
                      <a:pos x="T48" y="T49"/>
                    </a:cxn>
                    <a:cxn ang="T143">
                      <a:pos x="T50" y="T51"/>
                    </a:cxn>
                    <a:cxn ang="T144">
                      <a:pos x="T52" y="T53"/>
                    </a:cxn>
                    <a:cxn ang="T145">
                      <a:pos x="T54" y="T55"/>
                    </a:cxn>
                    <a:cxn ang="T146">
                      <a:pos x="T56" y="T57"/>
                    </a:cxn>
                    <a:cxn ang="T147">
                      <a:pos x="T58" y="T59"/>
                    </a:cxn>
                    <a:cxn ang="T148">
                      <a:pos x="T60" y="T61"/>
                    </a:cxn>
                    <a:cxn ang="T149">
                      <a:pos x="T62" y="T63"/>
                    </a:cxn>
                    <a:cxn ang="T150">
                      <a:pos x="T64" y="T65"/>
                    </a:cxn>
                    <a:cxn ang="T151">
                      <a:pos x="T66" y="T67"/>
                    </a:cxn>
                    <a:cxn ang="T152">
                      <a:pos x="T68" y="T69"/>
                    </a:cxn>
                    <a:cxn ang="T153">
                      <a:pos x="T70" y="T71"/>
                    </a:cxn>
                    <a:cxn ang="T154">
                      <a:pos x="T72" y="T73"/>
                    </a:cxn>
                    <a:cxn ang="T155">
                      <a:pos x="T74" y="T75"/>
                    </a:cxn>
                    <a:cxn ang="T156">
                      <a:pos x="T76" y="T77"/>
                    </a:cxn>
                    <a:cxn ang="T157">
                      <a:pos x="T78" y="T79"/>
                    </a:cxn>
                    <a:cxn ang="T158">
                      <a:pos x="T80" y="T81"/>
                    </a:cxn>
                    <a:cxn ang="T159">
                      <a:pos x="T82" y="T83"/>
                    </a:cxn>
                    <a:cxn ang="T160">
                      <a:pos x="T84" y="T85"/>
                    </a:cxn>
                    <a:cxn ang="T161">
                      <a:pos x="T86" y="T87"/>
                    </a:cxn>
                    <a:cxn ang="T162">
                      <a:pos x="T88" y="T89"/>
                    </a:cxn>
                    <a:cxn ang="T163">
                      <a:pos x="T90" y="T91"/>
                    </a:cxn>
                    <a:cxn ang="T164">
                      <a:pos x="T92" y="T93"/>
                    </a:cxn>
                    <a:cxn ang="T165">
                      <a:pos x="T94" y="T95"/>
                    </a:cxn>
                    <a:cxn ang="T166">
                      <a:pos x="T96" y="T97"/>
                    </a:cxn>
                    <a:cxn ang="T167">
                      <a:pos x="T98" y="T99"/>
                    </a:cxn>
                    <a:cxn ang="T168">
                      <a:pos x="T100" y="T101"/>
                    </a:cxn>
                    <a:cxn ang="T169">
                      <a:pos x="T102" y="T103"/>
                    </a:cxn>
                    <a:cxn ang="T170">
                      <a:pos x="T104" y="T105"/>
                    </a:cxn>
                    <a:cxn ang="T171">
                      <a:pos x="T106" y="T107"/>
                    </a:cxn>
                    <a:cxn ang="T172">
                      <a:pos x="T108" y="T109"/>
                    </a:cxn>
                    <a:cxn ang="T173">
                      <a:pos x="T110" y="T111"/>
                    </a:cxn>
                    <a:cxn ang="T174">
                      <a:pos x="T112" y="T113"/>
                    </a:cxn>
                    <a:cxn ang="T175">
                      <a:pos x="T114" y="T115"/>
                    </a:cxn>
                    <a:cxn ang="T176">
                      <a:pos x="T116" y="T117"/>
                    </a:cxn>
                  </a:cxnLst>
                  <a:rect l="T177" t="T178" r="T179" b="T180"/>
                  <a:pathLst>
                    <a:path w="1044" h="661">
                      <a:moveTo>
                        <a:pt x="322" y="618"/>
                      </a:moveTo>
                      <a:lnTo>
                        <a:pt x="322" y="618"/>
                      </a:lnTo>
                      <a:lnTo>
                        <a:pt x="322" y="627"/>
                      </a:lnTo>
                      <a:lnTo>
                        <a:pt x="314" y="627"/>
                      </a:lnTo>
                      <a:lnTo>
                        <a:pt x="314" y="635"/>
                      </a:lnTo>
                      <a:lnTo>
                        <a:pt x="322" y="635"/>
                      </a:lnTo>
                      <a:lnTo>
                        <a:pt x="314" y="635"/>
                      </a:lnTo>
                      <a:lnTo>
                        <a:pt x="305" y="635"/>
                      </a:lnTo>
                      <a:lnTo>
                        <a:pt x="297" y="627"/>
                      </a:lnTo>
                      <a:lnTo>
                        <a:pt x="297" y="635"/>
                      </a:lnTo>
                      <a:lnTo>
                        <a:pt x="288" y="635"/>
                      </a:lnTo>
                      <a:lnTo>
                        <a:pt x="280" y="627"/>
                      </a:lnTo>
                      <a:lnTo>
                        <a:pt x="271" y="627"/>
                      </a:lnTo>
                      <a:lnTo>
                        <a:pt x="263" y="627"/>
                      </a:lnTo>
                      <a:lnTo>
                        <a:pt x="254" y="627"/>
                      </a:lnTo>
                      <a:lnTo>
                        <a:pt x="254" y="618"/>
                      </a:lnTo>
                      <a:lnTo>
                        <a:pt x="246" y="618"/>
                      </a:lnTo>
                      <a:lnTo>
                        <a:pt x="246" y="627"/>
                      </a:lnTo>
                      <a:lnTo>
                        <a:pt x="237" y="627"/>
                      </a:lnTo>
                      <a:lnTo>
                        <a:pt x="237" y="635"/>
                      </a:lnTo>
                      <a:lnTo>
                        <a:pt x="229" y="635"/>
                      </a:lnTo>
                      <a:lnTo>
                        <a:pt x="229" y="627"/>
                      </a:lnTo>
                      <a:lnTo>
                        <a:pt x="220" y="627"/>
                      </a:lnTo>
                      <a:lnTo>
                        <a:pt x="212" y="627"/>
                      </a:lnTo>
                      <a:lnTo>
                        <a:pt x="203" y="618"/>
                      </a:lnTo>
                      <a:lnTo>
                        <a:pt x="203" y="627"/>
                      </a:lnTo>
                      <a:lnTo>
                        <a:pt x="195" y="627"/>
                      </a:lnTo>
                      <a:lnTo>
                        <a:pt x="195" y="635"/>
                      </a:lnTo>
                      <a:lnTo>
                        <a:pt x="186" y="635"/>
                      </a:lnTo>
                      <a:lnTo>
                        <a:pt x="186" y="627"/>
                      </a:lnTo>
                      <a:lnTo>
                        <a:pt x="178" y="627"/>
                      </a:lnTo>
                      <a:lnTo>
                        <a:pt x="178" y="618"/>
                      </a:lnTo>
                      <a:lnTo>
                        <a:pt x="178" y="610"/>
                      </a:lnTo>
                      <a:lnTo>
                        <a:pt x="178" y="601"/>
                      </a:lnTo>
                      <a:lnTo>
                        <a:pt x="178" y="593"/>
                      </a:lnTo>
                      <a:lnTo>
                        <a:pt x="178" y="584"/>
                      </a:lnTo>
                      <a:lnTo>
                        <a:pt x="170" y="576"/>
                      </a:lnTo>
                      <a:lnTo>
                        <a:pt x="161" y="576"/>
                      </a:lnTo>
                      <a:lnTo>
                        <a:pt x="153" y="576"/>
                      </a:lnTo>
                      <a:lnTo>
                        <a:pt x="153" y="567"/>
                      </a:lnTo>
                      <a:lnTo>
                        <a:pt x="144" y="551"/>
                      </a:lnTo>
                      <a:lnTo>
                        <a:pt x="153" y="551"/>
                      </a:lnTo>
                      <a:lnTo>
                        <a:pt x="153" y="542"/>
                      </a:lnTo>
                      <a:lnTo>
                        <a:pt x="153" y="534"/>
                      </a:lnTo>
                      <a:lnTo>
                        <a:pt x="144" y="534"/>
                      </a:lnTo>
                      <a:lnTo>
                        <a:pt x="153" y="534"/>
                      </a:lnTo>
                      <a:lnTo>
                        <a:pt x="144" y="534"/>
                      </a:lnTo>
                      <a:lnTo>
                        <a:pt x="144" y="525"/>
                      </a:lnTo>
                      <a:lnTo>
                        <a:pt x="136" y="517"/>
                      </a:lnTo>
                      <a:lnTo>
                        <a:pt x="136" y="508"/>
                      </a:lnTo>
                      <a:lnTo>
                        <a:pt x="136" y="500"/>
                      </a:lnTo>
                      <a:lnTo>
                        <a:pt x="136" y="491"/>
                      </a:lnTo>
                      <a:lnTo>
                        <a:pt x="136" y="483"/>
                      </a:lnTo>
                      <a:lnTo>
                        <a:pt x="136" y="474"/>
                      </a:lnTo>
                      <a:lnTo>
                        <a:pt x="127" y="474"/>
                      </a:lnTo>
                      <a:lnTo>
                        <a:pt x="136" y="466"/>
                      </a:lnTo>
                      <a:lnTo>
                        <a:pt x="127" y="466"/>
                      </a:lnTo>
                      <a:lnTo>
                        <a:pt x="127" y="457"/>
                      </a:lnTo>
                      <a:lnTo>
                        <a:pt x="119" y="449"/>
                      </a:lnTo>
                      <a:lnTo>
                        <a:pt x="119" y="457"/>
                      </a:lnTo>
                      <a:lnTo>
                        <a:pt x="110" y="457"/>
                      </a:lnTo>
                      <a:lnTo>
                        <a:pt x="110" y="466"/>
                      </a:lnTo>
                      <a:lnTo>
                        <a:pt x="102" y="466"/>
                      </a:lnTo>
                      <a:lnTo>
                        <a:pt x="93" y="466"/>
                      </a:lnTo>
                      <a:lnTo>
                        <a:pt x="93" y="474"/>
                      </a:lnTo>
                      <a:lnTo>
                        <a:pt x="85" y="474"/>
                      </a:lnTo>
                      <a:lnTo>
                        <a:pt x="85" y="466"/>
                      </a:lnTo>
                      <a:lnTo>
                        <a:pt x="76" y="466"/>
                      </a:lnTo>
                      <a:lnTo>
                        <a:pt x="76" y="457"/>
                      </a:lnTo>
                      <a:lnTo>
                        <a:pt x="68" y="457"/>
                      </a:lnTo>
                      <a:lnTo>
                        <a:pt x="68" y="449"/>
                      </a:lnTo>
                      <a:lnTo>
                        <a:pt x="76" y="449"/>
                      </a:lnTo>
                      <a:lnTo>
                        <a:pt x="76" y="440"/>
                      </a:lnTo>
                      <a:lnTo>
                        <a:pt x="76" y="432"/>
                      </a:lnTo>
                      <a:lnTo>
                        <a:pt x="76" y="423"/>
                      </a:lnTo>
                      <a:lnTo>
                        <a:pt x="85" y="423"/>
                      </a:lnTo>
                      <a:lnTo>
                        <a:pt x="93" y="423"/>
                      </a:lnTo>
                      <a:lnTo>
                        <a:pt x="85" y="415"/>
                      </a:lnTo>
                      <a:lnTo>
                        <a:pt x="93" y="406"/>
                      </a:lnTo>
                      <a:lnTo>
                        <a:pt x="85" y="406"/>
                      </a:lnTo>
                      <a:lnTo>
                        <a:pt x="85" y="398"/>
                      </a:lnTo>
                      <a:lnTo>
                        <a:pt x="93" y="390"/>
                      </a:lnTo>
                      <a:lnTo>
                        <a:pt x="85" y="390"/>
                      </a:lnTo>
                      <a:lnTo>
                        <a:pt x="85" y="381"/>
                      </a:lnTo>
                      <a:lnTo>
                        <a:pt x="93" y="381"/>
                      </a:lnTo>
                      <a:lnTo>
                        <a:pt x="93" y="373"/>
                      </a:lnTo>
                      <a:lnTo>
                        <a:pt x="102" y="356"/>
                      </a:lnTo>
                      <a:lnTo>
                        <a:pt x="102" y="347"/>
                      </a:lnTo>
                      <a:lnTo>
                        <a:pt x="110" y="339"/>
                      </a:lnTo>
                      <a:lnTo>
                        <a:pt x="110" y="330"/>
                      </a:lnTo>
                      <a:lnTo>
                        <a:pt x="110" y="322"/>
                      </a:lnTo>
                      <a:lnTo>
                        <a:pt x="102" y="322"/>
                      </a:lnTo>
                      <a:lnTo>
                        <a:pt x="93" y="322"/>
                      </a:lnTo>
                      <a:lnTo>
                        <a:pt x="85" y="322"/>
                      </a:lnTo>
                      <a:lnTo>
                        <a:pt x="85" y="313"/>
                      </a:lnTo>
                      <a:lnTo>
                        <a:pt x="93" y="313"/>
                      </a:lnTo>
                      <a:lnTo>
                        <a:pt x="85" y="305"/>
                      </a:lnTo>
                      <a:lnTo>
                        <a:pt x="76" y="313"/>
                      </a:lnTo>
                      <a:lnTo>
                        <a:pt x="76" y="305"/>
                      </a:lnTo>
                      <a:lnTo>
                        <a:pt x="76" y="296"/>
                      </a:lnTo>
                      <a:lnTo>
                        <a:pt x="68" y="296"/>
                      </a:lnTo>
                      <a:lnTo>
                        <a:pt x="68" y="288"/>
                      </a:lnTo>
                      <a:lnTo>
                        <a:pt x="68" y="279"/>
                      </a:lnTo>
                      <a:lnTo>
                        <a:pt x="68" y="271"/>
                      </a:lnTo>
                      <a:lnTo>
                        <a:pt x="59" y="271"/>
                      </a:lnTo>
                      <a:lnTo>
                        <a:pt x="59" y="262"/>
                      </a:lnTo>
                      <a:lnTo>
                        <a:pt x="51" y="262"/>
                      </a:lnTo>
                      <a:lnTo>
                        <a:pt x="51" y="254"/>
                      </a:lnTo>
                      <a:lnTo>
                        <a:pt x="42" y="245"/>
                      </a:lnTo>
                      <a:lnTo>
                        <a:pt x="42" y="237"/>
                      </a:lnTo>
                      <a:lnTo>
                        <a:pt x="42" y="229"/>
                      </a:lnTo>
                      <a:lnTo>
                        <a:pt x="34" y="229"/>
                      </a:lnTo>
                      <a:lnTo>
                        <a:pt x="25" y="229"/>
                      </a:lnTo>
                      <a:lnTo>
                        <a:pt x="25" y="220"/>
                      </a:lnTo>
                      <a:lnTo>
                        <a:pt x="25" y="212"/>
                      </a:lnTo>
                      <a:lnTo>
                        <a:pt x="17" y="212"/>
                      </a:lnTo>
                      <a:lnTo>
                        <a:pt x="8" y="203"/>
                      </a:lnTo>
                      <a:lnTo>
                        <a:pt x="17" y="203"/>
                      </a:lnTo>
                      <a:lnTo>
                        <a:pt x="25" y="203"/>
                      </a:lnTo>
                      <a:lnTo>
                        <a:pt x="25" y="195"/>
                      </a:lnTo>
                      <a:lnTo>
                        <a:pt x="17" y="195"/>
                      </a:lnTo>
                      <a:lnTo>
                        <a:pt x="17" y="186"/>
                      </a:lnTo>
                      <a:lnTo>
                        <a:pt x="17" y="178"/>
                      </a:lnTo>
                      <a:lnTo>
                        <a:pt x="17" y="169"/>
                      </a:lnTo>
                      <a:lnTo>
                        <a:pt x="17" y="161"/>
                      </a:lnTo>
                      <a:lnTo>
                        <a:pt x="17" y="152"/>
                      </a:lnTo>
                      <a:lnTo>
                        <a:pt x="8" y="152"/>
                      </a:lnTo>
                      <a:lnTo>
                        <a:pt x="8" y="144"/>
                      </a:lnTo>
                      <a:lnTo>
                        <a:pt x="0" y="135"/>
                      </a:lnTo>
                      <a:lnTo>
                        <a:pt x="0" y="127"/>
                      </a:lnTo>
                      <a:lnTo>
                        <a:pt x="8" y="101"/>
                      </a:lnTo>
                      <a:lnTo>
                        <a:pt x="17" y="68"/>
                      </a:lnTo>
                      <a:lnTo>
                        <a:pt x="25" y="0"/>
                      </a:lnTo>
                      <a:lnTo>
                        <a:pt x="136" y="25"/>
                      </a:lnTo>
                      <a:lnTo>
                        <a:pt x="195" y="34"/>
                      </a:lnTo>
                      <a:lnTo>
                        <a:pt x="348" y="68"/>
                      </a:lnTo>
                      <a:lnTo>
                        <a:pt x="424" y="76"/>
                      </a:lnTo>
                      <a:lnTo>
                        <a:pt x="475" y="85"/>
                      </a:lnTo>
                      <a:lnTo>
                        <a:pt x="577" y="101"/>
                      </a:lnTo>
                      <a:lnTo>
                        <a:pt x="688" y="118"/>
                      </a:lnTo>
                      <a:lnTo>
                        <a:pt x="773" y="127"/>
                      </a:lnTo>
                      <a:lnTo>
                        <a:pt x="866" y="135"/>
                      </a:lnTo>
                      <a:lnTo>
                        <a:pt x="951" y="144"/>
                      </a:lnTo>
                      <a:lnTo>
                        <a:pt x="1044" y="152"/>
                      </a:lnTo>
                      <a:lnTo>
                        <a:pt x="1036" y="195"/>
                      </a:lnTo>
                      <a:lnTo>
                        <a:pt x="1036" y="229"/>
                      </a:lnTo>
                      <a:lnTo>
                        <a:pt x="1027" y="279"/>
                      </a:lnTo>
                      <a:lnTo>
                        <a:pt x="1027" y="356"/>
                      </a:lnTo>
                      <a:lnTo>
                        <a:pt x="1027" y="364"/>
                      </a:lnTo>
                      <a:lnTo>
                        <a:pt x="1019" y="449"/>
                      </a:lnTo>
                      <a:lnTo>
                        <a:pt x="1019" y="466"/>
                      </a:lnTo>
                      <a:lnTo>
                        <a:pt x="1010" y="500"/>
                      </a:lnTo>
                      <a:lnTo>
                        <a:pt x="1010" y="542"/>
                      </a:lnTo>
                      <a:lnTo>
                        <a:pt x="1010" y="551"/>
                      </a:lnTo>
                      <a:lnTo>
                        <a:pt x="1002" y="635"/>
                      </a:lnTo>
                      <a:lnTo>
                        <a:pt x="1002" y="661"/>
                      </a:lnTo>
                      <a:lnTo>
                        <a:pt x="993" y="661"/>
                      </a:lnTo>
                      <a:lnTo>
                        <a:pt x="908" y="652"/>
                      </a:lnTo>
                      <a:lnTo>
                        <a:pt x="823" y="644"/>
                      </a:lnTo>
                      <a:lnTo>
                        <a:pt x="798" y="644"/>
                      </a:lnTo>
                      <a:lnTo>
                        <a:pt x="654" y="627"/>
                      </a:lnTo>
                      <a:lnTo>
                        <a:pt x="620" y="618"/>
                      </a:lnTo>
                      <a:lnTo>
                        <a:pt x="586" y="618"/>
                      </a:lnTo>
                      <a:lnTo>
                        <a:pt x="475" y="601"/>
                      </a:lnTo>
                      <a:lnTo>
                        <a:pt x="458" y="601"/>
                      </a:lnTo>
                      <a:lnTo>
                        <a:pt x="424" y="593"/>
                      </a:lnTo>
                      <a:lnTo>
                        <a:pt x="365" y="584"/>
                      </a:lnTo>
                      <a:lnTo>
                        <a:pt x="356" y="627"/>
                      </a:lnTo>
                      <a:lnTo>
                        <a:pt x="356" y="652"/>
                      </a:lnTo>
                      <a:lnTo>
                        <a:pt x="356" y="644"/>
                      </a:lnTo>
                      <a:lnTo>
                        <a:pt x="348" y="644"/>
                      </a:lnTo>
                      <a:lnTo>
                        <a:pt x="348" y="635"/>
                      </a:lnTo>
                      <a:lnTo>
                        <a:pt x="339" y="635"/>
                      </a:lnTo>
                      <a:lnTo>
                        <a:pt x="339" y="627"/>
                      </a:lnTo>
                      <a:lnTo>
                        <a:pt x="348" y="627"/>
                      </a:lnTo>
                      <a:lnTo>
                        <a:pt x="339" y="627"/>
                      </a:lnTo>
                      <a:lnTo>
                        <a:pt x="339" y="618"/>
                      </a:lnTo>
                      <a:lnTo>
                        <a:pt x="339" y="610"/>
                      </a:lnTo>
                      <a:lnTo>
                        <a:pt x="331" y="610"/>
                      </a:lnTo>
                      <a:lnTo>
                        <a:pt x="331" y="618"/>
                      </a:lnTo>
                      <a:lnTo>
                        <a:pt x="322" y="610"/>
                      </a:lnTo>
                      <a:lnTo>
                        <a:pt x="322" y="618"/>
                      </a:lnTo>
                      <a:close/>
                    </a:path>
                  </a:pathLst>
                </a:custGeom>
                <a:solidFill>
                  <a:schemeClr val="bg2"/>
                </a:solidFill>
                <a:ln w="12700">
                  <a:noFill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0" hangingPunct="0">
                    <a:spcBef>
                      <a:spcPct val="20000"/>
                    </a:spcBef>
                  </a:pPr>
                  <a:endParaRPr lang="en-US"/>
                </a:p>
              </p:txBody>
            </p:sp>
            <p:sp>
              <p:nvSpPr>
                <p:cNvPr id="46215" name="Freeform 6"/>
                <p:cNvSpPr>
                  <a:spLocks/>
                </p:cNvSpPr>
                <p:nvPr/>
              </p:nvSpPr>
              <p:spPr bwMode="auto">
                <a:xfrm>
                  <a:off x="5160" y="733"/>
                  <a:ext cx="374" cy="585"/>
                </a:xfrm>
                <a:custGeom>
                  <a:avLst/>
                  <a:gdLst>
                    <a:gd name="T0" fmla="*/ 162 w 374"/>
                    <a:gd name="T1" fmla="*/ 475 h 585"/>
                    <a:gd name="T2" fmla="*/ 153 w 374"/>
                    <a:gd name="T3" fmla="*/ 466 h 585"/>
                    <a:gd name="T4" fmla="*/ 145 w 374"/>
                    <a:gd name="T5" fmla="*/ 483 h 585"/>
                    <a:gd name="T6" fmla="*/ 136 w 374"/>
                    <a:gd name="T7" fmla="*/ 475 h 585"/>
                    <a:gd name="T8" fmla="*/ 128 w 374"/>
                    <a:gd name="T9" fmla="*/ 509 h 585"/>
                    <a:gd name="T10" fmla="*/ 119 w 374"/>
                    <a:gd name="T11" fmla="*/ 542 h 585"/>
                    <a:gd name="T12" fmla="*/ 94 w 374"/>
                    <a:gd name="T13" fmla="*/ 585 h 585"/>
                    <a:gd name="T14" fmla="*/ 77 w 374"/>
                    <a:gd name="T15" fmla="*/ 559 h 585"/>
                    <a:gd name="T16" fmla="*/ 68 w 374"/>
                    <a:gd name="T17" fmla="*/ 551 h 585"/>
                    <a:gd name="T18" fmla="*/ 68 w 374"/>
                    <a:gd name="T19" fmla="*/ 534 h 585"/>
                    <a:gd name="T20" fmla="*/ 68 w 374"/>
                    <a:gd name="T21" fmla="*/ 525 h 585"/>
                    <a:gd name="T22" fmla="*/ 34 w 374"/>
                    <a:gd name="T23" fmla="*/ 441 h 585"/>
                    <a:gd name="T24" fmla="*/ 9 w 374"/>
                    <a:gd name="T25" fmla="*/ 314 h 585"/>
                    <a:gd name="T26" fmla="*/ 17 w 374"/>
                    <a:gd name="T27" fmla="*/ 305 h 585"/>
                    <a:gd name="T28" fmla="*/ 34 w 374"/>
                    <a:gd name="T29" fmla="*/ 297 h 585"/>
                    <a:gd name="T30" fmla="*/ 43 w 374"/>
                    <a:gd name="T31" fmla="*/ 246 h 585"/>
                    <a:gd name="T32" fmla="*/ 51 w 374"/>
                    <a:gd name="T33" fmla="*/ 220 h 585"/>
                    <a:gd name="T34" fmla="*/ 43 w 374"/>
                    <a:gd name="T35" fmla="*/ 203 h 585"/>
                    <a:gd name="T36" fmla="*/ 43 w 374"/>
                    <a:gd name="T37" fmla="*/ 170 h 585"/>
                    <a:gd name="T38" fmla="*/ 43 w 374"/>
                    <a:gd name="T39" fmla="*/ 119 h 585"/>
                    <a:gd name="T40" fmla="*/ 102 w 374"/>
                    <a:gd name="T41" fmla="*/ 26 h 585"/>
                    <a:gd name="T42" fmla="*/ 162 w 374"/>
                    <a:gd name="T43" fmla="*/ 9 h 585"/>
                    <a:gd name="T44" fmla="*/ 221 w 374"/>
                    <a:gd name="T45" fmla="*/ 17 h 585"/>
                    <a:gd name="T46" fmla="*/ 264 w 374"/>
                    <a:gd name="T47" fmla="*/ 161 h 585"/>
                    <a:gd name="T48" fmla="*/ 272 w 374"/>
                    <a:gd name="T49" fmla="*/ 187 h 585"/>
                    <a:gd name="T50" fmla="*/ 289 w 374"/>
                    <a:gd name="T51" fmla="*/ 195 h 585"/>
                    <a:gd name="T52" fmla="*/ 298 w 374"/>
                    <a:gd name="T53" fmla="*/ 203 h 585"/>
                    <a:gd name="T54" fmla="*/ 315 w 374"/>
                    <a:gd name="T55" fmla="*/ 237 h 585"/>
                    <a:gd name="T56" fmla="*/ 340 w 374"/>
                    <a:gd name="T57" fmla="*/ 237 h 585"/>
                    <a:gd name="T58" fmla="*/ 357 w 374"/>
                    <a:gd name="T59" fmla="*/ 263 h 585"/>
                    <a:gd name="T60" fmla="*/ 357 w 374"/>
                    <a:gd name="T61" fmla="*/ 297 h 585"/>
                    <a:gd name="T62" fmla="*/ 332 w 374"/>
                    <a:gd name="T63" fmla="*/ 314 h 585"/>
                    <a:gd name="T64" fmla="*/ 306 w 374"/>
                    <a:gd name="T65" fmla="*/ 331 h 585"/>
                    <a:gd name="T66" fmla="*/ 298 w 374"/>
                    <a:gd name="T67" fmla="*/ 339 h 585"/>
                    <a:gd name="T68" fmla="*/ 289 w 374"/>
                    <a:gd name="T69" fmla="*/ 356 h 585"/>
                    <a:gd name="T70" fmla="*/ 264 w 374"/>
                    <a:gd name="T71" fmla="*/ 356 h 585"/>
                    <a:gd name="T72" fmla="*/ 255 w 374"/>
                    <a:gd name="T73" fmla="*/ 381 h 585"/>
                    <a:gd name="T74" fmla="*/ 230 w 374"/>
                    <a:gd name="T75" fmla="*/ 381 h 585"/>
                    <a:gd name="T76" fmla="*/ 230 w 374"/>
                    <a:gd name="T77" fmla="*/ 356 h 585"/>
                    <a:gd name="T78" fmla="*/ 213 w 374"/>
                    <a:gd name="T79" fmla="*/ 348 h 585"/>
                    <a:gd name="T80" fmla="*/ 213 w 374"/>
                    <a:gd name="T81" fmla="*/ 373 h 585"/>
                    <a:gd name="T82" fmla="*/ 213 w 374"/>
                    <a:gd name="T83" fmla="*/ 424 h 585"/>
                    <a:gd name="T84" fmla="*/ 196 w 374"/>
                    <a:gd name="T85" fmla="*/ 432 h 585"/>
                    <a:gd name="T86" fmla="*/ 179 w 374"/>
                    <a:gd name="T87" fmla="*/ 458 h 585"/>
                    <a:gd name="T88" fmla="*/ 170 w 374"/>
                    <a:gd name="T89" fmla="*/ 441 h 585"/>
                    <a:gd name="T90" fmla="*/ 170 w 374"/>
                    <a:gd name="T91" fmla="*/ 475 h 585"/>
                    <a:gd name="T92" fmla="*/ 153 w 374"/>
                    <a:gd name="T93" fmla="*/ 441 h 585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w 374"/>
                    <a:gd name="T142" fmla="*/ 0 h 585"/>
                    <a:gd name="T143" fmla="*/ 374 w 374"/>
                    <a:gd name="T144" fmla="*/ 585 h 585"/>
                  </a:gdLst>
                  <a:ahLst/>
                  <a:cxnLst>
                    <a:cxn ang="T94">
                      <a:pos x="T0" y="T1"/>
                    </a:cxn>
                    <a:cxn ang="T95">
                      <a:pos x="T2" y="T3"/>
                    </a:cxn>
                    <a:cxn ang="T96">
                      <a:pos x="T4" y="T5"/>
                    </a:cxn>
                    <a:cxn ang="T97">
                      <a:pos x="T6" y="T7"/>
                    </a:cxn>
                    <a:cxn ang="T98">
                      <a:pos x="T8" y="T9"/>
                    </a:cxn>
                    <a:cxn ang="T99">
                      <a:pos x="T10" y="T11"/>
                    </a:cxn>
                    <a:cxn ang="T100">
                      <a:pos x="T12" y="T13"/>
                    </a:cxn>
                    <a:cxn ang="T101">
                      <a:pos x="T14" y="T15"/>
                    </a:cxn>
                    <a:cxn ang="T102">
                      <a:pos x="T16" y="T17"/>
                    </a:cxn>
                    <a:cxn ang="T103">
                      <a:pos x="T18" y="T19"/>
                    </a:cxn>
                    <a:cxn ang="T104">
                      <a:pos x="T20" y="T21"/>
                    </a:cxn>
                    <a:cxn ang="T105">
                      <a:pos x="T22" y="T23"/>
                    </a:cxn>
                    <a:cxn ang="T106">
                      <a:pos x="T24" y="T25"/>
                    </a:cxn>
                    <a:cxn ang="T107">
                      <a:pos x="T26" y="T27"/>
                    </a:cxn>
                    <a:cxn ang="T108">
                      <a:pos x="T28" y="T29"/>
                    </a:cxn>
                    <a:cxn ang="T109">
                      <a:pos x="T30" y="T31"/>
                    </a:cxn>
                    <a:cxn ang="T110">
                      <a:pos x="T32" y="T33"/>
                    </a:cxn>
                    <a:cxn ang="T111">
                      <a:pos x="T34" y="T35"/>
                    </a:cxn>
                    <a:cxn ang="T112">
                      <a:pos x="T36" y="T37"/>
                    </a:cxn>
                    <a:cxn ang="T113">
                      <a:pos x="T38" y="T39"/>
                    </a:cxn>
                    <a:cxn ang="T114">
                      <a:pos x="T40" y="T41"/>
                    </a:cxn>
                    <a:cxn ang="T115">
                      <a:pos x="T42" y="T43"/>
                    </a:cxn>
                    <a:cxn ang="T116">
                      <a:pos x="T44" y="T45"/>
                    </a:cxn>
                    <a:cxn ang="T117">
                      <a:pos x="T46" y="T47"/>
                    </a:cxn>
                    <a:cxn ang="T118">
                      <a:pos x="T48" y="T49"/>
                    </a:cxn>
                    <a:cxn ang="T119">
                      <a:pos x="T50" y="T51"/>
                    </a:cxn>
                    <a:cxn ang="T120">
                      <a:pos x="T52" y="T53"/>
                    </a:cxn>
                    <a:cxn ang="T121">
                      <a:pos x="T54" y="T55"/>
                    </a:cxn>
                    <a:cxn ang="T122">
                      <a:pos x="T56" y="T57"/>
                    </a:cxn>
                    <a:cxn ang="T123">
                      <a:pos x="T58" y="T59"/>
                    </a:cxn>
                    <a:cxn ang="T124">
                      <a:pos x="T60" y="T61"/>
                    </a:cxn>
                    <a:cxn ang="T125">
                      <a:pos x="T62" y="T63"/>
                    </a:cxn>
                    <a:cxn ang="T126">
                      <a:pos x="T64" y="T65"/>
                    </a:cxn>
                    <a:cxn ang="T127">
                      <a:pos x="T66" y="T67"/>
                    </a:cxn>
                    <a:cxn ang="T128">
                      <a:pos x="T68" y="T69"/>
                    </a:cxn>
                    <a:cxn ang="T129">
                      <a:pos x="T70" y="T71"/>
                    </a:cxn>
                    <a:cxn ang="T130">
                      <a:pos x="T72" y="T73"/>
                    </a:cxn>
                    <a:cxn ang="T131">
                      <a:pos x="T74" y="T75"/>
                    </a:cxn>
                    <a:cxn ang="T132">
                      <a:pos x="T76" y="T77"/>
                    </a:cxn>
                    <a:cxn ang="T133">
                      <a:pos x="T78" y="T79"/>
                    </a:cxn>
                    <a:cxn ang="T134">
                      <a:pos x="T80" y="T81"/>
                    </a:cxn>
                    <a:cxn ang="T135">
                      <a:pos x="T82" y="T83"/>
                    </a:cxn>
                    <a:cxn ang="T136">
                      <a:pos x="T84" y="T85"/>
                    </a:cxn>
                    <a:cxn ang="T137">
                      <a:pos x="T86" y="T87"/>
                    </a:cxn>
                    <a:cxn ang="T138">
                      <a:pos x="T88" y="T89"/>
                    </a:cxn>
                    <a:cxn ang="T139">
                      <a:pos x="T90" y="T91"/>
                    </a:cxn>
                    <a:cxn ang="T140">
                      <a:pos x="T92" y="T93"/>
                    </a:cxn>
                  </a:cxnLst>
                  <a:rect l="T141" t="T142" r="T143" b="T144"/>
                  <a:pathLst>
                    <a:path w="374" h="585">
                      <a:moveTo>
                        <a:pt x="153" y="441"/>
                      </a:moveTo>
                      <a:lnTo>
                        <a:pt x="153" y="449"/>
                      </a:lnTo>
                      <a:lnTo>
                        <a:pt x="162" y="475"/>
                      </a:lnTo>
                      <a:lnTo>
                        <a:pt x="162" y="483"/>
                      </a:lnTo>
                      <a:lnTo>
                        <a:pt x="153" y="466"/>
                      </a:lnTo>
                      <a:lnTo>
                        <a:pt x="153" y="475"/>
                      </a:lnTo>
                      <a:lnTo>
                        <a:pt x="145" y="483"/>
                      </a:lnTo>
                      <a:lnTo>
                        <a:pt x="145" y="475"/>
                      </a:lnTo>
                      <a:lnTo>
                        <a:pt x="136" y="475"/>
                      </a:lnTo>
                      <a:lnTo>
                        <a:pt x="128" y="483"/>
                      </a:lnTo>
                      <a:lnTo>
                        <a:pt x="128" y="500"/>
                      </a:lnTo>
                      <a:lnTo>
                        <a:pt x="128" y="509"/>
                      </a:lnTo>
                      <a:lnTo>
                        <a:pt x="119" y="517"/>
                      </a:lnTo>
                      <a:lnTo>
                        <a:pt x="128" y="534"/>
                      </a:lnTo>
                      <a:lnTo>
                        <a:pt x="119" y="542"/>
                      </a:lnTo>
                      <a:lnTo>
                        <a:pt x="111" y="551"/>
                      </a:lnTo>
                      <a:lnTo>
                        <a:pt x="111" y="585"/>
                      </a:lnTo>
                      <a:lnTo>
                        <a:pt x="94" y="585"/>
                      </a:lnTo>
                      <a:lnTo>
                        <a:pt x="94" y="576"/>
                      </a:lnTo>
                      <a:lnTo>
                        <a:pt x="94" y="568"/>
                      </a:lnTo>
                      <a:lnTo>
                        <a:pt x="77" y="559"/>
                      </a:lnTo>
                      <a:lnTo>
                        <a:pt x="68" y="551"/>
                      </a:lnTo>
                      <a:lnTo>
                        <a:pt x="68" y="542"/>
                      </a:lnTo>
                      <a:lnTo>
                        <a:pt x="68" y="534"/>
                      </a:lnTo>
                      <a:lnTo>
                        <a:pt x="68" y="525"/>
                      </a:lnTo>
                      <a:lnTo>
                        <a:pt x="60" y="500"/>
                      </a:lnTo>
                      <a:lnTo>
                        <a:pt x="34" y="441"/>
                      </a:lnTo>
                      <a:lnTo>
                        <a:pt x="26" y="398"/>
                      </a:lnTo>
                      <a:lnTo>
                        <a:pt x="0" y="314"/>
                      </a:lnTo>
                      <a:lnTo>
                        <a:pt x="9" y="314"/>
                      </a:lnTo>
                      <a:lnTo>
                        <a:pt x="17" y="322"/>
                      </a:lnTo>
                      <a:lnTo>
                        <a:pt x="17" y="314"/>
                      </a:lnTo>
                      <a:lnTo>
                        <a:pt x="17" y="305"/>
                      </a:lnTo>
                      <a:lnTo>
                        <a:pt x="17" y="297"/>
                      </a:lnTo>
                      <a:lnTo>
                        <a:pt x="34" y="297"/>
                      </a:lnTo>
                      <a:lnTo>
                        <a:pt x="26" y="280"/>
                      </a:lnTo>
                      <a:lnTo>
                        <a:pt x="34" y="263"/>
                      </a:lnTo>
                      <a:lnTo>
                        <a:pt x="43" y="246"/>
                      </a:lnTo>
                      <a:lnTo>
                        <a:pt x="43" y="237"/>
                      </a:lnTo>
                      <a:lnTo>
                        <a:pt x="51" y="220"/>
                      </a:lnTo>
                      <a:lnTo>
                        <a:pt x="43" y="220"/>
                      </a:lnTo>
                      <a:lnTo>
                        <a:pt x="43" y="203"/>
                      </a:lnTo>
                      <a:lnTo>
                        <a:pt x="43" y="195"/>
                      </a:lnTo>
                      <a:lnTo>
                        <a:pt x="34" y="187"/>
                      </a:lnTo>
                      <a:lnTo>
                        <a:pt x="43" y="170"/>
                      </a:lnTo>
                      <a:lnTo>
                        <a:pt x="51" y="153"/>
                      </a:lnTo>
                      <a:lnTo>
                        <a:pt x="43" y="136"/>
                      </a:lnTo>
                      <a:lnTo>
                        <a:pt x="43" y="119"/>
                      </a:lnTo>
                      <a:lnTo>
                        <a:pt x="85" y="9"/>
                      </a:lnTo>
                      <a:lnTo>
                        <a:pt x="102" y="9"/>
                      </a:lnTo>
                      <a:lnTo>
                        <a:pt x="102" y="26"/>
                      </a:lnTo>
                      <a:lnTo>
                        <a:pt x="119" y="34"/>
                      </a:lnTo>
                      <a:lnTo>
                        <a:pt x="145" y="9"/>
                      </a:lnTo>
                      <a:lnTo>
                        <a:pt x="162" y="9"/>
                      </a:lnTo>
                      <a:lnTo>
                        <a:pt x="162" y="0"/>
                      </a:lnTo>
                      <a:lnTo>
                        <a:pt x="170" y="0"/>
                      </a:lnTo>
                      <a:lnTo>
                        <a:pt x="221" y="17"/>
                      </a:lnTo>
                      <a:lnTo>
                        <a:pt x="264" y="153"/>
                      </a:lnTo>
                      <a:lnTo>
                        <a:pt x="264" y="161"/>
                      </a:lnTo>
                      <a:lnTo>
                        <a:pt x="264" y="170"/>
                      </a:lnTo>
                      <a:lnTo>
                        <a:pt x="264" y="178"/>
                      </a:lnTo>
                      <a:lnTo>
                        <a:pt x="272" y="187"/>
                      </a:lnTo>
                      <a:lnTo>
                        <a:pt x="272" y="195"/>
                      </a:lnTo>
                      <a:lnTo>
                        <a:pt x="272" y="187"/>
                      </a:lnTo>
                      <a:lnTo>
                        <a:pt x="289" y="195"/>
                      </a:lnTo>
                      <a:lnTo>
                        <a:pt x="306" y="187"/>
                      </a:lnTo>
                      <a:lnTo>
                        <a:pt x="306" y="203"/>
                      </a:lnTo>
                      <a:lnTo>
                        <a:pt x="298" y="203"/>
                      </a:lnTo>
                      <a:lnTo>
                        <a:pt x="315" y="220"/>
                      </a:lnTo>
                      <a:lnTo>
                        <a:pt x="315" y="229"/>
                      </a:lnTo>
                      <a:lnTo>
                        <a:pt x="315" y="237"/>
                      </a:lnTo>
                      <a:lnTo>
                        <a:pt x="332" y="246"/>
                      </a:lnTo>
                      <a:lnTo>
                        <a:pt x="332" y="237"/>
                      </a:lnTo>
                      <a:lnTo>
                        <a:pt x="340" y="237"/>
                      </a:lnTo>
                      <a:lnTo>
                        <a:pt x="349" y="237"/>
                      </a:lnTo>
                      <a:lnTo>
                        <a:pt x="357" y="254"/>
                      </a:lnTo>
                      <a:lnTo>
                        <a:pt x="357" y="263"/>
                      </a:lnTo>
                      <a:lnTo>
                        <a:pt x="374" y="271"/>
                      </a:lnTo>
                      <a:lnTo>
                        <a:pt x="374" y="280"/>
                      </a:lnTo>
                      <a:lnTo>
                        <a:pt x="357" y="297"/>
                      </a:lnTo>
                      <a:lnTo>
                        <a:pt x="349" y="305"/>
                      </a:lnTo>
                      <a:lnTo>
                        <a:pt x="340" y="297"/>
                      </a:lnTo>
                      <a:lnTo>
                        <a:pt x="332" y="314"/>
                      </a:lnTo>
                      <a:lnTo>
                        <a:pt x="323" y="322"/>
                      </a:lnTo>
                      <a:lnTo>
                        <a:pt x="306" y="331"/>
                      </a:lnTo>
                      <a:lnTo>
                        <a:pt x="306" y="339"/>
                      </a:lnTo>
                      <a:lnTo>
                        <a:pt x="298" y="339"/>
                      </a:lnTo>
                      <a:lnTo>
                        <a:pt x="298" y="356"/>
                      </a:lnTo>
                      <a:lnTo>
                        <a:pt x="289" y="356"/>
                      </a:lnTo>
                      <a:lnTo>
                        <a:pt x="281" y="348"/>
                      </a:lnTo>
                      <a:lnTo>
                        <a:pt x="272" y="348"/>
                      </a:lnTo>
                      <a:lnTo>
                        <a:pt x="264" y="356"/>
                      </a:lnTo>
                      <a:lnTo>
                        <a:pt x="255" y="356"/>
                      </a:lnTo>
                      <a:lnTo>
                        <a:pt x="247" y="364"/>
                      </a:lnTo>
                      <a:lnTo>
                        <a:pt x="255" y="381"/>
                      </a:lnTo>
                      <a:lnTo>
                        <a:pt x="238" y="381"/>
                      </a:lnTo>
                      <a:lnTo>
                        <a:pt x="230" y="381"/>
                      </a:lnTo>
                      <a:lnTo>
                        <a:pt x="230" y="373"/>
                      </a:lnTo>
                      <a:lnTo>
                        <a:pt x="230" y="356"/>
                      </a:lnTo>
                      <a:lnTo>
                        <a:pt x="221" y="348"/>
                      </a:lnTo>
                      <a:lnTo>
                        <a:pt x="221" y="339"/>
                      </a:lnTo>
                      <a:lnTo>
                        <a:pt x="213" y="348"/>
                      </a:lnTo>
                      <a:lnTo>
                        <a:pt x="221" y="356"/>
                      </a:lnTo>
                      <a:lnTo>
                        <a:pt x="221" y="364"/>
                      </a:lnTo>
                      <a:lnTo>
                        <a:pt x="213" y="373"/>
                      </a:lnTo>
                      <a:lnTo>
                        <a:pt x="221" y="390"/>
                      </a:lnTo>
                      <a:lnTo>
                        <a:pt x="213" y="398"/>
                      </a:lnTo>
                      <a:lnTo>
                        <a:pt x="213" y="424"/>
                      </a:lnTo>
                      <a:lnTo>
                        <a:pt x="204" y="441"/>
                      </a:lnTo>
                      <a:lnTo>
                        <a:pt x="196" y="432"/>
                      </a:lnTo>
                      <a:lnTo>
                        <a:pt x="187" y="432"/>
                      </a:lnTo>
                      <a:lnTo>
                        <a:pt x="187" y="449"/>
                      </a:lnTo>
                      <a:lnTo>
                        <a:pt x="179" y="458"/>
                      </a:lnTo>
                      <a:lnTo>
                        <a:pt x="170" y="466"/>
                      </a:lnTo>
                      <a:lnTo>
                        <a:pt x="170" y="449"/>
                      </a:lnTo>
                      <a:lnTo>
                        <a:pt x="170" y="441"/>
                      </a:lnTo>
                      <a:lnTo>
                        <a:pt x="162" y="449"/>
                      </a:lnTo>
                      <a:lnTo>
                        <a:pt x="162" y="458"/>
                      </a:lnTo>
                      <a:lnTo>
                        <a:pt x="170" y="475"/>
                      </a:lnTo>
                      <a:lnTo>
                        <a:pt x="162" y="475"/>
                      </a:lnTo>
                      <a:lnTo>
                        <a:pt x="153" y="441"/>
                      </a:lnTo>
                      <a:close/>
                    </a:path>
                  </a:pathLst>
                </a:custGeom>
                <a:solidFill>
                  <a:schemeClr val="bg2"/>
                </a:solidFill>
                <a:ln w="12700">
                  <a:noFill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0" hangingPunct="0">
                    <a:spcBef>
                      <a:spcPct val="20000"/>
                    </a:spcBef>
                  </a:pPr>
                  <a:endParaRPr lang="en-US"/>
                </a:p>
              </p:txBody>
            </p:sp>
            <p:sp>
              <p:nvSpPr>
                <p:cNvPr id="46216" name="Freeform 7"/>
                <p:cNvSpPr>
                  <a:spLocks/>
                </p:cNvSpPr>
                <p:nvPr/>
              </p:nvSpPr>
              <p:spPr bwMode="auto">
                <a:xfrm>
                  <a:off x="5424" y="1089"/>
                  <a:ext cx="25" cy="25"/>
                </a:xfrm>
                <a:custGeom>
                  <a:avLst/>
                  <a:gdLst>
                    <a:gd name="T0" fmla="*/ 0 w 25"/>
                    <a:gd name="T1" fmla="*/ 8 h 25"/>
                    <a:gd name="T2" fmla="*/ 8 w 25"/>
                    <a:gd name="T3" fmla="*/ 8 h 25"/>
                    <a:gd name="T4" fmla="*/ 0 w 25"/>
                    <a:gd name="T5" fmla="*/ 0 h 25"/>
                    <a:gd name="T6" fmla="*/ 17 w 25"/>
                    <a:gd name="T7" fmla="*/ 0 h 25"/>
                    <a:gd name="T8" fmla="*/ 25 w 25"/>
                    <a:gd name="T9" fmla="*/ 8 h 25"/>
                    <a:gd name="T10" fmla="*/ 8 w 25"/>
                    <a:gd name="T11" fmla="*/ 17 h 25"/>
                    <a:gd name="T12" fmla="*/ 17 w 25"/>
                    <a:gd name="T13" fmla="*/ 25 h 25"/>
                    <a:gd name="T14" fmla="*/ 8 w 25"/>
                    <a:gd name="T15" fmla="*/ 25 h 25"/>
                    <a:gd name="T16" fmla="*/ 0 w 25"/>
                    <a:gd name="T17" fmla="*/ 8 h 25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25"/>
                    <a:gd name="T28" fmla="*/ 0 h 25"/>
                    <a:gd name="T29" fmla="*/ 25 w 25"/>
                    <a:gd name="T30" fmla="*/ 25 h 25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25" h="25">
                      <a:moveTo>
                        <a:pt x="0" y="8"/>
                      </a:moveTo>
                      <a:lnTo>
                        <a:pt x="8" y="8"/>
                      </a:lnTo>
                      <a:lnTo>
                        <a:pt x="0" y="0"/>
                      </a:lnTo>
                      <a:lnTo>
                        <a:pt x="17" y="0"/>
                      </a:lnTo>
                      <a:lnTo>
                        <a:pt x="25" y="8"/>
                      </a:lnTo>
                      <a:lnTo>
                        <a:pt x="8" y="17"/>
                      </a:lnTo>
                      <a:lnTo>
                        <a:pt x="17" y="25"/>
                      </a:lnTo>
                      <a:lnTo>
                        <a:pt x="8" y="25"/>
                      </a:lnTo>
                      <a:lnTo>
                        <a:pt x="0" y="8"/>
                      </a:lnTo>
                      <a:close/>
                    </a:path>
                  </a:pathLst>
                </a:custGeom>
                <a:solidFill>
                  <a:schemeClr val="bg2"/>
                </a:solidFill>
                <a:ln w="12700">
                  <a:noFill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0" hangingPunct="0">
                    <a:spcBef>
                      <a:spcPct val="20000"/>
                    </a:spcBef>
                  </a:pPr>
                  <a:endParaRPr lang="en-US"/>
                </a:p>
              </p:txBody>
            </p:sp>
            <p:sp>
              <p:nvSpPr>
                <p:cNvPr id="46217" name="Freeform 8"/>
                <p:cNvSpPr>
                  <a:spLocks/>
                </p:cNvSpPr>
                <p:nvPr/>
              </p:nvSpPr>
              <p:spPr bwMode="auto">
                <a:xfrm>
                  <a:off x="2213" y="843"/>
                  <a:ext cx="671" cy="415"/>
                </a:xfrm>
                <a:custGeom>
                  <a:avLst/>
                  <a:gdLst>
                    <a:gd name="T0" fmla="*/ 382 w 671"/>
                    <a:gd name="T1" fmla="*/ 415 h 415"/>
                    <a:gd name="T2" fmla="*/ 179 w 671"/>
                    <a:gd name="T3" fmla="*/ 399 h 415"/>
                    <a:gd name="T4" fmla="*/ 0 w 671"/>
                    <a:gd name="T5" fmla="*/ 390 h 415"/>
                    <a:gd name="T6" fmla="*/ 9 w 671"/>
                    <a:gd name="T7" fmla="*/ 297 h 415"/>
                    <a:gd name="T8" fmla="*/ 17 w 671"/>
                    <a:gd name="T9" fmla="*/ 127 h 415"/>
                    <a:gd name="T10" fmla="*/ 34 w 671"/>
                    <a:gd name="T11" fmla="*/ 0 h 415"/>
                    <a:gd name="T12" fmla="*/ 247 w 671"/>
                    <a:gd name="T13" fmla="*/ 17 h 415"/>
                    <a:gd name="T14" fmla="*/ 459 w 671"/>
                    <a:gd name="T15" fmla="*/ 26 h 415"/>
                    <a:gd name="T16" fmla="*/ 612 w 671"/>
                    <a:gd name="T17" fmla="*/ 34 h 415"/>
                    <a:gd name="T18" fmla="*/ 620 w 671"/>
                    <a:gd name="T19" fmla="*/ 51 h 415"/>
                    <a:gd name="T20" fmla="*/ 620 w 671"/>
                    <a:gd name="T21" fmla="*/ 60 h 415"/>
                    <a:gd name="T22" fmla="*/ 620 w 671"/>
                    <a:gd name="T23" fmla="*/ 60 h 415"/>
                    <a:gd name="T24" fmla="*/ 620 w 671"/>
                    <a:gd name="T25" fmla="*/ 68 h 415"/>
                    <a:gd name="T26" fmla="*/ 620 w 671"/>
                    <a:gd name="T27" fmla="*/ 77 h 415"/>
                    <a:gd name="T28" fmla="*/ 620 w 671"/>
                    <a:gd name="T29" fmla="*/ 85 h 415"/>
                    <a:gd name="T30" fmla="*/ 620 w 671"/>
                    <a:gd name="T31" fmla="*/ 85 h 415"/>
                    <a:gd name="T32" fmla="*/ 620 w 671"/>
                    <a:gd name="T33" fmla="*/ 85 h 415"/>
                    <a:gd name="T34" fmla="*/ 620 w 671"/>
                    <a:gd name="T35" fmla="*/ 93 h 415"/>
                    <a:gd name="T36" fmla="*/ 620 w 671"/>
                    <a:gd name="T37" fmla="*/ 102 h 415"/>
                    <a:gd name="T38" fmla="*/ 620 w 671"/>
                    <a:gd name="T39" fmla="*/ 102 h 415"/>
                    <a:gd name="T40" fmla="*/ 620 w 671"/>
                    <a:gd name="T41" fmla="*/ 110 h 415"/>
                    <a:gd name="T42" fmla="*/ 620 w 671"/>
                    <a:gd name="T43" fmla="*/ 110 h 415"/>
                    <a:gd name="T44" fmla="*/ 620 w 671"/>
                    <a:gd name="T45" fmla="*/ 119 h 415"/>
                    <a:gd name="T46" fmla="*/ 620 w 671"/>
                    <a:gd name="T47" fmla="*/ 119 h 415"/>
                    <a:gd name="T48" fmla="*/ 620 w 671"/>
                    <a:gd name="T49" fmla="*/ 119 h 415"/>
                    <a:gd name="T50" fmla="*/ 620 w 671"/>
                    <a:gd name="T51" fmla="*/ 127 h 415"/>
                    <a:gd name="T52" fmla="*/ 620 w 671"/>
                    <a:gd name="T53" fmla="*/ 127 h 415"/>
                    <a:gd name="T54" fmla="*/ 620 w 671"/>
                    <a:gd name="T55" fmla="*/ 136 h 415"/>
                    <a:gd name="T56" fmla="*/ 620 w 671"/>
                    <a:gd name="T57" fmla="*/ 144 h 415"/>
                    <a:gd name="T58" fmla="*/ 629 w 671"/>
                    <a:gd name="T59" fmla="*/ 153 h 415"/>
                    <a:gd name="T60" fmla="*/ 629 w 671"/>
                    <a:gd name="T61" fmla="*/ 170 h 415"/>
                    <a:gd name="T62" fmla="*/ 629 w 671"/>
                    <a:gd name="T63" fmla="*/ 178 h 415"/>
                    <a:gd name="T64" fmla="*/ 637 w 671"/>
                    <a:gd name="T65" fmla="*/ 195 h 415"/>
                    <a:gd name="T66" fmla="*/ 646 w 671"/>
                    <a:gd name="T67" fmla="*/ 204 h 415"/>
                    <a:gd name="T68" fmla="*/ 646 w 671"/>
                    <a:gd name="T69" fmla="*/ 221 h 415"/>
                    <a:gd name="T70" fmla="*/ 646 w 671"/>
                    <a:gd name="T71" fmla="*/ 229 h 415"/>
                    <a:gd name="T72" fmla="*/ 646 w 671"/>
                    <a:gd name="T73" fmla="*/ 238 h 415"/>
                    <a:gd name="T74" fmla="*/ 646 w 671"/>
                    <a:gd name="T75" fmla="*/ 246 h 415"/>
                    <a:gd name="T76" fmla="*/ 646 w 671"/>
                    <a:gd name="T77" fmla="*/ 254 h 415"/>
                    <a:gd name="T78" fmla="*/ 646 w 671"/>
                    <a:gd name="T79" fmla="*/ 271 h 415"/>
                    <a:gd name="T80" fmla="*/ 646 w 671"/>
                    <a:gd name="T81" fmla="*/ 280 h 415"/>
                    <a:gd name="T82" fmla="*/ 646 w 671"/>
                    <a:gd name="T83" fmla="*/ 288 h 415"/>
                    <a:gd name="T84" fmla="*/ 646 w 671"/>
                    <a:gd name="T85" fmla="*/ 288 h 415"/>
                    <a:gd name="T86" fmla="*/ 646 w 671"/>
                    <a:gd name="T87" fmla="*/ 297 h 415"/>
                    <a:gd name="T88" fmla="*/ 646 w 671"/>
                    <a:gd name="T89" fmla="*/ 314 h 415"/>
                    <a:gd name="T90" fmla="*/ 646 w 671"/>
                    <a:gd name="T91" fmla="*/ 331 h 415"/>
                    <a:gd name="T92" fmla="*/ 654 w 671"/>
                    <a:gd name="T93" fmla="*/ 339 h 415"/>
                    <a:gd name="T94" fmla="*/ 654 w 671"/>
                    <a:gd name="T95" fmla="*/ 356 h 415"/>
                    <a:gd name="T96" fmla="*/ 663 w 671"/>
                    <a:gd name="T97" fmla="*/ 365 h 415"/>
                    <a:gd name="T98" fmla="*/ 663 w 671"/>
                    <a:gd name="T99" fmla="*/ 382 h 415"/>
                    <a:gd name="T100" fmla="*/ 671 w 671"/>
                    <a:gd name="T101" fmla="*/ 399 h 415"/>
                    <a:gd name="T102" fmla="*/ 663 w 671"/>
                    <a:gd name="T103" fmla="*/ 415 h 415"/>
                    <a:gd name="T104" fmla="*/ 535 w 671"/>
                    <a:gd name="T105" fmla="*/ 415 h 415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w 671"/>
                    <a:gd name="T160" fmla="*/ 0 h 415"/>
                    <a:gd name="T161" fmla="*/ 671 w 671"/>
                    <a:gd name="T162" fmla="*/ 415 h 415"/>
                  </a:gdLst>
                  <a:ahLst/>
                  <a:cxnLst>
                    <a:cxn ang="T106">
                      <a:pos x="T0" y="T1"/>
                    </a:cxn>
                    <a:cxn ang="T107">
                      <a:pos x="T2" y="T3"/>
                    </a:cxn>
                    <a:cxn ang="T108">
                      <a:pos x="T4" y="T5"/>
                    </a:cxn>
                    <a:cxn ang="T109">
                      <a:pos x="T6" y="T7"/>
                    </a:cxn>
                    <a:cxn ang="T110">
                      <a:pos x="T8" y="T9"/>
                    </a:cxn>
                    <a:cxn ang="T111">
                      <a:pos x="T10" y="T11"/>
                    </a:cxn>
                    <a:cxn ang="T112">
                      <a:pos x="T12" y="T13"/>
                    </a:cxn>
                    <a:cxn ang="T113">
                      <a:pos x="T14" y="T15"/>
                    </a:cxn>
                    <a:cxn ang="T114">
                      <a:pos x="T16" y="T17"/>
                    </a:cxn>
                    <a:cxn ang="T115">
                      <a:pos x="T18" y="T19"/>
                    </a:cxn>
                    <a:cxn ang="T116">
                      <a:pos x="T20" y="T21"/>
                    </a:cxn>
                    <a:cxn ang="T117">
                      <a:pos x="T22" y="T23"/>
                    </a:cxn>
                    <a:cxn ang="T118">
                      <a:pos x="T24" y="T25"/>
                    </a:cxn>
                    <a:cxn ang="T119">
                      <a:pos x="T26" y="T27"/>
                    </a:cxn>
                    <a:cxn ang="T120">
                      <a:pos x="T28" y="T29"/>
                    </a:cxn>
                    <a:cxn ang="T121">
                      <a:pos x="T30" y="T31"/>
                    </a:cxn>
                    <a:cxn ang="T122">
                      <a:pos x="T32" y="T33"/>
                    </a:cxn>
                    <a:cxn ang="T123">
                      <a:pos x="T34" y="T35"/>
                    </a:cxn>
                    <a:cxn ang="T124">
                      <a:pos x="T36" y="T37"/>
                    </a:cxn>
                    <a:cxn ang="T125">
                      <a:pos x="T38" y="T39"/>
                    </a:cxn>
                    <a:cxn ang="T126">
                      <a:pos x="T40" y="T41"/>
                    </a:cxn>
                    <a:cxn ang="T127">
                      <a:pos x="T42" y="T43"/>
                    </a:cxn>
                    <a:cxn ang="T128">
                      <a:pos x="T44" y="T45"/>
                    </a:cxn>
                    <a:cxn ang="T129">
                      <a:pos x="T46" y="T47"/>
                    </a:cxn>
                    <a:cxn ang="T130">
                      <a:pos x="T48" y="T49"/>
                    </a:cxn>
                    <a:cxn ang="T131">
                      <a:pos x="T50" y="T51"/>
                    </a:cxn>
                    <a:cxn ang="T132">
                      <a:pos x="T52" y="T53"/>
                    </a:cxn>
                    <a:cxn ang="T133">
                      <a:pos x="T54" y="T55"/>
                    </a:cxn>
                    <a:cxn ang="T134">
                      <a:pos x="T56" y="T57"/>
                    </a:cxn>
                    <a:cxn ang="T135">
                      <a:pos x="T58" y="T59"/>
                    </a:cxn>
                    <a:cxn ang="T136">
                      <a:pos x="T60" y="T61"/>
                    </a:cxn>
                    <a:cxn ang="T137">
                      <a:pos x="T62" y="T63"/>
                    </a:cxn>
                    <a:cxn ang="T138">
                      <a:pos x="T64" y="T65"/>
                    </a:cxn>
                    <a:cxn ang="T139">
                      <a:pos x="T66" y="T67"/>
                    </a:cxn>
                    <a:cxn ang="T140">
                      <a:pos x="T68" y="T69"/>
                    </a:cxn>
                    <a:cxn ang="T141">
                      <a:pos x="T70" y="T71"/>
                    </a:cxn>
                    <a:cxn ang="T142">
                      <a:pos x="T72" y="T73"/>
                    </a:cxn>
                    <a:cxn ang="T143">
                      <a:pos x="T74" y="T75"/>
                    </a:cxn>
                    <a:cxn ang="T144">
                      <a:pos x="T76" y="T77"/>
                    </a:cxn>
                    <a:cxn ang="T145">
                      <a:pos x="T78" y="T79"/>
                    </a:cxn>
                    <a:cxn ang="T146">
                      <a:pos x="T80" y="T81"/>
                    </a:cxn>
                    <a:cxn ang="T147">
                      <a:pos x="T82" y="T83"/>
                    </a:cxn>
                    <a:cxn ang="T148">
                      <a:pos x="T84" y="T85"/>
                    </a:cxn>
                    <a:cxn ang="T149">
                      <a:pos x="T86" y="T87"/>
                    </a:cxn>
                    <a:cxn ang="T150">
                      <a:pos x="T88" y="T89"/>
                    </a:cxn>
                    <a:cxn ang="T151">
                      <a:pos x="T90" y="T91"/>
                    </a:cxn>
                    <a:cxn ang="T152">
                      <a:pos x="T92" y="T93"/>
                    </a:cxn>
                    <a:cxn ang="T153">
                      <a:pos x="T94" y="T95"/>
                    </a:cxn>
                    <a:cxn ang="T154">
                      <a:pos x="T96" y="T97"/>
                    </a:cxn>
                    <a:cxn ang="T155">
                      <a:pos x="T98" y="T99"/>
                    </a:cxn>
                    <a:cxn ang="T156">
                      <a:pos x="T100" y="T101"/>
                    </a:cxn>
                    <a:cxn ang="T157">
                      <a:pos x="T102" y="T103"/>
                    </a:cxn>
                    <a:cxn ang="T158">
                      <a:pos x="T104" y="T105"/>
                    </a:cxn>
                  </a:cxnLst>
                  <a:rect l="T159" t="T160" r="T161" b="T162"/>
                  <a:pathLst>
                    <a:path w="671" h="415">
                      <a:moveTo>
                        <a:pt x="476" y="415"/>
                      </a:moveTo>
                      <a:lnTo>
                        <a:pt x="450" y="415"/>
                      </a:lnTo>
                      <a:lnTo>
                        <a:pt x="382" y="415"/>
                      </a:lnTo>
                      <a:lnTo>
                        <a:pt x="374" y="415"/>
                      </a:lnTo>
                      <a:lnTo>
                        <a:pt x="315" y="407"/>
                      </a:lnTo>
                      <a:lnTo>
                        <a:pt x="179" y="399"/>
                      </a:lnTo>
                      <a:lnTo>
                        <a:pt x="94" y="399"/>
                      </a:lnTo>
                      <a:lnTo>
                        <a:pt x="0" y="390"/>
                      </a:lnTo>
                      <a:lnTo>
                        <a:pt x="0" y="348"/>
                      </a:lnTo>
                      <a:lnTo>
                        <a:pt x="9" y="314"/>
                      </a:lnTo>
                      <a:lnTo>
                        <a:pt x="9" y="297"/>
                      </a:lnTo>
                      <a:lnTo>
                        <a:pt x="17" y="212"/>
                      </a:lnTo>
                      <a:lnTo>
                        <a:pt x="17" y="204"/>
                      </a:lnTo>
                      <a:lnTo>
                        <a:pt x="17" y="127"/>
                      </a:lnTo>
                      <a:lnTo>
                        <a:pt x="26" y="77"/>
                      </a:lnTo>
                      <a:lnTo>
                        <a:pt x="26" y="43"/>
                      </a:lnTo>
                      <a:lnTo>
                        <a:pt x="34" y="0"/>
                      </a:lnTo>
                      <a:lnTo>
                        <a:pt x="128" y="9"/>
                      </a:lnTo>
                      <a:lnTo>
                        <a:pt x="204" y="17"/>
                      </a:lnTo>
                      <a:lnTo>
                        <a:pt x="247" y="17"/>
                      </a:lnTo>
                      <a:lnTo>
                        <a:pt x="357" y="26"/>
                      </a:lnTo>
                      <a:lnTo>
                        <a:pt x="416" y="26"/>
                      </a:lnTo>
                      <a:lnTo>
                        <a:pt x="459" y="26"/>
                      </a:lnTo>
                      <a:lnTo>
                        <a:pt x="552" y="26"/>
                      </a:lnTo>
                      <a:lnTo>
                        <a:pt x="612" y="26"/>
                      </a:lnTo>
                      <a:lnTo>
                        <a:pt x="612" y="34"/>
                      </a:lnTo>
                      <a:lnTo>
                        <a:pt x="620" y="43"/>
                      </a:lnTo>
                      <a:lnTo>
                        <a:pt x="620" y="51"/>
                      </a:lnTo>
                      <a:lnTo>
                        <a:pt x="620" y="60"/>
                      </a:lnTo>
                      <a:lnTo>
                        <a:pt x="620" y="68"/>
                      </a:lnTo>
                      <a:lnTo>
                        <a:pt x="620" y="77"/>
                      </a:lnTo>
                      <a:lnTo>
                        <a:pt x="620" y="85"/>
                      </a:lnTo>
                      <a:lnTo>
                        <a:pt x="620" y="93"/>
                      </a:lnTo>
                      <a:lnTo>
                        <a:pt x="620" y="102"/>
                      </a:lnTo>
                      <a:lnTo>
                        <a:pt x="620" y="110"/>
                      </a:lnTo>
                      <a:lnTo>
                        <a:pt x="620" y="119"/>
                      </a:lnTo>
                      <a:lnTo>
                        <a:pt x="620" y="127"/>
                      </a:lnTo>
                      <a:lnTo>
                        <a:pt x="620" y="136"/>
                      </a:lnTo>
                      <a:lnTo>
                        <a:pt x="620" y="144"/>
                      </a:lnTo>
                      <a:lnTo>
                        <a:pt x="629" y="153"/>
                      </a:lnTo>
                      <a:lnTo>
                        <a:pt x="629" y="161"/>
                      </a:lnTo>
                      <a:lnTo>
                        <a:pt x="629" y="170"/>
                      </a:lnTo>
                      <a:lnTo>
                        <a:pt x="637" y="178"/>
                      </a:lnTo>
                      <a:lnTo>
                        <a:pt x="629" y="178"/>
                      </a:lnTo>
                      <a:lnTo>
                        <a:pt x="637" y="178"/>
                      </a:lnTo>
                      <a:lnTo>
                        <a:pt x="637" y="187"/>
                      </a:lnTo>
                      <a:lnTo>
                        <a:pt x="637" y="195"/>
                      </a:lnTo>
                      <a:lnTo>
                        <a:pt x="646" y="204"/>
                      </a:lnTo>
                      <a:lnTo>
                        <a:pt x="646" y="212"/>
                      </a:lnTo>
                      <a:lnTo>
                        <a:pt x="646" y="221"/>
                      </a:lnTo>
                      <a:lnTo>
                        <a:pt x="646" y="229"/>
                      </a:lnTo>
                      <a:lnTo>
                        <a:pt x="646" y="238"/>
                      </a:lnTo>
                      <a:lnTo>
                        <a:pt x="646" y="246"/>
                      </a:lnTo>
                      <a:lnTo>
                        <a:pt x="646" y="254"/>
                      </a:lnTo>
                      <a:lnTo>
                        <a:pt x="646" y="263"/>
                      </a:lnTo>
                      <a:lnTo>
                        <a:pt x="646" y="271"/>
                      </a:lnTo>
                      <a:lnTo>
                        <a:pt x="646" y="280"/>
                      </a:lnTo>
                      <a:lnTo>
                        <a:pt x="646" y="288"/>
                      </a:lnTo>
                      <a:lnTo>
                        <a:pt x="654" y="288"/>
                      </a:lnTo>
                      <a:lnTo>
                        <a:pt x="654" y="297"/>
                      </a:lnTo>
                      <a:lnTo>
                        <a:pt x="646" y="297"/>
                      </a:lnTo>
                      <a:lnTo>
                        <a:pt x="654" y="305"/>
                      </a:lnTo>
                      <a:lnTo>
                        <a:pt x="646" y="305"/>
                      </a:lnTo>
                      <a:lnTo>
                        <a:pt x="646" y="314"/>
                      </a:lnTo>
                      <a:lnTo>
                        <a:pt x="646" y="322"/>
                      </a:lnTo>
                      <a:lnTo>
                        <a:pt x="646" y="331"/>
                      </a:lnTo>
                      <a:lnTo>
                        <a:pt x="654" y="331"/>
                      </a:lnTo>
                      <a:lnTo>
                        <a:pt x="654" y="339"/>
                      </a:lnTo>
                      <a:lnTo>
                        <a:pt x="654" y="348"/>
                      </a:lnTo>
                      <a:lnTo>
                        <a:pt x="654" y="356"/>
                      </a:lnTo>
                      <a:lnTo>
                        <a:pt x="663" y="365"/>
                      </a:lnTo>
                      <a:lnTo>
                        <a:pt x="663" y="382"/>
                      </a:lnTo>
                      <a:lnTo>
                        <a:pt x="663" y="390"/>
                      </a:lnTo>
                      <a:lnTo>
                        <a:pt x="671" y="399"/>
                      </a:lnTo>
                      <a:lnTo>
                        <a:pt x="663" y="407"/>
                      </a:lnTo>
                      <a:lnTo>
                        <a:pt x="663" y="415"/>
                      </a:lnTo>
                      <a:lnTo>
                        <a:pt x="612" y="415"/>
                      </a:lnTo>
                      <a:lnTo>
                        <a:pt x="544" y="415"/>
                      </a:lnTo>
                      <a:lnTo>
                        <a:pt x="535" y="415"/>
                      </a:lnTo>
                      <a:lnTo>
                        <a:pt x="476" y="415"/>
                      </a:lnTo>
                      <a:close/>
                    </a:path>
                  </a:pathLst>
                </a:custGeom>
                <a:solidFill>
                  <a:schemeClr val="bg2"/>
                </a:solidFill>
                <a:ln w="12700">
                  <a:noFill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0" hangingPunct="0">
                    <a:spcBef>
                      <a:spcPct val="20000"/>
                    </a:spcBef>
                  </a:pPr>
                  <a:endParaRPr lang="en-US"/>
                </a:p>
              </p:txBody>
            </p:sp>
            <p:sp>
              <p:nvSpPr>
                <p:cNvPr id="46218" name="Freeform 9"/>
                <p:cNvSpPr>
                  <a:spLocks/>
                </p:cNvSpPr>
                <p:nvPr/>
              </p:nvSpPr>
              <p:spPr bwMode="auto">
                <a:xfrm>
                  <a:off x="3207" y="1123"/>
                  <a:ext cx="510" cy="568"/>
                </a:xfrm>
                <a:custGeom>
                  <a:avLst/>
                  <a:gdLst>
                    <a:gd name="T0" fmla="*/ 450 w 510"/>
                    <a:gd name="T1" fmla="*/ 263 h 568"/>
                    <a:gd name="T2" fmla="*/ 450 w 510"/>
                    <a:gd name="T3" fmla="*/ 280 h 568"/>
                    <a:gd name="T4" fmla="*/ 467 w 510"/>
                    <a:gd name="T5" fmla="*/ 280 h 568"/>
                    <a:gd name="T6" fmla="*/ 493 w 510"/>
                    <a:gd name="T7" fmla="*/ 246 h 568"/>
                    <a:gd name="T8" fmla="*/ 510 w 510"/>
                    <a:gd name="T9" fmla="*/ 246 h 568"/>
                    <a:gd name="T10" fmla="*/ 501 w 510"/>
                    <a:gd name="T11" fmla="*/ 330 h 568"/>
                    <a:gd name="T12" fmla="*/ 484 w 510"/>
                    <a:gd name="T13" fmla="*/ 415 h 568"/>
                    <a:gd name="T14" fmla="*/ 484 w 510"/>
                    <a:gd name="T15" fmla="*/ 474 h 568"/>
                    <a:gd name="T16" fmla="*/ 493 w 510"/>
                    <a:gd name="T17" fmla="*/ 517 h 568"/>
                    <a:gd name="T18" fmla="*/ 450 w 510"/>
                    <a:gd name="T19" fmla="*/ 551 h 568"/>
                    <a:gd name="T20" fmla="*/ 348 w 510"/>
                    <a:gd name="T21" fmla="*/ 559 h 568"/>
                    <a:gd name="T22" fmla="*/ 246 w 510"/>
                    <a:gd name="T23" fmla="*/ 568 h 568"/>
                    <a:gd name="T24" fmla="*/ 221 w 510"/>
                    <a:gd name="T25" fmla="*/ 559 h 568"/>
                    <a:gd name="T26" fmla="*/ 204 w 510"/>
                    <a:gd name="T27" fmla="*/ 542 h 568"/>
                    <a:gd name="T28" fmla="*/ 178 w 510"/>
                    <a:gd name="T29" fmla="*/ 525 h 568"/>
                    <a:gd name="T30" fmla="*/ 170 w 510"/>
                    <a:gd name="T31" fmla="*/ 491 h 568"/>
                    <a:gd name="T32" fmla="*/ 178 w 510"/>
                    <a:gd name="T33" fmla="*/ 466 h 568"/>
                    <a:gd name="T34" fmla="*/ 161 w 510"/>
                    <a:gd name="T35" fmla="*/ 449 h 568"/>
                    <a:gd name="T36" fmla="*/ 161 w 510"/>
                    <a:gd name="T37" fmla="*/ 415 h 568"/>
                    <a:gd name="T38" fmla="*/ 153 w 510"/>
                    <a:gd name="T39" fmla="*/ 381 h 568"/>
                    <a:gd name="T40" fmla="*/ 127 w 510"/>
                    <a:gd name="T41" fmla="*/ 373 h 568"/>
                    <a:gd name="T42" fmla="*/ 102 w 510"/>
                    <a:gd name="T43" fmla="*/ 347 h 568"/>
                    <a:gd name="T44" fmla="*/ 93 w 510"/>
                    <a:gd name="T45" fmla="*/ 330 h 568"/>
                    <a:gd name="T46" fmla="*/ 59 w 510"/>
                    <a:gd name="T47" fmla="*/ 322 h 568"/>
                    <a:gd name="T48" fmla="*/ 34 w 510"/>
                    <a:gd name="T49" fmla="*/ 305 h 568"/>
                    <a:gd name="T50" fmla="*/ 17 w 510"/>
                    <a:gd name="T51" fmla="*/ 271 h 568"/>
                    <a:gd name="T52" fmla="*/ 17 w 510"/>
                    <a:gd name="T53" fmla="*/ 263 h 568"/>
                    <a:gd name="T54" fmla="*/ 17 w 510"/>
                    <a:gd name="T55" fmla="*/ 237 h 568"/>
                    <a:gd name="T56" fmla="*/ 17 w 510"/>
                    <a:gd name="T57" fmla="*/ 220 h 568"/>
                    <a:gd name="T58" fmla="*/ 25 w 510"/>
                    <a:gd name="T59" fmla="*/ 195 h 568"/>
                    <a:gd name="T60" fmla="*/ 17 w 510"/>
                    <a:gd name="T61" fmla="*/ 178 h 568"/>
                    <a:gd name="T62" fmla="*/ 8 w 510"/>
                    <a:gd name="T63" fmla="*/ 161 h 568"/>
                    <a:gd name="T64" fmla="*/ 17 w 510"/>
                    <a:gd name="T65" fmla="*/ 144 h 568"/>
                    <a:gd name="T66" fmla="*/ 34 w 510"/>
                    <a:gd name="T67" fmla="*/ 127 h 568"/>
                    <a:gd name="T68" fmla="*/ 51 w 510"/>
                    <a:gd name="T69" fmla="*/ 119 h 568"/>
                    <a:gd name="T70" fmla="*/ 51 w 510"/>
                    <a:gd name="T71" fmla="*/ 68 h 568"/>
                    <a:gd name="T72" fmla="*/ 76 w 510"/>
                    <a:gd name="T73" fmla="*/ 34 h 568"/>
                    <a:gd name="T74" fmla="*/ 187 w 510"/>
                    <a:gd name="T75" fmla="*/ 0 h 568"/>
                    <a:gd name="T76" fmla="*/ 204 w 510"/>
                    <a:gd name="T77" fmla="*/ 42 h 568"/>
                    <a:gd name="T78" fmla="*/ 229 w 510"/>
                    <a:gd name="T79" fmla="*/ 51 h 568"/>
                    <a:gd name="T80" fmla="*/ 238 w 510"/>
                    <a:gd name="T81" fmla="*/ 51 h 568"/>
                    <a:gd name="T82" fmla="*/ 246 w 510"/>
                    <a:gd name="T83" fmla="*/ 68 h 568"/>
                    <a:gd name="T84" fmla="*/ 357 w 510"/>
                    <a:gd name="T85" fmla="*/ 102 h 568"/>
                    <a:gd name="T86" fmla="*/ 365 w 510"/>
                    <a:gd name="T87" fmla="*/ 102 h 568"/>
                    <a:gd name="T88" fmla="*/ 382 w 510"/>
                    <a:gd name="T89" fmla="*/ 110 h 568"/>
                    <a:gd name="T90" fmla="*/ 391 w 510"/>
                    <a:gd name="T91" fmla="*/ 102 h 568"/>
                    <a:gd name="T92" fmla="*/ 399 w 510"/>
                    <a:gd name="T93" fmla="*/ 102 h 568"/>
                    <a:gd name="T94" fmla="*/ 408 w 510"/>
                    <a:gd name="T95" fmla="*/ 110 h 568"/>
                    <a:gd name="T96" fmla="*/ 425 w 510"/>
                    <a:gd name="T97" fmla="*/ 110 h 568"/>
                    <a:gd name="T98" fmla="*/ 433 w 510"/>
                    <a:gd name="T99" fmla="*/ 119 h 568"/>
                    <a:gd name="T100" fmla="*/ 433 w 510"/>
                    <a:gd name="T101" fmla="*/ 127 h 568"/>
                    <a:gd name="T102" fmla="*/ 459 w 510"/>
                    <a:gd name="T103" fmla="*/ 135 h 568"/>
                    <a:gd name="T104" fmla="*/ 459 w 510"/>
                    <a:gd name="T105" fmla="*/ 144 h 568"/>
                    <a:gd name="T106" fmla="*/ 459 w 510"/>
                    <a:gd name="T107" fmla="*/ 152 h 568"/>
                    <a:gd name="T108" fmla="*/ 459 w 510"/>
                    <a:gd name="T109" fmla="*/ 161 h 568"/>
                    <a:gd name="T110" fmla="*/ 459 w 510"/>
                    <a:gd name="T111" fmla="*/ 178 h 568"/>
                    <a:gd name="T112" fmla="*/ 459 w 510"/>
                    <a:gd name="T113" fmla="*/ 186 h 568"/>
                    <a:gd name="T114" fmla="*/ 476 w 510"/>
                    <a:gd name="T115" fmla="*/ 178 h 568"/>
                    <a:gd name="T116" fmla="*/ 476 w 510"/>
                    <a:gd name="T117" fmla="*/ 195 h 568"/>
                    <a:gd name="T118" fmla="*/ 476 w 510"/>
                    <a:gd name="T119" fmla="*/ 212 h 568"/>
                    <a:gd name="T120" fmla="*/ 484 w 510"/>
                    <a:gd name="T121" fmla="*/ 229 h 568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  <a:gd name="T165" fmla="*/ 0 60000 65536"/>
                    <a:gd name="T166" fmla="*/ 0 60000 65536"/>
                    <a:gd name="T167" fmla="*/ 0 60000 65536"/>
                    <a:gd name="T168" fmla="*/ 0 60000 65536"/>
                    <a:gd name="T169" fmla="*/ 0 60000 65536"/>
                    <a:gd name="T170" fmla="*/ 0 60000 65536"/>
                    <a:gd name="T171" fmla="*/ 0 60000 65536"/>
                    <a:gd name="T172" fmla="*/ 0 60000 65536"/>
                    <a:gd name="T173" fmla="*/ 0 60000 65536"/>
                    <a:gd name="T174" fmla="*/ 0 60000 65536"/>
                    <a:gd name="T175" fmla="*/ 0 60000 65536"/>
                    <a:gd name="T176" fmla="*/ 0 60000 65536"/>
                    <a:gd name="T177" fmla="*/ 0 60000 65536"/>
                    <a:gd name="T178" fmla="*/ 0 60000 65536"/>
                    <a:gd name="T179" fmla="*/ 0 60000 65536"/>
                    <a:gd name="T180" fmla="*/ 0 60000 65536"/>
                    <a:gd name="T181" fmla="*/ 0 60000 65536"/>
                    <a:gd name="T182" fmla="*/ 0 60000 65536"/>
                    <a:gd name="T183" fmla="*/ 0 w 510"/>
                    <a:gd name="T184" fmla="*/ 0 h 568"/>
                    <a:gd name="T185" fmla="*/ 510 w 510"/>
                    <a:gd name="T186" fmla="*/ 568 h 568"/>
                  </a:gdLst>
                  <a:ahLst/>
                  <a:cxnLst>
                    <a:cxn ang="T122">
                      <a:pos x="T0" y="T1"/>
                    </a:cxn>
                    <a:cxn ang="T123">
                      <a:pos x="T2" y="T3"/>
                    </a:cxn>
                    <a:cxn ang="T124">
                      <a:pos x="T4" y="T5"/>
                    </a:cxn>
                    <a:cxn ang="T125">
                      <a:pos x="T6" y="T7"/>
                    </a:cxn>
                    <a:cxn ang="T126">
                      <a:pos x="T8" y="T9"/>
                    </a:cxn>
                    <a:cxn ang="T127">
                      <a:pos x="T10" y="T11"/>
                    </a:cxn>
                    <a:cxn ang="T128">
                      <a:pos x="T12" y="T13"/>
                    </a:cxn>
                    <a:cxn ang="T129">
                      <a:pos x="T14" y="T15"/>
                    </a:cxn>
                    <a:cxn ang="T130">
                      <a:pos x="T16" y="T17"/>
                    </a:cxn>
                    <a:cxn ang="T131">
                      <a:pos x="T18" y="T19"/>
                    </a:cxn>
                    <a:cxn ang="T132">
                      <a:pos x="T20" y="T21"/>
                    </a:cxn>
                    <a:cxn ang="T133">
                      <a:pos x="T22" y="T23"/>
                    </a:cxn>
                    <a:cxn ang="T134">
                      <a:pos x="T24" y="T25"/>
                    </a:cxn>
                    <a:cxn ang="T135">
                      <a:pos x="T26" y="T27"/>
                    </a:cxn>
                    <a:cxn ang="T136">
                      <a:pos x="T28" y="T29"/>
                    </a:cxn>
                    <a:cxn ang="T137">
                      <a:pos x="T30" y="T31"/>
                    </a:cxn>
                    <a:cxn ang="T138">
                      <a:pos x="T32" y="T33"/>
                    </a:cxn>
                    <a:cxn ang="T139">
                      <a:pos x="T34" y="T35"/>
                    </a:cxn>
                    <a:cxn ang="T140">
                      <a:pos x="T36" y="T37"/>
                    </a:cxn>
                    <a:cxn ang="T141">
                      <a:pos x="T38" y="T39"/>
                    </a:cxn>
                    <a:cxn ang="T142">
                      <a:pos x="T40" y="T41"/>
                    </a:cxn>
                    <a:cxn ang="T143">
                      <a:pos x="T42" y="T43"/>
                    </a:cxn>
                    <a:cxn ang="T144">
                      <a:pos x="T44" y="T45"/>
                    </a:cxn>
                    <a:cxn ang="T145">
                      <a:pos x="T46" y="T47"/>
                    </a:cxn>
                    <a:cxn ang="T146">
                      <a:pos x="T48" y="T49"/>
                    </a:cxn>
                    <a:cxn ang="T147">
                      <a:pos x="T50" y="T51"/>
                    </a:cxn>
                    <a:cxn ang="T148">
                      <a:pos x="T52" y="T53"/>
                    </a:cxn>
                    <a:cxn ang="T149">
                      <a:pos x="T54" y="T55"/>
                    </a:cxn>
                    <a:cxn ang="T150">
                      <a:pos x="T56" y="T57"/>
                    </a:cxn>
                    <a:cxn ang="T151">
                      <a:pos x="T58" y="T59"/>
                    </a:cxn>
                    <a:cxn ang="T152">
                      <a:pos x="T60" y="T61"/>
                    </a:cxn>
                    <a:cxn ang="T153">
                      <a:pos x="T62" y="T63"/>
                    </a:cxn>
                    <a:cxn ang="T154">
                      <a:pos x="T64" y="T65"/>
                    </a:cxn>
                    <a:cxn ang="T155">
                      <a:pos x="T66" y="T67"/>
                    </a:cxn>
                    <a:cxn ang="T156">
                      <a:pos x="T68" y="T69"/>
                    </a:cxn>
                    <a:cxn ang="T157">
                      <a:pos x="T70" y="T71"/>
                    </a:cxn>
                    <a:cxn ang="T158">
                      <a:pos x="T72" y="T73"/>
                    </a:cxn>
                    <a:cxn ang="T159">
                      <a:pos x="T74" y="T75"/>
                    </a:cxn>
                    <a:cxn ang="T160">
                      <a:pos x="T76" y="T77"/>
                    </a:cxn>
                    <a:cxn ang="T161">
                      <a:pos x="T78" y="T79"/>
                    </a:cxn>
                    <a:cxn ang="T162">
                      <a:pos x="T80" y="T81"/>
                    </a:cxn>
                    <a:cxn ang="T163">
                      <a:pos x="T82" y="T83"/>
                    </a:cxn>
                    <a:cxn ang="T164">
                      <a:pos x="T84" y="T85"/>
                    </a:cxn>
                    <a:cxn ang="T165">
                      <a:pos x="T86" y="T87"/>
                    </a:cxn>
                    <a:cxn ang="T166">
                      <a:pos x="T88" y="T89"/>
                    </a:cxn>
                    <a:cxn ang="T167">
                      <a:pos x="T90" y="T91"/>
                    </a:cxn>
                    <a:cxn ang="T168">
                      <a:pos x="T92" y="T93"/>
                    </a:cxn>
                    <a:cxn ang="T169">
                      <a:pos x="T94" y="T95"/>
                    </a:cxn>
                    <a:cxn ang="T170">
                      <a:pos x="T96" y="T97"/>
                    </a:cxn>
                    <a:cxn ang="T171">
                      <a:pos x="T98" y="T99"/>
                    </a:cxn>
                    <a:cxn ang="T172">
                      <a:pos x="T100" y="T101"/>
                    </a:cxn>
                    <a:cxn ang="T173">
                      <a:pos x="T102" y="T103"/>
                    </a:cxn>
                    <a:cxn ang="T174">
                      <a:pos x="T104" y="T105"/>
                    </a:cxn>
                    <a:cxn ang="T175">
                      <a:pos x="T106" y="T107"/>
                    </a:cxn>
                    <a:cxn ang="T176">
                      <a:pos x="T108" y="T109"/>
                    </a:cxn>
                    <a:cxn ang="T177">
                      <a:pos x="T110" y="T111"/>
                    </a:cxn>
                    <a:cxn ang="T178">
                      <a:pos x="T112" y="T113"/>
                    </a:cxn>
                    <a:cxn ang="T179">
                      <a:pos x="T114" y="T115"/>
                    </a:cxn>
                    <a:cxn ang="T180">
                      <a:pos x="T116" y="T117"/>
                    </a:cxn>
                    <a:cxn ang="T181">
                      <a:pos x="T118" y="T119"/>
                    </a:cxn>
                    <a:cxn ang="T182">
                      <a:pos x="T120" y="T121"/>
                    </a:cxn>
                  </a:cxnLst>
                  <a:rect l="T183" t="T184" r="T185" b="T186"/>
                  <a:pathLst>
                    <a:path w="510" h="568">
                      <a:moveTo>
                        <a:pt x="476" y="229"/>
                      </a:moveTo>
                      <a:lnTo>
                        <a:pt x="467" y="237"/>
                      </a:lnTo>
                      <a:lnTo>
                        <a:pt x="467" y="246"/>
                      </a:lnTo>
                      <a:lnTo>
                        <a:pt x="450" y="263"/>
                      </a:lnTo>
                      <a:lnTo>
                        <a:pt x="450" y="271"/>
                      </a:lnTo>
                      <a:lnTo>
                        <a:pt x="459" y="280"/>
                      </a:lnTo>
                      <a:lnTo>
                        <a:pt x="450" y="280"/>
                      </a:lnTo>
                      <a:lnTo>
                        <a:pt x="459" y="288"/>
                      </a:lnTo>
                      <a:lnTo>
                        <a:pt x="467" y="280"/>
                      </a:lnTo>
                      <a:lnTo>
                        <a:pt x="476" y="271"/>
                      </a:lnTo>
                      <a:lnTo>
                        <a:pt x="476" y="263"/>
                      </a:lnTo>
                      <a:lnTo>
                        <a:pt x="484" y="246"/>
                      </a:lnTo>
                      <a:lnTo>
                        <a:pt x="493" y="246"/>
                      </a:lnTo>
                      <a:lnTo>
                        <a:pt x="501" y="237"/>
                      </a:lnTo>
                      <a:lnTo>
                        <a:pt x="510" y="246"/>
                      </a:lnTo>
                      <a:lnTo>
                        <a:pt x="510" y="263"/>
                      </a:lnTo>
                      <a:lnTo>
                        <a:pt x="501" y="288"/>
                      </a:lnTo>
                      <a:lnTo>
                        <a:pt x="501" y="313"/>
                      </a:lnTo>
                      <a:lnTo>
                        <a:pt x="501" y="330"/>
                      </a:lnTo>
                      <a:lnTo>
                        <a:pt x="493" y="339"/>
                      </a:lnTo>
                      <a:lnTo>
                        <a:pt x="484" y="364"/>
                      </a:lnTo>
                      <a:lnTo>
                        <a:pt x="493" y="398"/>
                      </a:lnTo>
                      <a:lnTo>
                        <a:pt x="484" y="415"/>
                      </a:lnTo>
                      <a:lnTo>
                        <a:pt x="484" y="424"/>
                      </a:lnTo>
                      <a:lnTo>
                        <a:pt x="476" y="440"/>
                      </a:lnTo>
                      <a:lnTo>
                        <a:pt x="476" y="457"/>
                      </a:lnTo>
                      <a:lnTo>
                        <a:pt x="484" y="474"/>
                      </a:lnTo>
                      <a:lnTo>
                        <a:pt x="484" y="483"/>
                      </a:lnTo>
                      <a:lnTo>
                        <a:pt x="484" y="491"/>
                      </a:lnTo>
                      <a:lnTo>
                        <a:pt x="493" y="508"/>
                      </a:lnTo>
                      <a:lnTo>
                        <a:pt x="493" y="517"/>
                      </a:lnTo>
                      <a:lnTo>
                        <a:pt x="493" y="525"/>
                      </a:lnTo>
                      <a:lnTo>
                        <a:pt x="493" y="551"/>
                      </a:lnTo>
                      <a:lnTo>
                        <a:pt x="459" y="551"/>
                      </a:lnTo>
                      <a:lnTo>
                        <a:pt x="450" y="551"/>
                      </a:lnTo>
                      <a:lnTo>
                        <a:pt x="408" y="559"/>
                      </a:lnTo>
                      <a:lnTo>
                        <a:pt x="391" y="559"/>
                      </a:lnTo>
                      <a:lnTo>
                        <a:pt x="348" y="559"/>
                      </a:lnTo>
                      <a:lnTo>
                        <a:pt x="306" y="559"/>
                      </a:lnTo>
                      <a:lnTo>
                        <a:pt x="297" y="559"/>
                      </a:lnTo>
                      <a:lnTo>
                        <a:pt x="246" y="568"/>
                      </a:lnTo>
                      <a:lnTo>
                        <a:pt x="229" y="568"/>
                      </a:lnTo>
                      <a:lnTo>
                        <a:pt x="229" y="559"/>
                      </a:lnTo>
                      <a:lnTo>
                        <a:pt x="221" y="559"/>
                      </a:lnTo>
                      <a:lnTo>
                        <a:pt x="221" y="551"/>
                      </a:lnTo>
                      <a:lnTo>
                        <a:pt x="212" y="551"/>
                      </a:lnTo>
                      <a:lnTo>
                        <a:pt x="204" y="542"/>
                      </a:lnTo>
                      <a:lnTo>
                        <a:pt x="195" y="542"/>
                      </a:lnTo>
                      <a:lnTo>
                        <a:pt x="187" y="542"/>
                      </a:lnTo>
                      <a:lnTo>
                        <a:pt x="187" y="534"/>
                      </a:lnTo>
                      <a:lnTo>
                        <a:pt x="178" y="525"/>
                      </a:lnTo>
                      <a:lnTo>
                        <a:pt x="178" y="517"/>
                      </a:lnTo>
                      <a:lnTo>
                        <a:pt x="178" y="508"/>
                      </a:lnTo>
                      <a:lnTo>
                        <a:pt x="178" y="500"/>
                      </a:lnTo>
                      <a:lnTo>
                        <a:pt x="170" y="491"/>
                      </a:lnTo>
                      <a:lnTo>
                        <a:pt x="178" y="483"/>
                      </a:lnTo>
                      <a:lnTo>
                        <a:pt x="178" y="474"/>
                      </a:lnTo>
                      <a:lnTo>
                        <a:pt x="178" y="466"/>
                      </a:lnTo>
                      <a:lnTo>
                        <a:pt x="170" y="457"/>
                      </a:lnTo>
                      <a:lnTo>
                        <a:pt x="170" y="449"/>
                      </a:lnTo>
                      <a:lnTo>
                        <a:pt x="161" y="449"/>
                      </a:lnTo>
                      <a:lnTo>
                        <a:pt x="170" y="440"/>
                      </a:lnTo>
                      <a:lnTo>
                        <a:pt x="161" y="432"/>
                      </a:lnTo>
                      <a:lnTo>
                        <a:pt x="161" y="415"/>
                      </a:lnTo>
                      <a:lnTo>
                        <a:pt x="161" y="407"/>
                      </a:lnTo>
                      <a:lnTo>
                        <a:pt x="161" y="398"/>
                      </a:lnTo>
                      <a:lnTo>
                        <a:pt x="153" y="381"/>
                      </a:lnTo>
                      <a:lnTo>
                        <a:pt x="144" y="381"/>
                      </a:lnTo>
                      <a:lnTo>
                        <a:pt x="136" y="373"/>
                      </a:lnTo>
                      <a:lnTo>
                        <a:pt x="127" y="373"/>
                      </a:lnTo>
                      <a:lnTo>
                        <a:pt x="119" y="373"/>
                      </a:lnTo>
                      <a:lnTo>
                        <a:pt x="110" y="364"/>
                      </a:lnTo>
                      <a:lnTo>
                        <a:pt x="102" y="356"/>
                      </a:lnTo>
                      <a:lnTo>
                        <a:pt x="102" y="347"/>
                      </a:lnTo>
                      <a:lnTo>
                        <a:pt x="93" y="339"/>
                      </a:lnTo>
                      <a:lnTo>
                        <a:pt x="93" y="330"/>
                      </a:lnTo>
                      <a:lnTo>
                        <a:pt x="85" y="330"/>
                      </a:lnTo>
                      <a:lnTo>
                        <a:pt x="68" y="322"/>
                      </a:lnTo>
                      <a:lnTo>
                        <a:pt x="59" y="322"/>
                      </a:lnTo>
                      <a:lnTo>
                        <a:pt x="59" y="313"/>
                      </a:lnTo>
                      <a:lnTo>
                        <a:pt x="42" y="305"/>
                      </a:lnTo>
                      <a:lnTo>
                        <a:pt x="34" y="305"/>
                      </a:lnTo>
                      <a:lnTo>
                        <a:pt x="34" y="296"/>
                      </a:lnTo>
                      <a:lnTo>
                        <a:pt x="17" y="288"/>
                      </a:lnTo>
                      <a:lnTo>
                        <a:pt x="17" y="271"/>
                      </a:lnTo>
                      <a:lnTo>
                        <a:pt x="17" y="263"/>
                      </a:lnTo>
                      <a:lnTo>
                        <a:pt x="17" y="254"/>
                      </a:lnTo>
                      <a:lnTo>
                        <a:pt x="17" y="246"/>
                      </a:lnTo>
                      <a:lnTo>
                        <a:pt x="17" y="237"/>
                      </a:lnTo>
                      <a:lnTo>
                        <a:pt x="17" y="229"/>
                      </a:lnTo>
                      <a:lnTo>
                        <a:pt x="17" y="220"/>
                      </a:lnTo>
                      <a:lnTo>
                        <a:pt x="17" y="212"/>
                      </a:lnTo>
                      <a:lnTo>
                        <a:pt x="25" y="203"/>
                      </a:lnTo>
                      <a:lnTo>
                        <a:pt x="25" y="195"/>
                      </a:lnTo>
                      <a:lnTo>
                        <a:pt x="17" y="186"/>
                      </a:lnTo>
                      <a:lnTo>
                        <a:pt x="17" y="178"/>
                      </a:lnTo>
                      <a:lnTo>
                        <a:pt x="8" y="186"/>
                      </a:lnTo>
                      <a:lnTo>
                        <a:pt x="0" y="178"/>
                      </a:lnTo>
                      <a:lnTo>
                        <a:pt x="0" y="169"/>
                      </a:lnTo>
                      <a:lnTo>
                        <a:pt x="8" y="161"/>
                      </a:lnTo>
                      <a:lnTo>
                        <a:pt x="8" y="152"/>
                      </a:lnTo>
                      <a:lnTo>
                        <a:pt x="17" y="144"/>
                      </a:lnTo>
                      <a:lnTo>
                        <a:pt x="25" y="135"/>
                      </a:lnTo>
                      <a:lnTo>
                        <a:pt x="34" y="135"/>
                      </a:lnTo>
                      <a:lnTo>
                        <a:pt x="34" y="127"/>
                      </a:lnTo>
                      <a:lnTo>
                        <a:pt x="42" y="127"/>
                      </a:lnTo>
                      <a:lnTo>
                        <a:pt x="42" y="119"/>
                      </a:lnTo>
                      <a:lnTo>
                        <a:pt x="51" y="127"/>
                      </a:lnTo>
                      <a:lnTo>
                        <a:pt x="51" y="119"/>
                      </a:lnTo>
                      <a:lnTo>
                        <a:pt x="51" y="102"/>
                      </a:lnTo>
                      <a:lnTo>
                        <a:pt x="51" y="68"/>
                      </a:lnTo>
                      <a:lnTo>
                        <a:pt x="51" y="42"/>
                      </a:lnTo>
                      <a:lnTo>
                        <a:pt x="59" y="42"/>
                      </a:lnTo>
                      <a:lnTo>
                        <a:pt x="68" y="25"/>
                      </a:lnTo>
                      <a:lnTo>
                        <a:pt x="76" y="34"/>
                      </a:lnTo>
                      <a:lnTo>
                        <a:pt x="85" y="34"/>
                      </a:lnTo>
                      <a:lnTo>
                        <a:pt x="119" y="25"/>
                      </a:lnTo>
                      <a:lnTo>
                        <a:pt x="178" y="0"/>
                      </a:lnTo>
                      <a:lnTo>
                        <a:pt x="187" y="0"/>
                      </a:lnTo>
                      <a:lnTo>
                        <a:pt x="187" y="8"/>
                      </a:lnTo>
                      <a:lnTo>
                        <a:pt x="170" y="42"/>
                      </a:lnTo>
                      <a:lnTo>
                        <a:pt x="187" y="34"/>
                      </a:lnTo>
                      <a:lnTo>
                        <a:pt x="204" y="42"/>
                      </a:lnTo>
                      <a:lnTo>
                        <a:pt x="221" y="42"/>
                      </a:lnTo>
                      <a:lnTo>
                        <a:pt x="221" y="51"/>
                      </a:lnTo>
                      <a:lnTo>
                        <a:pt x="229" y="42"/>
                      </a:lnTo>
                      <a:lnTo>
                        <a:pt x="229" y="51"/>
                      </a:lnTo>
                      <a:lnTo>
                        <a:pt x="238" y="51"/>
                      </a:lnTo>
                      <a:lnTo>
                        <a:pt x="238" y="59"/>
                      </a:lnTo>
                      <a:lnTo>
                        <a:pt x="246" y="68"/>
                      </a:lnTo>
                      <a:lnTo>
                        <a:pt x="263" y="76"/>
                      </a:lnTo>
                      <a:lnTo>
                        <a:pt x="340" y="93"/>
                      </a:lnTo>
                      <a:lnTo>
                        <a:pt x="348" y="93"/>
                      </a:lnTo>
                      <a:lnTo>
                        <a:pt x="357" y="102"/>
                      </a:lnTo>
                      <a:lnTo>
                        <a:pt x="365" y="102"/>
                      </a:lnTo>
                      <a:lnTo>
                        <a:pt x="374" y="102"/>
                      </a:lnTo>
                      <a:lnTo>
                        <a:pt x="382" y="110"/>
                      </a:lnTo>
                      <a:lnTo>
                        <a:pt x="382" y="102"/>
                      </a:lnTo>
                      <a:lnTo>
                        <a:pt x="391" y="102"/>
                      </a:lnTo>
                      <a:lnTo>
                        <a:pt x="399" y="102"/>
                      </a:lnTo>
                      <a:lnTo>
                        <a:pt x="399" y="110"/>
                      </a:lnTo>
                      <a:lnTo>
                        <a:pt x="408" y="102"/>
                      </a:lnTo>
                      <a:lnTo>
                        <a:pt x="408" y="110"/>
                      </a:lnTo>
                      <a:lnTo>
                        <a:pt x="416" y="110"/>
                      </a:lnTo>
                      <a:lnTo>
                        <a:pt x="425" y="110"/>
                      </a:lnTo>
                      <a:lnTo>
                        <a:pt x="433" y="110"/>
                      </a:lnTo>
                      <a:lnTo>
                        <a:pt x="433" y="119"/>
                      </a:lnTo>
                      <a:lnTo>
                        <a:pt x="425" y="127"/>
                      </a:lnTo>
                      <a:lnTo>
                        <a:pt x="433" y="127"/>
                      </a:lnTo>
                      <a:lnTo>
                        <a:pt x="442" y="127"/>
                      </a:lnTo>
                      <a:lnTo>
                        <a:pt x="450" y="135"/>
                      </a:lnTo>
                      <a:lnTo>
                        <a:pt x="459" y="135"/>
                      </a:lnTo>
                      <a:lnTo>
                        <a:pt x="459" y="144"/>
                      </a:lnTo>
                      <a:lnTo>
                        <a:pt x="459" y="152"/>
                      </a:lnTo>
                      <a:lnTo>
                        <a:pt x="459" y="161"/>
                      </a:lnTo>
                      <a:lnTo>
                        <a:pt x="459" y="169"/>
                      </a:lnTo>
                      <a:lnTo>
                        <a:pt x="459" y="178"/>
                      </a:lnTo>
                      <a:lnTo>
                        <a:pt x="459" y="186"/>
                      </a:lnTo>
                      <a:lnTo>
                        <a:pt x="459" y="178"/>
                      </a:lnTo>
                      <a:lnTo>
                        <a:pt x="467" y="178"/>
                      </a:lnTo>
                      <a:lnTo>
                        <a:pt x="476" y="178"/>
                      </a:lnTo>
                      <a:lnTo>
                        <a:pt x="476" y="195"/>
                      </a:lnTo>
                      <a:lnTo>
                        <a:pt x="476" y="203"/>
                      </a:lnTo>
                      <a:lnTo>
                        <a:pt x="467" y="203"/>
                      </a:lnTo>
                      <a:lnTo>
                        <a:pt x="476" y="212"/>
                      </a:lnTo>
                      <a:lnTo>
                        <a:pt x="484" y="212"/>
                      </a:lnTo>
                      <a:lnTo>
                        <a:pt x="484" y="220"/>
                      </a:lnTo>
                      <a:lnTo>
                        <a:pt x="484" y="229"/>
                      </a:lnTo>
                      <a:lnTo>
                        <a:pt x="476" y="229"/>
                      </a:lnTo>
                      <a:close/>
                    </a:path>
                  </a:pathLst>
                </a:custGeom>
                <a:solidFill>
                  <a:schemeClr val="bg2"/>
                </a:solidFill>
                <a:ln w="12700">
                  <a:noFill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0" hangingPunct="0">
                    <a:spcBef>
                      <a:spcPct val="20000"/>
                    </a:spcBef>
                  </a:pPr>
                  <a:endParaRPr lang="en-US"/>
                </a:p>
              </p:txBody>
            </p:sp>
            <p:sp>
              <p:nvSpPr>
                <p:cNvPr id="46219" name="Freeform 10"/>
                <p:cNvSpPr>
                  <a:spLocks/>
                </p:cNvSpPr>
                <p:nvPr/>
              </p:nvSpPr>
              <p:spPr bwMode="auto">
                <a:xfrm>
                  <a:off x="3708" y="1309"/>
                  <a:ext cx="34" cy="60"/>
                </a:xfrm>
                <a:custGeom>
                  <a:avLst/>
                  <a:gdLst>
                    <a:gd name="T0" fmla="*/ 34 w 34"/>
                    <a:gd name="T1" fmla="*/ 0 h 60"/>
                    <a:gd name="T2" fmla="*/ 34 w 34"/>
                    <a:gd name="T3" fmla="*/ 0 h 60"/>
                    <a:gd name="T4" fmla="*/ 34 w 34"/>
                    <a:gd name="T5" fmla="*/ 0 h 60"/>
                    <a:gd name="T6" fmla="*/ 34 w 34"/>
                    <a:gd name="T7" fmla="*/ 9 h 60"/>
                    <a:gd name="T8" fmla="*/ 34 w 34"/>
                    <a:gd name="T9" fmla="*/ 0 h 60"/>
                    <a:gd name="T10" fmla="*/ 34 w 34"/>
                    <a:gd name="T11" fmla="*/ 17 h 60"/>
                    <a:gd name="T12" fmla="*/ 26 w 34"/>
                    <a:gd name="T13" fmla="*/ 17 h 60"/>
                    <a:gd name="T14" fmla="*/ 34 w 34"/>
                    <a:gd name="T15" fmla="*/ 26 h 60"/>
                    <a:gd name="T16" fmla="*/ 26 w 34"/>
                    <a:gd name="T17" fmla="*/ 26 h 60"/>
                    <a:gd name="T18" fmla="*/ 34 w 34"/>
                    <a:gd name="T19" fmla="*/ 26 h 60"/>
                    <a:gd name="T20" fmla="*/ 26 w 34"/>
                    <a:gd name="T21" fmla="*/ 26 h 60"/>
                    <a:gd name="T22" fmla="*/ 26 w 34"/>
                    <a:gd name="T23" fmla="*/ 34 h 60"/>
                    <a:gd name="T24" fmla="*/ 26 w 34"/>
                    <a:gd name="T25" fmla="*/ 43 h 60"/>
                    <a:gd name="T26" fmla="*/ 17 w 34"/>
                    <a:gd name="T27" fmla="*/ 51 h 60"/>
                    <a:gd name="T28" fmla="*/ 9 w 34"/>
                    <a:gd name="T29" fmla="*/ 60 h 60"/>
                    <a:gd name="T30" fmla="*/ 9 w 34"/>
                    <a:gd name="T31" fmla="*/ 60 h 60"/>
                    <a:gd name="T32" fmla="*/ 0 w 34"/>
                    <a:gd name="T33" fmla="*/ 51 h 60"/>
                    <a:gd name="T34" fmla="*/ 9 w 34"/>
                    <a:gd name="T35" fmla="*/ 34 h 60"/>
                    <a:gd name="T36" fmla="*/ 9 w 34"/>
                    <a:gd name="T37" fmla="*/ 34 h 60"/>
                    <a:gd name="T38" fmla="*/ 17 w 34"/>
                    <a:gd name="T39" fmla="*/ 17 h 60"/>
                    <a:gd name="T40" fmla="*/ 17 w 34"/>
                    <a:gd name="T41" fmla="*/ 17 h 60"/>
                    <a:gd name="T42" fmla="*/ 26 w 34"/>
                    <a:gd name="T43" fmla="*/ 0 h 60"/>
                    <a:gd name="T44" fmla="*/ 34 w 34"/>
                    <a:gd name="T45" fmla="*/ 0 h 60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w 34"/>
                    <a:gd name="T70" fmla="*/ 0 h 60"/>
                    <a:gd name="T71" fmla="*/ 34 w 34"/>
                    <a:gd name="T72" fmla="*/ 60 h 60"/>
                  </a:gdLst>
                  <a:ahLst/>
                  <a:cxnLst>
                    <a:cxn ang="T46">
                      <a:pos x="T0" y="T1"/>
                    </a:cxn>
                    <a:cxn ang="T47">
                      <a:pos x="T2" y="T3"/>
                    </a:cxn>
                    <a:cxn ang="T48">
                      <a:pos x="T4" y="T5"/>
                    </a:cxn>
                    <a:cxn ang="T49">
                      <a:pos x="T6" y="T7"/>
                    </a:cxn>
                    <a:cxn ang="T50">
                      <a:pos x="T8" y="T9"/>
                    </a:cxn>
                    <a:cxn ang="T51">
                      <a:pos x="T10" y="T11"/>
                    </a:cxn>
                    <a:cxn ang="T52">
                      <a:pos x="T12" y="T13"/>
                    </a:cxn>
                    <a:cxn ang="T53">
                      <a:pos x="T14" y="T15"/>
                    </a:cxn>
                    <a:cxn ang="T54">
                      <a:pos x="T16" y="T17"/>
                    </a:cxn>
                    <a:cxn ang="T55">
                      <a:pos x="T18" y="T19"/>
                    </a:cxn>
                    <a:cxn ang="T56">
                      <a:pos x="T20" y="T21"/>
                    </a:cxn>
                    <a:cxn ang="T57">
                      <a:pos x="T22" y="T23"/>
                    </a:cxn>
                    <a:cxn ang="T58">
                      <a:pos x="T24" y="T25"/>
                    </a:cxn>
                    <a:cxn ang="T59">
                      <a:pos x="T26" y="T27"/>
                    </a:cxn>
                    <a:cxn ang="T60">
                      <a:pos x="T28" y="T29"/>
                    </a:cxn>
                    <a:cxn ang="T61">
                      <a:pos x="T30" y="T31"/>
                    </a:cxn>
                    <a:cxn ang="T62">
                      <a:pos x="T32" y="T33"/>
                    </a:cxn>
                    <a:cxn ang="T63">
                      <a:pos x="T34" y="T35"/>
                    </a:cxn>
                    <a:cxn ang="T64">
                      <a:pos x="T36" y="T37"/>
                    </a:cxn>
                    <a:cxn ang="T65">
                      <a:pos x="T38" y="T39"/>
                    </a:cxn>
                    <a:cxn ang="T66">
                      <a:pos x="T40" y="T41"/>
                    </a:cxn>
                    <a:cxn ang="T67">
                      <a:pos x="T42" y="T43"/>
                    </a:cxn>
                    <a:cxn ang="T68">
                      <a:pos x="T44" y="T45"/>
                    </a:cxn>
                  </a:cxnLst>
                  <a:rect l="T69" t="T70" r="T71" b="T72"/>
                  <a:pathLst>
                    <a:path w="34" h="60">
                      <a:moveTo>
                        <a:pt x="34" y="0"/>
                      </a:moveTo>
                      <a:lnTo>
                        <a:pt x="34" y="0"/>
                      </a:lnTo>
                      <a:lnTo>
                        <a:pt x="34" y="9"/>
                      </a:lnTo>
                      <a:lnTo>
                        <a:pt x="34" y="0"/>
                      </a:lnTo>
                      <a:lnTo>
                        <a:pt x="34" y="17"/>
                      </a:lnTo>
                      <a:lnTo>
                        <a:pt x="26" y="17"/>
                      </a:lnTo>
                      <a:lnTo>
                        <a:pt x="34" y="26"/>
                      </a:lnTo>
                      <a:lnTo>
                        <a:pt x="26" y="26"/>
                      </a:lnTo>
                      <a:lnTo>
                        <a:pt x="34" y="26"/>
                      </a:lnTo>
                      <a:lnTo>
                        <a:pt x="26" y="26"/>
                      </a:lnTo>
                      <a:lnTo>
                        <a:pt x="26" y="34"/>
                      </a:lnTo>
                      <a:lnTo>
                        <a:pt x="26" y="43"/>
                      </a:lnTo>
                      <a:lnTo>
                        <a:pt x="17" y="51"/>
                      </a:lnTo>
                      <a:lnTo>
                        <a:pt x="9" y="60"/>
                      </a:lnTo>
                      <a:lnTo>
                        <a:pt x="0" y="51"/>
                      </a:lnTo>
                      <a:lnTo>
                        <a:pt x="9" y="34"/>
                      </a:lnTo>
                      <a:lnTo>
                        <a:pt x="17" y="17"/>
                      </a:lnTo>
                      <a:lnTo>
                        <a:pt x="26" y="0"/>
                      </a:lnTo>
                      <a:lnTo>
                        <a:pt x="34" y="0"/>
                      </a:lnTo>
                      <a:close/>
                    </a:path>
                  </a:pathLst>
                </a:custGeom>
                <a:solidFill>
                  <a:schemeClr val="bg2"/>
                </a:solidFill>
                <a:ln w="12700">
                  <a:noFill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0" hangingPunct="0">
                    <a:spcBef>
                      <a:spcPct val="20000"/>
                    </a:spcBef>
                  </a:pPr>
                  <a:endParaRPr lang="en-US"/>
                </a:p>
              </p:txBody>
            </p:sp>
            <p:sp>
              <p:nvSpPr>
                <p:cNvPr id="46220" name="Freeform 11"/>
                <p:cNvSpPr>
                  <a:spLocks/>
                </p:cNvSpPr>
                <p:nvPr/>
              </p:nvSpPr>
              <p:spPr bwMode="auto">
                <a:xfrm>
                  <a:off x="956" y="674"/>
                  <a:ext cx="603" cy="983"/>
                </a:xfrm>
                <a:custGeom>
                  <a:avLst/>
                  <a:gdLst>
                    <a:gd name="T0" fmla="*/ 51 w 603"/>
                    <a:gd name="T1" fmla="*/ 644 h 983"/>
                    <a:gd name="T2" fmla="*/ 60 w 603"/>
                    <a:gd name="T3" fmla="*/ 627 h 983"/>
                    <a:gd name="T4" fmla="*/ 60 w 603"/>
                    <a:gd name="T5" fmla="*/ 601 h 983"/>
                    <a:gd name="T6" fmla="*/ 51 w 603"/>
                    <a:gd name="T7" fmla="*/ 584 h 983"/>
                    <a:gd name="T8" fmla="*/ 43 w 603"/>
                    <a:gd name="T9" fmla="*/ 576 h 983"/>
                    <a:gd name="T10" fmla="*/ 60 w 603"/>
                    <a:gd name="T11" fmla="*/ 551 h 983"/>
                    <a:gd name="T12" fmla="*/ 85 w 603"/>
                    <a:gd name="T13" fmla="*/ 525 h 983"/>
                    <a:gd name="T14" fmla="*/ 94 w 603"/>
                    <a:gd name="T15" fmla="*/ 508 h 983"/>
                    <a:gd name="T16" fmla="*/ 102 w 603"/>
                    <a:gd name="T17" fmla="*/ 491 h 983"/>
                    <a:gd name="T18" fmla="*/ 136 w 603"/>
                    <a:gd name="T19" fmla="*/ 449 h 983"/>
                    <a:gd name="T20" fmla="*/ 145 w 603"/>
                    <a:gd name="T21" fmla="*/ 415 h 983"/>
                    <a:gd name="T22" fmla="*/ 119 w 603"/>
                    <a:gd name="T23" fmla="*/ 381 h 983"/>
                    <a:gd name="T24" fmla="*/ 119 w 603"/>
                    <a:gd name="T25" fmla="*/ 347 h 983"/>
                    <a:gd name="T26" fmla="*/ 119 w 603"/>
                    <a:gd name="T27" fmla="*/ 322 h 983"/>
                    <a:gd name="T28" fmla="*/ 162 w 603"/>
                    <a:gd name="T29" fmla="*/ 118 h 983"/>
                    <a:gd name="T30" fmla="*/ 247 w 603"/>
                    <a:gd name="T31" fmla="*/ 144 h 983"/>
                    <a:gd name="T32" fmla="*/ 264 w 603"/>
                    <a:gd name="T33" fmla="*/ 169 h 983"/>
                    <a:gd name="T34" fmla="*/ 264 w 603"/>
                    <a:gd name="T35" fmla="*/ 195 h 983"/>
                    <a:gd name="T36" fmla="*/ 272 w 603"/>
                    <a:gd name="T37" fmla="*/ 220 h 983"/>
                    <a:gd name="T38" fmla="*/ 264 w 603"/>
                    <a:gd name="T39" fmla="*/ 229 h 983"/>
                    <a:gd name="T40" fmla="*/ 281 w 603"/>
                    <a:gd name="T41" fmla="*/ 246 h 983"/>
                    <a:gd name="T42" fmla="*/ 298 w 603"/>
                    <a:gd name="T43" fmla="*/ 271 h 983"/>
                    <a:gd name="T44" fmla="*/ 315 w 603"/>
                    <a:gd name="T45" fmla="*/ 296 h 983"/>
                    <a:gd name="T46" fmla="*/ 323 w 603"/>
                    <a:gd name="T47" fmla="*/ 313 h 983"/>
                    <a:gd name="T48" fmla="*/ 332 w 603"/>
                    <a:gd name="T49" fmla="*/ 322 h 983"/>
                    <a:gd name="T50" fmla="*/ 349 w 603"/>
                    <a:gd name="T51" fmla="*/ 339 h 983"/>
                    <a:gd name="T52" fmla="*/ 357 w 603"/>
                    <a:gd name="T53" fmla="*/ 356 h 983"/>
                    <a:gd name="T54" fmla="*/ 340 w 603"/>
                    <a:gd name="T55" fmla="*/ 390 h 983"/>
                    <a:gd name="T56" fmla="*/ 332 w 603"/>
                    <a:gd name="T57" fmla="*/ 398 h 983"/>
                    <a:gd name="T58" fmla="*/ 332 w 603"/>
                    <a:gd name="T59" fmla="*/ 415 h 983"/>
                    <a:gd name="T60" fmla="*/ 332 w 603"/>
                    <a:gd name="T61" fmla="*/ 432 h 983"/>
                    <a:gd name="T62" fmla="*/ 323 w 603"/>
                    <a:gd name="T63" fmla="*/ 440 h 983"/>
                    <a:gd name="T64" fmla="*/ 323 w 603"/>
                    <a:gd name="T65" fmla="*/ 466 h 983"/>
                    <a:gd name="T66" fmla="*/ 323 w 603"/>
                    <a:gd name="T67" fmla="*/ 474 h 983"/>
                    <a:gd name="T68" fmla="*/ 340 w 603"/>
                    <a:gd name="T69" fmla="*/ 491 h 983"/>
                    <a:gd name="T70" fmla="*/ 357 w 603"/>
                    <a:gd name="T71" fmla="*/ 483 h 983"/>
                    <a:gd name="T72" fmla="*/ 366 w 603"/>
                    <a:gd name="T73" fmla="*/ 466 h 983"/>
                    <a:gd name="T74" fmla="*/ 374 w 603"/>
                    <a:gd name="T75" fmla="*/ 483 h 983"/>
                    <a:gd name="T76" fmla="*/ 383 w 603"/>
                    <a:gd name="T77" fmla="*/ 491 h 983"/>
                    <a:gd name="T78" fmla="*/ 383 w 603"/>
                    <a:gd name="T79" fmla="*/ 525 h 983"/>
                    <a:gd name="T80" fmla="*/ 391 w 603"/>
                    <a:gd name="T81" fmla="*/ 551 h 983"/>
                    <a:gd name="T82" fmla="*/ 400 w 603"/>
                    <a:gd name="T83" fmla="*/ 559 h 983"/>
                    <a:gd name="T84" fmla="*/ 391 w 603"/>
                    <a:gd name="T85" fmla="*/ 568 h 983"/>
                    <a:gd name="T86" fmla="*/ 408 w 603"/>
                    <a:gd name="T87" fmla="*/ 593 h 983"/>
                    <a:gd name="T88" fmla="*/ 425 w 603"/>
                    <a:gd name="T89" fmla="*/ 610 h 983"/>
                    <a:gd name="T90" fmla="*/ 425 w 603"/>
                    <a:gd name="T91" fmla="*/ 635 h 983"/>
                    <a:gd name="T92" fmla="*/ 433 w 603"/>
                    <a:gd name="T93" fmla="*/ 652 h 983"/>
                    <a:gd name="T94" fmla="*/ 450 w 603"/>
                    <a:gd name="T95" fmla="*/ 644 h 983"/>
                    <a:gd name="T96" fmla="*/ 476 w 603"/>
                    <a:gd name="T97" fmla="*/ 644 h 983"/>
                    <a:gd name="T98" fmla="*/ 493 w 603"/>
                    <a:gd name="T99" fmla="*/ 635 h 983"/>
                    <a:gd name="T100" fmla="*/ 510 w 603"/>
                    <a:gd name="T101" fmla="*/ 644 h 983"/>
                    <a:gd name="T102" fmla="*/ 535 w 603"/>
                    <a:gd name="T103" fmla="*/ 652 h 983"/>
                    <a:gd name="T104" fmla="*/ 561 w 603"/>
                    <a:gd name="T105" fmla="*/ 652 h 983"/>
                    <a:gd name="T106" fmla="*/ 561 w 603"/>
                    <a:gd name="T107" fmla="*/ 644 h 983"/>
                    <a:gd name="T108" fmla="*/ 569 w 603"/>
                    <a:gd name="T109" fmla="*/ 635 h 983"/>
                    <a:gd name="T110" fmla="*/ 578 w 603"/>
                    <a:gd name="T111" fmla="*/ 627 h 983"/>
                    <a:gd name="T112" fmla="*/ 595 w 603"/>
                    <a:gd name="T113" fmla="*/ 644 h 983"/>
                    <a:gd name="T114" fmla="*/ 595 w 603"/>
                    <a:gd name="T115" fmla="*/ 661 h 983"/>
                    <a:gd name="T116" fmla="*/ 578 w 603"/>
                    <a:gd name="T117" fmla="*/ 822 h 983"/>
                    <a:gd name="T118" fmla="*/ 450 w 603"/>
                    <a:gd name="T119" fmla="*/ 966 h 983"/>
                    <a:gd name="T120" fmla="*/ 0 w 603"/>
                    <a:gd name="T121" fmla="*/ 873 h 983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  <a:gd name="T165" fmla="*/ 0 60000 65536"/>
                    <a:gd name="T166" fmla="*/ 0 60000 65536"/>
                    <a:gd name="T167" fmla="*/ 0 60000 65536"/>
                    <a:gd name="T168" fmla="*/ 0 60000 65536"/>
                    <a:gd name="T169" fmla="*/ 0 60000 65536"/>
                    <a:gd name="T170" fmla="*/ 0 60000 65536"/>
                    <a:gd name="T171" fmla="*/ 0 60000 65536"/>
                    <a:gd name="T172" fmla="*/ 0 60000 65536"/>
                    <a:gd name="T173" fmla="*/ 0 60000 65536"/>
                    <a:gd name="T174" fmla="*/ 0 60000 65536"/>
                    <a:gd name="T175" fmla="*/ 0 60000 65536"/>
                    <a:gd name="T176" fmla="*/ 0 60000 65536"/>
                    <a:gd name="T177" fmla="*/ 0 60000 65536"/>
                    <a:gd name="T178" fmla="*/ 0 60000 65536"/>
                    <a:gd name="T179" fmla="*/ 0 60000 65536"/>
                    <a:gd name="T180" fmla="*/ 0 60000 65536"/>
                    <a:gd name="T181" fmla="*/ 0 60000 65536"/>
                    <a:gd name="T182" fmla="*/ 0 60000 65536"/>
                    <a:gd name="T183" fmla="*/ 0 w 603"/>
                    <a:gd name="T184" fmla="*/ 0 h 983"/>
                    <a:gd name="T185" fmla="*/ 603 w 603"/>
                    <a:gd name="T186" fmla="*/ 983 h 983"/>
                  </a:gdLst>
                  <a:ahLst/>
                  <a:cxnLst>
                    <a:cxn ang="T122">
                      <a:pos x="T0" y="T1"/>
                    </a:cxn>
                    <a:cxn ang="T123">
                      <a:pos x="T2" y="T3"/>
                    </a:cxn>
                    <a:cxn ang="T124">
                      <a:pos x="T4" y="T5"/>
                    </a:cxn>
                    <a:cxn ang="T125">
                      <a:pos x="T6" y="T7"/>
                    </a:cxn>
                    <a:cxn ang="T126">
                      <a:pos x="T8" y="T9"/>
                    </a:cxn>
                    <a:cxn ang="T127">
                      <a:pos x="T10" y="T11"/>
                    </a:cxn>
                    <a:cxn ang="T128">
                      <a:pos x="T12" y="T13"/>
                    </a:cxn>
                    <a:cxn ang="T129">
                      <a:pos x="T14" y="T15"/>
                    </a:cxn>
                    <a:cxn ang="T130">
                      <a:pos x="T16" y="T17"/>
                    </a:cxn>
                    <a:cxn ang="T131">
                      <a:pos x="T18" y="T19"/>
                    </a:cxn>
                    <a:cxn ang="T132">
                      <a:pos x="T20" y="T21"/>
                    </a:cxn>
                    <a:cxn ang="T133">
                      <a:pos x="T22" y="T23"/>
                    </a:cxn>
                    <a:cxn ang="T134">
                      <a:pos x="T24" y="T25"/>
                    </a:cxn>
                    <a:cxn ang="T135">
                      <a:pos x="T26" y="T27"/>
                    </a:cxn>
                    <a:cxn ang="T136">
                      <a:pos x="T28" y="T29"/>
                    </a:cxn>
                    <a:cxn ang="T137">
                      <a:pos x="T30" y="T31"/>
                    </a:cxn>
                    <a:cxn ang="T138">
                      <a:pos x="T32" y="T33"/>
                    </a:cxn>
                    <a:cxn ang="T139">
                      <a:pos x="T34" y="T35"/>
                    </a:cxn>
                    <a:cxn ang="T140">
                      <a:pos x="T36" y="T37"/>
                    </a:cxn>
                    <a:cxn ang="T141">
                      <a:pos x="T38" y="T39"/>
                    </a:cxn>
                    <a:cxn ang="T142">
                      <a:pos x="T40" y="T41"/>
                    </a:cxn>
                    <a:cxn ang="T143">
                      <a:pos x="T42" y="T43"/>
                    </a:cxn>
                    <a:cxn ang="T144">
                      <a:pos x="T44" y="T45"/>
                    </a:cxn>
                    <a:cxn ang="T145">
                      <a:pos x="T46" y="T47"/>
                    </a:cxn>
                    <a:cxn ang="T146">
                      <a:pos x="T48" y="T49"/>
                    </a:cxn>
                    <a:cxn ang="T147">
                      <a:pos x="T50" y="T51"/>
                    </a:cxn>
                    <a:cxn ang="T148">
                      <a:pos x="T52" y="T53"/>
                    </a:cxn>
                    <a:cxn ang="T149">
                      <a:pos x="T54" y="T55"/>
                    </a:cxn>
                    <a:cxn ang="T150">
                      <a:pos x="T56" y="T57"/>
                    </a:cxn>
                    <a:cxn ang="T151">
                      <a:pos x="T58" y="T59"/>
                    </a:cxn>
                    <a:cxn ang="T152">
                      <a:pos x="T60" y="T61"/>
                    </a:cxn>
                    <a:cxn ang="T153">
                      <a:pos x="T62" y="T63"/>
                    </a:cxn>
                    <a:cxn ang="T154">
                      <a:pos x="T64" y="T65"/>
                    </a:cxn>
                    <a:cxn ang="T155">
                      <a:pos x="T66" y="T67"/>
                    </a:cxn>
                    <a:cxn ang="T156">
                      <a:pos x="T68" y="T69"/>
                    </a:cxn>
                    <a:cxn ang="T157">
                      <a:pos x="T70" y="T71"/>
                    </a:cxn>
                    <a:cxn ang="T158">
                      <a:pos x="T72" y="T73"/>
                    </a:cxn>
                    <a:cxn ang="T159">
                      <a:pos x="T74" y="T75"/>
                    </a:cxn>
                    <a:cxn ang="T160">
                      <a:pos x="T76" y="T77"/>
                    </a:cxn>
                    <a:cxn ang="T161">
                      <a:pos x="T78" y="T79"/>
                    </a:cxn>
                    <a:cxn ang="T162">
                      <a:pos x="T80" y="T81"/>
                    </a:cxn>
                    <a:cxn ang="T163">
                      <a:pos x="T82" y="T83"/>
                    </a:cxn>
                    <a:cxn ang="T164">
                      <a:pos x="T84" y="T85"/>
                    </a:cxn>
                    <a:cxn ang="T165">
                      <a:pos x="T86" y="T87"/>
                    </a:cxn>
                    <a:cxn ang="T166">
                      <a:pos x="T88" y="T89"/>
                    </a:cxn>
                    <a:cxn ang="T167">
                      <a:pos x="T90" y="T91"/>
                    </a:cxn>
                    <a:cxn ang="T168">
                      <a:pos x="T92" y="T93"/>
                    </a:cxn>
                    <a:cxn ang="T169">
                      <a:pos x="T94" y="T95"/>
                    </a:cxn>
                    <a:cxn ang="T170">
                      <a:pos x="T96" y="T97"/>
                    </a:cxn>
                    <a:cxn ang="T171">
                      <a:pos x="T98" y="T99"/>
                    </a:cxn>
                    <a:cxn ang="T172">
                      <a:pos x="T100" y="T101"/>
                    </a:cxn>
                    <a:cxn ang="T173">
                      <a:pos x="T102" y="T103"/>
                    </a:cxn>
                    <a:cxn ang="T174">
                      <a:pos x="T104" y="T105"/>
                    </a:cxn>
                    <a:cxn ang="T175">
                      <a:pos x="T106" y="T107"/>
                    </a:cxn>
                    <a:cxn ang="T176">
                      <a:pos x="T108" y="T109"/>
                    </a:cxn>
                    <a:cxn ang="T177">
                      <a:pos x="T110" y="T111"/>
                    </a:cxn>
                    <a:cxn ang="T178">
                      <a:pos x="T112" y="T113"/>
                    </a:cxn>
                    <a:cxn ang="T179">
                      <a:pos x="T114" y="T115"/>
                    </a:cxn>
                    <a:cxn ang="T180">
                      <a:pos x="T116" y="T117"/>
                    </a:cxn>
                    <a:cxn ang="T181">
                      <a:pos x="T118" y="T119"/>
                    </a:cxn>
                    <a:cxn ang="T182">
                      <a:pos x="T120" y="T121"/>
                    </a:cxn>
                  </a:cxnLst>
                  <a:rect l="T183" t="T184" r="T185" b="T186"/>
                  <a:pathLst>
                    <a:path w="603" h="983">
                      <a:moveTo>
                        <a:pt x="43" y="661"/>
                      </a:moveTo>
                      <a:lnTo>
                        <a:pt x="43" y="652"/>
                      </a:lnTo>
                      <a:lnTo>
                        <a:pt x="51" y="644"/>
                      </a:lnTo>
                      <a:lnTo>
                        <a:pt x="51" y="635"/>
                      </a:lnTo>
                      <a:lnTo>
                        <a:pt x="60" y="635"/>
                      </a:lnTo>
                      <a:lnTo>
                        <a:pt x="60" y="627"/>
                      </a:lnTo>
                      <a:lnTo>
                        <a:pt x="60" y="618"/>
                      </a:lnTo>
                      <a:lnTo>
                        <a:pt x="60" y="610"/>
                      </a:lnTo>
                      <a:lnTo>
                        <a:pt x="68" y="610"/>
                      </a:lnTo>
                      <a:lnTo>
                        <a:pt x="68" y="601"/>
                      </a:lnTo>
                      <a:lnTo>
                        <a:pt x="60" y="601"/>
                      </a:lnTo>
                      <a:lnTo>
                        <a:pt x="60" y="593"/>
                      </a:lnTo>
                      <a:lnTo>
                        <a:pt x="51" y="593"/>
                      </a:lnTo>
                      <a:lnTo>
                        <a:pt x="51" y="584"/>
                      </a:lnTo>
                      <a:lnTo>
                        <a:pt x="51" y="593"/>
                      </a:lnTo>
                      <a:lnTo>
                        <a:pt x="43" y="584"/>
                      </a:lnTo>
                      <a:lnTo>
                        <a:pt x="43" y="576"/>
                      </a:lnTo>
                      <a:lnTo>
                        <a:pt x="43" y="568"/>
                      </a:lnTo>
                      <a:lnTo>
                        <a:pt x="51" y="568"/>
                      </a:lnTo>
                      <a:lnTo>
                        <a:pt x="51" y="559"/>
                      </a:lnTo>
                      <a:lnTo>
                        <a:pt x="60" y="551"/>
                      </a:lnTo>
                      <a:lnTo>
                        <a:pt x="68" y="534"/>
                      </a:lnTo>
                      <a:lnTo>
                        <a:pt x="77" y="525"/>
                      </a:lnTo>
                      <a:lnTo>
                        <a:pt x="85" y="525"/>
                      </a:lnTo>
                      <a:lnTo>
                        <a:pt x="85" y="517"/>
                      </a:lnTo>
                      <a:lnTo>
                        <a:pt x="94" y="517"/>
                      </a:lnTo>
                      <a:lnTo>
                        <a:pt x="94" y="508"/>
                      </a:lnTo>
                      <a:lnTo>
                        <a:pt x="94" y="500"/>
                      </a:lnTo>
                      <a:lnTo>
                        <a:pt x="102" y="500"/>
                      </a:lnTo>
                      <a:lnTo>
                        <a:pt x="102" y="491"/>
                      </a:lnTo>
                      <a:lnTo>
                        <a:pt x="111" y="491"/>
                      </a:lnTo>
                      <a:lnTo>
                        <a:pt x="111" y="483"/>
                      </a:lnTo>
                      <a:lnTo>
                        <a:pt x="119" y="474"/>
                      </a:lnTo>
                      <a:lnTo>
                        <a:pt x="119" y="466"/>
                      </a:lnTo>
                      <a:lnTo>
                        <a:pt x="136" y="449"/>
                      </a:lnTo>
                      <a:lnTo>
                        <a:pt x="145" y="440"/>
                      </a:lnTo>
                      <a:lnTo>
                        <a:pt x="145" y="432"/>
                      </a:lnTo>
                      <a:lnTo>
                        <a:pt x="145" y="423"/>
                      </a:lnTo>
                      <a:lnTo>
                        <a:pt x="145" y="415"/>
                      </a:lnTo>
                      <a:lnTo>
                        <a:pt x="136" y="407"/>
                      </a:lnTo>
                      <a:lnTo>
                        <a:pt x="136" y="398"/>
                      </a:lnTo>
                      <a:lnTo>
                        <a:pt x="128" y="398"/>
                      </a:lnTo>
                      <a:lnTo>
                        <a:pt x="119" y="390"/>
                      </a:lnTo>
                      <a:lnTo>
                        <a:pt x="119" y="381"/>
                      </a:lnTo>
                      <a:lnTo>
                        <a:pt x="119" y="373"/>
                      </a:lnTo>
                      <a:lnTo>
                        <a:pt x="119" y="364"/>
                      </a:lnTo>
                      <a:lnTo>
                        <a:pt x="111" y="364"/>
                      </a:lnTo>
                      <a:lnTo>
                        <a:pt x="119" y="364"/>
                      </a:lnTo>
                      <a:lnTo>
                        <a:pt x="119" y="356"/>
                      </a:lnTo>
                      <a:lnTo>
                        <a:pt x="119" y="347"/>
                      </a:lnTo>
                      <a:lnTo>
                        <a:pt x="119" y="339"/>
                      </a:lnTo>
                      <a:lnTo>
                        <a:pt x="119" y="330"/>
                      </a:lnTo>
                      <a:lnTo>
                        <a:pt x="119" y="322"/>
                      </a:lnTo>
                      <a:lnTo>
                        <a:pt x="119" y="305"/>
                      </a:lnTo>
                      <a:lnTo>
                        <a:pt x="136" y="237"/>
                      </a:lnTo>
                      <a:lnTo>
                        <a:pt x="145" y="220"/>
                      </a:lnTo>
                      <a:lnTo>
                        <a:pt x="145" y="203"/>
                      </a:lnTo>
                      <a:lnTo>
                        <a:pt x="162" y="127"/>
                      </a:lnTo>
                      <a:lnTo>
                        <a:pt x="162" y="118"/>
                      </a:lnTo>
                      <a:lnTo>
                        <a:pt x="187" y="25"/>
                      </a:lnTo>
                      <a:lnTo>
                        <a:pt x="196" y="0"/>
                      </a:lnTo>
                      <a:lnTo>
                        <a:pt x="272" y="17"/>
                      </a:lnTo>
                      <a:lnTo>
                        <a:pt x="264" y="85"/>
                      </a:lnTo>
                      <a:lnTo>
                        <a:pt x="255" y="118"/>
                      </a:lnTo>
                      <a:lnTo>
                        <a:pt x="247" y="144"/>
                      </a:lnTo>
                      <a:lnTo>
                        <a:pt x="247" y="152"/>
                      </a:lnTo>
                      <a:lnTo>
                        <a:pt x="255" y="161"/>
                      </a:lnTo>
                      <a:lnTo>
                        <a:pt x="255" y="169"/>
                      </a:lnTo>
                      <a:lnTo>
                        <a:pt x="264" y="169"/>
                      </a:lnTo>
                      <a:lnTo>
                        <a:pt x="264" y="178"/>
                      </a:lnTo>
                      <a:lnTo>
                        <a:pt x="264" y="186"/>
                      </a:lnTo>
                      <a:lnTo>
                        <a:pt x="264" y="195"/>
                      </a:lnTo>
                      <a:lnTo>
                        <a:pt x="264" y="203"/>
                      </a:lnTo>
                      <a:lnTo>
                        <a:pt x="264" y="212"/>
                      </a:lnTo>
                      <a:lnTo>
                        <a:pt x="272" y="212"/>
                      </a:lnTo>
                      <a:lnTo>
                        <a:pt x="272" y="220"/>
                      </a:lnTo>
                      <a:lnTo>
                        <a:pt x="264" y="220"/>
                      </a:lnTo>
                      <a:lnTo>
                        <a:pt x="255" y="220"/>
                      </a:lnTo>
                      <a:lnTo>
                        <a:pt x="264" y="229"/>
                      </a:lnTo>
                      <a:lnTo>
                        <a:pt x="272" y="229"/>
                      </a:lnTo>
                      <a:lnTo>
                        <a:pt x="272" y="237"/>
                      </a:lnTo>
                      <a:lnTo>
                        <a:pt x="272" y="246"/>
                      </a:lnTo>
                      <a:lnTo>
                        <a:pt x="281" y="246"/>
                      </a:lnTo>
                      <a:lnTo>
                        <a:pt x="289" y="246"/>
                      </a:lnTo>
                      <a:lnTo>
                        <a:pt x="289" y="254"/>
                      </a:lnTo>
                      <a:lnTo>
                        <a:pt x="289" y="262"/>
                      </a:lnTo>
                      <a:lnTo>
                        <a:pt x="298" y="271"/>
                      </a:lnTo>
                      <a:lnTo>
                        <a:pt x="298" y="279"/>
                      </a:lnTo>
                      <a:lnTo>
                        <a:pt x="306" y="279"/>
                      </a:lnTo>
                      <a:lnTo>
                        <a:pt x="306" y="288"/>
                      </a:lnTo>
                      <a:lnTo>
                        <a:pt x="315" y="288"/>
                      </a:lnTo>
                      <a:lnTo>
                        <a:pt x="315" y="296"/>
                      </a:lnTo>
                      <a:lnTo>
                        <a:pt x="315" y="305"/>
                      </a:lnTo>
                      <a:lnTo>
                        <a:pt x="315" y="313"/>
                      </a:lnTo>
                      <a:lnTo>
                        <a:pt x="323" y="313"/>
                      </a:lnTo>
                      <a:lnTo>
                        <a:pt x="323" y="322"/>
                      </a:lnTo>
                      <a:lnTo>
                        <a:pt x="323" y="330"/>
                      </a:lnTo>
                      <a:lnTo>
                        <a:pt x="332" y="322"/>
                      </a:lnTo>
                      <a:lnTo>
                        <a:pt x="340" y="330"/>
                      </a:lnTo>
                      <a:lnTo>
                        <a:pt x="332" y="330"/>
                      </a:lnTo>
                      <a:lnTo>
                        <a:pt x="332" y="339"/>
                      </a:lnTo>
                      <a:lnTo>
                        <a:pt x="340" y="339"/>
                      </a:lnTo>
                      <a:lnTo>
                        <a:pt x="349" y="339"/>
                      </a:lnTo>
                      <a:lnTo>
                        <a:pt x="357" y="339"/>
                      </a:lnTo>
                      <a:lnTo>
                        <a:pt x="357" y="347"/>
                      </a:lnTo>
                      <a:lnTo>
                        <a:pt x="357" y="356"/>
                      </a:lnTo>
                      <a:lnTo>
                        <a:pt x="349" y="364"/>
                      </a:lnTo>
                      <a:lnTo>
                        <a:pt x="349" y="373"/>
                      </a:lnTo>
                      <a:lnTo>
                        <a:pt x="340" y="390"/>
                      </a:lnTo>
                      <a:lnTo>
                        <a:pt x="340" y="398"/>
                      </a:lnTo>
                      <a:lnTo>
                        <a:pt x="332" y="398"/>
                      </a:lnTo>
                      <a:lnTo>
                        <a:pt x="332" y="407"/>
                      </a:lnTo>
                      <a:lnTo>
                        <a:pt x="340" y="407"/>
                      </a:lnTo>
                      <a:lnTo>
                        <a:pt x="332" y="415"/>
                      </a:lnTo>
                      <a:lnTo>
                        <a:pt x="332" y="423"/>
                      </a:lnTo>
                      <a:lnTo>
                        <a:pt x="340" y="423"/>
                      </a:lnTo>
                      <a:lnTo>
                        <a:pt x="332" y="432"/>
                      </a:lnTo>
                      <a:lnTo>
                        <a:pt x="340" y="440"/>
                      </a:lnTo>
                      <a:lnTo>
                        <a:pt x="332" y="440"/>
                      </a:lnTo>
                      <a:lnTo>
                        <a:pt x="323" y="440"/>
                      </a:lnTo>
                      <a:lnTo>
                        <a:pt x="323" y="449"/>
                      </a:lnTo>
                      <a:lnTo>
                        <a:pt x="323" y="457"/>
                      </a:lnTo>
                      <a:lnTo>
                        <a:pt x="323" y="466"/>
                      </a:lnTo>
                      <a:lnTo>
                        <a:pt x="315" y="466"/>
                      </a:lnTo>
                      <a:lnTo>
                        <a:pt x="315" y="474"/>
                      </a:lnTo>
                      <a:lnTo>
                        <a:pt x="323" y="474"/>
                      </a:lnTo>
                      <a:lnTo>
                        <a:pt x="323" y="483"/>
                      </a:lnTo>
                      <a:lnTo>
                        <a:pt x="332" y="483"/>
                      </a:lnTo>
                      <a:lnTo>
                        <a:pt x="332" y="491"/>
                      </a:lnTo>
                      <a:lnTo>
                        <a:pt x="340" y="491"/>
                      </a:lnTo>
                      <a:lnTo>
                        <a:pt x="340" y="483"/>
                      </a:lnTo>
                      <a:lnTo>
                        <a:pt x="349" y="483"/>
                      </a:lnTo>
                      <a:lnTo>
                        <a:pt x="357" y="483"/>
                      </a:lnTo>
                      <a:lnTo>
                        <a:pt x="357" y="474"/>
                      </a:lnTo>
                      <a:lnTo>
                        <a:pt x="366" y="474"/>
                      </a:lnTo>
                      <a:lnTo>
                        <a:pt x="366" y="466"/>
                      </a:lnTo>
                      <a:lnTo>
                        <a:pt x="374" y="474"/>
                      </a:lnTo>
                      <a:lnTo>
                        <a:pt x="374" y="483"/>
                      </a:lnTo>
                      <a:lnTo>
                        <a:pt x="383" y="483"/>
                      </a:lnTo>
                      <a:lnTo>
                        <a:pt x="374" y="491"/>
                      </a:lnTo>
                      <a:lnTo>
                        <a:pt x="383" y="491"/>
                      </a:lnTo>
                      <a:lnTo>
                        <a:pt x="383" y="500"/>
                      </a:lnTo>
                      <a:lnTo>
                        <a:pt x="383" y="508"/>
                      </a:lnTo>
                      <a:lnTo>
                        <a:pt x="383" y="517"/>
                      </a:lnTo>
                      <a:lnTo>
                        <a:pt x="383" y="525"/>
                      </a:lnTo>
                      <a:lnTo>
                        <a:pt x="383" y="534"/>
                      </a:lnTo>
                      <a:lnTo>
                        <a:pt x="391" y="542"/>
                      </a:lnTo>
                      <a:lnTo>
                        <a:pt x="391" y="551"/>
                      </a:lnTo>
                      <a:lnTo>
                        <a:pt x="400" y="551"/>
                      </a:lnTo>
                      <a:lnTo>
                        <a:pt x="391" y="551"/>
                      </a:lnTo>
                      <a:lnTo>
                        <a:pt x="400" y="551"/>
                      </a:lnTo>
                      <a:lnTo>
                        <a:pt x="400" y="559"/>
                      </a:lnTo>
                      <a:lnTo>
                        <a:pt x="400" y="568"/>
                      </a:lnTo>
                      <a:lnTo>
                        <a:pt x="391" y="568"/>
                      </a:lnTo>
                      <a:lnTo>
                        <a:pt x="400" y="584"/>
                      </a:lnTo>
                      <a:lnTo>
                        <a:pt x="400" y="593"/>
                      </a:lnTo>
                      <a:lnTo>
                        <a:pt x="408" y="593"/>
                      </a:lnTo>
                      <a:lnTo>
                        <a:pt x="417" y="593"/>
                      </a:lnTo>
                      <a:lnTo>
                        <a:pt x="425" y="601"/>
                      </a:lnTo>
                      <a:lnTo>
                        <a:pt x="425" y="610"/>
                      </a:lnTo>
                      <a:lnTo>
                        <a:pt x="425" y="618"/>
                      </a:lnTo>
                      <a:lnTo>
                        <a:pt x="425" y="627"/>
                      </a:lnTo>
                      <a:lnTo>
                        <a:pt x="425" y="635"/>
                      </a:lnTo>
                      <a:lnTo>
                        <a:pt x="425" y="644"/>
                      </a:lnTo>
                      <a:lnTo>
                        <a:pt x="433" y="644"/>
                      </a:lnTo>
                      <a:lnTo>
                        <a:pt x="433" y="652"/>
                      </a:lnTo>
                      <a:lnTo>
                        <a:pt x="442" y="652"/>
                      </a:lnTo>
                      <a:lnTo>
                        <a:pt x="442" y="644"/>
                      </a:lnTo>
                      <a:lnTo>
                        <a:pt x="450" y="644"/>
                      </a:lnTo>
                      <a:lnTo>
                        <a:pt x="450" y="635"/>
                      </a:lnTo>
                      <a:lnTo>
                        <a:pt x="459" y="644"/>
                      </a:lnTo>
                      <a:lnTo>
                        <a:pt x="467" y="644"/>
                      </a:lnTo>
                      <a:lnTo>
                        <a:pt x="476" y="644"/>
                      </a:lnTo>
                      <a:lnTo>
                        <a:pt x="476" y="652"/>
                      </a:lnTo>
                      <a:lnTo>
                        <a:pt x="484" y="652"/>
                      </a:lnTo>
                      <a:lnTo>
                        <a:pt x="484" y="644"/>
                      </a:lnTo>
                      <a:lnTo>
                        <a:pt x="493" y="644"/>
                      </a:lnTo>
                      <a:lnTo>
                        <a:pt x="493" y="635"/>
                      </a:lnTo>
                      <a:lnTo>
                        <a:pt x="501" y="635"/>
                      </a:lnTo>
                      <a:lnTo>
                        <a:pt x="501" y="644"/>
                      </a:lnTo>
                      <a:lnTo>
                        <a:pt x="510" y="644"/>
                      </a:lnTo>
                      <a:lnTo>
                        <a:pt x="518" y="644"/>
                      </a:lnTo>
                      <a:lnTo>
                        <a:pt x="527" y="644"/>
                      </a:lnTo>
                      <a:lnTo>
                        <a:pt x="535" y="652"/>
                      </a:lnTo>
                      <a:lnTo>
                        <a:pt x="544" y="652"/>
                      </a:lnTo>
                      <a:lnTo>
                        <a:pt x="544" y="644"/>
                      </a:lnTo>
                      <a:lnTo>
                        <a:pt x="552" y="652"/>
                      </a:lnTo>
                      <a:lnTo>
                        <a:pt x="561" y="652"/>
                      </a:lnTo>
                      <a:lnTo>
                        <a:pt x="569" y="652"/>
                      </a:lnTo>
                      <a:lnTo>
                        <a:pt x="561" y="652"/>
                      </a:lnTo>
                      <a:lnTo>
                        <a:pt x="561" y="644"/>
                      </a:lnTo>
                      <a:lnTo>
                        <a:pt x="569" y="644"/>
                      </a:lnTo>
                      <a:lnTo>
                        <a:pt x="569" y="635"/>
                      </a:lnTo>
                      <a:lnTo>
                        <a:pt x="569" y="627"/>
                      </a:lnTo>
                      <a:lnTo>
                        <a:pt x="578" y="635"/>
                      </a:lnTo>
                      <a:lnTo>
                        <a:pt x="578" y="627"/>
                      </a:lnTo>
                      <a:lnTo>
                        <a:pt x="586" y="627"/>
                      </a:lnTo>
                      <a:lnTo>
                        <a:pt x="586" y="635"/>
                      </a:lnTo>
                      <a:lnTo>
                        <a:pt x="586" y="644"/>
                      </a:lnTo>
                      <a:lnTo>
                        <a:pt x="595" y="644"/>
                      </a:lnTo>
                      <a:lnTo>
                        <a:pt x="586" y="644"/>
                      </a:lnTo>
                      <a:lnTo>
                        <a:pt x="586" y="652"/>
                      </a:lnTo>
                      <a:lnTo>
                        <a:pt x="595" y="652"/>
                      </a:lnTo>
                      <a:lnTo>
                        <a:pt x="595" y="661"/>
                      </a:lnTo>
                      <a:lnTo>
                        <a:pt x="603" y="661"/>
                      </a:lnTo>
                      <a:lnTo>
                        <a:pt x="603" y="669"/>
                      </a:lnTo>
                      <a:lnTo>
                        <a:pt x="595" y="729"/>
                      </a:lnTo>
                      <a:lnTo>
                        <a:pt x="586" y="788"/>
                      </a:lnTo>
                      <a:lnTo>
                        <a:pt x="578" y="822"/>
                      </a:lnTo>
                      <a:lnTo>
                        <a:pt x="578" y="847"/>
                      </a:lnTo>
                      <a:lnTo>
                        <a:pt x="561" y="915"/>
                      </a:lnTo>
                      <a:lnTo>
                        <a:pt x="552" y="983"/>
                      </a:lnTo>
                      <a:lnTo>
                        <a:pt x="510" y="974"/>
                      </a:lnTo>
                      <a:lnTo>
                        <a:pt x="459" y="966"/>
                      </a:lnTo>
                      <a:lnTo>
                        <a:pt x="450" y="966"/>
                      </a:lnTo>
                      <a:lnTo>
                        <a:pt x="374" y="949"/>
                      </a:lnTo>
                      <a:lnTo>
                        <a:pt x="272" y="932"/>
                      </a:lnTo>
                      <a:lnTo>
                        <a:pt x="255" y="932"/>
                      </a:lnTo>
                      <a:lnTo>
                        <a:pt x="179" y="915"/>
                      </a:lnTo>
                      <a:lnTo>
                        <a:pt x="94" y="898"/>
                      </a:lnTo>
                      <a:lnTo>
                        <a:pt x="0" y="873"/>
                      </a:lnTo>
                      <a:lnTo>
                        <a:pt x="43" y="661"/>
                      </a:lnTo>
                      <a:close/>
                    </a:path>
                  </a:pathLst>
                </a:custGeom>
                <a:solidFill>
                  <a:schemeClr val="bg2"/>
                </a:solidFill>
                <a:ln w="12700">
                  <a:noFill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0" hangingPunct="0">
                    <a:spcBef>
                      <a:spcPct val="20000"/>
                    </a:spcBef>
                  </a:pPr>
                  <a:endParaRPr lang="en-US"/>
                </a:p>
              </p:txBody>
            </p:sp>
            <p:sp>
              <p:nvSpPr>
                <p:cNvPr id="46221" name="Freeform 12"/>
                <p:cNvSpPr>
                  <a:spLocks/>
                </p:cNvSpPr>
                <p:nvPr/>
              </p:nvSpPr>
              <p:spPr bwMode="auto">
                <a:xfrm>
                  <a:off x="4965" y="1097"/>
                  <a:ext cx="178" cy="322"/>
                </a:xfrm>
                <a:custGeom>
                  <a:avLst/>
                  <a:gdLst>
                    <a:gd name="T0" fmla="*/ 76 w 178"/>
                    <a:gd name="T1" fmla="*/ 314 h 322"/>
                    <a:gd name="T2" fmla="*/ 59 w 178"/>
                    <a:gd name="T3" fmla="*/ 246 h 322"/>
                    <a:gd name="T4" fmla="*/ 51 w 178"/>
                    <a:gd name="T5" fmla="*/ 221 h 322"/>
                    <a:gd name="T6" fmla="*/ 51 w 178"/>
                    <a:gd name="T7" fmla="*/ 212 h 322"/>
                    <a:gd name="T8" fmla="*/ 42 w 178"/>
                    <a:gd name="T9" fmla="*/ 221 h 322"/>
                    <a:gd name="T10" fmla="*/ 42 w 178"/>
                    <a:gd name="T11" fmla="*/ 195 h 322"/>
                    <a:gd name="T12" fmla="*/ 34 w 178"/>
                    <a:gd name="T13" fmla="*/ 178 h 322"/>
                    <a:gd name="T14" fmla="*/ 25 w 178"/>
                    <a:gd name="T15" fmla="*/ 161 h 322"/>
                    <a:gd name="T16" fmla="*/ 25 w 178"/>
                    <a:gd name="T17" fmla="*/ 153 h 322"/>
                    <a:gd name="T18" fmla="*/ 25 w 178"/>
                    <a:gd name="T19" fmla="*/ 145 h 322"/>
                    <a:gd name="T20" fmla="*/ 25 w 178"/>
                    <a:gd name="T21" fmla="*/ 111 h 322"/>
                    <a:gd name="T22" fmla="*/ 17 w 178"/>
                    <a:gd name="T23" fmla="*/ 94 h 322"/>
                    <a:gd name="T24" fmla="*/ 8 w 178"/>
                    <a:gd name="T25" fmla="*/ 85 h 322"/>
                    <a:gd name="T26" fmla="*/ 8 w 178"/>
                    <a:gd name="T27" fmla="*/ 77 h 322"/>
                    <a:gd name="T28" fmla="*/ 8 w 178"/>
                    <a:gd name="T29" fmla="*/ 60 h 322"/>
                    <a:gd name="T30" fmla="*/ 0 w 178"/>
                    <a:gd name="T31" fmla="*/ 43 h 322"/>
                    <a:gd name="T32" fmla="*/ 127 w 178"/>
                    <a:gd name="T33" fmla="*/ 9 h 322"/>
                    <a:gd name="T34" fmla="*/ 170 w 178"/>
                    <a:gd name="T35" fmla="*/ 9 h 322"/>
                    <a:gd name="T36" fmla="*/ 161 w 178"/>
                    <a:gd name="T37" fmla="*/ 26 h 322"/>
                    <a:gd name="T38" fmla="*/ 170 w 178"/>
                    <a:gd name="T39" fmla="*/ 43 h 322"/>
                    <a:gd name="T40" fmla="*/ 178 w 178"/>
                    <a:gd name="T41" fmla="*/ 51 h 322"/>
                    <a:gd name="T42" fmla="*/ 178 w 178"/>
                    <a:gd name="T43" fmla="*/ 60 h 322"/>
                    <a:gd name="T44" fmla="*/ 170 w 178"/>
                    <a:gd name="T45" fmla="*/ 68 h 322"/>
                    <a:gd name="T46" fmla="*/ 170 w 178"/>
                    <a:gd name="T47" fmla="*/ 77 h 322"/>
                    <a:gd name="T48" fmla="*/ 161 w 178"/>
                    <a:gd name="T49" fmla="*/ 85 h 322"/>
                    <a:gd name="T50" fmla="*/ 153 w 178"/>
                    <a:gd name="T51" fmla="*/ 94 h 322"/>
                    <a:gd name="T52" fmla="*/ 144 w 178"/>
                    <a:gd name="T53" fmla="*/ 102 h 322"/>
                    <a:gd name="T54" fmla="*/ 144 w 178"/>
                    <a:gd name="T55" fmla="*/ 119 h 322"/>
                    <a:gd name="T56" fmla="*/ 144 w 178"/>
                    <a:gd name="T57" fmla="*/ 128 h 322"/>
                    <a:gd name="T58" fmla="*/ 144 w 178"/>
                    <a:gd name="T59" fmla="*/ 136 h 322"/>
                    <a:gd name="T60" fmla="*/ 144 w 178"/>
                    <a:gd name="T61" fmla="*/ 145 h 322"/>
                    <a:gd name="T62" fmla="*/ 144 w 178"/>
                    <a:gd name="T63" fmla="*/ 153 h 322"/>
                    <a:gd name="T64" fmla="*/ 144 w 178"/>
                    <a:gd name="T65" fmla="*/ 170 h 322"/>
                    <a:gd name="T66" fmla="*/ 136 w 178"/>
                    <a:gd name="T67" fmla="*/ 195 h 322"/>
                    <a:gd name="T68" fmla="*/ 136 w 178"/>
                    <a:gd name="T69" fmla="*/ 212 h 322"/>
                    <a:gd name="T70" fmla="*/ 136 w 178"/>
                    <a:gd name="T71" fmla="*/ 229 h 322"/>
                    <a:gd name="T72" fmla="*/ 136 w 178"/>
                    <a:gd name="T73" fmla="*/ 238 h 322"/>
                    <a:gd name="T74" fmla="*/ 144 w 178"/>
                    <a:gd name="T75" fmla="*/ 263 h 322"/>
                    <a:gd name="T76" fmla="*/ 144 w 178"/>
                    <a:gd name="T77" fmla="*/ 272 h 322"/>
                    <a:gd name="T78" fmla="*/ 144 w 178"/>
                    <a:gd name="T79" fmla="*/ 280 h 322"/>
                    <a:gd name="T80" fmla="*/ 144 w 178"/>
                    <a:gd name="T81" fmla="*/ 297 h 322"/>
                    <a:gd name="T82" fmla="*/ 153 w 178"/>
                    <a:gd name="T83" fmla="*/ 306 h 322"/>
                    <a:gd name="T84" fmla="*/ 102 w 178"/>
                    <a:gd name="T85" fmla="*/ 314 h 322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w 178"/>
                    <a:gd name="T130" fmla="*/ 0 h 322"/>
                    <a:gd name="T131" fmla="*/ 178 w 178"/>
                    <a:gd name="T132" fmla="*/ 322 h 322"/>
                  </a:gdLst>
                  <a:ahLst/>
                  <a:cxnLst>
                    <a:cxn ang="T86">
                      <a:pos x="T0" y="T1"/>
                    </a:cxn>
                    <a:cxn ang="T87">
                      <a:pos x="T2" y="T3"/>
                    </a:cxn>
                    <a:cxn ang="T88">
                      <a:pos x="T4" y="T5"/>
                    </a:cxn>
                    <a:cxn ang="T89">
                      <a:pos x="T6" y="T7"/>
                    </a:cxn>
                    <a:cxn ang="T90">
                      <a:pos x="T8" y="T9"/>
                    </a:cxn>
                    <a:cxn ang="T91">
                      <a:pos x="T10" y="T11"/>
                    </a:cxn>
                    <a:cxn ang="T92">
                      <a:pos x="T12" y="T13"/>
                    </a:cxn>
                    <a:cxn ang="T93">
                      <a:pos x="T14" y="T15"/>
                    </a:cxn>
                    <a:cxn ang="T94">
                      <a:pos x="T16" y="T17"/>
                    </a:cxn>
                    <a:cxn ang="T95">
                      <a:pos x="T18" y="T19"/>
                    </a:cxn>
                    <a:cxn ang="T96">
                      <a:pos x="T20" y="T21"/>
                    </a:cxn>
                    <a:cxn ang="T97">
                      <a:pos x="T22" y="T23"/>
                    </a:cxn>
                    <a:cxn ang="T98">
                      <a:pos x="T24" y="T25"/>
                    </a:cxn>
                    <a:cxn ang="T99">
                      <a:pos x="T26" y="T27"/>
                    </a:cxn>
                    <a:cxn ang="T100">
                      <a:pos x="T28" y="T29"/>
                    </a:cxn>
                    <a:cxn ang="T101">
                      <a:pos x="T30" y="T31"/>
                    </a:cxn>
                    <a:cxn ang="T102">
                      <a:pos x="T32" y="T33"/>
                    </a:cxn>
                    <a:cxn ang="T103">
                      <a:pos x="T34" y="T35"/>
                    </a:cxn>
                    <a:cxn ang="T104">
                      <a:pos x="T36" y="T37"/>
                    </a:cxn>
                    <a:cxn ang="T105">
                      <a:pos x="T38" y="T39"/>
                    </a:cxn>
                    <a:cxn ang="T106">
                      <a:pos x="T40" y="T41"/>
                    </a:cxn>
                    <a:cxn ang="T107">
                      <a:pos x="T42" y="T43"/>
                    </a:cxn>
                    <a:cxn ang="T108">
                      <a:pos x="T44" y="T45"/>
                    </a:cxn>
                    <a:cxn ang="T109">
                      <a:pos x="T46" y="T47"/>
                    </a:cxn>
                    <a:cxn ang="T110">
                      <a:pos x="T48" y="T49"/>
                    </a:cxn>
                    <a:cxn ang="T111">
                      <a:pos x="T50" y="T51"/>
                    </a:cxn>
                    <a:cxn ang="T112">
                      <a:pos x="T52" y="T53"/>
                    </a:cxn>
                    <a:cxn ang="T113">
                      <a:pos x="T54" y="T55"/>
                    </a:cxn>
                    <a:cxn ang="T114">
                      <a:pos x="T56" y="T57"/>
                    </a:cxn>
                    <a:cxn ang="T115">
                      <a:pos x="T58" y="T59"/>
                    </a:cxn>
                    <a:cxn ang="T116">
                      <a:pos x="T60" y="T61"/>
                    </a:cxn>
                    <a:cxn ang="T117">
                      <a:pos x="T62" y="T63"/>
                    </a:cxn>
                    <a:cxn ang="T118">
                      <a:pos x="T64" y="T65"/>
                    </a:cxn>
                    <a:cxn ang="T119">
                      <a:pos x="T66" y="T67"/>
                    </a:cxn>
                    <a:cxn ang="T120">
                      <a:pos x="T68" y="T69"/>
                    </a:cxn>
                    <a:cxn ang="T121">
                      <a:pos x="T70" y="T71"/>
                    </a:cxn>
                    <a:cxn ang="T122">
                      <a:pos x="T72" y="T73"/>
                    </a:cxn>
                    <a:cxn ang="T123">
                      <a:pos x="T74" y="T75"/>
                    </a:cxn>
                    <a:cxn ang="T124">
                      <a:pos x="T76" y="T77"/>
                    </a:cxn>
                    <a:cxn ang="T125">
                      <a:pos x="T78" y="T79"/>
                    </a:cxn>
                    <a:cxn ang="T126">
                      <a:pos x="T80" y="T81"/>
                    </a:cxn>
                    <a:cxn ang="T127">
                      <a:pos x="T82" y="T83"/>
                    </a:cxn>
                    <a:cxn ang="T128">
                      <a:pos x="T84" y="T85"/>
                    </a:cxn>
                  </a:cxnLst>
                  <a:rect l="T129" t="T130" r="T131" b="T132"/>
                  <a:pathLst>
                    <a:path w="178" h="322">
                      <a:moveTo>
                        <a:pt x="76" y="322"/>
                      </a:moveTo>
                      <a:lnTo>
                        <a:pt x="76" y="322"/>
                      </a:lnTo>
                      <a:lnTo>
                        <a:pt x="76" y="314"/>
                      </a:lnTo>
                      <a:lnTo>
                        <a:pt x="68" y="297"/>
                      </a:lnTo>
                      <a:lnTo>
                        <a:pt x="59" y="246"/>
                      </a:lnTo>
                      <a:lnTo>
                        <a:pt x="59" y="221"/>
                      </a:lnTo>
                      <a:lnTo>
                        <a:pt x="51" y="221"/>
                      </a:lnTo>
                      <a:lnTo>
                        <a:pt x="51" y="212"/>
                      </a:lnTo>
                      <a:lnTo>
                        <a:pt x="42" y="212"/>
                      </a:lnTo>
                      <a:lnTo>
                        <a:pt x="42" y="221"/>
                      </a:lnTo>
                      <a:lnTo>
                        <a:pt x="34" y="212"/>
                      </a:lnTo>
                      <a:lnTo>
                        <a:pt x="42" y="204"/>
                      </a:lnTo>
                      <a:lnTo>
                        <a:pt x="42" y="195"/>
                      </a:lnTo>
                      <a:lnTo>
                        <a:pt x="34" y="195"/>
                      </a:lnTo>
                      <a:lnTo>
                        <a:pt x="34" y="178"/>
                      </a:lnTo>
                      <a:lnTo>
                        <a:pt x="25" y="170"/>
                      </a:lnTo>
                      <a:lnTo>
                        <a:pt x="25" y="161"/>
                      </a:lnTo>
                      <a:lnTo>
                        <a:pt x="25" y="153"/>
                      </a:lnTo>
                      <a:lnTo>
                        <a:pt x="25" y="145"/>
                      </a:lnTo>
                      <a:lnTo>
                        <a:pt x="25" y="136"/>
                      </a:lnTo>
                      <a:lnTo>
                        <a:pt x="25" y="119"/>
                      </a:lnTo>
                      <a:lnTo>
                        <a:pt x="25" y="111"/>
                      </a:lnTo>
                      <a:lnTo>
                        <a:pt x="17" y="102"/>
                      </a:lnTo>
                      <a:lnTo>
                        <a:pt x="17" y="94"/>
                      </a:lnTo>
                      <a:lnTo>
                        <a:pt x="8" y="94"/>
                      </a:lnTo>
                      <a:lnTo>
                        <a:pt x="8" y="85"/>
                      </a:lnTo>
                      <a:lnTo>
                        <a:pt x="8" y="77"/>
                      </a:lnTo>
                      <a:lnTo>
                        <a:pt x="8" y="68"/>
                      </a:lnTo>
                      <a:lnTo>
                        <a:pt x="8" y="60"/>
                      </a:lnTo>
                      <a:lnTo>
                        <a:pt x="8" y="51"/>
                      </a:lnTo>
                      <a:lnTo>
                        <a:pt x="0" y="43"/>
                      </a:lnTo>
                      <a:lnTo>
                        <a:pt x="17" y="34"/>
                      </a:lnTo>
                      <a:lnTo>
                        <a:pt x="76" y="26"/>
                      </a:lnTo>
                      <a:lnTo>
                        <a:pt x="127" y="9"/>
                      </a:lnTo>
                      <a:lnTo>
                        <a:pt x="161" y="0"/>
                      </a:lnTo>
                      <a:lnTo>
                        <a:pt x="170" y="9"/>
                      </a:lnTo>
                      <a:lnTo>
                        <a:pt x="161" y="26"/>
                      </a:lnTo>
                      <a:lnTo>
                        <a:pt x="161" y="34"/>
                      </a:lnTo>
                      <a:lnTo>
                        <a:pt x="170" y="43"/>
                      </a:lnTo>
                      <a:lnTo>
                        <a:pt x="178" y="51"/>
                      </a:lnTo>
                      <a:lnTo>
                        <a:pt x="170" y="60"/>
                      </a:lnTo>
                      <a:lnTo>
                        <a:pt x="178" y="60"/>
                      </a:lnTo>
                      <a:lnTo>
                        <a:pt x="178" y="68"/>
                      </a:lnTo>
                      <a:lnTo>
                        <a:pt x="170" y="68"/>
                      </a:lnTo>
                      <a:lnTo>
                        <a:pt x="170" y="77"/>
                      </a:lnTo>
                      <a:lnTo>
                        <a:pt x="161" y="85"/>
                      </a:lnTo>
                      <a:lnTo>
                        <a:pt x="161" y="94"/>
                      </a:lnTo>
                      <a:lnTo>
                        <a:pt x="153" y="94"/>
                      </a:lnTo>
                      <a:lnTo>
                        <a:pt x="144" y="94"/>
                      </a:lnTo>
                      <a:lnTo>
                        <a:pt x="144" y="102"/>
                      </a:lnTo>
                      <a:lnTo>
                        <a:pt x="144" y="111"/>
                      </a:lnTo>
                      <a:lnTo>
                        <a:pt x="144" y="119"/>
                      </a:lnTo>
                      <a:lnTo>
                        <a:pt x="144" y="128"/>
                      </a:lnTo>
                      <a:lnTo>
                        <a:pt x="144" y="136"/>
                      </a:lnTo>
                      <a:lnTo>
                        <a:pt x="144" y="145"/>
                      </a:lnTo>
                      <a:lnTo>
                        <a:pt x="144" y="153"/>
                      </a:lnTo>
                      <a:lnTo>
                        <a:pt x="144" y="161"/>
                      </a:lnTo>
                      <a:lnTo>
                        <a:pt x="144" y="170"/>
                      </a:lnTo>
                      <a:lnTo>
                        <a:pt x="136" y="178"/>
                      </a:lnTo>
                      <a:lnTo>
                        <a:pt x="136" y="195"/>
                      </a:lnTo>
                      <a:lnTo>
                        <a:pt x="136" y="204"/>
                      </a:lnTo>
                      <a:lnTo>
                        <a:pt x="136" y="212"/>
                      </a:lnTo>
                      <a:lnTo>
                        <a:pt x="136" y="221"/>
                      </a:lnTo>
                      <a:lnTo>
                        <a:pt x="136" y="229"/>
                      </a:lnTo>
                      <a:lnTo>
                        <a:pt x="136" y="238"/>
                      </a:lnTo>
                      <a:lnTo>
                        <a:pt x="136" y="255"/>
                      </a:lnTo>
                      <a:lnTo>
                        <a:pt x="144" y="255"/>
                      </a:lnTo>
                      <a:lnTo>
                        <a:pt x="144" y="263"/>
                      </a:lnTo>
                      <a:lnTo>
                        <a:pt x="144" y="272"/>
                      </a:lnTo>
                      <a:lnTo>
                        <a:pt x="144" y="280"/>
                      </a:lnTo>
                      <a:lnTo>
                        <a:pt x="144" y="289"/>
                      </a:lnTo>
                      <a:lnTo>
                        <a:pt x="144" y="297"/>
                      </a:lnTo>
                      <a:lnTo>
                        <a:pt x="153" y="306"/>
                      </a:lnTo>
                      <a:lnTo>
                        <a:pt x="110" y="314"/>
                      </a:lnTo>
                      <a:lnTo>
                        <a:pt x="102" y="314"/>
                      </a:lnTo>
                      <a:lnTo>
                        <a:pt x="76" y="322"/>
                      </a:lnTo>
                      <a:close/>
                    </a:path>
                  </a:pathLst>
                </a:custGeom>
                <a:solidFill>
                  <a:schemeClr val="bg2"/>
                </a:solidFill>
                <a:ln w="12700">
                  <a:noFill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0" hangingPunct="0">
                    <a:spcBef>
                      <a:spcPct val="20000"/>
                    </a:spcBef>
                  </a:pPr>
                  <a:endParaRPr lang="en-US"/>
                </a:p>
              </p:txBody>
            </p:sp>
            <p:sp>
              <p:nvSpPr>
                <p:cNvPr id="46222" name="Freeform 13"/>
                <p:cNvSpPr>
                  <a:spLocks/>
                </p:cNvSpPr>
                <p:nvPr/>
              </p:nvSpPr>
              <p:spPr bwMode="auto">
                <a:xfrm>
                  <a:off x="2825" y="826"/>
                  <a:ext cx="662" cy="746"/>
                </a:xfrm>
                <a:custGeom>
                  <a:avLst/>
                  <a:gdLst>
                    <a:gd name="T0" fmla="*/ 382 w 662"/>
                    <a:gd name="T1" fmla="*/ 746 h 746"/>
                    <a:gd name="T2" fmla="*/ 272 w 662"/>
                    <a:gd name="T3" fmla="*/ 746 h 746"/>
                    <a:gd name="T4" fmla="*/ 153 w 662"/>
                    <a:gd name="T5" fmla="*/ 746 h 746"/>
                    <a:gd name="T6" fmla="*/ 59 w 662"/>
                    <a:gd name="T7" fmla="*/ 661 h 746"/>
                    <a:gd name="T8" fmla="*/ 68 w 662"/>
                    <a:gd name="T9" fmla="*/ 517 h 746"/>
                    <a:gd name="T10" fmla="*/ 42 w 662"/>
                    <a:gd name="T11" fmla="*/ 500 h 746"/>
                    <a:gd name="T12" fmla="*/ 34 w 662"/>
                    <a:gd name="T13" fmla="*/ 475 h 746"/>
                    <a:gd name="T14" fmla="*/ 51 w 662"/>
                    <a:gd name="T15" fmla="*/ 432 h 746"/>
                    <a:gd name="T16" fmla="*/ 51 w 662"/>
                    <a:gd name="T17" fmla="*/ 399 h 746"/>
                    <a:gd name="T18" fmla="*/ 42 w 662"/>
                    <a:gd name="T19" fmla="*/ 373 h 746"/>
                    <a:gd name="T20" fmla="*/ 42 w 662"/>
                    <a:gd name="T21" fmla="*/ 348 h 746"/>
                    <a:gd name="T22" fmla="*/ 34 w 662"/>
                    <a:gd name="T23" fmla="*/ 331 h 746"/>
                    <a:gd name="T24" fmla="*/ 42 w 662"/>
                    <a:gd name="T25" fmla="*/ 305 h 746"/>
                    <a:gd name="T26" fmla="*/ 34 w 662"/>
                    <a:gd name="T27" fmla="*/ 305 h 746"/>
                    <a:gd name="T28" fmla="*/ 34 w 662"/>
                    <a:gd name="T29" fmla="*/ 288 h 746"/>
                    <a:gd name="T30" fmla="*/ 34 w 662"/>
                    <a:gd name="T31" fmla="*/ 263 h 746"/>
                    <a:gd name="T32" fmla="*/ 34 w 662"/>
                    <a:gd name="T33" fmla="*/ 246 h 746"/>
                    <a:gd name="T34" fmla="*/ 34 w 662"/>
                    <a:gd name="T35" fmla="*/ 238 h 746"/>
                    <a:gd name="T36" fmla="*/ 25 w 662"/>
                    <a:gd name="T37" fmla="*/ 212 h 746"/>
                    <a:gd name="T38" fmla="*/ 25 w 662"/>
                    <a:gd name="T39" fmla="*/ 195 h 746"/>
                    <a:gd name="T40" fmla="*/ 17 w 662"/>
                    <a:gd name="T41" fmla="*/ 170 h 746"/>
                    <a:gd name="T42" fmla="*/ 8 w 662"/>
                    <a:gd name="T43" fmla="*/ 153 h 746"/>
                    <a:gd name="T44" fmla="*/ 8 w 662"/>
                    <a:gd name="T45" fmla="*/ 144 h 746"/>
                    <a:gd name="T46" fmla="*/ 8 w 662"/>
                    <a:gd name="T47" fmla="*/ 136 h 746"/>
                    <a:gd name="T48" fmla="*/ 8 w 662"/>
                    <a:gd name="T49" fmla="*/ 136 h 746"/>
                    <a:gd name="T50" fmla="*/ 8 w 662"/>
                    <a:gd name="T51" fmla="*/ 127 h 746"/>
                    <a:gd name="T52" fmla="*/ 8 w 662"/>
                    <a:gd name="T53" fmla="*/ 119 h 746"/>
                    <a:gd name="T54" fmla="*/ 8 w 662"/>
                    <a:gd name="T55" fmla="*/ 119 h 746"/>
                    <a:gd name="T56" fmla="*/ 8 w 662"/>
                    <a:gd name="T57" fmla="*/ 102 h 746"/>
                    <a:gd name="T58" fmla="*/ 8 w 662"/>
                    <a:gd name="T59" fmla="*/ 102 h 746"/>
                    <a:gd name="T60" fmla="*/ 8 w 662"/>
                    <a:gd name="T61" fmla="*/ 85 h 746"/>
                    <a:gd name="T62" fmla="*/ 8 w 662"/>
                    <a:gd name="T63" fmla="*/ 77 h 746"/>
                    <a:gd name="T64" fmla="*/ 8 w 662"/>
                    <a:gd name="T65" fmla="*/ 68 h 746"/>
                    <a:gd name="T66" fmla="*/ 68 w 662"/>
                    <a:gd name="T67" fmla="*/ 43 h 746"/>
                    <a:gd name="T68" fmla="*/ 221 w 662"/>
                    <a:gd name="T69" fmla="*/ 60 h 746"/>
                    <a:gd name="T70" fmla="*/ 255 w 662"/>
                    <a:gd name="T71" fmla="*/ 94 h 746"/>
                    <a:gd name="T72" fmla="*/ 323 w 662"/>
                    <a:gd name="T73" fmla="*/ 102 h 746"/>
                    <a:gd name="T74" fmla="*/ 390 w 662"/>
                    <a:gd name="T75" fmla="*/ 102 h 746"/>
                    <a:gd name="T76" fmla="*/ 407 w 662"/>
                    <a:gd name="T77" fmla="*/ 110 h 746"/>
                    <a:gd name="T78" fmla="*/ 424 w 662"/>
                    <a:gd name="T79" fmla="*/ 127 h 746"/>
                    <a:gd name="T80" fmla="*/ 467 w 662"/>
                    <a:gd name="T81" fmla="*/ 136 h 746"/>
                    <a:gd name="T82" fmla="*/ 518 w 662"/>
                    <a:gd name="T83" fmla="*/ 153 h 746"/>
                    <a:gd name="T84" fmla="*/ 577 w 662"/>
                    <a:gd name="T85" fmla="*/ 144 h 746"/>
                    <a:gd name="T86" fmla="*/ 645 w 662"/>
                    <a:gd name="T87" fmla="*/ 153 h 746"/>
                    <a:gd name="T88" fmla="*/ 586 w 662"/>
                    <a:gd name="T89" fmla="*/ 195 h 746"/>
                    <a:gd name="T90" fmla="*/ 441 w 662"/>
                    <a:gd name="T91" fmla="*/ 339 h 746"/>
                    <a:gd name="T92" fmla="*/ 433 w 662"/>
                    <a:gd name="T93" fmla="*/ 416 h 746"/>
                    <a:gd name="T94" fmla="*/ 424 w 662"/>
                    <a:gd name="T95" fmla="*/ 424 h 746"/>
                    <a:gd name="T96" fmla="*/ 399 w 662"/>
                    <a:gd name="T97" fmla="*/ 441 h 746"/>
                    <a:gd name="T98" fmla="*/ 382 w 662"/>
                    <a:gd name="T99" fmla="*/ 466 h 746"/>
                    <a:gd name="T100" fmla="*/ 407 w 662"/>
                    <a:gd name="T101" fmla="*/ 492 h 746"/>
                    <a:gd name="T102" fmla="*/ 399 w 662"/>
                    <a:gd name="T103" fmla="*/ 509 h 746"/>
                    <a:gd name="T104" fmla="*/ 399 w 662"/>
                    <a:gd name="T105" fmla="*/ 534 h 746"/>
                    <a:gd name="T106" fmla="*/ 399 w 662"/>
                    <a:gd name="T107" fmla="*/ 560 h 746"/>
                    <a:gd name="T108" fmla="*/ 399 w 662"/>
                    <a:gd name="T109" fmla="*/ 585 h 746"/>
                    <a:gd name="T110" fmla="*/ 441 w 662"/>
                    <a:gd name="T111" fmla="*/ 610 h 746"/>
                    <a:gd name="T112" fmla="*/ 475 w 662"/>
                    <a:gd name="T113" fmla="*/ 627 h 746"/>
                    <a:gd name="T114" fmla="*/ 484 w 662"/>
                    <a:gd name="T115" fmla="*/ 653 h 746"/>
                    <a:gd name="T116" fmla="*/ 518 w 662"/>
                    <a:gd name="T117" fmla="*/ 670 h 746"/>
                    <a:gd name="T118" fmla="*/ 543 w 662"/>
                    <a:gd name="T119" fmla="*/ 712 h 746"/>
                    <a:gd name="T120" fmla="*/ 509 w 662"/>
                    <a:gd name="T121" fmla="*/ 737 h 74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  <a:gd name="T165" fmla="*/ 0 60000 65536"/>
                    <a:gd name="T166" fmla="*/ 0 60000 65536"/>
                    <a:gd name="T167" fmla="*/ 0 60000 65536"/>
                    <a:gd name="T168" fmla="*/ 0 60000 65536"/>
                    <a:gd name="T169" fmla="*/ 0 60000 65536"/>
                    <a:gd name="T170" fmla="*/ 0 60000 65536"/>
                    <a:gd name="T171" fmla="*/ 0 60000 65536"/>
                    <a:gd name="T172" fmla="*/ 0 60000 65536"/>
                    <a:gd name="T173" fmla="*/ 0 60000 65536"/>
                    <a:gd name="T174" fmla="*/ 0 60000 65536"/>
                    <a:gd name="T175" fmla="*/ 0 60000 65536"/>
                    <a:gd name="T176" fmla="*/ 0 60000 65536"/>
                    <a:gd name="T177" fmla="*/ 0 60000 65536"/>
                    <a:gd name="T178" fmla="*/ 0 60000 65536"/>
                    <a:gd name="T179" fmla="*/ 0 60000 65536"/>
                    <a:gd name="T180" fmla="*/ 0 60000 65536"/>
                    <a:gd name="T181" fmla="*/ 0 60000 65536"/>
                    <a:gd name="T182" fmla="*/ 0 60000 65536"/>
                    <a:gd name="T183" fmla="*/ 0 w 662"/>
                    <a:gd name="T184" fmla="*/ 0 h 746"/>
                    <a:gd name="T185" fmla="*/ 662 w 662"/>
                    <a:gd name="T186" fmla="*/ 746 h 746"/>
                  </a:gdLst>
                  <a:ahLst/>
                  <a:cxnLst>
                    <a:cxn ang="T122">
                      <a:pos x="T0" y="T1"/>
                    </a:cxn>
                    <a:cxn ang="T123">
                      <a:pos x="T2" y="T3"/>
                    </a:cxn>
                    <a:cxn ang="T124">
                      <a:pos x="T4" y="T5"/>
                    </a:cxn>
                    <a:cxn ang="T125">
                      <a:pos x="T6" y="T7"/>
                    </a:cxn>
                    <a:cxn ang="T126">
                      <a:pos x="T8" y="T9"/>
                    </a:cxn>
                    <a:cxn ang="T127">
                      <a:pos x="T10" y="T11"/>
                    </a:cxn>
                    <a:cxn ang="T128">
                      <a:pos x="T12" y="T13"/>
                    </a:cxn>
                    <a:cxn ang="T129">
                      <a:pos x="T14" y="T15"/>
                    </a:cxn>
                    <a:cxn ang="T130">
                      <a:pos x="T16" y="T17"/>
                    </a:cxn>
                    <a:cxn ang="T131">
                      <a:pos x="T18" y="T19"/>
                    </a:cxn>
                    <a:cxn ang="T132">
                      <a:pos x="T20" y="T21"/>
                    </a:cxn>
                    <a:cxn ang="T133">
                      <a:pos x="T22" y="T23"/>
                    </a:cxn>
                    <a:cxn ang="T134">
                      <a:pos x="T24" y="T25"/>
                    </a:cxn>
                    <a:cxn ang="T135">
                      <a:pos x="T26" y="T27"/>
                    </a:cxn>
                    <a:cxn ang="T136">
                      <a:pos x="T28" y="T29"/>
                    </a:cxn>
                    <a:cxn ang="T137">
                      <a:pos x="T30" y="T31"/>
                    </a:cxn>
                    <a:cxn ang="T138">
                      <a:pos x="T32" y="T33"/>
                    </a:cxn>
                    <a:cxn ang="T139">
                      <a:pos x="T34" y="T35"/>
                    </a:cxn>
                    <a:cxn ang="T140">
                      <a:pos x="T36" y="T37"/>
                    </a:cxn>
                    <a:cxn ang="T141">
                      <a:pos x="T38" y="T39"/>
                    </a:cxn>
                    <a:cxn ang="T142">
                      <a:pos x="T40" y="T41"/>
                    </a:cxn>
                    <a:cxn ang="T143">
                      <a:pos x="T42" y="T43"/>
                    </a:cxn>
                    <a:cxn ang="T144">
                      <a:pos x="T44" y="T45"/>
                    </a:cxn>
                    <a:cxn ang="T145">
                      <a:pos x="T46" y="T47"/>
                    </a:cxn>
                    <a:cxn ang="T146">
                      <a:pos x="T48" y="T49"/>
                    </a:cxn>
                    <a:cxn ang="T147">
                      <a:pos x="T50" y="T51"/>
                    </a:cxn>
                    <a:cxn ang="T148">
                      <a:pos x="T52" y="T53"/>
                    </a:cxn>
                    <a:cxn ang="T149">
                      <a:pos x="T54" y="T55"/>
                    </a:cxn>
                    <a:cxn ang="T150">
                      <a:pos x="T56" y="T57"/>
                    </a:cxn>
                    <a:cxn ang="T151">
                      <a:pos x="T58" y="T59"/>
                    </a:cxn>
                    <a:cxn ang="T152">
                      <a:pos x="T60" y="T61"/>
                    </a:cxn>
                    <a:cxn ang="T153">
                      <a:pos x="T62" y="T63"/>
                    </a:cxn>
                    <a:cxn ang="T154">
                      <a:pos x="T64" y="T65"/>
                    </a:cxn>
                    <a:cxn ang="T155">
                      <a:pos x="T66" y="T67"/>
                    </a:cxn>
                    <a:cxn ang="T156">
                      <a:pos x="T68" y="T69"/>
                    </a:cxn>
                    <a:cxn ang="T157">
                      <a:pos x="T70" y="T71"/>
                    </a:cxn>
                    <a:cxn ang="T158">
                      <a:pos x="T72" y="T73"/>
                    </a:cxn>
                    <a:cxn ang="T159">
                      <a:pos x="T74" y="T75"/>
                    </a:cxn>
                    <a:cxn ang="T160">
                      <a:pos x="T76" y="T77"/>
                    </a:cxn>
                    <a:cxn ang="T161">
                      <a:pos x="T78" y="T79"/>
                    </a:cxn>
                    <a:cxn ang="T162">
                      <a:pos x="T80" y="T81"/>
                    </a:cxn>
                    <a:cxn ang="T163">
                      <a:pos x="T82" y="T83"/>
                    </a:cxn>
                    <a:cxn ang="T164">
                      <a:pos x="T84" y="T85"/>
                    </a:cxn>
                    <a:cxn ang="T165">
                      <a:pos x="T86" y="T87"/>
                    </a:cxn>
                    <a:cxn ang="T166">
                      <a:pos x="T88" y="T89"/>
                    </a:cxn>
                    <a:cxn ang="T167">
                      <a:pos x="T90" y="T91"/>
                    </a:cxn>
                    <a:cxn ang="T168">
                      <a:pos x="T92" y="T93"/>
                    </a:cxn>
                    <a:cxn ang="T169">
                      <a:pos x="T94" y="T95"/>
                    </a:cxn>
                    <a:cxn ang="T170">
                      <a:pos x="T96" y="T97"/>
                    </a:cxn>
                    <a:cxn ang="T171">
                      <a:pos x="T98" y="T99"/>
                    </a:cxn>
                    <a:cxn ang="T172">
                      <a:pos x="T100" y="T101"/>
                    </a:cxn>
                    <a:cxn ang="T173">
                      <a:pos x="T102" y="T103"/>
                    </a:cxn>
                    <a:cxn ang="T174">
                      <a:pos x="T104" y="T105"/>
                    </a:cxn>
                    <a:cxn ang="T175">
                      <a:pos x="T106" y="T107"/>
                    </a:cxn>
                    <a:cxn ang="T176">
                      <a:pos x="T108" y="T109"/>
                    </a:cxn>
                    <a:cxn ang="T177">
                      <a:pos x="T110" y="T111"/>
                    </a:cxn>
                    <a:cxn ang="T178">
                      <a:pos x="T112" y="T113"/>
                    </a:cxn>
                    <a:cxn ang="T179">
                      <a:pos x="T114" y="T115"/>
                    </a:cxn>
                    <a:cxn ang="T180">
                      <a:pos x="T116" y="T117"/>
                    </a:cxn>
                    <a:cxn ang="T181">
                      <a:pos x="T118" y="T119"/>
                    </a:cxn>
                    <a:cxn ang="T182">
                      <a:pos x="T120" y="T121"/>
                    </a:cxn>
                  </a:cxnLst>
                  <a:rect l="T183" t="T184" r="T185" b="T186"/>
                  <a:pathLst>
                    <a:path w="662" h="746">
                      <a:moveTo>
                        <a:pt x="501" y="737"/>
                      </a:moveTo>
                      <a:lnTo>
                        <a:pt x="467" y="737"/>
                      </a:lnTo>
                      <a:lnTo>
                        <a:pt x="433" y="746"/>
                      </a:lnTo>
                      <a:lnTo>
                        <a:pt x="424" y="746"/>
                      </a:lnTo>
                      <a:lnTo>
                        <a:pt x="382" y="746"/>
                      </a:lnTo>
                      <a:lnTo>
                        <a:pt x="340" y="746"/>
                      </a:lnTo>
                      <a:lnTo>
                        <a:pt x="323" y="746"/>
                      </a:lnTo>
                      <a:lnTo>
                        <a:pt x="297" y="746"/>
                      </a:lnTo>
                      <a:lnTo>
                        <a:pt x="272" y="746"/>
                      </a:lnTo>
                      <a:lnTo>
                        <a:pt x="246" y="746"/>
                      </a:lnTo>
                      <a:lnTo>
                        <a:pt x="212" y="746"/>
                      </a:lnTo>
                      <a:lnTo>
                        <a:pt x="204" y="746"/>
                      </a:lnTo>
                      <a:lnTo>
                        <a:pt x="161" y="746"/>
                      </a:lnTo>
                      <a:lnTo>
                        <a:pt x="153" y="746"/>
                      </a:lnTo>
                      <a:lnTo>
                        <a:pt x="119" y="746"/>
                      </a:lnTo>
                      <a:lnTo>
                        <a:pt x="102" y="746"/>
                      </a:lnTo>
                      <a:lnTo>
                        <a:pt x="59" y="746"/>
                      </a:lnTo>
                      <a:lnTo>
                        <a:pt x="59" y="704"/>
                      </a:lnTo>
                      <a:lnTo>
                        <a:pt x="59" y="661"/>
                      </a:lnTo>
                      <a:lnTo>
                        <a:pt x="59" y="619"/>
                      </a:lnTo>
                      <a:lnTo>
                        <a:pt x="59" y="602"/>
                      </a:lnTo>
                      <a:lnTo>
                        <a:pt x="59" y="585"/>
                      </a:lnTo>
                      <a:lnTo>
                        <a:pt x="59" y="560"/>
                      </a:lnTo>
                      <a:lnTo>
                        <a:pt x="68" y="517"/>
                      </a:lnTo>
                      <a:lnTo>
                        <a:pt x="59" y="517"/>
                      </a:lnTo>
                      <a:lnTo>
                        <a:pt x="59" y="509"/>
                      </a:lnTo>
                      <a:lnTo>
                        <a:pt x="51" y="509"/>
                      </a:lnTo>
                      <a:lnTo>
                        <a:pt x="42" y="500"/>
                      </a:lnTo>
                      <a:lnTo>
                        <a:pt x="34" y="492"/>
                      </a:lnTo>
                      <a:lnTo>
                        <a:pt x="34" y="483"/>
                      </a:lnTo>
                      <a:lnTo>
                        <a:pt x="25" y="475"/>
                      </a:lnTo>
                      <a:lnTo>
                        <a:pt x="34" y="475"/>
                      </a:lnTo>
                      <a:lnTo>
                        <a:pt x="51" y="458"/>
                      </a:lnTo>
                      <a:lnTo>
                        <a:pt x="51" y="449"/>
                      </a:lnTo>
                      <a:lnTo>
                        <a:pt x="51" y="432"/>
                      </a:lnTo>
                      <a:lnTo>
                        <a:pt x="51" y="424"/>
                      </a:lnTo>
                      <a:lnTo>
                        <a:pt x="59" y="416"/>
                      </a:lnTo>
                      <a:lnTo>
                        <a:pt x="51" y="407"/>
                      </a:lnTo>
                      <a:lnTo>
                        <a:pt x="51" y="399"/>
                      </a:lnTo>
                      <a:lnTo>
                        <a:pt x="51" y="382"/>
                      </a:lnTo>
                      <a:lnTo>
                        <a:pt x="42" y="373"/>
                      </a:lnTo>
                      <a:lnTo>
                        <a:pt x="42" y="365"/>
                      </a:lnTo>
                      <a:lnTo>
                        <a:pt x="42" y="356"/>
                      </a:lnTo>
                      <a:lnTo>
                        <a:pt x="42" y="348"/>
                      </a:lnTo>
                      <a:lnTo>
                        <a:pt x="34" y="348"/>
                      </a:lnTo>
                      <a:lnTo>
                        <a:pt x="34" y="339"/>
                      </a:lnTo>
                      <a:lnTo>
                        <a:pt x="34" y="331"/>
                      </a:lnTo>
                      <a:lnTo>
                        <a:pt x="34" y="322"/>
                      </a:lnTo>
                      <a:lnTo>
                        <a:pt x="42" y="322"/>
                      </a:lnTo>
                      <a:lnTo>
                        <a:pt x="34" y="314"/>
                      </a:lnTo>
                      <a:lnTo>
                        <a:pt x="42" y="314"/>
                      </a:lnTo>
                      <a:lnTo>
                        <a:pt x="42" y="305"/>
                      </a:lnTo>
                      <a:lnTo>
                        <a:pt x="34" y="305"/>
                      </a:lnTo>
                      <a:lnTo>
                        <a:pt x="34" y="297"/>
                      </a:lnTo>
                      <a:lnTo>
                        <a:pt x="34" y="288"/>
                      </a:lnTo>
                      <a:lnTo>
                        <a:pt x="34" y="280"/>
                      </a:lnTo>
                      <a:lnTo>
                        <a:pt x="34" y="271"/>
                      </a:lnTo>
                      <a:lnTo>
                        <a:pt x="34" y="263"/>
                      </a:lnTo>
                      <a:lnTo>
                        <a:pt x="34" y="255"/>
                      </a:lnTo>
                      <a:lnTo>
                        <a:pt x="34" y="246"/>
                      </a:lnTo>
                      <a:lnTo>
                        <a:pt x="34" y="238"/>
                      </a:lnTo>
                      <a:lnTo>
                        <a:pt x="34" y="229"/>
                      </a:lnTo>
                      <a:lnTo>
                        <a:pt x="34" y="221"/>
                      </a:lnTo>
                      <a:lnTo>
                        <a:pt x="25" y="212"/>
                      </a:lnTo>
                      <a:lnTo>
                        <a:pt x="25" y="204"/>
                      </a:lnTo>
                      <a:lnTo>
                        <a:pt x="25" y="195"/>
                      </a:lnTo>
                      <a:lnTo>
                        <a:pt x="17" y="195"/>
                      </a:lnTo>
                      <a:lnTo>
                        <a:pt x="25" y="195"/>
                      </a:lnTo>
                      <a:lnTo>
                        <a:pt x="17" y="187"/>
                      </a:lnTo>
                      <a:lnTo>
                        <a:pt x="17" y="178"/>
                      </a:lnTo>
                      <a:lnTo>
                        <a:pt x="17" y="170"/>
                      </a:lnTo>
                      <a:lnTo>
                        <a:pt x="8" y="161"/>
                      </a:lnTo>
                      <a:lnTo>
                        <a:pt x="8" y="153"/>
                      </a:lnTo>
                      <a:lnTo>
                        <a:pt x="8" y="144"/>
                      </a:lnTo>
                      <a:lnTo>
                        <a:pt x="8" y="136"/>
                      </a:lnTo>
                      <a:lnTo>
                        <a:pt x="8" y="127"/>
                      </a:lnTo>
                      <a:lnTo>
                        <a:pt x="8" y="119"/>
                      </a:lnTo>
                      <a:lnTo>
                        <a:pt x="8" y="110"/>
                      </a:lnTo>
                      <a:lnTo>
                        <a:pt x="8" y="102"/>
                      </a:lnTo>
                      <a:lnTo>
                        <a:pt x="8" y="94"/>
                      </a:lnTo>
                      <a:lnTo>
                        <a:pt x="8" y="85"/>
                      </a:lnTo>
                      <a:lnTo>
                        <a:pt x="8" y="77"/>
                      </a:lnTo>
                      <a:lnTo>
                        <a:pt x="8" y="68"/>
                      </a:lnTo>
                      <a:lnTo>
                        <a:pt x="8" y="60"/>
                      </a:lnTo>
                      <a:lnTo>
                        <a:pt x="0" y="51"/>
                      </a:lnTo>
                      <a:lnTo>
                        <a:pt x="0" y="43"/>
                      </a:lnTo>
                      <a:lnTo>
                        <a:pt x="68" y="43"/>
                      </a:lnTo>
                      <a:lnTo>
                        <a:pt x="170" y="43"/>
                      </a:lnTo>
                      <a:lnTo>
                        <a:pt x="178" y="43"/>
                      </a:lnTo>
                      <a:lnTo>
                        <a:pt x="178" y="0"/>
                      </a:lnTo>
                      <a:lnTo>
                        <a:pt x="204" y="0"/>
                      </a:lnTo>
                      <a:lnTo>
                        <a:pt x="221" y="60"/>
                      </a:lnTo>
                      <a:lnTo>
                        <a:pt x="221" y="77"/>
                      </a:lnTo>
                      <a:lnTo>
                        <a:pt x="229" y="85"/>
                      </a:lnTo>
                      <a:lnTo>
                        <a:pt x="238" y="85"/>
                      </a:lnTo>
                      <a:lnTo>
                        <a:pt x="255" y="85"/>
                      </a:lnTo>
                      <a:lnTo>
                        <a:pt x="255" y="94"/>
                      </a:lnTo>
                      <a:lnTo>
                        <a:pt x="289" y="94"/>
                      </a:lnTo>
                      <a:lnTo>
                        <a:pt x="297" y="102"/>
                      </a:lnTo>
                      <a:lnTo>
                        <a:pt x="297" y="110"/>
                      </a:lnTo>
                      <a:lnTo>
                        <a:pt x="323" y="102"/>
                      </a:lnTo>
                      <a:lnTo>
                        <a:pt x="323" y="94"/>
                      </a:lnTo>
                      <a:lnTo>
                        <a:pt x="340" y="94"/>
                      </a:lnTo>
                      <a:lnTo>
                        <a:pt x="356" y="94"/>
                      </a:lnTo>
                      <a:lnTo>
                        <a:pt x="365" y="94"/>
                      </a:lnTo>
                      <a:lnTo>
                        <a:pt x="390" y="102"/>
                      </a:lnTo>
                      <a:lnTo>
                        <a:pt x="399" y="102"/>
                      </a:lnTo>
                      <a:lnTo>
                        <a:pt x="390" y="102"/>
                      </a:lnTo>
                      <a:lnTo>
                        <a:pt x="390" y="110"/>
                      </a:lnTo>
                      <a:lnTo>
                        <a:pt x="407" y="110"/>
                      </a:lnTo>
                      <a:lnTo>
                        <a:pt x="407" y="119"/>
                      </a:lnTo>
                      <a:lnTo>
                        <a:pt x="416" y="136"/>
                      </a:lnTo>
                      <a:lnTo>
                        <a:pt x="424" y="136"/>
                      </a:lnTo>
                      <a:lnTo>
                        <a:pt x="424" y="127"/>
                      </a:lnTo>
                      <a:lnTo>
                        <a:pt x="424" y="119"/>
                      </a:lnTo>
                      <a:lnTo>
                        <a:pt x="441" y="119"/>
                      </a:lnTo>
                      <a:lnTo>
                        <a:pt x="450" y="119"/>
                      </a:lnTo>
                      <a:lnTo>
                        <a:pt x="450" y="136"/>
                      </a:lnTo>
                      <a:lnTo>
                        <a:pt x="467" y="136"/>
                      </a:lnTo>
                      <a:lnTo>
                        <a:pt x="475" y="144"/>
                      </a:lnTo>
                      <a:lnTo>
                        <a:pt x="475" y="153"/>
                      </a:lnTo>
                      <a:lnTo>
                        <a:pt x="492" y="153"/>
                      </a:lnTo>
                      <a:lnTo>
                        <a:pt x="492" y="161"/>
                      </a:lnTo>
                      <a:lnTo>
                        <a:pt x="518" y="153"/>
                      </a:lnTo>
                      <a:lnTo>
                        <a:pt x="535" y="136"/>
                      </a:lnTo>
                      <a:lnTo>
                        <a:pt x="552" y="127"/>
                      </a:lnTo>
                      <a:lnTo>
                        <a:pt x="560" y="153"/>
                      </a:lnTo>
                      <a:lnTo>
                        <a:pt x="577" y="144"/>
                      </a:lnTo>
                      <a:lnTo>
                        <a:pt x="611" y="144"/>
                      </a:lnTo>
                      <a:lnTo>
                        <a:pt x="620" y="144"/>
                      </a:lnTo>
                      <a:lnTo>
                        <a:pt x="628" y="153"/>
                      </a:lnTo>
                      <a:lnTo>
                        <a:pt x="637" y="161"/>
                      </a:lnTo>
                      <a:lnTo>
                        <a:pt x="645" y="153"/>
                      </a:lnTo>
                      <a:lnTo>
                        <a:pt x="662" y="153"/>
                      </a:lnTo>
                      <a:lnTo>
                        <a:pt x="654" y="153"/>
                      </a:lnTo>
                      <a:lnTo>
                        <a:pt x="654" y="161"/>
                      </a:lnTo>
                      <a:lnTo>
                        <a:pt x="628" y="178"/>
                      </a:lnTo>
                      <a:lnTo>
                        <a:pt x="586" y="195"/>
                      </a:lnTo>
                      <a:lnTo>
                        <a:pt x="543" y="229"/>
                      </a:lnTo>
                      <a:lnTo>
                        <a:pt x="501" y="271"/>
                      </a:lnTo>
                      <a:lnTo>
                        <a:pt x="475" y="305"/>
                      </a:lnTo>
                      <a:lnTo>
                        <a:pt x="450" y="322"/>
                      </a:lnTo>
                      <a:lnTo>
                        <a:pt x="441" y="339"/>
                      </a:lnTo>
                      <a:lnTo>
                        <a:pt x="433" y="339"/>
                      </a:lnTo>
                      <a:lnTo>
                        <a:pt x="433" y="365"/>
                      </a:lnTo>
                      <a:lnTo>
                        <a:pt x="433" y="399"/>
                      </a:lnTo>
                      <a:lnTo>
                        <a:pt x="433" y="416"/>
                      </a:lnTo>
                      <a:lnTo>
                        <a:pt x="433" y="424"/>
                      </a:lnTo>
                      <a:lnTo>
                        <a:pt x="424" y="416"/>
                      </a:lnTo>
                      <a:lnTo>
                        <a:pt x="424" y="424"/>
                      </a:lnTo>
                      <a:lnTo>
                        <a:pt x="416" y="424"/>
                      </a:lnTo>
                      <a:lnTo>
                        <a:pt x="416" y="432"/>
                      </a:lnTo>
                      <a:lnTo>
                        <a:pt x="407" y="432"/>
                      </a:lnTo>
                      <a:lnTo>
                        <a:pt x="399" y="441"/>
                      </a:lnTo>
                      <a:lnTo>
                        <a:pt x="390" y="449"/>
                      </a:lnTo>
                      <a:lnTo>
                        <a:pt x="390" y="458"/>
                      </a:lnTo>
                      <a:lnTo>
                        <a:pt x="382" y="466"/>
                      </a:lnTo>
                      <a:lnTo>
                        <a:pt x="382" y="475"/>
                      </a:lnTo>
                      <a:lnTo>
                        <a:pt x="390" y="483"/>
                      </a:lnTo>
                      <a:lnTo>
                        <a:pt x="399" y="475"/>
                      </a:lnTo>
                      <a:lnTo>
                        <a:pt x="399" y="483"/>
                      </a:lnTo>
                      <a:lnTo>
                        <a:pt x="407" y="492"/>
                      </a:lnTo>
                      <a:lnTo>
                        <a:pt x="407" y="500"/>
                      </a:lnTo>
                      <a:lnTo>
                        <a:pt x="399" y="509"/>
                      </a:lnTo>
                      <a:lnTo>
                        <a:pt x="399" y="517"/>
                      </a:lnTo>
                      <a:lnTo>
                        <a:pt x="399" y="526"/>
                      </a:lnTo>
                      <a:lnTo>
                        <a:pt x="399" y="534"/>
                      </a:lnTo>
                      <a:lnTo>
                        <a:pt x="399" y="543"/>
                      </a:lnTo>
                      <a:lnTo>
                        <a:pt x="399" y="551"/>
                      </a:lnTo>
                      <a:lnTo>
                        <a:pt x="399" y="560"/>
                      </a:lnTo>
                      <a:lnTo>
                        <a:pt x="399" y="568"/>
                      </a:lnTo>
                      <a:lnTo>
                        <a:pt x="399" y="585"/>
                      </a:lnTo>
                      <a:lnTo>
                        <a:pt x="416" y="593"/>
                      </a:lnTo>
                      <a:lnTo>
                        <a:pt x="416" y="602"/>
                      </a:lnTo>
                      <a:lnTo>
                        <a:pt x="424" y="602"/>
                      </a:lnTo>
                      <a:lnTo>
                        <a:pt x="441" y="610"/>
                      </a:lnTo>
                      <a:lnTo>
                        <a:pt x="441" y="619"/>
                      </a:lnTo>
                      <a:lnTo>
                        <a:pt x="450" y="619"/>
                      </a:lnTo>
                      <a:lnTo>
                        <a:pt x="467" y="627"/>
                      </a:lnTo>
                      <a:lnTo>
                        <a:pt x="475" y="627"/>
                      </a:lnTo>
                      <a:lnTo>
                        <a:pt x="475" y="636"/>
                      </a:lnTo>
                      <a:lnTo>
                        <a:pt x="484" y="644"/>
                      </a:lnTo>
                      <a:lnTo>
                        <a:pt x="484" y="653"/>
                      </a:lnTo>
                      <a:lnTo>
                        <a:pt x="492" y="661"/>
                      </a:lnTo>
                      <a:lnTo>
                        <a:pt x="501" y="670"/>
                      </a:lnTo>
                      <a:lnTo>
                        <a:pt x="509" y="670"/>
                      </a:lnTo>
                      <a:lnTo>
                        <a:pt x="518" y="670"/>
                      </a:lnTo>
                      <a:lnTo>
                        <a:pt x="526" y="678"/>
                      </a:lnTo>
                      <a:lnTo>
                        <a:pt x="535" y="678"/>
                      </a:lnTo>
                      <a:lnTo>
                        <a:pt x="543" y="695"/>
                      </a:lnTo>
                      <a:lnTo>
                        <a:pt x="543" y="704"/>
                      </a:lnTo>
                      <a:lnTo>
                        <a:pt x="543" y="712"/>
                      </a:lnTo>
                      <a:lnTo>
                        <a:pt x="543" y="729"/>
                      </a:lnTo>
                      <a:lnTo>
                        <a:pt x="552" y="737"/>
                      </a:lnTo>
                      <a:lnTo>
                        <a:pt x="509" y="737"/>
                      </a:lnTo>
                      <a:lnTo>
                        <a:pt x="501" y="737"/>
                      </a:lnTo>
                      <a:close/>
                    </a:path>
                  </a:pathLst>
                </a:custGeom>
                <a:solidFill>
                  <a:schemeClr val="bg2"/>
                </a:solidFill>
                <a:ln w="12700">
                  <a:noFill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0" hangingPunct="0">
                    <a:spcBef>
                      <a:spcPct val="20000"/>
                    </a:spcBef>
                  </a:pPr>
                  <a:endParaRPr lang="en-US"/>
                </a:p>
              </p:txBody>
            </p:sp>
            <p:sp>
              <p:nvSpPr>
                <p:cNvPr id="46223" name="Freeform 14"/>
                <p:cNvSpPr>
                  <a:spLocks/>
                </p:cNvSpPr>
                <p:nvPr/>
              </p:nvSpPr>
              <p:spPr bwMode="auto">
                <a:xfrm>
                  <a:off x="285" y="860"/>
                  <a:ext cx="816" cy="687"/>
                </a:xfrm>
                <a:custGeom>
                  <a:avLst/>
                  <a:gdLst>
                    <a:gd name="T0" fmla="*/ 68 w 816"/>
                    <a:gd name="T1" fmla="*/ 534 h 687"/>
                    <a:gd name="T2" fmla="*/ 0 w 816"/>
                    <a:gd name="T3" fmla="*/ 475 h 687"/>
                    <a:gd name="T4" fmla="*/ 9 w 816"/>
                    <a:gd name="T5" fmla="*/ 398 h 687"/>
                    <a:gd name="T6" fmla="*/ 60 w 816"/>
                    <a:gd name="T7" fmla="*/ 331 h 687"/>
                    <a:gd name="T8" fmla="*/ 119 w 816"/>
                    <a:gd name="T9" fmla="*/ 195 h 687"/>
                    <a:gd name="T10" fmla="*/ 162 w 816"/>
                    <a:gd name="T11" fmla="*/ 93 h 687"/>
                    <a:gd name="T12" fmla="*/ 162 w 816"/>
                    <a:gd name="T13" fmla="*/ 85 h 687"/>
                    <a:gd name="T14" fmla="*/ 179 w 816"/>
                    <a:gd name="T15" fmla="*/ 34 h 687"/>
                    <a:gd name="T16" fmla="*/ 204 w 816"/>
                    <a:gd name="T17" fmla="*/ 17 h 687"/>
                    <a:gd name="T18" fmla="*/ 213 w 816"/>
                    <a:gd name="T19" fmla="*/ 17 h 687"/>
                    <a:gd name="T20" fmla="*/ 247 w 816"/>
                    <a:gd name="T21" fmla="*/ 34 h 687"/>
                    <a:gd name="T22" fmla="*/ 264 w 816"/>
                    <a:gd name="T23" fmla="*/ 34 h 687"/>
                    <a:gd name="T24" fmla="*/ 281 w 816"/>
                    <a:gd name="T25" fmla="*/ 68 h 687"/>
                    <a:gd name="T26" fmla="*/ 272 w 816"/>
                    <a:gd name="T27" fmla="*/ 85 h 687"/>
                    <a:gd name="T28" fmla="*/ 272 w 816"/>
                    <a:gd name="T29" fmla="*/ 110 h 687"/>
                    <a:gd name="T30" fmla="*/ 306 w 816"/>
                    <a:gd name="T31" fmla="*/ 127 h 687"/>
                    <a:gd name="T32" fmla="*/ 332 w 816"/>
                    <a:gd name="T33" fmla="*/ 127 h 687"/>
                    <a:gd name="T34" fmla="*/ 357 w 816"/>
                    <a:gd name="T35" fmla="*/ 119 h 687"/>
                    <a:gd name="T36" fmla="*/ 383 w 816"/>
                    <a:gd name="T37" fmla="*/ 127 h 687"/>
                    <a:gd name="T38" fmla="*/ 400 w 816"/>
                    <a:gd name="T39" fmla="*/ 136 h 687"/>
                    <a:gd name="T40" fmla="*/ 408 w 816"/>
                    <a:gd name="T41" fmla="*/ 144 h 687"/>
                    <a:gd name="T42" fmla="*/ 425 w 816"/>
                    <a:gd name="T43" fmla="*/ 144 h 687"/>
                    <a:gd name="T44" fmla="*/ 451 w 816"/>
                    <a:gd name="T45" fmla="*/ 144 h 687"/>
                    <a:gd name="T46" fmla="*/ 468 w 816"/>
                    <a:gd name="T47" fmla="*/ 153 h 687"/>
                    <a:gd name="T48" fmla="*/ 502 w 816"/>
                    <a:gd name="T49" fmla="*/ 153 h 687"/>
                    <a:gd name="T50" fmla="*/ 527 w 816"/>
                    <a:gd name="T51" fmla="*/ 144 h 687"/>
                    <a:gd name="T52" fmla="*/ 561 w 816"/>
                    <a:gd name="T53" fmla="*/ 144 h 687"/>
                    <a:gd name="T54" fmla="*/ 586 w 816"/>
                    <a:gd name="T55" fmla="*/ 153 h 687"/>
                    <a:gd name="T56" fmla="*/ 697 w 816"/>
                    <a:gd name="T57" fmla="*/ 170 h 687"/>
                    <a:gd name="T58" fmla="*/ 790 w 816"/>
                    <a:gd name="T59" fmla="*/ 187 h 687"/>
                    <a:gd name="T60" fmla="*/ 799 w 816"/>
                    <a:gd name="T61" fmla="*/ 212 h 687"/>
                    <a:gd name="T62" fmla="*/ 816 w 816"/>
                    <a:gd name="T63" fmla="*/ 229 h 687"/>
                    <a:gd name="T64" fmla="*/ 807 w 816"/>
                    <a:gd name="T65" fmla="*/ 263 h 687"/>
                    <a:gd name="T66" fmla="*/ 782 w 816"/>
                    <a:gd name="T67" fmla="*/ 297 h 687"/>
                    <a:gd name="T68" fmla="*/ 773 w 816"/>
                    <a:gd name="T69" fmla="*/ 314 h 687"/>
                    <a:gd name="T70" fmla="*/ 765 w 816"/>
                    <a:gd name="T71" fmla="*/ 322 h 687"/>
                    <a:gd name="T72" fmla="*/ 765 w 816"/>
                    <a:gd name="T73" fmla="*/ 331 h 687"/>
                    <a:gd name="T74" fmla="*/ 748 w 816"/>
                    <a:gd name="T75" fmla="*/ 339 h 687"/>
                    <a:gd name="T76" fmla="*/ 731 w 816"/>
                    <a:gd name="T77" fmla="*/ 365 h 687"/>
                    <a:gd name="T78" fmla="*/ 722 w 816"/>
                    <a:gd name="T79" fmla="*/ 373 h 687"/>
                    <a:gd name="T80" fmla="*/ 714 w 816"/>
                    <a:gd name="T81" fmla="*/ 398 h 687"/>
                    <a:gd name="T82" fmla="*/ 722 w 816"/>
                    <a:gd name="T83" fmla="*/ 398 h 687"/>
                    <a:gd name="T84" fmla="*/ 731 w 816"/>
                    <a:gd name="T85" fmla="*/ 407 h 687"/>
                    <a:gd name="T86" fmla="*/ 739 w 816"/>
                    <a:gd name="T87" fmla="*/ 415 h 687"/>
                    <a:gd name="T88" fmla="*/ 731 w 816"/>
                    <a:gd name="T89" fmla="*/ 432 h 687"/>
                    <a:gd name="T90" fmla="*/ 722 w 816"/>
                    <a:gd name="T91" fmla="*/ 449 h 687"/>
                    <a:gd name="T92" fmla="*/ 722 w 816"/>
                    <a:gd name="T93" fmla="*/ 458 h 687"/>
                    <a:gd name="T94" fmla="*/ 714 w 816"/>
                    <a:gd name="T95" fmla="*/ 475 h 687"/>
                    <a:gd name="T96" fmla="*/ 451 w 816"/>
                    <a:gd name="T97" fmla="*/ 636 h 687"/>
                    <a:gd name="T98" fmla="*/ 264 w 816"/>
                    <a:gd name="T99" fmla="*/ 585 h 687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w 816"/>
                    <a:gd name="T151" fmla="*/ 0 h 687"/>
                    <a:gd name="T152" fmla="*/ 816 w 816"/>
                    <a:gd name="T153" fmla="*/ 687 h 687"/>
                  </a:gdLst>
                  <a:ahLst/>
                  <a:cxnLst>
                    <a:cxn ang="T100">
                      <a:pos x="T0" y="T1"/>
                    </a:cxn>
                    <a:cxn ang="T101">
                      <a:pos x="T2" y="T3"/>
                    </a:cxn>
                    <a:cxn ang="T102">
                      <a:pos x="T4" y="T5"/>
                    </a:cxn>
                    <a:cxn ang="T103">
                      <a:pos x="T6" y="T7"/>
                    </a:cxn>
                    <a:cxn ang="T104">
                      <a:pos x="T8" y="T9"/>
                    </a:cxn>
                    <a:cxn ang="T105">
                      <a:pos x="T10" y="T11"/>
                    </a:cxn>
                    <a:cxn ang="T106">
                      <a:pos x="T12" y="T13"/>
                    </a:cxn>
                    <a:cxn ang="T107">
                      <a:pos x="T14" y="T15"/>
                    </a:cxn>
                    <a:cxn ang="T108">
                      <a:pos x="T16" y="T17"/>
                    </a:cxn>
                    <a:cxn ang="T109">
                      <a:pos x="T18" y="T19"/>
                    </a:cxn>
                    <a:cxn ang="T110">
                      <a:pos x="T20" y="T21"/>
                    </a:cxn>
                    <a:cxn ang="T111">
                      <a:pos x="T22" y="T23"/>
                    </a:cxn>
                    <a:cxn ang="T112">
                      <a:pos x="T24" y="T25"/>
                    </a:cxn>
                    <a:cxn ang="T113">
                      <a:pos x="T26" y="T27"/>
                    </a:cxn>
                    <a:cxn ang="T114">
                      <a:pos x="T28" y="T29"/>
                    </a:cxn>
                    <a:cxn ang="T115">
                      <a:pos x="T30" y="T31"/>
                    </a:cxn>
                    <a:cxn ang="T116">
                      <a:pos x="T32" y="T33"/>
                    </a:cxn>
                    <a:cxn ang="T117">
                      <a:pos x="T34" y="T35"/>
                    </a:cxn>
                    <a:cxn ang="T118">
                      <a:pos x="T36" y="T37"/>
                    </a:cxn>
                    <a:cxn ang="T119">
                      <a:pos x="T38" y="T39"/>
                    </a:cxn>
                    <a:cxn ang="T120">
                      <a:pos x="T40" y="T41"/>
                    </a:cxn>
                    <a:cxn ang="T121">
                      <a:pos x="T42" y="T43"/>
                    </a:cxn>
                    <a:cxn ang="T122">
                      <a:pos x="T44" y="T45"/>
                    </a:cxn>
                    <a:cxn ang="T123">
                      <a:pos x="T46" y="T47"/>
                    </a:cxn>
                    <a:cxn ang="T124">
                      <a:pos x="T48" y="T49"/>
                    </a:cxn>
                    <a:cxn ang="T125">
                      <a:pos x="T50" y="T51"/>
                    </a:cxn>
                    <a:cxn ang="T126">
                      <a:pos x="T52" y="T53"/>
                    </a:cxn>
                    <a:cxn ang="T127">
                      <a:pos x="T54" y="T55"/>
                    </a:cxn>
                    <a:cxn ang="T128">
                      <a:pos x="T56" y="T57"/>
                    </a:cxn>
                    <a:cxn ang="T129">
                      <a:pos x="T58" y="T59"/>
                    </a:cxn>
                    <a:cxn ang="T130">
                      <a:pos x="T60" y="T61"/>
                    </a:cxn>
                    <a:cxn ang="T131">
                      <a:pos x="T62" y="T63"/>
                    </a:cxn>
                    <a:cxn ang="T132">
                      <a:pos x="T64" y="T65"/>
                    </a:cxn>
                    <a:cxn ang="T133">
                      <a:pos x="T66" y="T67"/>
                    </a:cxn>
                    <a:cxn ang="T134">
                      <a:pos x="T68" y="T69"/>
                    </a:cxn>
                    <a:cxn ang="T135">
                      <a:pos x="T70" y="T71"/>
                    </a:cxn>
                    <a:cxn ang="T136">
                      <a:pos x="T72" y="T73"/>
                    </a:cxn>
                    <a:cxn ang="T137">
                      <a:pos x="T74" y="T75"/>
                    </a:cxn>
                    <a:cxn ang="T138">
                      <a:pos x="T76" y="T77"/>
                    </a:cxn>
                    <a:cxn ang="T139">
                      <a:pos x="T78" y="T79"/>
                    </a:cxn>
                    <a:cxn ang="T140">
                      <a:pos x="T80" y="T81"/>
                    </a:cxn>
                    <a:cxn ang="T141">
                      <a:pos x="T82" y="T83"/>
                    </a:cxn>
                    <a:cxn ang="T142">
                      <a:pos x="T84" y="T85"/>
                    </a:cxn>
                    <a:cxn ang="T143">
                      <a:pos x="T86" y="T87"/>
                    </a:cxn>
                    <a:cxn ang="T144">
                      <a:pos x="T88" y="T89"/>
                    </a:cxn>
                    <a:cxn ang="T145">
                      <a:pos x="T90" y="T91"/>
                    </a:cxn>
                    <a:cxn ang="T146">
                      <a:pos x="T92" y="T93"/>
                    </a:cxn>
                    <a:cxn ang="T147">
                      <a:pos x="T94" y="T95"/>
                    </a:cxn>
                    <a:cxn ang="T148">
                      <a:pos x="T96" y="T97"/>
                    </a:cxn>
                    <a:cxn ang="T149">
                      <a:pos x="T98" y="T99"/>
                    </a:cxn>
                  </a:cxnLst>
                  <a:rect l="T150" t="T151" r="T152" b="T153"/>
                  <a:pathLst>
                    <a:path w="816" h="687">
                      <a:moveTo>
                        <a:pt x="264" y="585"/>
                      </a:moveTo>
                      <a:lnTo>
                        <a:pt x="187" y="568"/>
                      </a:lnTo>
                      <a:lnTo>
                        <a:pt x="102" y="543"/>
                      </a:lnTo>
                      <a:lnTo>
                        <a:pt x="68" y="534"/>
                      </a:lnTo>
                      <a:lnTo>
                        <a:pt x="43" y="526"/>
                      </a:lnTo>
                      <a:lnTo>
                        <a:pt x="9" y="517"/>
                      </a:lnTo>
                      <a:lnTo>
                        <a:pt x="0" y="500"/>
                      </a:lnTo>
                      <a:lnTo>
                        <a:pt x="0" y="475"/>
                      </a:lnTo>
                      <a:lnTo>
                        <a:pt x="0" y="458"/>
                      </a:lnTo>
                      <a:lnTo>
                        <a:pt x="9" y="441"/>
                      </a:lnTo>
                      <a:lnTo>
                        <a:pt x="17" y="432"/>
                      </a:lnTo>
                      <a:lnTo>
                        <a:pt x="9" y="398"/>
                      </a:lnTo>
                      <a:lnTo>
                        <a:pt x="17" y="390"/>
                      </a:lnTo>
                      <a:lnTo>
                        <a:pt x="43" y="356"/>
                      </a:lnTo>
                      <a:lnTo>
                        <a:pt x="43" y="348"/>
                      </a:lnTo>
                      <a:lnTo>
                        <a:pt x="60" y="331"/>
                      </a:lnTo>
                      <a:lnTo>
                        <a:pt x="68" y="314"/>
                      </a:lnTo>
                      <a:lnTo>
                        <a:pt x="85" y="288"/>
                      </a:lnTo>
                      <a:lnTo>
                        <a:pt x="102" y="237"/>
                      </a:lnTo>
                      <a:lnTo>
                        <a:pt x="119" y="195"/>
                      </a:lnTo>
                      <a:lnTo>
                        <a:pt x="128" y="170"/>
                      </a:lnTo>
                      <a:lnTo>
                        <a:pt x="136" y="144"/>
                      </a:lnTo>
                      <a:lnTo>
                        <a:pt x="153" y="119"/>
                      </a:lnTo>
                      <a:lnTo>
                        <a:pt x="162" y="93"/>
                      </a:lnTo>
                      <a:lnTo>
                        <a:pt x="170" y="93"/>
                      </a:lnTo>
                      <a:lnTo>
                        <a:pt x="162" y="85"/>
                      </a:lnTo>
                      <a:lnTo>
                        <a:pt x="170" y="68"/>
                      </a:lnTo>
                      <a:lnTo>
                        <a:pt x="170" y="60"/>
                      </a:lnTo>
                      <a:lnTo>
                        <a:pt x="179" y="43"/>
                      </a:lnTo>
                      <a:lnTo>
                        <a:pt x="179" y="34"/>
                      </a:lnTo>
                      <a:lnTo>
                        <a:pt x="187" y="26"/>
                      </a:lnTo>
                      <a:lnTo>
                        <a:pt x="187" y="0"/>
                      </a:lnTo>
                      <a:lnTo>
                        <a:pt x="196" y="17"/>
                      </a:lnTo>
                      <a:lnTo>
                        <a:pt x="204" y="17"/>
                      </a:lnTo>
                      <a:lnTo>
                        <a:pt x="196" y="9"/>
                      </a:lnTo>
                      <a:lnTo>
                        <a:pt x="204" y="9"/>
                      </a:lnTo>
                      <a:lnTo>
                        <a:pt x="204" y="17"/>
                      </a:lnTo>
                      <a:lnTo>
                        <a:pt x="213" y="17"/>
                      </a:lnTo>
                      <a:lnTo>
                        <a:pt x="230" y="9"/>
                      </a:lnTo>
                      <a:lnTo>
                        <a:pt x="238" y="26"/>
                      </a:lnTo>
                      <a:lnTo>
                        <a:pt x="247" y="34"/>
                      </a:lnTo>
                      <a:lnTo>
                        <a:pt x="247" y="26"/>
                      </a:lnTo>
                      <a:lnTo>
                        <a:pt x="255" y="26"/>
                      </a:lnTo>
                      <a:lnTo>
                        <a:pt x="264" y="34"/>
                      </a:lnTo>
                      <a:lnTo>
                        <a:pt x="272" y="43"/>
                      </a:lnTo>
                      <a:lnTo>
                        <a:pt x="272" y="51"/>
                      </a:lnTo>
                      <a:lnTo>
                        <a:pt x="281" y="68"/>
                      </a:lnTo>
                      <a:lnTo>
                        <a:pt x="272" y="68"/>
                      </a:lnTo>
                      <a:lnTo>
                        <a:pt x="281" y="76"/>
                      </a:lnTo>
                      <a:lnTo>
                        <a:pt x="272" y="76"/>
                      </a:lnTo>
                      <a:lnTo>
                        <a:pt x="272" y="85"/>
                      </a:lnTo>
                      <a:lnTo>
                        <a:pt x="272" y="93"/>
                      </a:lnTo>
                      <a:lnTo>
                        <a:pt x="272" y="102"/>
                      </a:lnTo>
                      <a:lnTo>
                        <a:pt x="272" y="110"/>
                      </a:lnTo>
                      <a:lnTo>
                        <a:pt x="281" y="110"/>
                      </a:lnTo>
                      <a:lnTo>
                        <a:pt x="289" y="119"/>
                      </a:lnTo>
                      <a:lnTo>
                        <a:pt x="298" y="119"/>
                      </a:lnTo>
                      <a:lnTo>
                        <a:pt x="306" y="127"/>
                      </a:lnTo>
                      <a:lnTo>
                        <a:pt x="315" y="127"/>
                      </a:lnTo>
                      <a:lnTo>
                        <a:pt x="332" y="127"/>
                      </a:lnTo>
                      <a:lnTo>
                        <a:pt x="340" y="127"/>
                      </a:lnTo>
                      <a:lnTo>
                        <a:pt x="349" y="119"/>
                      </a:lnTo>
                      <a:lnTo>
                        <a:pt x="357" y="119"/>
                      </a:lnTo>
                      <a:lnTo>
                        <a:pt x="366" y="127"/>
                      </a:lnTo>
                      <a:lnTo>
                        <a:pt x="383" y="127"/>
                      </a:lnTo>
                      <a:lnTo>
                        <a:pt x="391" y="127"/>
                      </a:lnTo>
                      <a:lnTo>
                        <a:pt x="400" y="136"/>
                      </a:lnTo>
                      <a:lnTo>
                        <a:pt x="408" y="136"/>
                      </a:lnTo>
                      <a:lnTo>
                        <a:pt x="408" y="144"/>
                      </a:lnTo>
                      <a:lnTo>
                        <a:pt x="417" y="144"/>
                      </a:lnTo>
                      <a:lnTo>
                        <a:pt x="425" y="144"/>
                      </a:lnTo>
                      <a:lnTo>
                        <a:pt x="434" y="153"/>
                      </a:lnTo>
                      <a:lnTo>
                        <a:pt x="434" y="144"/>
                      </a:lnTo>
                      <a:lnTo>
                        <a:pt x="451" y="144"/>
                      </a:lnTo>
                      <a:lnTo>
                        <a:pt x="459" y="144"/>
                      </a:lnTo>
                      <a:lnTo>
                        <a:pt x="468" y="144"/>
                      </a:lnTo>
                      <a:lnTo>
                        <a:pt x="468" y="153"/>
                      </a:lnTo>
                      <a:lnTo>
                        <a:pt x="476" y="153"/>
                      </a:lnTo>
                      <a:lnTo>
                        <a:pt x="485" y="153"/>
                      </a:lnTo>
                      <a:lnTo>
                        <a:pt x="493" y="153"/>
                      </a:lnTo>
                      <a:lnTo>
                        <a:pt x="502" y="153"/>
                      </a:lnTo>
                      <a:lnTo>
                        <a:pt x="510" y="153"/>
                      </a:lnTo>
                      <a:lnTo>
                        <a:pt x="518" y="153"/>
                      </a:lnTo>
                      <a:lnTo>
                        <a:pt x="527" y="153"/>
                      </a:lnTo>
                      <a:lnTo>
                        <a:pt x="527" y="144"/>
                      </a:lnTo>
                      <a:lnTo>
                        <a:pt x="544" y="153"/>
                      </a:lnTo>
                      <a:lnTo>
                        <a:pt x="552" y="144"/>
                      </a:lnTo>
                      <a:lnTo>
                        <a:pt x="561" y="144"/>
                      </a:lnTo>
                      <a:lnTo>
                        <a:pt x="569" y="144"/>
                      </a:lnTo>
                      <a:lnTo>
                        <a:pt x="569" y="153"/>
                      </a:lnTo>
                      <a:lnTo>
                        <a:pt x="578" y="153"/>
                      </a:lnTo>
                      <a:lnTo>
                        <a:pt x="586" y="153"/>
                      </a:lnTo>
                      <a:lnTo>
                        <a:pt x="595" y="153"/>
                      </a:lnTo>
                      <a:lnTo>
                        <a:pt x="603" y="153"/>
                      </a:lnTo>
                      <a:lnTo>
                        <a:pt x="612" y="144"/>
                      </a:lnTo>
                      <a:lnTo>
                        <a:pt x="697" y="170"/>
                      </a:lnTo>
                      <a:lnTo>
                        <a:pt x="731" y="178"/>
                      </a:lnTo>
                      <a:lnTo>
                        <a:pt x="739" y="178"/>
                      </a:lnTo>
                      <a:lnTo>
                        <a:pt x="790" y="187"/>
                      </a:lnTo>
                      <a:lnTo>
                        <a:pt x="790" y="195"/>
                      </a:lnTo>
                      <a:lnTo>
                        <a:pt x="790" y="204"/>
                      </a:lnTo>
                      <a:lnTo>
                        <a:pt x="799" y="212"/>
                      </a:lnTo>
                      <a:lnTo>
                        <a:pt x="807" y="212"/>
                      </a:lnTo>
                      <a:lnTo>
                        <a:pt x="807" y="221"/>
                      </a:lnTo>
                      <a:lnTo>
                        <a:pt x="816" y="229"/>
                      </a:lnTo>
                      <a:lnTo>
                        <a:pt x="816" y="237"/>
                      </a:lnTo>
                      <a:lnTo>
                        <a:pt x="816" y="246"/>
                      </a:lnTo>
                      <a:lnTo>
                        <a:pt x="816" y="254"/>
                      </a:lnTo>
                      <a:lnTo>
                        <a:pt x="807" y="263"/>
                      </a:lnTo>
                      <a:lnTo>
                        <a:pt x="790" y="280"/>
                      </a:lnTo>
                      <a:lnTo>
                        <a:pt x="790" y="288"/>
                      </a:lnTo>
                      <a:lnTo>
                        <a:pt x="782" y="297"/>
                      </a:lnTo>
                      <a:lnTo>
                        <a:pt x="782" y="305"/>
                      </a:lnTo>
                      <a:lnTo>
                        <a:pt x="773" y="305"/>
                      </a:lnTo>
                      <a:lnTo>
                        <a:pt x="773" y="314"/>
                      </a:lnTo>
                      <a:lnTo>
                        <a:pt x="765" y="314"/>
                      </a:lnTo>
                      <a:lnTo>
                        <a:pt x="765" y="322"/>
                      </a:lnTo>
                      <a:lnTo>
                        <a:pt x="765" y="331"/>
                      </a:lnTo>
                      <a:lnTo>
                        <a:pt x="756" y="331"/>
                      </a:lnTo>
                      <a:lnTo>
                        <a:pt x="756" y="339"/>
                      </a:lnTo>
                      <a:lnTo>
                        <a:pt x="748" y="339"/>
                      </a:lnTo>
                      <a:lnTo>
                        <a:pt x="739" y="348"/>
                      </a:lnTo>
                      <a:lnTo>
                        <a:pt x="731" y="365"/>
                      </a:lnTo>
                      <a:lnTo>
                        <a:pt x="722" y="373"/>
                      </a:lnTo>
                      <a:lnTo>
                        <a:pt x="722" y="382"/>
                      </a:lnTo>
                      <a:lnTo>
                        <a:pt x="714" y="382"/>
                      </a:lnTo>
                      <a:lnTo>
                        <a:pt x="714" y="390"/>
                      </a:lnTo>
                      <a:lnTo>
                        <a:pt x="714" y="398"/>
                      </a:lnTo>
                      <a:lnTo>
                        <a:pt x="722" y="407"/>
                      </a:lnTo>
                      <a:lnTo>
                        <a:pt x="722" y="398"/>
                      </a:lnTo>
                      <a:lnTo>
                        <a:pt x="722" y="407"/>
                      </a:lnTo>
                      <a:lnTo>
                        <a:pt x="731" y="407"/>
                      </a:lnTo>
                      <a:lnTo>
                        <a:pt x="731" y="415"/>
                      </a:lnTo>
                      <a:lnTo>
                        <a:pt x="739" y="415"/>
                      </a:lnTo>
                      <a:lnTo>
                        <a:pt x="739" y="424"/>
                      </a:lnTo>
                      <a:lnTo>
                        <a:pt x="731" y="424"/>
                      </a:lnTo>
                      <a:lnTo>
                        <a:pt x="731" y="432"/>
                      </a:lnTo>
                      <a:lnTo>
                        <a:pt x="731" y="441"/>
                      </a:lnTo>
                      <a:lnTo>
                        <a:pt x="731" y="449"/>
                      </a:lnTo>
                      <a:lnTo>
                        <a:pt x="722" y="449"/>
                      </a:lnTo>
                      <a:lnTo>
                        <a:pt x="722" y="458"/>
                      </a:lnTo>
                      <a:lnTo>
                        <a:pt x="714" y="466"/>
                      </a:lnTo>
                      <a:lnTo>
                        <a:pt x="714" y="475"/>
                      </a:lnTo>
                      <a:lnTo>
                        <a:pt x="671" y="687"/>
                      </a:lnTo>
                      <a:lnTo>
                        <a:pt x="561" y="661"/>
                      </a:lnTo>
                      <a:lnTo>
                        <a:pt x="459" y="636"/>
                      </a:lnTo>
                      <a:lnTo>
                        <a:pt x="451" y="636"/>
                      </a:lnTo>
                      <a:lnTo>
                        <a:pt x="391" y="627"/>
                      </a:lnTo>
                      <a:lnTo>
                        <a:pt x="315" y="602"/>
                      </a:lnTo>
                      <a:lnTo>
                        <a:pt x="264" y="585"/>
                      </a:lnTo>
                      <a:close/>
                    </a:path>
                  </a:pathLst>
                </a:custGeom>
                <a:solidFill>
                  <a:schemeClr val="bg2"/>
                </a:solidFill>
                <a:ln w="12700">
                  <a:noFill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0" hangingPunct="0">
                    <a:spcBef>
                      <a:spcPct val="20000"/>
                    </a:spcBef>
                  </a:pPr>
                  <a:endParaRPr lang="en-US"/>
                </a:p>
              </p:txBody>
            </p:sp>
            <p:sp>
              <p:nvSpPr>
                <p:cNvPr id="46224" name="Freeform 15"/>
                <p:cNvSpPr>
                  <a:spLocks/>
                </p:cNvSpPr>
                <p:nvPr/>
              </p:nvSpPr>
              <p:spPr bwMode="auto">
                <a:xfrm>
                  <a:off x="5101" y="1047"/>
                  <a:ext cx="161" cy="356"/>
                </a:xfrm>
                <a:custGeom>
                  <a:avLst/>
                  <a:gdLst>
                    <a:gd name="T0" fmla="*/ 17 w 161"/>
                    <a:gd name="T1" fmla="*/ 356 h 356"/>
                    <a:gd name="T2" fmla="*/ 17 w 161"/>
                    <a:gd name="T3" fmla="*/ 356 h 356"/>
                    <a:gd name="T4" fmla="*/ 8 w 161"/>
                    <a:gd name="T5" fmla="*/ 347 h 356"/>
                    <a:gd name="T6" fmla="*/ 8 w 161"/>
                    <a:gd name="T7" fmla="*/ 339 h 356"/>
                    <a:gd name="T8" fmla="*/ 8 w 161"/>
                    <a:gd name="T9" fmla="*/ 330 h 356"/>
                    <a:gd name="T10" fmla="*/ 8 w 161"/>
                    <a:gd name="T11" fmla="*/ 322 h 356"/>
                    <a:gd name="T12" fmla="*/ 8 w 161"/>
                    <a:gd name="T13" fmla="*/ 313 h 356"/>
                    <a:gd name="T14" fmla="*/ 8 w 161"/>
                    <a:gd name="T15" fmla="*/ 305 h 356"/>
                    <a:gd name="T16" fmla="*/ 0 w 161"/>
                    <a:gd name="T17" fmla="*/ 288 h 356"/>
                    <a:gd name="T18" fmla="*/ 0 w 161"/>
                    <a:gd name="T19" fmla="*/ 279 h 356"/>
                    <a:gd name="T20" fmla="*/ 0 w 161"/>
                    <a:gd name="T21" fmla="*/ 271 h 356"/>
                    <a:gd name="T22" fmla="*/ 0 w 161"/>
                    <a:gd name="T23" fmla="*/ 262 h 356"/>
                    <a:gd name="T24" fmla="*/ 0 w 161"/>
                    <a:gd name="T25" fmla="*/ 245 h 356"/>
                    <a:gd name="T26" fmla="*/ 0 w 161"/>
                    <a:gd name="T27" fmla="*/ 228 h 356"/>
                    <a:gd name="T28" fmla="*/ 8 w 161"/>
                    <a:gd name="T29" fmla="*/ 220 h 356"/>
                    <a:gd name="T30" fmla="*/ 8 w 161"/>
                    <a:gd name="T31" fmla="*/ 211 h 356"/>
                    <a:gd name="T32" fmla="*/ 8 w 161"/>
                    <a:gd name="T33" fmla="*/ 203 h 356"/>
                    <a:gd name="T34" fmla="*/ 8 w 161"/>
                    <a:gd name="T35" fmla="*/ 195 h 356"/>
                    <a:gd name="T36" fmla="*/ 8 w 161"/>
                    <a:gd name="T37" fmla="*/ 186 h 356"/>
                    <a:gd name="T38" fmla="*/ 8 w 161"/>
                    <a:gd name="T39" fmla="*/ 186 h 356"/>
                    <a:gd name="T40" fmla="*/ 8 w 161"/>
                    <a:gd name="T41" fmla="*/ 178 h 356"/>
                    <a:gd name="T42" fmla="*/ 8 w 161"/>
                    <a:gd name="T43" fmla="*/ 169 h 356"/>
                    <a:gd name="T44" fmla="*/ 8 w 161"/>
                    <a:gd name="T45" fmla="*/ 161 h 356"/>
                    <a:gd name="T46" fmla="*/ 8 w 161"/>
                    <a:gd name="T47" fmla="*/ 152 h 356"/>
                    <a:gd name="T48" fmla="*/ 8 w 161"/>
                    <a:gd name="T49" fmla="*/ 144 h 356"/>
                    <a:gd name="T50" fmla="*/ 17 w 161"/>
                    <a:gd name="T51" fmla="*/ 144 h 356"/>
                    <a:gd name="T52" fmla="*/ 25 w 161"/>
                    <a:gd name="T53" fmla="*/ 135 h 356"/>
                    <a:gd name="T54" fmla="*/ 25 w 161"/>
                    <a:gd name="T55" fmla="*/ 135 h 356"/>
                    <a:gd name="T56" fmla="*/ 34 w 161"/>
                    <a:gd name="T57" fmla="*/ 127 h 356"/>
                    <a:gd name="T58" fmla="*/ 34 w 161"/>
                    <a:gd name="T59" fmla="*/ 118 h 356"/>
                    <a:gd name="T60" fmla="*/ 42 w 161"/>
                    <a:gd name="T61" fmla="*/ 118 h 356"/>
                    <a:gd name="T62" fmla="*/ 34 w 161"/>
                    <a:gd name="T63" fmla="*/ 110 h 356"/>
                    <a:gd name="T64" fmla="*/ 42 w 161"/>
                    <a:gd name="T65" fmla="*/ 101 h 356"/>
                    <a:gd name="T66" fmla="*/ 34 w 161"/>
                    <a:gd name="T67" fmla="*/ 93 h 356"/>
                    <a:gd name="T68" fmla="*/ 34 w 161"/>
                    <a:gd name="T69" fmla="*/ 93 h 356"/>
                    <a:gd name="T70" fmla="*/ 25 w 161"/>
                    <a:gd name="T71" fmla="*/ 76 h 356"/>
                    <a:gd name="T72" fmla="*/ 34 w 161"/>
                    <a:gd name="T73" fmla="*/ 59 h 356"/>
                    <a:gd name="T74" fmla="*/ 25 w 161"/>
                    <a:gd name="T75" fmla="*/ 50 h 356"/>
                    <a:gd name="T76" fmla="*/ 25 w 161"/>
                    <a:gd name="T77" fmla="*/ 42 h 356"/>
                    <a:gd name="T78" fmla="*/ 34 w 161"/>
                    <a:gd name="T79" fmla="*/ 25 h 356"/>
                    <a:gd name="T80" fmla="*/ 34 w 161"/>
                    <a:gd name="T81" fmla="*/ 17 h 356"/>
                    <a:gd name="T82" fmla="*/ 51 w 161"/>
                    <a:gd name="T83" fmla="*/ 17 h 356"/>
                    <a:gd name="T84" fmla="*/ 85 w 161"/>
                    <a:gd name="T85" fmla="*/ 84 h 356"/>
                    <a:gd name="T86" fmla="*/ 119 w 161"/>
                    <a:gd name="T87" fmla="*/ 186 h 356"/>
                    <a:gd name="T88" fmla="*/ 127 w 161"/>
                    <a:gd name="T89" fmla="*/ 211 h 356"/>
                    <a:gd name="T90" fmla="*/ 127 w 161"/>
                    <a:gd name="T91" fmla="*/ 220 h 356"/>
                    <a:gd name="T92" fmla="*/ 127 w 161"/>
                    <a:gd name="T93" fmla="*/ 228 h 356"/>
                    <a:gd name="T94" fmla="*/ 127 w 161"/>
                    <a:gd name="T95" fmla="*/ 237 h 356"/>
                    <a:gd name="T96" fmla="*/ 136 w 161"/>
                    <a:gd name="T97" fmla="*/ 245 h 356"/>
                    <a:gd name="T98" fmla="*/ 153 w 161"/>
                    <a:gd name="T99" fmla="*/ 254 h 356"/>
                    <a:gd name="T100" fmla="*/ 153 w 161"/>
                    <a:gd name="T101" fmla="*/ 271 h 356"/>
                    <a:gd name="T102" fmla="*/ 144 w 161"/>
                    <a:gd name="T103" fmla="*/ 271 h 356"/>
                    <a:gd name="T104" fmla="*/ 153 w 161"/>
                    <a:gd name="T105" fmla="*/ 279 h 356"/>
                    <a:gd name="T106" fmla="*/ 161 w 161"/>
                    <a:gd name="T107" fmla="*/ 271 h 356"/>
                    <a:gd name="T108" fmla="*/ 161 w 161"/>
                    <a:gd name="T109" fmla="*/ 296 h 356"/>
                    <a:gd name="T110" fmla="*/ 153 w 161"/>
                    <a:gd name="T111" fmla="*/ 296 h 356"/>
                    <a:gd name="T112" fmla="*/ 144 w 161"/>
                    <a:gd name="T113" fmla="*/ 313 h 356"/>
                    <a:gd name="T114" fmla="*/ 127 w 161"/>
                    <a:gd name="T115" fmla="*/ 313 h 356"/>
                    <a:gd name="T116" fmla="*/ 127 w 161"/>
                    <a:gd name="T117" fmla="*/ 322 h 356"/>
                    <a:gd name="T118" fmla="*/ 127 w 161"/>
                    <a:gd name="T119" fmla="*/ 330 h 356"/>
                    <a:gd name="T120" fmla="*/ 68 w 161"/>
                    <a:gd name="T121" fmla="*/ 347 h 356"/>
                    <a:gd name="T122" fmla="*/ 34 w 161"/>
                    <a:gd name="T123" fmla="*/ 356 h 35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  <a:gd name="T165" fmla="*/ 0 60000 65536"/>
                    <a:gd name="T166" fmla="*/ 0 60000 65536"/>
                    <a:gd name="T167" fmla="*/ 0 60000 65536"/>
                    <a:gd name="T168" fmla="*/ 0 60000 65536"/>
                    <a:gd name="T169" fmla="*/ 0 60000 65536"/>
                    <a:gd name="T170" fmla="*/ 0 60000 65536"/>
                    <a:gd name="T171" fmla="*/ 0 60000 65536"/>
                    <a:gd name="T172" fmla="*/ 0 60000 65536"/>
                    <a:gd name="T173" fmla="*/ 0 60000 65536"/>
                    <a:gd name="T174" fmla="*/ 0 60000 65536"/>
                    <a:gd name="T175" fmla="*/ 0 60000 65536"/>
                    <a:gd name="T176" fmla="*/ 0 60000 65536"/>
                    <a:gd name="T177" fmla="*/ 0 60000 65536"/>
                    <a:gd name="T178" fmla="*/ 0 60000 65536"/>
                    <a:gd name="T179" fmla="*/ 0 60000 65536"/>
                    <a:gd name="T180" fmla="*/ 0 60000 65536"/>
                    <a:gd name="T181" fmla="*/ 0 60000 65536"/>
                    <a:gd name="T182" fmla="*/ 0 60000 65536"/>
                    <a:gd name="T183" fmla="*/ 0 60000 65536"/>
                    <a:gd name="T184" fmla="*/ 0 60000 65536"/>
                    <a:gd name="T185" fmla="*/ 0 60000 65536"/>
                    <a:gd name="T186" fmla="*/ 0 w 161"/>
                    <a:gd name="T187" fmla="*/ 0 h 356"/>
                    <a:gd name="T188" fmla="*/ 161 w 161"/>
                    <a:gd name="T189" fmla="*/ 356 h 356"/>
                  </a:gdLst>
                  <a:ahLst/>
                  <a:cxnLst>
                    <a:cxn ang="T124">
                      <a:pos x="T0" y="T1"/>
                    </a:cxn>
                    <a:cxn ang="T125">
                      <a:pos x="T2" y="T3"/>
                    </a:cxn>
                    <a:cxn ang="T126">
                      <a:pos x="T4" y="T5"/>
                    </a:cxn>
                    <a:cxn ang="T127">
                      <a:pos x="T6" y="T7"/>
                    </a:cxn>
                    <a:cxn ang="T128">
                      <a:pos x="T8" y="T9"/>
                    </a:cxn>
                    <a:cxn ang="T129">
                      <a:pos x="T10" y="T11"/>
                    </a:cxn>
                    <a:cxn ang="T130">
                      <a:pos x="T12" y="T13"/>
                    </a:cxn>
                    <a:cxn ang="T131">
                      <a:pos x="T14" y="T15"/>
                    </a:cxn>
                    <a:cxn ang="T132">
                      <a:pos x="T16" y="T17"/>
                    </a:cxn>
                    <a:cxn ang="T133">
                      <a:pos x="T18" y="T19"/>
                    </a:cxn>
                    <a:cxn ang="T134">
                      <a:pos x="T20" y="T21"/>
                    </a:cxn>
                    <a:cxn ang="T135">
                      <a:pos x="T22" y="T23"/>
                    </a:cxn>
                    <a:cxn ang="T136">
                      <a:pos x="T24" y="T25"/>
                    </a:cxn>
                    <a:cxn ang="T137">
                      <a:pos x="T26" y="T27"/>
                    </a:cxn>
                    <a:cxn ang="T138">
                      <a:pos x="T28" y="T29"/>
                    </a:cxn>
                    <a:cxn ang="T139">
                      <a:pos x="T30" y="T31"/>
                    </a:cxn>
                    <a:cxn ang="T140">
                      <a:pos x="T32" y="T33"/>
                    </a:cxn>
                    <a:cxn ang="T141">
                      <a:pos x="T34" y="T35"/>
                    </a:cxn>
                    <a:cxn ang="T142">
                      <a:pos x="T36" y="T37"/>
                    </a:cxn>
                    <a:cxn ang="T143">
                      <a:pos x="T38" y="T39"/>
                    </a:cxn>
                    <a:cxn ang="T144">
                      <a:pos x="T40" y="T41"/>
                    </a:cxn>
                    <a:cxn ang="T145">
                      <a:pos x="T42" y="T43"/>
                    </a:cxn>
                    <a:cxn ang="T146">
                      <a:pos x="T44" y="T45"/>
                    </a:cxn>
                    <a:cxn ang="T147">
                      <a:pos x="T46" y="T47"/>
                    </a:cxn>
                    <a:cxn ang="T148">
                      <a:pos x="T48" y="T49"/>
                    </a:cxn>
                    <a:cxn ang="T149">
                      <a:pos x="T50" y="T51"/>
                    </a:cxn>
                    <a:cxn ang="T150">
                      <a:pos x="T52" y="T53"/>
                    </a:cxn>
                    <a:cxn ang="T151">
                      <a:pos x="T54" y="T55"/>
                    </a:cxn>
                    <a:cxn ang="T152">
                      <a:pos x="T56" y="T57"/>
                    </a:cxn>
                    <a:cxn ang="T153">
                      <a:pos x="T58" y="T59"/>
                    </a:cxn>
                    <a:cxn ang="T154">
                      <a:pos x="T60" y="T61"/>
                    </a:cxn>
                    <a:cxn ang="T155">
                      <a:pos x="T62" y="T63"/>
                    </a:cxn>
                    <a:cxn ang="T156">
                      <a:pos x="T64" y="T65"/>
                    </a:cxn>
                    <a:cxn ang="T157">
                      <a:pos x="T66" y="T67"/>
                    </a:cxn>
                    <a:cxn ang="T158">
                      <a:pos x="T68" y="T69"/>
                    </a:cxn>
                    <a:cxn ang="T159">
                      <a:pos x="T70" y="T71"/>
                    </a:cxn>
                    <a:cxn ang="T160">
                      <a:pos x="T72" y="T73"/>
                    </a:cxn>
                    <a:cxn ang="T161">
                      <a:pos x="T74" y="T75"/>
                    </a:cxn>
                    <a:cxn ang="T162">
                      <a:pos x="T76" y="T77"/>
                    </a:cxn>
                    <a:cxn ang="T163">
                      <a:pos x="T78" y="T79"/>
                    </a:cxn>
                    <a:cxn ang="T164">
                      <a:pos x="T80" y="T81"/>
                    </a:cxn>
                    <a:cxn ang="T165">
                      <a:pos x="T82" y="T83"/>
                    </a:cxn>
                    <a:cxn ang="T166">
                      <a:pos x="T84" y="T85"/>
                    </a:cxn>
                    <a:cxn ang="T167">
                      <a:pos x="T86" y="T87"/>
                    </a:cxn>
                    <a:cxn ang="T168">
                      <a:pos x="T88" y="T89"/>
                    </a:cxn>
                    <a:cxn ang="T169">
                      <a:pos x="T90" y="T91"/>
                    </a:cxn>
                    <a:cxn ang="T170">
                      <a:pos x="T92" y="T93"/>
                    </a:cxn>
                    <a:cxn ang="T171">
                      <a:pos x="T94" y="T95"/>
                    </a:cxn>
                    <a:cxn ang="T172">
                      <a:pos x="T96" y="T97"/>
                    </a:cxn>
                    <a:cxn ang="T173">
                      <a:pos x="T98" y="T99"/>
                    </a:cxn>
                    <a:cxn ang="T174">
                      <a:pos x="T100" y="T101"/>
                    </a:cxn>
                    <a:cxn ang="T175">
                      <a:pos x="T102" y="T103"/>
                    </a:cxn>
                    <a:cxn ang="T176">
                      <a:pos x="T104" y="T105"/>
                    </a:cxn>
                    <a:cxn ang="T177">
                      <a:pos x="T106" y="T107"/>
                    </a:cxn>
                    <a:cxn ang="T178">
                      <a:pos x="T108" y="T109"/>
                    </a:cxn>
                    <a:cxn ang="T179">
                      <a:pos x="T110" y="T111"/>
                    </a:cxn>
                    <a:cxn ang="T180">
                      <a:pos x="T112" y="T113"/>
                    </a:cxn>
                    <a:cxn ang="T181">
                      <a:pos x="T114" y="T115"/>
                    </a:cxn>
                    <a:cxn ang="T182">
                      <a:pos x="T116" y="T117"/>
                    </a:cxn>
                    <a:cxn ang="T183">
                      <a:pos x="T118" y="T119"/>
                    </a:cxn>
                    <a:cxn ang="T184">
                      <a:pos x="T120" y="T121"/>
                    </a:cxn>
                    <a:cxn ang="T185">
                      <a:pos x="T122" y="T123"/>
                    </a:cxn>
                  </a:cxnLst>
                  <a:rect l="T186" t="T187" r="T188" b="T189"/>
                  <a:pathLst>
                    <a:path w="161" h="356">
                      <a:moveTo>
                        <a:pt x="34" y="356"/>
                      </a:moveTo>
                      <a:lnTo>
                        <a:pt x="17" y="356"/>
                      </a:lnTo>
                      <a:lnTo>
                        <a:pt x="8" y="347"/>
                      </a:lnTo>
                      <a:lnTo>
                        <a:pt x="8" y="339"/>
                      </a:lnTo>
                      <a:lnTo>
                        <a:pt x="8" y="330"/>
                      </a:lnTo>
                      <a:lnTo>
                        <a:pt x="8" y="322"/>
                      </a:lnTo>
                      <a:lnTo>
                        <a:pt x="8" y="313"/>
                      </a:lnTo>
                      <a:lnTo>
                        <a:pt x="8" y="305"/>
                      </a:lnTo>
                      <a:lnTo>
                        <a:pt x="0" y="305"/>
                      </a:lnTo>
                      <a:lnTo>
                        <a:pt x="0" y="288"/>
                      </a:lnTo>
                      <a:lnTo>
                        <a:pt x="0" y="279"/>
                      </a:lnTo>
                      <a:lnTo>
                        <a:pt x="0" y="271"/>
                      </a:lnTo>
                      <a:lnTo>
                        <a:pt x="0" y="262"/>
                      </a:lnTo>
                      <a:lnTo>
                        <a:pt x="0" y="254"/>
                      </a:lnTo>
                      <a:lnTo>
                        <a:pt x="0" y="245"/>
                      </a:lnTo>
                      <a:lnTo>
                        <a:pt x="0" y="228"/>
                      </a:lnTo>
                      <a:lnTo>
                        <a:pt x="8" y="220"/>
                      </a:lnTo>
                      <a:lnTo>
                        <a:pt x="8" y="211"/>
                      </a:lnTo>
                      <a:lnTo>
                        <a:pt x="8" y="203"/>
                      </a:lnTo>
                      <a:lnTo>
                        <a:pt x="8" y="195"/>
                      </a:lnTo>
                      <a:lnTo>
                        <a:pt x="8" y="186"/>
                      </a:lnTo>
                      <a:lnTo>
                        <a:pt x="8" y="178"/>
                      </a:lnTo>
                      <a:lnTo>
                        <a:pt x="8" y="169"/>
                      </a:lnTo>
                      <a:lnTo>
                        <a:pt x="8" y="161"/>
                      </a:lnTo>
                      <a:lnTo>
                        <a:pt x="8" y="152"/>
                      </a:lnTo>
                      <a:lnTo>
                        <a:pt x="8" y="144"/>
                      </a:lnTo>
                      <a:lnTo>
                        <a:pt x="17" y="144"/>
                      </a:lnTo>
                      <a:lnTo>
                        <a:pt x="25" y="144"/>
                      </a:lnTo>
                      <a:lnTo>
                        <a:pt x="25" y="135"/>
                      </a:lnTo>
                      <a:lnTo>
                        <a:pt x="34" y="127"/>
                      </a:lnTo>
                      <a:lnTo>
                        <a:pt x="34" y="118"/>
                      </a:lnTo>
                      <a:lnTo>
                        <a:pt x="42" y="118"/>
                      </a:lnTo>
                      <a:lnTo>
                        <a:pt x="42" y="110"/>
                      </a:lnTo>
                      <a:lnTo>
                        <a:pt x="34" y="110"/>
                      </a:lnTo>
                      <a:lnTo>
                        <a:pt x="42" y="101"/>
                      </a:lnTo>
                      <a:lnTo>
                        <a:pt x="34" y="93"/>
                      </a:lnTo>
                      <a:lnTo>
                        <a:pt x="25" y="84"/>
                      </a:lnTo>
                      <a:lnTo>
                        <a:pt x="25" y="76"/>
                      </a:lnTo>
                      <a:lnTo>
                        <a:pt x="34" y="59"/>
                      </a:lnTo>
                      <a:lnTo>
                        <a:pt x="25" y="50"/>
                      </a:lnTo>
                      <a:lnTo>
                        <a:pt x="25" y="42"/>
                      </a:lnTo>
                      <a:lnTo>
                        <a:pt x="34" y="34"/>
                      </a:lnTo>
                      <a:lnTo>
                        <a:pt x="34" y="25"/>
                      </a:lnTo>
                      <a:lnTo>
                        <a:pt x="25" y="17"/>
                      </a:lnTo>
                      <a:lnTo>
                        <a:pt x="34" y="17"/>
                      </a:lnTo>
                      <a:lnTo>
                        <a:pt x="34" y="8"/>
                      </a:lnTo>
                      <a:lnTo>
                        <a:pt x="51" y="17"/>
                      </a:lnTo>
                      <a:lnTo>
                        <a:pt x="59" y="0"/>
                      </a:lnTo>
                      <a:lnTo>
                        <a:pt x="85" y="84"/>
                      </a:lnTo>
                      <a:lnTo>
                        <a:pt x="93" y="127"/>
                      </a:lnTo>
                      <a:lnTo>
                        <a:pt x="119" y="186"/>
                      </a:lnTo>
                      <a:lnTo>
                        <a:pt x="127" y="211"/>
                      </a:lnTo>
                      <a:lnTo>
                        <a:pt x="127" y="220"/>
                      </a:lnTo>
                      <a:lnTo>
                        <a:pt x="127" y="228"/>
                      </a:lnTo>
                      <a:lnTo>
                        <a:pt x="127" y="237"/>
                      </a:lnTo>
                      <a:lnTo>
                        <a:pt x="136" y="245"/>
                      </a:lnTo>
                      <a:lnTo>
                        <a:pt x="153" y="254"/>
                      </a:lnTo>
                      <a:lnTo>
                        <a:pt x="153" y="262"/>
                      </a:lnTo>
                      <a:lnTo>
                        <a:pt x="153" y="271"/>
                      </a:lnTo>
                      <a:lnTo>
                        <a:pt x="144" y="271"/>
                      </a:lnTo>
                      <a:lnTo>
                        <a:pt x="153" y="279"/>
                      </a:lnTo>
                      <a:lnTo>
                        <a:pt x="153" y="271"/>
                      </a:lnTo>
                      <a:lnTo>
                        <a:pt x="161" y="271"/>
                      </a:lnTo>
                      <a:lnTo>
                        <a:pt x="161" y="296"/>
                      </a:lnTo>
                      <a:lnTo>
                        <a:pt x="153" y="296"/>
                      </a:lnTo>
                      <a:lnTo>
                        <a:pt x="144" y="305"/>
                      </a:lnTo>
                      <a:lnTo>
                        <a:pt x="144" y="313"/>
                      </a:lnTo>
                      <a:lnTo>
                        <a:pt x="136" y="313"/>
                      </a:lnTo>
                      <a:lnTo>
                        <a:pt x="127" y="313"/>
                      </a:lnTo>
                      <a:lnTo>
                        <a:pt x="136" y="322"/>
                      </a:lnTo>
                      <a:lnTo>
                        <a:pt x="127" y="322"/>
                      </a:lnTo>
                      <a:lnTo>
                        <a:pt x="127" y="330"/>
                      </a:lnTo>
                      <a:lnTo>
                        <a:pt x="68" y="347"/>
                      </a:lnTo>
                      <a:lnTo>
                        <a:pt x="34" y="356"/>
                      </a:lnTo>
                      <a:close/>
                    </a:path>
                  </a:pathLst>
                </a:custGeom>
                <a:solidFill>
                  <a:schemeClr val="bg2"/>
                </a:solidFill>
                <a:ln w="12700">
                  <a:noFill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0" hangingPunct="0">
                    <a:spcBef>
                      <a:spcPct val="20000"/>
                    </a:spcBef>
                  </a:pPr>
                  <a:endParaRPr lang="en-US"/>
                </a:p>
              </p:txBody>
            </p:sp>
            <p:sp>
              <p:nvSpPr>
                <p:cNvPr id="46225" name="Freeform 16"/>
                <p:cNvSpPr>
                  <a:spLocks/>
                </p:cNvSpPr>
                <p:nvPr/>
              </p:nvSpPr>
              <p:spPr bwMode="auto">
                <a:xfrm>
                  <a:off x="5041" y="1343"/>
                  <a:ext cx="340" cy="178"/>
                </a:xfrm>
                <a:custGeom>
                  <a:avLst/>
                  <a:gdLst>
                    <a:gd name="T0" fmla="*/ 213 w 340"/>
                    <a:gd name="T1" fmla="*/ 153 h 178"/>
                    <a:gd name="T2" fmla="*/ 204 w 340"/>
                    <a:gd name="T3" fmla="*/ 144 h 178"/>
                    <a:gd name="T4" fmla="*/ 204 w 340"/>
                    <a:gd name="T5" fmla="*/ 136 h 178"/>
                    <a:gd name="T6" fmla="*/ 196 w 340"/>
                    <a:gd name="T7" fmla="*/ 127 h 178"/>
                    <a:gd name="T8" fmla="*/ 187 w 340"/>
                    <a:gd name="T9" fmla="*/ 127 h 178"/>
                    <a:gd name="T10" fmla="*/ 162 w 340"/>
                    <a:gd name="T11" fmla="*/ 136 h 178"/>
                    <a:gd name="T12" fmla="*/ 128 w 340"/>
                    <a:gd name="T13" fmla="*/ 136 h 178"/>
                    <a:gd name="T14" fmla="*/ 85 w 340"/>
                    <a:gd name="T15" fmla="*/ 153 h 178"/>
                    <a:gd name="T16" fmla="*/ 85 w 340"/>
                    <a:gd name="T17" fmla="*/ 153 h 178"/>
                    <a:gd name="T18" fmla="*/ 68 w 340"/>
                    <a:gd name="T19" fmla="*/ 153 h 178"/>
                    <a:gd name="T20" fmla="*/ 68 w 340"/>
                    <a:gd name="T21" fmla="*/ 161 h 178"/>
                    <a:gd name="T22" fmla="*/ 51 w 340"/>
                    <a:gd name="T23" fmla="*/ 161 h 178"/>
                    <a:gd name="T24" fmla="*/ 0 w 340"/>
                    <a:gd name="T25" fmla="*/ 170 h 178"/>
                    <a:gd name="T26" fmla="*/ 0 w 340"/>
                    <a:gd name="T27" fmla="*/ 110 h 178"/>
                    <a:gd name="T28" fmla="*/ 26 w 340"/>
                    <a:gd name="T29" fmla="*/ 68 h 178"/>
                    <a:gd name="T30" fmla="*/ 77 w 340"/>
                    <a:gd name="T31" fmla="*/ 60 h 178"/>
                    <a:gd name="T32" fmla="*/ 128 w 340"/>
                    <a:gd name="T33" fmla="*/ 51 h 178"/>
                    <a:gd name="T34" fmla="*/ 187 w 340"/>
                    <a:gd name="T35" fmla="*/ 34 h 178"/>
                    <a:gd name="T36" fmla="*/ 187 w 340"/>
                    <a:gd name="T37" fmla="*/ 26 h 178"/>
                    <a:gd name="T38" fmla="*/ 187 w 340"/>
                    <a:gd name="T39" fmla="*/ 17 h 178"/>
                    <a:gd name="T40" fmla="*/ 204 w 340"/>
                    <a:gd name="T41" fmla="*/ 17 h 178"/>
                    <a:gd name="T42" fmla="*/ 213 w 340"/>
                    <a:gd name="T43" fmla="*/ 0 h 178"/>
                    <a:gd name="T44" fmla="*/ 221 w 340"/>
                    <a:gd name="T45" fmla="*/ 0 h 178"/>
                    <a:gd name="T46" fmla="*/ 238 w 340"/>
                    <a:gd name="T47" fmla="*/ 26 h 178"/>
                    <a:gd name="T48" fmla="*/ 247 w 340"/>
                    <a:gd name="T49" fmla="*/ 34 h 178"/>
                    <a:gd name="T50" fmla="*/ 230 w 340"/>
                    <a:gd name="T51" fmla="*/ 60 h 178"/>
                    <a:gd name="T52" fmla="*/ 221 w 340"/>
                    <a:gd name="T53" fmla="*/ 76 h 178"/>
                    <a:gd name="T54" fmla="*/ 238 w 340"/>
                    <a:gd name="T55" fmla="*/ 76 h 178"/>
                    <a:gd name="T56" fmla="*/ 247 w 340"/>
                    <a:gd name="T57" fmla="*/ 76 h 178"/>
                    <a:gd name="T58" fmla="*/ 272 w 340"/>
                    <a:gd name="T59" fmla="*/ 110 h 178"/>
                    <a:gd name="T60" fmla="*/ 281 w 340"/>
                    <a:gd name="T61" fmla="*/ 127 h 178"/>
                    <a:gd name="T62" fmla="*/ 306 w 340"/>
                    <a:gd name="T63" fmla="*/ 127 h 178"/>
                    <a:gd name="T64" fmla="*/ 315 w 340"/>
                    <a:gd name="T65" fmla="*/ 127 h 178"/>
                    <a:gd name="T66" fmla="*/ 332 w 340"/>
                    <a:gd name="T67" fmla="*/ 110 h 178"/>
                    <a:gd name="T68" fmla="*/ 298 w 340"/>
                    <a:gd name="T69" fmla="*/ 85 h 178"/>
                    <a:gd name="T70" fmla="*/ 323 w 340"/>
                    <a:gd name="T71" fmla="*/ 85 h 178"/>
                    <a:gd name="T72" fmla="*/ 340 w 340"/>
                    <a:gd name="T73" fmla="*/ 119 h 178"/>
                    <a:gd name="T74" fmla="*/ 306 w 340"/>
                    <a:gd name="T75" fmla="*/ 144 h 178"/>
                    <a:gd name="T76" fmla="*/ 281 w 340"/>
                    <a:gd name="T77" fmla="*/ 161 h 178"/>
                    <a:gd name="T78" fmla="*/ 281 w 340"/>
                    <a:gd name="T79" fmla="*/ 136 h 178"/>
                    <a:gd name="T80" fmla="*/ 255 w 340"/>
                    <a:gd name="T81" fmla="*/ 161 h 178"/>
                    <a:gd name="T82" fmla="*/ 238 w 340"/>
                    <a:gd name="T83" fmla="*/ 178 h 178"/>
                    <a:gd name="T84" fmla="*/ 230 w 340"/>
                    <a:gd name="T85" fmla="*/ 161 h 178"/>
                    <a:gd name="T86" fmla="*/ 221 w 340"/>
                    <a:gd name="T87" fmla="*/ 153 h 178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w 340"/>
                    <a:gd name="T133" fmla="*/ 0 h 178"/>
                    <a:gd name="T134" fmla="*/ 340 w 340"/>
                    <a:gd name="T135" fmla="*/ 178 h 178"/>
                  </a:gdLst>
                  <a:ahLst/>
                  <a:cxnLst>
                    <a:cxn ang="T88">
                      <a:pos x="T0" y="T1"/>
                    </a:cxn>
                    <a:cxn ang="T89">
                      <a:pos x="T2" y="T3"/>
                    </a:cxn>
                    <a:cxn ang="T90">
                      <a:pos x="T4" y="T5"/>
                    </a:cxn>
                    <a:cxn ang="T91">
                      <a:pos x="T6" y="T7"/>
                    </a:cxn>
                    <a:cxn ang="T92">
                      <a:pos x="T8" y="T9"/>
                    </a:cxn>
                    <a:cxn ang="T93">
                      <a:pos x="T10" y="T11"/>
                    </a:cxn>
                    <a:cxn ang="T94">
                      <a:pos x="T12" y="T13"/>
                    </a:cxn>
                    <a:cxn ang="T95">
                      <a:pos x="T14" y="T15"/>
                    </a:cxn>
                    <a:cxn ang="T96">
                      <a:pos x="T16" y="T17"/>
                    </a:cxn>
                    <a:cxn ang="T97">
                      <a:pos x="T18" y="T19"/>
                    </a:cxn>
                    <a:cxn ang="T98">
                      <a:pos x="T20" y="T21"/>
                    </a:cxn>
                    <a:cxn ang="T99">
                      <a:pos x="T22" y="T23"/>
                    </a:cxn>
                    <a:cxn ang="T100">
                      <a:pos x="T24" y="T25"/>
                    </a:cxn>
                    <a:cxn ang="T101">
                      <a:pos x="T26" y="T27"/>
                    </a:cxn>
                    <a:cxn ang="T102">
                      <a:pos x="T28" y="T29"/>
                    </a:cxn>
                    <a:cxn ang="T103">
                      <a:pos x="T30" y="T31"/>
                    </a:cxn>
                    <a:cxn ang="T104">
                      <a:pos x="T32" y="T33"/>
                    </a:cxn>
                    <a:cxn ang="T105">
                      <a:pos x="T34" y="T35"/>
                    </a:cxn>
                    <a:cxn ang="T106">
                      <a:pos x="T36" y="T37"/>
                    </a:cxn>
                    <a:cxn ang="T107">
                      <a:pos x="T38" y="T39"/>
                    </a:cxn>
                    <a:cxn ang="T108">
                      <a:pos x="T40" y="T41"/>
                    </a:cxn>
                    <a:cxn ang="T109">
                      <a:pos x="T42" y="T43"/>
                    </a:cxn>
                    <a:cxn ang="T110">
                      <a:pos x="T44" y="T45"/>
                    </a:cxn>
                    <a:cxn ang="T111">
                      <a:pos x="T46" y="T47"/>
                    </a:cxn>
                    <a:cxn ang="T112">
                      <a:pos x="T48" y="T49"/>
                    </a:cxn>
                    <a:cxn ang="T113">
                      <a:pos x="T50" y="T51"/>
                    </a:cxn>
                    <a:cxn ang="T114">
                      <a:pos x="T52" y="T53"/>
                    </a:cxn>
                    <a:cxn ang="T115">
                      <a:pos x="T54" y="T55"/>
                    </a:cxn>
                    <a:cxn ang="T116">
                      <a:pos x="T56" y="T57"/>
                    </a:cxn>
                    <a:cxn ang="T117">
                      <a:pos x="T58" y="T59"/>
                    </a:cxn>
                    <a:cxn ang="T118">
                      <a:pos x="T60" y="T61"/>
                    </a:cxn>
                    <a:cxn ang="T119">
                      <a:pos x="T62" y="T63"/>
                    </a:cxn>
                    <a:cxn ang="T120">
                      <a:pos x="T64" y="T65"/>
                    </a:cxn>
                    <a:cxn ang="T121">
                      <a:pos x="T66" y="T67"/>
                    </a:cxn>
                    <a:cxn ang="T122">
                      <a:pos x="T68" y="T69"/>
                    </a:cxn>
                    <a:cxn ang="T123">
                      <a:pos x="T70" y="T71"/>
                    </a:cxn>
                    <a:cxn ang="T124">
                      <a:pos x="T72" y="T73"/>
                    </a:cxn>
                    <a:cxn ang="T125">
                      <a:pos x="T74" y="T75"/>
                    </a:cxn>
                    <a:cxn ang="T126">
                      <a:pos x="T76" y="T77"/>
                    </a:cxn>
                    <a:cxn ang="T127">
                      <a:pos x="T78" y="T79"/>
                    </a:cxn>
                    <a:cxn ang="T128">
                      <a:pos x="T80" y="T81"/>
                    </a:cxn>
                    <a:cxn ang="T129">
                      <a:pos x="T82" y="T83"/>
                    </a:cxn>
                    <a:cxn ang="T130">
                      <a:pos x="T84" y="T85"/>
                    </a:cxn>
                    <a:cxn ang="T131">
                      <a:pos x="T86" y="T87"/>
                    </a:cxn>
                  </a:cxnLst>
                  <a:rect l="T132" t="T133" r="T134" b="T135"/>
                  <a:pathLst>
                    <a:path w="340" h="178">
                      <a:moveTo>
                        <a:pt x="213" y="153"/>
                      </a:moveTo>
                      <a:lnTo>
                        <a:pt x="213" y="153"/>
                      </a:lnTo>
                      <a:lnTo>
                        <a:pt x="213" y="144"/>
                      </a:lnTo>
                      <a:lnTo>
                        <a:pt x="204" y="144"/>
                      </a:lnTo>
                      <a:lnTo>
                        <a:pt x="204" y="136"/>
                      </a:lnTo>
                      <a:lnTo>
                        <a:pt x="196" y="127"/>
                      </a:lnTo>
                      <a:lnTo>
                        <a:pt x="196" y="119"/>
                      </a:lnTo>
                      <a:lnTo>
                        <a:pt x="187" y="127"/>
                      </a:lnTo>
                      <a:lnTo>
                        <a:pt x="162" y="136"/>
                      </a:lnTo>
                      <a:lnTo>
                        <a:pt x="136" y="136"/>
                      </a:lnTo>
                      <a:lnTo>
                        <a:pt x="128" y="136"/>
                      </a:lnTo>
                      <a:lnTo>
                        <a:pt x="94" y="144"/>
                      </a:lnTo>
                      <a:lnTo>
                        <a:pt x="85" y="153"/>
                      </a:lnTo>
                      <a:lnTo>
                        <a:pt x="68" y="153"/>
                      </a:lnTo>
                      <a:lnTo>
                        <a:pt x="68" y="161"/>
                      </a:lnTo>
                      <a:lnTo>
                        <a:pt x="68" y="153"/>
                      </a:lnTo>
                      <a:lnTo>
                        <a:pt x="51" y="161"/>
                      </a:lnTo>
                      <a:lnTo>
                        <a:pt x="43" y="161"/>
                      </a:lnTo>
                      <a:lnTo>
                        <a:pt x="0" y="170"/>
                      </a:lnTo>
                      <a:lnTo>
                        <a:pt x="0" y="161"/>
                      </a:lnTo>
                      <a:lnTo>
                        <a:pt x="0" y="110"/>
                      </a:lnTo>
                      <a:lnTo>
                        <a:pt x="0" y="76"/>
                      </a:lnTo>
                      <a:lnTo>
                        <a:pt x="26" y="68"/>
                      </a:lnTo>
                      <a:lnTo>
                        <a:pt x="34" y="68"/>
                      </a:lnTo>
                      <a:lnTo>
                        <a:pt x="77" y="60"/>
                      </a:lnTo>
                      <a:lnTo>
                        <a:pt x="94" y="60"/>
                      </a:lnTo>
                      <a:lnTo>
                        <a:pt x="128" y="51"/>
                      </a:lnTo>
                      <a:lnTo>
                        <a:pt x="187" y="34"/>
                      </a:lnTo>
                      <a:lnTo>
                        <a:pt x="187" y="26"/>
                      </a:lnTo>
                      <a:lnTo>
                        <a:pt x="196" y="26"/>
                      </a:lnTo>
                      <a:lnTo>
                        <a:pt x="187" y="17"/>
                      </a:lnTo>
                      <a:lnTo>
                        <a:pt x="196" y="17"/>
                      </a:lnTo>
                      <a:lnTo>
                        <a:pt x="204" y="17"/>
                      </a:lnTo>
                      <a:lnTo>
                        <a:pt x="204" y="9"/>
                      </a:lnTo>
                      <a:lnTo>
                        <a:pt x="213" y="0"/>
                      </a:lnTo>
                      <a:lnTo>
                        <a:pt x="221" y="0"/>
                      </a:lnTo>
                      <a:lnTo>
                        <a:pt x="238" y="26"/>
                      </a:lnTo>
                      <a:lnTo>
                        <a:pt x="247" y="26"/>
                      </a:lnTo>
                      <a:lnTo>
                        <a:pt x="247" y="34"/>
                      </a:lnTo>
                      <a:lnTo>
                        <a:pt x="230" y="43"/>
                      </a:lnTo>
                      <a:lnTo>
                        <a:pt x="230" y="60"/>
                      </a:lnTo>
                      <a:lnTo>
                        <a:pt x="221" y="60"/>
                      </a:lnTo>
                      <a:lnTo>
                        <a:pt x="221" y="76"/>
                      </a:lnTo>
                      <a:lnTo>
                        <a:pt x="230" y="85"/>
                      </a:lnTo>
                      <a:lnTo>
                        <a:pt x="238" y="76"/>
                      </a:lnTo>
                      <a:lnTo>
                        <a:pt x="247" y="76"/>
                      </a:lnTo>
                      <a:lnTo>
                        <a:pt x="255" y="85"/>
                      </a:lnTo>
                      <a:lnTo>
                        <a:pt x="272" y="110"/>
                      </a:lnTo>
                      <a:lnTo>
                        <a:pt x="281" y="110"/>
                      </a:lnTo>
                      <a:lnTo>
                        <a:pt x="281" y="127"/>
                      </a:lnTo>
                      <a:lnTo>
                        <a:pt x="298" y="136"/>
                      </a:lnTo>
                      <a:lnTo>
                        <a:pt x="306" y="127"/>
                      </a:lnTo>
                      <a:lnTo>
                        <a:pt x="306" y="136"/>
                      </a:lnTo>
                      <a:lnTo>
                        <a:pt x="315" y="127"/>
                      </a:lnTo>
                      <a:lnTo>
                        <a:pt x="332" y="119"/>
                      </a:lnTo>
                      <a:lnTo>
                        <a:pt x="332" y="110"/>
                      </a:lnTo>
                      <a:lnTo>
                        <a:pt x="315" y="93"/>
                      </a:lnTo>
                      <a:lnTo>
                        <a:pt x="298" y="85"/>
                      </a:lnTo>
                      <a:lnTo>
                        <a:pt x="315" y="85"/>
                      </a:lnTo>
                      <a:lnTo>
                        <a:pt x="323" y="85"/>
                      </a:lnTo>
                      <a:lnTo>
                        <a:pt x="332" y="102"/>
                      </a:lnTo>
                      <a:lnTo>
                        <a:pt x="340" y="119"/>
                      </a:lnTo>
                      <a:lnTo>
                        <a:pt x="340" y="127"/>
                      </a:lnTo>
                      <a:lnTo>
                        <a:pt x="306" y="144"/>
                      </a:lnTo>
                      <a:lnTo>
                        <a:pt x="298" y="153"/>
                      </a:lnTo>
                      <a:lnTo>
                        <a:pt x="281" y="161"/>
                      </a:lnTo>
                      <a:lnTo>
                        <a:pt x="281" y="136"/>
                      </a:lnTo>
                      <a:lnTo>
                        <a:pt x="264" y="161"/>
                      </a:lnTo>
                      <a:lnTo>
                        <a:pt x="255" y="161"/>
                      </a:lnTo>
                      <a:lnTo>
                        <a:pt x="247" y="178"/>
                      </a:lnTo>
                      <a:lnTo>
                        <a:pt x="238" y="178"/>
                      </a:lnTo>
                      <a:lnTo>
                        <a:pt x="230" y="161"/>
                      </a:lnTo>
                      <a:lnTo>
                        <a:pt x="221" y="153"/>
                      </a:lnTo>
                      <a:lnTo>
                        <a:pt x="213" y="153"/>
                      </a:lnTo>
                      <a:close/>
                    </a:path>
                  </a:pathLst>
                </a:custGeom>
                <a:solidFill>
                  <a:schemeClr val="bg2"/>
                </a:solidFill>
                <a:ln w="12700">
                  <a:noFill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0" hangingPunct="0">
                    <a:spcBef>
                      <a:spcPct val="20000"/>
                    </a:spcBef>
                  </a:pPr>
                  <a:endParaRPr lang="en-US"/>
                </a:p>
              </p:txBody>
            </p:sp>
            <p:sp>
              <p:nvSpPr>
                <p:cNvPr id="46226" name="Freeform 17"/>
                <p:cNvSpPr>
                  <a:spLocks/>
                </p:cNvSpPr>
                <p:nvPr/>
              </p:nvSpPr>
              <p:spPr bwMode="auto">
                <a:xfrm>
                  <a:off x="4455" y="1140"/>
                  <a:ext cx="612" cy="551"/>
                </a:xfrm>
                <a:custGeom>
                  <a:avLst/>
                  <a:gdLst>
                    <a:gd name="T0" fmla="*/ 34 w 612"/>
                    <a:gd name="T1" fmla="*/ 423 h 551"/>
                    <a:gd name="T2" fmla="*/ 77 w 612"/>
                    <a:gd name="T3" fmla="*/ 381 h 551"/>
                    <a:gd name="T4" fmla="*/ 60 w 612"/>
                    <a:gd name="T5" fmla="*/ 347 h 551"/>
                    <a:gd name="T6" fmla="*/ 43 w 612"/>
                    <a:gd name="T7" fmla="*/ 322 h 551"/>
                    <a:gd name="T8" fmla="*/ 162 w 612"/>
                    <a:gd name="T9" fmla="*/ 296 h 551"/>
                    <a:gd name="T10" fmla="*/ 238 w 612"/>
                    <a:gd name="T11" fmla="*/ 288 h 551"/>
                    <a:gd name="T12" fmla="*/ 264 w 612"/>
                    <a:gd name="T13" fmla="*/ 263 h 551"/>
                    <a:gd name="T14" fmla="*/ 298 w 612"/>
                    <a:gd name="T15" fmla="*/ 229 h 551"/>
                    <a:gd name="T16" fmla="*/ 289 w 612"/>
                    <a:gd name="T17" fmla="*/ 195 h 551"/>
                    <a:gd name="T18" fmla="*/ 289 w 612"/>
                    <a:gd name="T19" fmla="*/ 169 h 551"/>
                    <a:gd name="T20" fmla="*/ 306 w 612"/>
                    <a:gd name="T21" fmla="*/ 127 h 551"/>
                    <a:gd name="T22" fmla="*/ 374 w 612"/>
                    <a:gd name="T23" fmla="*/ 42 h 551"/>
                    <a:gd name="T24" fmla="*/ 510 w 612"/>
                    <a:gd name="T25" fmla="*/ 0 h 551"/>
                    <a:gd name="T26" fmla="*/ 518 w 612"/>
                    <a:gd name="T27" fmla="*/ 17 h 551"/>
                    <a:gd name="T28" fmla="*/ 518 w 612"/>
                    <a:gd name="T29" fmla="*/ 34 h 551"/>
                    <a:gd name="T30" fmla="*/ 518 w 612"/>
                    <a:gd name="T31" fmla="*/ 42 h 551"/>
                    <a:gd name="T32" fmla="*/ 527 w 612"/>
                    <a:gd name="T33" fmla="*/ 51 h 551"/>
                    <a:gd name="T34" fmla="*/ 535 w 612"/>
                    <a:gd name="T35" fmla="*/ 68 h 551"/>
                    <a:gd name="T36" fmla="*/ 535 w 612"/>
                    <a:gd name="T37" fmla="*/ 102 h 551"/>
                    <a:gd name="T38" fmla="*/ 535 w 612"/>
                    <a:gd name="T39" fmla="*/ 110 h 551"/>
                    <a:gd name="T40" fmla="*/ 535 w 612"/>
                    <a:gd name="T41" fmla="*/ 118 h 551"/>
                    <a:gd name="T42" fmla="*/ 544 w 612"/>
                    <a:gd name="T43" fmla="*/ 135 h 551"/>
                    <a:gd name="T44" fmla="*/ 552 w 612"/>
                    <a:gd name="T45" fmla="*/ 152 h 551"/>
                    <a:gd name="T46" fmla="*/ 552 w 612"/>
                    <a:gd name="T47" fmla="*/ 178 h 551"/>
                    <a:gd name="T48" fmla="*/ 561 w 612"/>
                    <a:gd name="T49" fmla="*/ 169 h 551"/>
                    <a:gd name="T50" fmla="*/ 561 w 612"/>
                    <a:gd name="T51" fmla="*/ 178 h 551"/>
                    <a:gd name="T52" fmla="*/ 569 w 612"/>
                    <a:gd name="T53" fmla="*/ 203 h 551"/>
                    <a:gd name="T54" fmla="*/ 586 w 612"/>
                    <a:gd name="T55" fmla="*/ 271 h 551"/>
                    <a:gd name="T56" fmla="*/ 586 w 612"/>
                    <a:gd name="T57" fmla="*/ 313 h 551"/>
                    <a:gd name="T58" fmla="*/ 595 w 612"/>
                    <a:gd name="T59" fmla="*/ 415 h 551"/>
                    <a:gd name="T60" fmla="*/ 603 w 612"/>
                    <a:gd name="T61" fmla="*/ 466 h 551"/>
                    <a:gd name="T62" fmla="*/ 603 w 612"/>
                    <a:gd name="T63" fmla="*/ 508 h 551"/>
                    <a:gd name="T64" fmla="*/ 595 w 612"/>
                    <a:gd name="T65" fmla="*/ 534 h 551"/>
                    <a:gd name="T66" fmla="*/ 578 w 612"/>
                    <a:gd name="T67" fmla="*/ 551 h 551"/>
                    <a:gd name="T68" fmla="*/ 586 w 612"/>
                    <a:gd name="T69" fmla="*/ 525 h 551"/>
                    <a:gd name="T70" fmla="*/ 552 w 612"/>
                    <a:gd name="T71" fmla="*/ 500 h 551"/>
                    <a:gd name="T72" fmla="*/ 502 w 612"/>
                    <a:gd name="T73" fmla="*/ 483 h 551"/>
                    <a:gd name="T74" fmla="*/ 493 w 612"/>
                    <a:gd name="T75" fmla="*/ 474 h 551"/>
                    <a:gd name="T76" fmla="*/ 476 w 612"/>
                    <a:gd name="T77" fmla="*/ 474 h 551"/>
                    <a:gd name="T78" fmla="*/ 476 w 612"/>
                    <a:gd name="T79" fmla="*/ 474 h 551"/>
                    <a:gd name="T80" fmla="*/ 459 w 612"/>
                    <a:gd name="T81" fmla="*/ 466 h 551"/>
                    <a:gd name="T82" fmla="*/ 459 w 612"/>
                    <a:gd name="T83" fmla="*/ 457 h 551"/>
                    <a:gd name="T84" fmla="*/ 451 w 612"/>
                    <a:gd name="T85" fmla="*/ 440 h 551"/>
                    <a:gd name="T86" fmla="*/ 451 w 612"/>
                    <a:gd name="T87" fmla="*/ 432 h 551"/>
                    <a:gd name="T88" fmla="*/ 442 w 612"/>
                    <a:gd name="T89" fmla="*/ 432 h 551"/>
                    <a:gd name="T90" fmla="*/ 425 w 612"/>
                    <a:gd name="T91" fmla="*/ 423 h 551"/>
                    <a:gd name="T92" fmla="*/ 417 w 612"/>
                    <a:gd name="T93" fmla="*/ 415 h 551"/>
                    <a:gd name="T94" fmla="*/ 349 w 612"/>
                    <a:gd name="T95" fmla="*/ 432 h 551"/>
                    <a:gd name="T96" fmla="*/ 272 w 612"/>
                    <a:gd name="T97" fmla="*/ 449 h 551"/>
                    <a:gd name="T98" fmla="*/ 153 w 612"/>
                    <a:gd name="T99" fmla="*/ 474 h 551"/>
                    <a:gd name="T100" fmla="*/ 77 w 612"/>
                    <a:gd name="T101" fmla="*/ 483 h 551"/>
                    <a:gd name="T102" fmla="*/ 0 w 612"/>
                    <a:gd name="T103" fmla="*/ 466 h 551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w 612"/>
                    <a:gd name="T157" fmla="*/ 0 h 551"/>
                    <a:gd name="T158" fmla="*/ 612 w 612"/>
                    <a:gd name="T159" fmla="*/ 551 h 551"/>
                  </a:gdLst>
                  <a:ahLst/>
                  <a:cxnLst>
                    <a:cxn ang="T104">
                      <a:pos x="T0" y="T1"/>
                    </a:cxn>
                    <a:cxn ang="T105">
                      <a:pos x="T2" y="T3"/>
                    </a:cxn>
                    <a:cxn ang="T106">
                      <a:pos x="T4" y="T5"/>
                    </a:cxn>
                    <a:cxn ang="T107">
                      <a:pos x="T6" y="T7"/>
                    </a:cxn>
                    <a:cxn ang="T108">
                      <a:pos x="T8" y="T9"/>
                    </a:cxn>
                    <a:cxn ang="T109">
                      <a:pos x="T10" y="T11"/>
                    </a:cxn>
                    <a:cxn ang="T110">
                      <a:pos x="T12" y="T13"/>
                    </a:cxn>
                    <a:cxn ang="T111">
                      <a:pos x="T14" y="T15"/>
                    </a:cxn>
                    <a:cxn ang="T112">
                      <a:pos x="T16" y="T17"/>
                    </a:cxn>
                    <a:cxn ang="T113">
                      <a:pos x="T18" y="T19"/>
                    </a:cxn>
                    <a:cxn ang="T114">
                      <a:pos x="T20" y="T21"/>
                    </a:cxn>
                    <a:cxn ang="T115">
                      <a:pos x="T22" y="T23"/>
                    </a:cxn>
                    <a:cxn ang="T116">
                      <a:pos x="T24" y="T25"/>
                    </a:cxn>
                    <a:cxn ang="T117">
                      <a:pos x="T26" y="T27"/>
                    </a:cxn>
                    <a:cxn ang="T118">
                      <a:pos x="T28" y="T29"/>
                    </a:cxn>
                    <a:cxn ang="T119">
                      <a:pos x="T30" y="T31"/>
                    </a:cxn>
                    <a:cxn ang="T120">
                      <a:pos x="T32" y="T33"/>
                    </a:cxn>
                    <a:cxn ang="T121">
                      <a:pos x="T34" y="T35"/>
                    </a:cxn>
                    <a:cxn ang="T122">
                      <a:pos x="T36" y="T37"/>
                    </a:cxn>
                    <a:cxn ang="T123">
                      <a:pos x="T38" y="T39"/>
                    </a:cxn>
                    <a:cxn ang="T124">
                      <a:pos x="T40" y="T41"/>
                    </a:cxn>
                    <a:cxn ang="T125">
                      <a:pos x="T42" y="T43"/>
                    </a:cxn>
                    <a:cxn ang="T126">
                      <a:pos x="T44" y="T45"/>
                    </a:cxn>
                    <a:cxn ang="T127">
                      <a:pos x="T46" y="T47"/>
                    </a:cxn>
                    <a:cxn ang="T128">
                      <a:pos x="T48" y="T49"/>
                    </a:cxn>
                    <a:cxn ang="T129">
                      <a:pos x="T50" y="T51"/>
                    </a:cxn>
                    <a:cxn ang="T130">
                      <a:pos x="T52" y="T53"/>
                    </a:cxn>
                    <a:cxn ang="T131">
                      <a:pos x="T54" y="T55"/>
                    </a:cxn>
                    <a:cxn ang="T132">
                      <a:pos x="T56" y="T57"/>
                    </a:cxn>
                    <a:cxn ang="T133">
                      <a:pos x="T58" y="T59"/>
                    </a:cxn>
                    <a:cxn ang="T134">
                      <a:pos x="T60" y="T61"/>
                    </a:cxn>
                    <a:cxn ang="T135">
                      <a:pos x="T62" y="T63"/>
                    </a:cxn>
                    <a:cxn ang="T136">
                      <a:pos x="T64" y="T65"/>
                    </a:cxn>
                    <a:cxn ang="T137">
                      <a:pos x="T66" y="T67"/>
                    </a:cxn>
                    <a:cxn ang="T138">
                      <a:pos x="T68" y="T69"/>
                    </a:cxn>
                    <a:cxn ang="T139">
                      <a:pos x="T70" y="T71"/>
                    </a:cxn>
                    <a:cxn ang="T140">
                      <a:pos x="T72" y="T73"/>
                    </a:cxn>
                    <a:cxn ang="T141">
                      <a:pos x="T74" y="T75"/>
                    </a:cxn>
                    <a:cxn ang="T142">
                      <a:pos x="T76" y="T77"/>
                    </a:cxn>
                    <a:cxn ang="T143">
                      <a:pos x="T78" y="T79"/>
                    </a:cxn>
                    <a:cxn ang="T144">
                      <a:pos x="T80" y="T81"/>
                    </a:cxn>
                    <a:cxn ang="T145">
                      <a:pos x="T82" y="T83"/>
                    </a:cxn>
                    <a:cxn ang="T146">
                      <a:pos x="T84" y="T85"/>
                    </a:cxn>
                    <a:cxn ang="T147">
                      <a:pos x="T86" y="T87"/>
                    </a:cxn>
                    <a:cxn ang="T148">
                      <a:pos x="T88" y="T89"/>
                    </a:cxn>
                    <a:cxn ang="T149">
                      <a:pos x="T90" y="T91"/>
                    </a:cxn>
                    <a:cxn ang="T150">
                      <a:pos x="T92" y="T93"/>
                    </a:cxn>
                    <a:cxn ang="T151">
                      <a:pos x="T94" y="T95"/>
                    </a:cxn>
                    <a:cxn ang="T152">
                      <a:pos x="T96" y="T97"/>
                    </a:cxn>
                    <a:cxn ang="T153">
                      <a:pos x="T98" y="T99"/>
                    </a:cxn>
                    <a:cxn ang="T154">
                      <a:pos x="T100" y="T101"/>
                    </a:cxn>
                    <a:cxn ang="T155">
                      <a:pos x="T102" y="T103"/>
                    </a:cxn>
                  </a:cxnLst>
                  <a:rect l="T156" t="T157" r="T158" b="T159"/>
                  <a:pathLst>
                    <a:path w="612" h="551">
                      <a:moveTo>
                        <a:pt x="0" y="466"/>
                      </a:moveTo>
                      <a:lnTo>
                        <a:pt x="26" y="440"/>
                      </a:lnTo>
                      <a:lnTo>
                        <a:pt x="34" y="423"/>
                      </a:lnTo>
                      <a:lnTo>
                        <a:pt x="51" y="415"/>
                      </a:lnTo>
                      <a:lnTo>
                        <a:pt x="60" y="398"/>
                      </a:lnTo>
                      <a:lnTo>
                        <a:pt x="77" y="381"/>
                      </a:lnTo>
                      <a:lnTo>
                        <a:pt x="60" y="356"/>
                      </a:lnTo>
                      <a:lnTo>
                        <a:pt x="68" y="356"/>
                      </a:lnTo>
                      <a:lnTo>
                        <a:pt x="60" y="347"/>
                      </a:lnTo>
                      <a:lnTo>
                        <a:pt x="51" y="347"/>
                      </a:lnTo>
                      <a:lnTo>
                        <a:pt x="51" y="339"/>
                      </a:lnTo>
                      <a:lnTo>
                        <a:pt x="43" y="322"/>
                      </a:lnTo>
                      <a:lnTo>
                        <a:pt x="94" y="305"/>
                      </a:lnTo>
                      <a:lnTo>
                        <a:pt x="136" y="296"/>
                      </a:lnTo>
                      <a:lnTo>
                        <a:pt x="162" y="296"/>
                      </a:lnTo>
                      <a:lnTo>
                        <a:pt x="179" y="305"/>
                      </a:lnTo>
                      <a:lnTo>
                        <a:pt x="196" y="296"/>
                      </a:lnTo>
                      <a:lnTo>
                        <a:pt x="238" y="288"/>
                      </a:lnTo>
                      <a:lnTo>
                        <a:pt x="255" y="271"/>
                      </a:lnTo>
                      <a:lnTo>
                        <a:pt x="255" y="279"/>
                      </a:lnTo>
                      <a:lnTo>
                        <a:pt x="264" y="263"/>
                      </a:lnTo>
                      <a:lnTo>
                        <a:pt x="281" y="246"/>
                      </a:lnTo>
                      <a:lnTo>
                        <a:pt x="298" y="237"/>
                      </a:lnTo>
                      <a:lnTo>
                        <a:pt x="298" y="229"/>
                      </a:lnTo>
                      <a:lnTo>
                        <a:pt x="298" y="220"/>
                      </a:lnTo>
                      <a:lnTo>
                        <a:pt x="289" y="203"/>
                      </a:lnTo>
                      <a:lnTo>
                        <a:pt x="289" y="195"/>
                      </a:lnTo>
                      <a:lnTo>
                        <a:pt x="298" y="186"/>
                      </a:lnTo>
                      <a:lnTo>
                        <a:pt x="289" y="178"/>
                      </a:lnTo>
                      <a:lnTo>
                        <a:pt x="289" y="169"/>
                      </a:lnTo>
                      <a:lnTo>
                        <a:pt x="281" y="178"/>
                      </a:lnTo>
                      <a:lnTo>
                        <a:pt x="272" y="169"/>
                      </a:lnTo>
                      <a:lnTo>
                        <a:pt x="306" y="127"/>
                      </a:lnTo>
                      <a:lnTo>
                        <a:pt x="315" y="110"/>
                      </a:lnTo>
                      <a:lnTo>
                        <a:pt x="340" y="59"/>
                      </a:lnTo>
                      <a:lnTo>
                        <a:pt x="374" y="42"/>
                      </a:lnTo>
                      <a:lnTo>
                        <a:pt x="391" y="25"/>
                      </a:lnTo>
                      <a:lnTo>
                        <a:pt x="451" y="17"/>
                      </a:lnTo>
                      <a:lnTo>
                        <a:pt x="510" y="0"/>
                      </a:lnTo>
                      <a:lnTo>
                        <a:pt x="518" y="8"/>
                      </a:lnTo>
                      <a:lnTo>
                        <a:pt x="518" y="17"/>
                      </a:lnTo>
                      <a:lnTo>
                        <a:pt x="518" y="25"/>
                      </a:lnTo>
                      <a:lnTo>
                        <a:pt x="518" y="34"/>
                      </a:lnTo>
                      <a:lnTo>
                        <a:pt x="518" y="42"/>
                      </a:lnTo>
                      <a:lnTo>
                        <a:pt x="518" y="51"/>
                      </a:lnTo>
                      <a:lnTo>
                        <a:pt x="527" y="51"/>
                      </a:lnTo>
                      <a:lnTo>
                        <a:pt x="527" y="59"/>
                      </a:lnTo>
                      <a:lnTo>
                        <a:pt x="535" y="68"/>
                      </a:lnTo>
                      <a:lnTo>
                        <a:pt x="535" y="76"/>
                      </a:lnTo>
                      <a:lnTo>
                        <a:pt x="535" y="93"/>
                      </a:lnTo>
                      <a:lnTo>
                        <a:pt x="535" y="102"/>
                      </a:lnTo>
                      <a:lnTo>
                        <a:pt x="535" y="110"/>
                      </a:lnTo>
                      <a:lnTo>
                        <a:pt x="535" y="118"/>
                      </a:lnTo>
                      <a:lnTo>
                        <a:pt x="535" y="127"/>
                      </a:lnTo>
                      <a:lnTo>
                        <a:pt x="544" y="135"/>
                      </a:lnTo>
                      <a:lnTo>
                        <a:pt x="544" y="152"/>
                      </a:lnTo>
                      <a:lnTo>
                        <a:pt x="552" y="152"/>
                      </a:lnTo>
                      <a:lnTo>
                        <a:pt x="552" y="161"/>
                      </a:lnTo>
                      <a:lnTo>
                        <a:pt x="544" y="169"/>
                      </a:lnTo>
                      <a:lnTo>
                        <a:pt x="552" y="178"/>
                      </a:lnTo>
                      <a:lnTo>
                        <a:pt x="552" y="169"/>
                      </a:lnTo>
                      <a:lnTo>
                        <a:pt x="561" y="169"/>
                      </a:lnTo>
                      <a:lnTo>
                        <a:pt x="561" y="178"/>
                      </a:lnTo>
                      <a:lnTo>
                        <a:pt x="569" y="178"/>
                      </a:lnTo>
                      <a:lnTo>
                        <a:pt x="569" y="203"/>
                      </a:lnTo>
                      <a:lnTo>
                        <a:pt x="578" y="254"/>
                      </a:lnTo>
                      <a:lnTo>
                        <a:pt x="586" y="271"/>
                      </a:lnTo>
                      <a:lnTo>
                        <a:pt x="586" y="279"/>
                      </a:lnTo>
                      <a:lnTo>
                        <a:pt x="586" y="313"/>
                      </a:lnTo>
                      <a:lnTo>
                        <a:pt x="586" y="364"/>
                      </a:lnTo>
                      <a:lnTo>
                        <a:pt x="586" y="373"/>
                      </a:lnTo>
                      <a:lnTo>
                        <a:pt x="595" y="415"/>
                      </a:lnTo>
                      <a:lnTo>
                        <a:pt x="603" y="440"/>
                      </a:lnTo>
                      <a:lnTo>
                        <a:pt x="603" y="457"/>
                      </a:lnTo>
                      <a:lnTo>
                        <a:pt x="603" y="466"/>
                      </a:lnTo>
                      <a:lnTo>
                        <a:pt x="612" y="474"/>
                      </a:lnTo>
                      <a:lnTo>
                        <a:pt x="595" y="500"/>
                      </a:lnTo>
                      <a:lnTo>
                        <a:pt x="603" y="508"/>
                      </a:lnTo>
                      <a:lnTo>
                        <a:pt x="595" y="525"/>
                      </a:lnTo>
                      <a:lnTo>
                        <a:pt x="595" y="534"/>
                      </a:lnTo>
                      <a:lnTo>
                        <a:pt x="586" y="534"/>
                      </a:lnTo>
                      <a:lnTo>
                        <a:pt x="578" y="551"/>
                      </a:lnTo>
                      <a:lnTo>
                        <a:pt x="578" y="542"/>
                      </a:lnTo>
                      <a:lnTo>
                        <a:pt x="586" y="525"/>
                      </a:lnTo>
                      <a:lnTo>
                        <a:pt x="586" y="517"/>
                      </a:lnTo>
                      <a:lnTo>
                        <a:pt x="586" y="508"/>
                      </a:lnTo>
                      <a:lnTo>
                        <a:pt x="552" y="500"/>
                      </a:lnTo>
                      <a:lnTo>
                        <a:pt x="544" y="500"/>
                      </a:lnTo>
                      <a:lnTo>
                        <a:pt x="535" y="500"/>
                      </a:lnTo>
                      <a:lnTo>
                        <a:pt x="502" y="483"/>
                      </a:lnTo>
                      <a:lnTo>
                        <a:pt x="493" y="483"/>
                      </a:lnTo>
                      <a:lnTo>
                        <a:pt x="493" y="474"/>
                      </a:lnTo>
                      <a:lnTo>
                        <a:pt x="485" y="474"/>
                      </a:lnTo>
                      <a:lnTo>
                        <a:pt x="476" y="474"/>
                      </a:lnTo>
                      <a:lnTo>
                        <a:pt x="468" y="474"/>
                      </a:lnTo>
                      <a:lnTo>
                        <a:pt x="459" y="466"/>
                      </a:lnTo>
                      <a:lnTo>
                        <a:pt x="459" y="457"/>
                      </a:lnTo>
                      <a:lnTo>
                        <a:pt x="451" y="449"/>
                      </a:lnTo>
                      <a:lnTo>
                        <a:pt x="451" y="440"/>
                      </a:lnTo>
                      <a:lnTo>
                        <a:pt x="451" y="432"/>
                      </a:lnTo>
                      <a:lnTo>
                        <a:pt x="442" y="432"/>
                      </a:lnTo>
                      <a:lnTo>
                        <a:pt x="434" y="432"/>
                      </a:lnTo>
                      <a:lnTo>
                        <a:pt x="425" y="423"/>
                      </a:lnTo>
                      <a:lnTo>
                        <a:pt x="417" y="415"/>
                      </a:lnTo>
                      <a:lnTo>
                        <a:pt x="408" y="415"/>
                      </a:lnTo>
                      <a:lnTo>
                        <a:pt x="349" y="432"/>
                      </a:lnTo>
                      <a:lnTo>
                        <a:pt x="306" y="440"/>
                      </a:lnTo>
                      <a:lnTo>
                        <a:pt x="272" y="449"/>
                      </a:lnTo>
                      <a:lnTo>
                        <a:pt x="213" y="457"/>
                      </a:lnTo>
                      <a:lnTo>
                        <a:pt x="196" y="466"/>
                      </a:lnTo>
                      <a:lnTo>
                        <a:pt x="153" y="474"/>
                      </a:lnTo>
                      <a:lnTo>
                        <a:pt x="145" y="474"/>
                      </a:lnTo>
                      <a:lnTo>
                        <a:pt x="85" y="483"/>
                      </a:lnTo>
                      <a:lnTo>
                        <a:pt x="77" y="483"/>
                      </a:lnTo>
                      <a:lnTo>
                        <a:pt x="26" y="500"/>
                      </a:lnTo>
                      <a:lnTo>
                        <a:pt x="9" y="500"/>
                      </a:lnTo>
                      <a:lnTo>
                        <a:pt x="0" y="466"/>
                      </a:lnTo>
                      <a:close/>
                    </a:path>
                  </a:pathLst>
                </a:custGeom>
                <a:solidFill>
                  <a:schemeClr val="bg2"/>
                </a:solidFill>
                <a:ln w="12700">
                  <a:noFill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0" hangingPunct="0">
                    <a:spcBef>
                      <a:spcPct val="20000"/>
                    </a:spcBef>
                  </a:pPr>
                  <a:endParaRPr lang="en-US"/>
                </a:p>
              </p:txBody>
            </p:sp>
            <p:sp>
              <p:nvSpPr>
                <p:cNvPr id="46227" name="Freeform 18"/>
                <p:cNvSpPr>
                  <a:spLocks/>
                </p:cNvSpPr>
                <p:nvPr/>
              </p:nvSpPr>
              <p:spPr bwMode="auto">
                <a:xfrm>
                  <a:off x="5033" y="1597"/>
                  <a:ext cx="195" cy="111"/>
                </a:xfrm>
                <a:custGeom>
                  <a:avLst/>
                  <a:gdLst>
                    <a:gd name="T0" fmla="*/ 34 w 195"/>
                    <a:gd name="T1" fmla="*/ 102 h 111"/>
                    <a:gd name="T2" fmla="*/ 17 w 195"/>
                    <a:gd name="T3" fmla="*/ 111 h 111"/>
                    <a:gd name="T4" fmla="*/ 25 w 195"/>
                    <a:gd name="T5" fmla="*/ 102 h 111"/>
                    <a:gd name="T6" fmla="*/ 25 w 195"/>
                    <a:gd name="T7" fmla="*/ 102 h 111"/>
                    <a:gd name="T8" fmla="*/ 17 w 195"/>
                    <a:gd name="T9" fmla="*/ 94 h 111"/>
                    <a:gd name="T10" fmla="*/ 17 w 195"/>
                    <a:gd name="T11" fmla="*/ 102 h 111"/>
                    <a:gd name="T12" fmla="*/ 17 w 195"/>
                    <a:gd name="T13" fmla="*/ 102 h 111"/>
                    <a:gd name="T14" fmla="*/ 8 w 195"/>
                    <a:gd name="T15" fmla="*/ 111 h 111"/>
                    <a:gd name="T16" fmla="*/ 0 w 195"/>
                    <a:gd name="T17" fmla="*/ 102 h 111"/>
                    <a:gd name="T18" fmla="*/ 8 w 195"/>
                    <a:gd name="T19" fmla="*/ 85 h 111"/>
                    <a:gd name="T20" fmla="*/ 8 w 195"/>
                    <a:gd name="T21" fmla="*/ 77 h 111"/>
                    <a:gd name="T22" fmla="*/ 25 w 195"/>
                    <a:gd name="T23" fmla="*/ 77 h 111"/>
                    <a:gd name="T24" fmla="*/ 25 w 195"/>
                    <a:gd name="T25" fmla="*/ 68 h 111"/>
                    <a:gd name="T26" fmla="*/ 34 w 195"/>
                    <a:gd name="T27" fmla="*/ 60 h 111"/>
                    <a:gd name="T28" fmla="*/ 51 w 195"/>
                    <a:gd name="T29" fmla="*/ 60 h 111"/>
                    <a:gd name="T30" fmla="*/ 51 w 195"/>
                    <a:gd name="T31" fmla="*/ 51 h 111"/>
                    <a:gd name="T32" fmla="*/ 76 w 195"/>
                    <a:gd name="T33" fmla="*/ 51 h 111"/>
                    <a:gd name="T34" fmla="*/ 76 w 195"/>
                    <a:gd name="T35" fmla="*/ 43 h 111"/>
                    <a:gd name="T36" fmla="*/ 85 w 195"/>
                    <a:gd name="T37" fmla="*/ 43 h 111"/>
                    <a:gd name="T38" fmla="*/ 127 w 195"/>
                    <a:gd name="T39" fmla="*/ 26 h 111"/>
                    <a:gd name="T40" fmla="*/ 144 w 195"/>
                    <a:gd name="T41" fmla="*/ 0 h 111"/>
                    <a:gd name="T42" fmla="*/ 153 w 195"/>
                    <a:gd name="T43" fmla="*/ 0 h 111"/>
                    <a:gd name="T44" fmla="*/ 144 w 195"/>
                    <a:gd name="T45" fmla="*/ 0 h 111"/>
                    <a:gd name="T46" fmla="*/ 144 w 195"/>
                    <a:gd name="T47" fmla="*/ 17 h 111"/>
                    <a:gd name="T48" fmla="*/ 136 w 195"/>
                    <a:gd name="T49" fmla="*/ 26 h 111"/>
                    <a:gd name="T50" fmla="*/ 127 w 195"/>
                    <a:gd name="T51" fmla="*/ 34 h 111"/>
                    <a:gd name="T52" fmla="*/ 144 w 195"/>
                    <a:gd name="T53" fmla="*/ 34 h 111"/>
                    <a:gd name="T54" fmla="*/ 153 w 195"/>
                    <a:gd name="T55" fmla="*/ 17 h 111"/>
                    <a:gd name="T56" fmla="*/ 161 w 195"/>
                    <a:gd name="T57" fmla="*/ 9 h 111"/>
                    <a:gd name="T58" fmla="*/ 178 w 195"/>
                    <a:gd name="T59" fmla="*/ 17 h 111"/>
                    <a:gd name="T60" fmla="*/ 187 w 195"/>
                    <a:gd name="T61" fmla="*/ 0 h 111"/>
                    <a:gd name="T62" fmla="*/ 195 w 195"/>
                    <a:gd name="T63" fmla="*/ 0 h 111"/>
                    <a:gd name="T64" fmla="*/ 187 w 195"/>
                    <a:gd name="T65" fmla="*/ 0 h 111"/>
                    <a:gd name="T66" fmla="*/ 136 w 195"/>
                    <a:gd name="T67" fmla="*/ 43 h 111"/>
                    <a:gd name="T68" fmla="*/ 59 w 195"/>
                    <a:gd name="T69" fmla="*/ 85 h 111"/>
                    <a:gd name="T70" fmla="*/ 34 w 195"/>
                    <a:gd name="T71" fmla="*/ 102 h 111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w 195"/>
                    <a:gd name="T109" fmla="*/ 0 h 111"/>
                    <a:gd name="T110" fmla="*/ 195 w 195"/>
                    <a:gd name="T111" fmla="*/ 111 h 111"/>
                  </a:gdLst>
                  <a:ahLst/>
                  <a:cxnLst>
                    <a:cxn ang="T72">
                      <a:pos x="T0" y="T1"/>
                    </a:cxn>
                    <a:cxn ang="T73">
                      <a:pos x="T2" y="T3"/>
                    </a:cxn>
                    <a:cxn ang="T74">
                      <a:pos x="T4" y="T5"/>
                    </a:cxn>
                    <a:cxn ang="T75">
                      <a:pos x="T6" y="T7"/>
                    </a:cxn>
                    <a:cxn ang="T76">
                      <a:pos x="T8" y="T9"/>
                    </a:cxn>
                    <a:cxn ang="T77">
                      <a:pos x="T10" y="T11"/>
                    </a:cxn>
                    <a:cxn ang="T78">
                      <a:pos x="T12" y="T13"/>
                    </a:cxn>
                    <a:cxn ang="T79">
                      <a:pos x="T14" y="T15"/>
                    </a:cxn>
                    <a:cxn ang="T80">
                      <a:pos x="T16" y="T17"/>
                    </a:cxn>
                    <a:cxn ang="T81">
                      <a:pos x="T18" y="T19"/>
                    </a:cxn>
                    <a:cxn ang="T82">
                      <a:pos x="T20" y="T21"/>
                    </a:cxn>
                    <a:cxn ang="T83">
                      <a:pos x="T22" y="T23"/>
                    </a:cxn>
                    <a:cxn ang="T84">
                      <a:pos x="T24" y="T25"/>
                    </a:cxn>
                    <a:cxn ang="T85">
                      <a:pos x="T26" y="T27"/>
                    </a:cxn>
                    <a:cxn ang="T86">
                      <a:pos x="T28" y="T29"/>
                    </a:cxn>
                    <a:cxn ang="T87">
                      <a:pos x="T30" y="T31"/>
                    </a:cxn>
                    <a:cxn ang="T88">
                      <a:pos x="T32" y="T33"/>
                    </a:cxn>
                    <a:cxn ang="T89">
                      <a:pos x="T34" y="T35"/>
                    </a:cxn>
                    <a:cxn ang="T90">
                      <a:pos x="T36" y="T37"/>
                    </a:cxn>
                    <a:cxn ang="T91">
                      <a:pos x="T38" y="T39"/>
                    </a:cxn>
                    <a:cxn ang="T92">
                      <a:pos x="T40" y="T41"/>
                    </a:cxn>
                    <a:cxn ang="T93">
                      <a:pos x="T42" y="T43"/>
                    </a:cxn>
                    <a:cxn ang="T94">
                      <a:pos x="T44" y="T45"/>
                    </a:cxn>
                    <a:cxn ang="T95">
                      <a:pos x="T46" y="T47"/>
                    </a:cxn>
                    <a:cxn ang="T96">
                      <a:pos x="T48" y="T49"/>
                    </a:cxn>
                    <a:cxn ang="T97">
                      <a:pos x="T50" y="T51"/>
                    </a:cxn>
                    <a:cxn ang="T98">
                      <a:pos x="T52" y="T53"/>
                    </a:cxn>
                    <a:cxn ang="T99">
                      <a:pos x="T54" y="T55"/>
                    </a:cxn>
                    <a:cxn ang="T100">
                      <a:pos x="T56" y="T57"/>
                    </a:cxn>
                    <a:cxn ang="T101">
                      <a:pos x="T58" y="T59"/>
                    </a:cxn>
                    <a:cxn ang="T102">
                      <a:pos x="T60" y="T61"/>
                    </a:cxn>
                    <a:cxn ang="T103">
                      <a:pos x="T62" y="T63"/>
                    </a:cxn>
                    <a:cxn ang="T104">
                      <a:pos x="T64" y="T65"/>
                    </a:cxn>
                    <a:cxn ang="T105">
                      <a:pos x="T66" y="T67"/>
                    </a:cxn>
                    <a:cxn ang="T106">
                      <a:pos x="T68" y="T69"/>
                    </a:cxn>
                    <a:cxn ang="T107">
                      <a:pos x="T70" y="T71"/>
                    </a:cxn>
                  </a:cxnLst>
                  <a:rect l="T108" t="T109" r="T110" b="T111"/>
                  <a:pathLst>
                    <a:path w="195" h="111">
                      <a:moveTo>
                        <a:pt x="34" y="102"/>
                      </a:moveTo>
                      <a:lnTo>
                        <a:pt x="17" y="111"/>
                      </a:lnTo>
                      <a:lnTo>
                        <a:pt x="25" y="102"/>
                      </a:lnTo>
                      <a:lnTo>
                        <a:pt x="17" y="94"/>
                      </a:lnTo>
                      <a:lnTo>
                        <a:pt x="17" y="102"/>
                      </a:lnTo>
                      <a:lnTo>
                        <a:pt x="8" y="111"/>
                      </a:lnTo>
                      <a:lnTo>
                        <a:pt x="0" y="102"/>
                      </a:lnTo>
                      <a:lnTo>
                        <a:pt x="8" y="85"/>
                      </a:lnTo>
                      <a:lnTo>
                        <a:pt x="8" y="77"/>
                      </a:lnTo>
                      <a:lnTo>
                        <a:pt x="25" y="77"/>
                      </a:lnTo>
                      <a:lnTo>
                        <a:pt x="25" y="68"/>
                      </a:lnTo>
                      <a:lnTo>
                        <a:pt x="34" y="60"/>
                      </a:lnTo>
                      <a:lnTo>
                        <a:pt x="51" y="60"/>
                      </a:lnTo>
                      <a:lnTo>
                        <a:pt x="51" y="51"/>
                      </a:lnTo>
                      <a:lnTo>
                        <a:pt x="76" y="51"/>
                      </a:lnTo>
                      <a:lnTo>
                        <a:pt x="76" y="43"/>
                      </a:lnTo>
                      <a:lnTo>
                        <a:pt x="85" y="43"/>
                      </a:lnTo>
                      <a:lnTo>
                        <a:pt x="127" y="26"/>
                      </a:lnTo>
                      <a:lnTo>
                        <a:pt x="144" y="0"/>
                      </a:lnTo>
                      <a:lnTo>
                        <a:pt x="153" y="0"/>
                      </a:lnTo>
                      <a:lnTo>
                        <a:pt x="144" y="0"/>
                      </a:lnTo>
                      <a:lnTo>
                        <a:pt x="144" y="17"/>
                      </a:lnTo>
                      <a:lnTo>
                        <a:pt x="136" y="26"/>
                      </a:lnTo>
                      <a:lnTo>
                        <a:pt x="127" y="34"/>
                      </a:lnTo>
                      <a:lnTo>
                        <a:pt x="144" y="34"/>
                      </a:lnTo>
                      <a:lnTo>
                        <a:pt x="153" y="17"/>
                      </a:lnTo>
                      <a:lnTo>
                        <a:pt x="161" y="9"/>
                      </a:lnTo>
                      <a:lnTo>
                        <a:pt x="178" y="17"/>
                      </a:lnTo>
                      <a:lnTo>
                        <a:pt x="187" y="0"/>
                      </a:lnTo>
                      <a:lnTo>
                        <a:pt x="195" y="0"/>
                      </a:lnTo>
                      <a:lnTo>
                        <a:pt x="187" y="0"/>
                      </a:lnTo>
                      <a:lnTo>
                        <a:pt x="136" y="43"/>
                      </a:lnTo>
                      <a:lnTo>
                        <a:pt x="59" y="85"/>
                      </a:lnTo>
                      <a:lnTo>
                        <a:pt x="34" y="102"/>
                      </a:lnTo>
                      <a:close/>
                    </a:path>
                  </a:pathLst>
                </a:custGeom>
                <a:solidFill>
                  <a:schemeClr val="bg2"/>
                </a:solidFill>
                <a:ln w="12700">
                  <a:noFill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0" hangingPunct="0">
                    <a:spcBef>
                      <a:spcPct val="20000"/>
                    </a:spcBef>
                  </a:pPr>
                  <a:endParaRPr lang="en-US"/>
                </a:p>
              </p:txBody>
            </p:sp>
            <p:sp>
              <p:nvSpPr>
                <p:cNvPr id="46228" name="Freeform 19"/>
                <p:cNvSpPr>
                  <a:spLocks/>
                </p:cNvSpPr>
                <p:nvPr/>
              </p:nvSpPr>
              <p:spPr bwMode="auto">
                <a:xfrm>
                  <a:off x="5109" y="1657"/>
                  <a:ext cx="43" cy="25"/>
                </a:xfrm>
                <a:custGeom>
                  <a:avLst/>
                  <a:gdLst>
                    <a:gd name="T0" fmla="*/ 0 w 43"/>
                    <a:gd name="T1" fmla="*/ 25 h 25"/>
                    <a:gd name="T2" fmla="*/ 0 w 43"/>
                    <a:gd name="T3" fmla="*/ 25 h 25"/>
                    <a:gd name="T4" fmla="*/ 0 w 43"/>
                    <a:gd name="T5" fmla="*/ 25 h 25"/>
                    <a:gd name="T6" fmla="*/ 17 w 43"/>
                    <a:gd name="T7" fmla="*/ 17 h 25"/>
                    <a:gd name="T8" fmla="*/ 34 w 43"/>
                    <a:gd name="T9" fmla="*/ 8 h 25"/>
                    <a:gd name="T10" fmla="*/ 43 w 43"/>
                    <a:gd name="T11" fmla="*/ 0 h 25"/>
                    <a:gd name="T12" fmla="*/ 43 w 43"/>
                    <a:gd name="T13" fmla="*/ 0 h 25"/>
                    <a:gd name="T14" fmla="*/ 43 w 43"/>
                    <a:gd name="T15" fmla="*/ 0 h 25"/>
                    <a:gd name="T16" fmla="*/ 26 w 43"/>
                    <a:gd name="T17" fmla="*/ 8 h 25"/>
                    <a:gd name="T18" fmla="*/ 17 w 43"/>
                    <a:gd name="T19" fmla="*/ 17 h 25"/>
                    <a:gd name="T20" fmla="*/ 0 w 43"/>
                    <a:gd name="T21" fmla="*/ 25 h 25"/>
                    <a:gd name="T22" fmla="*/ 0 w 43"/>
                    <a:gd name="T23" fmla="*/ 25 h 25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3"/>
                    <a:gd name="T37" fmla="*/ 0 h 25"/>
                    <a:gd name="T38" fmla="*/ 43 w 43"/>
                    <a:gd name="T39" fmla="*/ 25 h 25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3" h="25">
                      <a:moveTo>
                        <a:pt x="0" y="25"/>
                      </a:moveTo>
                      <a:lnTo>
                        <a:pt x="0" y="25"/>
                      </a:lnTo>
                      <a:lnTo>
                        <a:pt x="17" y="17"/>
                      </a:lnTo>
                      <a:lnTo>
                        <a:pt x="34" y="8"/>
                      </a:lnTo>
                      <a:lnTo>
                        <a:pt x="43" y="0"/>
                      </a:lnTo>
                      <a:lnTo>
                        <a:pt x="26" y="8"/>
                      </a:lnTo>
                      <a:lnTo>
                        <a:pt x="17" y="17"/>
                      </a:lnTo>
                      <a:lnTo>
                        <a:pt x="0" y="25"/>
                      </a:lnTo>
                      <a:close/>
                    </a:path>
                  </a:pathLst>
                </a:custGeom>
                <a:solidFill>
                  <a:schemeClr val="bg2"/>
                </a:solidFill>
                <a:ln w="12700">
                  <a:noFill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0" hangingPunct="0">
                    <a:spcBef>
                      <a:spcPct val="20000"/>
                    </a:spcBef>
                  </a:pPr>
                  <a:endParaRPr lang="en-US"/>
                </a:p>
              </p:txBody>
            </p:sp>
            <p:sp>
              <p:nvSpPr>
                <p:cNvPr id="46229" name="Freeform 20"/>
                <p:cNvSpPr>
                  <a:spLocks/>
                </p:cNvSpPr>
                <p:nvPr/>
              </p:nvSpPr>
              <p:spPr bwMode="auto">
                <a:xfrm>
                  <a:off x="5016" y="1699"/>
                  <a:ext cx="17" cy="25"/>
                </a:xfrm>
                <a:custGeom>
                  <a:avLst/>
                  <a:gdLst>
                    <a:gd name="T0" fmla="*/ 8 w 17"/>
                    <a:gd name="T1" fmla="*/ 25 h 25"/>
                    <a:gd name="T2" fmla="*/ 0 w 17"/>
                    <a:gd name="T3" fmla="*/ 17 h 25"/>
                    <a:gd name="T4" fmla="*/ 8 w 17"/>
                    <a:gd name="T5" fmla="*/ 9 h 25"/>
                    <a:gd name="T6" fmla="*/ 17 w 17"/>
                    <a:gd name="T7" fmla="*/ 0 h 25"/>
                    <a:gd name="T8" fmla="*/ 17 w 17"/>
                    <a:gd name="T9" fmla="*/ 9 h 25"/>
                    <a:gd name="T10" fmla="*/ 17 w 17"/>
                    <a:gd name="T11" fmla="*/ 17 h 25"/>
                    <a:gd name="T12" fmla="*/ 8 w 17"/>
                    <a:gd name="T13" fmla="*/ 17 h 25"/>
                    <a:gd name="T14" fmla="*/ 8 w 17"/>
                    <a:gd name="T15" fmla="*/ 25 h 25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w 17"/>
                    <a:gd name="T25" fmla="*/ 0 h 25"/>
                    <a:gd name="T26" fmla="*/ 17 w 17"/>
                    <a:gd name="T27" fmla="*/ 25 h 25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T24" t="T25" r="T26" b="T27"/>
                  <a:pathLst>
                    <a:path w="17" h="25">
                      <a:moveTo>
                        <a:pt x="8" y="25"/>
                      </a:moveTo>
                      <a:lnTo>
                        <a:pt x="0" y="17"/>
                      </a:lnTo>
                      <a:lnTo>
                        <a:pt x="8" y="9"/>
                      </a:lnTo>
                      <a:lnTo>
                        <a:pt x="17" y="0"/>
                      </a:lnTo>
                      <a:lnTo>
                        <a:pt x="17" y="9"/>
                      </a:lnTo>
                      <a:lnTo>
                        <a:pt x="17" y="17"/>
                      </a:lnTo>
                      <a:lnTo>
                        <a:pt x="8" y="17"/>
                      </a:lnTo>
                      <a:lnTo>
                        <a:pt x="8" y="25"/>
                      </a:lnTo>
                      <a:close/>
                    </a:path>
                  </a:pathLst>
                </a:custGeom>
                <a:solidFill>
                  <a:schemeClr val="bg2"/>
                </a:solidFill>
                <a:ln w="12700">
                  <a:noFill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0" hangingPunct="0">
                    <a:spcBef>
                      <a:spcPct val="20000"/>
                    </a:spcBef>
                  </a:pPr>
                  <a:endParaRPr lang="en-US"/>
                </a:p>
              </p:txBody>
            </p:sp>
            <p:sp>
              <p:nvSpPr>
                <p:cNvPr id="46230" name="Freeform 21"/>
                <p:cNvSpPr>
                  <a:spLocks/>
                </p:cNvSpPr>
                <p:nvPr/>
              </p:nvSpPr>
              <p:spPr bwMode="auto">
                <a:xfrm>
                  <a:off x="4396" y="1555"/>
                  <a:ext cx="586" cy="381"/>
                </a:xfrm>
                <a:custGeom>
                  <a:avLst/>
                  <a:gdLst>
                    <a:gd name="T0" fmla="*/ 255 w 586"/>
                    <a:gd name="T1" fmla="*/ 347 h 381"/>
                    <a:gd name="T2" fmla="*/ 195 w 586"/>
                    <a:gd name="T3" fmla="*/ 356 h 381"/>
                    <a:gd name="T4" fmla="*/ 119 w 586"/>
                    <a:gd name="T5" fmla="*/ 373 h 381"/>
                    <a:gd name="T6" fmla="*/ 42 w 586"/>
                    <a:gd name="T7" fmla="*/ 381 h 381"/>
                    <a:gd name="T8" fmla="*/ 34 w 586"/>
                    <a:gd name="T9" fmla="*/ 330 h 381"/>
                    <a:gd name="T10" fmla="*/ 25 w 586"/>
                    <a:gd name="T11" fmla="*/ 271 h 381"/>
                    <a:gd name="T12" fmla="*/ 17 w 586"/>
                    <a:gd name="T13" fmla="*/ 203 h 381"/>
                    <a:gd name="T14" fmla="*/ 0 w 586"/>
                    <a:gd name="T15" fmla="*/ 110 h 381"/>
                    <a:gd name="T16" fmla="*/ 68 w 586"/>
                    <a:gd name="T17" fmla="*/ 85 h 381"/>
                    <a:gd name="T18" fmla="*/ 144 w 586"/>
                    <a:gd name="T19" fmla="*/ 68 h 381"/>
                    <a:gd name="T20" fmla="*/ 255 w 586"/>
                    <a:gd name="T21" fmla="*/ 51 h 381"/>
                    <a:gd name="T22" fmla="*/ 331 w 586"/>
                    <a:gd name="T23" fmla="*/ 34 h 381"/>
                    <a:gd name="T24" fmla="*/ 408 w 586"/>
                    <a:gd name="T25" fmla="*/ 17 h 381"/>
                    <a:gd name="T26" fmla="*/ 476 w 586"/>
                    <a:gd name="T27" fmla="*/ 0 h 381"/>
                    <a:gd name="T28" fmla="*/ 493 w 586"/>
                    <a:gd name="T29" fmla="*/ 17 h 381"/>
                    <a:gd name="T30" fmla="*/ 501 w 586"/>
                    <a:gd name="T31" fmla="*/ 17 h 381"/>
                    <a:gd name="T32" fmla="*/ 510 w 586"/>
                    <a:gd name="T33" fmla="*/ 17 h 381"/>
                    <a:gd name="T34" fmla="*/ 510 w 586"/>
                    <a:gd name="T35" fmla="*/ 25 h 381"/>
                    <a:gd name="T36" fmla="*/ 518 w 586"/>
                    <a:gd name="T37" fmla="*/ 42 h 381"/>
                    <a:gd name="T38" fmla="*/ 518 w 586"/>
                    <a:gd name="T39" fmla="*/ 51 h 381"/>
                    <a:gd name="T40" fmla="*/ 535 w 586"/>
                    <a:gd name="T41" fmla="*/ 59 h 381"/>
                    <a:gd name="T42" fmla="*/ 544 w 586"/>
                    <a:gd name="T43" fmla="*/ 59 h 381"/>
                    <a:gd name="T44" fmla="*/ 552 w 586"/>
                    <a:gd name="T45" fmla="*/ 68 h 381"/>
                    <a:gd name="T46" fmla="*/ 552 w 586"/>
                    <a:gd name="T47" fmla="*/ 76 h 381"/>
                    <a:gd name="T48" fmla="*/ 544 w 586"/>
                    <a:gd name="T49" fmla="*/ 93 h 381"/>
                    <a:gd name="T50" fmla="*/ 544 w 586"/>
                    <a:gd name="T51" fmla="*/ 110 h 381"/>
                    <a:gd name="T52" fmla="*/ 544 w 586"/>
                    <a:gd name="T53" fmla="*/ 110 h 381"/>
                    <a:gd name="T54" fmla="*/ 535 w 586"/>
                    <a:gd name="T55" fmla="*/ 119 h 381"/>
                    <a:gd name="T56" fmla="*/ 527 w 586"/>
                    <a:gd name="T57" fmla="*/ 127 h 381"/>
                    <a:gd name="T58" fmla="*/ 535 w 586"/>
                    <a:gd name="T59" fmla="*/ 136 h 381"/>
                    <a:gd name="T60" fmla="*/ 535 w 586"/>
                    <a:gd name="T61" fmla="*/ 144 h 381"/>
                    <a:gd name="T62" fmla="*/ 527 w 586"/>
                    <a:gd name="T63" fmla="*/ 153 h 381"/>
                    <a:gd name="T64" fmla="*/ 527 w 586"/>
                    <a:gd name="T65" fmla="*/ 161 h 381"/>
                    <a:gd name="T66" fmla="*/ 527 w 586"/>
                    <a:gd name="T67" fmla="*/ 169 h 381"/>
                    <a:gd name="T68" fmla="*/ 535 w 586"/>
                    <a:gd name="T69" fmla="*/ 178 h 381"/>
                    <a:gd name="T70" fmla="*/ 544 w 586"/>
                    <a:gd name="T71" fmla="*/ 178 h 381"/>
                    <a:gd name="T72" fmla="*/ 552 w 586"/>
                    <a:gd name="T73" fmla="*/ 195 h 381"/>
                    <a:gd name="T74" fmla="*/ 561 w 586"/>
                    <a:gd name="T75" fmla="*/ 195 h 381"/>
                    <a:gd name="T76" fmla="*/ 569 w 586"/>
                    <a:gd name="T77" fmla="*/ 203 h 381"/>
                    <a:gd name="T78" fmla="*/ 586 w 586"/>
                    <a:gd name="T79" fmla="*/ 220 h 381"/>
                    <a:gd name="T80" fmla="*/ 577 w 586"/>
                    <a:gd name="T81" fmla="*/ 229 h 381"/>
                    <a:gd name="T82" fmla="*/ 569 w 586"/>
                    <a:gd name="T83" fmla="*/ 246 h 381"/>
                    <a:gd name="T84" fmla="*/ 561 w 586"/>
                    <a:gd name="T85" fmla="*/ 254 h 381"/>
                    <a:gd name="T86" fmla="*/ 552 w 586"/>
                    <a:gd name="T87" fmla="*/ 254 h 381"/>
                    <a:gd name="T88" fmla="*/ 552 w 586"/>
                    <a:gd name="T89" fmla="*/ 263 h 381"/>
                    <a:gd name="T90" fmla="*/ 535 w 586"/>
                    <a:gd name="T91" fmla="*/ 271 h 381"/>
                    <a:gd name="T92" fmla="*/ 518 w 586"/>
                    <a:gd name="T93" fmla="*/ 280 h 381"/>
                    <a:gd name="T94" fmla="*/ 501 w 586"/>
                    <a:gd name="T95" fmla="*/ 288 h 381"/>
                    <a:gd name="T96" fmla="*/ 467 w 586"/>
                    <a:gd name="T97" fmla="*/ 305 h 381"/>
                    <a:gd name="T98" fmla="*/ 408 w 586"/>
                    <a:gd name="T99" fmla="*/ 322 h 381"/>
                    <a:gd name="T100" fmla="*/ 340 w 586"/>
                    <a:gd name="T101" fmla="*/ 330 h 381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w 586"/>
                    <a:gd name="T154" fmla="*/ 0 h 381"/>
                    <a:gd name="T155" fmla="*/ 586 w 586"/>
                    <a:gd name="T156" fmla="*/ 381 h 381"/>
                  </a:gdLst>
                  <a:ahLst/>
                  <a:cxnLst>
                    <a:cxn ang="T102">
                      <a:pos x="T0" y="T1"/>
                    </a:cxn>
                    <a:cxn ang="T103">
                      <a:pos x="T2" y="T3"/>
                    </a:cxn>
                    <a:cxn ang="T104">
                      <a:pos x="T4" y="T5"/>
                    </a:cxn>
                    <a:cxn ang="T105">
                      <a:pos x="T6" y="T7"/>
                    </a:cxn>
                    <a:cxn ang="T106">
                      <a:pos x="T8" y="T9"/>
                    </a:cxn>
                    <a:cxn ang="T107">
                      <a:pos x="T10" y="T11"/>
                    </a:cxn>
                    <a:cxn ang="T108">
                      <a:pos x="T12" y="T13"/>
                    </a:cxn>
                    <a:cxn ang="T109">
                      <a:pos x="T14" y="T15"/>
                    </a:cxn>
                    <a:cxn ang="T110">
                      <a:pos x="T16" y="T17"/>
                    </a:cxn>
                    <a:cxn ang="T111">
                      <a:pos x="T18" y="T19"/>
                    </a:cxn>
                    <a:cxn ang="T112">
                      <a:pos x="T20" y="T21"/>
                    </a:cxn>
                    <a:cxn ang="T113">
                      <a:pos x="T22" y="T23"/>
                    </a:cxn>
                    <a:cxn ang="T114">
                      <a:pos x="T24" y="T25"/>
                    </a:cxn>
                    <a:cxn ang="T115">
                      <a:pos x="T26" y="T27"/>
                    </a:cxn>
                    <a:cxn ang="T116">
                      <a:pos x="T28" y="T29"/>
                    </a:cxn>
                    <a:cxn ang="T117">
                      <a:pos x="T30" y="T31"/>
                    </a:cxn>
                    <a:cxn ang="T118">
                      <a:pos x="T32" y="T33"/>
                    </a:cxn>
                    <a:cxn ang="T119">
                      <a:pos x="T34" y="T35"/>
                    </a:cxn>
                    <a:cxn ang="T120">
                      <a:pos x="T36" y="T37"/>
                    </a:cxn>
                    <a:cxn ang="T121">
                      <a:pos x="T38" y="T39"/>
                    </a:cxn>
                    <a:cxn ang="T122">
                      <a:pos x="T40" y="T41"/>
                    </a:cxn>
                    <a:cxn ang="T123">
                      <a:pos x="T42" y="T43"/>
                    </a:cxn>
                    <a:cxn ang="T124">
                      <a:pos x="T44" y="T45"/>
                    </a:cxn>
                    <a:cxn ang="T125">
                      <a:pos x="T46" y="T47"/>
                    </a:cxn>
                    <a:cxn ang="T126">
                      <a:pos x="T48" y="T49"/>
                    </a:cxn>
                    <a:cxn ang="T127">
                      <a:pos x="T50" y="T51"/>
                    </a:cxn>
                    <a:cxn ang="T128">
                      <a:pos x="T52" y="T53"/>
                    </a:cxn>
                    <a:cxn ang="T129">
                      <a:pos x="T54" y="T55"/>
                    </a:cxn>
                    <a:cxn ang="T130">
                      <a:pos x="T56" y="T57"/>
                    </a:cxn>
                    <a:cxn ang="T131">
                      <a:pos x="T58" y="T59"/>
                    </a:cxn>
                    <a:cxn ang="T132">
                      <a:pos x="T60" y="T61"/>
                    </a:cxn>
                    <a:cxn ang="T133">
                      <a:pos x="T62" y="T63"/>
                    </a:cxn>
                    <a:cxn ang="T134">
                      <a:pos x="T64" y="T65"/>
                    </a:cxn>
                    <a:cxn ang="T135">
                      <a:pos x="T66" y="T67"/>
                    </a:cxn>
                    <a:cxn ang="T136">
                      <a:pos x="T68" y="T69"/>
                    </a:cxn>
                    <a:cxn ang="T137">
                      <a:pos x="T70" y="T71"/>
                    </a:cxn>
                    <a:cxn ang="T138">
                      <a:pos x="T72" y="T73"/>
                    </a:cxn>
                    <a:cxn ang="T139">
                      <a:pos x="T74" y="T75"/>
                    </a:cxn>
                    <a:cxn ang="T140">
                      <a:pos x="T76" y="T77"/>
                    </a:cxn>
                    <a:cxn ang="T141">
                      <a:pos x="T78" y="T79"/>
                    </a:cxn>
                    <a:cxn ang="T142">
                      <a:pos x="T80" y="T81"/>
                    </a:cxn>
                    <a:cxn ang="T143">
                      <a:pos x="T82" y="T83"/>
                    </a:cxn>
                    <a:cxn ang="T144">
                      <a:pos x="T84" y="T85"/>
                    </a:cxn>
                    <a:cxn ang="T145">
                      <a:pos x="T86" y="T87"/>
                    </a:cxn>
                    <a:cxn ang="T146">
                      <a:pos x="T88" y="T89"/>
                    </a:cxn>
                    <a:cxn ang="T147">
                      <a:pos x="T90" y="T91"/>
                    </a:cxn>
                    <a:cxn ang="T148">
                      <a:pos x="T92" y="T93"/>
                    </a:cxn>
                    <a:cxn ang="T149">
                      <a:pos x="T94" y="T95"/>
                    </a:cxn>
                    <a:cxn ang="T150">
                      <a:pos x="T96" y="T97"/>
                    </a:cxn>
                    <a:cxn ang="T151">
                      <a:pos x="T98" y="T99"/>
                    </a:cxn>
                    <a:cxn ang="T152">
                      <a:pos x="T100" y="T101"/>
                    </a:cxn>
                  </a:cxnLst>
                  <a:rect l="T153" t="T154" r="T155" b="T156"/>
                  <a:pathLst>
                    <a:path w="586" h="381">
                      <a:moveTo>
                        <a:pt x="340" y="330"/>
                      </a:moveTo>
                      <a:lnTo>
                        <a:pt x="280" y="339"/>
                      </a:lnTo>
                      <a:lnTo>
                        <a:pt x="255" y="347"/>
                      </a:lnTo>
                      <a:lnTo>
                        <a:pt x="246" y="347"/>
                      </a:lnTo>
                      <a:lnTo>
                        <a:pt x="212" y="356"/>
                      </a:lnTo>
                      <a:lnTo>
                        <a:pt x="195" y="356"/>
                      </a:lnTo>
                      <a:lnTo>
                        <a:pt x="153" y="364"/>
                      </a:lnTo>
                      <a:lnTo>
                        <a:pt x="144" y="364"/>
                      </a:lnTo>
                      <a:lnTo>
                        <a:pt x="119" y="373"/>
                      </a:lnTo>
                      <a:lnTo>
                        <a:pt x="102" y="373"/>
                      </a:lnTo>
                      <a:lnTo>
                        <a:pt x="51" y="381"/>
                      </a:lnTo>
                      <a:lnTo>
                        <a:pt x="42" y="381"/>
                      </a:lnTo>
                      <a:lnTo>
                        <a:pt x="42" y="356"/>
                      </a:lnTo>
                      <a:lnTo>
                        <a:pt x="34" y="347"/>
                      </a:lnTo>
                      <a:lnTo>
                        <a:pt x="34" y="330"/>
                      </a:lnTo>
                      <a:lnTo>
                        <a:pt x="25" y="297"/>
                      </a:lnTo>
                      <a:lnTo>
                        <a:pt x="25" y="288"/>
                      </a:lnTo>
                      <a:lnTo>
                        <a:pt x="25" y="271"/>
                      </a:lnTo>
                      <a:lnTo>
                        <a:pt x="17" y="237"/>
                      </a:lnTo>
                      <a:lnTo>
                        <a:pt x="17" y="203"/>
                      </a:lnTo>
                      <a:lnTo>
                        <a:pt x="8" y="161"/>
                      </a:lnTo>
                      <a:lnTo>
                        <a:pt x="0" y="110"/>
                      </a:lnTo>
                      <a:lnTo>
                        <a:pt x="0" y="93"/>
                      </a:lnTo>
                      <a:lnTo>
                        <a:pt x="59" y="51"/>
                      </a:lnTo>
                      <a:lnTo>
                        <a:pt x="68" y="85"/>
                      </a:lnTo>
                      <a:lnTo>
                        <a:pt x="85" y="85"/>
                      </a:lnTo>
                      <a:lnTo>
                        <a:pt x="136" y="68"/>
                      </a:lnTo>
                      <a:lnTo>
                        <a:pt x="144" y="68"/>
                      </a:lnTo>
                      <a:lnTo>
                        <a:pt x="204" y="59"/>
                      </a:lnTo>
                      <a:lnTo>
                        <a:pt x="212" y="59"/>
                      </a:lnTo>
                      <a:lnTo>
                        <a:pt x="255" y="51"/>
                      </a:lnTo>
                      <a:lnTo>
                        <a:pt x="272" y="42"/>
                      </a:lnTo>
                      <a:lnTo>
                        <a:pt x="331" y="34"/>
                      </a:lnTo>
                      <a:lnTo>
                        <a:pt x="365" y="25"/>
                      </a:lnTo>
                      <a:lnTo>
                        <a:pt x="408" y="17"/>
                      </a:lnTo>
                      <a:lnTo>
                        <a:pt x="467" y="0"/>
                      </a:lnTo>
                      <a:lnTo>
                        <a:pt x="476" y="0"/>
                      </a:lnTo>
                      <a:lnTo>
                        <a:pt x="484" y="8"/>
                      </a:lnTo>
                      <a:lnTo>
                        <a:pt x="493" y="17"/>
                      </a:lnTo>
                      <a:lnTo>
                        <a:pt x="501" y="17"/>
                      </a:lnTo>
                      <a:lnTo>
                        <a:pt x="510" y="17"/>
                      </a:lnTo>
                      <a:lnTo>
                        <a:pt x="510" y="25"/>
                      </a:lnTo>
                      <a:lnTo>
                        <a:pt x="510" y="34"/>
                      </a:lnTo>
                      <a:lnTo>
                        <a:pt x="518" y="42"/>
                      </a:lnTo>
                      <a:lnTo>
                        <a:pt x="518" y="51"/>
                      </a:lnTo>
                      <a:lnTo>
                        <a:pt x="527" y="59"/>
                      </a:lnTo>
                      <a:lnTo>
                        <a:pt x="535" y="59"/>
                      </a:lnTo>
                      <a:lnTo>
                        <a:pt x="544" y="59"/>
                      </a:lnTo>
                      <a:lnTo>
                        <a:pt x="552" y="59"/>
                      </a:lnTo>
                      <a:lnTo>
                        <a:pt x="552" y="68"/>
                      </a:lnTo>
                      <a:lnTo>
                        <a:pt x="561" y="68"/>
                      </a:lnTo>
                      <a:lnTo>
                        <a:pt x="552" y="76"/>
                      </a:lnTo>
                      <a:lnTo>
                        <a:pt x="544" y="85"/>
                      </a:lnTo>
                      <a:lnTo>
                        <a:pt x="544" y="93"/>
                      </a:lnTo>
                      <a:lnTo>
                        <a:pt x="544" y="102"/>
                      </a:lnTo>
                      <a:lnTo>
                        <a:pt x="544" y="110"/>
                      </a:lnTo>
                      <a:lnTo>
                        <a:pt x="535" y="110"/>
                      </a:lnTo>
                      <a:lnTo>
                        <a:pt x="544" y="110"/>
                      </a:lnTo>
                      <a:lnTo>
                        <a:pt x="535" y="110"/>
                      </a:lnTo>
                      <a:lnTo>
                        <a:pt x="535" y="119"/>
                      </a:lnTo>
                      <a:lnTo>
                        <a:pt x="527" y="127"/>
                      </a:lnTo>
                      <a:lnTo>
                        <a:pt x="535" y="136"/>
                      </a:lnTo>
                      <a:lnTo>
                        <a:pt x="535" y="144"/>
                      </a:lnTo>
                      <a:lnTo>
                        <a:pt x="535" y="153"/>
                      </a:lnTo>
                      <a:lnTo>
                        <a:pt x="527" y="153"/>
                      </a:lnTo>
                      <a:lnTo>
                        <a:pt x="527" y="161"/>
                      </a:lnTo>
                      <a:lnTo>
                        <a:pt x="535" y="169"/>
                      </a:lnTo>
                      <a:lnTo>
                        <a:pt x="527" y="169"/>
                      </a:lnTo>
                      <a:lnTo>
                        <a:pt x="535" y="178"/>
                      </a:lnTo>
                      <a:lnTo>
                        <a:pt x="544" y="178"/>
                      </a:lnTo>
                      <a:lnTo>
                        <a:pt x="544" y="186"/>
                      </a:lnTo>
                      <a:lnTo>
                        <a:pt x="544" y="195"/>
                      </a:lnTo>
                      <a:lnTo>
                        <a:pt x="552" y="195"/>
                      </a:lnTo>
                      <a:lnTo>
                        <a:pt x="561" y="195"/>
                      </a:lnTo>
                      <a:lnTo>
                        <a:pt x="561" y="203"/>
                      </a:lnTo>
                      <a:lnTo>
                        <a:pt x="569" y="203"/>
                      </a:lnTo>
                      <a:lnTo>
                        <a:pt x="577" y="212"/>
                      </a:lnTo>
                      <a:lnTo>
                        <a:pt x="586" y="220"/>
                      </a:lnTo>
                      <a:lnTo>
                        <a:pt x="586" y="229"/>
                      </a:lnTo>
                      <a:lnTo>
                        <a:pt x="577" y="229"/>
                      </a:lnTo>
                      <a:lnTo>
                        <a:pt x="577" y="237"/>
                      </a:lnTo>
                      <a:lnTo>
                        <a:pt x="569" y="237"/>
                      </a:lnTo>
                      <a:lnTo>
                        <a:pt x="569" y="246"/>
                      </a:lnTo>
                      <a:lnTo>
                        <a:pt x="561" y="246"/>
                      </a:lnTo>
                      <a:lnTo>
                        <a:pt x="561" y="254"/>
                      </a:lnTo>
                      <a:lnTo>
                        <a:pt x="552" y="254"/>
                      </a:lnTo>
                      <a:lnTo>
                        <a:pt x="561" y="263"/>
                      </a:lnTo>
                      <a:lnTo>
                        <a:pt x="552" y="263"/>
                      </a:lnTo>
                      <a:lnTo>
                        <a:pt x="552" y="271"/>
                      </a:lnTo>
                      <a:lnTo>
                        <a:pt x="544" y="271"/>
                      </a:lnTo>
                      <a:lnTo>
                        <a:pt x="535" y="271"/>
                      </a:lnTo>
                      <a:lnTo>
                        <a:pt x="535" y="280"/>
                      </a:lnTo>
                      <a:lnTo>
                        <a:pt x="527" y="280"/>
                      </a:lnTo>
                      <a:lnTo>
                        <a:pt x="518" y="280"/>
                      </a:lnTo>
                      <a:lnTo>
                        <a:pt x="510" y="280"/>
                      </a:lnTo>
                      <a:lnTo>
                        <a:pt x="510" y="288"/>
                      </a:lnTo>
                      <a:lnTo>
                        <a:pt x="501" y="288"/>
                      </a:lnTo>
                      <a:lnTo>
                        <a:pt x="501" y="297"/>
                      </a:lnTo>
                      <a:lnTo>
                        <a:pt x="467" y="305"/>
                      </a:lnTo>
                      <a:lnTo>
                        <a:pt x="459" y="305"/>
                      </a:lnTo>
                      <a:lnTo>
                        <a:pt x="425" y="314"/>
                      </a:lnTo>
                      <a:lnTo>
                        <a:pt x="408" y="322"/>
                      </a:lnTo>
                      <a:lnTo>
                        <a:pt x="382" y="322"/>
                      </a:lnTo>
                      <a:lnTo>
                        <a:pt x="365" y="330"/>
                      </a:lnTo>
                      <a:lnTo>
                        <a:pt x="340" y="330"/>
                      </a:lnTo>
                      <a:close/>
                    </a:path>
                  </a:pathLst>
                </a:custGeom>
                <a:solidFill>
                  <a:schemeClr val="bg2"/>
                </a:solidFill>
                <a:ln w="12700">
                  <a:noFill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0" hangingPunct="0">
                    <a:spcBef>
                      <a:spcPct val="20000"/>
                    </a:spcBef>
                  </a:pPr>
                  <a:endParaRPr lang="en-US"/>
                </a:p>
              </p:txBody>
            </p:sp>
            <p:sp>
              <p:nvSpPr>
                <p:cNvPr id="46231" name="Freeform 22"/>
                <p:cNvSpPr>
                  <a:spLocks/>
                </p:cNvSpPr>
                <p:nvPr/>
              </p:nvSpPr>
              <p:spPr bwMode="auto">
                <a:xfrm>
                  <a:off x="5041" y="1479"/>
                  <a:ext cx="179" cy="169"/>
                </a:xfrm>
                <a:custGeom>
                  <a:avLst/>
                  <a:gdLst>
                    <a:gd name="T0" fmla="*/ 17 w 179"/>
                    <a:gd name="T1" fmla="*/ 101 h 169"/>
                    <a:gd name="T2" fmla="*/ 9 w 179"/>
                    <a:gd name="T3" fmla="*/ 76 h 169"/>
                    <a:gd name="T4" fmla="*/ 0 w 179"/>
                    <a:gd name="T5" fmla="*/ 34 h 169"/>
                    <a:gd name="T6" fmla="*/ 43 w 179"/>
                    <a:gd name="T7" fmla="*/ 25 h 169"/>
                    <a:gd name="T8" fmla="*/ 51 w 179"/>
                    <a:gd name="T9" fmla="*/ 25 h 169"/>
                    <a:gd name="T10" fmla="*/ 68 w 179"/>
                    <a:gd name="T11" fmla="*/ 17 h 169"/>
                    <a:gd name="T12" fmla="*/ 68 w 179"/>
                    <a:gd name="T13" fmla="*/ 25 h 169"/>
                    <a:gd name="T14" fmla="*/ 68 w 179"/>
                    <a:gd name="T15" fmla="*/ 17 h 169"/>
                    <a:gd name="T16" fmla="*/ 68 w 179"/>
                    <a:gd name="T17" fmla="*/ 17 h 169"/>
                    <a:gd name="T18" fmla="*/ 85 w 179"/>
                    <a:gd name="T19" fmla="*/ 17 h 169"/>
                    <a:gd name="T20" fmla="*/ 85 w 179"/>
                    <a:gd name="T21" fmla="*/ 17 h 169"/>
                    <a:gd name="T22" fmla="*/ 85 w 179"/>
                    <a:gd name="T23" fmla="*/ 17 h 169"/>
                    <a:gd name="T24" fmla="*/ 85 w 179"/>
                    <a:gd name="T25" fmla="*/ 17 h 169"/>
                    <a:gd name="T26" fmla="*/ 94 w 179"/>
                    <a:gd name="T27" fmla="*/ 8 h 169"/>
                    <a:gd name="T28" fmla="*/ 128 w 179"/>
                    <a:gd name="T29" fmla="*/ 0 h 169"/>
                    <a:gd name="T30" fmla="*/ 136 w 179"/>
                    <a:gd name="T31" fmla="*/ 0 h 169"/>
                    <a:gd name="T32" fmla="*/ 162 w 179"/>
                    <a:gd name="T33" fmla="*/ 0 h 169"/>
                    <a:gd name="T34" fmla="*/ 162 w 179"/>
                    <a:gd name="T35" fmla="*/ 0 h 169"/>
                    <a:gd name="T36" fmla="*/ 170 w 179"/>
                    <a:gd name="T37" fmla="*/ 34 h 169"/>
                    <a:gd name="T38" fmla="*/ 170 w 179"/>
                    <a:gd name="T39" fmla="*/ 42 h 169"/>
                    <a:gd name="T40" fmla="*/ 170 w 179"/>
                    <a:gd name="T41" fmla="*/ 51 h 169"/>
                    <a:gd name="T42" fmla="*/ 179 w 179"/>
                    <a:gd name="T43" fmla="*/ 68 h 169"/>
                    <a:gd name="T44" fmla="*/ 179 w 179"/>
                    <a:gd name="T45" fmla="*/ 76 h 169"/>
                    <a:gd name="T46" fmla="*/ 179 w 179"/>
                    <a:gd name="T47" fmla="*/ 84 h 169"/>
                    <a:gd name="T48" fmla="*/ 179 w 179"/>
                    <a:gd name="T49" fmla="*/ 84 h 169"/>
                    <a:gd name="T50" fmla="*/ 179 w 179"/>
                    <a:gd name="T51" fmla="*/ 84 h 169"/>
                    <a:gd name="T52" fmla="*/ 136 w 179"/>
                    <a:gd name="T53" fmla="*/ 101 h 169"/>
                    <a:gd name="T54" fmla="*/ 136 w 179"/>
                    <a:gd name="T55" fmla="*/ 101 h 169"/>
                    <a:gd name="T56" fmla="*/ 128 w 179"/>
                    <a:gd name="T57" fmla="*/ 93 h 169"/>
                    <a:gd name="T58" fmla="*/ 128 w 179"/>
                    <a:gd name="T59" fmla="*/ 101 h 169"/>
                    <a:gd name="T60" fmla="*/ 119 w 179"/>
                    <a:gd name="T61" fmla="*/ 110 h 169"/>
                    <a:gd name="T62" fmla="*/ 85 w 179"/>
                    <a:gd name="T63" fmla="*/ 118 h 169"/>
                    <a:gd name="T64" fmla="*/ 68 w 179"/>
                    <a:gd name="T65" fmla="*/ 135 h 169"/>
                    <a:gd name="T66" fmla="*/ 17 w 179"/>
                    <a:gd name="T67" fmla="*/ 169 h 169"/>
                    <a:gd name="T68" fmla="*/ 17 w 179"/>
                    <a:gd name="T69" fmla="*/ 169 h 169"/>
                    <a:gd name="T70" fmla="*/ 9 w 179"/>
                    <a:gd name="T71" fmla="*/ 161 h 169"/>
                    <a:gd name="T72" fmla="*/ 26 w 179"/>
                    <a:gd name="T73" fmla="*/ 135 h 169"/>
                    <a:gd name="T74" fmla="*/ 17 w 179"/>
                    <a:gd name="T75" fmla="*/ 127 h 169"/>
                    <a:gd name="T76" fmla="*/ 17 w 179"/>
                    <a:gd name="T77" fmla="*/ 118 h 169"/>
                    <a:gd name="T78" fmla="*/ 17 w 179"/>
                    <a:gd name="T79" fmla="*/ 101 h 169"/>
                    <a:gd name="T80" fmla="*/ 17 w 179"/>
                    <a:gd name="T81" fmla="*/ 101 h 169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w 179"/>
                    <a:gd name="T124" fmla="*/ 0 h 169"/>
                    <a:gd name="T125" fmla="*/ 179 w 179"/>
                    <a:gd name="T126" fmla="*/ 169 h 169"/>
                  </a:gdLst>
                  <a:ahLst/>
                  <a:cxnLst>
                    <a:cxn ang="T82">
                      <a:pos x="T0" y="T1"/>
                    </a:cxn>
                    <a:cxn ang="T83">
                      <a:pos x="T2" y="T3"/>
                    </a:cxn>
                    <a:cxn ang="T84">
                      <a:pos x="T4" y="T5"/>
                    </a:cxn>
                    <a:cxn ang="T85">
                      <a:pos x="T6" y="T7"/>
                    </a:cxn>
                    <a:cxn ang="T86">
                      <a:pos x="T8" y="T9"/>
                    </a:cxn>
                    <a:cxn ang="T87">
                      <a:pos x="T10" y="T11"/>
                    </a:cxn>
                    <a:cxn ang="T88">
                      <a:pos x="T12" y="T13"/>
                    </a:cxn>
                    <a:cxn ang="T89">
                      <a:pos x="T14" y="T15"/>
                    </a:cxn>
                    <a:cxn ang="T90">
                      <a:pos x="T16" y="T17"/>
                    </a:cxn>
                    <a:cxn ang="T91">
                      <a:pos x="T18" y="T19"/>
                    </a:cxn>
                    <a:cxn ang="T92">
                      <a:pos x="T20" y="T21"/>
                    </a:cxn>
                    <a:cxn ang="T93">
                      <a:pos x="T22" y="T23"/>
                    </a:cxn>
                    <a:cxn ang="T94">
                      <a:pos x="T24" y="T25"/>
                    </a:cxn>
                    <a:cxn ang="T95">
                      <a:pos x="T26" y="T27"/>
                    </a:cxn>
                    <a:cxn ang="T96">
                      <a:pos x="T28" y="T29"/>
                    </a:cxn>
                    <a:cxn ang="T97">
                      <a:pos x="T30" y="T31"/>
                    </a:cxn>
                    <a:cxn ang="T98">
                      <a:pos x="T32" y="T33"/>
                    </a:cxn>
                    <a:cxn ang="T99">
                      <a:pos x="T34" y="T35"/>
                    </a:cxn>
                    <a:cxn ang="T100">
                      <a:pos x="T36" y="T37"/>
                    </a:cxn>
                    <a:cxn ang="T101">
                      <a:pos x="T38" y="T39"/>
                    </a:cxn>
                    <a:cxn ang="T102">
                      <a:pos x="T40" y="T41"/>
                    </a:cxn>
                    <a:cxn ang="T103">
                      <a:pos x="T42" y="T43"/>
                    </a:cxn>
                    <a:cxn ang="T104">
                      <a:pos x="T44" y="T45"/>
                    </a:cxn>
                    <a:cxn ang="T105">
                      <a:pos x="T46" y="T47"/>
                    </a:cxn>
                    <a:cxn ang="T106">
                      <a:pos x="T48" y="T49"/>
                    </a:cxn>
                    <a:cxn ang="T107">
                      <a:pos x="T50" y="T51"/>
                    </a:cxn>
                    <a:cxn ang="T108">
                      <a:pos x="T52" y="T53"/>
                    </a:cxn>
                    <a:cxn ang="T109">
                      <a:pos x="T54" y="T55"/>
                    </a:cxn>
                    <a:cxn ang="T110">
                      <a:pos x="T56" y="T57"/>
                    </a:cxn>
                    <a:cxn ang="T111">
                      <a:pos x="T58" y="T59"/>
                    </a:cxn>
                    <a:cxn ang="T112">
                      <a:pos x="T60" y="T61"/>
                    </a:cxn>
                    <a:cxn ang="T113">
                      <a:pos x="T62" y="T63"/>
                    </a:cxn>
                    <a:cxn ang="T114">
                      <a:pos x="T64" y="T65"/>
                    </a:cxn>
                    <a:cxn ang="T115">
                      <a:pos x="T66" y="T67"/>
                    </a:cxn>
                    <a:cxn ang="T116">
                      <a:pos x="T68" y="T69"/>
                    </a:cxn>
                    <a:cxn ang="T117">
                      <a:pos x="T70" y="T71"/>
                    </a:cxn>
                    <a:cxn ang="T118">
                      <a:pos x="T72" y="T73"/>
                    </a:cxn>
                    <a:cxn ang="T119">
                      <a:pos x="T74" y="T75"/>
                    </a:cxn>
                    <a:cxn ang="T120">
                      <a:pos x="T76" y="T77"/>
                    </a:cxn>
                    <a:cxn ang="T121">
                      <a:pos x="T78" y="T79"/>
                    </a:cxn>
                    <a:cxn ang="T122">
                      <a:pos x="T80" y="T81"/>
                    </a:cxn>
                  </a:cxnLst>
                  <a:rect l="T123" t="T124" r="T125" b="T126"/>
                  <a:pathLst>
                    <a:path w="179" h="169">
                      <a:moveTo>
                        <a:pt x="17" y="101"/>
                      </a:moveTo>
                      <a:lnTo>
                        <a:pt x="9" y="76"/>
                      </a:lnTo>
                      <a:lnTo>
                        <a:pt x="0" y="34"/>
                      </a:lnTo>
                      <a:lnTo>
                        <a:pt x="43" y="25"/>
                      </a:lnTo>
                      <a:lnTo>
                        <a:pt x="51" y="25"/>
                      </a:lnTo>
                      <a:lnTo>
                        <a:pt x="68" y="17"/>
                      </a:lnTo>
                      <a:lnTo>
                        <a:pt x="68" y="25"/>
                      </a:lnTo>
                      <a:lnTo>
                        <a:pt x="68" y="17"/>
                      </a:lnTo>
                      <a:lnTo>
                        <a:pt x="85" y="17"/>
                      </a:lnTo>
                      <a:lnTo>
                        <a:pt x="94" y="8"/>
                      </a:lnTo>
                      <a:lnTo>
                        <a:pt x="128" y="0"/>
                      </a:lnTo>
                      <a:lnTo>
                        <a:pt x="136" y="0"/>
                      </a:lnTo>
                      <a:lnTo>
                        <a:pt x="162" y="0"/>
                      </a:lnTo>
                      <a:lnTo>
                        <a:pt x="170" y="34"/>
                      </a:lnTo>
                      <a:lnTo>
                        <a:pt x="170" y="42"/>
                      </a:lnTo>
                      <a:lnTo>
                        <a:pt x="170" y="51"/>
                      </a:lnTo>
                      <a:lnTo>
                        <a:pt x="179" y="68"/>
                      </a:lnTo>
                      <a:lnTo>
                        <a:pt x="179" y="76"/>
                      </a:lnTo>
                      <a:lnTo>
                        <a:pt x="179" y="84"/>
                      </a:lnTo>
                      <a:lnTo>
                        <a:pt x="136" y="101"/>
                      </a:lnTo>
                      <a:lnTo>
                        <a:pt x="128" y="93"/>
                      </a:lnTo>
                      <a:lnTo>
                        <a:pt x="128" y="101"/>
                      </a:lnTo>
                      <a:lnTo>
                        <a:pt x="119" y="110"/>
                      </a:lnTo>
                      <a:lnTo>
                        <a:pt x="85" y="118"/>
                      </a:lnTo>
                      <a:lnTo>
                        <a:pt x="68" y="135"/>
                      </a:lnTo>
                      <a:lnTo>
                        <a:pt x="17" y="169"/>
                      </a:lnTo>
                      <a:lnTo>
                        <a:pt x="9" y="161"/>
                      </a:lnTo>
                      <a:lnTo>
                        <a:pt x="26" y="135"/>
                      </a:lnTo>
                      <a:lnTo>
                        <a:pt x="17" y="127"/>
                      </a:lnTo>
                      <a:lnTo>
                        <a:pt x="17" y="118"/>
                      </a:lnTo>
                      <a:lnTo>
                        <a:pt x="17" y="101"/>
                      </a:lnTo>
                      <a:close/>
                    </a:path>
                  </a:pathLst>
                </a:custGeom>
                <a:solidFill>
                  <a:schemeClr val="bg2"/>
                </a:solidFill>
                <a:ln w="12700">
                  <a:noFill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0" hangingPunct="0">
                    <a:spcBef>
                      <a:spcPct val="20000"/>
                    </a:spcBef>
                  </a:pPr>
                  <a:endParaRPr lang="en-US"/>
                </a:p>
              </p:txBody>
            </p:sp>
            <p:sp>
              <p:nvSpPr>
                <p:cNvPr id="46232" name="Freeform 23"/>
                <p:cNvSpPr>
                  <a:spLocks/>
                </p:cNvSpPr>
                <p:nvPr/>
              </p:nvSpPr>
              <p:spPr bwMode="auto">
                <a:xfrm>
                  <a:off x="5203" y="1462"/>
                  <a:ext cx="59" cy="101"/>
                </a:xfrm>
                <a:custGeom>
                  <a:avLst/>
                  <a:gdLst>
                    <a:gd name="T0" fmla="*/ 8 w 59"/>
                    <a:gd name="T1" fmla="*/ 68 h 101"/>
                    <a:gd name="T2" fmla="*/ 8 w 59"/>
                    <a:gd name="T3" fmla="*/ 59 h 101"/>
                    <a:gd name="T4" fmla="*/ 8 w 59"/>
                    <a:gd name="T5" fmla="*/ 51 h 101"/>
                    <a:gd name="T6" fmla="*/ 0 w 59"/>
                    <a:gd name="T7" fmla="*/ 17 h 101"/>
                    <a:gd name="T8" fmla="*/ 25 w 59"/>
                    <a:gd name="T9" fmla="*/ 8 h 101"/>
                    <a:gd name="T10" fmla="*/ 34 w 59"/>
                    <a:gd name="T11" fmla="*/ 0 h 101"/>
                    <a:gd name="T12" fmla="*/ 34 w 59"/>
                    <a:gd name="T13" fmla="*/ 8 h 101"/>
                    <a:gd name="T14" fmla="*/ 42 w 59"/>
                    <a:gd name="T15" fmla="*/ 17 h 101"/>
                    <a:gd name="T16" fmla="*/ 42 w 59"/>
                    <a:gd name="T17" fmla="*/ 17 h 101"/>
                    <a:gd name="T18" fmla="*/ 42 w 59"/>
                    <a:gd name="T19" fmla="*/ 17 h 101"/>
                    <a:gd name="T20" fmla="*/ 42 w 59"/>
                    <a:gd name="T21" fmla="*/ 25 h 101"/>
                    <a:gd name="T22" fmla="*/ 51 w 59"/>
                    <a:gd name="T23" fmla="*/ 25 h 101"/>
                    <a:gd name="T24" fmla="*/ 51 w 59"/>
                    <a:gd name="T25" fmla="*/ 34 h 101"/>
                    <a:gd name="T26" fmla="*/ 51 w 59"/>
                    <a:gd name="T27" fmla="*/ 34 h 101"/>
                    <a:gd name="T28" fmla="*/ 59 w 59"/>
                    <a:gd name="T29" fmla="*/ 34 h 101"/>
                    <a:gd name="T30" fmla="*/ 59 w 59"/>
                    <a:gd name="T31" fmla="*/ 34 h 101"/>
                    <a:gd name="T32" fmla="*/ 59 w 59"/>
                    <a:gd name="T33" fmla="*/ 42 h 101"/>
                    <a:gd name="T34" fmla="*/ 51 w 59"/>
                    <a:gd name="T35" fmla="*/ 34 h 101"/>
                    <a:gd name="T36" fmla="*/ 42 w 59"/>
                    <a:gd name="T37" fmla="*/ 34 h 101"/>
                    <a:gd name="T38" fmla="*/ 51 w 59"/>
                    <a:gd name="T39" fmla="*/ 42 h 101"/>
                    <a:gd name="T40" fmla="*/ 42 w 59"/>
                    <a:gd name="T41" fmla="*/ 51 h 101"/>
                    <a:gd name="T42" fmla="*/ 51 w 59"/>
                    <a:gd name="T43" fmla="*/ 68 h 101"/>
                    <a:gd name="T44" fmla="*/ 51 w 59"/>
                    <a:gd name="T45" fmla="*/ 85 h 101"/>
                    <a:gd name="T46" fmla="*/ 25 w 59"/>
                    <a:gd name="T47" fmla="*/ 101 h 101"/>
                    <a:gd name="T48" fmla="*/ 17 w 59"/>
                    <a:gd name="T49" fmla="*/ 101 h 101"/>
                    <a:gd name="T50" fmla="*/ 17 w 59"/>
                    <a:gd name="T51" fmla="*/ 101 h 101"/>
                    <a:gd name="T52" fmla="*/ 17 w 59"/>
                    <a:gd name="T53" fmla="*/ 101 h 101"/>
                    <a:gd name="T54" fmla="*/ 17 w 59"/>
                    <a:gd name="T55" fmla="*/ 93 h 101"/>
                    <a:gd name="T56" fmla="*/ 17 w 59"/>
                    <a:gd name="T57" fmla="*/ 85 h 101"/>
                    <a:gd name="T58" fmla="*/ 8 w 59"/>
                    <a:gd name="T59" fmla="*/ 68 h 101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w 59"/>
                    <a:gd name="T91" fmla="*/ 0 h 101"/>
                    <a:gd name="T92" fmla="*/ 59 w 59"/>
                    <a:gd name="T93" fmla="*/ 101 h 101"/>
                  </a:gdLst>
                  <a:ahLst/>
                  <a:cxnLst>
                    <a:cxn ang="T60">
                      <a:pos x="T0" y="T1"/>
                    </a:cxn>
                    <a:cxn ang="T61">
                      <a:pos x="T2" y="T3"/>
                    </a:cxn>
                    <a:cxn ang="T62">
                      <a:pos x="T4" y="T5"/>
                    </a:cxn>
                    <a:cxn ang="T63">
                      <a:pos x="T6" y="T7"/>
                    </a:cxn>
                    <a:cxn ang="T64">
                      <a:pos x="T8" y="T9"/>
                    </a:cxn>
                    <a:cxn ang="T65">
                      <a:pos x="T10" y="T11"/>
                    </a:cxn>
                    <a:cxn ang="T66">
                      <a:pos x="T12" y="T13"/>
                    </a:cxn>
                    <a:cxn ang="T67">
                      <a:pos x="T14" y="T15"/>
                    </a:cxn>
                    <a:cxn ang="T68">
                      <a:pos x="T16" y="T17"/>
                    </a:cxn>
                    <a:cxn ang="T69">
                      <a:pos x="T18" y="T19"/>
                    </a:cxn>
                    <a:cxn ang="T70">
                      <a:pos x="T20" y="T21"/>
                    </a:cxn>
                    <a:cxn ang="T71">
                      <a:pos x="T22" y="T23"/>
                    </a:cxn>
                    <a:cxn ang="T72">
                      <a:pos x="T24" y="T25"/>
                    </a:cxn>
                    <a:cxn ang="T73">
                      <a:pos x="T26" y="T27"/>
                    </a:cxn>
                    <a:cxn ang="T74">
                      <a:pos x="T28" y="T29"/>
                    </a:cxn>
                    <a:cxn ang="T75">
                      <a:pos x="T30" y="T31"/>
                    </a:cxn>
                    <a:cxn ang="T76">
                      <a:pos x="T32" y="T33"/>
                    </a:cxn>
                    <a:cxn ang="T77">
                      <a:pos x="T34" y="T35"/>
                    </a:cxn>
                    <a:cxn ang="T78">
                      <a:pos x="T36" y="T37"/>
                    </a:cxn>
                    <a:cxn ang="T79">
                      <a:pos x="T38" y="T39"/>
                    </a:cxn>
                    <a:cxn ang="T80">
                      <a:pos x="T40" y="T41"/>
                    </a:cxn>
                    <a:cxn ang="T81">
                      <a:pos x="T42" y="T43"/>
                    </a:cxn>
                    <a:cxn ang="T82">
                      <a:pos x="T44" y="T45"/>
                    </a:cxn>
                    <a:cxn ang="T83">
                      <a:pos x="T46" y="T47"/>
                    </a:cxn>
                    <a:cxn ang="T84">
                      <a:pos x="T48" y="T49"/>
                    </a:cxn>
                    <a:cxn ang="T85">
                      <a:pos x="T50" y="T51"/>
                    </a:cxn>
                    <a:cxn ang="T86">
                      <a:pos x="T52" y="T53"/>
                    </a:cxn>
                    <a:cxn ang="T87">
                      <a:pos x="T54" y="T55"/>
                    </a:cxn>
                    <a:cxn ang="T88">
                      <a:pos x="T56" y="T57"/>
                    </a:cxn>
                    <a:cxn ang="T89">
                      <a:pos x="T58" y="T59"/>
                    </a:cxn>
                  </a:cxnLst>
                  <a:rect l="T90" t="T91" r="T92" b="T93"/>
                  <a:pathLst>
                    <a:path w="59" h="101">
                      <a:moveTo>
                        <a:pt x="8" y="68"/>
                      </a:moveTo>
                      <a:lnTo>
                        <a:pt x="8" y="59"/>
                      </a:lnTo>
                      <a:lnTo>
                        <a:pt x="8" y="51"/>
                      </a:lnTo>
                      <a:lnTo>
                        <a:pt x="0" y="17"/>
                      </a:lnTo>
                      <a:lnTo>
                        <a:pt x="25" y="8"/>
                      </a:lnTo>
                      <a:lnTo>
                        <a:pt x="34" y="0"/>
                      </a:lnTo>
                      <a:lnTo>
                        <a:pt x="34" y="8"/>
                      </a:lnTo>
                      <a:lnTo>
                        <a:pt x="42" y="17"/>
                      </a:lnTo>
                      <a:lnTo>
                        <a:pt x="42" y="25"/>
                      </a:lnTo>
                      <a:lnTo>
                        <a:pt x="51" y="25"/>
                      </a:lnTo>
                      <a:lnTo>
                        <a:pt x="51" y="34"/>
                      </a:lnTo>
                      <a:lnTo>
                        <a:pt x="59" y="34"/>
                      </a:lnTo>
                      <a:lnTo>
                        <a:pt x="59" y="42"/>
                      </a:lnTo>
                      <a:lnTo>
                        <a:pt x="51" y="34"/>
                      </a:lnTo>
                      <a:lnTo>
                        <a:pt x="42" y="34"/>
                      </a:lnTo>
                      <a:lnTo>
                        <a:pt x="51" y="42"/>
                      </a:lnTo>
                      <a:lnTo>
                        <a:pt x="42" y="51"/>
                      </a:lnTo>
                      <a:lnTo>
                        <a:pt x="51" y="68"/>
                      </a:lnTo>
                      <a:lnTo>
                        <a:pt x="51" y="85"/>
                      </a:lnTo>
                      <a:lnTo>
                        <a:pt x="25" y="101"/>
                      </a:lnTo>
                      <a:lnTo>
                        <a:pt x="17" y="101"/>
                      </a:lnTo>
                      <a:lnTo>
                        <a:pt x="17" y="93"/>
                      </a:lnTo>
                      <a:lnTo>
                        <a:pt x="17" y="85"/>
                      </a:lnTo>
                      <a:lnTo>
                        <a:pt x="8" y="68"/>
                      </a:lnTo>
                      <a:close/>
                    </a:path>
                  </a:pathLst>
                </a:custGeom>
                <a:solidFill>
                  <a:schemeClr val="bg2"/>
                </a:solidFill>
                <a:ln w="12700">
                  <a:noFill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0" hangingPunct="0">
                    <a:spcBef>
                      <a:spcPct val="20000"/>
                    </a:spcBef>
                  </a:pPr>
                  <a:endParaRPr lang="en-US"/>
                </a:p>
              </p:txBody>
            </p:sp>
            <p:sp>
              <p:nvSpPr>
                <p:cNvPr id="46233" name="Freeform 24"/>
                <p:cNvSpPr>
                  <a:spLocks/>
                </p:cNvSpPr>
                <p:nvPr/>
              </p:nvSpPr>
              <p:spPr bwMode="auto">
                <a:xfrm>
                  <a:off x="5271" y="1504"/>
                  <a:ext cx="8" cy="26"/>
                </a:xfrm>
                <a:custGeom>
                  <a:avLst/>
                  <a:gdLst>
                    <a:gd name="T0" fmla="*/ 0 w 8"/>
                    <a:gd name="T1" fmla="*/ 0 h 26"/>
                    <a:gd name="T2" fmla="*/ 0 w 8"/>
                    <a:gd name="T3" fmla="*/ 0 h 26"/>
                    <a:gd name="T4" fmla="*/ 8 w 8"/>
                    <a:gd name="T5" fmla="*/ 17 h 26"/>
                    <a:gd name="T6" fmla="*/ 0 w 8"/>
                    <a:gd name="T7" fmla="*/ 26 h 26"/>
                    <a:gd name="T8" fmla="*/ 0 w 8"/>
                    <a:gd name="T9" fmla="*/ 0 h 2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8"/>
                    <a:gd name="T16" fmla="*/ 0 h 26"/>
                    <a:gd name="T17" fmla="*/ 8 w 8"/>
                    <a:gd name="T18" fmla="*/ 26 h 2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8" h="26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8" y="17"/>
                      </a:lnTo>
                      <a:lnTo>
                        <a:pt x="0" y="26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bg2"/>
                </a:solidFill>
                <a:ln w="12700">
                  <a:noFill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0" hangingPunct="0">
                    <a:spcBef>
                      <a:spcPct val="20000"/>
                    </a:spcBef>
                  </a:pPr>
                  <a:endParaRPr lang="en-US"/>
                </a:p>
              </p:txBody>
            </p:sp>
            <p:sp>
              <p:nvSpPr>
                <p:cNvPr id="46234" name="Freeform 25"/>
                <p:cNvSpPr>
                  <a:spLocks/>
                </p:cNvSpPr>
                <p:nvPr/>
              </p:nvSpPr>
              <p:spPr bwMode="auto">
                <a:xfrm>
                  <a:off x="5262" y="1513"/>
                  <a:ext cx="9" cy="25"/>
                </a:xfrm>
                <a:custGeom>
                  <a:avLst/>
                  <a:gdLst>
                    <a:gd name="T0" fmla="*/ 0 w 9"/>
                    <a:gd name="T1" fmla="*/ 0 h 25"/>
                    <a:gd name="T2" fmla="*/ 9 w 9"/>
                    <a:gd name="T3" fmla="*/ 0 h 25"/>
                    <a:gd name="T4" fmla="*/ 9 w 9"/>
                    <a:gd name="T5" fmla="*/ 17 h 25"/>
                    <a:gd name="T6" fmla="*/ 0 w 9"/>
                    <a:gd name="T7" fmla="*/ 17 h 25"/>
                    <a:gd name="T8" fmla="*/ 0 w 9"/>
                    <a:gd name="T9" fmla="*/ 25 h 25"/>
                    <a:gd name="T10" fmla="*/ 0 w 9"/>
                    <a:gd name="T11" fmla="*/ 0 h 25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9"/>
                    <a:gd name="T19" fmla="*/ 0 h 25"/>
                    <a:gd name="T20" fmla="*/ 9 w 9"/>
                    <a:gd name="T21" fmla="*/ 25 h 25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9" h="25">
                      <a:moveTo>
                        <a:pt x="0" y="0"/>
                      </a:moveTo>
                      <a:lnTo>
                        <a:pt x="9" y="0"/>
                      </a:lnTo>
                      <a:lnTo>
                        <a:pt x="9" y="17"/>
                      </a:lnTo>
                      <a:lnTo>
                        <a:pt x="0" y="17"/>
                      </a:lnTo>
                      <a:lnTo>
                        <a:pt x="0" y="25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bg2"/>
                </a:solidFill>
                <a:ln w="12700">
                  <a:noFill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0" hangingPunct="0">
                    <a:spcBef>
                      <a:spcPct val="20000"/>
                    </a:spcBef>
                  </a:pPr>
                  <a:endParaRPr lang="en-US"/>
                </a:p>
              </p:txBody>
            </p:sp>
            <p:sp>
              <p:nvSpPr>
                <p:cNvPr id="46235" name="Freeform 26"/>
                <p:cNvSpPr>
                  <a:spLocks/>
                </p:cNvSpPr>
                <p:nvPr/>
              </p:nvSpPr>
              <p:spPr bwMode="auto">
                <a:xfrm>
                  <a:off x="4923" y="1623"/>
                  <a:ext cx="127" cy="305"/>
                </a:xfrm>
                <a:custGeom>
                  <a:avLst/>
                  <a:gdLst>
                    <a:gd name="T0" fmla="*/ 0 w 127"/>
                    <a:gd name="T1" fmla="*/ 220 h 305"/>
                    <a:gd name="T2" fmla="*/ 0 w 127"/>
                    <a:gd name="T3" fmla="*/ 220 h 305"/>
                    <a:gd name="T4" fmla="*/ 8 w 127"/>
                    <a:gd name="T5" fmla="*/ 212 h 305"/>
                    <a:gd name="T6" fmla="*/ 8 w 127"/>
                    <a:gd name="T7" fmla="*/ 203 h 305"/>
                    <a:gd name="T8" fmla="*/ 25 w 127"/>
                    <a:gd name="T9" fmla="*/ 203 h 305"/>
                    <a:gd name="T10" fmla="*/ 34 w 127"/>
                    <a:gd name="T11" fmla="*/ 195 h 305"/>
                    <a:gd name="T12" fmla="*/ 25 w 127"/>
                    <a:gd name="T13" fmla="*/ 186 h 305"/>
                    <a:gd name="T14" fmla="*/ 34 w 127"/>
                    <a:gd name="T15" fmla="*/ 186 h 305"/>
                    <a:gd name="T16" fmla="*/ 34 w 127"/>
                    <a:gd name="T17" fmla="*/ 186 h 305"/>
                    <a:gd name="T18" fmla="*/ 42 w 127"/>
                    <a:gd name="T19" fmla="*/ 178 h 305"/>
                    <a:gd name="T20" fmla="*/ 50 w 127"/>
                    <a:gd name="T21" fmla="*/ 169 h 305"/>
                    <a:gd name="T22" fmla="*/ 59 w 127"/>
                    <a:gd name="T23" fmla="*/ 161 h 305"/>
                    <a:gd name="T24" fmla="*/ 59 w 127"/>
                    <a:gd name="T25" fmla="*/ 152 h 305"/>
                    <a:gd name="T26" fmla="*/ 42 w 127"/>
                    <a:gd name="T27" fmla="*/ 135 h 305"/>
                    <a:gd name="T28" fmla="*/ 34 w 127"/>
                    <a:gd name="T29" fmla="*/ 135 h 305"/>
                    <a:gd name="T30" fmla="*/ 34 w 127"/>
                    <a:gd name="T31" fmla="*/ 127 h 305"/>
                    <a:gd name="T32" fmla="*/ 25 w 127"/>
                    <a:gd name="T33" fmla="*/ 127 h 305"/>
                    <a:gd name="T34" fmla="*/ 17 w 127"/>
                    <a:gd name="T35" fmla="*/ 127 h 305"/>
                    <a:gd name="T36" fmla="*/ 17 w 127"/>
                    <a:gd name="T37" fmla="*/ 110 h 305"/>
                    <a:gd name="T38" fmla="*/ 8 w 127"/>
                    <a:gd name="T39" fmla="*/ 110 h 305"/>
                    <a:gd name="T40" fmla="*/ 8 w 127"/>
                    <a:gd name="T41" fmla="*/ 110 h 305"/>
                    <a:gd name="T42" fmla="*/ 0 w 127"/>
                    <a:gd name="T43" fmla="*/ 101 h 305"/>
                    <a:gd name="T44" fmla="*/ 8 w 127"/>
                    <a:gd name="T45" fmla="*/ 101 h 305"/>
                    <a:gd name="T46" fmla="*/ 0 w 127"/>
                    <a:gd name="T47" fmla="*/ 93 h 305"/>
                    <a:gd name="T48" fmla="*/ 0 w 127"/>
                    <a:gd name="T49" fmla="*/ 85 h 305"/>
                    <a:gd name="T50" fmla="*/ 8 w 127"/>
                    <a:gd name="T51" fmla="*/ 85 h 305"/>
                    <a:gd name="T52" fmla="*/ 8 w 127"/>
                    <a:gd name="T53" fmla="*/ 76 h 305"/>
                    <a:gd name="T54" fmla="*/ 8 w 127"/>
                    <a:gd name="T55" fmla="*/ 68 h 305"/>
                    <a:gd name="T56" fmla="*/ 8 w 127"/>
                    <a:gd name="T57" fmla="*/ 68 h 305"/>
                    <a:gd name="T58" fmla="*/ 0 w 127"/>
                    <a:gd name="T59" fmla="*/ 59 h 305"/>
                    <a:gd name="T60" fmla="*/ 8 w 127"/>
                    <a:gd name="T61" fmla="*/ 51 h 305"/>
                    <a:gd name="T62" fmla="*/ 8 w 127"/>
                    <a:gd name="T63" fmla="*/ 42 h 305"/>
                    <a:gd name="T64" fmla="*/ 8 w 127"/>
                    <a:gd name="T65" fmla="*/ 42 h 305"/>
                    <a:gd name="T66" fmla="*/ 17 w 127"/>
                    <a:gd name="T67" fmla="*/ 42 h 305"/>
                    <a:gd name="T68" fmla="*/ 17 w 127"/>
                    <a:gd name="T69" fmla="*/ 25 h 305"/>
                    <a:gd name="T70" fmla="*/ 17 w 127"/>
                    <a:gd name="T71" fmla="*/ 17 h 305"/>
                    <a:gd name="T72" fmla="*/ 25 w 127"/>
                    <a:gd name="T73" fmla="*/ 8 h 305"/>
                    <a:gd name="T74" fmla="*/ 67 w 127"/>
                    <a:gd name="T75" fmla="*/ 17 h 305"/>
                    <a:gd name="T76" fmla="*/ 84 w 127"/>
                    <a:gd name="T77" fmla="*/ 17 h 305"/>
                    <a:gd name="T78" fmla="*/ 118 w 127"/>
                    <a:gd name="T79" fmla="*/ 34 h 305"/>
                    <a:gd name="T80" fmla="*/ 118 w 127"/>
                    <a:gd name="T81" fmla="*/ 42 h 305"/>
                    <a:gd name="T82" fmla="*/ 110 w 127"/>
                    <a:gd name="T83" fmla="*/ 68 h 305"/>
                    <a:gd name="T84" fmla="*/ 101 w 127"/>
                    <a:gd name="T85" fmla="*/ 76 h 305"/>
                    <a:gd name="T86" fmla="*/ 101 w 127"/>
                    <a:gd name="T87" fmla="*/ 76 h 305"/>
                    <a:gd name="T88" fmla="*/ 93 w 127"/>
                    <a:gd name="T89" fmla="*/ 101 h 305"/>
                    <a:gd name="T90" fmla="*/ 101 w 127"/>
                    <a:gd name="T91" fmla="*/ 110 h 305"/>
                    <a:gd name="T92" fmla="*/ 127 w 127"/>
                    <a:gd name="T93" fmla="*/ 118 h 305"/>
                    <a:gd name="T94" fmla="*/ 127 w 127"/>
                    <a:gd name="T95" fmla="*/ 144 h 305"/>
                    <a:gd name="T96" fmla="*/ 127 w 127"/>
                    <a:gd name="T97" fmla="*/ 144 h 305"/>
                    <a:gd name="T98" fmla="*/ 118 w 127"/>
                    <a:gd name="T99" fmla="*/ 152 h 305"/>
                    <a:gd name="T100" fmla="*/ 127 w 127"/>
                    <a:gd name="T101" fmla="*/ 178 h 305"/>
                    <a:gd name="T102" fmla="*/ 127 w 127"/>
                    <a:gd name="T103" fmla="*/ 212 h 305"/>
                    <a:gd name="T104" fmla="*/ 118 w 127"/>
                    <a:gd name="T105" fmla="*/ 220 h 305"/>
                    <a:gd name="T106" fmla="*/ 110 w 127"/>
                    <a:gd name="T107" fmla="*/ 229 h 305"/>
                    <a:gd name="T108" fmla="*/ 110 w 127"/>
                    <a:gd name="T109" fmla="*/ 246 h 305"/>
                    <a:gd name="T110" fmla="*/ 93 w 127"/>
                    <a:gd name="T111" fmla="*/ 262 h 305"/>
                    <a:gd name="T112" fmla="*/ 84 w 127"/>
                    <a:gd name="T113" fmla="*/ 296 h 305"/>
                    <a:gd name="T114" fmla="*/ 84 w 127"/>
                    <a:gd name="T115" fmla="*/ 305 h 305"/>
                    <a:gd name="T116" fmla="*/ 76 w 127"/>
                    <a:gd name="T117" fmla="*/ 288 h 305"/>
                    <a:gd name="T118" fmla="*/ 59 w 127"/>
                    <a:gd name="T119" fmla="*/ 279 h 305"/>
                    <a:gd name="T120" fmla="*/ 17 w 127"/>
                    <a:gd name="T121" fmla="*/ 262 h 305"/>
                    <a:gd name="T122" fmla="*/ 0 w 127"/>
                    <a:gd name="T123" fmla="*/ 246 h 305"/>
                    <a:gd name="T124" fmla="*/ 0 w 127"/>
                    <a:gd name="T125" fmla="*/ 229 h 305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  <a:gd name="T165" fmla="*/ 0 60000 65536"/>
                    <a:gd name="T166" fmla="*/ 0 60000 65536"/>
                    <a:gd name="T167" fmla="*/ 0 60000 65536"/>
                    <a:gd name="T168" fmla="*/ 0 60000 65536"/>
                    <a:gd name="T169" fmla="*/ 0 60000 65536"/>
                    <a:gd name="T170" fmla="*/ 0 60000 65536"/>
                    <a:gd name="T171" fmla="*/ 0 60000 65536"/>
                    <a:gd name="T172" fmla="*/ 0 60000 65536"/>
                    <a:gd name="T173" fmla="*/ 0 60000 65536"/>
                    <a:gd name="T174" fmla="*/ 0 60000 65536"/>
                    <a:gd name="T175" fmla="*/ 0 60000 65536"/>
                    <a:gd name="T176" fmla="*/ 0 60000 65536"/>
                    <a:gd name="T177" fmla="*/ 0 60000 65536"/>
                    <a:gd name="T178" fmla="*/ 0 60000 65536"/>
                    <a:gd name="T179" fmla="*/ 0 60000 65536"/>
                    <a:gd name="T180" fmla="*/ 0 60000 65536"/>
                    <a:gd name="T181" fmla="*/ 0 60000 65536"/>
                    <a:gd name="T182" fmla="*/ 0 60000 65536"/>
                    <a:gd name="T183" fmla="*/ 0 60000 65536"/>
                    <a:gd name="T184" fmla="*/ 0 60000 65536"/>
                    <a:gd name="T185" fmla="*/ 0 60000 65536"/>
                    <a:gd name="T186" fmla="*/ 0 60000 65536"/>
                    <a:gd name="T187" fmla="*/ 0 60000 65536"/>
                    <a:gd name="T188" fmla="*/ 0 60000 65536"/>
                    <a:gd name="T189" fmla="*/ 0 w 127"/>
                    <a:gd name="T190" fmla="*/ 0 h 305"/>
                    <a:gd name="T191" fmla="*/ 127 w 127"/>
                    <a:gd name="T192" fmla="*/ 305 h 305"/>
                  </a:gdLst>
                  <a:ahLst/>
                  <a:cxnLst>
                    <a:cxn ang="T126">
                      <a:pos x="T0" y="T1"/>
                    </a:cxn>
                    <a:cxn ang="T127">
                      <a:pos x="T2" y="T3"/>
                    </a:cxn>
                    <a:cxn ang="T128">
                      <a:pos x="T4" y="T5"/>
                    </a:cxn>
                    <a:cxn ang="T129">
                      <a:pos x="T6" y="T7"/>
                    </a:cxn>
                    <a:cxn ang="T130">
                      <a:pos x="T8" y="T9"/>
                    </a:cxn>
                    <a:cxn ang="T131">
                      <a:pos x="T10" y="T11"/>
                    </a:cxn>
                    <a:cxn ang="T132">
                      <a:pos x="T12" y="T13"/>
                    </a:cxn>
                    <a:cxn ang="T133">
                      <a:pos x="T14" y="T15"/>
                    </a:cxn>
                    <a:cxn ang="T134">
                      <a:pos x="T16" y="T17"/>
                    </a:cxn>
                    <a:cxn ang="T135">
                      <a:pos x="T18" y="T19"/>
                    </a:cxn>
                    <a:cxn ang="T136">
                      <a:pos x="T20" y="T21"/>
                    </a:cxn>
                    <a:cxn ang="T137">
                      <a:pos x="T22" y="T23"/>
                    </a:cxn>
                    <a:cxn ang="T138">
                      <a:pos x="T24" y="T25"/>
                    </a:cxn>
                    <a:cxn ang="T139">
                      <a:pos x="T26" y="T27"/>
                    </a:cxn>
                    <a:cxn ang="T140">
                      <a:pos x="T28" y="T29"/>
                    </a:cxn>
                    <a:cxn ang="T141">
                      <a:pos x="T30" y="T31"/>
                    </a:cxn>
                    <a:cxn ang="T142">
                      <a:pos x="T32" y="T33"/>
                    </a:cxn>
                    <a:cxn ang="T143">
                      <a:pos x="T34" y="T35"/>
                    </a:cxn>
                    <a:cxn ang="T144">
                      <a:pos x="T36" y="T37"/>
                    </a:cxn>
                    <a:cxn ang="T145">
                      <a:pos x="T38" y="T39"/>
                    </a:cxn>
                    <a:cxn ang="T146">
                      <a:pos x="T40" y="T41"/>
                    </a:cxn>
                    <a:cxn ang="T147">
                      <a:pos x="T42" y="T43"/>
                    </a:cxn>
                    <a:cxn ang="T148">
                      <a:pos x="T44" y="T45"/>
                    </a:cxn>
                    <a:cxn ang="T149">
                      <a:pos x="T46" y="T47"/>
                    </a:cxn>
                    <a:cxn ang="T150">
                      <a:pos x="T48" y="T49"/>
                    </a:cxn>
                    <a:cxn ang="T151">
                      <a:pos x="T50" y="T51"/>
                    </a:cxn>
                    <a:cxn ang="T152">
                      <a:pos x="T52" y="T53"/>
                    </a:cxn>
                    <a:cxn ang="T153">
                      <a:pos x="T54" y="T55"/>
                    </a:cxn>
                    <a:cxn ang="T154">
                      <a:pos x="T56" y="T57"/>
                    </a:cxn>
                    <a:cxn ang="T155">
                      <a:pos x="T58" y="T59"/>
                    </a:cxn>
                    <a:cxn ang="T156">
                      <a:pos x="T60" y="T61"/>
                    </a:cxn>
                    <a:cxn ang="T157">
                      <a:pos x="T62" y="T63"/>
                    </a:cxn>
                    <a:cxn ang="T158">
                      <a:pos x="T64" y="T65"/>
                    </a:cxn>
                    <a:cxn ang="T159">
                      <a:pos x="T66" y="T67"/>
                    </a:cxn>
                    <a:cxn ang="T160">
                      <a:pos x="T68" y="T69"/>
                    </a:cxn>
                    <a:cxn ang="T161">
                      <a:pos x="T70" y="T71"/>
                    </a:cxn>
                    <a:cxn ang="T162">
                      <a:pos x="T72" y="T73"/>
                    </a:cxn>
                    <a:cxn ang="T163">
                      <a:pos x="T74" y="T75"/>
                    </a:cxn>
                    <a:cxn ang="T164">
                      <a:pos x="T76" y="T77"/>
                    </a:cxn>
                    <a:cxn ang="T165">
                      <a:pos x="T78" y="T79"/>
                    </a:cxn>
                    <a:cxn ang="T166">
                      <a:pos x="T80" y="T81"/>
                    </a:cxn>
                    <a:cxn ang="T167">
                      <a:pos x="T82" y="T83"/>
                    </a:cxn>
                    <a:cxn ang="T168">
                      <a:pos x="T84" y="T85"/>
                    </a:cxn>
                    <a:cxn ang="T169">
                      <a:pos x="T86" y="T87"/>
                    </a:cxn>
                    <a:cxn ang="T170">
                      <a:pos x="T88" y="T89"/>
                    </a:cxn>
                    <a:cxn ang="T171">
                      <a:pos x="T90" y="T91"/>
                    </a:cxn>
                    <a:cxn ang="T172">
                      <a:pos x="T92" y="T93"/>
                    </a:cxn>
                    <a:cxn ang="T173">
                      <a:pos x="T94" y="T95"/>
                    </a:cxn>
                    <a:cxn ang="T174">
                      <a:pos x="T96" y="T97"/>
                    </a:cxn>
                    <a:cxn ang="T175">
                      <a:pos x="T98" y="T99"/>
                    </a:cxn>
                    <a:cxn ang="T176">
                      <a:pos x="T100" y="T101"/>
                    </a:cxn>
                    <a:cxn ang="T177">
                      <a:pos x="T102" y="T103"/>
                    </a:cxn>
                    <a:cxn ang="T178">
                      <a:pos x="T104" y="T105"/>
                    </a:cxn>
                    <a:cxn ang="T179">
                      <a:pos x="T106" y="T107"/>
                    </a:cxn>
                    <a:cxn ang="T180">
                      <a:pos x="T108" y="T109"/>
                    </a:cxn>
                    <a:cxn ang="T181">
                      <a:pos x="T110" y="T111"/>
                    </a:cxn>
                    <a:cxn ang="T182">
                      <a:pos x="T112" y="T113"/>
                    </a:cxn>
                    <a:cxn ang="T183">
                      <a:pos x="T114" y="T115"/>
                    </a:cxn>
                    <a:cxn ang="T184">
                      <a:pos x="T116" y="T117"/>
                    </a:cxn>
                    <a:cxn ang="T185">
                      <a:pos x="T118" y="T119"/>
                    </a:cxn>
                    <a:cxn ang="T186">
                      <a:pos x="T120" y="T121"/>
                    </a:cxn>
                    <a:cxn ang="T187">
                      <a:pos x="T122" y="T123"/>
                    </a:cxn>
                    <a:cxn ang="T188">
                      <a:pos x="T124" y="T125"/>
                    </a:cxn>
                  </a:cxnLst>
                  <a:rect l="T189" t="T190" r="T191" b="T192"/>
                  <a:pathLst>
                    <a:path w="127" h="305">
                      <a:moveTo>
                        <a:pt x="0" y="229"/>
                      </a:moveTo>
                      <a:lnTo>
                        <a:pt x="0" y="220"/>
                      </a:lnTo>
                      <a:lnTo>
                        <a:pt x="8" y="212"/>
                      </a:lnTo>
                      <a:lnTo>
                        <a:pt x="8" y="203"/>
                      </a:lnTo>
                      <a:lnTo>
                        <a:pt x="17" y="203"/>
                      </a:lnTo>
                      <a:lnTo>
                        <a:pt x="25" y="203"/>
                      </a:lnTo>
                      <a:lnTo>
                        <a:pt x="25" y="195"/>
                      </a:lnTo>
                      <a:lnTo>
                        <a:pt x="34" y="195"/>
                      </a:lnTo>
                      <a:lnTo>
                        <a:pt x="25" y="186"/>
                      </a:lnTo>
                      <a:lnTo>
                        <a:pt x="34" y="186"/>
                      </a:lnTo>
                      <a:lnTo>
                        <a:pt x="34" y="178"/>
                      </a:lnTo>
                      <a:lnTo>
                        <a:pt x="42" y="178"/>
                      </a:lnTo>
                      <a:lnTo>
                        <a:pt x="42" y="169"/>
                      </a:lnTo>
                      <a:lnTo>
                        <a:pt x="50" y="169"/>
                      </a:lnTo>
                      <a:lnTo>
                        <a:pt x="50" y="161"/>
                      </a:lnTo>
                      <a:lnTo>
                        <a:pt x="59" y="161"/>
                      </a:lnTo>
                      <a:lnTo>
                        <a:pt x="59" y="152"/>
                      </a:lnTo>
                      <a:lnTo>
                        <a:pt x="50" y="144"/>
                      </a:lnTo>
                      <a:lnTo>
                        <a:pt x="42" y="135"/>
                      </a:lnTo>
                      <a:lnTo>
                        <a:pt x="34" y="135"/>
                      </a:lnTo>
                      <a:lnTo>
                        <a:pt x="34" y="127"/>
                      </a:lnTo>
                      <a:lnTo>
                        <a:pt x="25" y="127"/>
                      </a:lnTo>
                      <a:lnTo>
                        <a:pt x="17" y="127"/>
                      </a:lnTo>
                      <a:lnTo>
                        <a:pt x="17" y="118"/>
                      </a:lnTo>
                      <a:lnTo>
                        <a:pt x="17" y="110"/>
                      </a:lnTo>
                      <a:lnTo>
                        <a:pt x="8" y="110"/>
                      </a:lnTo>
                      <a:lnTo>
                        <a:pt x="0" y="101"/>
                      </a:lnTo>
                      <a:lnTo>
                        <a:pt x="8" y="101"/>
                      </a:lnTo>
                      <a:lnTo>
                        <a:pt x="0" y="93"/>
                      </a:lnTo>
                      <a:lnTo>
                        <a:pt x="0" y="85"/>
                      </a:lnTo>
                      <a:lnTo>
                        <a:pt x="8" y="85"/>
                      </a:lnTo>
                      <a:lnTo>
                        <a:pt x="8" y="76"/>
                      </a:lnTo>
                      <a:lnTo>
                        <a:pt x="8" y="68"/>
                      </a:lnTo>
                      <a:lnTo>
                        <a:pt x="0" y="59"/>
                      </a:lnTo>
                      <a:lnTo>
                        <a:pt x="8" y="51"/>
                      </a:lnTo>
                      <a:lnTo>
                        <a:pt x="8" y="42"/>
                      </a:lnTo>
                      <a:lnTo>
                        <a:pt x="17" y="42"/>
                      </a:lnTo>
                      <a:lnTo>
                        <a:pt x="8" y="42"/>
                      </a:lnTo>
                      <a:lnTo>
                        <a:pt x="17" y="42"/>
                      </a:lnTo>
                      <a:lnTo>
                        <a:pt x="17" y="34"/>
                      </a:lnTo>
                      <a:lnTo>
                        <a:pt x="17" y="25"/>
                      </a:lnTo>
                      <a:lnTo>
                        <a:pt x="17" y="17"/>
                      </a:lnTo>
                      <a:lnTo>
                        <a:pt x="25" y="8"/>
                      </a:lnTo>
                      <a:lnTo>
                        <a:pt x="34" y="0"/>
                      </a:lnTo>
                      <a:lnTo>
                        <a:pt x="67" y="17"/>
                      </a:lnTo>
                      <a:lnTo>
                        <a:pt x="76" y="17"/>
                      </a:lnTo>
                      <a:lnTo>
                        <a:pt x="84" y="17"/>
                      </a:lnTo>
                      <a:lnTo>
                        <a:pt x="118" y="25"/>
                      </a:lnTo>
                      <a:lnTo>
                        <a:pt x="118" y="34"/>
                      </a:lnTo>
                      <a:lnTo>
                        <a:pt x="118" y="42"/>
                      </a:lnTo>
                      <a:lnTo>
                        <a:pt x="110" y="59"/>
                      </a:lnTo>
                      <a:lnTo>
                        <a:pt x="110" y="68"/>
                      </a:lnTo>
                      <a:lnTo>
                        <a:pt x="101" y="76"/>
                      </a:lnTo>
                      <a:lnTo>
                        <a:pt x="101" y="68"/>
                      </a:lnTo>
                      <a:lnTo>
                        <a:pt x="101" y="76"/>
                      </a:lnTo>
                      <a:lnTo>
                        <a:pt x="101" y="85"/>
                      </a:lnTo>
                      <a:lnTo>
                        <a:pt x="93" y="101"/>
                      </a:lnTo>
                      <a:lnTo>
                        <a:pt x="101" y="110"/>
                      </a:lnTo>
                      <a:lnTo>
                        <a:pt x="110" y="101"/>
                      </a:lnTo>
                      <a:lnTo>
                        <a:pt x="127" y="118"/>
                      </a:lnTo>
                      <a:lnTo>
                        <a:pt x="127" y="144"/>
                      </a:lnTo>
                      <a:lnTo>
                        <a:pt x="127" y="152"/>
                      </a:lnTo>
                      <a:lnTo>
                        <a:pt x="118" y="152"/>
                      </a:lnTo>
                      <a:lnTo>
                        <a:pt x="127" y="152"/>
                      </a:lnTo>
                      <a:lnTo>
                        <a:pt x="127" y="178"/>
                      </a:lnTo>
                      <a:lnTo>
                        <a:pt x="127" y="195"/>
                      </a:lnTo>
                      <a:lnTo>
                        <a:pt x="127" y="212"/>
                      </a:lnTo>
                      <a:lnTo>
                        <a:pt x="118" y="220"/>
                      </a:lnTo>
                      <a:lnTo>
                        <a:pt x="110" y="220"/>
                      </a:lnTo>
                      <a:lnTo>
                        <a:pt x="110" y="229"/>
                      </a:lnTo>
                      <a:lnTo>
                        <a:pt x="110" y="237"/>
                      </a:lnTo>
                      <a:lnTo>
                        <a:pt x="110" y="246"/>
                      </a:lnTo>
                      <a:lnTo>
                        <a:pt x="93" y="262"/>
                      </a:lnTo>
                      <a:lnTo>
                        <a:pt x="101" y="262"/>
                      </a:lnTo>
                      <a:lnTo>
                        <a:pt x="84" y="296"/>
                      </a:lnTo>
                      <a:lnTo>
                        <a:pt x="84" y="305"/>
                      </a:lnTo>
                      <a:lnTo>
                        <a:pt x="76" y="305"/>
                      </a:lnTo>
                      <a:lnTo>
                        <a:pt x="76" y="288"/>
                      </a:lnTo>
                      <a:lnTo>
                        <a:pt x="67" y="279"/>
                      </a:lnTo>
                      <a:lnTo>
                        <a:pt x="59" y="279"/>
                      </a:lnTo>
                      <a:lnTo>
                        <a:pt x="50" y="288"/>
                      </a:lnTo>
                      <a:lnTo>
                        <a:pt x="17" y="262"/>
                      </a:lnTo>
                      <a:lnTo>
                        <a:pt x="0" y="254"/>
                      </a:lnTo>
                      <a:lnTo>
                        <a:pt x="0" y="246"/>
                      </a:lnTo>
                      <a:lnTo>
                        <a:pt x="0" y="237"/>
                      </a:lnTo>
                      <a:lnTo>
                        <a:pt x="0" y="229"/>
                      </a:lnTo>
                      <a:close/>
                    </a:path>
                  </a:pathLst>
                </a:custGeom>
                <a:solidFill>
                  <a:schemeClr val="bg2"/>
                </a:solidFill>
                <a:ln w="12700">
                  <a:noFill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0" hangingPunct="0">
                    <a:spcBef>
                      <a:spcPct val="20000"/>
                    </a:spcBef>
                  </a:pPr>
                  <a:endParaRPr lang="en-US"/>
                </a:p>
              </p:txBody>
            </p:sp>
            <p:sp>
              <p:nvSpPr>
                <p:cNvPr id="46236" name="Freeform 27"/>
                <p:cNvSpPr>
                  <a:spLocks/>
                </p:cNvSpPr>
                <p:nvPr/>
              </p:nvSpPr>
              <p:spPr bwMode="auto">
                <a:xfrm>
                  <a:off x="3725" y="1741"/>
                  <a:ext cx="314" cy="543"/>
                </a:xfrm>
                <a:custGeom>
                  <a:avLst/>
                  <a:gdLst>
                    <a:gd name="T0" fmla="*/ 170 w 314"/>
                    <a:gd name="T1" fmla="*/ 475 h 543"/>
                    <a:gd name="T2" fmla="*/ 161 w 314"/>
                    <a:gd name="T3" fmla="*/ 483 h 543"/>
                    <a:gd name="T4" fmla="*/ 161 w 314"/>
                    <a:gd name="T5" fmla="*/ 492 h 543"/>
                    <a:gd name="T6" fmla="*/ 153 w 314"/>
                    <a:gd name="T7" fmla="*/ 500 h 543"/>
                    <a:gd name="T8" fmla="*/ 144 w 314"/>
                    <a:gd name="T9" fmla="*/ 517 h 543"/>
                    <a:gd name="T10" fmla="*/ 144 w 314"/>
                    <a:gd name="T11" fmla="*/ 509 h 543"/>
                    <a:gd name="T12" fmla="*/ 127 w 314"/>
                    <a:gd name="T13" fmla="*/ 500 h 543"/>
                    <a:gd name="T14" fmla="*/ 102 w 314"/>
                    <a:gd name="T15" fmla="*/ 509 h 543"/>
                    <a:gd name="T16" fmla="*/ 93 w 314"/>
                    <a:gd name="T17" fmla="*/ 526 h 543"/>
                    <a:gd name="T18" fmla="*/ 68 w 314"/>
                    <a:gd name="T19" fmla="*/ 517 h 543"/>
                    <a:gd name="T20" fmla="*/ 51 w 314"/>
                    <a:gd name="T21" fmla="*/ 517 h 543"/>
                    <a:gd name="T22" fmla="*/ 43 w 314"/>
                    <a:gd name="T23" fmla="*/ 517 h 543"/>
                    <a:gd name="T24" fmla="*/ 26 w 314"/>
                    <a:gd name="T25" fmla="*/ 526 h 543"/>
                    <a:gd name="T26" fmla="*/ 17 w 314"/>
                    <a:gd name="T27" fmla="*/ 534 h 543"/>
                    <a:gd name="T28" fmla="*/ 9 w 314"/>
                    <a:gd name="T29" fmla="*/ 534 h 543"/>
                    <a:gd name="T30" fmla="*/ 0 w 314"/>
                    <a:gd name="T31" fmla="*/ 526 h 543"/>
                    <a:gd name="T32" fmla="*/ 9 w 314"/>
                    <a:gd name="T33" fmla="*/ 517 h 543"/>
                    <a:gd name="T34" fmla="*/ 0 w 314"/>
                    <a:gd name="T35" fmla="*/ 517 h 543"/>
                    <a:gd name="T36" fmla="*/ 0 w 314"/>
                    <a:gd name="T37" fmla="*/ 509 h 543"/>
                    <a:gd name="T38" fmla="*/ 0 w 314"/>
                    <a:gd name="T39" fmla="*/ 500 h 543"/>
                    <a:gd name="T40" fmla="*/ 9 w 314"/>
                    <a:gd name="T41" fmla="*/ 483 h 543"/>
                    <a:gd name="T42" fmla="*/ 9 w 314"/>
                    <a:gd name="T43" fmla="*/ 475 h 543"/>
                    <a:gd name="T44" fmla="*/ 17 w 314"/>
                    <a:gd name="T45" fmla="*/ 475 h 543"/>
                    <a:gd name="T46" fmla="*/ 26 w 314"/>
                    <a:gd name="T47" fmla="*/ 450 h 543"/>
                    <a:gd name="T48" fmla="*/ 34 w 314"/>
                    <a:gd name="T49" fmla="*/ 441 h 543"/>
                    <a:gd name="T50" fmla="*/ 34 w 314"/>
                    <a:gd name="T51" fmla="*/ 424 h 543"/>
                    <a:gd name="T52" fmla="*/ 51 w 314"/>
                    <a:gd name="T53" fmla="*/ 407 h 543"/>
                    <a:gd name="T54" fmla="*/ 43 w 314"/>
                    <a:gd name="T55" fmla="*/ 390 h 543"/>
                    <a:gd name="T56" fmla="*/ 34 w 314"/>
                    <a:gd name="T57" fmla="*/ 382 h 543"/>
                    <a:gd name="T58" fmla="*/ 26 w 314"/>
                    <a:gd name="T59" fmla="*/ 365 h 543"/>
                    <a:gd name="T60" fmla="*/ 34 w 314"/>
                    <a:gd name="T61" fmla="*/ 356 h 543"/>
                    <a:gd name="T62" fmla="*/ 34 w 314"/>
                    <a:gd name="T63" fmla="*/ 339 h 543"/>
                    <a:gd name="T64" fmla="*/ 34 w 314"/>
                    <a:gd name="T65" fmla="*/ 297 h 543"/>
                    <a:gd name="T66" fmla="*/ 26 w 314"/>
                    <a:gd name="T67" fmla="*/ 153 h 543"/>
                    <a:gd name="T68" fmla="*/ 9 w 314"/>
                    <a:gd name="T69" fmla="*/ 26 h 543"/>
                    <a:gd name="T70" fmla="*/ 43 w 314"/>
                    <a:gd name="T71" fmla="*/ 34 h 543"/>
                    <a:gd name="T72" fmla="*/ 153 w 314"/>
                    <a:gd name="T73" fmla="*/ 9 h 543"/>
                    <a:gd name="T74" fmla="*/ 263 w 314"/>
                    <a:gd name="T75" fmla="*/ 0 h 543"/>
                    <a:gd name="T76" fmla="*/ 280 w 314"/>
                    <a:gd name="T77" fmla="*/ 60 h 543"/>
                    <a:gd name="T78" fmla="*/ 289 w 314"/>
                    <a:gd name="T79" fmla="*/ 144 h 543"/>
                    <a:gd name="T80" fmla="*/ 297 w 314"/>
                    <a:gd name="T81" fmla="*/ 255 h 543"/>
                    <a:gd name="T82" fmla="*/ 306 w 314"/>
                    <a:gd name="T83" fmla="*/ 339 h 543"/>
                    <a:gd name="T84" fmla="*/ 306 w 314"/>
                    <a:gd name="T85" fmla="*/ 348 h 543"/>
                    <a:gd name="T86" fmla="*/ 306 w 314"/>
                    <a:gd name="T87" fmla="*/ 365 h 543"/>
                    <a:gd name="T88" fmla="*/ 314 w 314"/>
                    <a:gd name="T89" fmla="*/ 373 h 543"/>
                    <a:gd name="T90" fmla="*/ 280 w 314"/>
                    <a:gd name="T91" fmla="*/ 390 h 543"/>
                    <a:gd name="T92" fmla="*/ 255 w 314"/>
                    <a:gd name="T93" fmla="*/ 390 h 543"/>
                    <a:gd name="T94" fmla="*/ 255 w 314"/>
                    <a:gd name="T95" fmla="*/ 416 h 543"/>
                    <a:gd name="T96" fmla="*/ 238 w 314"/>
                    <a:gd name="T97" fmla="*/ 450 h 543"/>
                    <a:gd name="T98" fmla="*/ 221 w 314"/>
                    <a:gd name="T99" fmla="*/ 458 h 543"/>
                    <a:gd name="T100" fmla="*/ 204 w 314"/>
                    <a:gd name="T101" fmla="*/ 492 h 543"/>
                    <a:gd name="T102" fmla="*/ 178 w 314"/>
                    <a:gd name="T103" fmla="*/ 492 h 543"/>
                    <a:gd name="T104" fmla="*/ 170 w 314"/>
                    <a:gd name="T105" fmla="*/ 475 h 543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w 314"/>
                    <a:gd name="T160" fmla="*/ 0 h 543"/>
                    <a:gd name="T161" fmla="*/ 314 w 314"/>
                    <a:gd name="T162" fmla="*/ 543 h 543"/>
                  </a:gdLst>
                  <a:ahLst/>
                  <a:cxnLst>
                    <a:cxn ang="T106">
                      <a:pos x="T0" y="T1"/>
                    </a:cxn>
                    <a:cxn ang="T107">
                      <a:pos x="T2" y="T3"/>
                    </a:cxn>
                    <a:cxn ang="T108">
                      <a:pos x="T4" y="T5"/>
                    </a:cxn>
                    <a:cxn ang="T109">
                      <a:pos x="T6" y="T7"/>
                    </a:cxn>
                    <a:cxn ang="T110">
                      <a:pos x="T8" y="T9"/>
                    </a:cxn>
                    <a:cxn ang="T111">
                      <a:pos x="T10" y="T11"/>
                    </a:cxn>
                    <a:cxn ang="T112">
                      <a:pos x="T12" y="T13"/>
                    </a:cxn>
                    <a:cxn ang="T113">
                      <a:pos x="T14" y="T15"/>
                    </a:cxn>
                    <a:cxn ang="T114">
                      <a:pos x="T16" y="T17"/>
                    </a:cxn>
                    <a:cxn ang="T115">
                      <a:pos x="T18" y="T19"/>
                    </a:cxn>
                    <a:cxn ang="T116">
                      <a:pos x="T20" y="T21"/>
                    </a:cxn>
                    <a:cxn ang="T117">
                      <a:pos x="T22" y="T23"/>
                    </a:cxn>
                    <a:cxn ang="T118">
                      <a:pos x="T24" y="T25"/>
                    </a:cxn>
                    <a:cxn ang="T119">
                      <a:pos x="T26" y="T27"/>
                    </a:cxn>
                    <a:cxn ang="T120">
                      <a:pos x="T28" y="T29"/>
                    </a:cxn>
                    <a:cxn ang="T121">
                      <a:pos x="T30" y="T31"/>
                    </a:cxn>
                    <a:cxn ang="T122">
                      <a:pos x="T32" y="T33"/>
                    </a:cxn>
                    <a:cxn ang="T123">
                      <a:pos x="T34" y="T35"/>
                    </a:cxn>
                    <a:cxn ang="T124">
                      <a:pos x="T36" y="T37"/>
                    </a:cxn>
                    <a:cxn ang="T125">
                      <a:pos x="T38" y="T39"/>
                    </a:cxn>
                    <a:cxn ang="T126">
                      <a:pos x="T40" y="T41"/>
                    </a:cxn>
                    <a:cxn ang="T127">
                      <a:pos x="T42" y="T43"/>
                    </a:cxn>
                    <a:cxn ang="T128">
                      <a:pos x="T44" y="T45"/>
                    </a:cxn>
                    <a:cxn ang="T129">
                      <a:pos x="T46" y="T47"/>
                    </a:cxn>
                    <a:cxn ang="T130">
                      <a:pos x="T48" y="T49"/>
                    </a:cxn>
                    <a:cxn ang="T131">
                      <a:pos x="T50" y="T51"/>
                    </a:cxn>
                    <a:cxn ang="T132">
                      <a:pos x="T52" y="T53"/>
                    </a:cxn>
                    <a:cxn ang="T133">
                      <a:pos x="T54" y="T55"/>
                    </a:cxn>
                    <a:cxn ang="T134">
                      <a:pos x="T56" y="T57"/>
                    </a:cxn>
                    <a:cxn ang="T135">
                      <a:pos x="T58" y="T59"/>
                    </a:cxn>
                    <a:cxn ang="T136">
                      <a:pos x="T60" y="T61"/>
                    </a:cxn>
                    <a:cxn ang="T137">
                      <a:pos x="T62" y="T63"/>
                    </a:cxn>
                    <a:cxn ang="T138">
                      <a:pos x="T64" y="T65"/>
                    </a:cxn>
                    <a:cxn ang="T139">
                      <a:pos x="T66" y="T67"/>
                    </a:cxn>
                    <a:cxn ang="T140">
                      <a:pos x="T68" y="T69"/>
                    </a:cxn>
                    <a:cxn ang="T141">
                      <a:pos x="T70" y="T71"/>
                    </a:cxn>
                    <a:cxn ang="T142">
                      <a:pos x="T72" y="T73"/>
                    </a:cxn>
                    <a:cxn ang="T143">
                      <a:pos x="T74" y="T75"/>
                    </a:cxn>
                    <a:cxn ang="T144">
                      <a:pos x="T76" y="T77"/>
                    </a:cxn>
                    <a:cxn ang="T145">
                      <a:pos x="T78" y="T79"/>
                    </a:cxn>
                    <a:cxn ang="T146">
                      <a:pos x="T80" y="T81"/>
                    </a:cxn>
                    <a:cxn ang="T147">
                      <a:pos x="T82" y="T83"/>
                    </a:cxn>
                    <a:cxn ang="T148">
                      <a:pos x="T84" y="T85"/>
                    </a:cxn>
                    <a:cxn ang="T149">
                      <a:pos x="T86" y="T87"/>
                    </a:cxn>
                    <a:cxn ang="T150">
                      <a:pos x="T88" y="T89"/>
                    </a:cxn>
                    <a:cxn ang="T151">
                      <a:pos x="T90" y="T91"/>
                    </a:cxn>
                    <a:cxn ang="T152">
                      <a:pos x="T92" y="T93"/>
                    </a:cxn>
                    <a:cxn ang="T153">
                      <a:pos x="T94" y="T95"/>
                    </a:cxn>
                    <a:cxn ang="T154">
                      <a:pos x="T96" y="T97"/>
                    </a:cxn>
                    <a:cxn ang="T155">
                      <a:pos x="T98" y="T99"/>
                    </a:cxn>
                    <a:cxn ang="T156">
                      <a:pos x="T100" y="T101"/>
                    </a:cxn>
                    <a:cxn ang="T157">
                      <a:pos x="T102" y="T103"/>
                    </a:cxn>
                    <a:cxn ang="T158">
                      <a:pos x="T104" y="T105"/>
                    </a:cxn>
                  </a:cxnLst>
                  <a:rect l="T159" t="T160" r="T161" b="T162"/>
                  <a:pathLst>
                    <a:path w="314" h="543">
                      <a:moveTo>
                        <a:pt x="170" y="475"/>
                      </a:moveTo>
                      <a:lnTo>
                        <a:pt x="170" y="466"/>
                      </a:lnTo>
                      <a:lnTo>
                        <a:pt x="161" y="466"/>
                      </a:lnTo>
                      <a:lnTo>
                        <a:pt x="161" y="475"/>
                      </a:lnTo>
                      <a:lnTo>
                        <a:pt x="170" y="475"/>
                      </a:lnTo>
                      <a:lnTo>
                        <a:pt x="161" y="483"/>
                      </a:lnTo>
                      <a:lnTo>
                        <a:pt x="161" y="492"/>
                      </a:lnTo>
                      <a:lnTo>
                        <a:pt x="153" y="492"/>
                      </a:lnTo>
                      <a:lnTo>
                        <a:pt x="153" y="500"/>
                      </a:lnTo>
                      <a:lnTo>
                        <a:pt x="153" y="509"/>
                      </a:lnTo>
                      <a:lnTo>
                        <a:pt x="144" y="509"/>
                      </a:lnTo>
                      <a:lnTo>
                        <a:pt x="144" y="517"/>
                      </a:lnTo>
                      <a:lnTo>
                        <a:pt x="144" y="509"/>
                      </a:lnTo>
                      <a:lnTo>
                        <a:pt x="136" y="509"/>
                      </a:lnTo>
                      <a:lnTo>
                        <a:pt x="127" y="500"/>
                      </a:lnTo>
                      <a:lnTo>
                        <a:pt x="119" y="500"/>
                      </a:lnTo>
                      <a:lnTo>
                        <a:pt x="119" y="509"/>
                      </a:lnTo>
                      <a:lnTo>
                        <a:pt x="110" y="509"/>
                      </a:lnTo>
                      <a:lnTo>
                        <a:pt x="102" y="509"/>
                      </a:lnTo>
                      <a:lnTo>
                        <a:pt x="102" y="517"/>
                      </a:lnTo>
                      <a:lnTo>
                        <a:pt x="102" y="526"/>
                      </a:lnTo>
                      <a:lnTo>
                        <a:pt x="93" y="526"/>
                      </a:lnTo>
                      <a:lnTo>
                        <a:pt x="85" y="526"/>
                      </a:lnTo>
                      <a:lnTo>
                        <a:pt x="85" y="517"/>
                      </a:lnTo>
                      <a:lnTo>
                        <a:pt x="76" y="517"/>
                      </a:lnTo>
                      <a:lnTo>
                        <a:pt x="68" y="517"/>
                      </a:lnTo>
                      <a:lnTo>
                        <a:pt x="59" y="517"/>
                      </a:lnTo>
                      <a:lnTo>
                        <a:pt x="43" y="509"/>
                      </a:lnTo>
                      <a:lnTo>
                        <a:pt x="43" y="517"/>
                      </a:lnTo>
                      <a:lnTo>
                        <a:pt x="51" y="517"/>
                      </a:lnTo>
                      <a:lnTo>
                        <a:pt x="51" y="526"/>
                      </a:lnTo>
                      <a:lnTo>
                        <a:pt x="43" y="526"/>
                      </a:lnTo>
                      <a:lnTo>
                        <a:pt x="43" y="517"/>
                      </a:lnTo>
                      <a:lnTo>
                        <a:pt x="34" y="517"/>
                      </a:lnTo>
                      <a:lnTo>
                        <a:pt x="26" y="526"/>
                      </a:lnTo>
                      <a:lnTo>
                        <a:pt x="17" y="517"/>
                      </a:lnTo>
                      <a:lnTo>
                        <a:pt x="17" y="526"/>
                      </a:lnTo>
                      <a:lnTo>
                        <a:pt x="17" y="534"/>
                      </a:lnTo>
                      <a:lnTo>
                        <a:pt x="17" y="543"/>
                      </a:lnTo>
                      <a:lnTo>
                        <a:pt x="9" y="534"/>
                      </a:lnTo>
                      <a:lnTo>
                        <a:pt x="0" y="534"/>
                      </a:lnTo>
                      <a:lnTo>
                        <a:pt x="9" y="534"/>
                      </a:lnTo>
                      <a:lnTo>
                        <a:pt x="0" y="526"/>
                      </a:lnTo>
                      <a:lnTo>
                        <a:pt x="9" y="526"/>
                      </a:lnTo>
                      <a:lnTo>
                        <a:pt x="9" y="517"/>
                      </a:lnTo>
                      <a:lnTo>
                        <a:pt x="0" y="517"/>
                      </a:lnTo>
                      <a:lnTo>
                        <a:pt x="9" y="517"/>
                      </a:lnTo>
                      <a:lnTo>
                        <a:pt x="0" y="509"/>
                      </a:lnTo>
                      <a:lnTo>
                        <a:pt x="0" y="500"/>
                      </a:lnTo>
                      <a:lnTo>
                        <a:pt x="9" y="500"/>
                      </a:lnTo>
                      <a:lnTo>
                        <a:pt x="0" y="500"/>
                      </a:lnTo>
                      <a:lnTo>
                        <a:pt x="9" y="492"/>
                      </a:lnTo>
                      <a:lnTo>
                        <a:pt x="9" y="483"/>
                      </a:lnTo>
                      <a:lnTo>
                        <a:pt x="9" y="475"/>
                      </a:lnTo>
                      <a:lnTo>
                        <a:pt x="9" y="466"/>
                      </a:lnTo>
                      <a:lnTo>
                        <a:pt x="9" y="475"/>
                      </a:lnTo>
                      <a:lnTo>
                        <a:pt x="17" y="466"/>
                      </a:lnTo>
                      <a:lnTo>
                        <a:pt x="17" y="475"/>
                      </a:lnTo>
                      <a:lnTo>
                        <a:pt x="17" y="466"/>
                      </a:lnTo>
                      <a:lnTo>
                        <a:pt x="26" y="458"/>
                      </a:lnTo>
                      <a:lnTo>
                        <a:pt x="26" y="450"/>
                      </a:lnTo>
                      <a:lnTo>
                        <a:pt x="34" y="450"/>
                      </a:lnTo>
                      <a:lnTo>
                        <a:pt x="34" y="441"/>
                      </a:lnTo>
                      <a:lnTo>
                        <a:pt x="34" y="433"/>
                      </a:lnTo>
                      <a:lnTo>
                        <a:pt x="34" y="424"/>
                      </a:lnTo>
                      <a:lnTo>
                        <a:pt x="43" y="424"/>
                      </a:lnTo>
                      <a:lnTo>
                        <a:pt x="43" y="416"/>
                      </a:lnTo>
                      <a:lnTo>
                        <a:pt x="51" y="407"/>
                      </a:lnTo>
                      <a:lnTo>
                        <a:pt x="43" y="407"/>
                      </a:lnTo>
                      <a:lnTo>
                        <a:pt x="43" y="399"/>
                      </a:lnTo>
                      <a:lnTo>
                        <a:pt x="43" y="390"/>
                      </a:lnTo>
                      <a:lnTo>
                        <a:pt x="43" y="382"/>
                      </a:lnTo>
                      <a:lnTo>
                        <a:pt x="34" y="382"/>
                      </a:lnTo>
                      <a:lnTo>
                        <a:pt x="34" y="373"/>
                      </a:lnTo>
                      <a:lnTo>
                        <a:pt x="34" y="365"/>
                      </a:lnTo>
                      <a:lnTo>
                        <a:pt x="26" y="365"/>
                      </a:lnTo>
                      <a:lnTo>
                        <a:pt x="26" y="356"/>
                      </a:lnTo>
                      <a:lnTo>
                        <a:pt x="34" y="356"/>
                      </a:lnTo>
                      <a:lnTo>
                        <a:pt x="34" y="348"/>
                      </a:lnTo>
                      <a:lnTo>
                        <a:pt x="34" y="339"/>
                      </a:lnTo>
                      <a:lnTo>
                        <a:pt x="26" y="339"/>
                      </a:lnTo>
                      <a:lnTo>
                        <a:pt x="34" y="331"/>
                      </a:lnTo>
                      <a:lnTo>
                        <a:pt x="34" y="314"/>
                      </a:lnTo>
                      <a:lnTo>
                        <a:pt x="34" y="297"/>
                      </a:lnTo>
                      <a:lnTo>
                        <a:pt x="34" y="263"/>
                      </a:lnTo>
                      <a:lnTo>
                        <a:pt x="26" y="229"/>
                      </a:lnTo>
                      <a:lnTo>
                        <a:pt x="26" y="187"/>
                      </a:lnTo>
                      <a:lnTo>
                        <a:pt x="26" y="153"/>
                      </a:lnTo>
                      <a:lnTo>
                        <a:pt x="17" y="119"/>
                      </a:lnTo>
                      <a:lnTo>
                        <a:pt x="17" y="102"/>
                      </a:lnTo>
                      <a:lnTo>
                        <a:pt x="17" y="85"/>
                      </a:lnTo>
                      <a:lnTo>
                        <a:pt x="17" y="60"/>
                      </a:lnTo>
                      <a:lnTo>
                        <a:pt x="9" y="26"/>
                      </a:lnTo>
                      <a:lnTo>
                        <a:pt x="17" y="34"/>
                      </a:lnTo>
                      <a:lnTo>
                        <a:pt x="26" y="34"/>
                      </a:lnTo>
                      <a:lnTo>
                        <a:pt x="17" y="34"/>
                      </a:lnTo>
                      <a:lnTo>
                        <a:pt x="26" y="34"/>
                      </a:lnTo>
                      <a:lnTo>
                        <a:pt x="43" y="34"/>
                      </a:lnTo>
                      <a:lnTo>
                        <a:pt x="68" y="26"/>
                      </a:lnTo>
                      <a:lnTo>
                        <a:pt x="76" y="17"/>
                      </a:lnTo>
                      <a:lnTo>
                        <a:pt x="102" y="17"/>
                      </a:lnTo>
                      <a:lnTo>
                        <a:pt x="136" y="9"/>
                      </a:lnTo>
                      <a:lnTo>
                        <a:pt x="153" y="9"/>
                      </a:lnTo>
                      <a:lnTo>
                        <a:pt x="178" y="9"/>
                      </a:lnTo>
                      <a:lnTo>
                        <a:pt x="187" y="9"/>
                      </a:lnTo>
                      <a:lnTo>
                        <a:pt x="221" y="0"/>
                      </a:lnTo>
                      <a:lnTo>
                        <a:pt x="229" y="0"/>
                      </a:lnTo>
                      <a:lnTo>
                        <a:pt x="263" y="0"/>
                      </a:lnTo>
                      <a:lnTo>
                        <a:pt x="272" y="0"/>
                      </a:lnTo>
                      <a:lnTo>
                        <a:pt x="272" y="26"/>
                      </a:lnTo>
                      <a:lnTo>
                        <a:pt x="272" y="43"/>
                      </a:lnTo>
                      <a:lnTo>
                        <a:pt x="280" y="60"/>
                      </a:lnTo>
                      <a:lnTo>
                        <a:pt x="280" y="94"/>
                      </a:lnTo>
                      <a:lnTo>
                        <a:pt x="280" y="102"/>
                      </a:lnTo>
                      <a:lnTo>
                        <a:pt x="289" y="128"/>
                      </a:lnTo>
                      <a:lnTo>
                        <a:pt x="289" y="144"/>
                      </a:lnTo>
                      <a:lnTo>
                        <a:pt x="289" y="178"/>
                      </a:lnTo>
                      <a:lnTo>
                        <a:pt x="297" y="221"/>
                      </a:lnTo>
                      <a:lnTo>
                        <a:pt x="297" y="229"/>
                      </a:lnTo>
                      <a:lnTo>
                        <a:pt x="297" y="255"/>
                      </a:lnTo>
                      <a:lnTo>
                        <a:pt x="297" y="280"/>
                      </a:lnTo>
                      <a:lnTo>
                        <a:pt x="306" y="280"/>
                      </a:lnTo>
                      <a:lnTo>
                        <a:pt x="306" y="314"/>
                      </a:lnTo>
                      <a:lnTo>
                        <a:pt x="306" y="339"/>
                      </a:lnTo>
                      <a:lnTo>
                        <a:pt x="297" y="339"/>
                      </a:lnTo>
                      <a:lnTo>
                        <a:pt x="297" y="348"/>
                      </a:lnTo>
                      <a:lnTo>
                        <a:pt x="306" y="348"/>
                      </a:lnTo>
                      <a:lnTo>
                        <a:pt x="306" y="356"/>
                      </a:lnTo>
                      <a:lnTo>
                        <a:pt x="306" y="365"/>
                      </a:lnTo>
                      <a:lnTo>
                        <a:pt x="314" y="365"/>
                      </a:lnTo>
                      <a:lnTo>
                        <a:pt x="314" y="373"/>
                      </a:lnTo>
                      <a:lnTo>
                        <a:pt x="297" y="382"/>
                      </a:lnTo>
                      <a:lnTo>
                        <a:pt x="289" y="382"/>
                      </a:lnTo>
                      <a:lnTo>
                        <a:pt x="280" y="390"/>
                      </a:lnTo>
                      <a:lnTo>
                        <a:pt x="272" y="390"/>
                      </a:lnTo>
                      <a:lnTo>
                        <a:pt x="263" y="390"/>
                      </a:lnTo>
                      <a:lnTo>
                        <a:pt x="255" y="390"/>
                      </a:lnTo>
                      <a:lnTo>
                        <a:pt x="255" y="399"/>
                      </a:lnTo>
                      <a:lnTo>
                        <a:pt x="255" y="407"/>
                      </a:lnTo>
                      <a:lnTo>
                        <a:pt x="255" y="416"/>
                      </a:lnTo>
                      <a:lnTo>
                        <a:pt x="246" y="424"/>
                      </a:lnTo>
                      <a:lnTo>
                        <a:pt x="238" y="433"/>
                      </a:lnTo>
                      <a:lnTo>
                        <a:pt x="238" y="441"/>
                      </a:lnTo>
                      <a:lnTo>
                        <a:pt x="238" y="450"/>
                      </a:lnTo>
                      <a:lnTo>
                        <a:pt x="229" y="458"/>
                      </a:lnTo>
                      <a:lnTo>
                        <a:pt x="221" y="450"/>
                      </a:lnTo>
                      <a:lnTo>
                        <a:pt x="221" y="458"/>
                      </a:lnTo>
                      <a:lnTo>
                        <a:pt x="212" y="466"/>
                      </a:lnTo>
                      <a:lnTo>
                        <a:pt x="212" y="483"/>
                      </a:lnTo>
                      <a:lnTo>
                        <a:pt x="212" y="492"/>
                      </a:lnTo>
                      <a:lnTo>
                        <a:pt x="204" y="492"/>
                      </a:lnTo>
                      <a:lnTo>
                        <a:pt x="195" y="492"/>
                      </a:lnTo>
                      <a:lnTo>
                        <a:pt x="187" y="492"/>
                      </a:lnTo>
                      <a:lnTo>
                        <a:pt x="178" y="492"/>
                      </a:lnTo>
                      <a:lnTo>
                        <a:pt x="178" y="483"/>
                      </a:lnTo>
                      <a:lnTo>
                        <a:pt x="178" y="475"/>
                      </a:lnTo>
                      <a:lnTo>
                        <a:pt x="170" y="475"/>
                      </a:lnTo>
                      <a:close/>
                    </a:path>
                  </a:pathLst>
                </a:custGeom>
                <a:solidFill>
                  <a:schemeClr val="bg2"/>
                </a:solidFill>
                <a:ln w="12700">
                  <a:noFill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0" hangingPunct="0">
                    <a:spcBef>
                      <a:spcPct val="20000"/>
                    </a:spcBef>
                  </a:pPr>
                  <a:endParaRPr lang="en-US"/>
                </a:p>
              </p:txBody>
            </p:sp>
            <p:sp>
              <p:nvSpPr>
                <p:cNvPr id="46237" name="Freeform 28"/>
                <p:cNvSpPr>
                  <a:spLocks/>
                </p:cNvSpPr>
                <p:nvPr/>
              </p:nvSpPr>
              <p:spPr bwMode="auto">
                <a:xfrm>
                  <a:off x="217" y="1377"/>
                  <a:ext cx="816" cy="1398"/>
                </a:xfrm>
                <a:custGeom>
                  <a:avLst/>
                  <a:gdLst>
                    <a:gd name="T0" fmla="*/ 145 w 816"/>
                    <a:gd name="T1" fmla="*/ 534 h 1398"/>
                    <a:gd name="T2" fmla="*/ 111 w 816"/>
                    <a:gd name="T3" fmla="*/ 517 h 1398"/>
                    <a:gd name="T4" fmla="*/ 102 w 816"/>
                    <a:gd name="T5" fmla="*/ 525 h 1398"/>
                    <a:gd name="T6" fmla="*/ 94 w 816"/>
                    <a:gd name="T7" fmla="*/ 534 h 1398"/>
                    <a:gd name="T8" fmla="*/ 85 w 816"/>
                    <a:gd name="T9" fmla="*/ 559 h 1398"/>
                    <a:gd name="T10" fmla="*/ 51 w 816"/>
                    <a:gd name="T11" fmla="*/ 525 h 1398"/>
                    <a:gd name="T12" fmla="*/ 51 w 816"/>
                    <a:gd name="T13" fmla="*/ 492 h 1398"/>
                    <a:gd name="T14" fmla="*/ 17 w 816"/>
                    <a:gd name="T15" fmla="*/ 415 h 1398"/>
                    <a:gd name="T16" fmla="*/ 26 w 816"/>
                    <a:gd name="T17" fmla="*/ 314 h 1398"/>
                    <a:gd name="T18" fmla="*/ 17 w 816"/>
                    <a:gd name="T19" fmla="*/ 237 h 1398"/>
                    <a:gd name="T20" fmla="*/ 43 w 816"/>
                    <a:gd name="T21" fmla="*/ 127 h 1398"/>
                    <a:gd name="T22" fmla="*/ 68 w 816"/>
                    <a:gd name="T23" fmla="*/ 34 h 1398"/>
                    <a:gd name="T24" fmla="*/ 111 w 816"/>
                    <a:gd name="T25" fmla="*/ 9 h 1398"/>
                    <a:gd name="T26" fmla="*/ 332 w 816"/>
                    <a:gd name="T27" fmla="*/ 68 h 1398"/>
                    <a:gd name="T28" fmla="*/ 391 w 816"/>
                    <a:gd name="T29" fmla="*/ 390 h 1398"/>
                    <a:gd name="T30" fmla="*/ 366 w 816"/>
                    <a:gd name="T31" fmla="*/ 466 h 1398"/>
                    <a:gd name="T32" fmla="*/ 391 w 816"/>
                    <a:gd name="T33" fmla="*/ 525 h 1398"/>
                    <a:gd name="T34" fmla="*/ 527 w 816"/>
                    <a:gd name="T35" fmla="*/ 729 h 1398"/>
                    <a:gd name="T36" fmla="*/ 782 w 816"/>
                    <a:gd name="T37" fmla="*/ 1102 h 1398"/>
                    <a:gd name="T38" fmla="*/ 782 w 816"/>
                    <a:gd name="T39" fmla="*/ 1119 h 1398"/>
                    <a:gd name="T40" fmla="*/ 790 w 816"/>
                    <a:gd name="T41" fmla="*/ 1144 h 1398"/>
                    <a:gd name="T42" fmla="*/ 790 w 816"/>
                    <a:gd name="T43" fmla="*/ 1161 h 1398"/>
                    <a:gd name="T44" fmla="*/ 799 w 816"/>
                    <a:gd name="T45" fmla="*/ 1178 h 1398"/>
                    <a:gd name="T46" fmla="*/ 816 w 816"/>
                    <a:gd name="T47" fmla="*/ 1195 h 1398"/>
                    <a:gd name="T48" fmla="*/ 816 w 816"/>
                    <a:gd name="T49" fmla="*/ 1203 h 1398"/>
                    <a:gd name="T50" fmla="*/ 782 w 816"/>
                    <a:gd name="T51" fmla="*/ 1220 h 1398"/>
                    <a:gd name="T52" fmla="*/ 765 w 816"/>
                    <a:gd name="T53" fmla="*/ 1237 h 1398"/>
                    <a:gd name="T54" fmla="*/ 765 w 816"/>
                    <a:gd name="T55" fmla="*/ 1254 h 1398"/>
                    <a:gd name="T56" fmla="*/ 756 w 816"/>
                    <a:gd name="T57" fmla="*/ 1271 h 1398"/>
                    <a:gd name="T58" fmla="*/ 756 w 816"/>
                    <a:gd name="T59" fmla="*/ 1288 h 1398"/>
                    <a:gd name="T60" fmla="*/ 739 w 816"/>
                    <a:gd name="T61" fmla="*/ 1305 h 1398"/>
                    <a:gd name="T62" fmla="*/ 731 w 816"/>
                    <a:gd name="T63" fmla="*/ 1313 h 1398"/>
                    <a:gd name="T64" fmla="*/ 731 w 816"/>
                    <a:gd name="T65" fmla="*/ 1339 h 1398"/>
                    <a:gd name="T66" fmla="*/ 731 w 816"/>
                    <a:gd name="T67" fmla="*/ 1347 h 1398"/>
                    <a:gd name="T68" fmla="*/ 739 w 816"/>
                    <a:gd name="T69" fmla="*/ 1356 h 1398"/>
                    <a:gd name="T70" fmla="*/ 739 w 816"/>
                    <a:gd name="T71" fmla="*/ 1381 h 1398"/>
                    <a:gd name="T72" fmla="*/ 731 w 816"/>
                    <a:gd name="T73" fmla="*/ 1390 h 1398"/>
                    <a:gd name="T74" fmla="*/ 731 w 816"/>
                    <a:gd name="T75" fmla="*/ 1390 h 1398"/>
                    <a:gd name="T76" fmla="*/ 714 w 816"/>
                    <a:gd name="T77" fmla="*/ 1390 h 1398"/>
                    <a:gd name="T78" fmla="*/ 451 w 816"/>
                    <a:gd name="T79" fmla="*/ 1339 h 1398"/>
                    <a:gd name="T80" fmla="*/ 451 w 816"/>
                    <a:gd name="T81" fmla="*/ 1339 h 1398"/>
                    <a:gd name="T82" fmla="*/ 451 w 816"/>
                    <a:gd name="T83" fmla="*/ 1263 h 1398"/>
                    <a:gd name="T84" fmla="*/ 366 w 816"/>
                    <a:gd name="T85" fmla="*/ 1186 h 1398"/>
                    <a:gd name="T86" fmla="*/ 366 w 816"/>
                    <a:gd name="T87" fmla="*/ 1161 h 1398"/>
                    <a:gd name="T88" fmla="*/ 289 w 816"/>
                    <a:gd name="T89" fmla="*/ 1110 h 1398"/>
                    <a:gd name="T90" fmla="*/ 230 w 816"/>
                    <a:gd name="T91" fmla="*/ 1059 h 1398"/>
                    <a:gd name="T92" fmla="*/ 170 w 816"/>
                    <a:gd name="T93" fmla="*/ 1025 h 1398"/>
                    <a:gd name="T94" fmla="*/ 170 w 816"/>
                    <a:gd name="T95" fmla="*/ 983 h 1398"/>
                    <a:gd name="T96" fmla="*/ 179 w 816"/>
                    <a:gd name="T97" fmla="*/ 949 h 1398"/>
                    <a:gd name="T98" fmla="*/ 162 w 816"/>
                    <a:gd name="T99" fmla="*/ 907 h 1398"/>
                    <a:gd name="T100" fmla="*/ 128 w 816"/>
                    <a:gd name="T101" fmla="*/ 847 h 1398"/>
                    <a:gd name="T102" fmla="*/ 94 w 816"/>
                    <a:gd name="T103" fmla="*/ 729 h 1398"/>
                    <a:gd name="T104" fmla="*/ 119 w 816"/>
                    <a:gd name="T105" fmla="*/ 703 h 1398"/>
                    <a:gd name="T106" fmla="*/ 85 w 816"/>
                    <a:gd name="T107" fmla="*/ 669 h 1398"/>
                    <a:gd name="T108" fmla="*/ 77 w 816"/>
                    <a:gd name="T109" fmla="*/ 610 h 1398"/>
                    <a:gd name="T110" fmla="*/ 94 w 816"/>
                    <a:gd name="T111" fmla="*/ 568 h 1398"/>
                    <a:gd name="T112" fmla="*/ 111 w 816"/>
                    <a:gd name="T113" fmla="*/ 619 h 1398"/>
                    <a:gd name="T114" fmla="*/ 102 w 816"/>
                    <a:gd name="T115" fmla="*/ 576 h 1398"/>
                    <a:gd name="T116" fmla="*/ 111 w 816"/>
                    <a:gd name="T117" fmla="*/ 542 h 1398"/>
                    <a:gd name="T118" fmla="*/ 179 w 816"/>
                    <a:gd name="T119" fmla="*/ 551 h 1398"/>
                    <a:gd name="T120" fmla="*/ 187 w 816"/>
                    <a:gd name="T121" fmla="*/ 551 h 1398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  <a:gd name="T165" fmla="*/ 0 60000 65536"/>
                    <a:gd name="T166" fmla="*/ 0 60000 65536"/>
                    <a:gd name="T167" fmla="*/ 0 60000 65536"/>
                    <a:gd name="T168" fmla="*/ 0 60000 65536"/>
                    <a:gd name="T169" fmla="*/ 0 60000 65536"/>
                    <a:gd name="T170" fmla="*/ 0 60000 65536"/>
                    <a:gd name="T171" fmla="*/ 0 60000 65536"/>
                    <a:gd name="T172" fmla="*/ 0 60000 65536"/>
                    <a:gd name="T173" fmla="*/ 0 60000 65536"/>
                    <a:gd name="T174" fmla="*/ 0 60000 65536"/>
                    <a:gd name="T175" fmla="*/ 0 60000 65536"/>
                    <a:gd name="T176" fmla="*/ 0 60000 65536"/>
                    <a:gd name="T177" fmla="*/ 0 60000 65536"/>
                    <a:gd name="T178" fmla="*/ 0 60000 65536"/>
                    <a:gd name="T179" fmla="*/ 0 60000 65536"/>
                    <a:gd name="T180" fmla="*/ 0 60000 65536"/>
                    <a:gd name="T181" fmla="*/ 0 60000 65536"/>
                    <a:gd name="T182" fmla="*/ 0 60000 65536"/>
                    <a:gd name="T183" fmla="*/ 0 w 816"/>
                    <a:gd name="T184" fmla="*/ 0 h 1398"/>
                    <a:gd name="T185" fmla="*/ 816 w 816"/>
                    <a:gd name="T186" fmla="*/ 1398 h 1398"/>
                  </a:gdLst>
                  <a:ahLst/>
                  <a:cxnLst>
                    <a:cxn ang="T122">
                      <a:pos x="T0" y="T1"/>
                    </a:cxn>
                    <a:cxn ang="T123">
                      <a:pos x="T2" y="T3"/>
                    </a:cxn>
                    <a:cxn ang="T124">
                      <a:pos x="T4" y="T5"/>
                    </a:cxn>
                    <a:cxn ang="T125">
                      <a:pos x="T6" y="T7"/>
                    </a:cxn>
                    <a:cxn ang="T126">
                      <a:pos x="T8" y="T9"/>
                    </a:cxn>
                    <a:cxn ang="T127">
                      <a:pos x="T10" y="T11"/>
                    </a:cxn>
                    <a:cxn ang="T128">
                      <a:pos x="T12" y="T13"/>
                    </a:cxn>
                    <a:cxn ang="T129">
                      <a:pos x="T14" y="T15"/>
                    </a:cxn>
                    <a:cxn ang="T130">
                      <a:pos x="T16" y="T17"/>
                    </a:cxn>
                    <a:cxn ang="T131">
                      <a:pos x="T18" y="T19"/>
                    </a:cxn>
                    <a:cxn ang="T132">
                      <a:pos x="T20" y="T21"/>
                    </a:cxn>
                    <a:cxn ang="T133">
                      <a:pos x="T22" y="T23"/>
                    </a:cxn>
                    <a:cxn ang="T134">
                      <a:pos x="T24" y="T25"/>
                    </a:cxn>
                    <a:cxn ang="T135">
                      <a:pos x="T26" y="T27"/>
                    </a:cxn>
                    <a:cxn ang="T136">
                      <a:pos x="T28" y="T29"/>
                    </a:cxn>
                    <a:cxn ang="T137">
                      <a:pos x="T30" y="T31"/>
                    </a:cxn>
                    <a:cxn ang="T138">
                      <a:pos x="T32" y="T33"/>
                    </a:cxn>
                    <a:cxn ang="T139">
                      <a:pos x="T34" y="T35"/>
                    </a:cxn>
                    <a:cxn ang="T140">
                      <a:pos x="T36" y="T37"/>
                    </a:cxn>
                    <a:cxn ang="T141">
                      <a:pos x="T38" y="T39"/>
                    </a:cxn>
                    <a:cxn ang="T142">
                      <a:pos x="T40" y="T41"/>
                    </a:cxn>
                    <a:cxn ang="T143">
                      <a:pos x="T42" y="T43"/>
                    </a:cxn>
                    <a:cxn ang="T144">
                      <a:pos x="T44" y="T45"/>
                    </a:cxn>
                    <a:cxn ang="T145">
                      <a:pos x="T46" y="T47"/>
                    </a:cxn>
                    <a:cxn ang="T146">
                      <a:pos x="T48" y="T49"/>
                    </a:cxn>
                    <a:cxn ang="T147">
                      <a:pos x="T50" y="T51"/>
                    </a:cxn>
                    <a:cxn ang="T148">
                      <a:pos x="T52" y="T53"/>
                    </a:cxn>
                    <a:cxn ang="T149">
                      <a:pos x="T54" y="T55"/>
                    </a:cxn>
                    <a:cxn ang="T150">
                      <a:pos x="T56" y="T57"/>
                    </a:cxn>
                    <a:cxn ang="T151">
                      <a:pos x="T58" y="T59"/>
                    </a:cxn>
                    <a:cxn ang="T152">
                      <a:pos x="T60" y="T61"/>
                    </a:cxn>
                    <a:cxn ang="T153">
                      <a:pos x="T62" y="T63"/>
                    </a:cxn>
                    <a:cxn ang="T154">
                      <a:pos x="T64" y="T65"/>
                    </a:cxn>
                    <a:cxn ang="T155">
                      <a:pos x="T66" y="T67"/>
                    </a:cxn>
                    <a:cxn ang="T156">
                      <a:pos x="T68" y="T69"/>
                    </a:cxn>
                    <a:cxn ang="T157">
                      <a:pos x="T70" y="T71"/>
                    </a:cxn>
                    <a:cxn ang="T158">
                      <a:pos x="T72" y="T73"/>
                    </a:cxn>
                    <a:cxn ang="T159">
                      <a:pos x="T74" y="T75"/>
                    </a:cxn>
                    <a:cxn ang="T160">
                      <a:pos x="T76" y="T77"/>
                    </a:cxn>
                    <a:cxn ang="T161">
                      <a:pos x="T78" y="T79"/>
                    </a:cxn>
                    <a:cxn ang="T162">
                      <a:pos x="T80" y="T81"/>
                    </a:cxn>
                    <a:cxn ang="T163">
                      <a:pos x="T82" y="T83"/>
                    </a:cxn>
                    <a:cxn ang="T164">
                      <a:pos x="T84" y="T85"/>
                    </a:cxn>
                    <a:cxn ang="T165">
                      <a:pos x="T86" y="T87"/>
                    </a:cxn>
                    <a:cxn ang="T166">
                      <a:pos x="T88" y="T89"/>
                    </a:cxn>
                    <a:cxn ang="T167">
                      <a:pos x="T90" y="T91"/>
                    </a:cxn>
                    <a:cxn ang="T168">
                      <a:pos x="T92" y="T93"/>
                    </a:cxn>
                    <a:cxn ang="T169">
                      <a:pos x="T94" y="T95"/>
                    </a:cxn>
                    <a:cxn ang="T170">
                      <a:pos x="T96" y="T97"/>
                    </a:cxn>
                    <a:cxn ang="T171">
                      <a:pos x="T98" y="T99"/>
                    </a:cxn>
                    <a:cxn ang="T172">
                      <a:pos x="T100" y="T101"/>
                    </a:cxn>
                    <a:cxn ang="T173">
                      <a:pos x="T102" y="T103"/>
                    </a:cxn>
                    <a:cxn ang="T174">
                      <a:pos x="T104" y="T105"/>
                    </a:cxn>
                    <a:cxn ang="T175">
                      <a:pos x="T106" y="T107"/>
                    </a:cxn>
                    <a:cxn ang="T176">
                      <a:pos x="T108" y="T109"/>
                    </a:cxn>
                    <a:cxn ang="T177">
                      <a:pos x="T110" y="T111"/>
                    </a:cxn>
                    <a:cxn ang="T178">
                      <a:pos x="T112" y="T113"/>
                    </a:cxn>
                    <a:cxn ang="T179">
                      <a:pos x="T114" y="T115"/>
                    </a:cxn>
                    <a:cxn ang="T180">
                      <a:pos x="T116" y="T117"/>
                    </a:cxn>
                    <a:cxn ang="T181">
                      <a:pos x="T118" y="T119"/>
                    </a:cxn>
                    <a:cxn ang="T182">
                      <a:pos x="T120" y="T121"/>
                    </a:cxn>
                  </a:cxnLst>
                  <a:rect l="T183" t="T184" r="T185" b="T186"/>
                  <a:pathLst>
                    <a:path w="816" h="1398">
                      <a:moveTo>
                        <a:pt x="179" y="542"/>
                      </a:moveTo>
                      <a:lnTo>
                        <a:pt x="162" y="551"/>
                      </a:lnTo>
                      <a:lnTo>
                        <a:pt x="153" y="551"/>
                      </a:lnTo>
                      <a:lnTo>
                        <a:pt x="145" y="534"/>
                      </a:lnTo>
                      <a:lnTo>
                        <a:pt x="119" y="542"/>
                      </a:lnTo>
                      <a:lnTo>
                        <a:pt x="119" y="525"/>
                      </a:lnTo>
                      <a:lnTo>
                        <a:pt x="111" y="517"/>
                      </a:lnTo>
                      <a:lnTo>
                        <a:pt x="119" y="525"/>
                      </a:lnTo>
                      <a:lnTo>
                        <a:pt x="119" y="534"/>
                      </a:lnTo>
                      <a:lnTo>
                        <a:pt x="102" y="525"/>
                      </a:lnTo>
                      <a:lnTo>
                        <a:pt x="94" y="525"/>
                      </a:lnTo>
                      <a:lnTo>
                        <a:pt x="94" y="517"/>
                      </a:lnTo>
                      <a:lnTo>
                        <a:pt x="94" y="534"/>
                      </a:lnTo>
                      <a:lnTo>
                        <a:pt x="94" y="542"/>
                      </a:lnTo>
                      <a:lnTo>
                        <a:pt x="85" y="551"/>
                      </a:lnTo>
                      <a:lnTo>
                        <a:pt x="85" y="559"/>
                      </a:lnTo>
                      <a:lnTo>
                        <a:pt x="68" y="551"/>
                      </a:lnTo>
                      <a:lnTo>
                        <a:pt x="60" y="534"/>
                      </a:lnTo>
                      <a:lnTo>
                        <a:pt x="51" y="525"/>
                      </a:lnTo>
                      <a:lnTo>
                        <a:pt x="43" y="525"/>
                      </a:lnTo>
                      <a:lnTo>
                        <a:pt x="51" y="508"/>
                      </a:lnTo>
                      <a:lnTo>
                        <a:pt x="51" y="492"/>
                      </a:lnTo>
                      <a:lnTo>
                        <a:pt x="43" y="466"/>
                      </a:lnTo>
                      <a:lnTo>
                        <a:pt x="34" y="449"/>
                      </a:lnTo>
                      <a:lnTo>
                        <a:pt x="17" y="415"/>
                      </a:lnTo>
                      <a:lnTo>
                        <a:pt x="9" y="390"/>
                      </a:lnTo>
                      <a:lnTo>
                        <a:pt x="17" y="381"/>
                      </a:lnTo>
                      <a:lnTo>
                        <a:pt x="17" y="339"/>
                      </a:lnTo>
                      <a:lnTo>
                        <a:pt x="26" y="314"/>
                      </a:lnTo>
                      <a:lnTo>
                        <a:pt x="26" y="297"/>
                      </a:lnTo>
                      <a:lnTo>
                        <a:pt x="26" y="280"/>
                      </a:lnTo>
                      <a:lnTo>
                        <a:pt x="17" y="254"/>
                      </a:lnTo>
                      <a:lnTo>
                        <a:pt x="17" y="237"/>
                      </a:lnTo>
                      <a:lnTo>
                        <a:pt x="0" y="212"/>
                      </a:lnTo>
                      <a:lnTo>
                        <a:pt x="0" y="203"/>
                      </a:lnTo>
                      <a:lnTo>
                        <a:pt x="0" y="186"/>
                      </a:lnTo>
                      <a:lnTo>
                        <a:pt x="43" y="127"/>
                      </a:lnTo>
                      <a:lnTo>
                        <a:pt x="51" y="102"/>
                      </a:lnTo>
                      <a:lnTo>
                        <a:pt x="60" y="85"/>
                      </a:lnTo>
                      <a:lnTo>
                        <a:pt x="68" y="68"/>
                      </a:lnTo>
                      <a:lnTo>
                        <a:pt x="68" y="34"/>
                      </a:lnTo>
                      <a:lnTo>
                        <a:pt x="68" y="26"/>
                      </a:lnTo>
                      <a:lnTo>
                        <a:pt x="68" y="17"/>
                      </a:lnTo>
                      <a:lnTo>
                        <a:pt x="77" y="0"/>
                      </a:lnTo>
                      <a:lnTo>
                        <a:pt x="111" y="9"/>
                      </a:lnTo>
                      <a:lnTo>
                        <a:pt x="136" y="17"/>
                      </a:lnTo>
                      <a:lnTo>
                        <a:pt x="170" y="26"/>
                      </a:lnTo>
                      <a:lnTo>
                        <a:pt x="255" y="51"/>
                      </a:lnTo>
                      <a:lnTo>
                        <a:pt x="332" y="68"/>
                      </a:lnTo>
                      <a:lnTo>
                        <a:pt x="383" y="85"/>
                      </a:lnTo>
                      <a:lnTo>
                        <a:pt x="459" y="110"/>
                      </a:lnTo>
                      <a:lnTo>
                        <a:pt x="434" y="212"/>
                      </a:lnTo>
                      <a:lnTo>
                        <a:pt x="391" y="390"/>
                      </a:lnTo>
                      <a:lnTo>
                        <a:pt x="383" y="424"/>
                      </a:lnTo>
                      <a:lnTo>
                        <a:pt x="374" y="441"/>
                      </a:lnTo>
                      <a:lnTo>
                        <a:pt x="366" y="458"/>
                      </a:lnTo>
                      <a:lnTo>
                        <a:pt x="366" y="466"/>
                      </a:lnTo>
                      <a:lnTo>
                        <a:pt x="366" y="475"/>
                      </a:lnTo>
                      <a:lnTo>
                        <a:pt x="366" y="483"/>
                      </a:lnTo>
                      <a:lnTo>
                        <a:pt x="374" y="492"/>
                      </a:lnTo>
                      <a:lnTo>
                        <a:pt x="391" y="525"/>
                      </a:lnTo>
                      <a:lnTo>
                        <a:pt x="417" y="559"/>
                      </a:lnTo>
                      <a:lnTo>
                        <a:pt x="425" y="576"/>
                      </a:lnTo>
                      <a:lnTo>
                        <a:pt x="485" y="661"/>
                      </a:lnTo>
                      <a:lnTo>
                        <a:pt x="527" y="729"/>
                      </a:lnTo>
                      <a:lnTo>
                        <a:pt x="578" y="805"/>
                      </a:lnTo>
                      <a:lnTo>
                        <a:pt x="680" y="949"/>
                      </a:lnTo>
                      <a:lnTo>
                        <a:pt x="697" y="983"/>
                      </a:lnTo>
                      <a:lnTo>
                        <a:pt x="782" y="1102"/>
                      </a:lnTo>
                      <a:lnTo>
                        <a:pt x="782" y="1110"/>
                      </a:lnTo>
                      <a:lnTo>
                        <a:pt x="782" y="1119"/>
                      </a:lnTo>
                      <a:lnTo>
                        <a:pt x="782" y="1127"/>
                      </a:lnTo>
                      <a:lnTo>
                        <a:pt x="782" y="1135"/>
                      </a:lnTo>
                      <a:lnTo>
                        <a:pt x="790" y="1144"/>
                      </a:lnTo>
                      <a:lnTo>
                        <a:pt x="790" y="1161"/>
                      </a:lnTo>
                      <a:lnTo>
                        <a:pt x="799" y="1169"/>
                      </a:lnTo>
                      <a:lnTo>
                        <a:pt x="790" y="1178"/>
                      </a:lnTo>
                      <a:lnTo>
                        <a:pt x="799" y="1178"/>
                      </a:lnTo>
                      <a:lnTo>
                        <a:pt x="799" y="1186"/>
                      </a:lnTo>
                      <a:lnTo>
                        <a:pt x="807" y="1186"/>
                      </a:lnTo>
                      <a:lnTo>
                        <a:pt x="816" y="1195"/>
                      </a:lnTo>
                      <a:lnTo>
                        <a:pt x="816" y="1203"/>
                      </a:lnTo>
                      <a:lnTo>
                        <a:pt x="799" y="1212"/>
                      </a:lnTo>
                      <a:lnTo>
                        <a:pt x="799" y="1220"/>
                      </a:lnTo>
                      <a:lnTo>
                        <a:pt x="790" y="1220"/>
                      </a:lnTo>
                      <a:lnTo>
                        <a:pt x="782" y="1220"/>
                      </a:lnTo>
                      <a:lnTo>
                        <a:pt x="782" y="1229"/>
                      </a:lnTo>
                      <a:lnTo>
                        <a:pt x="765" y="1237"/>
                      </a:lnTo>
                      <a:lnTo>
                        <a:pt x="765" y="1246"/>
                      </a:lnTo>
                      <a:lnTo>
                        <a:pt x="765" y="1254"/>
                      </a:lnTo>
                      <a:lnTo>
                        <a:pt x="765" y="1263"/>
                      </a:lnTo>
                      <a:lnTo>
                        <a:pt x="765" y="1271"/>
                      </a:lnTo>
                      <a:lnTo>
                        <a:pt x="756" y="1271"/>
                      </a:lnTo>
                      <a:lnTo>
                        <a:pt x="756" y="1280"/>
                      </a:lnTo>
                      <a:lnTo>
                        <a:pt x="756" y="1288"/>
                      </a:lnTo>
                      <a:lnTo>
                        <a:pt x="748" y="1296"/>
                      </a:lnTo>
                      <a:lnTo>
                        <a:pt x="739" y="1305"/>
                      </a:lnTo>
                      <a:lnTo>
                        <a:pt x="731" y="1305"/>
                      </a:lnTo>
                      <a:lnTo>
                        <a:pt x="731" y="1313"/>
                      </a:lnTo>
                      <a:lnTo>
                        <a:pt x="731" y="1322"/>
                      </a:lnTo>
                      <a:lnTo>
                        <a:pt x="731" y="1330"/>
                      </a:lnTo>
                      <a:lnTo>
                        <a:pt x="731" y="1339"/>
                      </a:lnTo>
                      <a:lnTo>
                        <a:pt x="722" y="1339"/>
                      </a:lnTo>
                      <a:lnTo>
                        <a:pt x="722" y="1347"/>
                      </a:lnTo>
                      <a:lnTo>
                        <a:pt x="731" y="1356"/>
                      </a:lnTo>
                      <a:lnTo>
                        <a:pt x="731" y="1347"/>
                      </a:lnTo>
                      <a:lnTo>
                        <a:pt x="731" y="1356"/>
                      </a:lnTo>
                      <a:lnTo>
                        <a:pt x="739" y="1356"/>
                      </a:lnTo>
                      <a:lnTo>
                        <a:pt x="748" y="1364"/>
                      </a:lnTo>
                      <a:lnTo>
                        <a:pt x="748" y="1373"/>
                      </a:lnTo>
                      <a:lnTo>
                        <a:pt x="748" y="1381"/>
                      </a:lnTo>
                      <a:lnTo>
                        <a:pt x="739" y="1381"/>
                      </a:lnTo>
                      <a:lnTo>
                        <a:pt x="739" y="1390"/>
                      </a:lnTo>
                      <a:lnTo>
                        <a:pt x="731" y="1390"/>
                      </a:lnTo>
                      <a:lnTo>
                        <a:pt x="731" y="1398"/>
                      </a:lnTo>
                      <a:lnTo>
                        <a:pt x="714" y="1390"/>
                      </a:lnTo>
                      <a:lnTo>
                        <a:pt x="570" y="1373"/>
                      </a:lnTo>
                      <a:lnTo>
                        <a:pt x="459" y="1356"/>
                      </a:lnTo>
                      <a:lnTo>
                        <a:pt x="451" y="1339"/>
                      </a:lnTo>
                      <a:lnTo>
                        <a:pt x="459" y="1356"/>
                      </a:lnTo>
                      <a:lnTo>
                        <a:pt x="459" y="1339"/>
                      </a:lnTo>
                      <a:lnTo>
                        <a:pt x="451" y="1330"/>
                      </a:lnTo>
                      <a:lnTo>
                        <a:pt x="451" y="1339"/>
                      </a:lnTo>
                      <a:lnTo>
                        <a:pt x="451" y="1313"/>
                      </a:lnTo>
                      <a:lnTo>
                        <a:pt x="451" y="1280"/>
                      </a:lnTo>
                      <a:lnTo>
                        <a:pt x="451" y="1263"/>
                      </a:lnTo>
                      <a:lnTo>
                        <a:pt x="434" y="1237"/>
                      </a:lnTo>
                      <a:lnTo>
                        <a:pt x="391" y="1186"/>
                      </a:lnTo>
                      <a:lnTo>
                        <a:pt x="374" y="1178"/>
                      </a:lnTo>
                      <a:lnTo>
                        <a:pt x="366" y="1186"/>
                      </a:lnTo>
                      <a:lnTo>
                        <a:pt x="357" y="1178"/>
                      </a:lnTo>
                      <a:lnTo>
                        <a:pt x="357" y="1169"/>
                      </a:lnTo>
                      <a:lnTo>
                        <a:pt x="366" y="1169"/>
                      </a:lnTo>
                      <a:lnTo>
                        <a:pt x="366" y="1161"/>
                      </a:lnTo>
                      <a:lnTo>
                        <a:pt x="357" y="1135"/>
                      </a:lnTo>
                      <a:lnTo>
                        <a:pt x="332" y="1135"/>
                      </a:lnTo>
                      <a:lnTo>
                        <a:pt x="315" y="1127"/>
                      </a:lnTo>
                      <a:lnTo>
                        <a:pt x="289" y="1110"/>
                      </a:lnTo>
                      <a:lnTo>
                        <a:pt x="289" y="1093"/>
                      </a:lnTo>
                      <a:lnTo>
                        <a:pt x="264" y="1068"/>
                      </a:lnTo>
                      <a:lnTo>
                        <a:pt x="255" y="1068"/>
                      </a:lnTo>
                      <a:lnTo>
                        <a:pt x="230" y="1059"/>
                      </a:lnTo>
                      <a:lnTo>
                        <a:pt x="213" y="1051"/>
                      </a:lnTo>
                      <a:lnTo>
                        <a:pt x="204" y="1042"/>
                      </a:lnTo>
                      <a:lnTo>
                        <a:pt x="170" y="1034"/>
                      </a:lnTo>
                      <a:lnTo>
                        <a:pt x="170" y="1025"/>
                      </a:lnTo>
                      <a:lnTo>
                        <a:pt x="153" y="1017"/>
                      </a:lnTo>
                      <a:lnTo>
                        <a:pt x="162" y="1000"/>
                      </a:lnTo>
                      <a:lnTo>
                        <a:pt x="162" y="991"/>
                      </a:lnTo>
                      <a:lnTo>
                        <a:pt x="170" y="983"/>
                      </a:lnTo>
                      <a:lnTo>
                        <a:pt x="162" y="974"/>
                      </a:lnTo>
                      <a:lnTo>
                        <a:pt x="170" y="966"/>
                      </a:lnTo>
                      <a:lnTo>
                        <a:pt x="179" y="958"/>
                      </a:lnTo>
                      <a:lnTo>
                        <a:pt x="179" y="949"/>
                      </a:lnTo>
                      <a:lnTo>
                        <a:pt x="153" y="932"/>
                      </a:lnTo>
                      <a:lnTo>
                        <a:pt x="153" y="924"/>
                      </a:lnTo>
                      <a:lnTo>
                        <a:pt x="162" y="915"/>
                      </a:lnTo>
                      <a:lnTo>
                        <a:pt x="162" y="907"/>
                      </a:lnTo>
                      <a:lnTo>
                        <a:pt x="153" y="898"/>
                      </a:lnTo>
                      <a:lnTo>
                        <a:pt x="136" y="873"/>
                      </a:lnTo>
                      <a:lnTo>
                        <a:pt x="128" y="864"/>
                      </a:lnTo>
                      <a:lnTo>
                        <a:pt x="128" y="847"/>
                      </a:lnTo>
                      <a:lnTo>
                        <a:pt x="119" y="830"/>
                      </a:lnTo>
                      <a:lnTo>
                        <a:pt x="102" y="788"/>
                      </a:lnTo>
                      <a:lnTo>
                        <a:pt x="94" y="771"/>
                      </a:lnTo>
                      <a:lnTo>
                        <a:pt x="94" y="729"/>
                      </a:lnTo>
                      <a:lnTo>
                        <a:pt x="102" y="729"/>
                      </a:lnTo>
                      <a:lnTo>
                        <a:pt x="111" y="729"/>
                      </a:lnTo>
                      <a:lnTo>
                        <a:pt x="119" y="703"/>
                      </a:lnTo>
                      <a:lnTo>
                        <a:pt x="111" y="686"/>
                      </a:lnTo>
                      <a:lnTo>
                        <a:pt x="94" y="686"/>
                      </a:lnTo>
                      <a:lnTo>
                        <a:pt x="85" y="669"/>
                      </a:lnTo>
                      <a:lnTo>
                        <a:pt x="77" y="661"/>
                      </a:lnTo>
                      <a:lnTo>
                        <a:pt x="68" y="636"/>
                      </a:lnTo>
                      <a:lnTo>
                        <a:pt x="77" y="627"/>
                      </a:lnTo>
                      <a:lnTo>
                        <a:pt x="77" y="610"/>
                      </a:lnTo>
                      <a:lnTo>
                        <a:pt x="68" y="602"/>
                      </a:lnTo>
                      <a:lnTo>
                        <a:pt x="77" y="576"/>
                      </a:lnTo>
                      <a:lnTo>
                        <a:pt x="85" y="568"/>
                      </a:lnTo>
                      <a:lnTo>
                        <a:pt x="94" y="568"/>
                      </a:lnTo>
                      <a:lnTo>
                        <a:pt x="94" y="576"/>
                      </a:lnTo>
                      <a:lnTo>
                        <a:pt x="94" y="585"/>
                      </a:lnTo>
                      <a:lnTo>
                        <a:pt x="85" y="593"/>
                      </a:lnTo>
                      <a:lnTo>
                        <a:pt x="111" y="619"/>
                      </a:lnTo>
                      <a:lnTo>
                        <a:pt x="119" y="619"/>
                      </a:lnTo>
                      <a:lnTo>
                        <a:pt x="111" y="610"/>
                      </a:lnTo>
                      <a:lnTo>
                        <a:pt x="111" y="585"/>
                      </a:lnTo>
                      <a:lnTo>
                        <a:pt x="102" y="576"/>
                      </a:lnTo>
                      <a:lnTo>
                        <a:pt x="102" y="559"/>
                      </a:lnTo>
                      <a:lnTo>
                        <a:pt x="102" y="551"/>
                      </a:lnTo>
                      <a:lnTo>
                        <a:pt x="111" y="542"/>
                      </a:lnTo>
                      <a:lnTo>
                        <a:pt x="136" y="551"/>
                      </a:lnTo>
                      <a:lnTo>
                        <a:pt x="170" y="559"/>
                      </a:lnTo>
                      <a:lnTo>
                        <a:pt x="170" y="551"/>
                      </a:lnTo>
                      <a:lnTo>
                        <a:pt x="179" y="551"/>
                      </a:lnTo>
                      <a:lnTo>
                        <a:pt x="179" y="559"/>
                      </a:lnTo>
                      <a:lnTo>
                        <a:pt x="187" y="559"/>
                      </a:lnTo>
                      <a:lnTo>
                        <a:pt x="187" y="551"/>
                      </a:lnTo>
                      <a:lnTo>
                        <a:pt x="170" y="551"/>
                      </a:lnTo>
                      <a:lnTo>
                        <a:pt x="179" y="542"/>
                      </a:lnTo>
                      <a:close/>
                    </a:path>
                  </a:pathLst>
                </a:custGeom>
                <a:solidFill>
                  <a:schemeClr val="bg2"/>
                </a:solidFill>
                <a:ln w="12700">
                  <a:noFill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0" hangingPunct="0">
                    <a:spcBef>
                      <a:spcPct val="20000"/>
                    </a:spcBef>
                  </a:pPr>
                  <a:endParaRPr lang="en-US"/>
                </a:p>
              </p:txBody>
            </p:sp>
            <p:sp>
              <p:nvSpPr>
                <p:cNvPr id="46238" name="Freeform 29"/>
                <p:cNvSpPr>
                  <a:spLocks/>
                </p:cNvSpPr>
                <p:nvPr/>
              </p:nvSpPr>
              <p:spPr bwMode="auto">
                <a:xfrm>
                  <a:off x="3997" y="1648"/>
                  <a:ext cx="424" cy="492"/>
                </a:xfrm>
                <a:custGeom>
                  <a:avLst/>
                  <a:gdLst>
                    <a:gd name="T0" fmla="*/ 187 w 424"/>
                    <a:gd name="T1" fmla="*/ 475 h 492"/>
                    <a:gd name="T2" fmla="*/ 170 w 424"/>
                    <a:gd name="T3" fmla="*/ 466 h 492"/>
                    <a:gd name="T4" fmla="*/ 161 w 424"/>
                    <a:gd name="T5" fmla="*/ 475 h 492"/>
                    <a:gd name="T6" fmla="*/ 144 w 424"/>
                    <a:gd name="T7" fmla="*/ 475 h 492"/>
                    <a:gd name="T8" fmla="*/ 127 w 424"/>
                    <a:gd name="T9" fmla="*/ 466 h 492"/>
                    <a:gd name="T10" fmla="*/ 102 w 424"/>
                    <a:gd name="T11" fmla="*/ 466 h 492"/>
                    <a:gd name="T12" fmla="*/ 93 w 424"/>
                    <a:gd name="T13" fmla="*/ 441 h 492"/>
                    <a:gd name="T14" fmla="*/ 76 w 424"/>
                    <a:gd name="T15" fmla="*/ 432 h 492"/>
                    <a:gd name="T16" fmla="*/ 68 w 424"/>
                    <a:gd name="T17" fmla="*/ 424 h 492"/>
                    <a:gd name="T18" fmla="*/ 42 w 424"/>
                    <a:gd name="T19" fmla="*/ 424 h 492"/>
                    <a:gd name="T20" fmla="*/ 34 w 424"/>
                    <a:gd name="T21" fmla="*/ 407 h 492"/>
                    <a:gd name="T22" fmla="*/ 25 w 424"/>
                    <a:gd name="T23" fmla="*/ 322 h 492"/>
                    <a:gd name="T24" fmla="*/ 17 w 424"/>
                    <a:gd name="T25" fmla="*/ 237 h 492"/>
                    <a:gd name="T26" fmla="*/ 8 w 424"/>
                    <a:gd name="T27" fmla="*/ 153 h 492"/>
                    <a:gd name="T28" fmla="*/ 0 w 424"/>
                    <a:gd name="T29" fmla="*/ 93 h 492"/>
                    <a:gd name="T30" fmla="*/ 93 w 424"/>
                    <a:gd name="T31" fmla="*/ 85 h 492"/>
                    <a:gd name="T32" fmla="*/ 187 w 424"/>
                    <a:gd name="T33" fmla="*/ 93 h 492"/>
                    <a:gd name="T34" fmla="*/ 195 w 424"/>
                    <a:gd name="T35" fmla="*/ 102 h 492"/>
                    <a:gd name="T36" fmla="*/ 272 w 424"/>
                    <a:gd name="T37" fmla="*/ 85 h 492"/>
                    <a:gd name="T38" fmla="*/ 357 w 424"/>
                    <a:gd name="T39" fmla="*/ 26 h 492"/>
                    <a:gd name="T40" fmla="*/ 407 w 424"/>
                    <a:gd name="T41" fmla="*/ 68 h 492"/>
                    <a:gd name="T42" fmla="*/ 424 w 424"/>
                    <a:gd name="T43" fmla="*/ 178 h 492"/>
                    <a:gd name="T44" fmla="*/ 407 w 424"/>
                    <a:gd name="T45" fmla="*/ 187 h 492"/>
                    <a:gd name="T46" fmla="*/ 416 w 424"/>
                    <a:gd name="T47" fmla="*/ 195 h 492"/>
                    <a:gd name="T48" fmla="*/ 424 w 424"/>
                    <a:gd name="T49" fmla="*/ 221 h 492"/>
                    <a:gd name="T50" fmla="*/ 416 w 424"/>
                    <a:gd name="T51" fmla="*/ 237 h 492"/>
                    <a:gd name="T52" fmla="*/ 416 w 424"/>
                    <a:gd name="T53" fmla="*/ 263 h 492"/>
                    <a:gd name="T54" fmla="*/ 407 w 424"/>
                    <a:gd name="T55" fmla="*/ 271 h 492"/>
                    <a:gd name="T56" fmla="*/ 407 w 424"/>
                    <a:gd name="T57" fmla="*/ 280 h 492"/>
                    <a:gd name="T58" fmla="*/ 416 w 424"/>
                    <a:gd name="T59" fmla="*/ 297 h 492"/>
                    <a:gd name="T60" fmla="*/ 407 w 424"/>
                    <a:gd name="T61" fmla="*/ 314 h 492"/>
                    <a:gd name="T62" fmla="*/ 399 w 424"/>
                    <a:gd name="T63" fmla="*/ 322 h 492"/>
                    <a:gd name="T64" fmla="*/ 382 w 424"/>
                    <a:gd name="T65" fmla="*/ 339 h 492"/>
                    <a:gd name="T66" fmla="*/ 374 w 424"/>
                    <a:gd name="T67" fmla="*/ 348 h 492"/>
                    <a:gd name="T68" fmla="*/ 357 w 424"/>
                    <a:gd name="T69" fmla="*/ 348 h 492"/>
                    <a:gd name="T70" fmla="*/ 348 w 424"/>
                    <a:gd name="T71" fmla="*/ 365 h 492"/>
                    <a:gd name="T72" fmla="*/ 340 w 424"/>
                    <a:gd name="T73" fmla="*/ 373 h 492"/>
                    <a:gd name="T74" fmla="*/ 331 w 424"/>
                    <a:gd name="T75" fmla="*/ 390 h 492"/>
                    <a:gd name="T76" fmla="*/ 331 w 424"/>
                    <a:gd name="T77" fmla="*/ 398 h 492"/>
                    <a:gd name="T78" fmla="*/ 331 w 424"/>
                    <a:gd name="T79" fmla="*/ 407 h 492"/>
                    <a:gd name="T80" fmla="*/ 323 w 424"/>
                    <a:gd name="T81" fmla="*/ 424 h 492"/>
                    <a:gd name="T82" fmla="*/ 323 w 424"/>
                    <a:gd name="T83" fmla="*/ 407 h 492"/>
                    <a:gd name="T84" fmla="*/ 306 w 424"/>
                    <a:gd name="T85" fmla="*/ 407 h 492"/>
                    <a:gd name="T86" fmla="*/ 306 w 424"/>
                    <a:gd name="T87" fmla="*/ 432 h 492"/>
                    <a:gd name="T88" fmla="*/ 297 w 424"/>
                    <a:gd name="T89" fmla="*/ 449 h 492"/>
                    <a:gd name="T90" fmla="*/ 297 w 424"/>
                    <a:gd name="T91" fmla="*/ 458 h 492"/>
                    <a:gd name="T92" fmla="*/ 289 w 424"/>
                    <a:gd name="T93" fmla="*/ 483 h 492"/>
                    <a:gd name="T94" fmla="*/ 272 w 424"/>
                    <a:gd name="T95" fmla="*/ 492 h 492"/>
                    <a:gd name="T96" fmla="*/ 255 w 424"/>
                    <a:gd name="T97" fmla="*/ 475 h 492"/>
                    <a:gd name="T98" fmla="*/ 238 w 424"/>
                    <a:gd name="T99" fmla="*/ 466 h 492"/>
                    <a:gd name="T100" fmla="*/ 229 w 424"/>
                    <a:gd name="T101" fmla="*/ 449 h 492"/>
                    <a:gd name="T102" fmla="*/ 212 w 424"/>
                    <a:gd name="T103" fmla="*/ 458 h 492"/>
                    <a:gd name="T104" fmla="*/ 195 w 424"/>
                    <a:gd name="T105" fmla="*/ 475 h 492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w 424"/>
                    <a:gd name="T160" fmla="*/ 0 h 492"/>
                    <a:gd name="T161" fmla="*/ 424 w 424"/>
                    <a:gd name="T162" fmla="*/ 492 h 492"/>
                  </a:gdLst>
                  <a:ahLst/>
                  <a:cxnLst>
                    <a:cxn ang="T106">
                      <a:pos x="T0" y="T1"/>
                    </a:cxn>
                    <a:cxn ang="T107">
                      <a:pos x="T2" y="T3"/>
                    </a:cxn>
                    <a:cxn ang="T108">
                      <a:pos x="T4" y="T5"/>
                    </a:cxn>
                    <a:cxn ang="T109">
                      <a:pos x="T6" y="T7"/>
                    </a:cxn>
                    <a:cxn ang="T110">
                      <a:pos x="T8" y="T9"/>
                    </a:cxn>
                    <a:cxn ang="T111">
                      <a:pos x="T10" y="T11"/>
                    </a:cxn>
                    <a:cxn ang="T112">
                      <a:pos x="T12" y="T13"/>
                    </a:cxn>
                    <a:cxn ang="T113">
                      <a:pos x="T14" y="T15"/>
                    </a:cxn>
                    <a:cxn ang="T114">
                      <a:pos x="T16" y="T17"/>
                    </a:cxn>
                    <a:cxn ang="T115">
                      <a:pos x="T18" y="T19"/>
                    </a:cxn>
                    <a:cxn ang="T116">
                      <a:pos x="T20" y="T21"/>
                    </a:cxn>
                    <a:cxn ang="T117">
                      <a:pos x="T22" y="T23"/>
                    </a:cxn>
                    <a:cxn ang="T118">
                      <a:pos x="T24" y="T25"/>
                    </a:cxn>
                    <a:cxn ang="T119">
                      <a:pos x="T26" y="T27"/>
                    </a:cxn>
                    <a:cxn ang="T120">
                      <a:pos x="T28" y="T29"/>
                    </a:cxn>
                    <a:cxn ang="T121">
                      <a:pos x="T30" y="T31"/>
                    </a:cxn>
                    <a:cxn ang="T122">
                      <a:pos x="T32" y="T33"/>
                    </a:cxn>
                    <a:cxn ang="T123">
                      <a:pos x="T34" y="T35"/>
                    </a:cxn>
                    <a:cxn ang="T124">
                      <a:pos x="T36" y="T37"/>
                    </a:cxn>
                    <a:cxn ang="T125">
                      <a:pos x="T38" y="T39"/>
                    </a:cxn>
                    <a:cxn ang="T126">
                      <a:pos x="T40" y="T41"/>
                    </a:cxn>
                    <a:cxn ang="T127">
                      <a:pos x="T42" y="T43"/>
                    </a:cxn>
                    <a:cxn ang="T128">
                      <a:pos x="T44" y="T45"/>
                    </a:cxn>
                    <a:cxn ang="T129">
                      <a:pos x="T46" y="T47"/>
                    </a:cxn>
                    <a:cxn ang="T130">
                      <a:pos x="T48" y="T49"/>
                    </a:cxn>
                    <a:cxn ang="T131">
                      <a:pos x="T50" y="T51"/>
                    </a:cxn>
                    <a:cxn ang="T132">
                      <a:pos x="T52" y="T53"/>
                    </a:cxn>
                    <a:cxn ang="T133">
                      <a:pos x="T54" y="T55"/>
                    </a:cxn>
                    <a:cxn ang="T134">
                      <a:pos x="T56" y="T57"/>
                    </a:cxn>
                    <a:cxn ang="T135">
                      <a:pos x="T58" y="T59"/>
                    </a:cxn>
                    <a:cxn ang="T136">
                      <a:pos x="T60" y="T61"/>
                    </a:cxn>
                    <a:cxn ang="T137">
                      <a:pos x="T62" y="T63"/>
                    </a:cxn>
                    <a:cxn ang="T138">
                      <a:pos x="T64" y="T65"/>
                    </a:cxn>
                    <a:cxn ang="T139">
                      <a:pos x="T66" y="T67"/>
                    </a:cxn>
                    <a:cxn ang="T140">
                      <a:pos x="T68" y="T69"/>
                    </a:cxn>
                    <a:cxn ang="T141">
                      <a:pos x="T70" y="T71"/>
                    </a:cxn>
                    <a:cxn ang="T142">
                      <a:pos x="T72" y="T73"/>
                    </a:cxn>
                    <a:cxn ang="T143">
                      <a:pos x="T74" y="T75"/>
                    </a:cxn>
                    <a:cxn ang="T144">
                      <a:pos x="T76" y="T77"/>
                    </a:cxn>
                    <a:cxn ang="T145">
                      <a:pos x="T78" y="T79"/>
                    </a:cxn>
                    <a:cxn ang="T146">
                      <a:pos x="T80" y="T81"/>
                    </a:cxn>
                    <a:cxn ang="T147">
                      <a:pos x="T82" y="T83"/>
                    </a:cxn>
                    <a:cxn ang="T148">
                      <a:pos x="T84" y="T85"/>
                    </a:cxn>
                    <a:cxn ang="T149">
                      <a:pos x="T86" y="T87"/>
                    </a:cxn>
                    <a:cxn ang="T150">
                      <a:pos x="T88" y="T89"/>
                    </a:cxn>
                    <a:cxn ang="T151">
                      <a:pos x="T90" y="T91"/>
                    </a:cxn>
                    <a:cxn ang="T152">
                      <a:pos x="T92" y="T93"/>
                    </a:cxn>
                    <a:cxn ang="T153">
                      <a:pos x="T94" y="T95"/>
                    </a:cxn>
                    <a:cxn ang="T154">
                      <a:pos x="T96" y="T97"/>
                    </a:cxn>
                    <a:cxn ang="T155">
                      <a:pos x="T98" y="T99"/>
                    </a:cxn>
                    <a:cxn ang="T156">
                      <a:pos x="T100" y="T101"/>
                    </a:cxn>
                    <a:cxn ang="T157">
                      <a:pos x="T102" y="T103"/>
                    </a:cxn>
                    <a:cxn ang="T158">
                      <a:pos x="T104" y="T105"/>
                    </a:cxn>
                  </a:cxnLst>
                  <a:rect l="T159" t="T160" r="T161" b="T162"/>
                  <a:pathLst>
                    <a:path w="424" h="492">
                      <a:moveTo>
                        <a:pt x="195" y="475"/>
                      </a:moveTo>
                      <a:lnTo>
                        <a:pt x="195" y="475"/>
                      </a:lnTo>
                      <a:lnTo>
                        <a:pt x="187" y="475"/>
                      </a:lnTo>
                      <a:lnTo>
                        <a:pt x="187" y="466"/>
                      </a:lnTo>
                      <a:lnTo>
                        <a:pt x="178" y="466"/>
                      </a:lnTo>
                      <a:lnTo>
                        <a:pt x="170" y="466"/>
                      </a:lnTo>
                      <a:lnTo>
                        <a:pt x="161" y="466"/>
                      </a:lnTo>
                      <a:lnTo>
                        <a:pt x="161" y="475"/>
                      </a:lnTo>
                      <a:lnTo>
                        <a:pt x="153" y="475"/>
                      </a:lnTo>
                      <a:lnTo>
                        <a:pt x="144" y="475"/>
                      </a:lnTo>
                      <a:lnTo>
                        <a:pt x="144" y="466"/>
                      </a:lnTo>
                      <a:lnTo>
                        <a:pt x="136" y="466"/>
                      </a:lnTo>
                      <a:lnTo>
                        <a:pt x="127" y="466"/>
                      </a:lnTo>
                      <a:lnTo>
                        <a:pt x="127" y="458"/>
                      </a:lnTo>
                      <a:lnTo>
                        <a:pt x="119" y="466"/>
                      </a:lnTo>
                      <a:lnTo>
                        <a:pt x="110" y="466"/>
                      </a:lnTo>
                      <a:lnTo>
                        <a:pt x="102" y="466"/>
                      </a:lnTo>
                      <a:lnTo>
                        <a:pt x="102" y="458"/>
                      </a:lnTo>
                      <a:lnTo>
                        <a:pt x="93" y="449"/>
                      </a:lnTo>
                      <a:lnTo>
                        <a:pt x="93" y="441"/>
                      </a:lnTo>
                      <a:lnTo>
                        <a:pt x="85" y="432"/>
                      </a:lnTo>
                      <a:lnTo>
                        <a:pt x="76" y="432"/>
                      </a:lnTo>
                      <a:lnTo>
                        <a:pt x="76" y="424"/>
                      </a:lnTo>
                      <a:lnTo>
                        <a:pt x="68" y="424"/>
                      </a:lnTo>
                      <a:lnTo>
                        <a:pt x="59" y="432"/>
                      </a:lnTo>
                      <a:lnTo>
                        <a:pt x="51" y="432"/>
                      </a:lnTo>
                      <a:lnTo>
                        <a:pt x="42" y="424"/>
                      </a:lnTo>
                      <a:lnTo>
                        <a:pt x="42" y="432"/>
                      </a:lnTo>
                      <a:lnTo>
                        <a:pt x="34" y="432"/>
                      </a:lnTo>
                      <a:lnTo>
                        <a:pt x="34" y="407"/>
                      </a:lnTo>
                      <a:lnTo>
                        <a:pt x="34" y="373"/>
                      </a:lnTo>
                      <a:lnTo>
                        <a:pt x="25" y="373"/>
                      </a:lnTo>
                      <a:lnTo>
                        <a:pt x="25" y="348"/>
                      </a:lnTo>
                      <a:lnTo>
                        <a:pt x="25" y="322"/>
                      </a:lnTo>
                      <a:lnTo>
                        <a:pt x="25" y="314"/>
                      </a:lnTo>
                      <a:lnTo>
                        <a:pt x="17" y="271"/>
                      </a:lnTo>
                      <a:lnTo>
                        <a:pt x="17" y="237"/>
                      </a:lnTo>
                      <a:lnTo>
                        <a:pt x="17" y="221"/>
                      </a:lnTo>
                      <a:lnTo>
                        <a:pt x="8" y="195"/>
                      </a:lnTo>
                      <a:lnTo>
                        <a:pt x="8" y="187"/>
                      </a:lnTo>
                      <a:lnTo>
                        <a:pt x="8" y="153"/>
                      </a:lnTo>
                      <a:lnTo>
                        <a:pt x="0" y="136"/>
                      </a:lnTo>
                      <a:lnTo>
                        <a:pt x="0" y="119"/>
                      </a:lnTo>
                      <a:lnTo>
                        <a:pt x="0" y="93"/>
                      </a:lnTo>
                      <a:lnTo>
                        <a:pt x="34" y="93"/>
                      </a:lnTo>
                      <a:lnTo>
                        <a:pt x="42" y="93"/>
                      </a:lnTo>
                      <a:lnTo>
                        <a:pt x="85" y="85"/>
                      </a:lnTo>
                      <a:lnTo>
                        <a:pt x="93" y="85"/>
                      </a:lnTo>
                      <a:lnTo>
                        <a:pt x="119" y="76"/>
                      </a:lnTo>
                      <a:lnTo>
                        <a:pt x="153" y="85"/>
                      </a:lnTo>
                      <a:lnTo>
                        <a:pt x="170" y="93"/>
                      </a:lnTo>
                      <a:lnTo>
                        <a:pt x="187" y="93"/>
                      </a:lnTo>
                      <a:lnTo>
                        <a:pt x="195" y="93"/>
                      </a:lnTo>
                      <a:lnTo>
                        <a:pt x="170" y="110"/>
                      </a:lnTo>
                      <a:lnTo>
                        <a:pt x="178" y="110"/>
                      </a:lnTo>
                      <a:lnTo>
                        <a:pt x="195" y="102"/>
                      </a:lnTo>
                      <a:lnTo>
                        <a:pt x="212" y="110"/>
                      </a:lnTo>
                      <a:lnTo>
                        <a:pt x="238" y="102"/>
                      </a:lnTo>
                      <a:lnTo>
                        <a:pt x="263" y="85"/>
                      </a:lnTo>
                      <a:lnTo>
                        <a:pt x="272" y="85"/>
                      </a:lnTo>
                      <a:lnTo>
                        <a:pt x="289" y="85"/>
                      </a:lnTo>
                      <a:lnTo>
                        <a:pt x="314" y="60"/>
                      </a:lnTo>
                      <a:lnTo>
                        <a:pt x="323" y="51"/>
                      </a:lnTo>
                      <a:lnTo>
                        <a:pt x="357" y="26"/>
                      </a:lnTo>
                      <a:lnTo>
                        <a:pt x="399" y="0"/>
                      </a:lnTo>
                      <a:lnTo>
                        <a:pt x="399" y="17"/>
                      </a:lnTo>
                      <a:lnTo>
                        <a:pt x="407" y="68"/>
                      </a:lnTo>
                      <a:lnTo>
                        <a:pt x="416" y="110"/>
                      </a:lnTo>
                      <a:lnTo>
                        <a:pt x="416" y="144"/>
                      </a:lnTo>
                      <a:lnTo>
                        <a:pt x="424" y="178"/>
                      </a:lnTo>
                      <a:lnTo>
                        <a:pt x="416" y="178"/>
                      </a:lnTo>
                      <a:lnTo>
                        <a:pt x="407" y="187"/>
                      </a:lnTo>
                      <a:lnTo>
                        <a:pt x="416" y="187"/>
                      </a:lnTo>
                      <a:lnTo>
                        <a:pt x="416" y="195"/>
                      </a:lnTo>
                      <a:lnTo>
                        <a:pt x="416" y="204"/>
                      </a:lnTo>
                      <a:lnTo>
                        <a:pt x="416" y="212"/>
                      </a:lnTo>
                      <a:lnTo>
                        <a:pt x="424" y="212"/>
                      </a:lnTo>
                      <a:lnTo>
                        <a:pt x="424" y="221"/>
                      </a:lnTo>
                      <a:lnTo>
                        <a:pt x="416" y="229"/>
                      </a:lnTo>
                      <a:lnTo>
                        <a:pt x="416" y="237"/>
                      </a:lnTo>
                      <a:lnTo>
                        <a:pt x="416" y="254"/>
                      </a:lnTo>
                      <a:lnTo>
                        <a:pt x="416" y="263"/>
                      </a:lnTo>
                      <a:lnTo>
                        <a:pt x="416" y="271"/>
                      </a:lnTo>
                      <a:lnTo>
                        <a:pt x="407" y="271"/>
                      </a:lnTo>
                      <a:lnTo>
                        <a:pt x="416" y="280"/>
                      </a:lnTo>
                      <a:lnTo>
                        <a:pt x="407" y="280"/>
                      </a:lnTo>
                      <a:lnTo>
                        <a:pt x="416" y="288"/>
                      </a:lnTo>
                      <a:lnTo>
                        <a:pt x="407" y="288"/>
                      </a:lnTo>
                      <a:lnTo>
                        <a:pt x="407" y="297"/>
                      </a:lnTo>
                      <a:lnTo>
                        <a:pt x="416" y="297"/>
                      </a:lnTo>
                      <a:lnTo>
                        <a:pt x="407" y="305"/>
                      </a:lnTo>
                      <a:lnTo>
                        <a:pt x="407" y="314"/>
                      </a:lnTo>
                      <a:lnTo>
                        <a:pt x="399" y="314"/>
                      </a:lnTo>
                      <a:lnTo>
                        <a:pt x="399" y="322"/>
                      </a:lnTo>
                      <a:lnTo>
                        <a:pt x="390" y="331"/>
                      </a:lnTo>
                      <a:lnTo>
                        <a:pt x="382" y="339"/>
                      </a:lnTo>
                      <a:lnTo>
                        <a:pt x="382" y="348"/>
                      </a:lnTo>
                      <a:lnTo>
                        <a:pt x="374" y="348"/>
                      </a:lnTo>
                      <a:lnTo>
                        <a:pt x="365" y="356"/>
                      </a:lnTo>
                      <a:lnTo>
                        <a:pt x="365" y="348"/>
                      </a:lnTo>
                      <a:lnTo>
                        <a:pt x="357" y="348"/>
                      </a:lnTo>
                      <a:lnTo>
                        <a:pt x="348" y="356"/>
                      </a:lnTo>
                      <a:lnTo>
                        <a:pt x="348" y="365"/>
                      </a:lnTo>
                      <a:lnTo>
                        <a:pt x="340" y="365"/>
                      </a:lnTo>
                      <a:lnTo>
                        <a:pt x="340" y="373"/>
                      </a:lnTo>
                      <a:lnTo>
                        <a:pt x="331" y="382"/>
                      </a:lnTo>
                      <a:lnTo>
                        <a:pt x="340" y="390"/>
                      </a:lnTo>
                      <a:lnTo>
                        <a:pt x="331" y="390"/>
                      </a:lnTo>
                      <a:lnTo>
                        <a:pt x="331" y="398"/>
                      </a:lnTo>
                      <a:lnTo>
                        <a:pt x="340" y="407"/>
                      </a:lnTo>
                      <a:lnTo>
                        <a:pt x="340" y="415"/>
                      </a:lnTo>
                      <a:lnTo>
                        <a:pt x="331" y="407"/>
                      </a:lnTo>
                      <a:lnTo>
                        <a:pt x="331" y="415"/>
                      </a:lnTo>
                      <a:lnTo>
                        <a:pt x="323" y="424"/>
                      </a:lnTo>
                      <a:lnTo>
                        <a:pt x="323" y="415"/>
                      </a:lnTo>
                      <a:lnTo>
                        <a:pt x="323" y="407"/>
                      </a:lnTo>
                      <a:lnTo>
                        <a:pt x="314" y="407"/>
                      </a:lnTo>
                      <a:lnTo>
                        <a:pt x="306" y="407"/>
                      </a:lnTo>
                      <a:lnTo>
                        <a:pt x="306" y="415"/>
                      </a:lnTo>
                      <a:lnTo>
                        <a:pt x="306" y="424"/>
                      </a:lnTo>
                      <a:lnTo>
                        <a:pt x="306" y="432"/>
                      </a:lnTo>
                      <a:lnTo>
                        <a:pt x="297" y="432"/>
                      </a:lnTo>
                      <a:lnTo>
                        <a:pt x="297" y="441"/>
                      </a:lnTo>
                      <a:lnTo>
                        <a:pt x="297" y="449"/>
                      </a:lnTo>
                      <a:lnTo>
                        <a:pt x="306" y="458"/>
                      </a:lnTo>
                      <a:lnTo>
                        <a:pt x="297" y="466"/>
                      </a:lnTo>
                      <a:lnTo>
                        <a:pt x="297" y="458"/>
                      </a:lnTo>
                      <a:lnTo>
                        <a:pt x="297" y="466"/>
                      </a:lnTo>
                      <a:lnTo>
                        <a:pt x="289" y="483"/>
                      </a:lnTo>
                      <a:lnTo>
                        <a:pt x="280" y="483"/>
                      </a:lnTo>
                      <a:lnTo>
                        <a:pt x="280" y="492"/>
                      </a:lnTo>
                      <a:lnTo>
                        <a:pt x="272" y="492"/>
                      </a:lnTo>
                      <a:lnTo>
                        <a:pt x="263" y="492"/>
                      </a:lnTo>
                      <a:lnTo>
                        <a:pt x="263" y="483"/>
                      </a:lnTo>
                      <a:lnTo>
                        <a:pt x="255" y="483"/>
                      </a:lnTo>
                      <a:lnTo>
                        <a:pt x="255" y="475"/>
                      </a:lnTo>
                      <a:lnTo>
                        <a:pt x="246" y="475"/>
                      </a:lnTo>
                      <a:lnTo>
                        <a:pt x="238" y="475"/>
                      </a:lnTo>
                      <a:lnTo>
                        <a:pt x="238" y="466"/>
                      </a:lnTo>
                      <a:lnTo>
                        <a:pt x="229" y="458"/>
                      </a:lnTo>
                      <a:lnTo>
                        <a:pt x="229" y="449"/>
                      </a:lnTo>
                      <a:lnTo>
                        <a:pt x="221" y="458"/>
                      </a:lnTo>
                      <a:lnTo>
                        <a:pt x="212" y="458"/>
                      </a:lnTo>
                      <a:lnTo>
                        <a:pt x="212" y="466"/>
                      </a:lnTo>
                      <a:lnTo>
                        <a:pt x="212" y="475"/>
                      </a:lnTo>
                      <a:lnTo>
                        <a:pt x="204" y="475"/>
                      </a:lnTo>
                      <a:lnTo>
                        <a:pt x="195" y="475"/>
                      </a:lnTo>
                      <a:close/>
                    </a:path>
                  </a:pathLst>
                </a:custGeom>
                <a:solidFill>
                  <a:schemeClr val="bg2"/>
                </a:solidFill>
                <a:ln w="12700">
                  <a:noFill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0" hangingPunct="0">
                    <a:spcBef>
                      <a:spcPct val="20000"/>
                    </a:spcBef>
                  </a:pPr>
                  <a:endParaRPr lang="en-US"/>
                </a:p>
              </p:txBody>
            </p:sp>
            <p:sp>
              <p:nvSpPr>
                <p:cNvPr id="46239" name="Freeform 30"/>
                <p:cNvSpPr>
                  <a:spLocks/>
                </p:cNvSpPr>
                <p:nvPr/>
              </p:nvSpPr>
              <p:spPr bwMode="auto">
                <a:xfrm>
                  <a:off x="3368" y="1674"/>
                  <a:ext cx="408" cy="720"/>
                </a:xfrm>
                <a:custGeom>
                  <a:avLst/>
                  <a:gdLst>
                    <a:gd name="T0" fmla="*/ 323 w 408"/>
                    <a:gd name="T1" fmla="*/ 661 h 720"/>
                    <a:gd name="T2" fmla="*/ 323 w 408"/>
                    <a:gd name="T3" fmla="*/ 703 h 720"/>
                    <a:gd name="T4" fmla="*/ 298 w 408"/>
                    <a:gd name="T5" fmla="*/ 694 h 720"/>
                    <a:gd name="T6" fmla="*/ 264 w 408"/>
                    <a:gd name="T7" fmla="*/ 703 h 720"/>
                    <a:gd name="T8" fmla="*/ 255 w 408"/>
                    <a:gd name="T9" fmla="*/ 720 h 720"/>
                    <a:gd name="T10" fmla="*/ 238 w 408"/>
                    <a:gd name="T11" fmla="*/ 711 h 720"/>
                    <a:gd name="T12" fmla="*/ 230 w 408"/>
                    <a:gd name="T13" fmla="*/ 703 h 720"/>
                    <a:gd name="T14" fmla="*/ 221 w 408"/>
                    <a:gd name="T15" fmla="*/ 686 h 720"/>
                    <a:gd name="T16" fmla="*/ 221 w 408"/>
                    <a:gd name="T17" fmla="*/ 661 h 720"/>
                    <a:gd name="T18" fmla="*/ 213 w 408"/>
                    <a:gd name="T19" fmla="*/ 627 h 720"/>
                    <a:gd name="T20" fmla="*/ 179 w 408"/>
                    <a:gd name="T21" fmla="*/ 601 h 720"/>
                    <a:gd name="T22" fmla="*/ 170 w 408"/>
                    <a:gd name="T23" fmla="*/ 593 h 720"/>
                    <a:gd name="T24" fmla="*/ 136 w 408"/>
                    <a:gd name="T25" fmla="*/ 576 h 720"/>
                    <a:gd name="T26" fmla="*/ 128 w 408"/>
                    <a:gd name="T27" fmla="*/ 542 h 720"/>
                    <a:gd name="T28" fmla="*/ 136 w 408"/>
                    <a:gd name="T29" fmla="*/ 508 h 720"/>
                    <a:gd name="T30" fmla="*/ 145 w 408"/>
                    <a:gd name="T31" fmla="*/ 483 h 720"/>
                    <a:gd name="T32" fmla="*/ 111 w 408"/>
                    <a:gd name="T33" fmla="*/ 474 h 720"/>
                    <a:gd name="T34" fmla="*/ 85 w 408"/>
                    <a:gd name="T35" fmla="*/ 457 h 720"/>
                    <a:gd name="T36" fmla="*/ 77 w 408"/>
                    <a:gd name="T37" fmla="*/ 432 h 720"/>
                    <a:gd name="T38" fmla="*/ 34 w 408"/>
                    <a:gd name="T39" fmla="*/ 398 h 720"/>
                    <a:gd name="T40" fmla="*/ 9 w 408"/>
                    <a:gd name="T41" fmla="*/ 364 h 720"/>
                    <a:gd name="T42" fmla="*/ 0 w 408"/>
                    <a:gd name="T43" fmla="*/ 330 h 720"/>
                    <a:gd name="T44" fmla="*/ 9 w 408"/>
                    <a:gd name="T45" fmla="*/ 296 h 720"/>
                    <a:gd name="T46" fmla="*/ 9 w 408"/>
                    <a:gd name="T47" fmla="*/ 271 h 720"/>
                    <a:gd name="T48" fmla="*/ 34 w 408"/>
                    <a:gd name="T49" fmla="*/ 254 h 720"/>
                    <a:gd name="T50" fmla="*/ 43 w 408"/>
                    <a:gd name="T51" fmla="*/ 220 h 720"/>
                    <a:gd name="T52" fmla="*/ 34 w 408"/>
                    <a:gd name="T53" fmla="*/ 186 h 720"/>
                    <a:gd name="T54" fmla="*/ 43 w 408"/>
                    <a:gd name="T55" fmla="*/ 161 h 720"/>
                    <a:gd name="T56" fmla="*/ 85 w 408"/>
                    <a:gd name="T57" fmla="*/ 144 h 720"/>
                    <a:gd name="T58" fmla="*/ 102 w 408"/>
                    <a:gd name="T59" fmla="*/ 127 h 720"/>
                    <a:gd name="T60" fmla="*/ 119 w 408"/>
                    <a:gd name="T61" fmla="*/ 84 h 720"/>
                    <a:gd name="T62" fmla="*/ 111 w 408"/>
                    <a:gd name="T63" fmla="*/ 59 h 720"/>
                    <a:gd name="T64" fmla="*/ 85 w 408"/>
                    <a:gd name="T65" fmla="*/ 34 h 720"/>
                    <a:gd name="T66" fmla="*/ 68 w 408"/>
                    <a:gd name="T67" fmla="*/ 17 h 720"/>
                    <a:gd name="T68" fmla="*/ 230 w 408"/>
                    <a:gd name="T69" fmla="*/ 8 h 720"/>
                    <a:gd name="T70" fmla="*/ 332 w 408"/>
                    <a:gd name="T71" fmla="*/ 25 h 720"/>
                    <a:gd name="T72" fmla="*/ 374 w 408"/>
                    <a:gd name="T73" fmla="*/ 152 h 720"/>
                    <a:gd name="T74" fmla="*/ 383 w 408"/>
                    <a:gd name="T75" fmla="*/ 296 h 720"/>
                    <a:gd name="T76" fmla="*/ 383 w 408"/>
                    <a:gd name="T77" fmla="*/ 406 h 720"/>
                    <a:gd name="T78" fmla="*/ 391 w 408"/>
                    <a:gd name="T79" fmla="*/ 423 h 720"/>
                    <a:gd name="T80" fmla="*/ 391 w 408"/>
                    <a:gd name="T81" fmla="*/ 432 h 720"/>
                    <a:gd name="T82" fmla="*/ 400 w 408"/>
                    <a:gd name="T83" fmla="*/ 449 h 720"/>
                    <a:gd name="T84" fmla="*/ 400 w 408"/>
                    <a:gd name="T85" fmla="*/ 474 h 720"/>
                    <a:gd name="T86" fmla="*/ 391 w 408"/>
                    <a:gd name="T87" fmla="*/ 491 h 720"/>
                    <a:gd name="T88" fmla="*/ 391 w 408"/>
                    <a:gd name="T89" fmla="*/ 508 h 720"/>
                    <a:gd name="T90" fmla="*/ 383 w 408"/>
                    <a:gd name="T91" fmla="*/ 517 h 720"/>
                    <a:gd name="T92" fmla="*/ 374 w 408"/>
                    <a:gd name="T93" fmla="*/ 533 h 720"/>
                    <a:gd name="T94" fmla="*/ 366 w 408"/>
                    <a:gd name="T95" fmla="*/ 542 h 720"/>
                    <a:gd name="T96" fmla="*/ 366 w 408"/>
                    <a:gd name="T97" fmla="*/ 559 h 720"/>
                    <a:gd name="T98" fmla="*/ 357 w 408"/>
                    <a:gd name="T99" fmla="*/ 576 h 720"/>
                    <a:gd name="T100" fmla="*/ 357 w 408"/>
                    <a:gd name="T101" fmla="*/ 584 h 720"/>
                    <a:gd name="T102" fmla="*/ 357 w 408"/>
                    <a:gd name="T103" fmla="*/ 593 h 720"/>
                    <a:gd name="T104" fmla="*/ 357 w 408"/>
                    <a:gd name="T105" fmla="*/ 601 h 720"/>
                    <a:gd name="T106" fmla="*/ 349 w 408"/>
                    <a:gd name="T107" fmla="*/ 627 h 720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w 408"/>
                    <a:gd name="T163" fmla="*/ 0 h 720"/>
                    <a:gd name="T164" fmla="*/ 408 w 408"/>
                    <a:gd name="T165" fmla="*/ 720 h 720"/>
                  </a:gdLst>
                  <a:ahLst/>
                  <a:cxnLst>
                    <a:cxn ang="T108">
                      <a:pos x="T0" y="T1"/>
                    </a:cxn>
                    <a:cxn ang="T109">
                      <a:pos x="T2" y="T3"/>
                    </a:cxn>
                    <a:cxn ang="T110">
                      <a:pos x="T4" y="T5"/>
                    </a:cxn>
                    <a:cxn ang="T111">
                      <a:pos x="T6" y="T7"/>
                    </a:cxn>
                    <a:cxn ang="T112">
                      <a:pos x="T8" y="T9"/>
                    </a:cxn>
                    <a:cxn ang="T113">
                      <a:pos x="T10" y="T11"/>
                    </a:cxn>
                    <a:cxn ang="T114">
                      <a:pos x="T12" y="T13"/>
                    </a:cxn>
                    <a:cxn ang="T115">
                      <a:pos x="T14" y="T15"/>
                    </a:cxn>
                    <a:cxn ang="T116">
                      <a:pos x="T16" y="T17"/>
                    </a:cxn>
                    <a:cxn ang="T117">
                      <a:pos x="T18" y="T19"/>
                    </a:cxn>
                    <a:cxn ang="T118">
                      <a:pos x="T20" y="T21"/>
                    </a:cxn>
                    <a:cxn ang="T119">
                      <a:pos x="T22" y="T23"/>
                    </a:cxn>
                    <a:cxn ang="T120">
                      <a:pos x="T24" y="T25"/>
                    </a:cxn>
                    <a:cxn ang="T121">
                      <a:pos x="T26" y="T27"/>
                    </a:cxn>
                    <a:cxn ang="T122">
                      <a:pos x="T28" y="T29"/>
                    </a:cxn>
                    <a:cxn ang="T123">
                      <a:pos x="T30" y="T31"/>
                    </a:cxn>
                    <a:cxn ang="T124">
                      <a:pos x="T32" y="T33"/>
                    </a:cxn>
                    <a:cxn ang="T125">
                      <a:pos x="T34" y="T35"/>
                    </a:cxn>
                    <a:cxn ang="T126">
                      <a:pos x="T36" y="T37"/>
                    </a:cxn>
                    <a:cxn ang="T127">
                      <a:pos x="T38" y="T39"/>
                    </a:cxn>
                    <a:cxn ang="T128">
                      <a:pos x="T40" y="T41"/>
                    </a:cxn>
                    <a:cxn ang="T129">
                      <a:pos x="T42" y="T43"/>
                    </a:cxn>
                    <a:cxn ang="T130">
                      <a:pos x="T44" y="T45"/>
                    </a:cxn>
                    <a:cxn ang="T131">
                      <a:pos x="T46" y="T47"/>
                    </a:cxn>
                    <a:cxn ang="T132">
                      <a:pos x="T48" y="T49"/>
                    </a:cxn>
                    <a:cxn ang="T133">
                      <a:pos x="T50" y="T51"/>
                    </a:cxn>
                    <a:cxn ang="T134">
                      <a:pos x="T52" y="T53"/>
                    </a:cxn>
                    <a:cxn ang="T135">
                      <a:pos x="T54" y="T55"/>
                    </a:cxn>
                    <a:cxn ang="T136">
                      <a:pos x="T56" y="T57"/>
                    </a:cxn>
                    <a:cxn ang="T137">
                      <a:pos x="T58" y="T59"/>
                    </a:cxn>
                    <a:cxn ang="T138">
                      <a:pos x="T60" y="T61"/>
                    </a:cxn>
                    <a:cxn ang="T139">
                      <a:pos x="T62" y="T63"/>
                    </a:cxn>
                    <a:cxn ang="T140">
                      <a:pos x="T64" y="T65"/>
                    </a:cxn>
                    <a:cxn ang="T141">
                      <a:pos x="T66" y="T67"/>
                    </a:cxn>
                    <a:cxn ang="T142">
                      <a:pos x="T68" y="T69"/>
                    </a:cxn>
                    <a:cxn ang="T143">
                      <a:pos x="T70" y="T71"/>
                    </a:cxn>
                    <a:cxn ang="T144">
                      <a:pos x="T72" y="T73"/>
                    </a:cxn>
                    <a:cxn ang="T145">
                      <a:pos x="T74" y="T75"/>
                    </a:cxn>
                    <a:cxn ang="T146">
                      <a:pos x="T76" y="T77"/>
                    </a:cxn>
                    <a:cxn ang="T147">
                      <a:pos x="T78" y="T79"/>
                    </a:cxn>
                    <a:cxn ang="T148">
                      <a:pos x="T80" y="T81"/>
                    </a:cxn>
                    <a:cxn ang="T149">
                      <a:pos x="T82" y="T83"/>
                    </a:cxn>
                    <a:cxn ang="T150">
                      <a:pos x="T84" y="T85"/>
                    </a:cxn>
                    <a:cxn ang="T151">
                      <a:pos x="T86" y="T87"/>
                    </a:cxn>
                    <a:cxn ang="T152">
                      <a:pos x="T88" y="T89"/>
                    </a:cxn>
                    <a:cxn ang="T153">
                      <a:pos x="T90" y="T91"/>
                    </a:cxn>
                    <a:cxn ang="T154">
                      <a:pos x="T92" y="T93"/>
                    </a:cxn>
                    <a:cxn ang="T155">
                      <a:pos x="T94" y="T95"/>
                    </a:cxn>
                    <a:cxn ang="T156">
                      <a:pos x="T96" y="T97"/>
                    </a:cxn>
                    <a:cxn ang="T157">
                      <a:pos x="T98" y="T99"/>
                    </a:cxn>
                    <a:cxn ang="T158">
                      <a:pos x="T100" y="T101"/>
                    </a:cxn>
                    <a:cxn ang="T159">
                      <a:pos x="T102" y="T103"/>
                    </a:cxn>
                    <a:cxn ang="T160">
                      <a:pos x="T104" y="T105"/>
                    </a:cxn>
                    <a:cxn ang="T161">
                      <a:pos x="T106" y="T107"/>
                    </a:cxn>
                  </a:cxnLst>
                  <a:rect l="T162" t="T163" r="T164" b="T165"/>
                  <a:pathLst>
                    <a:path w="408" h="720">
                      <a:moveTo>
                        <a:pt x="366" y="644"/>
                      </a:moveTo>
                      <a:lnTo>
                        <a:pt x="357" y="644"/>
                      </a:lnTo>
                      <a:lnTo>
                        <a:pt x="340" y="652"/>
                      </a:lnTo>
                      <a:lnTo>
                        <a:pt x="332" y="652"/>
                      </a:lnTo>
                      <a:lnTo>
                        <a:pt x="323" y="661"/>
                      </a:lnTo>
                      <a:lnTo>
                        <a:pt x="323" y="669"/>
                      </a:lnTo>
                      <a:lnTo>
                        <a:pt x="323" y="677"/>
                      </a:lnTo>
                      <a:lnTo>
                        <a:pt x="323" y="686"/>
                      </a:lnTo>
                      <a:lnTo>
                        <a:pt x="332" y="686"/>
                      </a:lnTo>
                      <a:lnTo>
                        <a:pt x="332" y="694"/>
                      </a:lnTo>
                      <a:lnTo>
                        <a:pt x="323" y="703"/>
                      </a:lnTo>
                      <a:lnTo>
                        <a:pt x="315" y="703"/>
                      </a:lnTo>
                      <a:lnTo>
                        <a:pt x="315" y="694"/>
                      </a:lnTo>
                      <a:lnTo>
                        <a:pt x="306" y="694"/>
                      </a:lnTo>
                      <a:lnTo>
                        <a:pt x="298" y="694"/>
                      </a:lnTo>
                      <a:lnTo>
                        <a:pt x="289" y="686"/>
                      </a:lnTo>
                      <a:lnTo>
                        <a:pt x="281" y="686"/>
                      </a:lnTo>
                      <a:lnTo>
                        <a:pt x="272" y="686"/>
                      </a:lnTo>
                      <a:lnTo>
                        <a:pt x="264" y="694"/>
                      </a:lnTo>
                      <a:lnTo>
                        <a:pt x="264" y="703"/>
                      </a:lnTo>
                      <a:lnTo>
                        <a:pt x="255" y="703"/>
                      </a:lnTo>
                      <a:lnTo>
                        <a:pt x="255" y="711"/>
                      </a:lnTo>
                      <a:lnTo>
                        <a:pt x="264" y="720"/>
                      </a:lnTo>
                      <a:lnTo>
                        <a:pt x="255" y="720"/>
                      </a:lnTo>
                      <a:lnTo>
                        <a:pt x="255" y="711"/>
                      </a:lnTo>
                      <a:lnTo>
                        <a:pt x="247" y="711"/>
                      </a:lnTo>
                      <a:lnTo>
                        <a:pt x="247" y="703"/>
                      </a:lnTo>
                      <a:lnTo>
                        <a:pt x="238" y="703"/>
                      </a:lnTo>
                      <a:lnTo>
                        <a:pt x="238" y="711"/>
                      </a:lnTo>
                      <a:lnTo>
                        <a:pt x="247" y="711"/>
                      </a:lnTo>
                      <a:lnTo>
                        <a:pt x="247" y="720"/>
                      </a:lnTo>
                      <a:lnTo>
                        <a:pt x="238" y="711"/>
                      </a:lnTo>
                      <a:lnTo>
                        <a:pt x="230" y="711"/>
                      </a:lnTo>
                      <a:lnTo>
                        <a:pt x="230" y="703"/>
                      </a:lnTo>
                      <a:lnTo>
                        <a:pt x="230" y="694"/>
                      </a:lnTo>
                      <a:lnTo>
                        <a:pt x="221" y="686"/>
                      </a:lnTo>
                      <a:lnTo>
                        <a:pt x="221" y="677"/>
                      </a:lnTo>
                      <a:lnTo>
                        <a:pt x="230" y="669"/>
                      </a:lnTo>
                      <a:lnTo>
                        <a:pt x="230" y="661"/>
                      </a:lnTo>
                      <a:lnTo>
                        <a:pt x="221" y="661"/>
                      </a:lnTo>
                      <a:lnTo>
                        <a:pt x="221" y="652"/>
                      </a:lnTo>
                      <a:lnTo>
                        <a:pt x="213" y="644"/>
                      </a:lnTo>
                      <a:lnTo>
                        <a:pt x="213" y="635"/>
                      </a:lnTo>
                      <a:lnTo>
                        <a:pt x="213" y="627"/>
                      </a:lnTo>
                      <a:lnTo>
                        <a:pt x="204" y="627"/>
                      </a:lnTo>
                      <a:lnTo>
                        <a:pt x="196" y="627"/>
                      </a:lnTo>
                      <a:lnTo>
                        <a:pt x="196" y="618"/>
                      </a:lnTo>
                      <a:lnTo>
                        <a:pt x="196" y="610"/>
                      </a:lnTo>
                      <a:lnTo>
                        <a:pt x="179" y="601"/>
                      </a:lnTo>
                      <a:lnTo>
                        <a:pt x="170" y="610"/>
                      </a:lnTo>
                      <a:lnTo>
                        <a:pt x="170" y="601"/>
                      </a:lnTo>
                      <a:lnTo>
                        <a:pt x="170" y="593"/>
                      </a:lnTo>
                      <a:lnTo>
                        <a:pt x="162" y="593"/>
                      </a:lnTo>
                      <a:lnTo>
                        <a:pt x="153" y="584"/>
                      </a:lnTo>
                      <a:lnTo>
                        <a:pt x="145" y="584"/>
                      </a:lnTo>
                      <a:lnTo>
                        <a:pt x="136" y="576"/>
                      </a:lnTo>
                      <a:lnTo>
                        <a:pt x="128" y="567"/>
                      </a:lnTo>
                      <a:lnTo>
                        <a:pt x="128" y="550"/>
                      </a:lnTo>
                      <a:lnTo>
                        <a:pt x="128" y="542"/>
                      </a:lnTo>
                      <a:lnTo>
                        <a:pt x="136" y="525"/>
                      </a:lnTo>
                      <a:lnTo>
                        <a:pt x="136" y="517"/>
                      </a:lnTo>
                      <a:lnTo>
                        <a:pt x="136" y="508"/>
                      </a:lnTo>
                      <a:lnTo>
                        <a:pt x="136" y="500"/>
                      </a:lnTo>
                      <a:lnTo>
                        <a:pt x="145" y="491"/>
                      </a:lnTo>
                      <a:lnTo>
                        <a:pt x="145" y="483"/>
                      </a:lnTo>
                      <a:lnTo>
                        <a:pt x="128" y="474"/>
                      </a:lnTo>
                      <a:lnTo>
                        <a:pt x="111" y="474"/>
                      </a:lnTo>
                      <a:lnTo>
                        <a:pt x="102" y="483"/>
                      </a:lnTo>
                      <a:lnTo>
                        <a:pt x="94" y="483"/>
                      </a:lnTo>
                      <a:lnTo>
                        <a:pt x="94" y="474"/>
                      </a:lnTo>
                      <a:lnTo>
                        <a:pt x="85" y="466"/>
                      </a:lnTo>
                      <a:lnTo>
                        <a:pt x="85" y="457"/>
                      </a:lnTo>
                      <a:lnTo>
                        <a:pt x="85" y="449"/>
                      </a:lnTo>
                      <a:lnTo>
                        <a:pt x="85" y="440"/>
                      </a:lnTo>
                      <a:lnTo>
                        <a:pt x="77" y="432"/>
                      </a:lnTo>
                      <a:lnTo>
                        <a:pt x="68" y="423"/>
                      </a:lnTo>
                      <a:lnTo>
                        <a:pt x="60" y="415"/>
                      </a:lnTo>
                      <a:lnTo>
                        <a:pt x="51" y="415"/>
                      </a:lnTo>
                      <a:lnTo>
                        <a:pt x="43" y="406"/>
                      </a:lnTo>
                      <a:lnTo>
                        <a:pt x="43" y="398"/>
                      </a:lnTo>
                      <a:lnTo>
                        <a:pt x="34" y="398"/>
                      </a:lnTo>
                      <a:lnTo>
                        <a:pt x="34" y="389"/>
                      </a:lnTo>
                      <a:lnTo>
                        <a:pt x="17" y="381"/>
                      </a:lnTo>
                      <a:lnTo>
                        <a:pt x="17" y="372"/>
                      </a:lnTo>
                      <a:lnTo>
                        <a:pt x="17" y="364"/>
                      </a:lnTo>
                      <a:lnTo>
                        <a:pt x="9" y="364"/>
                      </a:lnTo>
                      <a:lnTo>
                        <a:pt x="9" y="356"/>
                      </a:lnTo>
                      <a:lnTo>
                        <a:pt x="9" y="347"/>
                      </a:lnTo>
                      <a:lnTo>
                        <a:pt x="0" y="339"/>
                      </a:lnTo>
                      <a:lnTo>
                        <a:pt x="0" y="330"/>
                      </a:lnTo>
                      <a:lnTo>
                        <a:pt x="0" y="322"/>
                      </a:lnTo>
                      <a:lnTo>
                        <a:pt x="0" y="313"/>
                      </a:lnTo>
                      <a:lnTo>
                        <a:pt x="0" y="305"/>
                      </a:lnTo>
                      <a:lnTo>
                        <a:pt x="0" y="296"/>
                      </a:lnTo>
                      <a:lnTo>
                        <a:pt x="9" y="296"/>
                      </a:lnTo>
                      <a:lnTo>
                        <a:pt x="9" y="288"/>
                      </a:lnTo>
                      <a:lnTo>
                        <a:pt x="9" y="279"/>
                      </a:lnTo>
                      <a:lnTo>
                        <a:pt x="9" y="271"/>
                      </a:lnTo>
                      <a:lnTo>
                        <a:pt x="9" y="262"/>
                      </a:lnTo>
                      <a:lnTo>
                        <a:pt x="17" y="262"/>
                      </a:lnTo>
                      <a:lnTo>
                        <a:pt x="26" y="262"/>
                      </a:lnTo>
                      <a:lnTo>
                        <a:pt x="26" y="254"/>
                      </a:lnTo>
                      <a:lnTo>
                        <a:pt x="34" y="254"/>
                      </a:lnTo>
                      <a:lnTo>
                        <a:pt x="34" y="245"/>
                      </a:lnTo>
                      <a:lnTo>
                        <a:pt x="34" y="237"/>
                      </a:lnTo>
                      <a:lnTo>
                        <a:pt x="43" y="228"/>
                      </a:lnTo>
                      <a:lnTo>
                        <a:pt x="43" y="220"/>
                      </a:lnTo>
                      <a:lnTo>
                        <a:pt x="43" y="203"/>
                      </a:lnTo>
                      <a:lnTo>
                        <a:pt x="43" y="195"/>
                      </a:lnTo>
                      <a:lnTo>
                        <a:pt x="43" y="186"/>
                      </a:lnTo>
                      <a:lnTo>
                        <a:pt x="34" y="186"/>
                      </a:lnTo>
                      <a:lnTo>
                        <a:pt x="34" y="178"/>
                      </a:lnTo>
                      <a:lnTo>
                        <a:pt x="34" y="169"/>
                      </a:lnTo>
                      <a:lnTo>
                        <a:pt x="34" y="161"/>
                      </a:lnTo>
                      <a:lnTo>
                        <a:pt x="43" y="152"/>
                      </a:lnTo>
                      <a:lnTo>
                        <a:pt x="43" y="161"/>
                      </a:lnTo>
                      <a:lnTo>
                        <a:pt x="51" y="152"/>
                      </a:lnTo>
                      <a:lnTo>
                        <a:pt x="60" y="152"/>
                      </a:lnTo>
                      <a:lnTo>
                        <a:pt x="68" y="152"/>
                      </a:lnTo>
                      <a:lnTo>
                        <a:pt x="77" y="144"/>
                      </a:lnTo>
                      <a:lnTo>
                        <a:pt x="85" y="144"/>
                      </a:lnTo>
                      <a:lnTo>
                        <a:pt x="94" y="144"/>
                      </a:lnTo>
                      <a:lnTo>
                        <a:pt x="94" y="135"/>
                      </a:lnTo>
                      <a:lnTo>
                        <a:pt x="102" y="135"/>
                      </a:lnTo>
                      <a:lnTo>
                        <a:pt x="102" y="127"/>
                      </a:lnTo>
                      <a:lnTo>
                        <a:pt x="102" y="118"/>
                      </a:lnTo>
                      <a:lnTo>
                        <a:pt x="102" y="110"/>
                      </a:lnTo>
                      <a:lnTo>
                        <a:pt x="111" y="110"/>
                      </a:lnTo>
                      <a:lnTo>
                        <a:pt x="111" y="101"/>
                      </a:lnTo>
                      <a:lnTo>
                        <a:pt x="119" y="84"/>
                      </a:lnTo>
                      <a:lnTo>
                        <a:pt x="119" y="76"/>
                      </a:lnTo>
                      <a:lnTo>
                        <a:pt x="111" y="67"/>
                      </a:lnTo>
                      <a:lnTo>
                        <a:pt x="111" y="59"/>
                      </a:lnTo>
                      <a:lnTo>
                        <a:pt x="102" y="50"/>
                      </a:lnTo>
                      <a:lnTo>
                        <a:pt x="94" y="50"/>
                      </a:lnTo>
                      <a:lnTo>
                        <a:pt x="85" y="42"/>
                      </a:lnTo>
                      <a:lnTo>
                        <a:pt x="85" y="34"/>
                      </a:lnTo>
                      <a:lnTo>
                        <a:pt x="77" y="25"/>
                      </a:lnTo>
                      <a:lnTo>
                        <a:pt x="68" y="25"/>
                      </a:lnTo>
                      <a:lnTo>
                        <a:pt x="68" y="17"/>
                      </a:lnTo>
                      <a:lnTo>
                        <a:pt x="85" y="17"/>
                      </a:lnTo>
                      <a:lnTo>
                        <a:pt x="136" y="8"/>
                      </a:lnTo>
                      <a:lnTo>
                        <a:pt x="145" y="8"/>
                      </a:lnTo>
                      <a:lnTo>
                        <a:pt x="187" y="8"/>
                      </a:lnTo>
                      <a:lnTo>
                        <a:pt x="230" y="8"/>
                      </a:lnTo>
                      <a:lnTo>
                        <a:pt x="247" y="8"/>
                      </a:lnTo>
                      <a:lnTo>
                        <a:pt x="289" y="0"/>
                      </a:lnTo>
                      <a:lnTo>
                        <a:pt x="298" y="0"/>
                      </a:lnTo>
                      <a:lnTo>
                        <a:pt x="332" y="0"/>
                      </a:lnTo>
                      <a:lnTo>
                        <a:pt x="332" y="25"/>
                      </a:lnTo>
                      <a:lnTo>
                        <a:pt x="340" y="42"/>
                      </a:lnTo>
                      <a:lnTo>
                        <a:pt x="349" y="50"/>
                      </a:lnTo>
                      <a:lnTo>
                        <a:pt x="357" y="76"/>
                      </a:lnTo>
                      <a:lnTo>
                        <a:pt x="366" y="93"/>
                      </a:lnTo>
                      <a:lnTo>
                        <a:pt x="374" y="127"/>
                      </a:lnTo>
                      <a:lnTo>
                        <a:pt x="374" y="152"/>
                      </a:lnTo>
                      <a:lnTo>
                        <a:pt x="374" y="169"/>
                      </a:lnTo>
                      <a:lnTo>
                        <a:pt x="374" y="186"/>
                      </a:lnTo>
                      <a:lnTo>
                        <a:pt x="383" y="220"/>
                      </a:lnTo>
                      <a:lnTo>
                        <a:pt x="383" y="254"/>
                      </a:lnTo>
                      <a:lnTo>
                        <a:pt x="383" y="296"/>
                      </a:lnTo>
                      <a:lnTo>
                        <a:pt x="391" y="330"/>
                      </a:lnTo>
                      <a:lnTo>
                        <a:pt x="391" y="364"/>
                      </a:lnTo>
                      <a:lnTo>
                        <a:pt x="391" y="381"/>
                      </a:lnTo>
                      <a:lnTo>
                        <a:pt x="391" y="398"/>
                      </a:lnTo>
                      <a:lnTo>
                        <a:pt x="383" y="406"/>
                      </a:lnTo>
                      <a:lnTo>
                        <a:pt x="391" y="406"/>
                      </a:lnTo>
                      <a:lnTo>
                        <a:pt x="391" y="415"/>
                      </a:lnTo>
                      <a:lnTo>
                        <a:pt x="391" y="423"/>
                      </a:lnTo>
                      <a:lnTo>
                        <a:pt x="383" y="423"/>
                      </a:lnTo>
                      <a:lnTo>
                        <a:pt x="383" y="432"/>
                      </a:lnTo>
                      <a:lnTo>
                        <a:pt x="391" y="432"/>
                      </a:lnTo>
                      <a:lnTo>
                        <a:pt x="391" y="440"/>
                      </a:lnTo>
                      <a:lnTo>
                        <a:pt x="391" y="449"/>
                      </a:lnTo>
                      <a:lnTo>
                        <a:pt x="400" y="449"/>
                      </a:lnTo>
                      <a:lnTo>
                        <a:pt x="400" y="457"/>
                      </a:lnTo>
                      <a:lnTo>
                        <a:pt x="400" y="466"/>
                      </a:lnTo>
                      <a:lnTo>
                        <a:pt x="400" y="474"/>
                      </a:lnTo>
                      <a:lnTo>
                        <a:pt x="408" y="474"/>
                      </a:lnTo>
                      <a:lnTo>
                        <a:pt x="400" y="483"/>
                      </a:lnTo>
                      <a:lnTo>
                        <a:pt x="400" y="491"/>
                      </a:lnTo>
                      <a:lnTo>
                        <a:pt x="391" y="491"/>
                      </a:lnTo>
                      <a:lnTo>
                        <a:pt x="391" y="500"/>
                      </a:lnTo>
                      <a:lnTo>
                        <a:pt x="391" y="508"/>
                      </a:lnTo>
                      <a:lnTo>
                        <a:pt x="391" y="517"/>
                      </a:lnTo>
                      <a:lnTo>
                        <a:pt x="383" y="517"/>
                      </a:lnTo>
                      <a:lnTo>
                        <a:pt x="383" y="525"/>
                      </a:lnTo>
                      <a:lnTo>
                        <a:pt x="374" y="533"/>
                      </a:lnTo>
                      <a:lnTo>
                        <a:pt x="374" y="542"/>
                      </a:lnTo>
                      <a:lnTo>
                        <a:pt x="374" y="533"/>
                      </a:lnTo>
                      <a:lnTo>
                        <a:pt x="366" y="542"/>
                      </a:lnTo>
                      <a:lnTo>
                        <a:pt x="366" y="533"/>
                      </a:lnTo>
                      <a:lnTo>
                        <a:pt x="366" y="542"/>
                      </a:lnTo>
                      <a:lnTo>
                        <a:pt x="366" y="550"/>
                      </a:lnTo>
                      <a:lnTo>
                        <a:pt x="366" y="559"/>
                      </a:lnTo>
                      <a:lnTo>
                        <a:pt x="357" y="567"/>
                      </a:lnTo>
                      <a:lnTo>
                        <a:pt x="366" y="567"/>
                      </a:lnTo>
                      <a:lnTo>
                        <a:pt x="357" y="567"/>
                      </a:lnTo>
                      <a:lnTo>
                        <a:pt x="357" y="576"/>
                      </a:lnTo>
                      <a:lnTo>
                        <a:pt x="366" y="584"/>
                      </a:lnTo>
                      <a:lnTo>
                        <a:pt x="357" y="584"/>
                      </a:lnTo>
                      <a:lnTo>
                        <a:pt x="366" y="584"/>
                      </a:lnTo>
                      <a:lnTo>
                        <a:pt x="366" y="593"/>
                      </a:lnTo>
                      <a:lnTo>
                        <a:pt x="357" y="593"/>
                      </a:lnTo>
                      <a:lnTo>
                        <a:pt x="366" y="601"/>
                      </a:lnTo>
                      <a:lnTo>
                        <a:pt x="357" y="601"/>
                      </a:lnTo>
                      <a:lnTo>
                        <a:pt x="366" y="601"/>
                      </a:lnTo>
                      <a:lnTo>
                        <a:pt x="357" y="610"/>
                      </a:lnTo>
                      <a:lnTo>
                        <a:pt x="357" y="618"/>
                      </a:lnTo>
                      <a:lnTo>
                        <a:pt x="349" y="618"/>
                      </a:lnTo>
                      <a:lnTo>
                        <a:pt x="349" y="627"/>
                      </a:lnTo>
                      <a:lnTo>
                        <a:pt x="357" y="635"/>
                      </a:lnTo>
                      <a:lnTo>
                        <a:pt x="366" y="644"/>
                      </a:lnTo>
                      <a:close/>
                    </a:path>
                  </a:pathLst>
                </a:custGeom>
                <a:solidFill>
                  <a:schemeClr val="bg2"/>
                </a:solidFill>
                <a:ln w="12700">
                  <a:noFill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0" hangingPunct="0">
                    <a:spcBef>
                      <a:spcPct val="20000"/>
                    </a:spcBef>
                  </a:pPr>
                  <a:endParaRPr lang="en-US"/>
                </a:p>
              </p:txBody>
            </p:sp>
            <p:sp>
              <p:nvSpPr>
                <p:cNvPr id="46240" name="Freeform 31"/>
                <p:cNvSpPr>
                  <a:spLocks/>
                </p:cNvSpPr>
                <p:nvPr/>
              </p:nvSpPr>
              <p:spPr bwMode="auto">
                <a:xfrm>
                  <a:off x="4795" y="1970"/>
                  <a:ext cx="17" cy="34"/>
                </a:xfrm>
                <a:custGeom>
                  <a:avLst/>
                  <a:gdLst>
                    <a:gd name="T0" fmla="*/ 9 w 17"/>
                    <a:gd name="T1" fmla="*/ 9 h 34"/>
                    <a:gd name="T2" fmla="*/ 17 w 17"/>
                    <a:gd name="T3" fmla="*/ 17 h 34"/>
                    <a:gd name="T4" fmla="*/ 9 w 17"/>
                    <a:gd name="T5" fmla="*/ 34 h 34"/>
                    <a:gd name="T6" fmla="*/ 9 w 17"/>
                    <a:gd name="T7" fmla="*/ 26 h 34"/>
                    <a:gd name="T8" fmla="*/ 9 w 17"/>
                    <a:gd name="T9" fmla="*/ 17 h 34"/>
                    <a:gd name="T10" fmla="*/ 0 w 17"/>
                    <a:gd name="T11" fmla="*/ 17 h 34"/>
                    <a:gd name="T12" fmla="*/ 0 w 17"/>
                    <a:gd name="T13" fmla="*/ 0 h 34"/>
                    <a:gd name="T14" fmla="*/ 9 w 17"/>
                    <a:gd name="T15" fmla="*/ 9 h 34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w 17"/>
                    <a:gd name="T25" fmla="*/ 0 h 34"/>
                    <a:gd name="T26" fmla="*/ 17 w 17"/>
                    <a:gd name="T27" fmla="*/ 34 h 34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T24" t="T25" r="T26" b="T27"/>
                  <a:pathLst>
                    <a:path w="17" h="34">
                      <a:moveTo>
                        <a:pt x="9" y="9"/>
                      </a:moveTo>
                      <a:lnTo>
                        <a:pt x="17" y="17"/>
                      </a:lnTo>
                      <a:lnTo>
                        <a:pt x="9" y="34"/>
                      </a:lnTo>
                      <a:lnTo>
                        <a:pt x="9" y="26"/>
                      </a:lnTo>
                      <a:lnTo>
                        <a:pt x="9" y="17"/>
                      </a:lnTo>
                      <a:lnTo>
                        <a:pt x="0" y="17"/>
                      </a:lnTo>
                      <a:lnTo>
                        <a:pt x="0" y="0"/>
                      </a:lnTo>
                      <a:lnTo>
                        <a:pt x="9" y="9"/>
                      </a:lnTo>
                      <a:close/>
                    </a:path>
                  </a:pathLst>
                </a:custGeom>
                <a:solidFill>
                  <a:schemeClr val="bg2"/>
                </a:solidFill>
                <a:ln w="12700">
                  <a:noFill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0" hangingPunct="0">
                    <a:spcBef>
                      <a:spcPct val="20000"/>
                    </a:spcBef>
                  </a:pPr>
                  <a:endParaRPr lang="en-US"/>
                </a:p>
              </p:txBody>
            </p:sp>
            <p:sp>
              <p:nvSpPr>
                <p:cNvPr id="46241" name="Freeform 32"/>
                <p:cNvSpPr>
                  <a:spLocks/>
                </p:cNvSpPr>
                <p:nvPr/>
              </p:nvSpPr>
              <p:spPr bwMode="auto">
                <a:xfrm>
                  <a:off x="4787" y="1970"/>
                  <a:ext cx="25" cy="26"/>
                </a:xfrm>
                <a:custGeom>
                  <a:avLst/>
                  <a:gdLst>
                    <a:gd name="T0" fmla="*/ 8 w 25"/>
                    <a:gd name="T1" fmla="*/ 0 h 26"/>
                    <a:gd name="T2" fmla="*/ 25 w 25"/>
                    <a:gd name="T3" fmla="*/ 9 h 26"/>
                    <a:gd name="T4" fmla="*/ 8 w 25"/>
                    <a:gd name="T5" fmla="*/ 26 h 26"/>
                    <a:gd name="T6" fmla="*/ 8 w 25"/>
                    <a:gd name="T7" fmla="*/ 26 h 26"/>
                    <a:gd name="T8" fmla="*/ 8 w 25"/>
                    <a:gd name="T9" fmla="*/ 17 h 26"/>
                    <a:gd name="T10" fmla="*/ 8 w 25"/>
                    <a:gd name="T11" fmla="*/ 17 h 26"/>
                    <a:gd name="T12" fmla="*/ 8 w 25"/>
                    <a:gd name="T13" fmla="*/ 17 h 26"/>
                    <a:gd name="T14" fmla="*/ 8 w 25"/>
                    <a:gd name="T15" fmla="*/ 17 h 26"/>
                    <a:gd name="T16" fmla="*/ 8 w 25"/>
                    <a:gd name="T17" fmla="*/ 9 h 26"/>
                    <a:gd name="T18" fmla="*/ 0 w 25"/>
                    <a:gd name="T19" fmla="*/ 9 h 26"/>
                    <a:gd name="T20" fmla="*/ 8 w 25"/>
                    <a:gd name="T21" fmla="*/ 0 h 26"/>
                    <a:gd name="T22" fmla="*/ 8 w 25"/>
                    <a:gd name="T23" fmla="*/ 0 h 26"/>
                    <a:gd name="T24" fmla="*/ 8 w 25"/>
                    <a:gd name="T25" fmla="*/ 0 h 2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w 25"/>
                    <a:gd name="T40" fmla="*/ 0 h 26"/>
                    <a:gd name="T41" fmla="*/ 25 w 25"/>
                    <a:gd name="T42" fmla="*/ 26 h 26"/>
                  </a:gdLst>
                  <a:ahLst/>
                  <a:cxnLst>
                    <a:cxn ang="T26">
                      <a:pos x="T0" y="T1"/>
                    </a:cxn>
                    <a:cxn ang="T27">
                      <a:pos x="T2" y="T3"/>
                    </a:cxn>
                    <a:cxn ang="T28">
                      <a:pos x="T4" y="T5"/>
                    </a:cxn>
                    <a:cxn ang="T29">
                      <a:pos x="T6" y="T7"/>
                    </a:cxn>
                    <a:cxn ang="T30">
                      <a:pos x="T8" y="T9"/>
                    </a:cxn>
                    <a:cxn ang="T31">
                      <a:pos x="T10" y="T11"/>
                    </a:cxn>
                    <a:cxn ang="T32">
                      <a:pos x="T12" y="T13"/>
                    </a:cxn>
                    <a:cxn ang="T33">
                      <a:pos x="T14" y="T15"/>
                    </a:cxn>
                    <a:cxn ang="T34">
                      <a:pos x="T16" y="T17"/>
                    </a:cxn>
                    <a:cxn ang="T35">
                      <a:pos x="T18" y="T19"/>
                    </a:cxn>
                    <a:cxn ang="T36">
                      <a:pos x="T20" y="T21"/>
                    </a:cxn>
                    <a:cxn ang="T37">
                      <a:pos x="T22" y="T23"/>
                    </a:cxn>
                    <a:cxn ang="T38">
                      <a:pos x="T24" y="T25"/>
                    </a:cxn>
                  </a:cxnLst>
                  <a:rect l="T39" t="T40" r="T41" b="T42"/>
                  <a:pathLst>
                    <a:path w="25" h="26">
                      <a:moveTo>
                        <a:pt x="8" y="0"/>
                      </a:moveTo>
                      <a:lnTo>
                        <a:pt x="25" y="9"/>
                      </a:lnTo>
                      <a:lnTo>
                        <a:pt x="8" y="26"/>
                      </a:lnTo>
                      <a:lnTo>
                        <a:pt x="8" y="17"/>
                      </a:lnTo>
                      <a:lnTo>
                        <a:pt x="8" y="9"/>
                      </a:lnTo>
                      <a:lnTo>
                        <a:pt x="0" y="9"/>
                      </a:lnTo>
                      <a:lnTo>
                        <a:pt x="8" y="0"/>
                      </a:lnTo>
                      <a:close/>
                    </a:path>
                  </a:pathLst>
                </a:custGeom>
                <a:solidFill>
                  <a:schemeClr val="bg2"/>
                </a:solidFill>
                <a:ln w="12700">
                  <a:noFill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0" hangingPunct="0">
                    <a:spcBef>
                      <a:spcPct val="20000"/>
                    </a:spcBef>
                  </a:pPr>
                  <a:endParaRPr lang="en-US"/>
                </a:p>
              </p:txBody>
            </p:sp>
            <p:sp>
              <p:nvSpPr>
                <p:cNvPr id="46242" name="Freeform 33"/>
                <p:cNvSpPr>
                  <a:spLocks/>
                </p:cNvSpPr>
                <p:nvPr/>
              </p:nvSpPr>
              <p:spPr bwMode="auto">
                <a:xfrm>
                  <a:off x="4897" y="1835"/>
                  <a:ext cx="102" cy="178"/>
                </a:xfrm>
                <a:custGeom>
                  <a:avLst/>
                  <a:gdLst>
                    <a:gd name="T0" fmla="*/ 34 w 102"/>
                    <a:gd name="T1" fmla="*/ 161 h 178"/>
                    <a:gd name="T2" fmla="*/ 34 w 102"/>
                    <a:gd name="T3" fmla="*/ 152 h 178"/>
                    <a:gd name="T4" fmla="*/ 26 w 102"/>
                    <a:gd name="T5" fmla="*/ 127 h 178"/>
                    <a:gd name="T6" fmla="*/ 17 w 102"/>
                    <a:gd name="T7" fmla="*/ 93 h 178"/>
                    <a:gd name="T8" fmla="*/ 17 w 102"/>
                    <a:gd name="T9" fmla="*/ 76 h 178"/>
                    <a:gd name="T10" fmla="*/ 9 w 102"/>
                    <a:gd name="T11" fmla="*/ 67 h 178"/>
                    <a:gd name="T12" fmla="*/ 9 w 102"/>
                    <a:gd name="T13" fmla="*/ 59 h 178"/>
                    <a:gd name="T14" fmla="*/ 0 w 102"/>
                    <a:gd name="T15" fmla="*/ 17 h 178"/>
                    <a:gd name="T16" fmla="*/ 0 w 102"/>
                    <a:gd name="T17" fmla="*/ 17 h 178"/>
                    <a:gd name="T18" fmla="*/ 0 w 102"/>
                    <a:gd name="T19" fmla="*/ 8 h 178"/>
                    <a:gd name="T20" fmla="*/ 9 w 102"/>
                    <a:gd name="T21" fmla="*/ 8 h 178"/>
                    <a:gd name="T22" fmla="*/ 9 w 102"/>
                    <a:gd name="T23" fmla="*/ 0 h 178"/>
                    <a:gd name="T24" fmla="*/ 17 w 102"/>
                    <a:gd name="T25" fmla="*/ 0 h 178"/>
                    <a:gd name="T26" fmla="*/ 26 w 102"/>
                    <a:gd name="T27" fmla="*/ 0 h 178"/>
                    <a:gd name="T28" fmla="*/ 34 w 102"/>
                    <a:gd name="T29" fmla="*/ 0 h 178"/>
                    <a:gd name="T30" fmla="*/ 34 w 102"/>
                    <a:gd name="T31" fmla="*/ 0 h 178"/>
                    <a:gd name="T32" fmla="*/ 34 w 102"/>
                    <a:gd name="T33" fmla="*/ 0 h 178"/>
                    <a:gd name="T34" fmla="*/ 26 w 102"/>
                    <a:gd name="T35" fmla="*/ 8 h 178"/>
                    <a:gd name="T36" fmla="*/ 26 w 102"/>
                    <a:gd name="T37" fmla="*/ 8 h 178"/>
                    <a:gd name="T38" fmla="*/ 26 w 102"/>
                    <a:gd name="T39" fmla="*/ 8 h 178"/>
                    <a:gd name="T40" fmla="*/ 26 w 102"/>
                    <a:gd name="T41" fmla="*/ 17 h 178"/>
                    <a:gd name="T42" fmla="*/ 17 w 102"/>
                    <a:gd name="T43" fmla="*/ 25 h 178"/>
                    <a:gd name="T44" fmla="*/ 26 w 102"/>
                    <a:gd name="T45" fmla="*/ 34 h 178"/>
                    <a:gd name="T46" fmla="*/ 26 w 102"/>
                    <a:gd name="T47" fmla="*/ 50 h 178"/>
                    <a:gd name="T48" fmla="*/ 34 w 102"/>
                    <a:gd name="T49" fmla="*/ 59 h 178"/>
                    <a:gd name="T50" fmla="*/ 51 w 102"/>
                    <a:gd name="T51" fmla="*/ 67 h 178"/>
                    <a:gd name="T52" fmla="*/ 51 w 102"/>
                    <a:gd name="T53" fmla="*/ 93 h 178"/>
                    <a:gd name="T54" fmla="*/ 60 w 102"/>
                    <a:gd name="T55" fmla="*/ 101 h 178"/>
                    <a:gd name="T56" fmla="*/ 68 w 102"/>
                    <a:gd name="T57" fmla="*/ 110 h 178"/>
                    <a:gd name="T58" fmla="*/ 85 w 102"/>
                    <a:gd name="T59" fmla="*/ 118 h 178"/>
                    <a:gd name="T60" fmla="*/ 93 w 102"/>
                    <a:gd name="T61" fmla="*/ 118 h 178"/>
                    <a:gd name="T62" fmla="*/ 102 w 102"/>
                    <a:gd name="T63" fmla="*/ 161 h 178"/>
                    <a:gd name="T64" fmla="*/ 102 w 102"/>
                    <a:gd name="T65" fmla="*/ 161 h 178"/>
                    <a:gd name="T66" fmla="*/ 102 w 102"/>
                    <a:gd name="T67" fmla="*/ 161 h 178"/>
                    <a:gd name="T68" fmla="*/ 76 w 102"/>
                    <a:gd name="T69" fmla="*/ 169 h 178"/>
                    <a:gd name="T70" fmla="*/ 43 w 102"/>
                    <a:gd name="T71" fmla="*/ 178 h 178"/>
                    <a:gd name="T72" fmla="*/ 34 w 102"/>
                    <a:gd name="T73" fmla="*/ 161 h 178"/>
                    <a:gd name="T74" fmla="*/ 34 w 102"/>
                    <a:gd name="T75" fmla="*/ 161 h 178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w 102"/>
                    <a:gd name="T115" fmla="*/ 0 h 178"/>
                    <a:gd name="T116" fmla="*/ 102 w 102"/>
                    <a:gd name="T117" fmla="*/ 178 h 178"/>
                  </a:gdLst>
                  <a:ahLst/>
                  <a:cxnLst>
                    <a:cxn ang="T76">
                      <a:pos x="T0" y="T1"/>
                    </a:cxn>
                    <a:cxn ang="T77">
                      <a:pos x="T2" y="T3"/>
                    </a:cxn>
                    <a:cxn ang="T78">
                      <a:pos x="T4" y="T5"/>
                    </a:cxn>
                    <a:cxn ang="T79">
                      <a:pos x="T6" y="T7"/>
                    </a:cxn>
                    <a:cxn ang="T80">
                      <a:pos x="T8" y="T9"/>
                    </a:cxn>
                    <a:cxn ang="T81">
                      <a:pos x="T10" y="T11"/>
                    </a:cxn>
                    <a:cxn ang="T82">
                      <a:pos x="T12" y="T13"/>
                    </a:cxn>
                    <a:cxn ang="T83">
                      <a:pos x="T14" y="T15"/>
                    </a:cxn>
                    <a:cxn ang="T84">
                      <a:pos x="T16" y="T17"/>
                    </a:cxn>
                    <a:cxn ang="T85">
                      <a:pos x="T18" y="T19"/>
                    </a:cxn>
                    <a:cxn ang="T86">
                      <a:pos x="T20" y="T21"/>
                    </a:cxn>
                    <a:cxn ang="T87">
                      <a:pos x="T22" y="T23"/>
                    </a:cxn>
                    <a:cxn ang="T88">
                      <a:pos x="T24" y="T25"/>
                    </a:cxn>
                    <a:cxn ang="T89">
                      <a:pos x="T26" y="T27"/>
                    </a:cxn>
                    <a:cxn ang="T90">
                      <a:pos x="T28" y="T29"/>
                    </a:cxn>
                    <a:cxn ang="T91">
                      <a:pos x="T30" y="T31"/>
                    </a:cxn>
                    <a:cxn ang="T92">
                      <a:pos x="T32" y="T33"/>
                    </a:cxn>
                    <a:cxn ang="T93">
                      <a:pos x="T34" y="T35"/>
                    </a:cxn>
                    <a:cxn ang="T94">
                      <a:pos x="T36" y="T37"/>
                    </a:cxn>
                    <a:cxn ang="T95">
                      <a:pos x="T38" y="T39"/>
                    </a:cxn>
                    <a:cxn ang="T96">
                      <a:pos x="T40" y="T41"/>
                    </a:cxn>
                    <a:cxn ang="T97">
                      <a:pos x="T42" y="T43"/>
                    </a:cxn>
                    <a:cxn ang="T98">
                      <a:pos x="T44" y="T45"/>
                    </a:cxn>
                    <a:cxn ang="T99">
                      <a:pos x="T46" y="T47"/>
                    </a:cxn>
                    <a:cxn ang="T100">
                      <a:pos x="T48" y="T49"/>
                    </a:cxn>
                    <a:cxn ang="T101">
                      <a:pos x="T50" y="T51"/>
                    </a:cxn>
                    <a:cxn ang="T102">
                      <a:pos x="T52" y="T53"/>
                    </a:cxn>
                    <a:cxn ang="T103">
                      <a:pos x="T54" y="T55"/>
                    </a:cxn>
                    <a:cxn ang="T104">
                      <a:pos x="T56" y="T57"/>
                    </a:cxn>
                    <a:cxn ang="T105">
                      <a:pos x="T58" y="T59"/>
                    </a:cxn>
                    <a:cxn ang="T106">
                      <a:pos x="T60" y="T61"/>
                    </a:cxn>
                    <a:cxn ang="T107">
                      <a:pos x="T62" y="T63"/>
                    </a:cxn>
                    <a:cxn ang="T108">
                      <a:pos x="T64" y="T65"/>
                    </a:cxn>
                    <a:cxn ang="T109">
                      <a:pos x="T66" y="T67"/>
                    </a:cxn>
                    <a:cxn ang="T110">
                      <a:pos x="T68" y="T69"/>
                    </a:cxn>
                    <a:cxn ang="T111">
                      <a:pos x="T70" y="T71"/>
                    </a:cxn>
                    <a:cxn ang="T112">
                      <a:pos x="T72" y="T73"/>
                    </a:cxn>
                    <a:cxn ang="T113">
                      <a:pos x="T74" y="T75"/>
                    </a:cxn>
                  </a:cxnLst>
                  <a:rect l="T114" t="T115" r="T116" b="T117"/>
                  <a:pathLst>
                    <a:path w="102" h="178">
                      <a:moveTo>
                        <a:pt x="34" y="161"/>
                      </a:moveTo>
                      <a:lnTo>
                        <a:pt x="34" y="152"/>
                      </a:lnTo>
                      <a:lnTo>
                        <a:pt x="26" y="127"/>
                      </a:lnTo>
                      <a:lnTo>
                        <a:pt x="17" y="93"/>
                      </a:lnTo>
                      <a:lnTo>
                        <a:pt x="17" y="76"/>
                      </a:lnTo>
                      <a:lnTo>
                        <a:pt x="9" y="67"/>
                      </a:lnTo>
                      <a:lnTo>
                        <a:pt x="9" y="59"/>
                      </a:lnTo>
                      <a:lnTo>
                        <a:pt x="0" y="17"/>
                      </a:lnTo>
                      <a:lnTo>
                        <a:pt x="0" y="8"/>
                      </a:lnTo>
                      <a:lnTo>
                        <a:pt x="9" y="8"/>
                      </a:lnTo>
                      <a:lnTo>
                        <a:pt x="9" y="0"/>
                      </a:lnTo>
                      <a:lnTo>
                        <a:pt x="17" y="0"/>
                      </a:lnTo>
                      <a:lnTo>
                        <a:pt x="26" y="0"/>
                      </a:lnTo>
                      <a:lnTo>
                        <a:pt x="34" y="0"/>
                      </a:lnTo>
                      <a:lnTo>
                        <a:pt x="26" y="8"/>
                      </a:lnTo>
                      <a:lnTo>
                        <a:pt x="26" y="17"/>
                      </a:lnTo>
                      <a:lnTo>
                        <a:pt x="17" y="25"/>
                      </a:lnTo>
                      <a:lnTo>
                        <a:pt x="26" y="34"/>
                      </a:lnTo>
                      <a:lnTo>
                        <a:pt x="26" y="50"/>
                      </a:lnTo>
                      <a:lnTo>
                        <a:pt x="34" y="59"/>
                      </a:lnTo>
                      <a:lnTo>
                        <a:pt x="51" y="67"/>
                      </a:lnTo>
                      <a:lnTo>
                        <a:pt x="51" y="93"/>
                      </a:lnTo>
                      <a:lnTo>
                        <a:pt x="60" y="101"/>
                      </a:lnTo>
                      <a:lnTo>
                        <a:pt x="68" y="110"/>
                      </a:lnTo>
                      <a:lnTo>
                        <a:pt x="85" y="118"/>
                      </a:lnTo>
                      <a:lnTo>
                        <a:pt x="93" y="118"/>
                      </a:lnTo>
                      <a:lnTo>
                        <a:pt x="102" y="161"/>
                      </a:lnTo>
                      <a:lnTo>
                        <a:pt x="76" y="169"/>
                      </a:lnTo>
                      <a:lnTo>
                        <a:pt x="43" y="178"/>
                      </a:lnTo>
                      <a:lnTo>
                        <a:pt x="34" y="161"/>
                      </a:lnTo>
                      <a:close/>
                    </a:path>
                  </a:pathLst>
                </a:custGeom>
                <a:solidFill>
                  <a:schemeClr val="bg2"/>
                </a:solidFill>
                <a:ln w="12700">
                  <a:noFill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0" hangingPunct="0">
                    <a:spcBef>
                      <a:spcPct val="20000"/>
                    </a:spcBef>
                  </a:pPr>
                  <a:endParaRPr lang="en-US"/>
                </a:p>
              </p:txBody>
            </p:sp>
            <p:sp>
              <p:nvSpPr>
                <p:cNvPr id="46243" name="Freeform 34"/>
                <p:cNvSpPr>
                  <a:spLocks/>
                </p:cNvSpPr>
                <p:nvPr/>
              </p:nvSpPr>
              <p:spPr bwMode="auto">
                <a:xfrm>
                  <a:off x="4540" y="1852"/>
                  <a:ext cx="459" cy="220"/>
                </a:xfrm>
                <a:custGeom>
                  <a:avLst/>
                  <a:gdLst>
                    <a:gd name="T0" fmla="*/ 433 w 459"/>
                    <a:gd name="T1" fmla="*/ 152 h 220"/>
                    <a:gd name="T2" fmla="*/ 450 w 459"/>
                    <a:gd name="T3" fmla="*/ 186 h 220"/>
                    <a:gd name="T4" fmla="*/ 417 w 459"/>
                    <a:gd name="T5" fmla="*/ 220 h 220"/>
                    <a:gd name="T6" fmla="*/ 391 w 459"/>
                    <a:gd name="T7" fmla="*/ 194 h 220"/>
                    <a:gd name="T8" fmla="*/ 383 w 459"/>
                    <a:gd name="T9" fmla="*/ 178 h 220"/>
                    <a:gd name="T10" fmla="*/ 374 w 459"/>
                    <a:gd name="T11" fmla="*/ 186 h 220"/>
                    <a:gd name="T12" fmla="*/ 349 w 459"/>
                    <a:gd name="T13" fmla="*/ 161 h 220"/>
                    <a:gd name="T14" fmla="*/ 357 w 459"/>
                    <a:gd name="T15" fmla="*/ 152 h 220"/>
                    <a:gd name="T16" fmla="*/ 340 w 459"/>
                    <a:gd name="T17" fmla="*/ 135 h 220"/>
                    <a:gd name="T18" fmla="*/ 332 w 459"/>
                    <a:gd name="T19" fmla="*/ 127 h 220"/>
                    <a:gd name="T20" fmla="*/ 349 w 459"/>
                    <a:gd name="T21" fmla="*/ 110 h 220"/>
                    <a:gd name="T22" fmla="*/ 340 w 459"/>
                    <a:gd name="T23" fmla="*/ 101 h 220"/>
                    <a:gd name="T24" fmla="*/ 332 w 459"/>
                    <a:gd name="T25" fmla="*/ 76 h 220"/>
                    <a:gd name="T26" fmla="*/ 349 w 459"/>
                    <a:gd name="T27" fmla="*/ 50 h 220"/>
                    <a:gd name="T28" fmla="*/ 332 w 459"/>
                    <a:gd name="T29" fmla="*/ 33 h 220"/>
                    <a:gd name="T30" fmla="*/ 306 w 459"/>
                    <a:gd name="T31" fmla="*/ 76 h 220"/>
                    <a:gd name="T32" fmla="*/ 298 w 459"/>
                    <a:gd name="T33" fmla="*/ 84 h 220"/>
                    <a:gd name="T34" fmla="*/ 315 w 459"/>
                    <a:gd name="T35" fmla="*/ 93 h 220"/>
                    <a:gd name="T36" fmla="*/ 315 w 459"/>
                    <a:gd name="T37" fmla="*/ 169 h 220"/>
                    <a:gd name="T38" fmla="*/ 323 w 459"/>
                    <a:gd name="T39" fmla="*/ 194 h 220"/>
                    <a:gd name="T40" fmla="*/ 349 w 459"/>
                    <a:gd name="T41" fmla="*/ 220 h 220"/>
                    <a:gd name="T42" fmla="*/ 281 w 459"/>
                    <a:gd name="T43" fmla="*/ 203 h 220"/>
                    <a:gd name="T44" fmla="*/ 247 w 459"/>
                    <a:gd name="T45" fmla="*/ 194 h 220"/>
                    <a:gd name="T46" fmla="*/ 255 w 459"/>
                    <a:gd name="T47" fmla="*/ 152 h 220"/>
                    <a:gd name="T48" fmla="*/ 255 w 459"/>
                    <a:gd name="T49" fmla="*/ 144 h 220"/>
                    <a:gd name="T50" fmla="*/ 247 w 459"/>
                    <a:gd name="T51" fmla="*/ 127 h 220"/>
                    <a:gd name="T52" fmla="*/ 221 w 459"/>
                    <a:gd name="T53" fmla="*/ 118 h 220"/>
                    <a:gd name="T54" fmla="*/ 213 w 459"/>
                    <a:gd name="T55" fmla="*/ 110 h 220"/>
                    <a:gd name="T56" fmla="*/ 204 w 459"/>
                    <a:gd name="T57" fmla="*/ 101 h 220"/>
                    <a:gd name="T58" fmla="*/ 196 w 459"/>
                    <a:gd name="T59" fmla="*/ 93 h 220"/>
                    <a:gd name="T60" fmla="*/ 179 w 459"/>
                    <a:gd name="T61" fmla="*/ 93 h 220"/>
                    <a:gd name="T62" fmla="*/ 179 w 459"/>
                    <a:gd name="T63" fmla="*/ 84 h 220"/>
                    <a:gd name="T64" fmla="*/ 170 w 459"/>
                    <a:gd name="T65" fmla="*/ 76 h 220"/>
                    <a:gd name="T66" fmla="*/ 170 w 459"/>
                    <a:gd name="T67" fmla="*/ 67 h 220"/>
                    <a:gd name="T68" fmla="*/ 162 w 459"/>
                    <a:gd name="T69" fmla="*/ 67 h 220"/>
                    <a:gd name="T70" fmla="*/ 162 w 459"/>
                    <a:gd name="T71" fmla="*/ 67 h 220"/>
                    <a:gd name="T72" fmla="*/ 162 w 459"/>
                    <a:gd name="T73" fmla="*/ 59 h 220"/>
                    <a:gd name="T74" fmla="*/ 153 w 459"/>
                    <a:gd name="T75" fmla="*/ 59 h 220"/>
                    <a:gd name="T76" fmla="*/ 153 w 459"/>
                    <a:gd name="T77" fmla="*/ 59 h 220"/>
                    <a:gd name="T78" fmla="*/ 145 w 459"/>
                    <a:gd name="T79" fmla="*/ 59 h 220"/>
                    <a:gd name="T80" fmla="*/ 128 w 459"/>
                    <a:gd name="T81" fmla="*/ 50 h 220"/>
                    <a:gd name="T82" fmla="*/ 119 w 459"/>
                    <a:gd name="T83" fmla="*/ 59 h 220"/>
                    <a:gd name="T84" fmla="*/ 111 w 459"/>
                    <a:gd name="T85" fmla="*/ 67 h 220"/>
                    <a:gd name="T86" fmla="*/ 102 w 459"/>
                    <a:gd name="T87" fmla="*/ 67 h 220"/>
                    <a:gd name="T88" fmla="*/ 102 w 459"/>
                    <a:gd name="T89" fmla="*/ 76 h 220"/>
                    <a:gd name="T90" fmla="*/ 85 w 459"/>
                    <a:gd name="T91" fmla="*/ 84 h 220"/>
                    <a:gd name="T92" fmla="*/ 77 w 459"/>
                    <a:gd name="T93" fmla="*/ 76 h 220"/>
                    <a:gd name="T94" fmla="*/ 77 w 459"/>
                    <a:gd name="T95" fmla="*/ 67 h 220"/>
                    <a:gd name="T96" fmla="*/ 68 w 459"/>
                    <a:gd name="T97" fmla="*/ 67 h 220"/>
                    <a:gd name="T98" fmla="*/ 68 w 459"/>
                    <a:gd name="T99" fmla="*/ 76 h 220"/>
                    <a:gd name="T100" fmla="*/ 51 w 459"/>
                    <a:gd name="T101" fmla="*/ 93 h 220"/>
                    <a:gd name="T102" fmla="*/ 43 w 459"/>
                    <a:gd name="T103" fmla="*/ 93 h 220"/>
                    <a:gd name="T104" fmla="*/ 43 w 459"/>
                    <a:gd name="T105" fmla="*/ 110 h 220"/>
                    <a:gd name="T106" fmla="*/ 26 w 459"/>
                    <a:gd name="T107" fmla="*/ 127 h 220"/>
                    <a:gd name="T108" fmla="*/ 9 w 459"/>
                    <a:gd name="T109" fmla="*/ 135 h 220"/>
                    <a:gd name="T110" fmla="*/ 68 w 459"/>
                    <a:gd name="T111" fmla="*/ 59 h 220"/>
                    <a:gd name="T112" fmla="*/ 196 w 459"/>
                    <a:gd name="T113" fmla="*/ 33 h 220"/>
                    <a:gd name="T114" fmla="*/ 264 w 459"/>
                    <a:gd name="T115" fmla="*/ 25 h 220"/>
                    <a:gd name="T116" fmla="*/ 357 w 459"/>
                    <a:gd name="T117" fmla="*/ 0 h 220"/>
                    <a:gd name="T118" fmla="*/ 374 w 459"/>
                    <a:gd name="T119" fmla="*/ 76 h 220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  <a:gd name="T165" fmla="*/ 0 60000 65536"/>
                    <a:gd name="T166" fmla="*/ 0 60000 65536"/>
                    <a:gd name="T167" fmla="*/ 0 60000 65536"/>
                    <a:gd name="T168" fmla="*/ 0 60000 65536"/>
                    <a:gd name="T169" fmla="*/ 0 60000 65536"/>
                    <a:gd name="T170" fmla="*/ 0 60000 65536"/>
                    <a:gd name="T171" fmla="*/ 0 60000 65536"/>
                    <a:gd name="T172" fmla="*/ 0 60000 65536"/>
                    <a:gd name="T173" fmla="*/ 0 60000 65536"/>
                    <a:gd name="T174" fmla="*/ 0 60000 65536"/>
                    <a:gd name="T175" fmla="*/ 0 60000 65536"/>
                    <a:gd name="T176" fmla="*/ 0 60000 65536"/>
                    <a:gd name="T177" fmla="*/ 0 60000 65536"/>
                    <a:gd name="T178" fmla="*/ 0 60000 65536"/>
                    <a:gd name="T179" fmla="*/ 0 60000 65536"/>
                    <a:gd name="T180" fmla="*/ 0 w 459"/>
                    <a:gd name="T181" fmla="*/ 0 h 220"/>
                    <a:gd name="T182" fmla="*/ 459 w 459"/>
                    <a:gd name="T183" fmla="*/ 220 h 220"/>
                  </a:gdLst>
                  <a:ahLst/>
                  <a:cxnLst>
                    <a:cxn ang="T120">
                      <a:pos x="T0" y="T1"/>
                    </a:cxn>
                    <a:cxn ang="T121">
                      <a:pos x="T2" y="T3"/>
                    </a:cxn>
                    <a:cxn ang="T122">
                      <a:pos x="T4" y="T5"/>
                    </a:cxn>
                    <a:cxn ang="T123">
                      <a:pos x="T6" y="T7"/>
                    </a:cxn>
                    <a:cxn ang="T124">
                      <a:pos x="T8" y="T9"/>
                    </a:cxn>
                    <a:cxn ang="T125">
                      <a:pos x="T10" y="T11"/>
                    </a:cxn>
                    <a:cxn ang="T126">
                      <a:pos x="T12" y="T13"/>
                    </a:cxn>
                    <a:cxn ang="T127">
                      <a:pos x="T14" y="T15"/>
                    </a:cxn>
                    <a:cxn ang="T128">
                      <a:pos x="T16" y="T17"/>
                    </a:cxn>
                    <a:cxn ang="T129">
                      <a:pos x="T18" y="T19"/>
                    </a:cxn>
                    <a:cxn ang="T130">
                      <a:pos x="T20" y="T21"/>
                    </a:cxn>
                    <a:cxn ang="T131">
                      <a:pos x="T22" y="T23"/>
                    </a:cxn>
                    <a:cxn ang="T132">
                      <a:pos x="T24" y="T25"/>
                    </a:cxn>
                    <a:cxn ang="T133">
                      <a:pos x="T26" y="T27"/>
                    </a:cxn>
                    <a:cxn ang="T134">
                      <a:pos x="T28" y="T29"/>
                    </a:cxn>
                    <a:cxn ang="T135">
                      <a:pos x="T30" y="T31"/>
                    </a:cxn>
                    <a:cxn ang="T136">
                      <a:pos x="T32" y="T33"/>
                    </a:cxn>
                    <a:cxn ang="T137">
                      <a:pos x="T34" y="T35"/>
                    </a:cxn>
                    <a:cxn ang="T138">
                      <a:pos x="T36" y="T37"/>
                    </a:cxn>
                    <a:cxn ang="T139">
                      <a:pos x="T38" y="T39"/>
                    </a:cxn>
                    <a:cxn ang="T140">
                      <a:pos x="T40" y="T41"/>
                    </a:cxn>
                    <a:cxn ang="T141">
                      <a:pos x="T42" y="T43"/>
                    </a:cxn>
                    <a:cxn ang="T142">
                      <a:pos x="T44" y="T45"/>
                    </a:cxn>
                    <a:cxn ang="T143">
                      <a:pos x="T46" y="T47"/>
                    </a:cxn>
                    <a:cxn ang="T144">
                      <a:pos x="T48" y="T49"/>
                    </a:cxn>
                    <a:cxn ang="T145">
                      <a:pos x="T50" y="T51"/>
                    </a:cxn>
                    <a:cxn ang="T146">
                      <a:pos x="T52" y="T53"/>
                    </a:cxn>
                    <a:cxn ang="T147">
                      <a:pos x="T54" y="T55"/>
                    </a:cxn>
                    <a:cxn ang="T148">
                      <a:pos x="T56" y="T57"/>
                    </a:cxn>
                    <a:cxn ang="T149">
                      <a:pos x="T58" y="T59"/>
                    </a:cxn>
                    <a:cxn ang="T150">
                      <a:pos x="T60" y="T61"/>
                    </a:cxn>
                    <a:cxn ang="T151">
                      <a:pos x="T62" y="T63"/>
                    </a:cxn>
                    <a:cxn ang="T152">
                      <a:pos x="T64" y="T65"/>
                    </a:cxn>
                    <a:cxn ang="T153">
                      <a:pos x="T66" y="T67"/>
                    </a:cxn>
                    <a:cxn ang="T154">
                      <a:pos x="T68" y="T69"/>
                    </a:cxn>
                    <a:cxn ang="T155">
                      <a:pos x="T70" y="T71"/>
                    </a:cxn>
                    <a:cxn ang="T156">
                      <a:pos x="T72" y="T73"/>
                    </a:cxn>
                    <a:cxn ang="T157">
                      <a:pos x="T74" y="T75"/>
                    </a:cxn>
                    <a:cxn ang="T158">
                      <a:pos x="T76" y="T77"/>
                    </a:cxn>
                    <a:cxn ang="T159">
                      <a:pos x="T78" y="T79"/>
                    </a:cxn>
                    <a:cxn ang="T160">
                      <a:pos x="T80" y="T81"/>
                    </a:cxn>
                    <a:cxn ang="T161">
                      <a:pos x="T82" y="T83"/>
                    </a:cxn>
                    <a:cxn ang="T162">
                      <a:pos x="T84" y="T85"/>
                    </a:cxn>
                    <a:cxn ang="T163">
                      <a:pos x="T86" y="T87"/>
                    </a:cxn>
                    <a:cxn ang="T164">
                      <a:pos x="T88" y="T89"/>
                    </a:cxn>
                    <a:cxn ang="T165">
                      <a:pos x="T90" y="T91"/>
                    </a:cxn>
                    <a:cxn ang="T166">
                      <a:pos x="T92" y="T93"/>
                    </a:cxn>
                    <a:cxn ang="T167">
                      <a:pos x="T94" y="T95"/>
                    </a:cxn>
                    <a:cxn ang="T168">
                      <a:pos x="T96" y="T97"/>
                    </a:cxn>
                    <a:cxn ang="T169">
                      <a:pos x="T98" y="T99"/>
                    </a:cxn>
                    <a:cxn ang="T170">
                      <a:pos x="T100" y="T101"/>
                    </a:cxn>
                    <a:cxn ang="T171">
                      <a:pos x="T102" y="T103"/>
                    </a:cxn>
                    <a:cxn ang="T172">
                      <a:pos x="T104" y="T105"/>
                    </a:cxn>
                    <a:cxn ang="T173">
                      <a:pos x="T106" y="T107"/>
                    </a:cxn>
                    <a:cxn ang="T174">
                      <a:pos x="T108" y="T109"/>
                    </a:cxn>
                    <a:cxn ang="T175">
                      <a:pos x="T110" y="T111"/>
                    </a:cxn>
                    <a:cxn ang="T176">
                      <a:pos x="T112" y="T113"/>
                    </a:cxn>
                    <a:cxn ang="T177">
                      <a:pos x="T114" y="T115"/>
                    </a:cxn>
                    <a:cxn ang="T178">
                      <a:pos x="T116" y="T117"/>
                    </a:cxn>
                    <a:cxn ang="T179">
                      <a:pos x="T118" y="T119"/>
                    </a:cxn>
                  </a:cxnLst>
                  <a:rect l="T180" t="T181" r="T182" b="T183"/>
                  <a:pathLst>
                    <a:path w="459" h="220">
                      <a:moveTo>
                        <a:pt x="391" y="135"/>
                      </a:moveTo>
                      <a:lnTo>
                        <a:pt x="391" y="144"/>
                      </a:lnTo>
                      <a:lnTo>
                        <a:pt x="400" y="161"/>
                      </a:lnTo>
                      <a:lnTo>
                        <a:pt x="433" y="152"/>
                      </a:lnTo>
                      <a:lnTo>
                        <a:pt x="459" y="144"/>
                      </a:lnTo>
                      <a:lnTo>
                        <a:pt x="450" y="161"/>
                      </a:lnTo>
                      <a:lnTo>
                        <a:pt x="459" y="169"/>
                      </a:lnTo>
                      <a:lnTo>
                        <a:pt x="450" y="186"/>
                      </a:lnTo>
                      <a:lnTo>
                        <a:pt x="442" y="203"/>
                      </a:lnTo>
                      <a:lnTo>
                        <a:pt x="442" y="211"/>
                      </a:lnTo>
                      <a:lnTo>
                        <a:pt x="417" y="211"/>
                      </a:lnTo>
                      <a:lnTo>
                        <a:pt x="417" y="220"/>
                      </a:lnTo>
                      <a:lnTo>
                        <a:pt x="400" y="220"/>
                      </a:lnTo>
                      <a:lnTo>
                        <a:pt x="400" y="203"/>
                      </a:lnTo>
                      <a:lnTo>
                        <a:pt x="391" y="203"/>
                      </a:lnTo>
                      <a:lnTo>
                        <a:pt x="391" y="194"/>
                      </a:lnTo>
                      <a:lnTo>
                        <a:pt x="391" y="186"/>
                      </a:lnTo>
                      <a:lnTo>
                        <a:pt x="383" y="186"/>
                      </a:lnTo>
                      <a:lnTo>
                        <a:pt x="383" y="178"/>
                      </a:lnTo>
                      <a:lnTo>
                        <a:pt x="383" y="169"/>
                      </a:lnTo>
                      <a:lnTo>
                        <a:pt x="383" y="186"/>
                      </a:lnTo>
                      <a:lnTo>
                        <a:pt x="374" y="186"/>
                      </a:lnTo>
                      <a:lnTo>
                        <a:pt x="366" y="194"/>
                      </a:lnTo>
                      <a:lnTo>
                        <a:pt x="340" y="178"/>
                      </a:lnTo>
                      <a:lnTo>
                        <a:pt x="340" y="169"/>
                      </a:lnTo>
                      <a:lnTo>
                        <a:pt x="349" y="161"/>
                      </a:lnTo>
                      <a:lnTo>
                        <a:pt x="340" y="152"/>
                      </a:lnTo>
                      <a:lnTo>
                        <a:pt x="366" y="152"/>
                      </a:lnTo>
                      <a:lnTo>
                        <a:pt x="366" y="144"/>
                      </a:lnTo>
                      <a:lnTo>
                        <a:pt x="357" y="152"/>
                      </a:lnTo>
                      <a:lnTo>
                        <a:pt x="357" y="144"/>
                      </a:lnTo>
                      <a:lnTo>
                        <a:pt x="349" y="135"/>
                      </a:lnTo>
                      <a:lnTo>
                        <a:pt x="340" y="135"/>
                      </a:lnTo>
                      <a:lnTo>
                        <a:pt x="332" y="135"/>
                      </a:lnTo>
                      <a:lnTo>
                        <a:pt x="332" y="144"/>
                      </a:lnTo>
                      <a:lnTo>
                        <a:pt x="332" y="127"/>
                      </a:lnTo>
                      <a:lnTo>
                        <a:pt x="340" y="127"/>
                      </a:lnTo>
                      <a:lnTo>
                        <a:pt x="349" y="127"/>
                      </a:lnTo>
                      <a:lnTo>
                        <a:pt x="349" y="110"/>
                      </a:lnTo>
                      <a:lnTo>
                        <a:pt x="349" y="101"/>
                      </a:lnTo>
                      <a:lnTo>
                        <a:pt x="349" y="110"/>
                      </a:lnTo>
                      <a:lnTo>
                        <a:pt x="340" y="101"/>
                      </a:lnTo>
                      <a:lnTo>
                        <a:pt x="340" y="84"/>
                      </a:lnTo>
                      <a:lnTo>
                        <a:pt x="332" y="93"/>
                      </a:lnTo>
                      <a:lnTo>
                        <a:pt x="332" y="84"/>
                      </a:lnTo>
                      <a:lnTo>
                        <a:pt x="332" y="76"/>
                      </a:lnTo>
                      <a:lnTo>
                        <a:pt x="332" y="59"/>
                      </a:lnTo>
                      <a:lnTo>
                        <a:pt x="340" y="50"/>
                      </a:lnTo>
                      <a:lnTo>
                        <a:pt x="357" y="42"/>
                      </a:lnTo>
                      <a:lnTo>
                        <a:pt x="349" y="50"/>
                      </a:lnTo>
                      <a:lnTo>
                        <a:pt x="349" y="33"/>
                      </a:lnTo>
                      <a:lnTo>
                        <a:pt x="340" y="33"/>
                      </a:lnTo>
                      <a:lnTo>
                        <a:pt x="340" y="25"/>
                      </a:lnTo>
                      <a:lnTo>
                        <a:pt x="332" y="33"/>
                      </a:lnTo>
                      <a:lnTo>
                        <a:pt x="332" y="50"/>
                      </a:lnTo>
                      <a:lnTo>
                        <a:pt x="323" y="50"/>
                      </a:lnTo>
                      <a:lnTo>
                        <a:pt x="306" y="50"/>
                      </a:lnTo>
                      <a:lnTo>
                        <a:pt x="306" y="76"/>
                      </a:lnTo>
                      <a:lnTo>
                        <a:pt x="298" y="76"/>
                      </a:lnTo>
                      <a:lnTo>
                        <a:pt x="289" y="76"/>
                      </a:lnTo>
                      <a:lnTo>
                        <a:pt x="298" y="76"/>
                      </a:lnTo>
                      <a:lnTo>
                        <a:pt x="298" y="84"/>
                      </a:lnTo>
                      <a:lnTo>
                        <a:pt x="289" y="84"/>
                      </a:lnTo>
                      <a:lnTo>
                        <a:pt x="289" y="93"/>
                      </a:lnTo>
                      <a:lnTo>
                        <a:pt x="298" y="84"/>
                      </a:lnTo>
                      <a:lnTo>
                        <a:pt x="315" y="93"/>
                      </a:lnTo>
                      <a:lnTo>
                        <a:pt x="315" y="118"/>
                      </a:lnTo>
                      <a:lnTo>
                        <a:pt x="306" y="135"/>
                      </a:lnTo>
                      <a:lnTo>
                        <a:pt x="315" y="144"/>
                      </a:lnTo>
                      <a:lnTo>
                        <a:pt x="315" y="169"/>
                      </a:lnTo>
                      <a:lnTo>
                        <a:pt x="332" y="178"/>
                      </a:lnTo>
                      <a:lnTo>
                        <a:pt x="332" y="186"/>
                      </a:lnTo>
                      <a:lnTo>
                        <a:pt x="332" y="194"/>
                      </a:lnTo>
                      <a:lnTo>
                        <a:pt x="323" y="194"/>
                      </a:lnTo>
                      <a:lnTo>
                        <a:pt x="323" y="186"/>
                      </a:lnTo>
                      <a:lnTo>
                        <a:pt x="306" y="178"/>
                      </a:lnTo>
                      <a:lnTo>
                        <a:pt x="340" y="203"/>
                      </a:lnTo>
                      <a:lnTo>
                        <a:pt x="349" y="220"/>
                      </a:lnTo>
                      <a:lnTo>
                        <a:pt x="323" y="203"/>
                      </a:lnTo>
                      <a:lnTo>
                        <a:pt x="298" y="211"/>
                      </a:lnTo>
                      <a:lnTo>
                        <a:pt x="289" y="194"/>
                      </a:lnTo>
                      <a:lnTo>
                        <a:pt x="281" y="203"/>
                      </a:lnTo>
                      <a:lnTo>
                        <a:pt x="272" y="186"/>
                      </a:lnTo>
                      <a:lnTo>
                        <a:pt x="255" y="194"/>
                      </a:lnTo>
                      <a:lnTo>
                        <a:pt x="247" y="194"/>
                      </a:lnTo>
                      <a:lnTo>
                        <a:pt x="247" y="186"/>
                      </a:lnTo>
                      <a:lnTo>
                        <a:pt x="255" y="161"/>
                      </a:lnTo>
                      <a:lnTo>
                        <a:pt x="255" y="152"/>
                      </a:lnTo>
                      <a:lnTo>
                        <a:pt x="264" y="152"/>
                      </a:lnTo>
                      <a:lnTo>
                        <a:pt x="255" y="144"/>
                      </a:lnTo>
                      <a:lnTo>
                        <a:pt x="272" y="127"/>
                      </a:lnTo>
                      <a:lnTo>
                        <a:pt x="255" y="118"/>
                      </a:lnTo>
                      <a:lnTo>
                        <a:pt x="247" y="127"/>
                      </a:lnTo>
                      <a:lnTo>
                        <a:pt x="238" y="127"/>
                      </a:lnTo>
                      <a:lnTo>
                        <a:pt x="230" y="118"/>
                      </a:lnTo>
                      <a:lnTo>
                        <a:pt x="221" y="118"/>
                      </a:lnTo>
                      <a:lnTo>
                        <a:pt x="213" y="118"/>
                      </a:lnTo>
                      <a:lnTo>
                        <a:pt x="213" y="110"/>
                      </a:lnTo>
                      <a:lnTo>
                        <a:pt x="204" y="110"/>
                      </a:lnTo>
                      <a:lnTo>
                        <a:pt x="204" y="101"/>
                      </a:lnTo>
                      <a:lnTo>
                        <a:pt x="204" y="93"/>
                      </a:lnTo>
                      <a:lnTo>
                        <a:pt x="196" y="93"/>
                      </a:lnTo>
                      <a:lnTo>
                        <a:pt x="187" y="93"/>
                      </a:lnTo>
                      <a:lnTo>
                        <a:pt x="179" y="93"/>
                      </a:lnTo>
                      <a:lnTo>
                        <a:pt x="179" y="84"/>
                      </a:lnTo>
                      <a:lnTo>
                        <a:pt x="170" y="76"/>
                      </a:lnTo>
                      <a:lnTo>
                        <a:pt x="170" y="67"/>
                      </a:lnTo>
                      <a:lnTo>
                        <a:pt x="162" y="67"/>
                      </a:lnTo>
                      <a:lnTo>
                        <a:pt x="162" y="59"/>
                      </a:lnTo>
                      <a:lnTo>
                        <a:pt x="153" y="59"/>
                      </a:lnTo>
                      <a:lnTo>
                        <a:pt x="145" y="59"/>
                      </a:lnTo>
                      <a:lnTo>
                        <a:pt x="136" y="50"/>
                      </a:lnTo>
                      <a:lnTo>
                        <a:pt x="128" y="50"/>
                      </a:lnTo>
                      <a:lnTo>
                        <a:pt x="119" y="59"/>
                      </a:lnTo>
                      <a:lnTo>
                        <a:pt x="111" y="59"/>
                      </a:lnTo>
                      <a:lnTo>
                        <a:pt x="111" y="67"/>
                      </a:lnTo>
                      <a:lnTo>
                        <a:pt x="102" y="67"/>
                      </a:lnTo>
                      <a:lnTo>
                        <a:pt x="111" y="67"/>
                      </a:lnTo>
                      <a:lnTo>
                        <a:pt x="102" y="67"/>
                      </a:lnTo>
                      <a:lnTo>
                        <a:pt x="111" y="76"/>
                      </a:lnTo>
                      <a:lnTo>
                        <a:pt x="102" y="76"/>
                      </a:lnTo>
                      <a:lnTo>
                        <a:pt x="94" y="84"/>
                      </a:lnTo>
                      <a:lnTo>
                        <a:pt x="85" y="76"/>
                      </a:lnTo>
                      <a:lnTo>
                        <a:pt x="85" y="84"/>
                      </a:lnTo>
                      <a:lnTo>
                        <a:pt x="85" y="76"/>
                      </a:lnTo>
                      <a:lnTo>
                        <a:pt x="85" y="84"/>
                      </a:lnTo>
                      <a:lnTo>
                        <a:pt x="77" y="76"/>
                      </a:lnTo>
                      <a:lnTo>
                        <a:pt x="68" y="76"/>
                      </a:lnTo>
                      <a:lnTo>
                        <a:pt x="77" y="76"/>
                      </a:lnTo>
                      <a:lnTo>
                        <a:pt x="77" y="67"/>
                      </a:lnTo>
                      <a:lnTo>
                        <a:pt x="68" y="67"/>
                      </a:lnTo>
                      <a:lnTo>
                        <a:pt x="68" y="76"/>
                      </a:lnTo>
                      <a:lnTo>
                        <a:pt x="60" y="84"/>
                      </a:lnTo>
                      <a:lnTo>
                        <a:pt x="60" y="93"/>
                      </a:lnTo>
                      <a:lnTo>
                        <a:pt x="60" y="101"/>
                      </a:lnTo>
                      <a:lnTo>
                        <a:pt x="51" y="93"/>
                      </a:lnTo>
                      <a:lnTo>
                        <a:pt x="43" y="93"/>
                      </a:lnTo>
                      <a:lnTo>
                        <a:pt x="43" y="101"/>
                      </a:lnTo>
                      <a:lnTo>
                        <a:pt x="43" y="110"/>
                      </a:lnTo>
                      <a:lnTo>
                        <a:pt x="34" y="118"/>
                      </a:lnTo>
                      <a:lnTo>
                        <a:pt x="26" y="118"/>
                      </a:lnTo>
                      <a:lnTo>
                        <a:pt x="26" y="127"/>
                      </a:lnTo>
                      <a:lnTo>
                        <a:pt x="17" y="127"/>
                      </a:lnTo>
                      <a:lnTo>
                        <a:pt x="17" y="135"/>
                      </a:lnTo>
                      <a:lnTo>
                        <a:pt x="9" y="135"/>
                      </a:lnTo>
                      <a:lnTo>
                        <a:pt x="0" y="67"/>
                      </a:lnTo>
                      <a:lnTo>
                        <a:pt x="9" y="67"/>
                      </a:lnTo>
                      <a:lnTo>
                        <a:pt x="51" y="59"/>
                      </a:lnTo>
                      <a:lnTo>
                        <a:pt x="68" y="59"/>
                      </a:lnTo>
                      <a:lnTo>
                        <a:pt x="102" y="50"/>
                      </a:lnTo>
                      <a:lnTo>
                        <a:pt x="111" y="50"/>
                      </a:lnTo>
                      <a:lnTo>
                        <a:pt x="136" y="42"/>
                      </a:lnTo>
                      <a:lnTo>
                        <a:pt x="196" y="33"/>
                      </a:lnTo>
                      <a:lnTo>
                        <a:pt x="221" y="33"/>
                      </a:lnTo>
                      <a:lnTo>
                        <a:pt x="238" y="25"/>
                      </a:lnTo>
                      <a:lnTo>
                        <a:pt x="264" y="25"/>
                      </a:lnTo>
                      <a:lnTo>
                        <a:pt x="281" y="17"/>
                      </a:lnTo>
                      <a:lnTo>
                        <a:pt x="315" y="8"/>
                      </a:lnTo>
                      <a:lnTo>
                        <a:pt x="323" y="8"/>
                      </a:lnTo>
                      <a:lnTo>
                        <a:pt x="357" y="0"/>
                      </a:lnTo>
                      <a:lnTo>
                        <a:pt x="366" y="42"/>
                      </a:lnTo>
                      <a:lnTo>
                        <a:pt x="366" y="50"/>
                      </a:lnTo>
                      <a:lnTo>
                        <a:pt x="374" y="59"/>
                      </a:lnTo>
                      <a:lnTo>
                        <a:pt x="374" y="76"/>
                      </a:lnTo>
                      <a:lnTo>
                        <a:pt x="383" y="110"/>
                      </a:lnTo>
                      <a:lnTo>
                        <a:pt x="391" y="135"/>
                      </a:lnTo>
                      <a:close/>
                    </a:path>
                  </a:pathLst>
                </a:custGeom>
                <a:solidFill>
                  <a:schemeClr val="bg2"/>
                </a:solidFill>
                <a:ln w="12700">
                  <a:noFill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0" hangingPunct="0">
                    <a:spcBef>
                      <a:spcPct val="20000"/>
                    </a:spcBef>
                  </a:pPr>
                  <a:endParaRPr lang="en-US"/>
                </a:p>
              </p:txBody>
            </p:sp>
            <p:sp>
              <p:nvSpPr>
                <p:cNvPr id="46244" name="Freeform 35"/>
                <p:cNvSpPr>
                  <a:spLocks/>
                </p:cNvSpPr>
                <p:nvPr/>
              </p:nvSpPr>
              <p:spPr bwMode="auto">
                <a:xfrm>
                  <a:off x="4863" y="1953"/>
                  <a:ext cx="9" cy="26"/>
                </a:xfrm>
                <a:custGeom>
                  <a:avLst/>
                  <a:gdLst>
                    <a:gd name="T0" fmla="*/ 9 w 9"/>
                    <a:gd name="T1" fmla="*/ 17 h 26"/>
                    <a:gd name="T2" fmla="*/ 0 w 9"/>
                    <a:gd name="T3" fmla="*/ 9 h 26"/>
                    <a:gd name="T4" fmla="*/ 0 w 9"/>
                    <a:gd name="T5" fmla="*/ 9 h 26"/>
                    <a:gd name="T6" fmla="*/ 0 w 9"/>
                    <a:gd name="T7" fmla="*/ 9 h 26"/>
                    <a:gd name="T8" fmla="*/ 0 w 9"/>
                    <a:gd name="T9" fmla="*/ 17 h 26"/>
                    <a:gd name="T10" fmla="*/ 0 w 9"/>
                    <a:gd name="T11" fmla="*/ 9 h 26"/>
                    <a:gd name="T12" fmla="*/ 0 w 9"/>
                    <a:gd name="T13" fmla="*/ 17 h 26"/>
                    <a:gd name="T14" fmla="*/ 0 w 9"/>
                    <a:gd name="T15" fmla="*/ 26 h 26"/>
                    <a:gd name="T16" fmla="*/ 0 w 9"/>
                    <a:gd name="T17" fmla="*/ 9 h 26"/>
                    <a:gd name="T18" fmla="*/ 0 w 9"/>
                    <a:gd name="T19" fmla="*/ 0 h 26"/>
                    <a:gd name="T20" fmla="*/ 9 w 9"/>
                    <a:gd name="T21" fmla="*/ 0 h 26"/>
                    <a:gd name="T22" fmla="*/ 9 w 9"/>
                    <a:gd name="T23" fmla="*/ 9 h 26"/>
                    <a:gd name="T24" fmla="*/ 9 w 9"/>
                    <a:gd name="T25" fmla="*/ 9 h 26"/>
                    <a:gd name="T26" fmla="*/ 9 w 9"/>
                    <a:gd name="T27" fmla="*/ 17 h 2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w 9"/>
                    <a:gd name="T43" fmla="*/ 0 h 26"/>
                    <a:gd name="T44" fmla="*/ 9 w 9"/>
                    <a:gd name="T45" fmla="*/ 26 h 26"/>
                  </a:gdLst>
                  <a:ahLst/>
                  <a:cxnLst>
                    <a:cxn ang="T28">
                      <a:pos x="T0" y="T1"/>
                    </a:cxn>
                    <a:cxn ang="T29">
                      <a:pos x="T2" y="T3"/>
                    </a:cxn>
                    <a:cxn ang="T30">
                      <a:pos x="T4" y="T5"/>
                    </a:cxn>
                    <a:cxn ang="T31">
                      <a:pos x="T6" y="T7"/>
                    </a:cxn>
                    <a:cxn ang="T32">
                      <a:pos x="T8" y="T9"/>
                    </a:cxn>
                    <a:cxn ang="T33">
                      <a:pos x="T10" y="T11"/>
                    </a:cxn>
                    <a:cxn ang="T34">
                      <a:pos x="T12" y="T13"/>
                    </a:cxn>
                    <a:cxn ang="T35">
                      <a:pos x="T14" y="T15"/>
                    </a:cxn>
                    <a:cxn ang="T36">
                      <a:pos x="T16" y="T17"/>
                    </a:cxn>
                    <a:cxn ang="T37">
                      <a:pos x="T18" y="T19"/>
                    </a:cxn>
                    <a:cxn ang="T38">
                      <a:pos x="T20" y="T21"/>
                    </a:cxn>
                    <a:cxn ang="T39">
                      <a:pos x="T22" y="T23"/>
                    </a:cxn>
                    <a:cxn ang="T40">
                      <a:pos x="T24" y="T25"/>
                    </a:cxn>
                    <a:cxn ang="T41">
                      <a:pos x="T26" y="T27"/>
                    </a:cxn>
                  </a:cxnLst>
                  <a:rect l="T42" t="T43" r="T44" b="T45"/>
                  <a:pathLst>
                    <a:path w="9" h="26">
                      <a:moveTo>
                        <a:pt x="9" y="17"/>
                      </a:moveTo>
                      <a:lnTo>
                        <a:pt x="0" y="9"/>
                      </a:lnTo>
                      <a:lnTo>
                        <a:pt x="0" y="17"/>
                      </a:lnTo>
                      <a:lnTo>
                        <a:pt x="0" y="9"/>
                      </a:lnTo>
                      <a:lnTo>
                        <a:pt x="0" y="17"/>
                      </a:lnTo>
                      <a:lnTo>
                        <a:pt x="0" y="26"/>
                      </a:lnTo>
                      <a:lnTo>
                        <a:pt x="0" y="9"/>
                      </a:lnTo>
                      <a:lnTo>
                        <a:pt x="0" y="0"/>
                      </a:lnTo>
                      <a:lnTo>
                        <a:pt x="9" y="0"/>
                      </a:lnTo>
                      <a:lnTo>
                        <a:pt x="9" y="9"/>
                      </a:lnTo>
                      <a:lnTo>
                        <a:pt x="9" y="17"/>
                      </a:lnTo>
                      <a:close/>
                    </a:path>
                  </a:pathLst>
                </a:custGeom>
                <a:solidFill>
                  <a:schemeClr val="bg2"/>
                </a:solidFill>
                <a:ln w="12700">
                  <a:noFill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0" hangingPunct="0">
                    <a:spcBef>
                      <a:spcPct val="20000"/>
                    </a:spcBef>
                  </a:pPr>
                  <a:endParaRPr lang="en-US"/>
                </a:p>
              </p:txBody>
            </p:sp>
            <p:sp>
              <p:nvSpPr>
                <p:cNvPr id="46245" name="Freeform 36"/>
                <p:cNvSpPr>
                  <a:spLocks/>
                </p:cNvSpPr>
                <p:nvPr/>
              </p:nvSpPr>
              <p:spPr bwMode="auto">
                <a:xfrm>
                  <a:off x="4999" y="1996"/>
                  <a:ext cx="1" cy="17"/>
                </a:xfrm>
                <a:custGeom>
                  <a:avLst/>
                  <a:gdLst>
                    <a:gd name="T0" fmla="*/ 0 w 1"/>
                    <a:gd name="T1" fmla="*/ 0 h 17"/>
                    <a:gd name="T2" fmla="*/ 0 w 1"/>
                    <a:gd name="T3" fmla="*/ 0 h 17"/>
                    <a:gd name="T4" fmla="*/ 0 w 1"/>
                    <a:gd name="T5" fmla="*/ 17 h 17"/>
                    <a:gd name="T6" fmla="*/ 0 w 1"/>
                    <a:gd name="T7" fmla="*/ 0 h 17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1"/>
                    <a:gd name="T13" fmla="*/ 0 h 17"/>
                    <a:gd name="T14" fmla="*/ 1 w 1"/>
                    <a:gd name="T15" fmla="*/ 17 h 17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1" h="17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17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bg2"/>
                </a:solidFill>
                <a:ln w="12700">
                  <a:noFill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0" hangingPunct="0">
                    <a:spcBef>
                      <a:spcPct val="20000"/>
                    </a:spcBef>
                  </a:pPr>
                  <a:endParaRPr lang="en-US"/>
                </a:p>
              </p:txBody>
            </p:sp>
            <p:sp>
              <p:nvSpPr>
                <p:cNvPr id="46246" name="Freeform 37"/>
                <p:cNvSpPr>
                  <a:spLocks/>
                </p:cNvSpPr>
                <p:nvPr/>
              </p:nvSpPr>
              <p:spPr bwMode="auto">
                <a:xfrm>
                  <a:off x="4990" y="2013"/>
                  <a:ext cx="9" cy="42"/>
                </a:xfrm>
                <a:custGeom>
                  <a:avLst/>
                  <a:gdLst>
                    <a:gd name="T0" fmla="*/ 0 w 9"/>
                    <a:gd name="T1" fmla="*/ 42 h 42"/>
                    <a:gd name="T2" fmla="*/ 9 w 9"/>
                    <a:gd name="T3" fmla="*/ 42 h 42"/>
                    <a:gd name="T4" fmla="*/ 9 w 9"/>
                    <a:gd name="T5" fmla="*/ 33 h 42"/>
                    <a:gd name="T6" fmla="*/ 9 w 9"/>
                    <a:gd name="T7" fmla="*/ 17 h 42"/>
                    <a:gd name="T8" fmla="*/ 9 w 9"/>
                    <a:gd name="T9" fmla="*/ 0 h 42"/>
                    <a:gd name="T10" fmla="*/ 9 w 9"/>
                    <a:gd name="T11" fmla="*/ 25 h 42"/>
                    <a:gd name="T12" fmla="*/ 9 w 9"/>
                    <a:gd name="T13" fmla="*/ 42 h 42"/>
                    <a:gd name="T14" fmla="*/ 0 w 9"/>
                    <a:gd name="T15" fmla="*/ 42 h 42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w 9"/>
                    <a:gd name="T25" fmla="*/ 0 h 42"/>
                    <a:gd name="T26" fmla="*/ 9 w 9"/>
                    <a:gd name="T27" fmla="*/ 42 h 42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T24" t="T25" r="T26" b="T27"/>
                  <a:pathLst>
                    <a:path w="9" h="42">
                      <a:moveTo>
                        <a:pt x="0" y="42"/>
                      </a:moveTo>
                      <a:lnTo>
                        <a:pt x="9" y="42"/>
                      </a:lnTo>
                      <a:lnTo>
                        <a:pt x="9" y="33"/>
                      </a:lnTo>
                      <a:lnTo>
                        <a:pt x="9" y="17"/>
                      </a:lnTo>
                      <a:lnTo>
                        <a:pt x="9" y="0"/>
                      </a:lnTo>
                      <a:lnTo>
                        <a:pt x="9" y="25"/>
                      </a:lnTo>
                      <a:lnTo>
                        <a:pt x="9" y="42"/>
                      </a:lnTo>
                      <a:lnTo>
                        <a:pt x="0" y="42"/>
                      </a:lnTo>
                      <a:close/>
                    </a:path>
                  </a:pathLst>
                </a:custGeom>
                <a:solidFill>
                  <a:schemeClr val="bg2"/>
                </a:solidFill>
                <a:ln w="12700">
                  <a:noFill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0" hangingPunct="0">
                    <a:spcBef>
                      <a:spcPct val="20000"/>
                    </a:spcBef>
                  </a:pPr>
                  <a:endParaRPr lang="en-US"/>
                </a:p>
              </p:txBody>
            </p:sp>
            <p:sp>
              <p:nvSpPr>
                <p:cNvPr id="46247" name="Freeform 38"/>
                <p:cNvSpPr>
                  <a:spLocks/>
                </p:cNvSpPr>
                <p:nvPr/>
              </p:nvSpPr>
              <p:spPr bwMode="auto">
                <a:xfrm>
                  <a:off x="3589" y="2445"/>
                  <a:ext cx="9" cy="8"/>
                </a:xfrm>
                <a:custGeom>
                  <a:avLst/>
                  <a:gdLst>
                    <a:gd name="T0" fmla="*/ 0 w 9"/>
                    <a:gd name="T1" fmla="*/ 8 h 8"/>
                    <a:gd name="T2" fmla="*/ 0 w 9"/>
                    <a:gd name="T3" fmla="*/ 8 h 8"/>
                    <a:gd name="T4" fmla="*/ 0 w 9"/>
                    <a:gd name="T5" fmla="*/ 8 h 8"/>
                    <a:gd name="T6" fmla="*/ 0 w 9"/>
                    <a:gd name="T7" fmla="*/ 0 h 8"/>
                    <a:gd name="T8" fmla="*/ 0 w 9"/>
                    <a:gd name="T9" fmla="*/ 0 h 8"/>
                    <a:gd name="T10" fmla="*/ 9 w 9"/>
                    <a:gd name="T11" fmla="*/ 0 h 8"/>
                    <a:gd name="T12" fmla="*/ 9 w 9"/>
                    <a:gd name="T13" fmla="*/ 8 h 8"/>
                    <a:gd name="T14" fmla="*/ 9 w 9"/>
                    <a:gd name="T15" fmla="*/ 8 h 8"/>
                    <a:gd name="T16" fmla="*/ 9 w 9"/>
                    <a:gd name="T17" fmla="*/ 8 h 8"/>
                    <a:gd name="T18" fmla="*/ 9 w 9"/>
                    <a:gd name="T19" fmla="*/ 8 h 8"/>
                    <a:gd name="T20" fmla="*/ 0 w 9"/>
                    <a:gd name="T21" fmla="*/ 8 h 8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w 9"/>
                    <a:gd name="T34" fmla="*/ 0 h 8"/>
                    <a:gd name="T35" fmla="*/ 9 w 9"/>
                    <a:gd name="T36" fmla="*/ 8 h 8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T33" t="T34" r="T35" b="T36"/>
                  <a:pathLst>
                    <a:path w="9" h="8">
                      <a:moveTo>
                        <a:pt x="0" y="8"/>
                      </a:moveTo>
                      <a:lnTo>
                        <a:pt x="0" y="8"/>
                      </a:lnTo>
                      <a:lnTo>
                        <a:pt x="0" y="0"/>
                      </a:lnTo>
                      <a:lnTo>
                        <a:pt x="9" y="0"/>
                      </a:lnTo>
                      <a:lnTo>
                        <a:pt x="9" y="8"/>
                      </a:lnTo>
                      <a:lnTo>
                        <a:pt x="0" y="8"/>
                      </a:lnTo>
                      <a:close/>
                    </a:path>
                  </a:pathLst>
                </a:custGeom>
                <a:solidFill>
                  <a:schemeClr val="bg2"/>
                </a:solidFill>
                <a:ln w="12700">
                  <a:noFill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0" hangingPunct="0">
                    <a:spcBef>
                      <a:spcPct val="20000"/>
                    </a:spcBef>
                  </a:pPr>
                  <a:endParaRPr lang="en-US"/>
                </a:p>
              </p:txBody>
            </p:sp>
            <p:sp>
              <p:nvSpPr>
                <p:cNvPr id="46248" name="Freeform 39"/>
                <p:cNvSpPr>
                  <a:spLocks/>
                </p:cNvSpPr>
                <p:nvPr/>
              </p:nvSpPr>
              <p:spPr bwMode="auto">
                <a:xfrm>
                  <a:off x="4184" y="1936"/>
                  <a:ext cx="789" cy="449"/>
                </a:xfrm>
                <a:custGeom>
                  <a:avLst/>
                  <a:gdLst>
                    <a:gd name="T0" fmla="*/ 373 w 789"/>
                    <a:gd name="T1" fmla="*/ 399 h 449"/>
                    <a:gd name="T2" fmla="*/ 203 w 789"/>
                    <a:gd name="T3" fmla="*/ 424 h 449"/>
                    <a:gd name="T4" fmla="*/ 153 w 789"/>
                    <a:gd name="T5" fmla="*/ 432 h 449"/>
                    <a:gd name="T6" fmla="*/ 42 w 789"/>
                    <a:gd name="T7" fmla="*/ 441 h 449"/>
                    <a:gd name="T8" fmla="*/ 25 w 789"/>
                    <a:gd name="T9" fmla="*/ 441 h 449"/>
                    <a:gd name="T10" fmla="*/ 59 w 789"/>
                    <a:gd name="T11" fmla="*/ 424 h 449"/>
                    <a:gd name="T12" fmla="*/ 76 w 789"/>
                    <a:gd name="T13" fmla="*/ 399 h 449"/>
                    <a:gd name="T14" fmla="*/ 93 w 789"/>
                    <a:gd name="T15" fmla="*/ 373 h 449"/>
                    <a:gd name="T16" fmla="*/ 127 w 789"/>
                    <a:gd name="T17" fmla="*/ 339 h 449"/>
                    <a:gd name="T18" fmla="*/ 161 w 789"/>
                    <a:gd name="T19" fmla="*/ 322 h 449"/>
                    <a:gd name="T20" fmla="*/ 178 w 789"/>
                    <a:gd name="T21" fmla="*/ 331 h 449"/>
                    <a:gd name="T22" fmla="*/ 203 w 789"/>
                    <a:gd name="T23" fmla="*/ 339 h 449"/>
                    <a:gd name="T24" fmla="*/ 220 w 789"/>
                    <a:gd name="T25" fmla="*/ 322 h 449"/>
                    <a:gd name="T26" fmla="*/ 263 w 789"/>
                    <a:gd name="T27" fmla="*/ 322 h 449"/>
                    <a:gd name="T28" fmla="*/ 271 w 789"/>
                    <a:gd name="T29" fmla="*/ 305 h 449"/>
                    <a:gd name="T30" fmla="*/ 280 w 789"/>
                    <a:gd name="T31" fmla="*/ 305 h 449"/>
                    <a:gd name="T32" fmla="*/ 305 w 789"/>
                    <a:gd name="T33" fmla="*/ 288 h 449"/>
                    <a:gd name="T34" fmla="*/ 322 w 789"/>
                    <a:gd name="T35" fmla="*/ 288 h 449"/>
                    <a:gd name="T36" fmla="*/ 331 w 789"/>
                    <a:gd name="T37" fmla="*/ 271 h 449"/>
                    <a:gd name="T38" fmla="*/ 322 w 789"/>
                    <a:gd name="T39" fmla="*/ 263 h 449"/>
                    <a:gd name="T40" fmla="*/ 331 w 789"/>
                    <a:gd name="T41" fmla="*/ 238 h 449"/>
                    <a:gd name="T42" fmla="*/ 348 w 789"/>
                    <a:gd name="T43" fmla="*/ 212 h 449"/>
                    <a:gd name="T44" fmla="*/ 356 w 789"/>
                    <a:gd name="T45" fmla="*/ 178 h 449"/>
                    <a:gd name="T46" fmla="*/ 365 w 789"/>
                    <a:gd name="T47" fmla="*/ 161 h 449"/>
                    <a:gd name="T48" fmla="*/ 365 w 789"/>
                    <a:gd name="T49" fmla="*/ 136 h 449"/>
                    <a:gd name="T50" fmla="*/ 416 w 789"/>
                    <a:gd name="T51" fmla="*/ 119 h 449"/>
                    <a:gd name="T52" fmla="*/ 424 w 789"/>
                    <a:gd name="T53" fmla="*/ 94 h 449"/>
                    <a:gd name="T54" fmla="*/ 450 w 789"/>
                    <a:gd name="T55" fmla="*/ 77 h 449"/>
                    <a:gd name="T56" fmla="*/ 458 w 789"/>
                    <a:gd name="T57" fmla="*/ 68 h 449"/>
                    <a:gd name="T58" fmla="*/ 467 w 789"/>
                    <a:gd name="T59" fmla="*/ 43 h 449"/>
                    <a:gd name="T60" fmla="*/ 475 w 789"/>
                    <a:gd name="T61" fmla="*/ 26 h 449"/>
                    <a:gd name="T62" fmla="*/ 475 w 789"/>
                    <a:gd name="T63" fmla="*/ 0 h 449"/>
                    <a:gd name="T64" fmla="*/ 535 w 789"/>
                    <a:gd name="T65" fmla="*/ 26 h 449"/>
                    <a:gd name="T66" fmla="*/ 552 w 789"/>
                    <a:gd name="T67" fmla="*/ 9 h 449"/>
                    <a:gd name="T68" fmla="*/ 560 w 789"/>
                    <a:gd name="T69" fmla="*/ 26 h 449"/>
                    <a:gd name="T70" fmla="*/ 577 w 789"/>
                    <a:gd name="T71" fmla="*/ 34 h 449"/>
                    <a:gd name="T72" fmla="*/ 611 w 789"/>
                    <a:gd name="T73" fmla="*/ 51 h 449"/>
                    <a:gd name="T74" fmla="*/ 620 w 789"/>
                    <a:gd name="T75" fmla="*/ 68 h 449"/>
                    <a:gd name="T76" fmla="*/ 603 w 789"/>
                    <a:gd name="T77" fmla="*/ 85 h 449"/>
                    <a:gd name="T78" fmla="*/ 603 w 789"/>
                    <a:gd name="T79" fmla="*/ 119 h 449"/>
                    <a:gd name="T80" fmla="*/ 679 w 789"/>
                    <a:gd name="T81" fmla="*/ 144 h 449"/>
                    <a:gd name="T82" fmla="*/ 713 w 789"/>
                    <a:gd name="T83" fmla="*/ 161 h 449"/>
                    <a:gd name="T84" fmla="*/ 696 w 789"/>
                    <a:gd name="T85" fmla="*/ 195 h 449"/>
                    <a:gd name="T86" fmla="*/ 679 w 789"/>
                    <a:gd name="T87" fmla="*/ 178 h 449"/>
                    <a:gd name="T88" fmla="*/ 713 w 789"/>
                    <a:gd name="T89" fmla="*/ 204 h 449"/>
                    <a:gd name="T90" fmla="*/ 705 w 789"/>
                    <a:gd name="T91" fmla="*/ 221 h 449"/>
                    <a:gd name="T92" fmla="*/ 688 w 789"/>
                    <a:gd name="T93" fmla="*/ 229 h 449"/>
                    <a:gd name="T94" fmla="*/ 722 w 789"/>
                    <a:gd name="T95" fmla="*/ 255 h 449"/>
                    <a:gd name="T96" fmla="*/ 739 w 789"/>
                    <a:gd name="T97" fmla="*/ 271 h 449"/>
                    <a:gd name="T98" fmla="*/ 705 w 789"/>
                    <a:gd name="T99" fmla="*/ 263 h 449"/>
                    <a:gd name="T100" fmla="*/ 679 w 789"/>
                    <a:gd name="T101" fmla="*/ 255 h 449"/>
                    <a:gd name="T102" fmla="*/ 679 w 789"/>
                    <a:gd name="T103" fmla="*/ 255 h 449"/>
                    <a:gd name="T104" fmla="*/ 705 w 789"/>
                    <a:gd name="T105" fmla="*/ 280 h 449"/>
                    <a:gd name="T106" fmla="*/ 713 w 789"/>
                    <a:gd name="T107" fmla="*/ 297 h 449"/>
                    <a:gd name="T108" fmla="*/ 730 w 789"/>
                    <a:gd name="T109" fmla="*/ 297 h 449"/>
                    <a:gd name="T110" fmla="*/ 747 w 789"/>
                    <a:gd name="T111" fmla="*/ 280 h 449"/>
                    <a:gd name="T112" fmla="*/ 789 w 789"/>
                    <a:gd name="T113" fmla="*/ 314 h 449"/>
                    <a:gd name="T114" fmla="*/ 764 w 789"/>
                    <a:gd name="T115" fmla="*/ 322 h 449"/>
                    <a:gd name="T116" fmla="*/ 662 w 789"/>
                    <a:gd name="T117" fmla="*/ 348 h 449"/>
                    <a:gd name="T118" fmla="*/ 535 w 789"/>
                    <a:gd name="T119" fmla="*/ 373 h 449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  <a:gd name="T165" fmla="*/ 0 60000 65536"/>
                    <a:gd name="T166" fmla="*/ 0 60000 65536"/>
                    <a:gd name="T167" fmla="*/ 0 60000 65536"/>
                    <a:gd name="T168" fmla="*/ 0 60000 65536"/>
                    <a:gd name="T169" fmla="*/ 0 60000 65536"/>
                    <a:gd name="T170" fmla="*/ 0 60000 65536"/>
                    <a:gd name="T171" fmla="*/ 0 60000 65536"/>
                    <a:gd name="T172" fmla="*/ 0 60000 65536"/>
                    <a:gd name="T173" fmla="*/ 0 60000 65536"/>
                    <a:gd name="T174" fmla="*/ 0 60000 65536"/>
                    <a:gd name="T175" fmla="*/ 0 60000 65536"/>
                    <a:gd name="T176" fmla="*/ 0 60000 65536"/>
                    <a:gd name="T177" fmla="*/ 0 60000 65536"/>
                    <a:gd name="T178" fmla="*/ 0 60000 65536"/>
                    <a:gd name="T179" fmla="*/ 0 60000 65536"/>
                    <a:gd name="T180" fmla="*/ 0 w 789"/>
                    <a:gd name="T181" fmla="*/ 0 h 449"/>
                    <a:gd name="T182" fmla="*/ 789 w 789"/>
                    <a:gd name="T183" fmla="*/ 449 h 449"/>
                  </a:gdLst>
                  <a:ahLst/>
                  <a:cxnLst>
                    <a:cxn ang="T120">
                      <a:pos x="T0" y="T1"/>
                    </a:cxn>
                    <a:cxn ang="T121">
                      <a:pos x="T2" y="T3"/>
                    </a:cxn>
                    <a:cxn ang="T122">
                      <a:pos x="T4" y="T5"/>
                    </a:cxn>
                    <a:cxn ang="T123">
                      <a:pos x="T6" y="T7"/>
                    </a:cxn>
                    <a:cxn ang="T124">
                      <a:pos x="T8" y="T9"/>
                    </a:cxn>
                    <a:cxn ang="T125">
                      <a:pos x="T10" y="T11"/>
                    </a:cxn>
                    <a:cxn ang="T126">
                      <a:pos x="T12" y="T13"/>
                    </a:cxn>
                    <a:cxn ang="T127">
                      <a:pos x="T14" y="T15"/>
                    </a:cxn>
                    <a:cxn ang="T128">
                      <a:pos x="T16" y="T17"/>
                    </a:cxn>
                    <a:cxn ang="T129">
                      <a:pos x="T18" y="T19"/>
                    </a:cxn>
                    <a:cxn ang="T130">
                      <a:pos x="T20" y="T21"/>
                    </a:cxn>
                    <a:cxn ang="T131">
                      <a:pos x="T22" y="T23"/>
                    </a:cxn>
                    <a:cxn ang="T132">
                      <a:pos x="T24" y="T25"/>
                    </a:cxn>
                    <a:cxn ang="T133">
                      <a:pos x="T26" y="T27"/>
                    </a:cxn>
                    <a:cxn ang="T134">
                      <a:pos x="T28" y="T29"/>
                    </a:cxn>
                    <a:cxn ang="T135">
                      <a:pos x="T30" y="T31"/>
                    </a:cxn>
                    <a:cxn ang="T136">
                      <a:pos x="T32" y="T33"/>
                    </a:cxn>
                    <a:cxn ang="T137">
                      <a:pos x="T34" y="T35"/>
                    </a:cxn>
                    <a:cxn ang="T138">
                      <a:pos x="T36" y="T37"/>
                    </a:cxn>
                    <a:cxn ang="T139">
                      <a:pos x="T38" y="T39"/>
                    </a:cxn>
                    <a:cxn ang="T140">
                      <a:pos x="T40" y="T41"/>
                    </a:cxn>
                    <a:cxn ang="T141">
                      <a:pos x="T42" y="T43"/>
                    </a:cxn>
                    <a:cxn ang="T142">
                      <a:pos x="T44" y="T45"/>
                    </a:cxn>
                    <a:cxn ang="T143">
                      <a:pos x="T46" y="T47"/>
                    </a:cxn>
                    <a:cxn ang="T144">
                      <a:pos x="T48" y="T49"/>
                    </a:cxn>
                    <a:cxn ang="T145">
                      <a:pos x="T50" y="T51"/>
                    </a:cxn>
                    <a:cxn ang="T146">
                      <a:pos x="T52" y="T53"/>
                    </a:cxn>
                    <a:cxn ang="T147">
                      <a:pos x="T54" y="T55"/>
                    </a:cxn>
                    <a:cxn ang="T148">
                      <a:pos x="T56" y="T57"/>
                    </a:cxn>
                    <a:cxn ang="T149">
                      <a:pos x="T58" y="T59"/>
                    </a:cxn>
                    <a:cxn ang="T150">
                      <a:pos x="T60" y="T61"/>
                    </a:cxn>
                    <a:cxn ang="T151">
                      <a:pos x="T62" y="T63"/>
                    </a:cxn>
                    <a:cxn ang="T152">
                      <a:pos x="T64" y="T65"/>
                    </a:cxn>
                    <a:cxn ang="T153">
                      <a:pos x="T66" y="T67"/>
                    </a:cxn>
                    <a:cxn ang="T154">
                      <a:pos x="T68" y="T69"/>
                    </a:cxn>
                    <a:cxn ang="T155">
                      <a:pos x="T70" y="T71"/>
                    </a:cxn>
                    <a:cxn ang="T156">
                      <a:pos x="T72" y="T73"/>
                    </a:cxn>
                    <a:cxn ang="T157">
                      <a:pos x="T74" y="T75"/>
                    </a:cxn>
                    <a:cxn ang="T158">
                      <a:pos x="T76" y="T77"/>
                    </a:cxn>
                    <a:cxn ang="T159">
                      <a:pos x="T78" y="T79"/>
                    </a:cxn>
                    <a:cxn ang="T160">
                      <a:pos x="T80" y="T81"/>
                    </a:cxn>
                    <a:cxn ang="T161">
                      <a:pos x="T82" y="T83"/>
                    </a:cxn>
                    <a:cxn ang="T162">
                      <a:pos x="T84" y="T85"/>
                    </a:cxn>
                    <a:cxn ang="T163">
                      <a:pos x="T86" y="T87"/>
                    </a:cxn>
                    <a:cxn ang="T164">
                      <a:pos x="T88" y="T89"/>
                    </a:cxn>
                    <a:cxn ang="T165">
                      <a:pos x="T90" y="T91"/>
                    </a:cxn>
                    <a:cxn ang="T166">
                      <a:pos x="T92" y="T93"/>
                    </a:cxn>
                    <a:cxn ang="T167">
                      <a:pos x="T94" y="T95"/>
                    </a:cxn>
                    <a:cxn ang="T168">
                      <a:pos x="T96" y="T97"/>
                    </a:cxn>
                    <a:cxn ang="T169">
                      <a:pos x="T98" y="T99"/>
                    </a:cxn>
                    <a:cxn ang="T170">
                      <a:pos x="T100" y="T101"/>
                    </a:cxn>
                    <a:cxn ang="T171">
                      <a:pos x="T102" y="T103"/>
                    </a:cxn>
                    <a:cxn ang="T172">
                      <a:pos x="T104" y="T105"/>
                    </a:cxn>
                    <a:cxn ang="T173">
                      <a:pos x="T106" y="T107"/>
                    </a:cxn>
                    <a:cxn ang="T174">
                      <a:pos x="T108" y="T109"/>
                    </a:cxn>
                    <a:cxn ang="T175">
                      <a:pos x="T110" y="T111"/>
                    </a:cxn>
                    <a:cxn ang="T176">
                      <a:pos x="T112" y="T113"/>
                    </a:cxn>
                    <a:cxn ang="T177">
                      <a:pos x="T114" y="T115"/>
                    </a:cxn>
                    <a:cxn ang="T178">
                      <a:pos x="T116" y="T117"/>
                    </a:cxn>
                    <a:cxn ang="T179">
                      <a:pos x="T118" y="T119"/>
                    </a:cxn>
                  </a:cxnLst>
                  <a:rect l="T180" t="T181" r="T182" b="T183"/>
                  <a:pathLst>
                    <a:path w="789" h="449">
                      <a:moveTo>
                        <a:pt x="458" y="382"/>
                      </a:moveTo>
                      <a:lnTo>
                        <a:pt x="450" y="382"/>
                      </a:lnTo>
                      <a:lnTo>
                        <a:pt x="424" y="390"/>
                      </a:lnTo>
                      <a:lnTo>
                        <a:pt x="407" y="390"/>
                      </a:lnTo>
                      <a:lnTo>
                        <a:pt x="373" y="399"/>
                      </a:lnTo>
                      <a:lnTo>
                        <a:pt x="331" y="407"/>
                      </a:lnTo>
                      <a:lnTo>
                        <a:pt x="314" y="407"/>
                      </a:lnTo>
                      <a:lnTo>
                        <a:pt x="288" y="407"/>
                      </a:lnTo>
                      <a:lnTo>
                        <a:pt x="280" y="415"/>
                      </a:lnTo>
                      <a:lnTo>
                        <a:pt x="237" y="415"/>
                      </a:lnTo>
                      <a:lnTo>
                        <a:pt x="203" y="424"/>
                      </a:lnTo>
                      <a:lnTo>
                        <a:pt x="203" y="415"/>
                      </a:lnTo>
                      <a:lnTo>
                        <a:pt x="187" y="424"/>
                      </a:lnTo>
                      <a:lnTo>
                        <a:pt x="178" y="424"/>
                      </a:lnTo>
                      <a:lnTo>
                        <a:pt x="153" y="424"/>
                      </a:lnTo>
                      <a:lnTo>
                        <a:pt x="153" y="432"/>
                      </a:lnTo>
                      <a:lnTo>
                        <a:pt x="144" y="432"/>
                      </a:lnTo>
                      <a:lnTo>
                        <a:pt x="110" y="432"/>
                      </a:lnTo>
                      <a:lnTo>
                        <a:pt x="85" y="441"/>
                      </a:lnTo>
                      <a:lnTo>
                        <a:pt x="76" y="441"/>
                      </a:lnTo>
                      <a:lnTo>
                        <a:pt x="51" y="441"/>
                      </a:lnTo>
                      <a:lnTo>
                        <a:pt x="42" y="441"/>
                      </a:lnTo>
                      <a:lnTo>
                        <a:pt x="25" y="449"/>
                      </a:lnTo>
                      <a:lnTo>
                        <a:pt x="0" y="449"/>
                      </a:lnTo>
                      <a:lnTo>
                        <a:pt x="8" y="449"/>
                      </a:lnTo>
                      <a:lnTo>
                        <a:pt x="17" y="441"/>
                      </a:lnTo>
                      <a:lnTo>
                        <a:pt x="25" y="441"/>
                      </a:lnTo>
                      <a:lnTo>
                        <a:pt x="25" y="432"/>
                      </a:lnTo>
                      <a:lnTo>
                        <a:pt x="34" y="432"/>
                      </a:lnTo>
                      <a:lnTo>
                        <a:pt x="51" y="424"/>
                      </a:lnTo>
                      <a:lnTo>
                        <a:pt x="59" y="424"/>
                      </a:lnTo>
                      <a:lnTo>
                        <a:pt x="51" y="415"/>
                      </a:lnTo>
                      <a:lnTo>
                        <a:pt x="59" y="407"/>
                      </a:lnTo>
                      <a:lnTo>
                        <a:pt x="68" y="407"/>
                      </a:lnTo>
                      <a:lnTo>
                        <a:pt x="76" y="399"/>
                      </a:lnTo>
                      <a:lnTo>
                        <a:pt x="76" y="390"/>
                      </a:lnTo>
                      <a:lnTo>
                        <a:pt x="85" y="382"/>
                      </a:lnTo>
                      <a:lnTo>
                        <a:pt x="93" y="382"/>
                      </a:lnTo>
                      <a:lnTo>
                        <a:pt x="93" y="373"/>
                      </a:lnTo>
                      <a:lnTo>
                        <a:pt x="102" y="356"/>
                      </a:lnTo>
                      <a:lnTo>
                        <a:pt x="119" y="348"/>
                      </a:lnTo>
                      <a:lnTo>
                        <a:pt x="127" y="348"/>
                      </a:lnTo>
                      <a:lnTo>
                        <a:pt x="127" y="339"/>
                      </a:lnTo>
                      <a:lnTo>
                        <a:pt x="161" y="305"/>
                      </a:lnTo>
                      <a:lnTo>
                        <a:pt x="161" y="314"/>
                      </a:lnTo>
                      <a:lnTo>
                        <a:pt x="153" y="314"/>
                      </a:lnTo>
                      <a:lnTo>
                        <a:pt x="161" y="322"/>
                      </a:lnTo>
                      <a:lnTo>
                        <a:pt x="170" y="331"/>
                      </a:lnTo>
                      <a:lnTo>
                        <a:pt x="178" y="331"/>
                      </a:lnTo>
                      <a:lnTo>
                        <a:pt x="187" y="331"/>
                      </a:lnTo>
                      <a:lnTo>
                        <a:pt x="187" y="339"/>
                      </a:lnTo>
                      <a:lnTo>
                        <a:pt x="195" y="339"/>
                      </a:lnTo>
                      <a:lnTo>
                        <a:pt x="203" y="339"/>
                      </a:lnTo>
                      <a:lnTo>
                        <a:pt x="212" y="339"/>
                      </a:lnTo>
                      <a:lnTo>
                        <a:pt x="212" y="331"/>
                      </a:lnTo>
                      <a:lnTo>
                        <a:pt x="220" y="331"/>
                      </a:lnTo>
                      <a:lnTo>
                        <a:pt x="220" y="322"/>
                      </a:lnTo>
                      <a:lnTo>
                        <a:pt x="229" y="322"/>
                      </a:lnTo>
                      <a:lnTo>
                        <a:pt x="237" y="331"/>
                      </a:lnTo>
                      <a:lnTo>
                        <a:pt x="246" y="322"/>
                      </a:lnTo>
                      <a:lnTo>
                        <a:pt x="254" y="322"/>
                      </a:lnTo>
                      <a:lnTo>
                        <a:pt x="263" y="322"/>
                      </a:lnTo>
                      <a:lnTo>
                        <a:pt x="271" y="314"/>
                      </a:lnTo>
                      <a:lnTo>
                        <a:pt x="271" y="305"/>
                      </a:lnTo>
                      <a:lnTo>
                        <a:pt x="280" y="305"/>
                      </a:lnTo>
                      <a:lnTo>
                        <a:pt x="288" y="305"/>
                      </a:lnTo>
                      <a:lnTo>
                        <a:pt x="297" y="297"/>
                      </a:lnTo>
                      <a:lnTo>
                        <a:pt x="297" y="288"/>
                      </a:lnTo>
                      <a:lnTo>
                        <a:pt x="305" y="288"/>
                      </a:lnTo>
                      <a:lnTo>
                        <a:pt x="305" y="297"/>
                      </a:lnTo>
                      <a:lnTo>
                        <a:pt x="314" y="297"/>
                      </a:lnTo>
                      <a:lnTo>
                        <a:pt x="314" y="288"/>
                      </a:lnTo>
                      <a:lnTo>
                        <a:pt x="322" y="288"/>
                      </a:lnTo>
                      <a:lnTo>
                        <a:pt x="322" y="280"/>
                      </a:lnTo>
                      <a:lnTo>
                        <a:pt x="322" y="271"/>
                      </a:lnTo>
                      <a:lnTo>
                        <a:pt x="331" y="271"/>
                      </a:lnTo>
                      <a:lnTo>
                        <a:pt x="331" y="263"/>
                      </a:lnTo>
                      <a:lnTo>
                        <a:pt x="322" y="263"/>
                      </a:lnTo>
                      <a:lnTo>
                        <a:pt x="322" y="255"/>
                      </a:lnTo>
                      <a:lnTo>
                        <a:pt x="322" y="246"/>
                      </a:lnTo>
                      <a:lnTo>
                        <a:pt x="331" y="238"/>
                      </a:lnTo>
                      <a:lnTo>
                        <a:pt x="331" y="229"/>
                      </a:lnTo>
                      <a:lnTo>
                        <a:pt x="339" y="221"/>
                      </a:lnTo>
                      <a:lnTo>
                        <a:pt x="348" y="212"/>
                      </a:lnTo>
                      <a:lnTo>
                        <a:pt x="348" y="204"/>
                      </a:lnTo>
                      <a:lnTo>
                        <a:pt x="348" y="195"/>
                      </a:lnTo>
                      <a:lnTo>
                        <a:pt x="348" y="187"/>
                      </a:lnTo>
                      <a:lnTo>
                        <a:pt x="356" y="178"/>
                      </a:lnTo>
                      <a:lnTo>
                        <a:pt x="356" y="170"/>
                      </a:lnTo>
                      <a:lnTo>
                        <a:pt x="356" y="161"/>
                      </a:lnTo>
                      <a:lnTo>
                        <a:pt x="365" y="161"/>
                      </a:lnTo>
                      <a:lnTo>
                        <a:pt x="365" y="153"/>
                      </a:lnTo>
                      <a:lnTo>
                        <a:pt x="365" y="144"/>
                      </a:lnTo>
                      <a:lnTo>
                        <a:pt x="365" y="136"/>
                      </a:lnTo>
                      <a:lnTo>
                        <a:pt x="373" y="136"/>
                      </a:lnTo>
                      <a:lnTo>
                        <a:pt x="382" y="144"/>
                      </a:lnTo>
                      <a:lnTo>
                        <a:pt x="399" y="153"/>
                      </a:lnTo>
                      <a:lnTo>
                        <a:pt x="407" y="144"/>
                      </a:lnTo>
                      <a:lnTo>
                        <a:pt x="416" y="119"/>
                      </a:lnTo>
                      <a:lnTo>
                        <a:pt x="416" y="110"/>
                      </a:lnTo>
                      <a:lnTo>
                        <a:pt x="416" y="102"/>
                      </a:lnTo>
                      <a:lnTo>
                        <a:pt x="416" y="94"/>
                      </a:lnTo>
                      <a:lnTo>
                        <a:pt x="424" y="94"/>
                      </a:lnTo>
                      <a:lnTo>
                        <a:pt x="441" y="102"/>
                      </a:lnTo>
                      <a:lnTo>
                        <a:pt x="441" y="85"/>
                      </a:lnTo>
                      <a:lnTo>
                        <a:pt x="450" y="77"/>
                      </a:lnTo>
                      <a:lnTo>
                        <a:pt x="458" y="68"/>
                      </a:lnTo>
                      <a:lnTo>
                        <a:pt x="467" y="60"/>
                      </a:lnTo>
                      <a:lnTo>
                        <a:pt x="458" y="60"/>
                      </a:lnTo>
                      <a:lnTo>
                        <a:pt x="467" y="51"/>
                      </a:lnTo>
                      <a:lnTo>
                        <a:pt x="467" y="43"/>
                      </a:lnTo>
                      <a:lnTo>
                        <a:pt x="475" y="43"/>
                      </a:lnTo>
                      <a:lnTo>
                        <a:pt x="475" y="34"/>
                      </a:lnTo>
                      <a:lnTo>
                        <a:pt x="467" y="34"/>
                      </a:lnTo>
                      <a:lnTo>
                        <a:pt x="475" y="26"/>
                      </a:lnTo>
                      <a:lnTo>
                        <a:pt x="467" y="26"/>
                      </a:lnTo>
                      <a:lnTo>
                        <a:pt x="475" y="17"/>
                      </a:lnTo>
                      <a:lnTo>
                        <a:pt x="475" y="9"/>
                      </a:lnTo>
                      <a:lnTo>
                        <a:pt x="475" y="0"/>
                      </a:lnTo>
                      <a:lnTo>
                        <a:pt x="484" y="0"/>
                      </a:lnTo>
                      <a:lnTo>
                        <a:pt x="484" y="9"/>
                      </a:lnTo>
                      <a:lnTo>
                        <a:pt x="509" y="17"/>
                      </a:lnTo>
                      <a:lnTo>
                        <a:pt x="526" y="34"/>
                      </a:lnTo>
                      <a:lnTo>
                        <a:pt x="535" y="34"/>
                      </a:lnTo>
                      <a:lnTo>
                        <a:pt x="535" y="26"/>
                      </a:lnTo>
                      <a:lnTo>
                        <a:pt x="535" y="17"/>
                      </a:lnTo>
                      <a:lnTo>
                        <a:pt x="535" y="9"/>
                      </a:lnTo>
                      <a:lnTo>
                        <a:pt x="543" y="9"/>
                      </a:lnTo>
                      <a:lnTo>
                        <a:pt x="552" y="9"/>
                      </a:lnTo>
                      <a:lnTo>
                        <a:pt x="560" y="9"/>
                      </a:lnTo>
                      <a:lnTo>
                        <a:pt x="560" y="17"/>
                      </a:lnTo>
                      <a:lnTo>
                        <a:pt x="560" y="26"/>
                      </a:lnTo>
                      <a:lnTo>
                        <a:pt x="569" y="26"/>
                      </a:lnTo>
                      <a:lnTo>
                        <a:pt x="569" y="34"/>
                      </a:lnTo>
                      <a:lnTo>
                        <a:pt x="577" y="34"/>
                      </a:lnTo>
                      <a:lnTo>
                        <a:pt x="586" y="34"/>
                      </a:lnTo>
                      <a:lnTo>
                        <a:pt x="594" y="43"/>
                      </a:lnTo>
                      <a:lnTo>
                        <a:pt x="603" y="43"/>
                      </a:lnTo>
                      <a:lnTo>
                        <a:pt x="611" y="43"/>
                      </a:lnTo>
                      <a:lnTo>
                        <a:pt x="611" y="51"/>
                      </a:lnTo>
                      <a:lnTo>
                        <a:pt x="611" y="60"/>
                      </a:lnTo>
                      <a:lnTo>
                        <a:pt x="620" y="68"/>
                      </a:lnTo>
                      <a:lnTo>
                        <a:pt x="611" y="68"/>
                      </a:lnTo>
                      <a:lnTo>
                        <a:pt x="611" y="77"/>
                      </a:lnTo>
                      <a:lnTo>
                        <a:pt x="603" y="85"/>
                      </a:lnTo>
                      <a:lnTo>
                        <a:pt x="603" y="77"/>
                      </a:lnTo>
                      <a:lnTo>
                        <a:pt x="603" y="85"/>
                      </a:lnTo>
                      <a:lnTo>
                        <a:pt x="594" y="102"/>
                      </a:lnTo>
                      <a:lnTo>
                        <a:pt x="594" y="110"/>
                      </a:lnTo>
                      <a:lnTo>
                        <a:pt x="603" y="119"/>
                      </a:lnTo>
                      <a:lnTo>
                        <a:pt x="611" y="119"/>
                      </a:lnTo>
                      <a:lnTo>
                        <a:pt x="628" y="110"/>
                      </a:lnTo>
                      <a:lnTo>
                        <a:pt x="637" y="127"/>
                      </a:lnTo>
                      <a:lnTo>
                        <a:pt x="637" y="136"/>
                      </a:lnTo>
                      <a:lnTo>
                        <a:pt x="679" y="136"/>
                      </a:lnTo>
                      <a:lnTo>
                        <a:pt x="679" y="144"/>
                      </a:lnTo>
                      <a:lnTo>
                        <a:pt x="679" y="153"/>
                      </a:lnTo>
                      <a:lnTo>
                        <a:pt x="688" y="144"/>
                      </a:lnTo>
                      <a:lnTo>
                        <a:pt x="705" y="153"/>
                      </a:lnTo>
                      <a:lnTo>
                        <a:pt x="713" y="161"/>
                      </a:lnTo>
                      <a:lnTo>
                        <a:pt x="713" y="170"/>
                      </a:lnTo>
                      <a:lnTo>
                        <a:pt x="713" y="178"/>
                      </a:lnTo>
                      <a:lnTo>
                        <a:pt x="713" y="187"/>
                      </a:lnTo>
                      <a:lnTo>
                        <a:pt x="713" y="195"/>
                      </a:lnTo>
                      <a:lnTo>
                        <a:pt x="696" y="195"/>
                      </a:lnTo>
                      <a:lnTo>
                        <a:pt x="688" y="178"/>
                      </a:lnTo>
                      <a:lnTo>
                        <a:pt x="679" y="178"/>
                      </a:lnTo>
                      <a:lnTo>
                        <a:pt x="662" y="161"/>
                      </a:lnTo>
                      <a:lnTo>
                        <a:pt x="662" y="170"/>
                      </a:lnTo>
                      <a:lnTo>
                        <a:pt x="671" y="178"/>
                      </a:lnTo>
                      <a:lnTo>
                        <a:pt x="679" y="178"/>
                      </a:lnTo>
                      <a:lnTo>
                        <a:pt x="688" y="195"/>
                      </a:lnTo>
                      <a:lnTo>
                        <a:pt x="722" y="204"/>
                      </a:lnTo>
                      <a:lnTo>
                        <a:pt x="713" y="204"/>
                      </a:lnTo>
                      <a:lnTo>
                        <a:pt x="696" y="204"/>
                      </a:lnTo>
                      <a:lnTo>
                        <a:pt x="705" y="212"/>
                      </a:lnTo>
                      <a:lnTo>
                        <a:pt x="713" y="204"/>
                      </a:lnTo>
                      <a:lnTo>
                        <a:pt x="730" y="221"/>
                      </a:lnTo>
                      <a:lnTo>
                        <a:pt x="730" y="229"/>
                      </a:lnTo>
                      <a:lnTo>
                        <a:pt x="722" y="221"/>
                      </a:lnTo>
                      <a:lnTo>
                        <a:pt x="705" y="221"/>
                      </a:lnTo>
                      <a:lnTo>
                        <a:pt x="713" y="221"/>
                      </a:lnTo>
                      <a:lnTo>
                        <a:pt x="713" y="229"/>
                      </a:lnTo>
                      <a:lnTo>
                        <a:pt x="722" y="238"/>
                      </a:lnTo>
                      <a:lnTo>
                        <a:pt x="713" y="246"/>
                      </a:lnTo>
                      <a:lnTo>
                        <a:pt x="688" y="229"/>
                      </a:lnTo>
                      <a:lnTo>
                        <a:pt x="696" y="238"/>
                      </a:lnTo>
                      <a:lnTo>
                        <a:pt x="713" y="246"/>
                      </a:lnTo>
                      <a:lnTo>
                        <a:pt x="722" y="255"/>
                      </a:lnTo>
                      <a:lnTo>
                        <a:pt x="730" y="246"/>
                      </a:lnTo>
                      <a:lnTo>
                        <a:pt x="730" y="255"/>
                      </a:lnTo>
                      <a:lnTo>
                        <a:pt x="722" y="263"/>
                      </a:lnTo>
                      <a:lnTo>
                        <a:pt x="739" y="263"/>
                      </a:lnTo>
                      <a:lnTo>
                        <a:pt x="739" y="271"/>
                      </a:lnTo>
                      <a:lnTo>
                        <a:pt x="730" y="271"/>
                      </a:lnTo>
                      <a:lnTo>
                        <a:pt x="722" y="280"/>
                      </a:lnTo>
                      <a:lnTo>
                        <a:pt x="713" y="271"/>
                      </a:lnTo>
                      <a:lnTo>
                        <a:pt x="713" y="263"/>
                      </a:lnTo>
                      <a:lnTo>
                        <a:pt x="705" y="263"/>
                      </a:lnTo>
                      <a:lnTo>
                        <a:pt x="696" y="263"/>
                      </a:lnTo>
                      <a:lnTo>
                        <a:pt x="696" y="255"/>
                      </a:lnTo>
                      <a:lnTo>
                        <a:pt x="696" y="246"/>
                      </a:lnTo>
                      <a:lnTo>
                        <a:pt x="688" y="246"/>
                      </a:lnTo>
                      <a:lnTo>
                        <a:pt x="688" y="255"/>
                      </a:lnTo>
                      <a:lnTo>
                        <a:pt x="679" y="255"/>
                      </a:lnTo>
                      <a:lnTo>
                        <a:pt x="671" y="255"/>
                      </a:lnTo>
                      <a:lnTo>
                        <a:pt x="671" y="246"/>
                      </a:lnTo>
                      <a:lnTo>
                        <a:pt x="671" y="255"/>
                      </a:lnTo>
                      <a:lnTo>
                        <a:pt x="662" y="255"/>
                      </a:lnTo>
                      <a:lnTo>
                        <a:pt x="671" y="255"/>
                      </a:lnTo>
                      <a:lnTo>
                        <a:pt x="679" y="255"/>
                      </a:lnTo>
                      <a:lnTo>
                        <a:pt x="688" y="263"/>
                      </a:lnTo>
                      <a:lnTo>
                        <a:pt x="688" y="255"/>
                      </a:lnTo>
                      <a:lnTo>
                        <a:pt x="696" y="263"/>
                      </a:lnTo>
                      <a:lnTo>
                        <a:pt x="696" y="271"/>
                      </a:lnTo>
                      <a:lnTo>
                        <a:pt x="705" y="271"/>
                      </a:lnTo>
                      <a:lnTo>
                        <a:pt x="705" y="280"/>
                      </a:lnTo>
                      <a:lnTo>
                        <a:pt x="713" y="280"/>
                      </a:lnTo>
                      <a:lnTo>
                        <a:pt x="713" y="288"/>
                      </a:lnTo>
                      <a:lnTo>
                        <a:pt x="722" y="288"/>
                      </a:lnTo>
                      <a:lnTo>
                        <a:pt x="713" y="297"/>
                      </a:lnTo>
                      <a:lnTo>
                        <a:pt x="713" y="305"/>
                      </a:lnTo>
                      <a:lnTo>
                        <a:pt x="722" y="288"/>
                      </a:lnTo>
                      <a:lnTo>
                        <a:pt x="730" y="288"/>
                      </a:lnTo>
                      <a:lnTo>
                        <a:pt x="730" y="280"/>
                      </a:lnTo>
                      <a:lnTo>
                        <a:pt x="739" y="288"/>
                      </a:lnTo>
                      <a:lnTo>
                        <a:pt x="730" y="297"/>
                      </a:lnTo>
                      <a:lnTo>
                        <a:pt x="739" y="288"/>
                      </a:lnTo>
                      <a:lnTo>
                        <a:pt x="739" y="297"/>
                      </a:lnTo>
                      <a:lnTo>
                        <a:pt x="739" y="280"/>
                      </a:lnTo>
                      <a:lnTo>
                        <a:pt x="747" y="280"/>
                      </a:lnTo>
                      <a:lnTo>
                        <a:pt x="756" y="280"/>
                      </a:lnTo>
                      <a:lnTo>
                        <a:pt x="764" y="271"/>
                      </a:lnTo>
                      <a:lnTo>
                        <a:pt x="789" y="322"/>
                      </a:lnTo>
                      <a:lnTo>
                        <a:pt x="789" y="314"/>
                      </a:lnTo>
                      <a:lnTo>
                        <a:pt x="781" y="297"/>
                      </a:lnTo>
                      <a:lnTo>
                        <a:pt x="781" y="322"/>
                      </a:lnTo>
                      <a:lnTo>
                        <a:pt x="773" y="322"/>
                      </a:lnTo>
                      <a:lnTo>
                        <a:pt x="773" y="314"/>
                      </a:lnTo>
                      <a:lnTo>
                        <a:pt x="773" y="322"/>
                      </a:lnTo>
                      <a:lnTo>
                        <a:pt x="764" y="322"/>
                      </a:lnTo>
                      <a:lnTo>
                        <a:pt x="747" y="331"/>
                      </a:lnTo>
                      <a:lnTo>
                        <a:pt x="730" y="331"/>
                      </a:lnTo>
                      <a:lnTo>
                        <a:pt x="722" y="331"/>
                      </a:lnTo>
                      <a:lnTo>
                        <a:pt x="688" y="339"/>
                      </a:lnTo>
                      <a:lnTo>
                        <a:pt x="662" y="348"/>
                      </a:lnTo>
                      <a:lnTo>
                        <a:pt x="645" y="348"/>
                      </a:lnTo>
                      <a:lnTo>
                        <a:pt x="603" y="356"/>
                      </a:lnTo>
                      <a:lnTo>
                        <a:pt x="586" y="356"/>
                      </a:lnTo>
                      <a:lnTo>
                        <a:pt x="569" y="365"/>
                      </a:lnTo>
                      <a:lnTo>
                        <a:pt x="543" y="373"/>
                      </a:lnTo>
                      <a:lnTo>
                        <a:pt x="535" y="373"/>
                      </a:lnTo>
                      <a:lnTo>
                        <a:pt x="501" y="373"/>
                      </a:lnTo>
                      <a:lnTo>
                        <a:pt x="492" y="382"/>
                      </a:lnTo>
                      <a:lnTo>
                        <a:pt x="458" y="382"/>
                      </a:lnTo>
                      <a:close/>
                    </a:path>
                  </a:pathLst>
                </a:custGeom>
                <a:solidFill>
                  <a:schemeClr val="bg2"/>
                </a:solidFill>
                <a:ln w="12700">
                  <a:noFill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0" hangingPunct="0">
                    <a:spcBef>
                      <a:spcPct val="20000"/>
                    </a:spcBef>
                  </a:pPr>
                  <a:endParaRPr lang="en-US"/>
                </a:p>
              </p:txBody>
            </p:sp>
            <p:sp>
              <p:nvSpPr>
                <p:cNvPr id="46249" name="Freeform 40"/>
                <p:cNvSpPr>
                  <a:spLocks/>
                </p:cNvSpPr>
                <p:nvPr/>
              </p:nvSpPr>
              <p:spPr bwMode="auto">
                <a:xfrm>
                  <a:off x="4982" y="2055"/>
                  <a:ext cx="17" cy="25"/>
                </a:xfrm>
                <a:custGeom>
                  <a:avLst/>
                  <a:gdLst>
                    <a:gd name="T0" fmla="*/ 8 w 17"/>
                    <a:gd name="T1" fmla="*/ 0 h 25"/>
                    <a:gd name="T2" fmla="*/ 17 w 17"/>
                    <a:gd name="T3" fmla="*/ 0 h 25"/>
                    <a:gd name="T4" fmla="*/ 8 w 17"/>
                    <a:gd name="T5" fmla="*/ 8 h 25"/>
                    <a:gd name="T6" fmla="*/ 8 w 17"/>
                    <a:gd name="T7" fmla="*/ 17 h 25"/>
                    <a:gd name="T8" fmla="*/ 0 w 17"/>
                    <a:gd name="T9" fmla="*/ 25 h 25"/>
                    <a:gd name="T10" fmla="*/ 8 w 17"/>
                    <a:gd name="T11" fmla="*/ 17 h 25"/>
                    <a:gd name="T12" fmla="*/ 0 w 17"/>
                    <a:gd name="T13" fmla="*/ 17 h 25"/>
                    <a:gd name="T14" fmla="*/ 8 w 17"/>
                    <a:gd name="T15" fmla="*/ 17 h 25"/>
                    <a:gd name="T16" fmla="*/ 8 w 17"/>
                    <a:gd name="T17" fmla="*/ 0 h 25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17"/>
                    <a:gd name="T28" fmla="*/ 0 h 25"/>
                    <a:gd name="T29" fmla="*/ 17 w 17"/>
                    <a:gd name="T30" fmla="*/ 25 h 25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17" h="25">
                      <a:moveTo>
                        <a:pt x="8" y="0"/>
                      </a:moveTo>
                      <a:lnTo>
                        <a:pt x="17" y="0"/>
                      </a:lnTo>
                      <a:lnTo>
                        <a:pt x="8" y="8"/>
                      </a:lnTo>
                      <a:lnTo>
                        <a:pt x="8" y="17"/>
                      </a:lnTo>
                      <a:lnTo>
                        <a:pt x="0" y="25"/>
                      </a:lnTo>
                      <a:lnTo>
                        <a:pt x="8" y="17"/>
                      </a:lnTo>
                      <a:lnTo>
                        <a:pt x="0" y="17"/>
                      </a:lnTo>
                      <a:lnTo>
                        <a:pt x="8" y="17"/>
                      </a:lnTo>
                      <a:lnTo>
                        <a:pt x="8" y="0"/>
                      </a:lnTo>
                      <a:close/>
                    </a:path>
                  </a:pathLst>
                </a:custGeom>
                <a:solidFill>
                  <a:schemeClr val="bg2"/>
                </a:solidFill>
                <a:ln w="12700">
                  <a:noFill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0" hangingPunct="0">
                    <a:spcBef>
                      <a:spcPct val="20000"/>
                    </a:spcBef>
                  </a:pPr>
                  <a:endParaRPr lang="en-US"/>
                </a:p>
              </p:txBody>
            </p:sp>
            <p:sp>
              <p:nvSpPr>
                <p:cNvPr id="46250" name="Freeform 41"/>
                <p:cNvSpPr>
                  <a:spLocks/>
                </p:cNvSpPr>
                <p:nvPr/>
              </p:nvSpPr>
              <p:spPr bwMode="auto">
                <a:xfrm>
                  <a:off x="4940" y="2063"/>
                  <a:ext cx="42" cy="119"/>
                </a:xfrm>
                <a:custGeom>
                  <a:avLst/>
                  <a:gdLst>
                    <a:gd name="T0" fmla="*/ 8 w 42"/>
                    <a:gd name="T1" fmla="*/ 68 h 119"/>
                    <a:gd name="T2" fmla="*/ 0 w 42"/>
                    <a:gd name="T3" fmla="*/ 68 h 119"/>
                    <a:gd name="T4" fmla="*/ 0 w 42"/>
                    <a:gd name="T5" fmla="*/ 60 h 119"/>
                    <a:gd name="T6" fmla="*/ 8 w 42"/>
                    <a:gd name="T7" fmla="*/ 60 h 119"/>
                    <a:gd name="T8" fmla="*/ 0 w 42"/>
                    <a:gd name="T9" fmla="*/ 60 h 119"/>
                    <a:gd name="T10" fmla="*/ 8 w 42"/>
                    <a:gd name="T11" fmla="*/ 43 h 119"/>
                    <a:gd name="T12" fmla="*/ 8 w 42"/>
                    <a:gd name="T13" fmla="*/ 34 h 119"/>
                    <a:gd name="T14" fmla="*/ 17 w 42"/>
                    <a:gd name="T15" fmla="*/ 26 h 119"/>
                    <a:gd name="T16" fmla="*/ 17 w 42"/>
                    <a:gd name="T17" fmla="*/ 26 h 119"/>
                    <a:gd name="T18" fmla="*/ 8 w 42"/>
                    <a:gd name="T19" fmla="*/ 17 h 119"/>
                    <a:gd name="T20" fmla="*/ 17 w 42"/>
                    <a:gd name="T21" fmla="*/ 9 h 119"/>
                    <a:gd name="T22" fmla="*/ 17 w 42"/>
                    <a:gd name="T23" fmla="*/ 9 h 119"/>
                    <a:gd name="T24" fmla="*/ 17 w 42"/>
                    <a:gd name="T25" fmla="*/ 0 h 119"/>
                    <a:gd name="T26" fmla="*/ 42 w 42"/>
                    <a:gd name="T27" fmla="*/ 0 h 119"/>
                    <a:gd name="T28" fmla="*/ 25 w 42"/>
                    <a:gd name="T29" fmla="*/ 43 h 119"/>
                    <a:gd name="T30" fmla="*/ 33 w 42"/>
                    <a:gd name="T31" fmla="*/ 43 h 119"/>
                    <a:gd name="T32" fmla="*/ 25 w 42"/>
                    <a:gd name="T33" fmla="*/ 60 h 119"/>
                    <a:gd name="T34" fmla="*/ 25 w 42"/>
                    <a:gd name="T35" fmla="*/ 60 h 119"/>
                    <a:gd name="T36" fmla="*/ 17 w 42"/>
                    <a:gd name="T37" fmla="*/ 60 h 119"/>
                    <a:gd name="T38" fmla="*/ 17 w 42"/>
                    <a:gd name="T39" fmla="*/ 68 h 119"/>
                    <a:gd name="T40" fmla="*/ 25 w 42"/>
                    <a:gd name="T41" fmla="*/ 68 h 119"/>
                    <a:gd name="T42" fmla="*/ 17 w 42"/>
                    <a:gd name="T43" fmla="*/ 77 h 119"/>
                    <a:gd name="T44" fmla="*/ 17 w 42"/>
                    <a:gd name="T45" fmla="*/ 77 h 119"/>
                    <a:gd name="T46" fmla="*/ 17 w 42"/>
                    <a:gd name="T47" fmla="*/ 85 h 119"/>
                    <a:gd name="T48" fmla="*/ 17 w 42"/>
                    <a:gd name="T49" fmla="*/ 85 h 119"/>
                    <a:gd name="T50" fmla="*/ 8 w 42"/>
                    <a:gd name="T51" fmla="*/ 94 h 119"/>
                    <a:gd name="T52" fmla="*/ 8 w 42"/>
                    <a:gd name="T53" fmla="*/ 119 h 119"/>
                    <a:gd name="T54" fmla="*/ 8 w 42"/>
                    <a:gd name="T55" fmla="*/ 119 h 119"/>
                    <a:gd name="T56" fmla="*/ 0 w 42"/>
                    <a:gd name="T57" fmla="*/ 102 h 119"/>
                    <a:gd name="T58" fmla="*/ 0 w 42"/>
                    <a:gd name="T59" fmla="*/ 77 h 119"/>
                    <a:gd name="T60" fmla="*/ 0 w 42"/>
                    <a:gd name="T61" fmla="*/ 77 h 119"/>
                    <a:gd name="T62" fmla="*/ 0 w 42"/>
                    <a:gd name="T63" fmla="*/ 68 h 119"/>
                    <a:gd name="T64" fmla="*/ 0 w 42"/>
                    <a:gd name="T65" fmla="*/ 68 h 119"/>
                    <a:gd name="T66" fmla="*/ 8 w 42"/>
                    <a:gd name="T67" fmla="*/ 68 h 119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w 42"/>
                    <a:gd name="T103" fmla="*/ 0 h 119"/>
                    <a:gd name="T104" fmla="*/ 42 w 42"/>
                    <a:gd name="T105" fmla="*/ 119 h 119"/>
                  </a:gdLst>
                  <a:ahLst/>
                  <a:cxnLst>
                    <a:cxn ang="T68">
                      <a:pos x="T0" y="T1"/>
                    </a:cxn>
                    <a:cxn ang="T69">
                      <a:pos x="T2" y="T3"/>
                    </a:cxn>
                    <a:cxn ang="T70">
                      <a:pos x="T4" y="T5"/>
                    </a:cxn>
                    <a:cxn ang="T71">
                      <a:pos x="T6" y="T7"/>
                    </a:cxn>
                    <a:cxn ang="T72">
                      <a:pos x="T8" y="T9"/>
                    </a:cxn>
                    <a:cxn ang="T73">
                      <a:pos x="T10" y="T11"/>
                    </a:cxn>
                    <a:cxn ang="T74">
                      <a:pos x="T12" y="T13"/>
                    </a:cxn>
                    <a:cxn ang="T75">
                      <a:pos x="T14" y="T15"/>
                    </a:cxn>
                    <a:cxn ang="T76">
                      <a:pos x="T16" y="T17"/>
                    </a:cxn>
                    <a:cxn ang="T77">
                      <a:pos x="T18" y="T19"/>
                    </a:cxn>
                    <a:cxn ang="T78">
                      <a:pos x="T20" y="T21"/>
                    </a:cxn>
                    <a:cxn ang="T79">
                      <a:pos x="T22" y="T23"/>
                    </a:cxn>
                    <a:cxn ang="T80">
                      <a:pos x="T24" y="T25"/>
                    </a:cxn>
                    <a:cxn ang="T81">
                      <a:pos x="T26" y="T27"/>
                    </a:cxn>
                    <a:cxn ang="T82">
                      <a:pos x="T28" y="T29"/>
                    </a:cxn>
                    <a:cxn ang="T83">
                      <a:pos x="T30" y="T31"/>
                    </a:cxn>
                    <a:cxn ang="T84">
                      <a:pos x="T32" y="T33"/>
                    </a:cxn>
                    <a:cxn ang="T85">
                      <a:pos x="T34" y="T35"/>
                    </a:cxn>
                    <a:cxn ang="T86">
                      <a:pos x="T36" y="T37"/>
                    </a:cxn>
                    <a:cxn ang="T87">
                      <a:pos x="T38" y="T39"/>
                    </a:cxn>
                    <a:cxn ang="T88">
                      <a:pos x="T40" y="T41"/>
                    </a:cxn>
                    <a:cxn ang="T89">
                      <a:pos x="T42" y="T43"/>
                    </a:cxn>
                    <a:cxn ang="T90">
                      <a:pos x="T44" y="T45"/>
                    </a:cxn>
                    <a:cxn ang="T91">
                      <a:pos x="T46" y="T47"/>
                    </a:cxn>
                    <a:cxn ang="T92">
                      <a:pos x="T48" y="T49"/>
                    </a:cxn>
                    <a:cxn ang="T93">
                      <a:pos x="T50" y="T51"/>
                    </a:cxn>
                    <a:cxn ang="T94">
                      <a:pos x="T52" y="T53"/>
                    </a:cxn>
                    <a:cxn ang="T95">
                      <a:pos x="T54" y="T55"/>
                    </a:cxn>
                    <a:cxn ang="T96">
                      <a:pos x="T56" y="T57"/>
                    </a:cxn>
                    <a:cxn ang="T97">
                      <a:pos x="T58" y="T59"/>
                    </a:cxn>
                    <a:cxn ang="T98">
                      <a:pos x="T60" y="T61"/>
                    </a:cxn>
                    <a:cxn ang="T99">
                      <a:pos x="T62" y="T63"/>
                    </a:cxn>
                    <a:cxn ang="T100">
                      <a:pos x="T64" y="T65"/>
                    </a:cxn>
                    <a:cxn ang="T101">
                      <a:pos x="T66" y="T67"/>
                    </a:cxn>
                  </a:cxnLst>
                  <a:rect l="T102" t="T103" r="T104" b="T105"/>
                  <a:pathLst>
                    <a:path w="42" h="119">
                      <a:moveTo>
                        <a:pt x="8" y="68"/>
                      </a:moveTo>
                      <a:lnTo>
                        <a:pt x="0" y="68"/>
                      </a:lnTo>
                      <a:lnTo>
                        <a:pt x="0" y="60"/>
                      </a:lnTo>
                      <a:lnTo>
                        <a:pt x="8" y="60"/>
                      </a:lnTo>
                      <a:lnTo>
                        <a:pt x="0" y="60"/>
                      </a:lnTo>
                      <a:lnTo>
                        <a:pt x="8" y="43"/>
                      </a:lnTo>
                      <a:lnTo>
                        <a:pt x="8" y="34"/>
                      </a:lnTo>
                      <a:lnTo>
                        <a:pt x="17" y="26"/>
                      </a:lnTo>
                      <a:lnTo>
                        <a:pt x="8" y="17"/>
                      </a:lnTo>
                      <a:lnTo>
                        <a:pt x="17" y="9"/>
                      </a:lnTo>
                      <a:lnTo>
                        <a:pt x="17" y="0"/>
                      </a:lnTo>
                      <a:lnTo>
                        <a:pt x="42" y="0"/>
                      </a:lnTo>
                      <a:lnTo>
                        <a:pt x="25" y="43"/>
                      </a:lnTo>
                      <a:lnTo>
                        <a:pt x="33" y="43"/>
                      </a:lnTo>
                      <a:lnTo>
                        <a:pt x="25" y="60"/>
                      </a:lnTo>
                      <a:lnTo>
                        <a:pt x="17" y="60"/>
                      </a:lnTo>
                      <a:lnTo>
                        <a:pt x="17" y="68"/>
                      </a:lnTo>
                      <a:lnTo>
                        <a:pt x="25" y="68"/>
                      </a:lnTo>
                      <a:lnTo>
                        <a:pt x="17" y="77"/>
                      </a:lnTo>
                      <a:lnTo>
                        <a:pt x="17" y="85"/>
                      </a:lnTo>
                      <a:lnTo>
                        <a:pt x="8" y="94"/>
                      </a:lnTo>
                      <a:lnTo>
                        <a:pt x="8" y="119"/>
                      </a:lnTo>
                      <a:lnTo>
                        <a:pt x="0" y="102"/>
                      </a:lnTo>
                      <a:lnTo>
                        <a:pt x="0" y="77"/>
                      </a:lnTo>
                      <a:lnTo>
                        <a:pt x="0" y="68"/>
                      </a:lnTo>
                      <a:lnTo>
                        <a:pt x="8" y="68"/>
                      </a:lnTo>
                      <a:close/>
                    </a:path>
                  </a:pathLst>
                </a:custGeom>
                <a:solidFill>
                  <a:schemeClr val="bg2"/>
                </a:solidFill>
                <a:ln w="12700">
                  <a:noFill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0" hangingPunct="0">
                    <a:spcBef>
                      <a:spcPct val="20000"/>
                    </a:spcBef>
                  </a:pPr>
                  <a:endParaRPr lang="en-US"/>
                </a:p>
              </p:txBody>
            </p:sp>
            <p:sp>
              <p:nvSpPr>
                <p:cNvPr id="46251" name="Freeform 42"/>
                <p:cNvSpPr>
                  <a:spLocks/>
                </p:cNvSpPr>
                <p:nvPr/>
              </p:nvSpPr>
              <p:spPr bwMode="auto">
                <a:xfrm>
                  <a:off x="914" y="2241"/>
                  <a:ext cx="696" cy="805"/>
                </a:xfrm>
                <a:custGeom>
                  <a:avLst/>
                  <a:gdLst>
                    <a:gd name="T0" fmla="*/ 34 w 696"/>
                    <a:gd name="T1" fmla="*/ 492 h 805"/>
                    <a:gd name="T2" fmla="*/ 34 w 696"/>
                    <a:gd name="T3" fmla="*/ 492 h 805"/>
                    <a:gd name="T4" fmla="*/ 34 w 696"/>
                    <a:gd name="T5" fmla="*/ 475 h 805"/>
                    <a:gd name="T6" fmla="*/ 34 w 696"/>
                    <a:gd name="T7" fmla="*/ 458 h 805"/>
                    <a:gd name="T8" fmla="*/ 34 w 696"/>
                    <a:gd name="T9" fmla="*/ 441 h 805"/>
                    <a:gd name="T10" fmla="*/ 51 w 696"/>
                    <a:gd name="T11" fmla="*/ 432 h 805"/>
                    <a:gd name="T12" fmla="*/ 59 w 696"/>
                    <a:gd name="T13" fmla="*/ 424 h 805"/>
                    <a:gd name="T14" fmla="*/ 59 w 696"/>
                    <a:gd name="T15" fmla="*/ 416 h 805"/>
                    <a:gd name="T16" fmla="*/ 68 w 696"/>
                    <a:gd name="T17" fmla="*/ 399 h 805"/>
                    <a:gd name="T18" fmla="*/ 68 w 696"/>
                    <a:gd name="T19" fmla="*/ 390 h 805"/>
                    <a:gd name="T20" fmla="*/ 68 w 696"/>
                    <a:gd name="T21" fmla="*/ 373 h 805"/>
                    <a:gd name="T22" fmla="*/ 85 w 696"/>
                    <a:gd name="T23" fmla="*/ 365 h 805"/>
                    <a:gd name="T24" fmla="*/ 102 w 696"/>
                    <a:gd name="T25" fmla="*/ 356 h 805"/>
                    <a:gd name="T26" fmla="*/ 119 w 696"/>
                    <a:gd name="T27" fmla="*/ 339 h 805"/>
                    <a:gd name="T28" fmla="*/ 119 w 696"/>
                    <a:gd name="T29" fmla="*/ 331 h 805"/>
                    <a:gd name="T30" fmla="*/ 102 w 696"/>
                    <a:gd name="T31" fmla="*/ 322 h 805"/>
                    <a:gd name="T32" fmla="*/ 93 w 696"/>
                    <a:gd name="T33" fmla="*/ 314 h 805"/>
                    <a:gd name="T34" fmla="*/ 93 w 696"/>
                    <a:gd name="T35" fmla="*/ 297 h 805"/>
                    <a:gd name="T36" fmla="*/ 93 w 696"/>
                    <a:gd name="T37" fmla="*/ 280 h 805"/>
                    <a:gd name="T38" fmla="*/ 85 w 696"/>
                    <a:gd name="T39" fmla="*/ 263 h 805"/>
                    <a:gd name="T40" fmla="*/ 85 w 696"/>
                    <a:gd name="T41" fmla="*/ 246 h 805"/>
                    <a:gd name="T42" fmla="*/ 85 w 696"/>
                    <a:gd name="T43" fmla="*/ 238 h 805"/>
                    <a:gd name="T44" fmla="*/ 85 w 696"/>
                    <a:gd name="T45" fmla="*/ 221 h 805"/>
                    <a:gd name="T46" fmla="*/ 93 w 696"/>
                    <a:gd name="T47" fmla="*/ 221 h 805"/>
                    <a:gd name="T48" fmla="*/ 102 w 696"/>
                    <a:gd name="T49" fmla="*/ 195 h 805"/>
                    <a:gd name="T50" fmla="*/ 93 w 696"/>
                    <a:gd name="T51" fmla="*/ 170 h 805"/>
                    <a:gd name="T52" fmla="*/ 102 w 696"/>
                    <a:gd name="T53" fmla="*/ 161 h 805"/>
                    <a:gd name="T54" fmla="*/ 93 w 696"/>
                    <a:gd name="T55" fmla="*/ 144 h 805"/>
                    <a:gd name="T56" fmla="*/ 102 w 696"/>
                    <a:gd name="T57" fmla="*/ 127 h 805"/>
                    <a:gd name="T58" fmla="*/ 102 w 696"/>
                    <a:gd name="T59" fmla="*/ 110 h 805"/>
                    <a:gd name="T60" fmla="*/ 102 w 696"/>
                    <a:gd name="T61" fmla="*/ 102 h 805"/>
                    <a:gd name="T62" fmla="*/ 119 w 696"/>
                    <a:gd name="T63" fmla="*/ 94 h 805"/>
                    <a:gd name="T64" fmla="*/ 136 w 696"/>
                    <a:gd name="T65" fmla="*/ 102 h 805"/>
                    <a:gd name="T66" fmla="*/ 144 w 696"/>
                    <a:gd name="T67" fmla="*/ 110 h 805"/>
                    <a:gd name="T68" fmla="*/ 153 w 696"/>
                    <a:gd name="T69" fmla="*/ 119 h 805"/>
                    <a:gd name="T70" fmla="*/ 170 w 696"/>
                    <a:gd name="T71" fmla="*/ 110 h 805"/>
                    <a:gd name="T72" fmla="*/ 187 w 696"/>
                    <a:gd name="T73" fmla="*/ 17 h 805"/>
                    <a:gd name="T74" fmla="*/ 340 w 696"/>
                    <a:gd name="T75" fmla="*/ 26 h 805"/>
                    <a:gd name="T76" fmla="*/ 526 w 696"/>
                    <a:gd name="T77" fmla="*/ 60 h 805"/>
                    <a:gd name="T78" fmla="*/ 603 w 696"/>
                    <a:gd name="T79" fmla="*/ 68 h 805"/>
                    <a:gd name="T80" fmla="*/ 662 w 696"/>
                    <a:gd name="T81" fmla="*/ 339 h 805"/>
                    <a:gd name="T82" fmla="*/ 628 w 696"/>
                    <a:gd name="T83" fmla="*/ 568 h 805"/>
                    <a:gd name="T84" fmla="*/ 594 w 696"/>
                    <a:gd name="T85" fmla="*/ 805 h 805"/>
                    <a:gd name="T86" fmla="*/ 348 w 696"/>
                    <a:gd name="T87" fmla="*/ 754 h 805"/>
                    <a:gd name="T88" fmla="*/ 8 w 696"/>
                    <a:gd name="T89" fmla="*/ 543 h 805"/>
                    <a:gd name="T90" fmla="*/ 17 w 696"/>
                    <a:gd name="T91" fmla="*/ 526 h 805"/>
                    <a:gd name="T92" fmla="*/ 34 w 696"/>
                    <a:gd name="T93" fmla="*/ 526 h 805"/>
                    <a:gd name="T94" fmla="*/ 34 w 696"/>
                    <a:gd name="T95" fmla="*/ 526 h 805"/>
                    <a:gd name="T96" fmla="*/ 42 w 696"/>
                    <a:gd name="T97" fmla="*/ 526 h 805"/>
                    <a:gd name="T98" fmla="*/ 51 w 696"/>
                    <a:gd name="T99" fmla="*/ 517 h 805"/>
                    <a:gd name="T100" fmla="*/ 42 w 696"/>
                    <a:gd name="T101" fmla="*/ 492 h 805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w 696"/>
                    <a:gd name="T154" fmla="*/ 0 h 805"/>
                    <a:gd name="T155" fmla="*/ 696 w 696"/>
                    <a:gd name="T156" fmla="*/ 805 h 805"/>
                  </a:gdLst>
                  <a:ahLst/>
                  <a:cxnLst>
                    <a:cxn ang="T102">
                      <a:pos x="T0" y="T1"/>
                    </a:cxn>
                    <a:cxn ang="T103">
                      <a:pos x="T2" y="T3"/>
                    </a:cxn>
                    <a:cxn ang="T104">
                      <a:pos x="T4" y="T5"/>
                    </a:cxn>
                    <a:cxn ang="T105">
                      <a:pos x="T6" y="T7"/>
                    </a:cxn>
                    <a:cxn ang="T106">
                      <a:pos x="T8" y="T9"/>
                    </a:cxn>
                    <a:cxn ang="T107">
                      <a:pos x="T10" y="T11"/>
                    </a:cxn>
                    <a:cxn ang="T108">
                      <a:pos x="T12" y="T13"/>
                    </a:cxn>
                    <a:cxn ang="T109">
                      <a:pos x="T14" y="T15"/>
                    </a:cxn>
                    <a:cxn ang="T110">
                      <a:pos x="T16" y="T17"/>
                    </a:cxn>
                    <a:cxn ang="T111">
                      <a:pos x="T18" y="T19"/>
                    </a:cxn>
                    <a:cxn ang="T112">
                      <a:pos x="T20" y="T21"/>
                    </a:cxn>
                    <a:cxn ang="T113">
                      <a:pos x="T22" y="T23"/>
                    </a:cxn>
                    <a:cxn ang="T114">
                      <a:pos x="T24" y="T25"/>
                    </a:cxn>
                    <a:cxn ang="T115">
                      <a:pos x="T26" y="T27"/>
                    </a:cxn>
                    <a:cxn ang="T116">
                      <a:pos x="T28" y="T29"/>
                    </a:cxn>
                    <a:cxn ang="T117">
                      <a:pos x="T30" y="T31"/>
                    </a:cxn>
                    <a:cxn ang="T118">
                      <a:pos x="T32" y="T33"/>
                    </a:cxn>
                    <a:cxn ang="T119">
                      <a:pos x="T34" y="T35"/>
                    </a:cxn>
                    <a:cxn ang="T120">
                      <a:pos x="T36" y="T37"/>
                    </a:cxn>
                    <a:cxn ang="T121">
                      <a:pos x="T38" y="T39"/>
                    </a:cxn>
                    <a:cxn ang="T122">
                      <a:pos x="T40" y="T41"/>
                    </a:cxn>
                    <a:cxn ang="T123">
                      <a:pos x="T42" y="T43"/>
                    </a:cxn>
                    <a:cxn ang="T124">
                      <a:pos x="T44" y="T45"/>
                    </a:cxn>
                    <a:cxn ang="T125">
                      <a:pos x="T46" y="T47"/>
                    </a:cxn>
                    <a:cxn ang="T126">
                      <a:pos x="T48" y="T49"/>
                    </a:cxn>
                    <a:cxn ang="T127">
                      <a:pos x="T50" y="T51"/>
                    </a:cxn>
                    <a:cxn ang="T128">
                      <a:pos x="T52" y="T53"/>
                    </a:cxn>
                    <a:cxn ang="T129">
                      <a:pos x="T54" y="T55"/>
                    </a:cxn>
                    <a:cxn ang="T130">
                      <a:pos x="T56" y="T57"/>
                    </a:cxn>
                    <a:cxn ang="T131">
                      <a:pos x="T58" y="T59"/>
                    </a:cxn>
                    <a:cxn ang="T132">
                      <a:pos x="T60" y="T61"/>
                    </a:cxn>
                    <a:cxn ang="T133">
                      <a:pos x="T62" y="T63"/>
                    </a:cxn>
                    <a:cxn ang="T134">
                      <a:pos x="T64" y="T65"/>
                    </a:cxn>
                    <a:cxn ang="T135">
                      <a:pos x="T66" y="T67"/>
                    </a:cxn>
                    <a:cxn ang="T136">
                      <a:pos x="T68" y="T69"/>
                    </a:cxn>
                    <a:cxn ang="T137">
                      <a:pos x="T70" y="T71"/>
                    </a:cxn>
                    <a:cxn ang="T138">
                      <a:pos x="T72" y="T73"/>
                    </a:cxn>
                    <a:cxn ang="T139">
                      <a:pos x="T74" y="T75"/>
                    </a:cxn>
                    <a:cxn ang="T140">
                      <a:pos x="T76" y="T77"/>
                    </a:cxn>
                    <a:cxn ang="T141">
                      <a:pos x="T78" y="T79"/>
                    </a:cxn>
                    <a:cxn ang="T142">
                      <a:pos x="T80" y="T81"/>
                    </a:cxn>
                    <a:cxn ang="T143">
                      <a:pos x="T82" y="T83"/>
                    </a:cxn>
                    <a:cxn ang="T144">
                      <a:pos x="T84" y="T85"/>
                    </a:cxn>
                    <a:cxn ang="T145">
                      <a:pos x="T86" y="T87"/>
                    </a:cxn>
                    <a:cxn ang="T146">
                      <a:pos x="T88" y="T89"/>
                    </a:cxn>
                    <a:cxn ang="T147">
                      <a:pos x="T90" y="T91"/>
                    </a:cxn>
                    <a:cxn ang="T148">
                      <a:pos x="T92" y="T93"/>
                    </a:cxn>
                    <a:cxn ang="T149">
                      <a:pos x="T94" y="T95"/>
                    </a:cxn>
                    <a:cxn ang="T150">
                      <a:pos x="T96" y="T97"/>
                    </a:cxn>
                    <a:cxn ang="T151">
                      <a:pos x="T98" y="T99"/>
                    </a:cxn>
                    <a:cxn ang="T152">
                      <a:pos x="T100" y="T101"/>
                    </a:cxn>
                  </a:cxnLst>
                  <a:rect l="T153" t="T154" r="T155" b="T156"/>
                  <a:pathLst>
                    <a:path w="696" h="805">
                      <a:moveTo>
                        <a:pt x="42" y="492"/>
                      </a:moveTo>
                      <a:lnTo>
                        <a:pt x="42" y="492"/>
                      </a:lnTo>
                      <a:lnTo>
                        <a:pt x="34" y="492"/>
                      </a:lnTo>
                      <a:lnTo>
                        <a:pt x="34" y="483"/>
                      </a:lnTo>
                      <a:lnTo>
                        <a:pt x="34" y="492"/>
                      </a:lnTo>
                      <a:lnTo>
                        <a:pt x="25" y="483"/>
                      </a:lnTo>
                      <a:lnTo>
                        <a:pt x="25" y="475"/>
                      </a:lnTo>
                      <a:lnTo>
                        <a:pt x="34" y="475"/>
                      </a:lnTo>
                      <a:lnTo>
                        <a:pt x="34" y="466"/>
                      </a:lnTo>
                      <a:lnTo>
                        <a:pt x="34" y="458"/>
                      </a:lnTo>
                      <a:lnTo>
                        <a:pt x="34" y="449"/>
                      </a:lnTo>
                      <a:lnTo>
                        <a:pt x="34" y="441"/>
                      </a:lnTo>
                      <a:lnTo>
                        <a:pt x="42" y="441"/>
                      </a:lnTo>
                      <a:lnTo>
                        <a:pt x="51" y="432"/>
                      </a:lnTo>
                      <a:lnTo>
                        <a:pt x="59" y="424"/>
                      </a:lnTo>
                      <a:lnTo>
                        <a:pt x="59" y="416"/>
                      </a:lnTo>
                      <a:lnTo>
                        <a:pt x="59" y="407"/>
                      </a:lnTo>
                      <a:lnTo>
                        <a:pt x="68" y="407"/>
                      </a:lnTo>
                      <a:lnTo>
                        <a:pt x="68" y="399"/>
                      </a:lnTo>
                      <a:lnTo>
                        <a:pt x="68" y="390"/>
                      </a:lnTo>
                      <a:lnTo>
                        <a:pt x="68" y="382"/>
                      </a:lnTo>
                      <a:lnTo>
                        <a:pt x="68" y="373"/>
                      </a:lnTo>
                      <a:lnTo>
                        <a:pt x="85" y="365"/>
                      </a:lnTo>
                      <a:lnTo>
                        <a:pt x="85" y="356"/>
                      </a:lnTo>
                      <a:lnTo>
                        <a:pt x="93" y="356"/>
                      </a:lnTo>
                      <a:lnTo>
                        <a:pt x="102" y="356"/>
                      </a:lnTo>
                      <a:lnTo>
                        <a:pt x="102" y="348"/>
                      </a:lnTo>
                      <a:lnTo>
                        <a:pt x="119" y="339"/>
                      </a:lnTo>
                      <a:lnTo>
                        <a:pt x="119" y="331"/>
                      </a:lnTo>
                      <a:lnTo>
                        <a:pt x="110" y="322"/>
                      </a:lnTo>
                      <a:lnTo>
                        <a:pt x="102" y="322"/>
                      </a:lnTo>
                      <a:lnTo>
                        <a:pt x="102" y="314"/>
                      </a:lnTo>
                      <a:lnTo>
                        <a:pt x="93" y="314"/>
                      </a:lnTo>
                      <a:lnTo>
                        <a:pt x="102" y="305"/>
                      </a:lnTo>
                      <a:lnTo>
                        <a:pt x="93" y="297"/>
                      </a:lnTo>
                      <a:lnTo>
                        <a:pt x="93" y="280"/>
                      </a:lnTo>
                      <a:lnTo>
                        <a:pt x="85" y="271"/>
                      </a:lnTo>
                      <a:lnTo>
                        <a:pt x="85" y="263"/>
                      </a:lnTo>
                      <a:lnTo>
                        <a:pt x="85" y="255"/>
                      </a:lnTo>
                      <a:lnTo>
                        <a:pt x="85" y="246"/>
                      </a:lnTo>
                      <a:lnTo>
                        <a:pt x="85" y="238"/>
                      </a:lnTo>
                      <a:lnTo>
                        <a:pt x="93" y="229"/>
                      </a:lnTo>
                      <a:lnTo>
                        <a:pt x="85" y="229"/>
                      </a:lnTo>
                      <a:lnTo>
                        <a:pt x="85" y="221"/>
                      </a:lnTo>
                      <a:lnTo>
                        <a:pt x="93" y="229"/>
                      </a:lnTo>
                      <a:lnTo>
                        <a:pt x="93" y="221"/>
                      </a:lnTo>
                      <a:lnTo>
                        <a:pt x="93" y="212"/>
                      </a:lnTo>
                      <a:lnTo>
                        <a:pt x="93" y="204"/>
                      </a:lnTo>
                      <a:lnTo>
                        <a:pt x="102" y="195"/>
                      </a:lnTo>
                      <a:lnTo>
                        <a:pt x="93" y="187"/>
                      </a:lnTo>
                      <a:lnTo>
                        <a:pt x="93" y="178"/>
                      </a:lnTo>
                      <a:lnTo>
                        <a:pt x="93" y="170"/>
                      </a:lnTo>
                      <a:lnTo>
                        <a:pt x="102" y="161"/>
                      </a:lnTo>
                      <a:lnTo>
                        <a:pt x="93" y="161"/>
                      </a:lnTo>
                      <a:lnTo>
                        <a:pt x="102" y="153"/>
                      </a:lnTo>
                      <a:lnTo>
                        <a:pt x="93" y="144"/>
                      </a:lnTo>
                      <a:lnTo>
                        <a:pt x="102" y="144"/>
                      </a:lnTo>
                      <a:lnTo>
                        <a:pt x="102" y="136"/>
                      </a:lnTo>
                      <a:lnTo>
                        <a:pt x="102" y="127"/>
                      </a:lnTo>
                      <a:lnTo>
                        <a:pt x="102" y="110"/>
                      </a:lnTo>
                      <a:lnTo>
                        <a:pt x="102" y="102"/>
                      </a:lnTo>
                      <a:lnTo>
                        <a:pt x="110" y="94"/>
                      </a:lnTo>
                      <a:lnTo>
                        <a:pt x="119" y="94"/>
                      </a:lnTo>
                      <a:lnTo>
                        <a:pt x="127" y="94"/>
                      </a:lnTo>
                      <a:lnTo>
                        <a:pt x="127" y="102"/>
                      </a:lnTo>
                      <a:lnTo>
                        <a:pt x="136" y="102"/>
                      </a:lnTo>
                      <a:lnTo>
                        <a:pt x="144" y="102"/>
                      </a:lnTo>
                      <a:lnTo>
                        <a:pt x="144" y="110"/>
                      </a:lnTo>
                      <a:lnTo>
                        <a:pt x="153" y="119"/>
                      </a:lnTo>
                      <a:lnTo>
                        <a:pt x="161" y="119"/>
                      </a:lnTo>
                      <a:lnTo>
                        <a:pt x="170" y="110"/>
                      </a:lnTo>
                      <a:lnTo>
                        <a:pt x="170" y="102"/>
                      </a:lnTo>
                      <a:lnTo>
                        <a:pt x="178" y="102"/>
                      </a:lnTo>
                      <a:lnTo>
                        <a:pt x="187" y="17"/>
                      </a:lnTo>
                      <a:lnTo>
                        <a:pt x="195" y="0"/>
                      </a:lnTo>
                      <a:lnTo>
                        <a:pt x="306" y="17"/>
                      </a:lnTo>
                      <a:lnTo>
                        <a:pt x="340" y="26"/>
                      </a:lnTo>
                      <a:lnTo>
                        <a:pt x="374" y="34"/>
                      </a:lnTo>
                      <a:lnTo>
                        <a:pt x="459" y="51"/>
                      </a:lnTo>
                      <a:lnTo>
                        <a:pt x="526" y="60"/>
                      </a:lnTo>
                      <a:lnTo>
                        <a:pt x="552" y="60"/>
                      </a:lnTo>
                      <a:lnTo>
                        <a:pt x="603" y="68"/>
                      </a:lnTo>
                      <a:lnTo>
                        <a:pt x="696" y="85"/>
                      </a:lnTo>
                      <a:lnTo>
                        <a:pt x="679" y="212"/>
                      </a:lnTo>
                      <a:lnTo>
                        <a:pt x="662" y="339"/>
                      </a:lnTo>
                      <a:lnTo>
                        <a:pt x="654" y="390"/>
                      </a:lnTo>
                      <a:lnTo>
                        <a:pt x="637" y="492"/>
                      </a:lnTo>
                      <a:lnTo>
                        <a:pt x="628" y="568"/>
                      </a:lnTo>
                      <a:lnTo>
                        <a:pt x="620" y="619"/>
                      </a:lnTo>
                      <a:lnTo>
                        <a:pt x="611" y="661"/>
                      </a:lnTo>
                      <a:lnTo>
                        <a:pt x="594" y="805"/>
                      </a:lnTo>
                      <a:lnTo>
                        <a:pt x="442" y="780"/>
                      </a:lnTo>
                      <a:lnTo>
                        <a:pt x="374" y="771"/>
                      </a:lnTo>
                      <a:lnTo>
                        <a:pt x="348" y="754"/>
                      </a:lnTo>
                      <a:lnTo>
                        <a:pt x="153" y="644"/>
                      </a:lnTo>
                      <a:lnTo>
                        <a:pt x="0" y="560"/>
                      </a:lnTo>
                      <a:lnTo>
                        <a:pt x="8" y="543"/>
                      </a:lnTo>
                      <a:lnTo>
                        <a:pt x="17" y="526"/>
                      </a:lnTo>
                      <a:lnTo>
                        <a:pt x="34" y="534"/>
                      </a:lnTo>
                      <a:lnTo>
                        <a:pt x="34" y="526"/>
                      </a:lnTo>
                      <a:lnTo>
                        <a:pt x="42" y="526"/>
                      </a:lnTo>
                      <a:lnTo>
                        <a:pt x="42" y="517"/>
                      </a:lnTo>
                      <a:lnTo>
                        <a:pt x="51" y="517"/>
                      </a:lnTo>
                      <a:lnTo>
                        <a:pt x="51" y="509"/>
                      </a:lnTo>
                      <a:lnTo>
                        <a:pt x="51" y="500"/>
                      </a:lnTo>
                      <a:lnTo>
                        <a:pt x="42" y="492"/>
                      </a:lnTo>
                      <a:close/>
                    </a:path>
                  </a:pathLst>
                </a:custGeom>
                <a:solidFill>
                  <a:schemeClr val="bg2"/>
                </a:solidFill>
                <a:ln w="12700">
                  <a:noFill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0" hangingPunct="0">
                    <a:spcBef>
                      <a:spcPct val="20000"/>
                    </a:spcBef>
                  </a:pPr>
                  <a:endParaRPr lang="en-US"/>
                </a:p>
              </p:txBody>
            </p:sp>
            <p:sp>
              <p:nvSpPr>
                <p:cNvPr id="46252" name="Freeform 43"/>
                <p:cNvSpPr>
                  <a:spLocks/>
                </p:cNvSpPr>
                <p:nvPr/>
              </p:nvSpPr>
              <p:spPr bwMode="auto">
                <a:xfrm>
                  <a:off x="4150" y="2258"/>
                  <a:ext cx="866" cy="390"/>
                </a:xfrm>
                <a:custGeom>
                  <a:avLst/>
                  <a:gdLst>
                    <a:gd name="T0" fmla="*/ 0 w 866"/>
                    <a:gd name="T1" fmla="*/ 305 h 390"/>
                    <a:gd name="T2" fmla="*/ 25 w 866"/>
                    <a:gd name="T3" fmla="*/ 297 h 390"/>
                    <a:gd name="T4" fmla="*/ 34 w 866"/>
                    <a:gd name="T5" fmla="*/ 271 h 390"/>
                    <a:gd name="T6" fmla="*/ 68 w 866"/>
                    <a:gd name="T7" fmla="*/ 254 h 390"/>
                    <a:gd name="T8" fmla="*/ 93 w 866"/>
                    <a:gd name="T9" fmla="*/ 238 h 390"/>
                    <a:gd name="T10" fmla="*/ 102 w 866"/>
                    <a:gd name="T11" fmla="*/ 229 h 390"/>
                    <a:gd name="T12" fmla="*/ 127 w 866"/>
                    <a:gd name="T13" fmla="*/ 212 h 390"/>
                    <a:gd name="T14" fmla="*/ 136 w 866"/>
                    <a:gd name="T15" fmla="*/ 195 h 390"/>
                    <a:gd name="T16" fmla="*/ 153 w 866"/>
                    <a:gd name="T17" fmla="*/ 178 h 390"/>
                    <a:gd name="T18" fmla="*/ 170 w 866"/>
                    <a:gd name="T19" fmla="*/ 187 h 390"/>
                    <a:gd name="T20" fmla="*/ 187 w 866"/>
                    <a:gd name="T21" fmla="*/ 170 h 390"/>
                    <a:gd name="T22" fmla="*/ 212 w 866"/>
                    <a:gd name="T23" fmla="*/ 161 h 390"/>
                    <a:gd name="T24" fmla="*/ 237 w 866"/>
                    <a:gd name="T25" fmla="*/ 136 h 390"/>
                    <a:gd name="T26" fmla="*/ 237 w 866"/>
                    <a:gd name="T27" fmla="*/ 102 h 390"/>
                    <a:gd name="T28" fmla="*/ 365 w 866"/>
                    <a:gd name="T29" fmla="*/ 85 h 390"/>
                    <a:gd name="T30" fmla="*/ 484 w 866"/>
                    <a:gd name="T31" fmla="*/ 60 h 390"/>
                    <a:gd name="T32" fmla="*/ 577 w 866"/>
                    <a:gd name="T33" fmla="*/ 51 h 390"/>
                    <a:gd name="T34" fmla="*/ 696 w 866"/>
                    <a:gd name="T35" fmla="*/ 26 h 390"/>
                    <a:gd name="T36" fmla="*/ 781 w 866"/>
                    <a:gd name="T37" fmla="*/ 9 h 390"/>
                    <a:gd name="T38" fmla="*/ 815 w 866"/>
                    <a:gd name="T39" fmla="*/ 17 h 390"/>
                    <a:gd name="T40" fmla="*/ 823 w 866"/>
                    <a:gd name="T41" fmla="*/ 26 h 390"/>
                    <a:gd name="T42" fmla="*/ 823 w 866"/>
                    <a:gd name="T43" fmla="*/ 34 h 390"/>
                    <a:gd name="T44" fmla="*/ 798 w 866"/>
                    <a:gd name="T45" fmla="*/ 34 h 390"/>
                    <a:gd name="T46" fmla="*/ 790 w 866"/>
                    <a:gd name="T47" fmla="*/ 51 h 390"/>
                    <a:gd name="T48" fmla="*/ 764 w 866"/>
                    <a:gd name="T49" fmla="*/ 77 h 390"/>
                    <a:gd name="T50" fmla="*/ 747 w 866"/>
                    <a:gd name="T51" fmla="*/ 43 h 390"/>
                    <a:gd name="T52" fmla="*/ 747 w 866"/>
                    <a:gd name="T53" fmla="*/ 51 h 390"/>
                    <a:gd name="T54" fmla="*/ 781 w 866"/>
                    <a:gd name="T55" fmla="*/ 77 h 390"/>
                    <a:gd name="T56" fmla="*/ 823 w 866"/>
                    <a:gd name="T57" fmla="*/ 102 h 390"/>
                    <a:gd name="T58" fmla="*/ 832 w 866"/>
                    <a:gd name="T59" fmla="*/ 85 h 390"/>
                    <a:gd name="T60" fmla="*/ 849 w 866"/>
                    <a:gd name="T61" fmla="*/ 110 h 390"/>
                    <a:gd name="T62" fmla="*/ 790 w 866"/>
                    <a:gd name="T63" fmla="*/ 144 h 390"/>
                    <a:gd name="T64" fmla="*/ 781 w 866"/>
                    <a:gd name="T65" fmla="*/ 153 h 390"/>
                    <a:gd name="T66" fmla="*/ 781 w 866"/>
                    <a:gd name="T67" fmla="*/ 170 h 390"/>
                    <a:gd name="T68" fmla="*/ 790 w 866"/>
                    <a:gd name="T69" fmla="*/ 187 h 390"/>
                    <a:gd name="T70" fmla="*/ 756 w 866"/>
                    <a:gd name="T71" fmla="*/ 204 h 390"/>
                    <a:gd name="T72" fmla="*/ 764 w 866"/>
                    <a:gd name="T73" fmla="*/ 221 h 390"/>
                    <a:gd name="T74" fmla="*/ 815 w 866"/>
                    <a:gd name="T75" fmla="*/ 212 h 390"/>
                    <a:gd name="T76" fmla="*/ 798 w 866"/>
                    <a:gd name="T77" fmla="*/ 246 h 390"/>
                    <a:gd name="T78" fmla="*/ 713 w 866"/>
                    <a:gd name="T79" fmla="*/ 297 h 390"/>
                    <a:gd name="T80" fmla="*/ 679 w 866"/>
                    <a:gd name="T81" fmla="*/ 339 h 390"/>
                    <a:gd name="T82" fmla="*/ 671 w 866"/>
                    <a:gd name="T83" fmla="*/ 373 h 390"/>
                    <a:gd name="T84" fmla="*/ 509 w 866"/>
                    <a:gd name="T85" fmla="*/ 314 h 390"/>
                    <a:gd name="T86" fmla="*/ 390 w 866"/>
                    <a:gd name="T87" fmla="*/ 305 h 390"/>
                    <a:gd name="T88" fmla="*/ 348 w 866"/>
                    <a:gd name="T89" fmla="*/ 280 h 390"/>
                    <a:gd name="T90" fmla="*/ 331 w 866"/>
                    <a:gd name="T91" fmla="*/ 271 h 390"/>
                    <a:gd name="T92" fmla="*/ 237 w 866"/>
                    <a:gd name="T93" fmla="*/ 280 h 390"/>
                    <a:gd name="T94" fmla="*/ 195 w 866"/>
                    <a:gd name="T95" fmla="*/ 288 h 390"/>
                    <a:gd name="T96" fmla="*/ 178 w 866"/>
                    <a:gd name="T97" fmla="*/ 297 h 390"/>
                    <a:gd name="T98" fmla="*/ 161 w 866"/>
                    <a:gd name="T99" fmla="*/ 305 h 390"/>
                    <a:gd name="T100" fmla="*/ 76 w 866"/>
                    <a:gd name="T101" fmla="*/ 331 h 390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w 866"/>
                    <a:gd name="T154" fmla="*/ 0 h 390"/>
                    <a:gd name="T155" fmla="*/ 866 w 866"/>
                    <a:gd name="T156" fmla="*/ 390 h 390"/>
                  </a:gdLst>
                  <a:ahLst/>
                  <a:cxnLst>
                    <a:cxn ang="T102">
                      <a:pos x="T0" y="T1"/>
                    </a:cxn>
                    <a:cxn ang="T103">
                      <a:pos x="T2" y="T3"/>
                    </a:cxn>
                    <a:cxn ang="T104">
                      <a:pos x="T4" y="T5"/>
                    </a:cxn>
                    <a:cxn ang="T105">
                      <a:pos x="T6" y="T7"/>
                    </a:cxn>
                    <a:cxn ang="T106">
                      <a:pos x="T8" y="T9"/>
                    </a:cxn>
                    <a:cxn ang="T107">
                      <a:pos x="T10" y="T11"/>
                    </a:cxn>
                    <a:cxn ang="T108">
                      <a:pos x="T12" y="T13"/>
                    </a:cxn>
                    <a:cxn ang="T109">
                      <a:pos x="T14" y="T15"/>
                    </a:cxn>
                    <a:cxn ang="T110">
                      <a:pos x="T16" y="T17"/>
                    </a:cxn>
                    <a:cxn ang="T111">
                      <a:pos x="T18" y="T19"/>
                    </a:cxn>
                    <a:cxn ang="T112">
                      <a:pos x="T20" y="T21"/>
                    </a:cxn>
                    <a:cxn ang="T113">
                      <a:pos x="T22" y="T23"/>
                    </a:cxn>
                    <a:cxn ang="T114">
                      <a:pos x="T24" y="T25"/>
                    </a:cxn>
                    <a:cxn ang="T115">
                      <a:pos x="T26" y="T27"/>
                    </a:cxn>
                    <a:cxn ang="T116">
                      <a:pos x="T28" y="T29"/>
                    </a:cxn>
                    <a:cxn ang="T117">
                      <a:pos x="T30" y="T31"/>
                    </a:cxn>
                    <a:cxn ang="T118">
                      <a:pos x="T32" y="T33"/>
                    </a:cxn>
                    <a:cxn ang="T119">
                      <a:pos x="T34" y="T35"/>
                    </a:cxn>
                    <a:cxn ang="T120">
                      <a:pos x="T36" y="T37"/>
                    </a:cxn>
                    <a:cxn ang="T121">
                      <a:pos x="T38" y="T39"/>
                    </a:cxn>
                    <a:cxn ang="T122">
                      <a:pos x="T40" y="T41"/>
                    </a:cxn>
                    <a:cxn ang="T123">
                      <a:pos x="T42" y="T43"/>
                    </a:cxn>
                    <a:cxn ang="T124">
                      <a:pos x="T44" y="T45"/>
                    </a:cxn>
                    <a:cxn ang="T125">
                      <a:pos x="T46" y="T47"/>
                    </a:cxn>
                    <a:cxn ang="T126">
                      <a:pos x="T48" y="T49"/>
                    </a:cxn>
                    <a:cxn ang="T127">
                      <a:pos x="T50" y="T51"/>
                    </a:cxn>
                    <a:cxn ang="T128">
                      <a:pos x="T52" y="T53"/>
                    </a:cxn>
                    <a:cxn ang="T129">
                      <a:pos x="T54" y="T55"/>
                    </a:cxn>
                    <a:cxn ang="T130">
                      <a:pos x="T56" y="T57"/>
                    </a:cxn>
                    <a:cxn ang="T131">
                      <a:pos x="T58" y="T59"/>
                    </a:cxn>
                    <a:cxn ang="T132">
                      <a:pos x="T60" y="T61"/>
                    </a:cxn>
                    <a:cxn ang="T133">
                      <a:pos x="T62" y="T63"/>
                    </a:cxn>
                    <a:cxn ang="T134">
                      <a:pos x="T64" y="T65"/>
                    </a:cxn>
                    <a:cxn ang="T135">
                      <a:pos x="T66" y="T67"/>
                    </a:cxn>
                    <a:cxn ang="T136">
                      <a:pos x="T68" y="T69"/>
                    </a:cxn>
                    <a:cxn ang="T137">
                      <a:pos x="T70" y="T71"/>
                    </a:cxn>
                    <a:cxn ang="T138">
                      <a:pos x="T72" y="T73"/>
                    </a:cxn>
                    <a:cxn ang="T139">
                      <a:pos x="T74" y="T75"/>
                    </a:cxn>
                    <a:cxn ang="T140">
                      <a:pos x="T76" y="T77"/>
                    </a:cxn>
                    <a:cxn ang="T141">
                      <a:pos x="T78" y="T79"/>
                    </a:cxn>
                    <a:cxn ang="T142">
                      <a:pos x="T80" y="T81"/>
                    </a:cxn>
                    <a:cxn ang="T143">
                      <a:pos x="T82" y="T83"/>
                    </a:cxn>
                    <a:cxn ang="T144">
                      <a:pos x="T84" y="T85"/>
                    </a:cxn>
                    <a:cxn ang="T145">
                      <a:pos x="T86" y="T87"/>
                    </a:cxn>
                    <a:cxn ang="T146">
                      <a:pos x="T88" y="T89"/>
                    </a:cxn>
                    <a:cxn ang="T147">
                      <a:pos x="T90" y="T91"/>
                    </a:cxn>
                    <a:cxn ang="T148">
                      <a:pos x="T92" y="T93"/>
                    </a:cxn>
                    <a:cxn ang="T149">
                      <a:pos x="T94" y="T95"/>
                    </a:cxn>
                    <a:cxn ang="T150">
                      <a:pos x="T96" y="T97"/>
                    </a:cxn>
                    <a:cxn ang="T151">
                      <a:pos x="T98" y="T99"/>
                    </a:cxn>
                    <a:cxn ang="T152">
                      <a:pos x="T100" y="T101"/>
                    </a:cxn>
                  </a:cxnLst>
                  <a:rect l="T153" t="T154" r="T155" b="T156"/>
                  <a:pathLst>
                    <a:path w="866" h="390">
                      <a:moveTo>
                        <a:pt x="34" y="339"/>
                      </a:moveTo>
                      <a:lnTo>
                        <a:pt x="17" y="339"/>
                      </a:lnTo>
                      <a:lnTo>
                        <a:pt x="0" y="339"/>
                      </a:lnTo>
                      <a:lnTo>
                        <a:pt x="0" y="314"/>
                      </a:lnTo>
                      <a:lnTo>
                        <a:pt x="0" y="305"/>
                      </a:lnTo>
                      <a:lnTo>
                        <a:pt x="8" y="305"/>
                      </a:lnTo>
                      <a:lnTo>
                        <a:pt x="17" y="305"/>
                      </a:lnTo>
                      <a:lnTo>
                        <a:pt x="17" y="297"/>
                      </a:lnTo>
                      <a:lnTo>
                        <a:pt x="25" y="297"/>
                      </a:lnTo>
                      <a:lnTo>
                        <a:pt x="25" y="288"/>
                      </a:lnTo>
                      <a:lnTo>
                        <a:pt x="25" y="280"/>
                      </a:lnTo>
                      <a:lnTo>
                        <a:pt x="34" y="271"/>
                      </a:lnTo>
                      <a:lnTo>
                        <a:pt x="42" y="263"/>
                      </a:lnTo>
                      <a:lnTo>
                        <a:pt x="51" y="254"/>
                      </a:lnTo>
                      <a:lnTo>
                        <a:pt x="59" y="254"/>
                      </a:lnTo>
                      <a:lnTo>
                        <a:pt x="68" y="254"/>
                      </a:lnTo>
                      <a:lnTo>
                        <a:pt x="76" y="254"/>
                      </a:lnTo>
                      <a:lnTo>
                        <a:pt x="85" y="246"/>
                      </a:lnTo>
                      <a:lnTo>
                        <a:pt x="93" y="238"/>
                      </a:lnTo>
                      <a:lnTo>
                        <a:pt x="93" y="229"/>
                      </a:lnTo>
                      <a:lnTo>
                        <a:pt x="102" y="229"/>
                      </a:lnTo>
                      <a:lnTo>
                        <a:pt x="110" y="229"/>
                      </a:lnTo>
                      <a:lnTo>
                        <a:pt x="110" y="221"/>
                      </a:lnTo>
                      <a:lnTo>
                        <a:pt x="119" y="221"/>
                      </a:lnTo>
                      <a:lnTo>
                        <a:pt x="127" y="221"/>
                      </a:lnTo>
                      <a:lnTo>
                        <a:pt x="127" y="212"/>
                      </a:lnTo>
                      <a:lnTo>
                        <a:pt x="127" y="204"/>
                      </a:lnTo>
                      <a:lnTo>
                        <a:pt x="127" y="195"/>
                      </a:lnTo>
                      <a:lnTo>
                        <a:pt x="136" y="204"/>
                      </a:lnTo>
                      <a:lnTo>
                        <a:pt x="136" y="195"/>
                      </a:lnTo>
                      <a:lnTo>
                        <a:pt x="136" y="187"/>
                      </a:lnTo>
                      <a:lnTo>
                        <a:pt x="153" y="178"/>
                      </a:lnTo>
                      <a:lnTo>
                        <a:pt x="153" y="187"/>
                      </a:lnTo>
                      <a:lnTo>
                        <a:pt x="161" y="195"/>
                      </a:lnTo>
                      <a:lnTo>
                        <a:pt x="170" y="187"/>
                      </a:lnTo>
                      <a:lnTo>
                        <a:pt x="178" y="178"/>
                      </a:lnTo>
                      <a:lnTo>
                        <a:pt x="178" y="170"/>
                      </a:lnTo>
                      <a:lnTo>
                        <a:pt x="187" y="170"/>
                      </a:lnTo>
                      <a:lnTo>
                        <a:pt x="195" y="161"/>
                      </a:lnTo>
                      <a:lnTo>
                        <a:pt x="204" y="170"/>
                      </a:lnTo>
                      <a:lnTo>
                        <a:pt x="212" y="161"/>
                      </a:lnTo>
                      <a:lnTo>
                        <a:pt x="221" y="144"/>
                      </a:lnTo>
                      <a:lnTo>
                        <a:pt x="229" y="136"/>
                      </a:lnTo>
                      <a:lnTo>
                        <a:pt x="237" y="136"/>
                      </a:lnTo>
                      <a:lnTo>
                        <a:pt x="237" y="127"/>
                      </a:lnTo>
                      <a:lnTo>
                        <a:pt x="237" y="110"/>
                      </a:lnTo>
                      <a:lnTo>
                        <a:pt x="237" y="102"/>
                      </a:lnTo>
                      <a:lnTo>
                        <a:pt x="271" y="93"/>
                      </a:lnTo>
                      <a:lnTo>
                        <a:pt x="314" y="93"/>
                      </a:lnTo>
                      <a:lnTo>
                        <a:pt x="322" y="85"/>
                      </a:lnTo>
                      <a:lnTo>
                        <a:pt x="348" y="85"/>
                      </a:lnTo>
                      <a:lnTo>
                        <a:pt x="365" y="85"/>
                      </a:lnTo>
                      <a:lnTo>
                        <a:pt x="407" y="77"/>
                      </a:lnTo>
                      <a:lnTo>
                        <a:pt x="441" y="68"/>
                      </a:lnTo>
                      <a:lnTo>
                        <a:pt x="458" y="68"/>
                      </a:lnTo>
                      <a:lnTo>
                        <a:pt x="484" y="60"/>
                      </a:lnTo>
                      <a:lnTo>
                        <a:pt x="492" y="60"/>
                      </a:lnTo>
                      <a:lnTo>
                        <a:pt x="526" y="60"/>
                      </a:lnTo>
                      <a:lnTo>
                        <a:pt x="535" y="51"/>
                      </a:lnTo>
                      <a:lnTo>
                        <a:pt x="569" y="51"/>
                      </a:lnTo>
                      <a:lnTo>
                        <a:pt x="577" y="51"/>
                      </a:lnTo>
                      <a:lnTo>
                        <a:pt x="603" y="43"/>
                      </a:lnTo>
                      <a:lnTo>
                        <a:pt x="620" y="34"/>
                      </a:lnTo>
                      <a:lnTo>
                        <a:pt x="637" y="34"/>
                      </a:lnTo>
                      <a:lnTo>
                        <a:pt x="679" y="26"/>
                      </a:lnTo>
                      <a:lnTo>
                        <a:pt x="696" y="26"/>
                      </a:lnTo>
                      <a:lnTo>
                        <a:pt x="722" y="17"/>
                      </a:lnTo>
                      <a:lnTo>
                        <a:pt x="756" y="9"/>
                      </a:lnTo>
                      <a:lnTo>
                        <a:pt x="764" y="9"/>
                      </a:lnTo>
                      <a:lnTo>
                        <a:pt x="781" y="9"/>
                      </a:lnTo>
                      <a:lnTo>
                        <a:pt x="798" y="0"/>
                      </a:lnTo>
                      <a:lnTo>
                        <a:pt x="807" y="0"/>
                      </a:lnTo>
                      <a:lnTo>
                        <a:pt x="807" y="9"/>
                      </a:lnTo>
                      <a:lnTo>
                        <a:pt x="815" y="17"/>
                      </a:lnTo>
                      <a:lnTo>
                        <a:pt x="823" y="26"/>
                      </a:lnTo>
                      <a:lnTo>
                        <a:pt x="823" y="17"/>
                      </a:lnTo>
                      <a:lnTo>
                        <a:pt x="823" y="26"/>
                      </a:lnTo>
                      <a:lnTo>
                        <a:pt x="840" y="51"/>
                      </a:lnTo>
                      <a:lnTo>
                        <a:pt x="840" y="60"/>
                      </a:lnTo>
                      <a:lnTo>
                        <a:pt x="840" y="51"/>
                      </a:lnTo>
                      <a:lnTo>
                        <a:pt x="832" y="34"/>
                      </a:lnTo>
                      <a:lnTo>
                        <a:pt x="823" y="34"/>
                      </a:lnTo>
                      <a:lnTo>
                        <a:pt x="815" y="26"/>
                      </a:lnTo>
                      <a:lnTo>
                        <a:pt x="823" y="43"/>
                      </a:lnTo>
                      <a:lnTo>
                        <a:pt x="823" y="51"/>
                      </a:lnTo>
                      <a:lnTo>
                        <a:pt x="798" y="34"/>
                      </a:lnTo>
                      <a:lnTo>
                        <a:pt x="807" y="51"/>
                      </a:lnTo>
                      <a:lnTo>
                        <a:pt x="798" y="51"/>
                      </a:lnTo>
                      <a:lnTo>
                        <a:pt x="790" y="51"/>
                      </a:lnTo>
                      <a:lnTo>
                        <a:pt x="798" y="60"/>
                      </a:lnTo>
                      <a:lnTo>
                        <a:pt x="773" y="68"/>
                      </a:lnTo>
                      <a:lnTo>
                        <a:pt x="781" y="68"/>
                      </a:lnTo>
                      <a:lnTo>
                        <a:pt x="773" y="77"/>
                      </a:lnTo>
                      <a:lnTo>
                        <a:pt x="764" y="77"/>
                      </a:lnTo>
                      <a:lnTo>
                        <a:pt x="756" y="77"/>
                      </a:lnTo>
                      <a:lnTo>
                        <a:pt x="764" y="77"/>
                      </a:lnTo>
                      <a:lnTo>
                        <a:pt x="756" y="77"/>
                      </a:lnTo>
                      <a:lnTo>
                        <a:pt x="747" y="68"/>
                      </a:lnTo>
                      <a:lnTo>
                        <a:pt x="747" y="43"/>
                      </a:lnTo>
                      <a:lnTo>
                        <a:pt x="739" y="43"/>
                      </a:lnTo>
                      <a:lnTo>
                        <a:pt x="722" y="43"/>
                      </a:lnTo>
                      <a:lnTo>
                        <a:pt x="747" y="43"/>
                      </a:lnTo>
                      <a:lnTo>
                        <a:pt x="747" y="51"/>
                      </a:lnTo>
                      <a:lnTo>
                        <a:pt x="747" y="68"/>
                      </a:lnTo>
                      <a:lnTo>
                        <a:pt x="756" y="85"/>
                      </a:lnTo>
                      <a:lnTo>
                        <a:pt x="756" y="93"/>
                      </a:lnTo>
                      <a:lnTo>
                        <a:pt x="781" y="77"/>
                      </a:lnTo>
                      <a:lnTo>
                        <a:pt x="790" y="85"/>
                      </a:lnTo>
                      <a:lnTo>
                        <a:pt x="807" y="77"/>
                      </a:lnTo>
                      <a:lnTo>
                        <a:pt x="815" y="77"/>
                      </a:lnTo>
                      <a:lnTo>
                        <a:pt x="823" y="77"/>
                      </a:lnTo>
                      <a:lnTo>
                        <a:pt x="823" y="102"/>
                      </a:lnTo>
                      <a:lnTo>
                        <a:pt x="832" y="110"/>
                      </a:lnTo>
                      <a:lnTo>
                        <a:pt x="815" y="110"/>
                      </a:lnTo>
                      <a:lnTo>
                        <a:pt x="823" y="110"/>
                      </a:lnTo>
                      <a:lnTo>
                        <a:pt x="832" y="110"/>
                      </a:lnTo>
                      <a:lnTo>
                        <a:pt x="832" y="85"/>
                      </a:lnTo>
                      <a:lnTo>
                        <a:pt x="849" y="77"/>
                      </a:lnTo>
                      <a:lnTo>
                        <a:pt x="857" y="77"/>
                      </a:lnTo>
                      <a:lnTo>
                        <a:pt x="866" y="102"/>
                      </a:lnTo>
                      <a:lnTo>
                        <a:pt x="857" y="119"/>
                      </a:lnTo>
                      <a:lnTo>
                        <a:pt x="849" y="110"/>
                      </a:lnTo>
                      <a:lnTo>
                        <a:pt x="840" y="144"/>
                      </a:lnTo>
                      <a:lnTo>
                        <a:pt x="823" y="153"/>
                      </a:lnTo>
                      <a:lnTo>
                        <a:pt x="790" y="153"/>
                      </a:lnTo>
                      <a:lnTo>
                        <a:pt x="790" y="144"/>
                      </a:lnTo>
                      <a:lnTo>
                        <a:pt x="790" y="136"/>
                      </a:lnTo>
                      <a:lnTo>
                        <a:pt x="781" y="136"/>
                      </a:lnTo>
                      <a:lnTo>
                        <a:pt x="790" y="136"/>
                      </a:lnTo>
                      <a:lnTo>
                        <a:pt x="773" y="144"/>
                      </a:lnTo>
                      <a:lnTo>
                        <a:pt x="781" y="153"/>
                      </a:lnTo>
                      <a:lnTo>
                        <a:pt x="773" y="161"/>
                      </a:lnTo>
                      <a:lnTo>
                        <a:pt x="730" y="153"/>
                      </a:lnTo>
                      <a:lnTo>
                        <a:pt x="739" y="161"/>
                      </a:lnTo>
                      <a:lnTo>
                        <a:pt x="773" y="170"/>
                      </a:lnTo>
                      <a:lnTo>
                        <a:pt x="781" y="170"/>
                      </a:lnTo>
                      <a:lnTo>
                        <a:pt x="790" y="170"/>
                      </a:lnTo>
                      <a:lnTo>
                        <a:pt x="798" y="178"/>
                      </a:lnTo>
                      <a:lnTo>
                        <a:pt x="781" y="187"/>
                      </a:lnTo>
                      <a:lnTo>
                        <a:pt x="790" y="187"/>
                      </a:lnTo>
                      <a:lnTo>
                        <a:pt x="790" y="204"/>
                      </a:lnTo>
                      <a:lnTo>
                        <a:pt x="781" y="204"/>
                      </a:lnTo>
                      <a:lnTo>
                        <a:pt x="764" y="212"/>
                      </a:lnTo>
                      <a:lnTo>
                        <a:pt x="756" y="212"/>
                      </a:lnTo>
                      <a:lnTo>
                        <a:pt x="756" y="204"/>
                      </a:lnTo>
                      <a:lnTo>
                        <a:pt x="747" y="204"/>
                      </a:lnTo>
                      <a:lnTo>
                        <a:pt x="739" y="204"/>
                      </a:lnTo>
                      <a:lnTo>
                        <a:pt x="739" y="212"/>
                      </a:lnTo>
                      <a:lnTo>
                        <a:pt x="747" y="212"/>
                      </a:lnTo>
                      <a:lnTo>
                        <a:pt x="764" y="221"/>
                      </a:lnTo>
                      <a:lnTo>
                        <a:pt x="790" y="221"/>
                      </a:lnTo>
                      <a:lnTo>
                        <a:pt x="781" y="212"/>
                      </a:lnTo>
                      <a:lnTo>
                        <a:pt x="798" y="212"/>
                      </a:lnTo>
                      <a:lnTo>
                        <a:pt x="807" y="204"/>
                      </a:lnTo>
                      <a:lnTo>
                        <a:pt x="815" y="212"/>
                      </a:lnTo>
                      <a:lnTo>
                        <a:pt x="823" y="204"/>
                      </a:lnTo>
                      <a:lnTo>
                        <a:pt x="823" y="212"/>
                      </a:lnTo>
                      <a:lnTo>
                        <a:pt x="807" y="229"/>
                      </a:lnTo>
                      <a:lnTo>
                        <a:pt x="798" y="246"/>
                      </a:lnTo>
                      <a:lnTo>
                        <a:pt x="756" y="254"/>
                      </a:lnTo>
                      <a:lnTo>
                        <a:pt x="739" y="246"/>
                      </a:lnTo>
                      <a:lnTo>
                        <a:pt x="747" y="263"/>
                      </a:lnTo>
                      <a:lnTo>
                        <a:pt x="713" y="297"/>
                      </a:lnTo>
                      <a:lnTo>
                        <a:pt x="705" y="305"/>
                      </a:lnTo>
                      <a:lnTo>
                        <a:pt x="705" y="297"/>
                      </a:lnTo>
                      <a:lnTo>
                        <a:pt x="705" y="305"/>
                      </a:lnTo>
                      <a:lnTo>
                        <a:pt x="688" y="322"/>
                      </a:lnTo>
                      <a:lnTo>
                        <a:pt x="679" y="339"/>
                      </a:lnTo>
                      <a:lnTo>
                        <a:pt x="679" y="356"/>
                      </a:lnTo>
                      <a:lnTo>
                        <a:pt x="671" y="339"/>
                      </a:lnTo>
                      <a:lnTo>
                        <a:pt x="679" y="365"/>
                      </a:lnTo>
                      <a:lnTo>
                        <a:pt x="671" y="373"/>
                      </a:lnTo>
                      <a:lnTo>
                        <a:pt x="611" y="390"/>
                      </a:lnTo>
                      <a:lnTo>
                        <a:pt x="603" y="382"/>
                      </a:lnTo>
                      <a:lnTo>
                        <a:pt x="552" y="348"/>
                      </a:lnTo>
                      <a:lnTo>
                        <a:pt x="509" y="314"/>
                      </a:lnTo>
                      <a:lnTo>
                        <a:pt x="484" y="297"/>
                      </a:lnTo>
                      <a:lnTo>
                        <a:pt x="475" y="297"/>
                      </a:lnTo>
                      <a:lnTo>
                        <a:pt x="458" y="297"/>
                      </a:lnTo>
                      <a:lnTo>
                        <a:pt x="416" y="305"/>
                      </a:lnTo>
                      <a:lnTo>
                        <a:pt x="390" y="305"/>
                      </a:lnTo>
                      <a:lnTo>
                        <a:pt x="365" y="314"/>
                      </a:lnTo>
                      <a:lnTo>
                        <a:pt x="365" y="297"/>
                      </a:lnTo>
                      <a:lnTo>
                        <a:pt x="356" y="288"/>
                      </a:lnTo>
                      <a:lnTo>
                        <a:pt x="348" y="280"/>
                      </a:lnTo>
                      <a:lnTo>
                        <a:pt x="331" y="288"/>
                      </a:lnTo>
                      <a:lnTo>
                        <a:pt x="331" y="280"/>
                      </a:lnTo>
                      <a:lnTo>
                        <a:pt x="331" y="271"/>
                      </a:lnTo>
                      <a:lnTo>
                        <a:pt x="305" y="271"/>
                      </a:lnTo>
                      <a:lnTo>
                        <a:pt x="297" y="271"/>
                      </a:lnTo>
                      <a:lnTo>
                        <a:pt x="254" y="280"/>
                      </a:lnTo>
                      <a:lnTo>
                        <a:pt x="246" y="280"/>
                      </a:lnTo>
                      <a:lnTo>
                        <a:pt x="237" y="280"/>
                      </a:lnTo>
                      <a:lnTo>
                        <a:pt x="212" y="288"/>
                      </a:lnTo>
                      <a:lnTo>
                        <a:pt x="204" y="288"/>
                      </a:lnTo>
                      <a:lnTo>
                        <a:pt x="195" y="288"/>
                      </a:lnTo>
                      <a:lnTo>
                        <a:pt x="187" y="288"/>
                      </a:lnTo>
                      <a:lnTo>
                        <a:pt x="178" y="297"/>
                      </a:lnTo>
                      <a:lnTo>
                        <a:pt x="170" y="297"/>
                      </a:lnTo>
                      <a:lnTo>
                        <a:pt x="161" y="305"/>
                      </a:lnTo>
                      <a:lnTo>
                        <a:pt x="153" y="305"/>
                      </a:lnTo>
                      <a:lnTo>
                        <a:pt x="144" y="314"/>
                      </a:lnTo>
                      <a:lnTo>
                        <a:pt x="136" y="322"/>
                      </a:lnTo>
                      <a:lnTo>
                        <a:pt x="119" y="322"/>
                      </a:lnTo>
                      <a:lnTo>
                        <a:pt x="76" y="331"/>
                      </a:lnTo>
                      <a:lnTo>
                        <a:pt x="34" y="339"/>
                      </a:lnTo>
                      <a:close/>
                    </a:path>
                  </a:pathLst>
                </a:custGeom>
                <a:solidFill>
                  <a:schemeClr val="bg2"/>
                </a:solidFill>
                <a:ln w="12700">
                  <a:noFill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0" hangingPunct="0">
                    <a:spcBef>
                      <a:spcPct val="20000"/>
                    </a:spcBef>
                  </a:pPr>
                  <a:endParaRPr lang="en-US"/>
                </a:p>
              </p:txBody>
            </p:sp>
            <p:sp>
              <p:nvSpPr>
                <p:cNvPr id="46253" name="Freeform 44"/>
                <p:cNvSpPr>
                  <a:spLocks/>
                </p:cNvSpPr>
                <p:nvPr/>
              </p:nvSpPr>
              <p:spPr bwMode="auto">
                <a:xfrm>
                  <a:off x="4957" y="2258"/>
                  <a:ext cx="16" cy="9"/>
                </a:xfrm>
                <a:custGeom>
                  <a:avLst/>
                  <a:gdLst>
                    <a:gd name="T0" fmla="*/ 0 w 16"/>
                    <a:gd name="T1" fmla="*/ 0 h 9"/>
                    <a:gd name="T2" fmla="*/ 8 w 16"/>
                    <a:gd name="T3" fmla="*/ 0 h 9"/>
                    <a:gd name="T4" fmla="*/ 16 w 16"/>
                    <a:gd name="T5" fmla="*/ 0 h 9"/>
                    <a:gd name="T6" fmla="*/ 16 w 16"/>
                    <a:gd name="T7" fmla="*/ 9 h 9"/>
                    <a:gd name="T8" fmla="*/ 8 w 16"/>
                    <a:gd name="T9" fmla="*/ 9 h 9"/>
                    <a:gd name="T10" fmla="*/ 8 w 16"/>
                    <a:gd name="T11" fmla="*/ 0 h 9"/>
                    <a:gd name="T12" fmla="*/ 0 w 16"/>
                    <a:gd name="T13" fmla="*/ 0 h 9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w 16"/>
                    <a:gd name="T22" fmla="*/ 0 h 9"/>
                    <a:gd name="T23" fmla="*/ 16 w 16"/>
                    <a:gd name="T24" fmla="*/ 9 h 9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T21" t="T22" r="T23" b="T24"/>
                  <a:pathLst>
                    <a:path w="16" h="9">
                      <a:moveTo>
                        <a:pt x="0" y="0"/>
                      </a:moveTo>
                      <a:lnTo>
                        <a:pt x="8" y="0"/>
                      </a:lnTo>
                      <a:lnTo>
                        <a:pt x="16" y="0"/>
                      </a:lnTo>
                      <a:lnTo>
                        <a:pt x="16" y="9"/>
                      </a:lnTo>
                      <a:lnTo>
                        <a:pt x="8" y="9"/>
                      </a:lnTo>
                      <a:lnTo>
                        <a:pt x="8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bg2"/>
                </a:solidFill>
                <a:ln w="12700">
                  <a:noFill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0" hangingPunct="0">
                    <a:spcBef>
                      <a:spcPct val="20000"/>
                    </a:spcBef>
                  </a:pPr>
                  <a:endParaRPr lang="en-US"/>
                </a:p>
              </p:txBody>
            </p:sp>
            <p:sp>
              <p:nvSpPr>
                <p:cNvPr id="46254" name="Freeform 45"/>
                <p:cNvSpPr>
                  <a:spLocks/>
                </p:cNvSpPr>
                <p:nvPr/>
              </p:nvSpPr>
              <p:spPr bwMode="auto">
                <a:xfrm>
                  <a:off x="4973" y="2258"/>
                  <a:ext cx="51" cy="85"/>
                </a:xfrm>
                <a:custGeom>
                  <a:avLst/>
                  <a:gdLst>
                    <a:gd name="T0" fmla="*/ 0 w 51"/>
                    <a:gd name="T1" fmla="*/ 0 h 85"/>
                    <a:gd name="T2" fmla="*/ 0 w 51"/>
                    <a:gd name="T3" fmla="*/ 0 h 85"/>
                    <a:gd name="T4" fmla="*/ 17 w 51"/>
                    <a:gd name="T5" fmla="*/ 34 h 85"/>
                    <a:gd name="T6" fmla="*/ 51 w 51"/>
                    <a:gd name="T7" fmla="*/ 85 h 85"/>
                    <a:gd name="T8" fmla="*/ 34 w 51"/>
                    <a:gd name="T9" fmla="*/ 60 h 85"/>
                    <a:gd name="T10" fmla="*/ 26 w 51"/>
                    <a:gd name="T11" fmla="*/ 60 h 85"/>
                    <a:gd name="T12" fmla="*/ 17 w 51"/>
                    <a:gd name="T13" fmla="*/ 34 h 85"/>
                    <a:gd name="T14" fmla="*/ 0 w 51"/>
                    <a:gd name="T15" fmla="*/ 0 h 85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w 51"/>
                    <a:gd name="T25" fmla="*/ 0 h 85"/>
                    <a:gd name="T26" fmla="*/ 51 w 51"/>
                    <a:gd name="T27" fmla="*/ 85 h 85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T24" t="T25" r="T26" b="T27"/>
                  <a:pathLst>
                    <a:path w="51" h="85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17" y="34"/>
                      </a:lnTo>
                      <a:lnTo>
                        <a:pt x="51" y="85"/>
                      </a:lnTo>
                      <a:lnTo>
                        <a:pt x="34" y="60"/>
                      </a:lnTo>
                      <a:lnTo>
                        <a:pt x="26" y="60"/>
                      </a:lnTo>
                      <a:lnTo>
                        <a:pt x="17" y="34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bg2"/>
                </a:solidFill>
                <a:ln w="12700">
                  <a:noFill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0" hangingPunct="0">
                    <a:spcBef>
                      <a:spcPct val="20000"/>
                    </a:spcBef>
                  </a:pPr>
                  <a:endParaRPr lang="en-US"/>
                </a:p>
              </p:txBody>
            </p:sp>
            <p:sp>
              <p:nvSpPr>
                <p:cNvPr id="46255" name="Freeform 46"/>
                <p:cNvSpPr>
                  <a:spLocks/>
                </p:cNvSpPr>
                <p:nvPr/>
              </p:nvSpPr>
              <p:spPr bwMode="auto">
                <a:xfrm>
                  <a:off x="5024" y="2343"/>
                  <a:ext cx="17" cy="85"/>
                </a:xfrm>
                <a:custGeom>
                  <a:avLst/>
                  <a:gdLst>
                    <a:gd name="T0" fmla="*/ 9 w 17"/>
                    <a:gd name="T1" fmla="*/ 17 h 85"/>
                    <a:gd name="T2" fmla="*/ 9 w 17"/>
                    <a:gd name="T3" fmla="*/ 0 h 85"/>
                    <a:gd name="T4" fmla="*/ 17 w 17"/>
                    <a:gd name="T5" fmla="*/ 17 h 85"/>
                    <a:gd name="T6" fmla="*/ 17 w 17"/>
                    <a:gd name="T7" fmla="*/ 68 h 85"/>
                    <a:gd name="T8" fmla="*/ 0 w 17"/>
                    <a:gd name="T9" fmla="*/ 85 h 85"/>
                    <a:gd name="T10" fmla="*/ 0 w 17"/>
                    <a:gd name="T11" fmla="*/ 76 h 85"/>
                    <a:gd name="T12" fmla="*/ 17 w 17"/>
                    <a:gd name="T13" fmla="*/ 68 h 85"/>
                    <a:gd name="T14" fmla="*/ 17 w 17"/>
                    <a:gd name="T15" fmla="*/ 25 h 85"/>
                    <a:gd name="T16" fmla="*/ 9 w 17"/>
                    <a:gd name="T17" fmla="*/ 17 h 85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17"/>
                    <a:gd name="T28" fmla="*/ 0 h 85"/>
                    <a:gd name="T29" fmla="*/ 17 w 17"/>
                    <a:gd name="T30" fmla="*/ 85 h 85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17" h="85">
                      <a:moveTo>
                        <a:pt x="9" y="17"/>
                      </a:moveTo>
                      <a:lnTo>
                        <a:pt x="9" y="0"/>
                      </a:lnTo>
                      <a:lnTo>
                        <a:pt x="17" y="17"/>
                      </a:lnTo>
                      <a:lnTo>
                        <a:pt x="17" y="68"/>
                      </a:lnTo>
                      <a:lnTo>
                        <a:pt x="0" y="85"/>
                      </a:lnTo>
                      <a:lnTo>
                        <a:pt x="0" y="76"/>
                      </a:lnTo>
                      <a:lnTo>
                        <a:pt x="17" y="68"/>
                      </a:lnTo>
                      <a:lnTo>
                        <a:pt x="17" y="25"/>
                      </a:lnTo>
                      <a:lnTo>
                        <a:pt x="9" y="17"/>
                      </a:lnTo>
                      <a:close/>
                    </a:path>
                  </a:pathLst>
                </a:custGeom>
                <a:solidFill>
                  <a:schemeClr val="bg2"/>
                </a:solidFill>
                <a:ln w="12700">
                  <a:noFill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0" hangingPunct="0">
                    <a:spcBef>
                      <a:spcPct val="20000"/>
                    </a:spcBef>
                  </a:pPr>
                  <a:endParaRPr lang="en-US"/>
                </a:p>
              </p:txBody>
            </p:sp>
            <p:sp>
              <p:nvSpPr>
                <p:cNvPr id="46256" name="Freeform 47"/>
                <p:cNvSpPr>
                  <a:spLocks/>
                </p:cNvSpPr>
                <p:nvPr/>
              </p:nvSpPr>
              <p:spPr bwMode="auto">
                <a:xfrm>
                  <a:off x="4999" y="2428"/>
                  <a:ext cx="25" cy="17"/>
                </a:xfrm>
                <a:custGeom>
                  <a:avLst/>
                  <a:gdLst>
                    <a:gd name="T0" fmla="*/ 0 w 25"/>
                    <a:gd name="T1" fmla="*/ 17 h 17"/>
                    <a:gd name="T2" fmla="*/ 0 w 25"/>
                    <a:gd name="T3" fmla="*/ 8 h 17"/>
                    <a:gd name="T4" fmla="*/ 17 w 25"/>
                    <a:gd name="T5" fmla="*/ 0 h 17"/>
                    <a:gd name="T6" fmla="*/ 25 w 25"/>
                    <a:gd name="T7" fmla="*/ 0 h 17"/>
                    <a:gd name="T8" fmla="*/ 17 w 25"/>
                    <a:gd name="T9" fmla="*/ 0 h 17"/>
                    <a:gd name="T10" fmla="*/ 8 w 25"/>
                    <a:gd name="T11" fmla="*/ 8 h 17"/>
                    <a:gd name="T12" fmla="*/ 0 w 25"/>
                    <a:gd name="T13" fmla="*/ 17 h 17"/>
                    <a:gd name="T14" fmla="*/ 0 w 25"/>
                    <a:gd name="T15" fmla="*/ 17 h 17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w 25"/>
                    <a:gd name="T25" fmla="*/ 0 h 17"/>
                    <a:gd name="T26" fmla="*/ 25 w 25"/>
                    <a:gd name="T27" fmla="*/ 17 h 17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T24" t="T25" r="T26" b="T27"/>
                  <a:pathLst>
                    <a:path w="25" h="17">
                      <a:moveTo>
                        <a:pt x="0" y="17"/>
                      </a:moveTo>
                      <a:lnTo>
                        <a:pt x="0" y="8"/>
                      </a:lnTo>
                      <a:lnTo>
                        <a:pt x="17" y="0"/>
                      </a:lnTo>
                      <a:lnTo>
                        <a:pt x="25" y="0"/>
                      </a:lnTo>
                      <a:lnTo>
                        <a:pt x="17" y="0"/>
                      </a:lnTo>
                      <a:lnTo>
                        <a:pt x="8" y="8"/>
                      </a:lnTo>
                      <a:lnTo>
                        <a:pt x="0" y="17"/>
                      </a:lnTo>
                      <a:close/>
                    </a:path>
                  </a:pathLst>
                </a:custGeom>
                <a:solidFill>
                  <a:schemeClr val="bg2"/>
                </a:solidFill>
                <a:ln w="12700">
                  <a:noFill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0" hangingPunct="0">
                    <a:spcBef>
                      <a:spcPct val="20000"/>
                    </a:spcBef>
                  </a:pPr>
                  <a:endParaRPr lang="en-US"/>
                </a:p>
              </p:txBody>
            </p:sp>
            <p:sp>
              <p:nvSpPr>
                <p:cNvPr id="46257" name="Freeform 48"/>
                <p:cNvSpPr>
                  <a:spLocks/>
                </p:cNvSpPr>
                <p:nvPr/>
              </p:nvSpPr>
              <p:spPr bwMode="auto">
                <a:xfrm>
                  <a:off x="4957" y="2479"/>
                  <a:ext cx="16" cy="42"/>
                </a:xfrm>
                <a:custGeom>
                  <a:avLst/>
                  <a:gdLst>
                    <a:gd name="T0" fmla="*/ 0 w 16"/>
                    <a:gd name="T1" fmla="*/ 42 h 42"/>
                    <a:gd name="T2" fmla="*/ 0 w 16"/>
                    <a:gd name="T3" fmla="*/ 33 h 42"/>
                    <a:gd name="T4" fmla="*/ 0 w 16"/>
                    <a:gd name="T5" fmla="*/ 33 h 42"/>
                    <a:gd name="T6" fmla="*/ 8 w 16"/>
                    <a:gd name="T7" fmla="*/ 25 h 42"/>
                    <a:gd name="T8" fmla="*/ 8 w 16"/>
                    <a:gd name="T9" fmla="*/ 17 h 42"/>
                    <a:gd name="T10" fmla="*/ 16 w 16"/>
                    <a:gd name="T11" fmla="*/ 8 h 42"/>
                    <a:gd name="T12" fmla="*/ 16 w 16"/>
                    <a:gd name="T13" fmla="*/ 0 h 42"/>
                    <a:gd name="T14" fmla="*/ 8 w 16"/>
                    <a:gd name="T15" fmla="*/ 25 h 42"/>
                    <a:gd name="T16" fmla="*/ 0 w 16"/>
                    <a:gd name="T17" fmla="*/ 42 h 42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16"/>
                    <a:gd name="T28" fmla="*/ 0 h 42"/>
                    <a:gd name="T29" fmla="*/ 16 w 16"/>
                    <a:gd name="T30" fmla="*/ 42 h 42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16" h="42">
                      <a:moveTo>
                        <a:pt x="0" y="42"/>
                      </a:moveTo>
                      <a:lnTo>
                        <a:pt x="0" y="33"/>
                      </a:lnTo>
                      <a:lnTo>
                        <a:pt x="8" y="25"/>
                      </a:lnTo>
                      <a:lnTo>
                        <a:pt x="8" y="17"/>
                      </a:lnTo>
                      <a:lnTo>
                        <a:pt x="16" y="8"/>
                      </a:lnTo>
                      <a:lnTo>
                        <a:pt x="16" y="0"/>
                      </a:lnTo>
                      <a:lnTo>
                        <a:pt x="8" y="25"/>
                      </a:lnTo>
                      <a:lnTo>
                        <a:pt x="0" y="42"/>
                      </a:lnTo>
                      <a:close/>
                    </a:path>
                  </a:pathLst>
                </a:custGeom>
                <a:solidFill>
                  <a:schemeClr val="bg2"/>
                </a:solidFill>
                <a:ln w="12700">
                  <a:noFill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0" hangingPunct="0">
                    <a:spcBef>
                      <a:spcPct val="20000"/>
                    </a:spcBef>
                  </a:pPr>
                  <a:endParaRPr lang="en-US"/>
                </a:p>
              </p:txBody>
            </p:sp>
            <p:sp>
              <p:nvSpPr>
                <p:cNvPr id="46258" name="Freeform 49"/>
                <p:cNvSpPr>
                  <a:spLocks/>
                </p:cNvSpPr>
                <p:nvPr/>
              </p:nvSpPr>
              <p:spPr bwMode="auto">
                <a:xfrm>
                  <a:off x="1780" y="2453"/>
                  <a:ext cx="1427" cy="1390"/>
                </a:xfrm>
                <a:custGeom>
                  <a:avLst/>
                  <a:gdLst>
                    <a:gd name="T0" fmla="*/ 68 w 1427"/>
                    <a:gd name="T1" fmla="*/ 551 h 1390"/>
                    <a:gd name="T2" fmla="*/ 408 w 1427"/>
                    <a:gd name="T3" fmla="*/ 348 h 1390"/>
                    <a:gd name="T4" fmla="*/ 629 w 1427"/>
                    <a:gd name="T5" fmla="*/ 17 h 1390"/>
                    <a:gd name="T6" fmla="*/ 731 w 1427"/>
                    <a:gd name="T7" fmla="*/ 263 h 1390"/>
                    <a:gd name="T8" fmla="*/ 782 w 1427"/>
                    <a:gd name="T9" fmla="*/ 288 h 1390"/>
                    <a:gd name="T10" fmla="*/ 815 w 1427"/>
                    <a:gd name="T11" fmla="*/ 314 h 1390"/>
                    <a:gd name="T12" fmla="*/ 875 w 1427"/>
                    <a:gd name="T13" fmla="*/ 322 h 1390"/>
                    <a:gd name="T14" fmla="*/ 926 w 1427"/>
                    <a:gd name="T15" fmla="*/ 331 h 1390"/>
                    <a:gd name="T16" fmla="*/ 943 w 1427"/>
                    <a:gd name="T17" fmla="*/ 356 h 1390"/>
                    <a:gd name="T18" fmla="*/ 985 w 1427"/>
                    <a:gd name="T19" fmla="*/ 356 h 1390"/>
                    <a:gd name="T20" fmla="*/ 1019 w 1427"/>
                    <a:gd name="T21" fmla="*/ 365 h 1390"/>
                    <a:gd name="T22" fmla="*/ 1036 w 1427"/>
                    <a:gd name="T23" fmla="*/ 373 h 1390"/>
                    <a:gd name="T24" fmla="*/ 1062 w 1427"/>
                    <a:gd name="T25" fmla="*/ 365 h 1390"/>
                    <a:gd name="T26" fmla="*/ 1096 w 1427"/>
                    <a:gd name="T27" fmla="*/ 373 h 1390"/>
                    <a:gd name="T28" fmla="*/ 1130 w 1427"/>
                    <a:gd name="T29" fmla="*/ 381 h 1390"/>
                    <a:gd name="T30" fmla="*/ 1147 w 1427"/>
                    <a:gd name="T31" fmla="*/ 365 h 1390"/>
                    <a:gd name="T32" fmla="*/ 1181 w 1427"/>
                    <a:gd name="T33" fmla="*/ 365 h 1390"/>
                    <a:gd name="T34" fmla="*/ 1206 w 1427"/>
                    <a:gd name="T35" fmla="*/ 365 h 1390"/>
                    <a:gd name="T36" fmla="*/ 1249 w 1427"/>
                    <a:gd name="T37" fmla="*/ 356 h 1390"/>
                    <a:gd name="T38" fmla="*/ 1266 w 1427"/>
                    <a:gd name="T39" fmla="*/ 373 h 1390"/>
                    <a:gd name="T40" fmla="*/ 1283 w 1427"/>
                    <a:gd name="T41" fmla="*/ 381 h 1390"/>
                    <a:gd name="T42" fmla="*/ 1300 w 1427"/>
                    <a:gd name="T43" fmla="*/ 390 h 1390"/>
                    <a:gd name="T44" fmla="*/ 1308 w 1427"/>
                    <a:gd name="T45" fmla="*/ 398 h 1390"/>
                    <a:gd name="T46" fmla="*/ 1325 w 1427"/>
                    <a:gd name="T47" fmla="*/ 398 h 1390"/>
                    <a:gd name="T48" fmla="*/ 1351 w 1427"/>
                    <a:gd name="T49" fmla="*/ 398 h 1390"/>
                    <a:gd name="T50" fmla="*/ 1368 w 1427"/>
                    <a:gd name="T51" fmla="*/ 610 h 1390"/>
                    <a:gd name="T52" fmla="*/ 1393 w 1427"/>
                    <a:gd name="T53" fmla="*/ 644 h 1390"/>
                    <a:gd name="T54" fmla="*/ 1401 w 1427"/>
                    <a:gd name="T55" fmla="*/ 670 h 1390"/>
                    <a:gd name="T56" fmla="*/ 1401 w 1427"/>
                    <a:gd name="T57" fmla="*/ 686 h 1390"/>
                    <a:gd name="T58" fmla="*/ 1418 w 1427"/>
                    <a:gd name="T59" fmla="*/ 712 h 1390"/>
                    <a:gd name="T60" fmla="*/ 1418 w 1427"/>
                    <a:gd name="T61" fmla="*/ 729 h 1390"/>
                    <a:gd name="T62" fmla="*/ 1418 w 1427"/>
                    <a:gd name="T63" fmla="*/ 754 h 1390"/>
                    <a:gd name="T64" fmla="*/ 1401 w 1427"/>
                    <a:gd name="T65" fmla="*/ 780 h 1390"/>
                    <a:gd name="T66" fmla="*/ 1401 w 1427"/>
                    <a:gd name="T67" fmla="*/ 805 h 1390"/>
                    <a:gd name="T68" fmla="*/ 1410 w 1427"/>
                    <a:gd name="T69" fmla="*/ 839 h 1390"/>
                    <a:gd name="T70" fmla="*/ 1300 w 1427"/>
                    <a:gd name="T71" fmla="*/ 932 h 1390"/>
                    <a:gd name="T72" fmla="*/ 1291 w 1427"/>
                    <a:gd name="T73" fmla="*/ 890 h 1390"/>
                    <a:gd name="T74" fmla="*/ 1274 w 1427"/>
                    <a:gd name="T75" fmla="*/ 932 h 1390"/>
                    <a:gd name="T76" fmla="*/ 1189 w 1427"/>
                    <a:gd name="T77" fmla="*/ 1017 h 1390"/>
                    <a:gd name="T78" fmla="*/ 1130 w 1427"/>
                    <a:gd name="T79" fmla="*/ 1025 h 1390"/>
                    <a:gd name="T80" fmla="*/ 1096 w 1427"/>
                    <a:gd name="T81" fmla="*/ 1042 h 1390"/>
                    <a:gd name="T82" fmla="*/ 1079 w 1427"/>
                    <a:gd name="T83" fmla="*/ 1034 h 1390"/>
                    <a:gd name="T84" fmla="*/ 1062 w 1427"/>
                    <a:gd name="T85" fmla="*/ 1059 h 1390"/>
                    <a:gd name="T86" fmla="*/ 1045 w 1427"/>
                    <a:gd name="T87" fmla="*/ 1093 h 1390"/>
                    <a:gd name="T88" fmla="*/ 1036 w 1427"/>
                    <a:gd name="T89" fmla="*/ 1102 h 1390"/>
                    <a:gd name="T90" fmla="*/ 985 w 1427"/>
                    <a:gd name="T91" fmla="*/ 1136 h 1390"/>
                    <a:gd name="T92" fmla="*/ 977 w 1427"/>
                    <a:gd name="T93" fmla="*/ 1203 h 1390"/>
                    <a:gd name="T94" fmla="*/ 977 w 1427"/>
                    <a:gd name="T95" fmla="*/ 1271 h 1390"/>
                    <a:gd name="T96" fmla="*/ 994 w 1427"/>
                    <a:gd name="T97" fmla="*/ 1381 h 1390"/>
                    <a:gd name="T98" fmla="*/ 883 w 1427"/>
                    <a:gd name="T99" fmla="*/ 1356 h 1390"/>
                    <a:gd name="T100" fmla="*/ 790 w 1427"/>
                    <a:gd name="T101" fmla="*/ 1305 h 1390"/>
                    <a:gd name="T102" fmla="*/ 731 w 1427"/>
                    <a:gd name="T103" fmla="*/ 1152 h 1390"/>
                    <a:gd name="T104" fmla="*/ 654 w 1427"/>
                    <a:gd name="T105" fmla="*/ 1034 h 1390"/>
                    <a:gd name="T106" fmla="*/ 561 w 1427"/>
                    <a:gd name="T107" fmla="*/ 890 h 1390"/>
                    <a:gd name="T108" fmla="*/ 493 w 1427"/>
                    <a:gd name="T109" fmla="*/ 864 h 1390"/>
                    <a:gd name="T110" fmla="*/ 382 w 1427"/>
                    <a:gd name="T111" fmla="*/ 915 h 1390"/>
                    <a:gd name="T112" fmla="*/ 280 w 1427"/>
                    <a:gd name="T113" fmla="*/ 924 h 1390"/>
                    <a:gd name="T114" fmla="*/ 179 w 1427"/>
                    <a:gd name="T115" fmla="*/ 771 h 1390"/>
                    <a:gd name="T116" fmla="*/ 102 w 1427"/>
                    <a:gd name="T117" fmla="*/ 678 h 1390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  <a:gd name="T165" fmla="*/ 0 60000 65536"/>
                    <a:gd name="T166" fmla="*/ 0 60000 65536"/>
                    <a:gd name="T167" fmla="*/ 0 60000 65536"/>
                    <a:gd name="T168" fmla="*/ 0 60000 65536"/>
                    <a:gd name="T169" fmla="*/ 0 60000 65536"/>
                    <a:gd name="T170" fmla="*/ 0 60000 65536"/>
                    <a:gd name="T171" fmla="*/ 0 60000 65536"/>
                    <a:gd name="T172" fmla="*/ 0 60000 65536"/>
                    <a:gd name="T173" fmla="*/ 0 60000 65536"/>
                    <a:gd name="T174" fmla="*/ 0 60000 65536"/>
                    <a:gd name="T175" fmla="*/ 0 60000 65536"/>
                    <a:gd name="T176" fmla="*/ 0 60000 65536"/>
                    <a:gd name="T177" fmla="*/ 0 w 1427"/>
                    <a:gd name="T178" fmla="*/ 0 h 1390"/>
                    <a:gd name="T179" fmla="*/ 1427 w 1427"/>
                    <a:gd name="T180" fmla="*/ 1390 h 1390"/>
                  </a:gdLst>
                  <a:ahLst/>
                  <a:cxnLst>
                    <a:cxn ang="T118">
                      <a:pos x="T0" y="T1"/>
                    </a:cxn>
                    <a:cxn ang="T119">
                      <a:pos x="T2" y="T3"/>
                    </a:cxn>
                    <a:cxn ang="T120">
                      <a:pos x="T4" y="T5"/>
                    </a:cxn>
                    <a:cxn ang="T121">
                      <a:pos x="T6" y="T7"/>
                    </a:cxn>
                    <a:cxn ang="T122">
                      <a:pos x="T8" y="T9"/>
                    </a:cxn>
                    <a:cxn ang="T123">
                      <a:pos x="T10" y="T11"/>
                    </a:cxn>
                    <a:cxn ang="T124">
                      <a:pos x="T12" y="T13"/>
                    </a:cxn>
                    <a:cxn ang="T125">
                      <a:pos x="T14" y="T15"/>
                    </a:cxn>
                    <a:cxn ang="T126">
                      <a:pos x="T16" y="T17"/>
                    </a:cxn>
                    <a:cxn ang="T127">
                      <a:pos x="T18" y="T19"/>
                    </a:cxn>
                    <a:cxn ang="T128">
                      <a:pos x="T20" y="T21"/>
                    </a:cxn>
                    <a:cxn ang="T129">
                      <a:pos x="T22" y="T23"/>
                    </a:cxn>
                    <a:cxn ang="T130">
                      <a:pos x="T24" y="T25"/>
                    </a:cxn>
                    <a:cxn ang="T131">
                      <a:pos x="T26" y="T27"/>
                    </a:cxn>
                    <a:cxn ang="T132">
                      <a:pos x="T28" y="T29"/>
                    </a:cxn>
                    <a:cxn ang="T133">
                      <a:pos x="T30" y="T31"/>
                    </a:cxn>
                    <a:cxn ang="T134">
                      <a:pos x="T32" y="T33"/>
                    </a:cxn>
                    <a:cxn ang="T135">
                      <a:pos x="T34" y="T35"/>
                    </a:cxn>
                    <a:cxn ang="T136">
                      <a:pos x="T36" y="T37"/>
                    </a:cxn>
                    <a:cxn ang="T137">
                      <a:pos x="T38" y="T39"/>
                    </a:cxn>
                    <a:cxn ang="T138">
                      <a:pos x="T40" y="T41"/>
                    </a:cxn>
                    <a:cxn ang="T139">
                      <a:pos x="T42" y="T43"/>
                    </a:cxn>
                    <a:cxn ang="T140">
                      <a:pos x="T44" y="T45"/>
                    </a:cxn>
                    <a:cxn ang="T141">
                      <a:pos x="T46" y="T47"/>
                    </a:cxn>
                    <a:cxn ang="T142">
                      <a:pos x="T48" y="T49"/>
                    </a:cxn>
                    <a:cxn ang="T143">
                      <a:pos x="T50" y="T51"/>
                    </a:cxn>
                    <a:cxn ang="T144">
                      <a:pos x="T52" y="T53"/>
                    </a:cxn>
                    <a:cxn ang="T145">
                      <a:pos x="T54" y="T55"/>
                    </a:cxn>
                    <a:cxn ang="T146">
                      <a:pos x="T56" y="T57"/>
                    </a:cxn>
                    <a:cxn ang="T147">
                      <a:pos x="T58" y="T59"/>
                    </a:cxn>
                    <a:cxn ang="T148">
                      <a:pos x="T60" y="T61"/>
                    </a:cxn>
                    <a:cxn ang="T149">
                      <a:pos x="T62" y="T63"/>
                    </a:cxn>
                    <a:cxn ang="T150">
                      <a:pos x="T64" y="T65"/>
                    </a:cxn>
                    <a:cxn ang="T151">
                      <a:pos x="T66" y="T67"/>
                    </a:cxn>
                    <a:cxn ang="T152">
                      <a:pos x="T68" y="T69"/>
                    </a:cxn>
                    <a:cxn ang="T153">
                      <a:pos x="T70" y="T71"/>
                    </a:cxn>
                    <a:cxn ang="T154">
                      <a:pos x="T72" y="T73"/>
                    </a:cxn>
                    <a:cxn ang="T155">
                      <a:pos x="T74" y="T75"/>
                    </a:cxn>
                    <a:cxn ang="T156">
                      <a:pos x="T76" y="T77"/>
                    </a:cxn>
                    <a:cxn ang="T157">
                      <a:pos x="T78" y="T79"/>
                    </a:cxn>
                    <a:cxn ang="T158">
                      <a:pos x="T80" y="T81"/>
                    </a:cxn>
                    <a:cxn ang="T159">
                      <a:pos x="T82" y="T83"/>
                    </a:cxn>
                    <a:cxn ang="T160">
                      <a:pos x="T84" y="T85"/>
                    </a:cxn>
                    <a:cxn ang="T161">
                      <a:pos x="T86" y="T87"/>
                    </a:cxn>
                    <a:cxn ang="T162">
                      <a:pos x="T88" y="T89"/>
                    </a:cxn>
                    <a:cxn ang="T163">
                      <a:pos x="T90" y="T91"/>
                    </a:cxn>
                    <a:cxn ang="T164">
                      <a:pos x="T92" y="T93"/>
                    </a:cxn>
                    <a:cxn ang="T165">
                      <a:pos x="T94" y="T95"/>
                    </a:cxn>
                    <a:cxn ang="T166">
                      <a:pos x="T96" y="T97"/>
                    </a:cxn>
                    <a:cxn ang="T167">
                      <a:pos x="T98" y="T99"/>
                    </a:cxn>
                    <a:cxn ang="T168">
                      <a:pos x="T100" y="T101"/>
                    </a:cxn>
                    <a:cxn ang="T169">
                      <a:pos x="T102" y="T103"/>
                    </a:cxn>
                    <a:cxn ang="T170">
                      <a:pos x="T104" y="T105"/>
                    </a:cxn>
                    <a:cxn ang="T171">
                      <a:pos x="T106" y="T107"/>
                    </a:cxn>
                    <a:cxn ang="T172">
                      <a:pos x="T108" y="T109"/>
                    </a:cxn>
                    <a:cxn ang="T173">
                      <a:pos x="T110" y="T111"/>
                    </a:cxn>
                    <a:cxn ang="T174">
                      <a:pos x="T112" y="T113"/>
                    </a:cxn>
                    <a:cxn ang="T175">
                      <a:pos x="T114" y="T115"/>
                    </a:cxn>
                    <a:cxn ang="T176">
                      <a:pos x="T116" y="T117"/>
                    </a:cxn>
                  </a:cxnLst>
                  <a:rect l="T177" t="T178" r="T179" b="T180"/>
                  <a:pathLst>
                    <a:path w="1427" h="1390">
                      <a:moveTo>
                        <a:pt x="60" y="627"/>
                      </a:moveTo>
                      <a:lnTo>
                        <a:pt x="43" y="610"/>
                      </a:lnTo>
                      <a:lnTo>
                        <a:pt x="26" y="576"/>
                      </a:lnTo>
                      <a:lnTo>
                        <a:pt x="9" y="568"/>
                      </a:lnTo>
                      <a:lnTo>
                        <a:pt x="0" y="568"/>
                      </a:lnTo>
                      <a:lnTo>
                        <a:pt x="0" y="559"/>
                      </a:lnTo>
                      <a:lnTo>
                        <a:pt x="0" y="551"/>
                      </a:lnTo>
                      <a:lnTo>
                        <a:pt x="0" y="542"/>
                      </a:lnTo>
                      <a:lnTo>
                        <a:pt x="26" y="542"/>
                      </a:lnTo>
                      <a:lnTo>
                        <a:pt x="68" y="551"/>
                      </a:lnTo>
                      <a:lnTo>
                        <a:pt x="187" y="559"/>
                      </a:lnTo>
                      <a:lnTo>
                        <a:pt x="196" y="559"/>
                      </a:lnTo>
                      <a:lnTo>
                        <a:pt x="280" y="568"/>
                      </a:lnTo>
                      <a:lnTo>
                        <a:pt x="289" y="568"/>
                      </a:lnTo>
                      <a:lnTo>
                        <a:pt x="314" y="568"/>
                      </a:lnTo>
                      <a:lnTo>
                        <a:pt x="357" y="576"/>
                      </a:lnTo>
                      <a:lnTo>
                        <a:pt x="382" y="576"/>
                      </a:lnTo>
                      <a:lnTo>
                        <a:pt x="391" y="568"/>
                      </a:lnTo>
                      <a:lnTo>
                        <a:pt x="391" y="509"/>
                      </a:lnTo>
                      <a:lnTo>
                        <a:pt x="399" y="458"/>
                      </a:lnTo>
                      <a:lnTo>
                        <a:pt x="399" y="398"/>
                      </a:lnTo>
                      <a:lnTo>
                        <a:pt x="399" y="373"/>
                      </a:lnTo>
                      <a:lnTo>
                        <a:pt x="408" y="348"/>
                      </a:lnTo>
                      <a:lnTo>
                        <a:pt x="408" y="280"/>
                      </a:lnTo>
                      <a:lnTo>
                        <a:pt x="416" y="220"/>
                      </a:lnTo>
                      <a:lnTo>
                        <a:pt x="416" y="195"/>
                      </a:lnTo>
                      <a:lnTo>
                        <a:pt x="416" y="170"/>
                      </a:lnTo>
                      <a:lnTo>
                        <a:pt x="425" y="110"/>
                      </a:lnTo>
                      <a:lnTo>
                        <a:pt x="425" y="93"/>
                      </a:lnTo>
                      <a:lnTo>
                        <a:pt x="425" y="59"/>
                      </a:lnTo>
                      <a:lnTo>
                        <a:pt x="433" y="0"/>
                      </a:lnTo>
                      <a:lnTo>
                        <a:pt x="518" y="9"/>
                      </a:lnTo>
                      <a:lnTo>
                        <a:pt x="535" y="9"/>
                      </a:lnTo>
                      <a:lnTo>
                        <a:pt x="578" y="9"/>
                      </a:lnTo>
                      <a:lnTo>
                        <a:pt x="629" y="17"/>
                      </a:lnTo>
                      <a:lnTo>
                        <a:pt x="646" y="17"/>
                      </a:lnTo>
                      <a:lnTo>
                        <a:pt x="688" y="17"/>
                      </a:lnTo>
                      <a:lnTo>
                        <a:pt x="739" y="17"/>
                      </a:lnTo>
                      <a:lnTo>
                        <a:pt x="739" y="76"/>
                      </a:lnTo>
                      <a:lnTo>
                        <a:pt x="739" y="93"/>
                      </a:lnTo>
                      <a:lnTo>
                        <a:pt x="739" y="127"/>
                      </a:lnTo>
                      <a:lnTo>
                        <a:pt x="739" y="153"/>
                      </a:lnTo>
                      <a:lnTo>
                        <a:pt x="739" y="187"/>
                      </a:lnTo>
                      <a:lnTo>
                        <a:pt x="731" y="204"/>
                      </a:lnTo>
                      <a:lnTo>
                        <a:pt x="731" y="246"/>
                      </a:lnTo>
                      <a:lnTo>
                        <a:pt x="731" y="263"/>
                      </a:lnTo>
                      <a:lnTo>
                        <a:pt x="739" y="263"/>
                      </a:lnTo>
                      <a:lnTo>
                        <a:pt x="748" y="271"/>
                      </a:lnTo>
                      <a:lnTo>
                        <a:pt x="756" y="280"/>
                      </a:lnTo>
                      <a:lnTo>
                        <a:pt x="765" y="288"/>
                      </a:lnTo>
                      <a:lnTo>
                        <a:pt x="773" y="297"/>
                      </a:lnTo>
                      <a:lnTo>
                        <a:pt x="773" y="288"/>
                      </a:lnTo>
                      <a:lnTo>
                        <a:pt x="782" y="288"/>
                      </a:lnTo>
                      <a:lnTo>
                        <a:pt x="790" y="297"/>
                      </a:lnTo>
                      <a:lnTo>
                        <a:pt x="799" y="288"/>
                      </a:lnTo>
                      <a:lnTo>
                        <a:pt x="799" y="280"/>
                      </a:lnTo>
                      <a:lnTo>
                        <a:pt x="799" y="288"/>
                      </a:lnTo>
                      <a:lnTo>
                        <a:pt x="807" y="288"/>
                      </a:lnTo>
                      <a:lnTo>
                        <a:pt x="807" y="297"/>
                      </a:lnTo>
                      <a:lnTo>
                        <a:pt x="815" y="297"/>
                      </a:lnTo>
                      <a:lnTo>
                        <a:pt x="815" y="305"/>
                      </a:lnTo>
                      <a:lnTo>
                        <a:pt x="815" y="314"/>
                      </a:lnTo>
                      <a:lnTo>
                        <a:pt x="824" y="314"/>
                      </a:lnTo>
                      <a:lnTo>
                        <a:pt x="832" y="322"/>
                      </a:lnTo>
                      <a:lnTo>
                        <a:pt x="832" y="314"/>
                      </a:lnTo>
                      <a:lnTo>
                        <a:pt x="841" y="322"/>
                      </a:lnTo>
                      <a:lnTo>
                        <a:pt x="849" y="322"/>
                      </a:lnTo>
                      <a:lnTo>
                        <a:pt x="858" y="322"/>
                      </a:lnTo>
                      <a:lnTo>
                        <a:pt x="858" y="331"/>
                      </a:lnTo>
                      <a:lnTo>
                        <a:pt x="866" y="331"/>
                      </a:lnTo>
                      <a:lnTo>
                        <a:pt x="866" y="322"/>
                      </a:lnTo>
                      <a:lnTo>
                        <a:pt x="875" y="322"/>
                      </a:lnTo>
                      <a:lnTo>
                        <a:pt x="883" y="331"/>
                      </a:lnTo>
                      <a:lnTo>
                        <a:pt x="883" y="339"/>
                      </a:lnTo>
                      <a:lnTo>
                        <a:pt x="892" y="339"/>
                      </a:lnTo>
                      <a:lnTo>
                        <a:pt x="900" y="339"/>
                      </a:lnTo>
                      <a:lnTo>
                        <a:pt x="900" y="331"/>
                      </a:lnTo>
                      <a:lnTo>
                        <a:pt x="909" y="331"/>
                      </a:lnTo>
                      <a:lnTo>
                        <a:pt x="926" y="331"/>
                      </a:lnTo>
                      <a:lnTo>
                        <a:pt x="934" y="331"/>
                      </a:lnTo>
                      <a:lnTo>
                        <a:pt x="926" y="339"/>
                      </a:lnTo>
                      <a:lnTo>
                        <a:pt x="934" y="348"/>
                      </a:lnTo>
                      <a:lnTo>
                        <a:pt x="943" y="348"/>
                      </a:lnTo>
                      <a:lnTo>
                        <a:pt x="943" y="356"/>
                      </a:lnTo>
                      <a:lnTo>
                        <a:pt x="943" y="365"/>
                      </a:lnTo>
                      <a:lnTo>
                        <a:pt x="951" y="365"/>
                      </a:lnTo>
                      <a:lnTo>
                        <a:pt x="960" y="365"/>
                      </a:lnTo>
                      <a:lnTo>
                        <a:pt x="968" y="356"/>
                      </a:lnTo>
                      <a:lnTo>
                        <a:pt x="968" y="348"/>
                      </a:lnTo>
                      <a:lnTo>
                        <a:pt x="977" y="348"/>
                      </a:lnTo>
                      <a:lnTo>
                        <a:pt x="985" y="348"/>
                      </a:lnTo>
                      <a:lnTo>
                        <a:pt x="985" y="356"/>
                      </a:lnTo>
                      <a:lnTo>
                        <a:pt x="994" y="356"/>
                      </a:lnTo>
                      <a:lnTo>
                        <a:pt x="994" y="365"/>
                      </a:lnTo>
                      <a:lnTo>
                        <a:pt x="994" y="373"/>
                      </a:lnTo>
                      <a:lnTo>
                        <a:pt x="1002" y="373"/>
                      </a:lnTo>
                      <a:lnTo>
                        <a:pt x="1011" y="373"/>
                      </a:lnTo>
                      <a:lnTo>
                        <a:pt x="1011" y="365"/>
                      </a:lnTo>
                      <a:lnTo>
                        <a:pt x="1019" y="365"/>
                      </a:lnTo>
                      <a:lnTo>
                        <a:pt x="1028" y="365"/>
                      </a:lnTo>
                      <a:lnTo>
                        <a:pt x="1028" y="373"/>
                      </a:lnTo>
                      <a:lnTo>
                        <a:pt x="1019" y="373"/>
                      </a:lnTo>
                      <a:lnTo>
                        <a:pt x="1028" y="381"/>
                      </a:lnTo>
                      <a:lnTo>
                        <a:pt x="1036" y="381"/>
                      </a:lnTo>
                      <a:lnTo>
                        <a:pt x="1036" y="373"/>
                      </a:lnTo>
                      <a:lnTo>
                        <a:pt x="1036" y="365"/>
                      </a:lnTo>
                      <a:lnTo>
                        <a:pt x="1045" y="373"/>
                      </a:lnTo>
                      <a:lnTo>
                        <a:pt x="1045" y="365"/>
                      </a:lnTo>
                      <a:lnTo>
                        <a:pt x="1045" y="356"/>
                      </a:lnTo>
                      <a:lnTo>
                        <a:pt x="1053" y="356"/>
                      </a:lnTo>
                      <a:lnTo>
                        <a:pt x="1062" y="356"/>
                      </a:lnTo>
                      <a:lnTo>
                        <a:pt x="1062" y="365"/>
                      </a:lnTo>
                      <a:lnTo>
                        <a:pt x="1070" y="365"/>
                      </a:lnTo>
                      <a:lnTo>
                        <a:pt x="1070" y="373"/>
                      </a:lnTo>
                      <a:lnTo>
                        <a:pt x="1079" y="373"/>
                      </a:lnTo>
                      <a:lnTo>
                        <a:pt x="1079" y="365"/>
                      </a:lnTo>
                      <a:lnTo>
                        <a:pt x="1079" y="356"/>
                      </a:lnTo>
                      <a:lnTo>
                        <a:pt x="1087" y="365"/>
                      </a:lnTo>
                      <a:lnTo>
                        <a:pt x="1087" y="373"/>
                      </a:lnTo>
                      <a:lnTo>
                        <a:pt x="1096" y="373"/>
                      </a:lnTo>
                      <a:lnTo>
                        <a:pt x="1096" y="381"/>
                      </a:lnTo>
                      <a:lnTo>
                        <a:pt x="1104" y="373"/>
                      </a:lnTo>
                      <a:lnTo>
                        <a:pt x="1113" y="381"/>
                      </a:lnTo>
                      <a:lnTo>
                        <a:pt x="1113" y="390"/>
                      </a:lnTo>
                      <a:lnTo>
                        <a:pt x="1121" y="390"/>
                      </a:lnTo>
                      <a:lnTo>
                        <a:pt x="1121" y="381"/>
                      </a:lnTo>
                      <a:lnTo>
                        <a:pt x="1130" y="381"/>
                      </a:lnTo>
                      <a:lnTo>
                        <a:pt x="1130" y="373"/>
                      </a:lnTo>
                      <a:lnTo>
                        <a:pt x="1138" y="373"/>
                      </a:lnTo>
                      <a:lnTo>
                        <a:pt x="1130" y="373"/>
                      </a:lnTo>
                      <a:lnTo>
                        <a:pt x="1138" y="373"/>
                      </a:lnTo>
                      <a:lnTo>
                        <a:pt x="1147" y="373"/>
                      </a:lnTo>
                      <a:lnTo>
                        <a:pt x="1147" y="365"/>
                      </a:lnTo>
                      <a:lnTo>
                        <a:pt x="1147" y="373"/>
                      </a:lnTo>
                      <a:lnTo>
                        <a:pt x="1147" y="365"/>
                      </a:lnTo>
                      <a:lnTo>
                        <a:pt x="1155" y="365"/>
                      </a:lnTo>
                      <a:lnTo>
                        <a:pt x="1164" y="373"/>
                      </a:lnTo>
                      <a:lnTo>
                        <a:pt x="1172" y="373"/>
                      </a:lnTo>
                      <a:lnTo>
                        <a:pt x="1172" y="365"/>
                      </a:lnTo>
                      <a:lnTo>
                        <a:pt x="1181" y="365"/>
                      </a:lnTo>
                      <a:lnTo>
                        <a:pt x="1189" y="356"/>
                      </a:lnTo>
                      <a:lnTo>
                        <a:pt x="1198" y="356"/>
                      </a:lnTo>
                      <a:lnTo>
                        <a:pt x="1198" y="365"/>
                      </a:lnTo>
                      <a:lnTo>
                        <a:pt x="1206" y="365"/>
                      </a:lnTo>
                      <a:lnTo>
                        <a:pt x="1223" y="365"/>
                      </a:lnTo>
                      <a:lnTo>
                        <a:pt x="1223" y="356"/>
                      </a:lnTo>
                      <a:lnTo>
                        <a:pt x="1232" y="365"/>
                      </a:lnTo>
                      <a:lnTo>
                        <a:pt x="1232" y="356"/>
                      </a:lnTo>
                      <a:lnTo>
                        <a:pt x="1240" y="356"/>
                      </a:lnTo>
                      <a:lnTo>
                        <a:pt x="1249" y="356"/>
                      </a:lnTo>
                      <a:lnTo>
                        <a:pt x="1249" y="365"/>
                      </a:lnTo>
                      <a:lnTo>
                        <a:pt x="1249" y="356"/>
                      </a:lnTo>
                      <a:lnTo>
                        <a:pt x="1249" y="365"/>
                      </a:lnTo>
                      <a:lnTo>
                        <a:pt x="1257" y="365"/>
                      </a:lnTo>
                      <a:lnTo>
                        <a:pt x="1266" y="373"/>
                      </a:lnTo>
                      <a:lnTo>
                        <a:pt x="1266" y="381"/>
                      </a:lnTo>
                      <a:lnTo>
                        <a:pt x="1274" y="381"/>
                      </a:lnTo>
                      <a:lnTo>
                        <a:pt x="1283" y="381"/>
                      </a:lnTo>
                      <a:lnTo>
                        <a:pt x="1283" y="390"/>
                      </a:lnTo>
                      <a:lnTo>
                        <a:pt x="1291" y="390"/>
                      </a:lnTo>
                      <a:lnTo>
                        <a:pt x="1300" y="390"/>
                      </a:lnTo>
                      <a:lnTo>
                        <a:pt x="1308" y="390"/>
                      </a:lnTo>
                      <a:lnTo>
                        <a:pt x="1300" y="390"/>
                      </a:lnTo>
                      <a:lnTo>
                        <a:pt x="1300" y="398"/>
                      </a:lnTo>
                      <a:lnTo>
                        <a:pt x="1308" y="390"/>
                      </a:lnTo>
                      <a:lnTo>
                        <a:pt x="1308" y="398"/>
                      </a:lnTo>
                      <a:lnTo>
                        <a:pt x="1317" y="398"/>
                      </a:lnTo>
                      <a:lnTo>
                        <a:pt x="1325" y="398"/>
                      </a:lnTo>
                      <a:lnTo>
                        <a:pt x="1317" y="407"/>
                      </a:lnTo>
                      <a:lnTo>
                        <a:pt x="1325" y="407"/>
                      </a:lnTo>
                      <a:lnTo>
                        <a:pt x="1325" y="398"/>
                      </a:lnTo>
                      <a:lnTo>
                        <a:pt x="1334" y="407"/>
                      </a:lnTo>
                      <a:lnTo>
                        <a:pt x="1334" y="398"/>
                      </a:lnTo>
                      <a:lnTo>
                        <a:pt x="1334" y="407"/>
                      </a:lnTo>
                      <a:lnTo>
                        <a:pt x="1334" y="398"/>
                      </a:lnTo>
                      <a:lnTo>
                        <a:pt x="1342" y="398"/>
                      </a:lnTo>
                      <a:lnTo>
                        <a:pt x="1334" y="407"/>
                      </a:lnTo>
                      <a:lnTo>
                        <a:pt x="1342" y="407"/>
                      </a:lnTo>
                      <a:lnTo>
                        <a:pt x="1342" y="398"/>
                      </a:lnTo>
                      <a:lnTo>
                        <a:pt x="1342" y="407"/>
                      </a:lnTo>
                      <a:lnTo>
                        <a:pt x="1351" y="398"/>
                      </a:lnTo>
                      <a:lnTo>
                        <a:pt x="1359" y="398"/>
                      </a:lnTo>
                      <a:lnTo>
                        <a:pt x="1359" y="407"/>
                      </a:lnTo>
                      <a:lnTo>
                        <a:pt x="1359" y="441"/>
                      </a:lnTo>
                      <a:lnTo>
                        <a:pt x="1359" y="475"/>
                      </a:lnTo>
                      <a:lnTo>
                        <a:pt x="1359" y="492"/>
                      </a:lnTo>
                      <a:lnTo>
                        <a:pt x="1359" y="517"/>
                      </a:lnTo>
                      <a:lnTo>
                        <a:pt x="1359" y="551"/>
                      </a:lnTo>
                      <a:lnTo>
                        <a:pt x="1359" y="576"/>
                      </a:lnTo>
                      <a:lnTo>
                        <a:pt x="1359" y="602"/>
                      </a:lnTo>
                      <a:lnTo>
                        <a:pt x="1368" y="602"/>
                      </a:lnTo>
                      <a:lnTo>
                        <a:pt x="1368" y="610"/>
                      </a:lnTo>
                      <a:lnTo>
                        <a:pt x="1376" y="619"/>
                      </a:lnTo>
                      <a:lnTo>
                        <a:pt x="1385" y="619"/>
                      </a:lnTo>
                      <a:lnTo>
                        <a:pt x="1385" y="627"/>
                      </a:lnTo>
                      <a:lnTo>
                        <a:pt x="1385" y="636"/>
                      </a:lnTo>
                      <a:lnTo>
                        <a:pt x="1385" y="644"/>
                      </a:lnTo>
                      <a:lnTo>
                        <a:pt x="1393" y="644"/>
                      </a:lnTo>
                      <a:lnTo>
                        <a:pt x="1385" y="644"/>
                      </a:lnTo>
                      <a:lnTo>
                        <a:pt x="1385" y="653"/>
                      </a:lnTo>
                      <a:lnTo>
                        <a:pt x="1385" y="661"/>
                      </a:lnTo>
                      <a:lnTo>
                        <a:pt x="1393" y="661"/>
                      </a:lnTo>
                      <a:lnTo>
                        <a:pt x="1401" y="661"/>
                      </a:lnTo>
                      <a:lnTo>
                        <a:pt x="1401" y="670"/>
                      </a:lnTo>
                      <a:lnTo>
                        <a:pt x="1393" y="670"/>
                      </a:lnTo>
                      <a:lnTo>
                        <a:pt x="1401" y="670"/>
                      </a:lnTo>
                      <a:lnTo>
                        <a:pt x="1401" y="678"/>
                      </a:lnTo>
                      <a:lnTo>
                        <a:pt x="1401" y="686"/>
                      </a:lnTo>
                      <a:lnTo>
                        <a:pt x="1410" y="686"/>
                      </a:lnTo>
                      <a:lnTo>
                        <a:pt x="1401" y="686"/>
                      </a:lnTo>
                      <a:lnTo>
                        <a:pt x="1401" y="695"/>
                      </a:lnTo>
                      <a:lnTo>
                        <a:pt x="1410" y="695"/>
                      </a:lnTo>
                      <a:lnTo>
                        <a:pt x="1410" y="703"/>
                      </a:lnTo>
                      <a:lnTo>
                        <a:pt x="1418" y="712"/>
                      </a:lnTo>
                      <a:lnTo>
                        <a:pt x="1418" y="703"/>
                      </a:lnTo>
                      <a:lnTo>
                        <a:pt x="1418" y="712"/>
                      </a:lnTo>
                      <a:lnTo>
                        <a:pt x="1418" y="720"/>
                      </a:lnTo>
                      <a:lnTo>
                        <a:pt x="1427" y="729"/>
                      </a:lnTo>
                      <a:lnTo>
                        <a:pt x="1418" y="729"/>
                      </a:lnTo>
                      <a:lnTo>
                        <a:pt x="1418" y="737"/>
                      </a:lnTo>
                      <a:lnTo>
                        <a:pt x="1418" y="746"/>
                      </a:lnTo>
                      <a:lnTo>
                        <a:pt x="1418" y="754"/>
                      </a:lnTo>
                      <a:lnTo>
                        <a:pt x="1418" y="763"/>
                      </a:lnTo>
                      <a:lnTo>
                        <a:pt x="1410" y="763"/>
                      </a:lnTo>
                      <a:lnTo>
                        <a:pt x="1410" y="771"/>
                      </a:lnTo>
                      <a:lnTo>
                        <a:pt x="1410" y="780"/>
                      </a:lnTo>
                      <a:lnTo>
                        <a:pt x="1401" y="780"/>
                      </a:lnTo>
                      <a:lnTo>
                        <a:pt x="1410" y="780"/>
                      </a:lnTo>
                      <a:lnTo>
                        <a:pt x="1401" y="780"/>
                      </a:lnTo>
                      <a:lnTo>
                        <a:pt x="1401" y="788"/>
                      </a:lnTo>
                      <a:lnTo>
                        <a:pt x="1401" y="797"/>
                      </a:lnTo>
                      <a:lnTo>
                        <a:pt x="1401" y="805"/>
                      </a:lnTo>
                      <a:lnTo>
                        <a:pt x="1401" y="814"/>
                      </a:lnTo>
                      <a:lnTo>
                        <a:pt x="1401" y="822"/>
                      </a:lnTo>
                      <a:lnTo>
                        <a:pt x="1401" y="831"/>
                      </a:lnTo>
                      <a:lnTo>
                        <a:pt x="1401" y="839"/>
                      </a:lnTo>
                      <a:lnTo>
                        <a:pt x="1410" y="839"/>
                      </a:lnTo>
                      <a:lnTo>
                        <a:pt x="1401" y="839"/>
                      </a:lnTo>
                      <a:lnTo>
                        <a:pt x="1401" y="847"/>
                      </a:lnTo>
                      <a:lnTo>
                        <a:pt x="1401" y="856"/>
                      </a:lnTo>
                      <a:lnTo>
                        <a:pt x="1385" y="864"/>
                      </a:lnTo>
                      <a:lnTo>
                        <a:pt x="1376" y="881"/>
                      </a:lnTo>
                      <a:lnTo>
                        <a:pt x="1393" y="898"/>
                      </a:lnTo>
                      <a:lnTo>
                        <a:pt x="1368" y="898"/>
                      </a:lnTo>
                      <a:lnTo>
                        <a:pt x="1334" y="915"/>
                      </a:lnTo>
                      <a:lnTo>
                        <a:pt x="1300" y="932"/>
                      </a:lnTo>
                      <a:lnTo>
                        <a:pt x="1291" y="941"/>
                      </a:lnTo>
                      <a:lnTo>
                        <a:pt x="1283" y="941"/>
                      </a:lnTo>
                      <a:lnTo>
                        <a:pt x="1300" y="924"/>
                      </a:lnTo>
                      <a:lnTo>
                        <a:pt x="1308" y="924"/>
                      </a:lnTo>
                      <a:lnTo>
                        <a:pt x="1317" y="924"/>
                      </a:lnTo>
                      <a:lnTo>
                        <a:pt x="1317" y="915"/>
                      </a:lnTo>
                      <a:lnTo>
                        <a:pt x="1308" y="915"/>
                      </a:lnTo>
                      <a:lnTo>
                        <a:pt x="1283" y="924"/>
                      </a:lnTo>
                      <a:lnTo>
                        <a:pt x="1291" y="907"/>
                      </a:lnTo>
                      <a:lnTo>
                        <a:pt x="1291" y="890"/>
                      </a:lnTo>
                      <a:lnTo>
                        <a:pt x="1283" y="890"/>
                      </a:lnTo>
                      <a:lnTo>
                        <a:pt x="1274" y="907"/>
                      </a:lnTo>
                      <a:lnTo>
                        <a:pt x="1266" y="898"/>
                      </a:lnTo>
                      <a:lnTo>
                        <a:pt x="1249" y="890"/>
                      </a:lnTo>
                      <a:lnTo>
                        <a:pt x="1257" y="898"/>
                      </a:lnTo>
                      <a:lnTo>
                        <a:pt x="1266" y="898"/>
                      </a:lnTo>
                      <a:lnTo>
                        <a:pt x="1257" y="915"/>
                      </a:lnTo>
                      <a:lnTo>
                        <a:pt x="1274" y="924"/>
                      </a:lnTo>
                      <a:lnTo>
                        <a:pt x="1266" y="932"/>
                      </a:lnTo>
                      <a:lnTo>
                        <a:pt x="1274" y="932"/>
                      </a:lnTo>
                      <a:lnTo>
                        <a:pt x="1274" y="941"/>
                      </a:lnTo>
                      <a:lnTo>
                        <a:pt x="1283" y="941"/>
                      </a:lnTo>
                      <a:lnTo>
                        <a:pt x="1274" y="941"/>
                      </a:lnTo>
                      <a:lnTo>
                        <a:pt x="1274" y="949"/>
                      </a:lnTo>
                      <a:lnTo>
                        <a:pt x="1266" y="949"/>
                      </a:lnTo>
                      <a:lnTo>
                        <a:pt x="1257" y="966"/>
                      </a:lnTo>
                      <a:lnTo>
                        <a:pt x="1240" y="966"/>
                      </a:lnTo>
                      <a:lnTo>
                        <a:pt x="1240" y="975"/>
                      </a:lnTo>
                      <a:lnTo>
                        <a:pt x="1232" y="992"/>
                      </a:lnTo>
                      <a:lnTo>
                        <a:pt x="1206" y="1017"/>
                      </a:lnTo>
                      <a:lnTo>
                        <a:pt x="1189" y="1025"/>
                      </a:lnTo>
                      <a:lnTo>
                        <a:pt x="1189" y="1017"/>
                      </a:lnTo>
                      <a:lnTo>
                        <a:pt x="1172" y="1025"/>
                      </a:lnTo>
                      <a:lnTo>
                        <a:pt x="1155" y="1025"/>
                      </a:lnTo>
                      <a:lnTo>
                        <a:pt x="1155" y="1034"/>
                      </a:lnTo>
                      <a:lnTo>
                        <a:pt x="1181" y="1025"/>
                      </a:lnTo>
                      <a:lnTo>
                        <a:pt x="1130" y="1051"/>
                      </a:lnTo>
                      <a:lnTo>
                        <a:pt x="1147" y="1042"/>
                      </a:lnTo>
                      <a:lnTo>
                        <a:pt x="1155" y="1034"/>
                      </a:lnTo>
                      <a:lnTo>
                        <a:pt x="1121" y="1042"/>
                      </a:lnTo>
                      <a:lnTo>
                        <a:pt x="1130" y="1042"/>
                      </a:lnTo>
                      <a:lnTo>
                        <a:pt x="1121" y="1034"/>
                      </a:lnTo>
                      <a:lnTo>
                        <a:pt x="1130" y="1017"/>
                      </a:lnTo>
                      <a:lnTo>
                        <a:pt x="1130" y="1025"/>
                      </a:lnTo>
                      <a:lnTo>
                        <a:pt x="1121" y="1034"/>
                      </a:lnTo>
                      <a:lnTo>
                        <a:pt x="1121" y="1025"/>
                      </a:lnTo>
                      <a:lnTo>
                        <a:pt x="1113" y="1034"/>
                      </a:lnTo>
                      <a:lnTo>
                        <a:pt x="1104" y="1034"/>
                      </a:lnTo>
                      <a:lnTo>
                        <a:pt x="1104" y="1025"/>
                      </a:lnTo>
                      <a:lnTo>
                        <a:pt x="1096" y="1017"/>
                      </a:lnTo>
                      <a:lnTo>
                        <a:pt x="1104" y="1025"/>
                      </a:lnTo>
                      <a:lnTo>
                        <a:pt x="1104" y="1034"/>
                      </a:lnTo>
                      <a:lnTo>
                        <a:pt x="1104" y="1042"/>
                      </a:lnTo>
                      <a:lnTo>
                        <a:pt x="1096" y="1042"/>
                      </a:lnTo>
                      <a:lnTo>
                        <a:pt x="1104" y="1042"/>
                      </a:lnTo>
                      <a:lnTo>
                        <a:pt x="1096" y="1034"/>
                      </a:lnTo>
                      <a:lnTo>
                        <a:pt x="1096" y="1042"/>
                      </a:lnTo>
                      <a:lnTo>
                        <a:pt x="1096" y="1034"/>
                      </a:lnTo>
                      <a:lnTo>
                        <a:pt x="1087" y="1034"/>
                      </a:lnTo>
                      <a:lnTo>
                        <a:pt x="1087" y="1025"/>
                      </a:lnTo>
                      <a:lnTo>
                        <a:pt x="1087" y="1017"/>
                      </a:lnTo>
                      <a:lnTo>
                        <a:pt x="1087" y="1025"/>
                      </a:lnTo>
                      <a:lnTo>
                        <a:pt x="1079" y="1025"/>
                      </a:lnTo>
                      <a:lnTo>
                        <a:pt x="1079" y="1034"/>
                      </a:lnTo>
                      <a:lnTo>
                        <a:pt x="1079" y="1042"/>
                      </a:lnTo>
                      <a:lnTo>
                        <a:pt x="1087" y="1042"/>
                      </a:lnTo>
                      <a:lnTo>
                        <a:pt x="1096" y="1051"/>
                      </a:lnTo>
                      <a:lnTo>
                        <a:pt x="1087" y="1059"/>
                      </a:lnTo>
                      <a:lnTo>
                        <a:pt x="1096" y="1059"/>
                      </a:lnTo>
                      <a:lnTo>
                        <a:pt x="1096" y="1051"/>
                      </a:lnTo>
                      <a:lnTo>
                        <a:pt x="1104" y="1059"/>
                      </a:lnTo>
                      <a:lnTo>
                        <a:pt x="1079" y="1076"/>
                      </a:lnTo>
                      <a:lnTo>
                        <a:pt x="1070" y="1076"/>
                      </a:lnTo>
                      <a:lnTo>
                        <a:pt x="1070" y="1068"/>
                      </a:lnTo>
                      <a:lnTo>
                        <a:pt x="1062" y="1059"/>
                      </a:lnTo>
                      <a:lnTo>
                        <a:pt x="1062" y="1068"/>
                      </a:lnTo>
                      <a:lnTo>
                        <a:pt x="1053" y="1068"/>
                      </a:lnTo>
                      <a:lnTo>
                        <a:pt x="1062" y="1068"/>
                      </a:lnTo>
                      <a:lnTo>
                        <a:pt x="1062" y="1076"/>
                      </a:lnTo>
                      <a:lnTo>
                        <a:pt x="1062" y="1085"/>
                      </a:lnTo>
                      <a:lnTo>
                        <a:pt x="1062" y="1093"/>
                      </a:lnTo>
                      <a:lnTo>
                        <a:pt x="1045" y="1102"/>
                      </a:lnTo>
                      <a:lnTo>
                        <a:pt x="1045" y="1085"/>
                      </a:lnTo>
                      <a:lnTo>
                        <a:pt x="1045" y="1093"/>
                      </a:lnTo>
                      <a:lnTo>
                        <a:pt x="1045" y="1102"/>
                      </a:lnTo>
                      <a:lnTo>
                        <a:pt x="1036" y="1102"/>
                      </a:lnTo>
                      <a:lnTo>
                        <a:pt x="1036" y="1093"/>
                      </a:lnTo>
                      <a:lnTo>
                        <a:pt x="1019" y="1102"/>
                      </a:lnTo>
                      <a:lnTo>
                        <a:pt x="1019" y="1093"/>
                      </a:lnTo>
                      <a:lnTo>
                        <a:pt x="1019" y="1102"/>
                      </a:lnTo>
                      <a:lnTo>
                        <a:pt x="1011" y="1110"/>
                      </a:lnTo>
                      <a:lnTo>
                        <a:pt x="1028" y="1110"/>
                      </a:lnTo>
                      <a:lnTo>
                        <a:pt x="1036" y="1102"/>
                      </a:lnTo>
                      <a:lnTo>
                        <a:pt x="1036" y="1110"/>
                      </a:lnTo>
                      <a:lnTo>
                        <a:pt x="1028" y="1127"/>
                      </a:lnTo>
                      <a:lnTo>
                        <a:pt x="1011" y="1136"/>
                      </a:lnTo>
                      <a:lnTo>
                        <a:pt x="1002" y="1136"/>
                      </a:lnTo>
                      <a:lnTo>
                        <a:pt x="994" y="1136"/>
                      </a:lnTo>
                      <a:lnTo>
                        <a:pt x="985" y="1136"/>
                      </a:lnTo>
                      <a:lnTo>
                        <a:pt x="977" y="1127"/>
                      </a:lnTo>
                      <a:lnTo>
                        <a:pt x="977" y="1136"/>
                      </a:lnTo>
                      <a:lnTo>
                        <a:pt x="985" y="1136"/>
                      </a:lnTo>
                      <a:lnTo>
                        <a:pt x="994" y="1136"/>
                      </a:lnTo>
                      <a:lnTo>
                        <a:pt x="994" y="1144"/>
                      </a:lnTo>
                      <a:lnTo>
                        <a:pt x="1002" y="1152"/>
                      </a:lnTo>
                      <a:lnTo>
                        <a:pt x="994" y="1152"/>
                      </a:lnTo>
                      <a:lnTo>
                        <a:pt x="1002" y="1152"/>
                      </a:lnTo>
                      <a:lnTo>
                        <a:pt x="994" y="1161"/>
                      </a:lnTo>
                      <a:lnTo>
                        <a:pt x="1002" y="1152"/>
                      </a:lnTo>
                      <a:lnTo>
                        <a:pt x="1011" y="1152"/>
                      </a:lnTo>
                      <a:lnTo>
                        <a:pt x="1002" y="1169"/>
                      </a:lnTo>
                      <a:lnTo>
                        <a:pt x="985" y="1203"/>
                      </a:lnTo>
                      <a:lnTo>
                        <a:pt x="977" y="1203"/>
                      </a:lnTo>
                      <a:lnTo>
                        <a:pt x="977" y="1186"/>
                      </a:lnTo>
                      <a:lnTo>
                        <a:pt x="977" y="1195"/>
                      </a:lnTo>
                      <a:lnTo>
                        <a:pt x="968" y="1203"/>
                      </a:lnTo>
                      <a:lnTo>
                        <a:pt x="951" y="1186"/>
                      </a:lnTo>
                      <a:lnTo>
                        <a:pt x="960" y="1203"/>
                      </a:lnTo>
                      <a:lnTo>
                        <a:pt x="943" y="1203"/>
                      </a:lnTo>
                      <a:lnTo>
                        <a:pt x="977" y="1212"/>
                      </a:lnTo>
                      <a:lnTo>
                        <a:pt x="985" y="1212"/>
                      </a:lnTo>
                      <a:lnTo>
                        <a:pt x="977" y="1229"/>
                      </a:lnTo>
                      <a:lnTo>
                        <a:pt x="977" y="1246"/>
                      </a:lnTo>
                      <a:lnTo>
                        <a:pt x="968" y="1246"/>
                      </a:lnTo>
                      <a:lnTo>
                        <a:pt x="968" y="1263"/>
                      </a:lnTo>
                      <a:lnTo>
                        <a:pt x="977" y="1271"/>
                      </a:lnTo>
                      <a:lnTo>
                        <a:pt x="985" y="1297"/>
                      </a:lnTo>
                      <a:lnTo>
                        <a:pt x="985" y="1305"/>
                      </a:lnTo>
                      <a:lnTo>
                        <a:pt x="977" y="1305"/>
                      </a:lnTo>
                      <a:lnTo>
                        <a:pt x="985" y="1322"/>
                      </a:lnTo>
                      <a:lnTo>
                        <a:pt x="994" y="1322"/>
                      </a:lnTo>
                      <a:lnTo>
                        <a:pt x="994" y="1347"/>
                      </a:lnTo>
                      <a:lnTo>
                        <a:pt x="1002" y="1364"/>
                      </a:lnTo>
                      <a:lnTo>
                        <a:pt x="1002" y="1373"/>
                      </a:lnTo>
                      <a:lnTo>
                        <a:pt x="1011" y="1364"/>
                      </a:lnTo>
                      <a:lnTo>
                        <a:pt x="1011" y="1373"/>
                      </a:lnTo>
                      <a:lnTo>
                        <a:pt x="1002" y="1373"/>
                      </a:lnTo>
                      <a:lnTo>
                        <a:pt x="994" y="1381"/>
                      </a:lnTo>
                      <a:lnTo>
                        <a:pt x="994" y="1390"/>
                      </a:lnTo>
                      <a:lnTo>
                        <a:pt x="985" y="1390"/>
                      </a:lnTo>
                      <a:lnTo>
                        <a:pt x="968" y="1373"/>
                      </a:lnTo>
                      <a:lnTo>
                        <a:pt x="960" y="1373"/>
                      </a:lnTo>
                      <a:lnTo>
                        <a:pt x="960" y="1364"/>
                      </a:lnTo>
                      <a:lnTo>
                        <a:pt x="934" y="1364"/>
                      </a:lnTo>
                      <a:lnTo>
                        <a:pt x="917" y="1356"/>
                      </a:lnTo>
                      <a:lnTo>
                        <a:pt x="909" y="1364"/>
                      </a:lnTo>
                      <a:lnTo>
                        <a:pt x="909" y="1356"/>
                      </a:lnTo>
                      <a:lnTo>
                        <a:pt x="892" y="1364"/>
                      </a:lnTo>
                      <a:lnTo>
                        <a:pt x="883" y="1356"/>
                      </a:lnTo>
                      <a:lnTo>
                        <a:pt x="883" y="1347"/>
                      </a:lnTo>
                      <a:lnTo>
                        <a:pt x="883" y="1356"/>
                      </a:lnTo>
                      <a:lnTo>
                        <a:pt x="875" y="1347"/>
                      </a:lnTo>
                      <a:lnTo>
                        <a:pt x="866" y="1339"/>
                      </a:lnTo>
                      <a:lnTo>
                        <a:pt x="858" y="1339"/>
                      </a:lnTo>
                      <a:lnTo>
                        <a:pt x="849" y="1330"/>
                      </a:lnTo>
                      <a:lnTo>
                        <a:pt x="841" y="1339"/>
                      </a:lnTo>
                      <a:lnTo>
                        <a:pt x="824" y="1322"/>
                      </a:lnTo>
                      <a:lnTo>
                        <a:pt x="815" y="1322"/>
                      </a:lnTo>
                      <a:lnTo>
                        <a:pt x="807" y="1313"/>
                      </a:lnTo>
                      <a:lnTo>
                        <a:pt x="790" y="1313"/>
                      </a:lnTo>
                      <a:lnTo>
                        <a:pt x="790" y="1305"/>
                      </a:lnTo>
                      <a:lnTo>
                        <a:pt x="782" y="1297"/>
                      </a:lnTo>
                      <a:lnTo>
                        <a:pt x="782" y="1288"/>
                      </a:lnTo>
                      <a:lnTo>
                        <a:pt x="773" y="1254"/>
                      </a:lnTo>
                      <a:lnTo>
                        <a:pt x="765" y="1246"/>
                      </a:lnTo>
                      <a:lnTo>
                        <a:pt x="765" y="1237"/>
                      </a:lnTo>
                      <a:lnTo>
                        <a:pt x="756" y="1229"/>
                      </a:lnTo>
                      <a:lnTo>
                        <a:pt x="756" y="1212"/>
                      </a:lnTo>
                      <a:lnTo>
                        <a:pt x="756" y="1203"/>
                      </a:lnTo>
                      <a:lnTo>
                        <a:pt x="748" y="1195"/>
                      </a:lnTo>
                      <a:lnTo>
                        <a:pt x="748" y="1178"/>
                      </a:lnTo>
                      <a:lnTo>
                        <a:pt x="748" y="1169"/>
                      </a:lnTo>
                      <a:lnTo>
                        <a:pt x="748" y="1161"/>
                      </a:lnTo>
                      <a:lnTo>
                        <a:pt x="731" y="1152"/>
                      </a:lnTo>
                      <a:lnTo>
                        <a:pt x="714" y="1136"/>
                      </a:lnTo>
                      <a:lnTo>
                        <a:pt x="705" y="1136"/>
                      </a:lnTo>
                      <a:lnTo>
                        <a:pt x="705" y="1110"/>
                      </a:lnTo>
                      <a:lnTo>
                        <a:pt x="697" y="1110"/>
                      </a:lnTo>
                      <a:lnTo>
                        <a:pt x="688" y="1085"/>
                      </a:lnTo>
                      <a:lnTo>
                        <a:pt x="671" y="1076"/>
                      </a:lnTo>
                      <a:lnTo>
                        <a:pt x="663" y="1068"/>
                      </a:lnTo>
                      <a:lnTo>
                        <a:pt x="663" y="1059"/>
                      </a:lnTo>
                      <a:lnTo>
                        <a:pt x="654" y="1042"/>
                      </a:lnTo>
                      <a:lnTo>
                        <a:pt x="663" y="1042"/>
                      </a:lnTo>
                      <a:lnTo>
                        <a:pt x="654" y="1034"/>
                      </a:lnTo>
                      <a:lnTo>
                        <a:pt x="646" y="1017"/>
                      </a:lnTo>
                      <a:lnTo>
                        <a:pt x="637" y="992"/>
                      </a:lnTo>
                      <a:lnTo>
                        <a:pt x="629" y="983"/>
                      </a:lnTo>
                      <a:lnTo>
                        <a:pt x="629" y="966"/>
                      </a:lnTo>
                      <a:lnTo>
                        <a:pt x="620" y="958"/>
                      </a:lnTo>
                      <a:lnTo>
                        <a:pt x="612" y="941"/>
                      </a:lnTo>
                      <a:lnTo>
                        <a:pt x="595" y="924"/>
                      </a:lnTo>
                      <a:lnTo>
                        <a:pt x="586" y="915"/>
                      </a:lnTo>
                      <a:lnTo>
                        <a:pt x="561" y="907"/>
                      </a:lnTo>
                      <a:lnTo>
                        <a:pt x="561" y="890"/>
                      </a:lnTo>
                      <a:lnTo>
                        <a:pt x="561" y="898"/>
                      </a:lnTo>
                      <a:lnTo>
                        <a:pt x="561" y="890"/>
                      </a:lnTo>
                      <a:lnTo>
                        <a:pt x="552" y="890"/>
                      </a:lnTo>
                      <a:lnTo>
                        <a:pt x="544" y="881"/>
                      </a:lnTo>
                      <a:lnTo>
                        <a:pt x="552" y="873"/>
                      </a:lnTo>
                      <a:lnTo>
                        <a:pt x="544" y="873"/>
                      </a:lnTo>
                      <a:lnTo>
                        <a:pt x="535" y="873"/>
                      </a:lnTo>
                      <a:lnTo>
                        <a:pt x="535" y="864"/>
                      </a:lnTo>
                      <a:lnTo>
                        <a:pt x="527" y="873"/>
                      </a:lnTo>
                      <a:lnTo>
                        <a:pt x="510" y="873"/>
                      </a:lnTo>
                      <a:lnTo>
                        <a:pt x="501" y="873"/>
                      </a:lnTo>
                      <a:lnTo>
                        <a:pt x="501" y="864"/>
                      </a:lnTo>
                      <a:lnTo>
                        <a:pt x="493" y="864"/>
                      </a:lnTo>
                      <a:lnTo>
                        <a:pt x="484" y="864"/>
                      </a:lnTo>
                      <a:lnTo>
                        <a:pt x="476" y="864"/>
                      </a:lnTo>
                      <a:lnTo>
                        <a:pt x="450" y="856"/>
                      </a:lnTo>
                      <a:lnTo>
                        <a:pt x="442" y="856"/>
                      </a:lnTo>
                      <a:lnTo>
                        <a:pt x="442" y="864"/>
                      </a:lnTo>
                      <a:lnTo>
                        <a:pt x="425" y="864"/>
                      </a:lnTo>
                      <a:lnTo>
                        <a:pt x="425" y="873"/>
                      </a:lnTo>
                      <a:lnTo>
                        <a:pt x="416" y="864"/>
                      </a:lnTo>
                      <a:lnTo>
                        <a:pt x="408" y="873"/>
                      </a:lnTo>
                      <a:lnTo>
                        <a:pt x="408" y="864"/>
                      </a:lnTo>
                      <a:lnTo>
                        <a:pt x="391" y="898"/>
                      </a:lnTo>
                      <a:lnTo>
                        <a:pt x="391" y="907"/>
                      </a:lnTo>
                      <a:lnTo>
                        <a:pt x="382" y="915"/>
                      </a:lnTo>
                      <a:lnTo>
                        <a:pt x="374" y="924"/>
                      </a:lnTo>
                      <a:lnTo>
                        <a:pt x="382" y="932"/>
                      </a:lnTo>
                      <a:lnTo>
                        <a:pt x="365" y="932"/>
                      </a:lnTo>
                      <a:lnTo>
                        <a:pt x="348" y="966"/>
                      </a:lnTo>
                      <a:lnTo>
                        <a:pt x="331" y="958"/>
                      </a:lnTo>
                      <a:lnTo>
                        <a:pt x="331" y="949"/>
                      </a:lnTo>
                      <a:lnTo>
                        <a:pt x="323" y="949"/>
                      </a:lnTo>
                      <a:lnTo>
                        <a:pt x="314" y="949"/>
                      </a:lnTo>
                      <a:lnTo>
                        <a:pt x="306" y="941"/>
                      </a:lnTo>
                      <a:lnTo>
                        <a:pt x="289" y="932"/>
                      </a:lnTo>
                      <a:lnTo>
                        <a:pt x="280" y="924"/>
                      </a:lnTo>
                      <a:lnTo>
                        <a:pt x="280" y="915"/>
                      </a:lnTo>
                      <a:lnTo>
                        <a:pt x="280" y="924"/>
                      </a:lnTo>
                      <a:lnTo>
                        <a:pt x="246" y="907"/>
                      </a:lnTo>
                      <a:lnTo>
                        <a:pt x="238" y="898"/>
                      </a:lnTo>
                      <a:lnTo>
                        <a:pt x="238" y="890"/>
                      </a:lnTo>
                      <a:lnTo>
                        <a:pt x="212" y="881"/>
                      </a:lnTo>
                      <a:lnTo>
                        <a:pt x="204" y="856"/>
                      </a:lnTo>
                      <a:lnTo>
                        <a:pt x="196" y="847"/>
                      </a:lnTo>
                      <a:lnTo>
                        <a:pt x="187" y="831"/>
                      </a:lnTo>
                      <a:lnTo>
                        <a:pt x="187" y="814"/>
                      </a:lnTo>
                      <a:lnTo>
                        <a:pt x="187" y="797"/>
                      </a:lnTo>
                      <a:lnTo>
                        <a:pt x="187" y="788"/>
                      </a:lnTo>
                      <a:lnTo>
                        <a:pt x="179" y="771"/>
                      </a:lnTo>
                      <a:lnTo>
                        <a:pt x="170" y="763"/>
                      </a:lnTo>
                      <a:lnTo>
                        <a:pt x="170" y="746"/>
                      </a:lnTo>
                      <a:lnTo>
                        <a:pt x="162" y="737"/>
                      </a:lnTo>
                      <a:lnTo>
                        <a:pt x="162" y="729"/>
                      </a:lnTo>
                      <a:lnTo>
                        <a:pt x="153" y="729"/>
                      </a:lnTo>
                      <a:lnTo>
                        <a:pt x="136" y="712"/>
                      </a:lnTo>
                      <a:lnTo>
                        <a:pt x="128" y="703"/>
                      </a:lnTo>
                      <a:lnTo>
                        <a:pt x="119" y="703"/>
                      </a:lnTo>
                      <a:lnTo>
                        <a:pt x="119" y="695"/>
                      </a:lnTo>
                      <a:lnTo>
                        <a:pt x="102" y="678"/>
                      </a:lnTo>
                      <a:lnTo>
                        <a:pt x="102" y="670"/>
                      </a:lnTo>
                      <a:lnTo>
                        <a:pt x="85" y="661"/>
                      </a:lnTo>
                      <a:lnTo>
                        <a:pt x="60" y="627"/>
                      </a:lnTo>
                      <a:close/>
                    </a:path>
                  </a:pathLst>
                </a:custGeom>
                <a:solidFill>
                  <a:schemeClr val="bg2"/>
                </a:solidFill>
                <a:ln w="12700">
                  <a:noFill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0" hangingPunct="0">
                    <a:spcBef>
                      <a:spcPct val="20000"/>
                    </a:spcBef>
                  </a:pPr>
                  <a:endParaRPr lang="en-US"/>
                </a:p>
              </p:txBody>
            </p:sp>
            <p:sp>
              <p:nvSpPr>
                <p:cNvPr id="46259" name="Freeform 50"/>
                <p:cNvSpPr>
                  <a:spLocks/>
                </p:cNvSpPr>
                <p:nvPr/>
              </p:nvSpPr>
              <p:spPr bwMode="auto">
                <a:xfrm>
                  <a:off x="3029" y="3394"/>
                  <a:ext cx="42" cy="34"/>
                </a:xfrm>
                <a:custGeom>
                  <a:avLst/>
                  <a:gdLst>
                    <a:gd name="T0" fmla="*/ 25 w 42"/>
                    <a:gd name="T1" fmla="*/ 17 h 34"/>
                    <a:gd name="T2" fmla="*/ 42 w 42"/>
                    <a:gd name="T3" fmla="*/ 0 h 34"/>
                    <a:gd name="T4" fmla="*/ 42 w 42"/>
                    <a:gd name="T5" fmla="*/ 8 h 34"/>
                    <a:gd name="T6" fmla="*/ 0 w 42"/>
                    <a:gd name="T7" fmla="*/ 34 h 34"/>
                    <a:gd name="T8" fmla="*/ 25 w 42"/>
                    <a:gd name="T9" fmla="*/ 17 h 3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2"/>
                    <a:gd name="T16" fmla="*/ 0 h 34"/>
                    <a:gd name="T17" fmla="*/ 42 w 42"/>
                    <a:gd name="T18" fmla="*/ 34 h 3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2" h="34">
                      <a:moveTo>
                        <a:pt x="25" y="17"/>
                      </a:moveTo>
                      <a:lnTo>
                        <a:pt x="42" y="0"/>
                      </a:lnTo>
                      <a:lnTo>
                        <a:pt x="42" y="8"/>
                      </a:lnTo>
                      <a:lnTo>
                        <a:pt x="0" y="34"/>
                      </a:lnTo>
                      <a:lnTo>
                        <a:pt x="25" y="17"/>
                      </a:lnTo>
                      <a:close/>
                    </a:path>
                  </a:pathLst>
                </a:custGeom>
                <a:solidFill>
                  <a:schemeClr val="bg2"/>
                </a:solidFill>
                <a:ln w="12700">
                  <a:noFill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0" hangingPunct="0">
                    <a:spcBef>
                      <a:spcPct val="20000"/>
                    </a:spcBef>
                  </a:pPr>
                  <a:endParaRPr lang="en-US"/>
                </a:p>
              </p:txBody>
            </p:sp>
            <p:sp>
              <p:nvSpPr>
                <p:cNvPr id="46260" name="Freeform 51"/>
                <p:cNvSpPr>
                  <a:spLocks/>
                </p:cNvSpPr>
                <p:nvPr/>
              </p:nvSpPr>
              <p:spPr bwMode="auto">
                <a:xfrm>
                  <a:off x="2833" y="3521"/>
                  <a:ext cx="51" cy="42"/>
                </a:xfrm>
                <a:custGeom>
                  <a:avLst/>
                  <a:gdLst>
                    <a:gd name="T0" fmla="*/ 51 w 51"/>
                    <a:gd name="T1" fmla="*/ 8 h 42"/>
                    <a:gd name="T2" fmla="*/ 0 w 51"/>
                    <a:gd name="T3" fmla="*/ 42 h 42"/>
                    <a:gd name="T4" fmla="*/ 9 w 51"/>
                    <a:gd name="T5" fmla="*/ 25 h 42"/>
                    <a:gd name="T6" fmla="*/ 17 w 51"/>
                    <a:gd name="T7" fmla="*/ 25 h 42"/>
                    <a:gd name="T8" fmla="*/ 34 w 51"/>
                    <a:gd name="T9" fmla="*/ 8 h 42"/>
                    <a:gd name="T10" fmla="*/ 43 w 51"/>
                    <a:gd name="T11" fmla="*/ 8 h 42"/>
                    <a:gd name="T12" fmla="*/ 51 w 51"/>
                    <a:gd name="T13" fmla="*/ 0 h 42"/>
                    <a:gd name="T14" fmla="*/ 51 w 51"/>
                    <a:gd name="T15" fmla="*/ 8 h 42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w 51"/>
                    <a:gd name="T25" fmla="*/ 0 h 42"/>
                    <a:gd name="T26" fmla="*/ 51 w 51"/>
                    <a:gd name="T27" fmla="*/ 42 h 42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T24" t="T25" r="T26" b="T27"/>
                  <a:pathLst>
                    <a:path w="51" h="42">
                      <a:moveTo>
                        <a:pt x="51" y="8"/>
                      </a:moveTo>
                      <a:lnTo>
                        <a:pt x="0" y="42"/>
                      </a:lnTo>
                      <a:lnTo>
                        <a:pt x="9" y="25"/>
                      </a:lnTo>
                      <a:lnTo>
                        <a:pt x="17" y="25"/>
                      </a:lnTo>
                      <a:lnTo>
                        <a:pt x="34" y="8"/>
                      </a:lnTo>
                      <a:lnTo>
                        <a:pt x="43" y="8"/>
                      </a:lnTo>
                      <a:lnTo>
                        <a:pt x="51" y="0"/>
                      </a:lnTo>
                      <a:lnTo>
                        <a:pt x="51" y="8"/>
                      </a:lnTo>
                      <a:close/>
                    </a:path>
                  </a:pathLst>
                </a:custGeom>
                <a:solidFill>
                  <a:schemeClr val="bg2"/>
                </a:solidFill>
                <a:ln w="12700">
                  <a:noFill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0" hangingPunct="0">
                    <a:spcBef>
                      <a:spcPct val="20000"/>
                    </a:spcBef>
                  </a:pPr>
                  <a:endParaRPr lang="en-US"/>
                </a:p>
              </p:txBody>
            </p:sp>
            <p:sp>
              <p:nvSpPr>
                <p:cNvPr id="46261" name="Freeform 52"/>
                <p:cNvSpPr>
                  <a:spLocks/>
                </p:cNvSpPr>
                <p:nvPr/>
              </p:nvSpPr>
              <p:spPr bwMode="auto">
                <a:xfrm>
                  <a:off x="2808" y="3555"/>
                  <a:ext cx="25" cy="34"/>
                </a:xfrm>
                <a:custGeom>
                  <a:avLst/>
                  <a:gdLst>
                    <a:gd name="T0" fmla="*/ 17 w 25"/>
                    <a:gd name="T1" fmla="*/ 8 h 34"/>
                    <a:gd name="T2" fmla="*/ 25 w 25"/>
                    <a:gd name="T3" fmla="*/ 0 h 34"/>
                    <a:gd name="T4" fmla="*/ 25 w 25"/>
                    <a:gd name="T5" fmla="*/ 0 h 34"/>
                    <a:gd name="T6" fmla="*/ 25 w 25"/>
                    <a:gd name="T7" fmla="*/ 8 h 34"/>
                    <a:gd name="T8" fmla="*/ 0 w 25"/>
                    <a:gd name="T9" fmla="*/ 34 h 34"/>
                    <a:gd name="T10" fmla="*/ 8 w 25"/>
                    <a:gd name="T11" fmla="*/ 25 h 34"/>
                    <a:gd name="T12" fmla="*/ 17 w 25"/>
                    <a:gd name="T13" fmla="*/ 17 h 34"/>
                    <a:gd name="T14" fmla="*/ 17 w 25"/>
                    <a:gd name="T15" fmla="*/ 17 h 34"/>
                    <a:gd name="T16" fmla="*/ 17 w 25"/>
                    <a:gd name="T17" fmla="*/ 8 h 34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25"/>
                    <a:gd name="T28" fmla="*/ 0 h 34"/>
                    <a:gd name="T29" fmla="*/ 25 w 25"/>
                    <a:gd name="T30" fmla="*/ 34 h 34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25" h="34">
                      <a:moveTo>
                        <a:pt x="17" y="8"/>
                      </a:moveTo>
                      <a:lnTo>
                        <a:pt x="25" y="0"/>
                      </a:lnTo>
                      <a:lnTo>
                        <a:pt x="25" y="8"/>
                      </a:lnTo>
                      <a:lnTo>
                        <a:pt x="0" y="34"/>
                      </a:lnTo>
                      <a:lnTo>
                        <a:pt x="8" y="25"/>
                      </a:lnTo>
                      <a:lnTo>
                        <a:pt x="17" y="17"/>
                      </a:lnTo>
                      <a:lnTo>
                        <a:pt x="17" y="8"/>
                      </a:lnTo>
                      <a:close/>
                    </a:path>
                  </a:pathLst>
                </a:custGeom>
                <a:solidFill>
                  <a:schemeClr val="bg2"/>
                </a:solidFill>
                <a:ln w="12700">
                  <a:noFill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0" hangingPunct="0">
                    <a:spcBef>
                      <a:spcPct val="20000"/>
                    </a:spcBef>
                  </a:pPr>
                  <a:endParaRPr lang="en-US"/>
                </a:p>
              </p:txBody>
            </p:sp>
            <p:sp>
              <p:nvSpPr>
                <p:cNvPr id="46262" name="Freeform 53"/>
                <p:cNvSpPr>
                  <a:spLocks/>
                </p:cNvSpPr>
                <p:nvPr/>
              </p:nvSpPr>
              <p:spPr bwMode="auto">
                <a:xfrm>
                  <a:off x="2774" y="3589"/>
                  <a:ext cx="34" cy="76"/>
                </a:xfrm>
                <a:custGeom>
                  <a:avLst/>
                  <a:gdLst>
                    <a:gd name="T0" fmla="*/ 0 w 34"/>
                    <a:gd name="T1" fmla="*/ 67 h 76"/>
                    <a:gd name="T2" fmla="*/ 0 w 34"/>
                    <a:gd name="T3" fmla="*/ 76 h 76"/>
                    <a:gd name="T4" fmla="*/ 0 w 34"/>
                    <a:gd name="T5" fmla="*/ 67 h 76"/>
                    <a:gd name="T6" fmla="*/ 8 w 34"/>
                    <a:gd name="T7" fmla="*/ 50 h 76"/>
                    <a:gd name="T8" fmla="*/ 17 w 34"/>
                    <a:gd name="T9" fmla="*/ 33 h 76"/>
                    <a:gd name="T10" fmla="*/ 17 w 34"/>
                    <a:gd name="T11" fmla="*/ 25 h 76"/>
                    <a:gd name="T12" fmla="*/ 17 w 34"/>
                    <a:gd name="T13" fmla="*/ 25 h 76"/>
                    <a:gd name="T14" fmla="*/ 25 w 34"/>
                    <a:gd name="T15" fmla="*/ 16 h 76"/>
                    <a:gd name="T16" fmla="*/ 34 w 34"/>
                    <a:gd name="T17" fmla="*/ 8 h 76"/>
                    <a:gd name="T18" fmla="*/ 34 w 34"/>
                    <a:gd name="T19" fmla="*/ 0 h 76"/>
                    <a:gd name="T20" fmla="*/ 34 w 34"/>
                    <a:gd name="T21" fmla="*/ 0 h 76"/>
                    <a:gd name="T22" fmla="*/ 17 w 34"/>
                    <a:gd name="T23" fmla="*/ 33 h 76"/>
                    <a:gd name="T24" fmla="*/ 0 w 34"/>
                    <a:gd name="T25" fmla="*/ 67 h 7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w 34"/>
                    <a:gd name="T40" fmla="*/ 0 h 76"/>
                    <a:gd name="T41" fmla="*/ 34 w 34"/>
                    <a:gd name="T42" fmla="*/ 76 h 76"/>
                  </a:gdLst>
                  <a:ahLst/>
                  <a:cxnLst>
                    <a:cxn ang="T26">
                      <a:pos x="T0" y="T1"/>
                    </a:cxn>
                    <a:cxn ang="T27">
                      <a:pos x="T2" y="T3"/>
                    </a:cxn>
                    <a:cxn ang="T28">
                      <a:pos x="T4" y="T5"/>
                    </a:cxn>
                    <a:cxn ang="T29">
                      <a:pos x="T6" y="T7"/>
                    </a:cxn>
                    <a:cxn ang="T30">
                      <a:pos x="T8" y="T9"/>
                    </a:cxn>
                    <a:cxn ang="T31">
                      <a:pos x="T10" y="T11"/>
                    </a:cxn>
                    <a:cxn ang="T32">
                      <a:pos x="T12" y="T13"/>
                    </a:cxn>
                    <a:cxn ang="T33">
                      <a:pos x="T14" y="T15"/>
                    </a:cxn>
                    <a:cxn ang="T34">
                      <a:pos x="T16" y="T17"/>
                    </a:cxn>
                    <a:cxn ang="T35">
                      <a:pos x="T18" y="T19"/>
                    </a:cxn>
                    <a:cxn ang="T36">
                      <a:pos x="T20" y="T21"/>
                    </a:cxn>
                    <a:cxn ang="T37">
                      <a:pos x="T22" y="T23"/>
                    </a:cxn>
                    <a:cxn ang="T38">
                      <a:pos x="T24" y="T25"/>
                    </a:cxn>
                  </a:cxnLst>
                  <a:rect l="T39" t="T40" r="T41" b="T42"/>
                  <a:pathLst>
                    <a:path w="34" h="76">
                      <a:moveTo>
                        <a:pt x="0" y="67"/>
                      </a:moveTo>
                      <a:lnTo>
                        <a:pt x="0" y="76"/>
                      </a:lnTo>
                      <a:lnTo>
                        <a:pt x="0" y="67"/>
                      </a:lnTo>
                      <a:lnTo>
                        <a:pt x="8" y="50"/>
                      </a:lnTo>
                      <a:lnTo>
                        <a:pt x="17" y="33"/>
                      </a:lnTo>
                      <a:lnTo>
                        <a:pt x="17" y="25"/>
                      </a:lnTo>
                      <a:lnTo>
                        <a:pt x="25" y="16"/>
                      </a:lnTo>
                      <a:lnTo>
                        <a:pt x="34" y="8"/>
                      </a:lnTo>
                      <a:lnTo>
                        <a:pt x="34" y="0"/>
                      </a:lnTo>
                      <a:lnTo>
                        <a:pt x="17" y="33"/>
                      </a:lnTo>
                      <a:lnTo>
                        <a:pt x="0" y="67"/>
                      </a:lnTo>
                      <a:close/>
                    </a:path>
                  </a:pathLst>
                </a:custGeom>
                <a:solidFill>
                  <a:schemeClr val="bg2"/>
                </a:solidFill>
                <a:ln w="12700">
                  <a:noFill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0" hangingPunct="0">
                    <a:spcBef>
                      <a:spcPct val="20000"/>
                    </a:spcBef>
                  </a:pPr>
                  <a:endParaRPr lang="en-US"/>
                </a:p>
              </p:txBody>
            </p:sp>
            <p:sp>
              <p:nvSpPr>
                <p:cNvPr id="46263" name="Freeform 54"/>
                <p:cNvSpPr>
                  <a:spLocks/>
                </p:cNvSpPr>
                <p:nvPr/>
              </p:nvSpPr>
              <p:spPr bwMode="auto">
                <a:xfrm>
                  <a:off x="1508" y="2326"/>
                  <a:ext cx="714" cy="729"/>
                </a:xfrm>
                <a:custGeom>
                  <a:avLst/>
                  <a:gdLst>
                    <a:gd name="T0" fmla="*/ 17 w 714"/>
                    <a:gd name="T1" fmla="*/ 576 h 729"/>
                    <a:gd name="T2" fmla="*/ 26 w 714"/>
                    <a:gd name="T3" fmla="*/ 534 h 729"/>
                    <a:gd name="T4" fmla="*/ 34 w 714"/>
                    <a:gd name="T5" fmla="*/ 483 h 729"/>
                    <a:gd name="T6" fmla="*/ 43 w 714"/>
                    <a:gd name="T7" fmla="*/ 407 h 729"/>
                    <a:gd name="T8" fmla="*/ 60 w 714"/>
                    <a:gd name="T9" fmla="*/ 305 h 729"/>
                    <a:gd name="T10" fmla="*/ 68 w 714"/>
                    <a:gd name="T11" fmla="*/ 254 h 729"/>
                    <a:gd name="T12" fmla="*/ 85 w 714"/>
                    <a:gd name="T13" fmla="*/ 127 h 729"/>
                    <a:gd name="T14" fmla="*/ 102 w 714"/>
                    <a:gd name="T15" fmla="*/ 0 h 729"/>
                    <a:gd name="T16" fmla="*/ 170 w 714"/>
                    <a:gd name="T17" fmla="*/ 9 h 729"/>
                    <a:gd name="T18" fmla="*/ 264 w 714"/>
                    <a:gd name="T19" fmla="*/ 17 h 729"/>
                    <a:gd name="T20" fmla="*/ 264 w 714"/>
                    <a:gd name="T21" fmla="*/ 17 h 729"/>
                    <a:gd name="T22" fmla="*/ 315 w 714"/>
                    <a:gd name="T23" fmla="*/ 25 h 729"/>
                    <a:gd name="T24" fmla="*/ 323 w 714"/>
                    <a:gd name="T25" fmla="*/ 25 h 729"/>
                    <a:gd name="T26" fmla="*/ 357 w 714"/>
                    <a:gd name="T27" fmla="*/ 34 h 729"/>
                    <a:gd name="T28" fmla="*/ 408 w 714"/>
                    <a:gd name="T29" fmla="*/ 34 h 729"/>
                    <a:gd name="T30" fmla="*/ 434 w 714"/>
                    <a:gd name="T31" fmla="*/ 42 h 729"/>
                    <a:gd name="T32" fmla="*/ 484 w 714"/>
                    <a:gd name="T33" fmla="*/ 42 h 729"/>
                    <a:gd name="T34" fmla="*/ 493 w 714"/>
                    <a:gd name="T35" fmla="*/ 42 h 729"/>
                    <a:gd name="T36" fmla="*/ 612 w 714"/>
                    <a:gd name="T37" fmla="*/ 51 h 729"/>
                    <a:gd name="T38" fmla="*/ 705 w 714"/>
                    <a:gd name="T39" fmla="*/ 59 h 729"/>
                    <a:gd name="T40" fmla="*/ 714 w 714"/>
                    <a:gd name="T41" fmla="*/ 59 h 729"/>
                    <a:gd name="T42" fmla="*/ 705 w 714"/>
                    <a:gd name="T43" fmla="*/ 127 h 729"/>
                    <a:gd name="T44" fmla="*/ 705 w 714"/>
                    <a:gd name="T45" fmla="*/ 127 h 729"/>
                    <a:gd name="T46" fmla="*/ 697 w 714"/>
                    <a:gd name="T47" fmla="*/ 186 h 729"/>
                    <a:gd name="T48" fmla="*/ 697 w 714"/>
                    <a:gd name="T49" fmla="*/ 220 h 729"/>
                    <a:gd name="T50" fmla="*/ 697 w 714"/>
                    <a:gd name="T51" fmla="*/ 237 h 729"/>
                    <a:gd name="T52" fmla="*/ 688 w 714"/>
                    <a:gd name="T53" fmla="*/ 297 h 729"/>
                    <a:gd name="T54" fmla="*/ 688 w 714"/>
                    <a:gd name="T55" fmla="*/ 322 h 729"/>
                    <a:gd name="T56" fmla="*/ 688 w 714"/>
                    <a:gd name="T57" fmla="*/ 347 h 729"/>
                    <a:gd name="T58" fmla="*/ 680 w 714"/>
                    <a:gd name="T59" fmla="*/ 407 h 729"/>
                    <a:gd name="T60" fmla="*/ 680 w 714"/>
                    <a:gd name="T61" fmla="*/ 475 h 729"/>
                    <a:gd name="T62" fmla="*/ 671 w 714"/>
                    <a:gd name="T63" fmla="*/ 500 h 729"/>
                    <a:gd name="T64" fmla="*/ 671 w 714"/>
                    <a:gd name="T65" fmla="*/ 525 h 729"/>
                    <a:gd name="T66" fmla="*/ 671 w 714"/>
                    <a:gd name="T67" fmla="*/ 585 h 729"/>
                    <a:gd name="T68" fmla="*/ 663 w 714"/>
                    <a:gd name="T69" fmla="*/ 636 h 729"/>
                    <a:gd name="T70" fmla="*/ 663 w 714"/>
                    <a:gd name="T71" fmla="*/ 695 h 729"/>
                    <a:gd name="T72" fmla="*/ 654 w 714"/>
                    <a:gd name="T73" fmla="*/ 703 h 729"/>
                    <a:gd name="T74" fmla="*/ 629 w 714"/>
                    <a:gd name="T75" fmla="*/ 703 h 729"/>
                    <a:gd name="T76" fmla="*/ 586 w 714"/>
                    <a:gd name="T77" fmla="*/ 695 h 729"/>
                    <a:gd name="T78" fmla="*/ 561 w 714"/>
                    <a:gd name="T79" fmla="*/ 695 h 729"/>
                    <a:gd name="T80" fmla="*/ 552 w 714"/>
                    <a:gd name="T81" fmla="*/ 695 h 729"/>
                    <a:gd name="T82" fmla="*/ 468 w 714"/>
                    <a:gd name="T83" fmla="*/ 686 h 729"/>
                    <a:gd name="T84" fmla="*/ 459 w 714"/>
                    <a:gd name="T85" fmla="*/ 686 h 729"/>
                    <a:gd name="T86" fmla="*/ 340 w 714"/>
                    <a:gd name="T87" fmla="*/ 678 h 729"/>
                    <a:gd name="T88" fmla="*/ 298 w 714"/>
                    <a:gd name="T89" fmla="*/ 669 h 729"/>
                    <a:gd name="T90" fmla="*/ 272 w 714"/>
                    <a:gd name="T91" fmla="*/ 669 h 729"/>
                    <a:gd name="T92" fmla="*/ 272 w 714"/>
                    <a:gd name="T93" fmla="*/ 669 h 729"/>
                    <a:gd name="T94" fmla="*/ 272 w 714"/>
                    <a:gd name="T95" fmla="*/ 669 h 729"/>
                    <a:gd name="T96" fmla="*/ 272 w 714"/>
                    <a:gd name="T97" fmla="*/ 678 h 729"/>
                    <a:gd name="T98" fmla="*/ 272 w 714"/>
                    <a:gd name="T99" fmla="*/ 678 h 729"/>
                    <a:gd name="T100" fmla="*/ 272 w 714"/>
                    <a:gd name="T101" fmla="*/ 686 h 729"/>
                    <a:gd name="T102" fmla="*/ 272 w 714"/>
                    <a:gd name="T103" fmla="*/ 695 h 729"/>
                    <a:gd name="T104" fmla="*/ 281 w 714"/>
                    <a:gd name="T105" fmla="*/ 695 h 729"/>
                    <a:gd name="T106" fmla="*/ 196 w 714"/>
                    <a:gd name="T107" fmla="*/ 686 h 729"/>
                    <a:gd name="T108" fmla="*/ 102 w 714"/>
                    <a:gd name="T109" fmla="*/ 678 h 729"/>
                    <a:gd name="T110" fmla="*/ 94 w 714"/>
                    <a:gd name="T111" fmla="*/ 729 h 729"/>
                    <a:gd name="T112" fmla="*/ 0 w 714"/>
                    <a:gd name="T113" fmla="*/ 720 h 729"/>
                    <a:gd name="T114" fmla="*/ 17 w 714"/>
                    <a:gd name="T115" fmla="*/ 576 h 729"/>
                    <a:gd name="T116" fmla="*/ 17 w 714"/>
                    <a:gd name="T117" fmla="*/ 576 h 729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  <a:gd name="T165" fmla="*/ 0 60000 65536"/>
                    <a:gd name="T166" fmla="*/ 0 60000 65536"/>
                    <a:gd name="T167" fmla="*/ 0 60000 65536"/>
                    <a:gd name="T168" fmla="*/ 0 60000 65536"/>
                    <a:gd name="T169" fmla="*/ 0 60000 65536"/>
                    <a:gd name="T170" fmla="*/ 0 60000 65536"/>
                    <a:gd name="T171" fmla="*/ 0 60000 65536"/>
                    <a:gd name="T172" fmla="*/ 0 60000 65536"/>
                    <a:gd name="T173" fmla="*/ 0 60000 65536"/>
                    <a:gd name="T174" fmla="*/ 0 60000 65536"/>
                    <a:gd name="T175" fmla="*/ 0 60000 65536"/>
                    <a:gd name="T176" fmla="*/ 0 60000 65536"/>
                    <a:gd name="T177" fmla="*/ 0 w 714"/>
                    <a:gd name="T178" fmla="*/ 0 h 729"/>
                    <a:gd name="T179" fmla="*/ 714 w 714"/>
                    <a:gd name="T180" fmla="*/ 729 h 729"/>
                  </a:gdLst>
                  <a:ahLst/>
                  <a:cxnLst>
                    <a:cxn ang="T118">
                      <a:pos x="T0" y="T1"/>
                    </a:cxn>
                    <a:cxn ang="T119">
                      <a:pos x="T2" y="T3"/>
                    </a:cxn>
                    <a:cxn ang="T120">
                      <a:pos x="T4" y="T5"/>
                    </a:cxn>
                    <a:cxn ang="T121">
                      <a:pos x="T6" y="T7"/>
                    </a:cxn>
                    <a:cxn ang="T122">
                      <a:pos x="T8" y="T9"/>
                    </a:cxn>
                    <a:cxn ang="T123">
                      <a:pos x="T10" y="T11"/>
                    </a:cxn>
                    <a:cxn ang="T124">
                      <a:pos x="T12" y="T13"/>
                    </a:cxn>
                    <a:cxn ang="T125">
                      <a:pos x="T14" y="T15"/>
                    </a:cxn>
                    <a:cxn ang="T126">
                      <a:pos x="T16" y="T17"/>
                    </a:cxn>
                    <a:cxn ang="T127">
                      <a:pos x="T18" y="T19"/>
                    </a:cxn>
                    <a:cxn ang="T128">
                      <a:pos x="T20" y="T21"/>
                    </a:cxn>
                    <a:cxn ang="T129">
                      <a:pos x="T22" y="T23"/>
                    </a:cxn>
                    <a:cxn ang="T130">
                      <a:pos x="T24" y="T25"/>
                    </a:cxn>
                    <a:cxn ang="T131">
                      <a:pos x="T26" y="T27"/>
                    </a:cxn>
                    <a:cxn ang="T132">
                      <a:pos x="T28" y="T29"/>
                    </a:cxn>
                    <a:cxn ang="T133">
                      <a:pos x="T30" y="T31"/>
                    </a:cxn>
                    <a:cxn ang="T134">
                      <a:pos x="T32" y="T33"/>
                    </a:cxn>
                    <a:cxn ang="T135">
                      <a:pos x="T34" y="T35"/>
                    </a:cxn>
                    <a:cxn ang="T136">
                      <a:pos x="T36" y="T37"/>
                    </a:cxn>
                    <a:cxn ang="T137">
                      <a:pos x="T38" y="T39"/>
                    </a:cxn>
                    <a:cxn ang="T138">
                      <a:pos x="T40" y="T41"/>
                    </a:cxn>
                    <a:cxn ang="T139">
                      <a:pos x="T42" y="T43"/>
                    </a:cxn>
                    <a:cxn ang="T140">
                      <a:pos x="T44" y="T45"/>
                    </a:cxn>
                    <a:cxn ang="T141">
                      <a:pos x="T46" y="T47"/>
                    </a:cxn>
                    <a:cxn ang="T142">
                      <a:pos x="T48" y="T49"/>
                    </a:cxn>
                    <a:cxn ang="T143">
                      <a:pos x="T50" y="T51"/>
                    </a:cxn>
                    <a:cxn ang="T144">
                      <a:pos x="T52" y="T53"/>
                    </a:cxn>
                    <a:cxn ang="T145">
                      <a:pos x="T54" y="T55"/>
                    </a:cxn>
                    <a:cxn ang="T146">
                      <a:pos x="T56" y="T57"/>
                    </a:cxn>
                    <a:cxn ang="T147">
                      <a:pos x="T58" y="T59"/>
                    </a:cxn>
                    <a:cxn ang="T148">
                      <a:pos x="T60" y="T61"/>
                    </a:cxn>
                    <a:cxn ang="T149">
                      <a:pos x="T62" y="T63"/>
                    </a:cxn>
                    <a:cxn ang="T150">
                      <a:pos x="T64" y="T65"/>
                    </a:cxn>
                    <a:cxn ang="T151">
                      <a:pos x="T66" y="T67"/>
                    </a:cxn>
                    <a:cxn ang="T152">
                      <a:pos x="T68" y="T69"/>
                    </a:cxn>
                    <a:cxn ang="T153">
                      <a:pos x="T70" y="T71"/>
                    </a:cxn>
                    <a:cxn ang="T154">
                      <a:pos x="T72" y="T73"/>
                    </a:cxn>
                    <a:cxn ang="T155">
                      <a:pos x="T74" y="T75"/>
                    </a:cxn>
                    <a:cxn ang="T156">
                      <a:pos x="T76" y="T77"/>
                    </a:cxn>
                    <a:cxn ang="T157">
                      <a:pos x="T78" y="T79"/>
                    </a:cxn>
                    <a:cxn ang="T158">
                      <a:pos x="T80" y="T81"/>
                    </a:cxn>
                    <a:cxn ang="T159">
                      <a:pos x="T82" y="T83"/>
                    </a:cxn>
                    <a:cxn ang="T160">
                      <a:pos x="T84" y="T85"/>
                    </a:cxn>
                    <a:cxn ang="T161">
                      <a:pos x="T86" y="T87"/>
                    </a:cxn>
                    <a:cxn ang="T162">
                      <a:pos x="T88" y="T89"/>
                    </a:cxn>
                    <a:cxn ang="T163">
                      <a:pos x="T90" y="T91"/>
                    </a:cxn>
                    <a:cxn ang="T164">
                      <a:pos x="T92" y="T93"/>
                    </a:cxn>
                    <a:cxn ang="T165">
                      <a:pos x="T94" y="T95"/>
                    </a:cxn>
                    <a:cxn ang="T166">
                      <a:pos x="T96" y="T97"/>
                    </a:cxn>
                    <a:cxn ang="T167">
                      <a:pos x="T98" y="T99"/>
                    </a:cxn>
                    <a:cxn ang="T168">
                      <a:pos x="T100" y="T101"/>
                    </a:cxn>
                    <a:cxn ang="T169">
                      <a:pos x="T102" y="T103"/>
                    </a:cxn>
                    <a:cxn ang="T170">
                      <a:pos x="T104" y="T105"/>
                    </a:cxn>
                    <a:cxn ang="T171">
                      <a:pos x="T106" y="T107"/>
                    </a:cxn>
                    <a:cxn ang="T172">
                      <a:pos x="T108" y="T109"/>
                    </a:cxn>
                    <a:cxn ang="T173">
                      <a:pos x="T110" y="T111"/>
                    </a:cxn>
                    <a:cxn ang="T174">
                      <a:pos x="T112" y="T113"/>
                    </a:cxn>
                    <a:cxn ang="T175">
                      <a:pos x="T114" y="T115"/>
                    </a:cxn>
                    <a:cxn ang="T176">
                      <a:pos x="T116" y="T117"/>
                    </a:cxn>
                  </a:cxnLst>
                  <a:rect l="T177" t="T178" r="T179" b="T180"/>
                  <a:pathLst>
                    <a:path w="714" h="729">
                      <a:moveTo>
                        <a:pt x="17" y="576"/>
                      </a:moveTo>
                      <a:lnTo>
                        <a:pt x="26" y="534"/>
                      </a:lnTo>
                      <a:lnTo>
                        <a:pt x="34" y="483"/>
                      </a:lnTo>
                      <a:lnTo>
                        <a:pt x="43" y="407"/>
                      </a:lnTo>
                      <a:lnTo>
                        <a:pt x="60" y="305"/>
                      </a:lnTo>
                      <a:lnTo>
                        <a:pt x="68" y="254"/>
                      </a:lnTo>
                      <a:lnTo>
                        <a:pt x="85" y="127"/>
                      </a:lnTo>
                      <a:lnTo>
                        <a:pt x="102" y="0"/>
                      </a:lnTo>
                      <a:lnTo>
                        <a:pt x="170" y="9"/>
                      </a:lnTo>
                      <a:lnTo>
                        <a:pt x="264" y="17"/>
                      </a:lnTo>
                      <a:lnTo>
                        <a:pt x="315" y="25"/>
                      </a:lnTo>
                      <a:lnTo>
                        <a:pt x="323" y="25"/>
                      </a:lnTo>
                      <a:lnTo>
                        <a:pt x="357" y="34"/>
                      </a:lnTo>
                      <a:lnTo>
                        <a:pt x="408" y="34"/>
                      </a:lnTo>
                      <a:lnTo>
                        <a:pt x="434" y="42"/>
                      </a:lnTo>
                      <a:lnTo>
                        <a:pt x="484" y="42"/>
                      </a:lnTo>
                      <a:lnTo>
                        <a:pt x="493" y="42"/>
                      </a:lnTo>
                      <a:lnTo>
                        <a:pt x="612" y="51"/>
                      </a:lnTo>
                      <a:lnTo>
                        <a:pt x="705" y="59"/>
                      </a:lnTo>
                      <a:lnTo>
                        <a:pt x="714" y="59"/>
                      </a:lnTo>
                      <a:lnTo>
                        <a:pt x="705" y="127"/>
                      </a:lnTo>
                      <a:lnTo>
                        <a:pt x="697" y="186"/>
                      </a:lnTo>
                      <a:lnTo>
                        <a:pt x="697" y="220"/>
                      </a:lnTo>
                      <a:lnTo>
                        <a:pt x="697" y="237"/>
                      </a:lnTo>
                      <a:lnTo>
                        <a:pt x="688" y="297"/>
                      </a:lnTo>
                      <a:lnTo>
                        <a:pt x="688" y="322"/>
                      </a:lnTo>
                      <a:lnTo>
                        <a:pt x="688" y="347"/>
                      </a:lnTo>
                      <a:lnTo>
                        <a:pt x="680" y="407"/>
                      </a:lnTo>
                      <a:lnTo>
                        <a:pt x="680" y="475"/>
                      </a:lnTo>
                      <a:lnTo>
                        <a:pt x="671" y="500"/>
                      </a:lnTo>
                      <a:lnTo>
                        <a:pt x="671" y="525"/>
                      </a:lnTo>
                      <a:lnTo>
                        <a:pt x="671" y="585"/>
                      </a:lnTo>
                      <a:lnTo>
                        <a:pt x="663" y="636"/>
                      </a:lnTo>
                      <a:lnTo>
                        <a:pt x="663" y="695"/>
                      </a:lnTo>
                      <a:lnTo>
                        <a:pt x="654" y="703"/>
                      </a:lnTo>
                      <a:lnTo>
                        <a:pt x="629" y="703"/>
                      </a:lnTo>
                      <a:lnTo>
                        <a:pt x="586" y="695"/>
                      </a:lnTo>
                      <a:lnTo>
                        <a:pt x="561" y="695"/>
                      </a:lnTo>
                      <a:lnTo>
                        <a:pt x="552" y="695"/>
                      </a:lnTo>
                      <a:lnTo>
                        <a:pt x="468" y="686"/>
                      </a:lnTo>
                      <a:lnTo>
                        <a:pt x="459" y="686"/>
                      </a:lnTo>
                      <a:lnTo>
                        <a:pt x="340" y="678"/>
                      </a:lnTo>
                      <a:lnTo>
                        <a:pt x="298" y="669"/>
                      </a:lnTo>
                      <a:lnTo>
                        <a:pt x="272" y="669"/>
                      </a:lnTo>
                      <a:lnTo>
                        <a:pt x="272" y="678"/>
                      </a:lnTo>
                      <a:lnTo>
                        <a:pt x="272" y="686"/>
                      </a:lnTo>
                      <a:lnTo>
                        <a:pt x="272" y="695"/>
                      </a:lnTo>
                      <a:lnTo>
                        <a:pt x="281" y="695"/>
                      </a:lnTo>
                      <a:lnTo>
                        <a:pt x="196" y="686"/>
                      </a:lnTo>
                      <a:lnTo>
                        <a:pt x="102" y="678"/>
                      </a:lnTo>
                      <a:lnTo>
                        <a:pt x="94" y="729"/>
                      </a:lnTo>
                      <a:lnTo>
                        <a:pt x="0" y="720"/>
                      </a:lnTo>
                      <a:lnTo>
                        <a:pt x="17" y="576"/>
                      </a:lnTo>
                      <a:close/>
                    </a:path>
                  </a:pathLst>
                </a:custGeom>
                <a:solidFill>
                  <a:schemeClr val="bg2"/>
                </a:solidFill>
                <a:ln w="12700">
                  <a:noFill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0" hangingPunct="0">
                    <a:spcBef>
                      <a:spcPct val="20000"/>
                    </a:spcBef>
                  </a:pPr>
                  <a:endParaRPr lang="en-US"/>
                </a:p>
              </p:txBody>
            </p:sp>
            <p:sp>
              <p:nvSpPr>
                <p:cNvPr id="46264" name="Freeform 55"/>
                <p:cNvSpPr>
                  <a:spLocks/>
                </p:cNvSpPr>
                <p:nvPr/>
              </p:nvSpPr>
              <p:spPr bwMode="auto">
                <a:xfrm>
                  <a:off x="3742" y="2614"/>
                  <a:ext cx="391" cy="636"/>
                </a:xfrm>
                <a:custGeom>
                  <a:avLst/>
                  <a:gdLst>
                    <a:gd name="T0" fmla="*/ 365 w 391"/>
                    <a:gd name="T1" fmla="*/ 398 h 636"/>
                    <a:gd name="T2" fmla="*/ 374 w 391"/>
                    <a:gd name="T3" fmla="*/ 415 h 636"/>
                    <a:gd name="T4" fmla="*/ 374 w 391"/>
                    <a:gd name="T5" fmla="*/ 424 h 636"/>
                    <a:gd name="T6" fmla="*/ 382 w 391"/>
                    <a:gd name="T7" fmla="*/ 441 h 636"/>
                    <a:gd name="T8" fmla="*/ 382 w 391"/>
                    <a:gd name="T9" fmla="*/ 466 h 636"/>
                    <a:gd name="T10" fmla="*/ 382 w 391"/>
                    <a:gd name="T11" fmla="*/ 475 h 636"/>
                    <a:gd name="T12" fmla="*/ 382 w 391"/>
                    <a:gd name="T13" fmla="*/ 483 h 636"/>
                    <a:gd name="T14" fmla="*/ 391 w 391"/>
                    <a:gd name="T15" fmla="*/ 500 h 636"/>
                    <a:gd name="T16" fmla="*/ 280 w 391"/>
                    <a:gd name="T17" fmla="*/ 517 h 636"/>
                    <a:gd name="T18" fmla="*/ 204 w 391"/>
                    <a:gd name="T19" fmla="*/ 525 h 636"/>
                    <a:gd name="T20" fmla="*/ 110 w 391"/>
                    <a:gd name="T21" fmla="*/ 534 h 636"/>
                    <a:gd name="T22" fmla="*/ 110 w 391"/>
                    <a:gd name="T23" fmla="*/ 551 h 636"/>
                    <a:gd name="T24" fmla="*/ 127 w 391"/>
                    <a:gd name="T25" fmla="*/ 568 h 636"/>
                    <a:gd name="T26" fmla="*/ 136 w 391"/>
                    <a:gd name="T27" fmla="*/ 576 h 636"/>
                    <a:gd name="T28" fmla="*/ 136 w 391"/>
                    <a:gd name="T29" fmla="*/ 593 h 636"/>
                    <a:gd name="T30" fmla="*/ 119 w 391"/>
                    <a:gd name="T31" fmla="*/ 619 h 636"/>
                    <a:gd name="T32" fmla="*/ 76 w 391"/>
                    <a:gd name="T33" fmla="*/ 636 h 636"/>
                    <a:gd name="T34" fmla="*/ 85 w 391"/>
                    <a:gd name="T35" fmla="*/ 610 h 636"/>
                    <a:gd name="T36" fmla="*/ 59 w 391"/>
                    <a:gd name="T37" fmla="*/ 619 h 636"/>
                    <a:gd name="T38" fmla="*/ 26 w 391"/>
                    <a:gd name="T39" fmla="*/ 576 h 636"/>
                    <a:gd name="T40" fmla="*/ 9 w 391"/>
                    <a:gd name="T41" fmla="*/ 483 h 636"/>
                    <a:gd name="T42" fmla="*/ 9 w 391"/>
                    <a:gd name="T43" fmla="*/ 381 h 636"/>
                    <a:gd name="T44" fmla="*/ 9 w 391"/>
                    <a:gd name="T45" fmla="*/ 297 h 636"/>
                    <a:gd name="T46" fmla="*/ 9 w 391"/>
                    <a:gd name="T47" fmla="*/ 212 h 636"/>
                    <a:gd name="T48" fmla="*/ 9 w 391"/>
                    <a:gd name="T49" fmla="*/ 144 h 636"/>
                    <a:gd name="T50" fmla="*/ 9 w 391"/>
                    <a:gd name="T51" fmla="*/ 76 h 636"/>
                    <a:gd name="T52" fmla="*/ 9 w 391"/>
                    <a:gd name="T53" fmla="*/ 34 h 636"/>
                    <a:gd name="T54" fmla="*/ 26 w 391"/>
                    <a:gd name="T55" fmla="*/ 17 h 636"/>
                    <a:gd name="T56" fmla="*/ 102 w 391"/>
                    <a:gd name="T57" fmla="*/ 17 h 636"/>
                    <a:gd name="T58" fmla="*/ 195 w 391"/>
                    <a:gd name="T59" fmla="*/ 9 h 636"/>
                    <a:gd name="T60" fmla="*/ 272 w 391"/>
                    <a:gd name="T61" fmla="*/ 0 h 636"/>
                    <a:gd name="T62" fmla="*/ 289 w 391"/>
                    <a:gd name="T63" fmla="*/ 51 h 636"/>
                    <a:gd name="T64" fmla="*/ 306 w 391"/>
                    <a:gd name="T65" fmla="*/ 110 h 636"/>
                    <a:gd name="T66" fmla="*/ 314 w 391"/>
                    <a:gd name="T67" fmla="*/ 170 h 636"/>
                    <a:gd name="T68" fmla="*/ 340 w 391"/>
                    <a:gd name="T69" fmla="*/ 237 h 636"/>
                    <a:gd name="T70" fmla="*/ 348 w 391"/>
                    <a:gd name="T71" fmla="*/ 271 h 636"/>
                    <a:gd name="T72" fmla="*/ 357 w 391"/>
                    <a:gd name="T73" fmla="*/ 280 h 636"/>
                    <a:gd name="T74" fmla="*/ 357 w 391"/>
                    <a:gd name="T75" fmla="*/ 288 h 636"/>
                    <a:gd name="T76" fmla="*/ 357 w 391"/>
                    <a:gd name="T77" fmla="*/ 297 h 636"/>
                    <a:gd name="T78" fmla="*/ 374 w 391"/>
                    <a:gd name="T79" fmla="*/ 322 h 636"/>
                    <a:gd name="T80" fmla="*/ 374 w 391"/>
                    <a:gd name="T81" fmla="*/ 331 h 636"/>
                    <a:gd name="T82" fmla="*/ 374 w 391"/>
                    <a:gd name="T83" fmla="*/ 331 h 636"/>
                    <a:gd name="T84" fmla="*/ 382 w 391"/>
                    <a:gd name="T85" fmla="*/ 339 h 636"/>
                    <a:gd name="T86" fmla="*/ 382 w 391"/>
                    <a:gd name="T87" fmla="*/ 348 h 636"/>
                    <a:gd name="T88" fmla="*/ 382 w 391"/>
                    <a:gd name="T89" fmla="*/ 348 h 636"/>
                    <a:gd name="T90" fmla="*/ 374 w 391"/>
                    <a:gd name="T91" fmla="*/ 364 h 636"/>
                    <a:gd name="T92" fmla="*/ 374 w 391"/>
                    <a:gd name="T93" fmla="*/ 373 h 636"/>
                    <a:gd name="T94" fmla="*/ 374 w 391"/>
                    <a:gd name="T95" fmla="*/ 381 h 6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w 391"/>
                    <a:gd name="T145" fmla="*/ 0 h 636"/>
                    <a:gd name="T146" fmla="*/ 391 w 391"/>
                    <a:gd name="T147" fmla="*/ 636 h 636"/>
                  </a:gdLst>
                  <a:ahLst/>
                  <a:cxnLst>
                    <a:cxn ang="T96">
                      <a:pos x="T0" y="T1"/>
                    </a:cxn>
                    <a:cxn ang="T97">
                      <a:pos x="T2" y="T3"/>
                    </a:cxn>
                    <a:cxn ang="T98">
                      <a:pos x="T4" y="T5"/>
                    </a:cxn>
                    <a:cxn ang="T99">
                      <a:pos x="T6" y="T7"/>
                    </a:cxn>
                    <a:cxn ang="T100">
                      <a:pos x="T8" y="T9"/>
                    </a:cxn>
                    <a:cxn ang="T101">
                      <a:pos x="T10" y="T11"/>
                    </a:cxn>
                    <a:cxn ang="T102">
                      <a:pos x="T12" y="T13"/>
                    </a:cxn>
                    <a:cxn ang="T103">
                      <a:pos x="T14" y="T15"/>
                    </a:cxn>
                    <a:cxn ang="T104">
                      <a:pos x="T16" y="T17"/>
                    </a:cxn>
                    <a:cxn ang="T105">
                      <a:pos x="T18" y="T19"/>
                    </a:cxn>
                    <a:cxn ang="T106">
                      <a:pos x="T20" y="T21"/>
                    </a:cxn>
                    <a:cxn ang="T107">
                      <a:pos x="T22" y="T23"/>
                    </a:cxn>
                    <a:cxn ang="T108">
                      <a:pos x="T24" y="T25"/>
                    </a:cxn>
                    <a:cxn ang="T109">
                      <a:pos x="T26" y="T27"/>
                    </a:cxn>
                    <a:cxn ang="T110">
                      <a:pos x="T28" y="T29"/>
                    </a:cxn>
                    <a:cxn ang="T111">
                      <a:pos x="T30" y="T31"/>
                    </a:cxn>
                    <a:cxn ang="T112">
                      <a:pos x="T32" y="T33"/>
                    </a:cxn>
                    <a:cxn ang="T113">
                      <a:pos x="T34" y="T35"/>
                    </a:cxn>
                    <a:cxn ang="T114">
                      <a:pos x="T36" y="T37"/>
                    </a:cxn>
                    <a:cxn ang="T115">
                      <a:pos x="T38" y="T39"/>
                    </a:cxn>
                    <a:cxn ang="T116">
                      <a:pos x="T40" y="T41"/>
                    </a:cxn>
                    <a:cxn ang="T117">
                      <a:pos x="T42" y="T43"/>
                    </a:cxn>
                    <a:cxn ang="T118">
                      <a:pos x="T44" y="T45"/>
                    </a:cxn>
                    <a:cxn ang="T119">
                      <a:pos x="T46" y="T47"/>
                    </a:cxn>
                    <a:cxn ang="T120">
                      <a:pos x="T48" y="T49"/>
                    </a:cxn>
                    <a:cxn ang="T121">
                      <a:pos x="T50" y="T51"/>
                    </a:cxn>
                    <a:cxn ang="T122">
                      <a:pos x="T52" y="T53"/>
                    </a:cxn>
                    <a:cxn ang="T123">
                      <a:pos x="T54" y="T55"/>
                    </a:cxn>
                    <a:cxn ang="T124">
                      <a:pos x="T56" y="T57"/>
                    </a:cxn>
                    <a:cxn ang="T125">
                      <a:pos x="T58" y="T59"/>
                    </a:cxn>
                    <a:cxn ang="T126">
                      <a:pos x="T60" y="T61"/>
                    </a:cxn>
                    <a:cxn ang="T127">
                      <a:pos x="T62" y="T63"/>
                    </a:cxn>
                    <a:cxn ang="T128">
                      <a:pos x="T64" y="T65"/>
                    </a:cxn>
                    <a:cxn ang="T129">
                      <a:pos x="T66" y="T67"/>
                    </a:cxn>
                    <a:cxn ang="T130">
                      <a:pos x="T68" y="T69"/>
                    </a:cxn>
                    <a:cxn ang="T131">
                      <a:pos x="T70" y="T71"/>
                    </a:cxn>
                    <a:cxn ang="T132">
                      <a:pos x="T72" y="T73"/>
                    </a:cxn>
                    <a:cxn ang="T133">
                      <a:pos x="T74" y="T75"/>
                    </a:cxn>
                    <a:cxn ang="T134">
                      <a:pos x="T76" y="T77"/>
                    </a:cxn>
                    <a:cxn ang="T135">
                      <a:pos x="T78" y="T79"/>
                    </a:cxn>
                    <a:cxn ang="T136">
                      <a:pos x="T80" y="T81"/>
                    </a:cxn>
                    <a:cxn ang="T137">
                      <a:pos x="T82" y="T83"/>
                    </a:cxn>
                    <a:cxn ang="T138">
                      <a:pos x="T84" y="T85"/>
                    </a:cxn>
                    <a:cxn ang="T139">
                      <a:pos x="T86" y="T87"/>
                    </a:cxn>
                    <a:cxn ang="T140">
                      <a:pos x="T88" y="T89"/>
                    </a:cxn>
                    <a:cxn ang="T141">
                      <a:pos x="T90" y="T91"/>
                    </a:cxn>
                    <a:cxn ang="T142">
                      <a:pos x="T92" y="T93"/>
                    </a:cxn>
                    <a:cxn ang="T143">
                      <a:pos x="T94" y="T95"/>
                    </a:cxn>
                  </a:cxnLst>
                  <a:rect l="T144" t="T145" r="T146" b="T147"/>
                  <a:pathLst>
                    <a:path w="391" h="636">
                      <a:moveTo>
                        <a:pt x="374" y="381"/>
                      </a:moveTo>
                      <a:lnTo>
                        <a:pt x="365" y="390"/>
                      </a:lnTo>
                      <a:lnTo>
                        <a:pt x="365" y="398"/>
                      </a:lnTo>
                      <a:lnTo>
                        <a:pt x="365" y="407"/>
                      </a:lnTo>
                      <a:lnTo>
                        <a:pt x="374" y="415"/>
                      </a:lnTo>
                      <a:lnTo>
                        <a:pt x="374" y="424"/>
                      </a:lnTo>
                      <a:lnTo>
                        <a:pt x="382" y="432"/>
                      </a:lnTo>
                      <a:lnTo>
                        <a:pt x="382" y="441"/>
                      </a:lnTo>
                      <a:lnTo>
                        <a:pt x="382" y="449"/>
                      </a:lnTo>
                      <a:lnTo>
                        <a:pt x="382" y="458"/>
                      </a:lnTo>
                      <a:lnTo>
                        <a:pt x="382" y="466"/>
                      </a:lnTo>
                      <a:lnTo>
                        <a:pt x="382" y="475"/>
                      </a:lnTo>
                      <a:lnTo>
                        <a:pt x="382" y="483"/>
                      </a:lnTo>
                      <a:lnTo>
                        <a:pt x="391" y="492"/>
                      </a:lnTo>
                      <a:lnTo>
                        <a:pt x="391" y="500"/>
                      </a:lnTo>
                      <a:lnTo>
                        <a:pt x="340" y="509"/>
                      </a:lnTo>
                      <a:lnTo>
                        <a:pt x="280" y="517"/>
                      </a:lnTo>
                      <a:lnTo>
                        <a:pt x="263" y="517"/>
                      </a:lnTo>
                      <a:lnTo>
                        <a:pt x="246" y="517"/>
                      </a:lnTo>
                      <a:lnTo>
                        <a:pt x="204" y="525"/>
                      </a:lnTo>
                      <a:lnTo>
                        <a:pt x="195" y="525"/>
                      </a:lnTo>
                      <a:lnTo>
                        <a:pt x="153" y="525"/>
                      </a:lnTo>
                      <a:lnTo>
                        <a:pt x="110" y="534"/>
                      </a:lnTo>
                      <a:lnTo>
                        <a:pt x="110" y="551"/>
                      </a:lnTo>
                      <a:lnTo>
                        <a:pt x="119" y="559"/>
                      </a:lnTo>
                      <a:lnTo>
                        <a:pt x="119" y="568"/>
                      </a:lnTo>
                      <a:lnTo>
                        <a:pt x="127" y="568"/>
                      </a:lnTo>
                      <a:lnTo>
                        <a:pt x="136" y="568"/>
                      </a:lnTo>
                      <a:lnTo>
                        <a:pt x="136" y="576"/>
                      </a:lnTo>
                      <a:lnTo>
                        <a:pt x="136" y="585"/>
                      </a:lnTo>
                      <a:lnTo>
                        <a:pt x="127" y="593"/>
                      </a:lnTo>
                      <a:lnTo>
                        <a:pt x="136" y="593"/>
                      </a:lnTo>
                      <a:lnTo>
                        <a:pt x="136" y="602"/>
                      </a:lnTo>
                      <a:lnTo>
                        <a:pt x="127" y="610"/>
                      </a:lnTo>
                      <a:lnTo>
                        <a:pt x="119" y="619"/>
                      </a:lnTo>
                      <a:lnTo>
                        <a:pt x="119" y="627"/>
                      </a:lnTo>
                      <a:lnTo>
                        <a:pt x="93" y="636"/>
                      </a:lnTo>
                      <a:lnTo>
                        <a:pt x="76" y="636"/>
                      </a:lnTo>
                      <a:lnTo>
                        <a:pt x="93" y="627"/>
                      </a:lnTo>
                      <a:lnTo>
                        <a:pt x="102" y="627"/>
                      </a:lnTo>
                      <a:lnTo>
                        <a:pt x="85" y="610"/>
                      </a:lnTo>
                      <a:lnTo>
                        <a:pt x="76" y="585"/>
                      </a:lnTo>
                      <a:lnTo>
                        <a:pt x="68" y="568"/>
                      </a:lnTo>
                      <a:lnTo>
                        <a:pt x="59" y="619"/>
                      </a:lnTo>
                      <a:lnTo>
                        <a:pt x="34" y="619"/>
                      </a:lnTo>
                      <a:lnTo>
                        <a:pt x="26" y="619"/>
                      </a:lnTo>
                      <a:lnTo>
                        <a:pt x="26" y="576"/>
                      </a:lnTo>
                      <a:lnTo>
                        <a:pt x="17" y="542"/>
                      </a:lnTo>
                      <a:lnTo>
                        <a:pt x="17" y="525"/>
                      </a:lnTo>
                      <a:lnTo>
                        <a:pt x="9" y="483"/>
                      </a:lnTo>
                      <a:lnTo>
                        <a:pt x="9" y="449"/>
                      </a:lnTo>
                      <a:lnTo>
                        <a:pt x="9" y="424"/>
                      </a:lnTo>
                      <a:lnTo>
                        <a:pt x="9" y="381"/>
                      </a:lnTo>
                      <a:lnTo>
                        <a:pt x="9" y="373"/>
                      </a:lnTo>
                      <a:lnTo>
                        <a:pt x="9" y="339"/>
                      </a:lnTo>
                      <a:lnTo>
                        <a:pt x="9" y="297"/>
                      </a:lnTo>
                      <a:lnTo>
                        <a:pt x="9" y="288"/>
                      </a:lnTo>
                      <a:lnTo>
                        <a:pt x="9" y="246"/>
                      </a:lnTo>
                      <a:lnTo>
                        <a:pt x="9" y="212"/>
                      </a:lnTo>
                      <a:lnTo>
                        <a:pt x="9" y="187"/>
                      </a:lnTo>
                      <a:lnTo>
                        <a:pt x="9" y="144"/>
                      </a:lnTo>
                      <a:lnTo>
                        <a:pt x="9" y="110"/>
                      </a:lnTo>
                      <a:lnTo>
                        <a:pt x="9" y="93"/>
                      </a:lnTo>
                      <a:lnTo>
                        <a:pt x="9" y="76"/>
                      </a:lnTo>
                      <a:lnTo>
                        <a:pt x="17" y="34"/>
                      </a:lnTo>
                      <a:lnTo>
                        <a:pt x="9" y="34"/>
                      </a:lnTo>
                      <a:lnTo>
                        <a:pt x="0" y="26"/>
                      </a:lnTo>
                      <a:lnTo>
                        <a:pt x="26" y="17"/>
                      </a:lnTo>
                      <a:lnTo>
                        <a:pt x="59" y="17"/>
                      </a:lnTo>
                      <a:lnTo>
                        <a:pt x="102" y="17"/>
                      </a:lnTo>
                      <a:lnTo>
                        <a:pt x="144" y="9"/>
                      </a:lnTo>
                      <a:lnTo>
                        <a:pt x="153" y="9"/>
                      </a:lnTo>
                      <a:lnTo>
                        <a:pt x="195" y="9"/>
                      </a:lnTo>
                      <a:lnTo>
                        <a:pt x="246" y="0"/>
                      </a:lnTo>
                      <a:lnTo>
                        <a:pt x="272" y="0"/>
                      </a:lnTo>
                      <a:lnTo>
                        <a:pt x="272" y="17"/>
                      </a:lnTo>
                      <a:lnTo>
                        <a:pt x="280" y="43"/>
                      </a:lnTo>
                      <a:lnTo>
                        <a:pt x="289" y="51"/>
                      </a:lnTo>
                      <a:lnTo>
                        <a:pt x="289" y="59"/>
                      </a:lnTo>
                      <a:lnTo>
                        <a:pt x="297" y="85"/>
                      </a:lnTo>
                      <a:lnTo>
                        <a:pt x="306" y="110"/>
                      </a:lnTo>
                      <a:lnTo>
                        <a:pt x="306" y="127"/>
                      </a:lnTo>
                      <a:lnTo>
                        <a:pt x="306" y="136"/>
                      </a:lnTo>
                      <a:lnTo>
                        <a:pt x="314" y="170"/>
                      </a:lnTo>
                      <a:lnTo>
                        <a:pt x="323" y="187"/>
                      </a:lnTo>
                      <a:lnTo>
                        <a:pt x="323" y="195"/>
                      </a:lnTo>
                      <a:lnTo>
                        <a:pt x="340" y="237"/>
                      </a:lnTo>
                      <a:lnTo>
                        <a:pt x="348" y="271"/>
                      </a:lnTo>
                      <a:lnTo>
                        <a:pt x="357" y="280"/>
                      </a:lnTo>
                      <a:lnTo>
                        <a:pt x="357" y="288"/>
                      </a:lnTo>
                      <a:lnTo>
                        <a:pt x="357" y="297"/>
                      </a:lnTo>
                      <a:lnTo>
                        <a:pt x="365" y="305"/>
                      </a:lnTo>
                      <a:lnTo>
                        <a:pt x="374" y="314"/>
                      </a:lnTo>
                      <a:lnTo>
                        <a:pt x="374" y="322"/>
                      </a:lnTo>
                      <a:lnTo>
                        <a:pt x="374" y="331"/>
                      </a:lnTo>
                      <a:lnTo>
                        <a:pt x="382" y="339"/>
                      </a:lnTo>
                      <a:lnTo>
                        <a:pt x="382" y="348"/>
                      </a:lnTo>
                      <a:lnTo>
                        <a:pt x="374" y="348"/>
                      </a:lnTo>
                      <a:lnTo>
                        <a:pt x="382" y="348"/>
                      </a:lnTo>
                      <a:lnTo>
                        <a:pt x="374" y="356"/>
                      </a:lnTo>
                      <a:lnTo>
                        <a:pt x="374" y="364"/>
                      </a:lnTo>
                      <a:lnTo>
                        <a:pt x="374" y="373"/>
                      </a:lnTo>
                      <a:lnTo>
                        <a:pt x="374" y="381"/>
                      </a:lnTo>
                      <a:close/>
                    </a:path>
                  </a:pathLst>
                </a:custGeom>
                <a:solidFill>
                  <a:schemeClr val="bg2"/>
                </a:solidFill>
                <a:ln w="12700">
                  <a:noFill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0" hangingPunct="0">
                    <a:spcBef>
                      <a:spcPct val="20000"/>
                    </a:spcBef>
                  </a:pPr>
                  <a:endParaRPr lang="en-US"/>
                </a:p>
              </p:txBody>
            </p:sp>
            <p:sp>
              <p:nvSpPr>
                <p:cNvPr id="46265" name="Freeform 56"/>
                <p:cNvSpPr>
                  <a:spLocks/>
                </p:cNvSpPr>
                <p:nvPr/>
              </p:nvSpPr>
              <p:spPr bwMode="auto">
                <a:xfrm>
                  <a:off x="3402" y="2640"/>
                  <a:ext cx="366" cy="627"/>
                </a:xfrm>
                <a:custGeom>
                  <a:avLst/>
                  <a:gdLst>
                    <a:gd name="T0" fmla="*/ 366 w 366"/>
                    <a:gd name="T1" fmla="*/ 601 h 627"/>
                    <a:gd name="T2" fmla="*/ 272 w 366"/>
                    <a:gd name="T3" fmla="*/ 601 h 627"/>
                    <a:gd name="T4" fmla="*/ 238 w 366"/>
                    <a:gd name="T5" fmla="*/ 618 h 627"/>
                    <a:gd name="T6" fmla="*/ 230 w 366"/>
                    <a:gd name="T7" fmla="*/ 610 h 627"/>
                    <a:gd name="T8" fmla="*/ 221 w 366"/>
                    <a:gd name="T9" fmla="*/ 593 h 627"/>
                    <a:gd name="T10" fmla="*/ 213 w 366"/>
                    <a:gd name="T11" fmla="*/ 584 h 627"/>
                    <a:gd name="T12" fmla="*/ 204 w 366"/>
                    <a:gd name="T13" fmla="*/ 567 h 627"/>
                    <a:gd name="T14" fmla="*/ 213 w 366"/>
                    <a:gd name="T15" fmla="*/ 559 h 627"/>
                    <a:gd name="T16" fmla="*/ 213 w 366"/>
                    <a:gd name="T17" fmla="*/ 542 h 627"/>
                    <a:gd name="T18" fmla="*/ 213 w 366"/>
                    <a:gd name="T19" fmla="*/ 525 h 627"/>
                    <a:gd name="T20" fmla="*/ 145 w 366"/>
                    <a:gd name="T21" fmla="*/ 525 h 627"/>
                    <a:gd name="T22" fmla="*/ 9 w 366"/>
                    <a:gd name="T23" fmla="*/ 533 h 627"/>
                    <a:gd name="T24" fmla="*/ 9 w 366"/>
                    <a:gd name="T25" fmla="*/ 508 h 627"/>
                    <a:gd name="T26" fmla="*/ 17 w 366"/>
                    <a:gd name="T27" fmla="*/ 491 h 627"/>
                    <a:gd name="T28" fmla="*/ 17 w 366"/>
                    <a:gd name="T29" fmla="*/ 483 h 627"/>
                    <a:gd name="T30" fmla="*/ 17 w 366"/>
                    <a:gd name="T31" fmla="*/ 466 h 627"/>
                    <a:gd name="T32" fmla="*/ 17 w 366"/>
                    <a:gd name="T33" fmla="*/ 457 h 627"/>
                    <a:gd name="T34" fmla="*/ 34 w 366"/>
                    <a:gd name="T35" fmla="*/ 440 h 627"/>
                    <a:gd name="T36" fmla="*/ 34 w 366"/>
                    <a:gd name="T37" fmla="*/ 440 h 627"/>
                    <a:gd name="T38" fmla="*/ 43 w 366"/>
                    <a:gd name="T39" fmla="*/ 423 h 627"/>
                    <a:gd name="T40" fmla="*/ 60 w 366"/>
                    <a:gd name="T41" fmla="*/ 398 h 627"/>
                    <a:gd name="T42" fmla="*/ 60 w 366"/>
                    <a:gd name="T43" fmla="*/ 389 h 627"/>
                    <a:gd name="T44" fmla="*/ 60 w 366"/>
                    <a:gd name="T45" fmla="*/ 389 h 627"/>
                    <a:gd name="T46" fmla="*/ 60 w 366"/>
                    <a:gd name="T47" fmla="*/ 381 h 627"/>
                    <a:gd name="T48" fmla="*/ 68 w 366"/>
                    <a:gd name="T49" fmla="*/ 364 h 627"/>
                    <a:gd name="T50" fmla="*/ 68 w 366"/>
                    <a:gd name="T51" fmla="*/ 355 h 627"/>
                    <a:gd name="T52" fmla="*/ 60 w 366"/>
                    <a:gd name="T53" fmla="*/ 347 h 627"/>
                    <a:gd name="T54" fmla="*/ 68 w 366"/>
                    <a:gd name="T55" fmla="*/ 338 h 627"/>
                    <a:gd name="T56" fmla="*/ 68 w 366"/>
                    <a:gd name="T57" fmla="*/ 322 h 627"/>
                    <a:gd name="T58" fmla="*/ 60 w 366"/>
                    <a:gd name="T59" fmla="*/ 313 h 627"/>
                    <a:gd name="T60" fmla="*/ 51 w 366"/>
                    <a:gd name="T61" fmla="*/ 279 h 627"/>
                    <a:gd name="T62" fmla="*/ 43 w 366"/>
                    <a:gd name="T63" fmla="*/ 288 h 627"/>
                    <a:gd name="T64" fmla="*/ 43 w 366"/>
                    <a:gd name="T65" fmla="*/ 262 h 627"/>
                    <a:gd name="T66" fmla="*/ 51 w 366"/>
                    <a:gd name="T67" fmla="*/ 245 h 627"/>
                    <a:gd name="T68" fmla="*/ 43 w 366"/>
                    <a:gd name="T69" fmla="*/ 237 h 627"/>
                    <a:gd name="T70" fmla="*/ 51 w 366"/>
                    <a:gd name="T71" fmla="*/ 220 h 627"/>
                    <a:gd name="T72" fmla="*/ 51 w 366"/>
                    <a:gd name="T73" fmla="*/ 220 h 627"/>
                    <a:gd name="T74" fmla="*/ 34 w 366"/>
                    <a:gd name="T75" fmla="*/ 220 h 627"/>
                    <a:gd name="T76" fmla="*/ 34 w 366"/>
                    <a:gd name="T77" fmla="*/ 203 h 627"/>
                    <a:gd name="T78" fmla="*/ 34 w 366"/>
                    <a:gd name="T79" fmla="*/ 186 h 627"/>
                    <a:gd name="T80" fmla="*/ 51 w 366"/>
                    <a:gd name="T81" fmla="*/ 186 h 627"/>
                    <a:gd name="T82" fmla="*/ 51 w 366"/>
                    <a:gd name="T83" fmla="*/ 178 h 627"/>
                    <a:gd name="T84" fmla="*/ 51 w 366"/>
                    <a:gd name="T85" fmla="*/ 169 h 627"/>
                    <a:gd name="T86" fmla="*/ 51 w 366"/>
                    <a:gd name="T87" fmla="*/ 152 h 627"/>
                    <a:gd name="T88" fmla="*/ 60 w 366"/>
                    <a:gd name="T89" fmla="*/ 144 h 627"/>
                    <a:gd name="T90" fmla="*/ 68 w 366"/>
                    <a:gd name="T91" fmla="*/ 127 h 627"/>
                    <a:gd name="T92" fmla="*/ 68 w 366"/>
                    <a:gd name="T93" fmla="*/ 118 h 627"/>
                    <a:gd name="T94" fmla="*/ 77 w 366"/>
                    <a:gd name="T95" fmla="*/ 101 h 627"/>
                    <a:gd name="T96" fmla="*/ 94 w 366"/>
                    <a:gd name="T97" fmla="*/ 101 h 627"/>
                    <a:gd name="T98" fmla="*/ 102 w 366"/>
                    <a:gd name="T99" fmla="*/ 76 h 627"/>
                    <a:gd name="T100" fmla="*/ 102 w 366"/>
                    <a:gd name="T101" fmla="*/ 59 h 627"/>
                    <a:gd name="T102" fmla="*/ 102 w 366"/>
                    <a:gd name="T103" fmla="*/ 42 h 627"/>
                    <a:gd name="T104" fmla="*/ 102 w 366"/>
                    <a:gd name="T105" fmla="*/ 50 h 627"/>
                    <a:gd name="T106" fmla="*/ 111 w 366"/>
                    <a:gd name="T107" fmla="*/ 33 h 627"/>
                    <a:gd name="T108" fmla="*/ 128 w 366"/>
                    <a:gd name="T109" fmla="*/ 33 h 627"/>
                    <a:gd name="T110" fmla="*/ 119 w 366"/>
                    <a:gd name="T111" fmla="*/ 17 h 627"/>
                    <a:gd name="T112" fmla="*/ 281 w 366"/>
                    <a:gd name="T113" fmla="*/ 0 h 627"/>
                    <a:gd name="T114" fmla="*/ 357 w 366"/>
                    <a:gd name="T115" fmla="*/ 8 h 627"/>
                    <a:gd name="T116" fmla="*/ 349 w 366"/>
                    <a:gd name="T117" fmla="*/ 186 h 627"/>
                    <a:gd name="T118" fmla="*/ 349 w 366"/>
                    <a:gd name="T119" fmla="*/ 398 h 627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  <a:gd name="T165" fmla="*/ 0 60000 65536"/>
                    <a:gd name="T166" fmla="*/ 0 60000 65536"/>
                    <a:gd name="T167" fmla="*/ 0 60000 65536"/>
                    <a:gd name="T168" fmla="*/ 0 60000 65536"/>
                    <a:gd name="T169" fmla="*/ 0 60000 65536"/>
                    <a:gd name="T170" fmla="*/ 0 60000 65536"/>
                    <a:gd name="T171" fmla="*/ 0 60000 65536"/>
                    <a:gd name="T172" fmla="*/ 0 60000 65536"/>
                    <a:gd name="T173" fmla="*/ 0 60000 65536"/>
                    <a:gd name="T174" fmla="*/ 0 60000 65536"/>
                    <a:gd name="T175" fmla="*/ 0 60000 65536"/>
                    <a:gd name="T176" fmla="*/ 0 60000 65536"/>
                    <a:gd name="T177" fmla="*/ 0 60000 65536"/>
                    <a:gd name="T178" fmla="*/ 0 60000 65536"/>
                    <a:gd name="T179" fmla="*/ 0 60000 65536"/>
                    <a:gd name="T180" fmla="*/ 0 w 366"/>
                    <a:gd name="T181" fmla="*/ 0 h 627"/>
                    <a:gd name="T182" fmla="*/ 366 w 366"/>
                    <a:gd name="T183" fmla="*/ 627 h 627"/>
                  </a:gdLst>
                  <a:ahLst/>
                  <a:cxnLst>
                    <a:cxn ang="T120">
                      <a:pos x="T0" y="T1"/>
                    </a:cxn>
                    <a:cxn ang="T121">
                      <a:pos x="T2" y="T3"/>
                    </a:cxn>
                    <a:cxn ang="T122">
                      <a:pos x="T4" y="T5"/>
                    </a:cxn>
                    <a:cxn ang="T123">
                      <a:pos x="T6" y="T7"/>
                    </a:cxn>
                    <a:cxn ang="T124">
                      <a:pos x="T8" y="T9"/>
                    </a:cxn>
                    <a:cxn ang="T125">
                      <a:pos x="T10" y="T11"/>
                    </a:cxn>
                    <a:cxn ang="T126">
                      <a:pos x="T12" y="T13"/>
                    </a:cxn>
                    <a:cxn ang="T127">
                      <a:pos x="T14" y="T15"/>
                    </a:cxn>
                    <a:cxn ang="T128">
                      <a:pos x="T16" y="T17"/>
                    </a:cxn>
                    <a:cxn ang="T129">
                      <a:pos x="T18" y="T19"/>
                    </a:cxn>
                    <a:cxn ang="T130">
                      <a:pos x="T20" y="T21"/>
                    </a:cxn>
                    <a:cxn ang="T131">
                      <a:pos x="T22" y="T23"/>
                    </a:cxn>
                    <a:cxn ang="T132">
                      <a:pos x="T24" y="T25"/>
                    </a:cxn>
                    <a:cxn ang="T133">
                      <a:pos x="T26" y="T27"/>
                    </a:cxn>
                    <a:cxn ang="T134">
                      <a:pos x="T28" y="T29"/>
                    </a:cxn>
                    <a:cxn ang="T135">
                      <a:pos x="T30" y="T31"/>
                    </a:cxn>
                    <a:cxn ang="T136">
                      <a:pos x="T32" y="T33"/>
                    </a:cxn>
                    <a:cxn ang="T137">
                      <a:pos x="T34" y="T35"/>
                    </a:cxn>
                    <a:cxn ang="T138">
                      <a:pos x="T36" y="T37"/>
                    </a:cxn>
                    <a:cxn ang="T139">
                      <a:pos x="T38" y="T39"/>
                    </a:cxn>
                    <a:cxn ang="T140">
                      <a:pos x="T40" y="T41"/>
                    </a:cxn>
                    <a:cxn ang="T141">
                      <a:pos x="T42" y="T43"/>
                    </a:cxn>
                    <a:cxn ang="T142">
                      <a:pos x="T44" y="T45"/>
                    </a:cxn>
                    <a:cxn ang="T143">
                      <a:pos x="T46" y="T47"/>
                    </a:cxn>
                    <a:cxn ang="T144">
                      <a:pos x="T48" y="T49"/>
                    </a:cxn>
                    <a:cxn ang="T145">
                      <a:pos x="T50" y="T51"/>
                    </a:cxn>
                    <a:cxn ang="T146">
                      <a:pos x="T52" y="T53"/>
                    </a:cxn>
                    <a:cxn ang="T147">
                      <a:pos x="T54" y="T55"/>
                    </a:cxn>
                    <a:cxn ang="T148">
                      <a:pos x="T56" y="T57"/>
                    </a:cxn>
                    <a:cxn ang="T149">
                      <a:pos x="T58" y="T59"/>
                    </a:cxn>
                    <a:cxn ang="T150">
                      <a:pos x="T60" y="T61"/>
                    </a:cxn>
                    <a:cxn ang="T151">
                      <a:pos x="T62" y="T63"/>
                    </a:cxn>
                    <a:cxn ang="T152">
                      <a:pos x="T64" y="T65"/>
                    </a:cxn>
                    <a:cxn ang="T153">
                      <a:pos x="T66" y="T67"/>
                    </a:cxn>
                    <a:cxn ang="T154">
                      <a:pos x="T68" y="T69"/>
                    </a:cxn>
                    <a:cxn ang="T155">
                      <a:pos x="T70" y="T71"/>
                    </a:cxn>
                    <a:cxn ang="T156">
                      <a:pos x="T72" y="T73"/>
                    </a:cxn>
                    <a:cxn ang="T157">
                      <a:pos x="T74" y="T75"/>
                    </a:cxn>
                    <a:cxn ang="T158">
                      <a:pos x="T76" y="T77"/>
                    </a:cxn>
                    <a:cxn ang="T159">
                      <a:pos x="T78" y="T79"/>
                    </a:cxn>
                    <a:cxn ang="T160">
                      <a:pos x="T80" y="T81"/>
                    </a:cxn>
                    <a:cxn ang="T161">
                      <a:pos x="T82" y="T83"/>
                    </a:cxn>
                    <a:cxn ang="T162">
                      <a:pos x="T84" y="T85"/>
                    </a:cxn>
                    <a:cxn ang="T163">
                      <a:pos x="T86" y="T87"/>
                    </a:cxn>
                    <a:cxn ang="T164">
                      <a:pos x="T88" y="T89"/>
                    </a:cxn>
                    <a:cxn ang="T165">
                      <a:pos x="T90" y="T91"/>
                    </a:cxn>
                    <a:cxn ang="T166">
                      <a:pos x="T92" y="T93"/>
                    </a:cxn>
                    <a:cxn ang="T167">
                      <a:pos x="T94" y="T95"/>
                    </a:cxn>
                    <a:cxn ang="T168">
                      <a:pos x="T96" y="T97"/>
                    </a:cxn>
                    <a:cxn ang="T169">
                      <a:pos x="T98" y="T99"/>
                    </a:cxn>
                    <a:cxn ang="T170">
                      <a:pos x="T100" y="T101"/>
                    </a:cxn>
                    <a:cxn ang="T171">
                      <a:pos x="T102" y="T103"/>
                    </a:cxn>
                    <a:cxn ang="T172">
                      <a:pos x="T104" y="T105"/>
                    </a:cxn>
                    <a:cxn ang="T173">
                      <a:pos x="T106" y="T107"/>
                    </a:cxn>
                    <a:cxn ang="T174">
                      <a:pos x="T108" y="T109"/>
                    </a:cxn>
                    <a:cxn ang="T175">
                      <a:pos x="T110" y="T111"/>
                    </a:cxn>
                    <a:cxn ang="T176">
                      <a:pos x="T112" y="T113"/>
                    </a:cxn>
                    <a:cxn ang="T177">
                      <a:pos x="T114" y="T115"/>
                    </a:cxn>
                    <a:cxn ang="T178">
                      <a:pos x="T116" y="T117"/>
                    </a:cxn>
                    <a:cxn ang="T179">
                      <a:pos x="T118" y="T119"/>
                    </a:cxn>
                  </a:cxnLst>
                  <a:rect l="T180" t="T181" r="T182" b="T183"/>
                  <a:pathLst>
                    <a:path w="366" h="627">
                      <a:moveTo>
                        <a:pt x="349" y="457"/>
                      </a:moveTo>
                      <a:lnTo>
                        <a:pt x="357" y="499"/>
                      </a:lnTo>
                      <a:lnTo>
                        <a:pt x="357" y="516"/>
                      </a:lnTo>
                      <a:lnTo>
                        <a:pt x="366" y="550"/>
                      </a:lnTo>
                      <a:lnTo>
                        <a:pt x="366" y="593"/>
                      </a:lnTo>
                      <a:lnTo>
                        <a:pt x="366" y="601"/>
                      </a:lnTo>
                      <a:lnTo>
                        <a:pt x="349" y="593"/>
                      </a:lnTo>
                      <a:lnTo>
                        <a:pt x="340" y="601"/>
                      </a:lnTo>
                      <a:lnTo>
                        <a:pt x="315" y="593"/>
                      </a:lnTo>
                      <a:lnTo>
                        <a:pt x="306" y="593"/>
                      </a:lnTo>
                      <a:lnTo>
                        <a:pt x="315" y="593"/>
                      </a:lnTo>
                      <a:lnTo>
                        <a:pt x="272" y="610"/>
                      </a:lnTo>
                      <a:lnTo>
                        <a:pt x="272" y="601"/>
                      </a:lnTo>
                      <a:lnTo>
                        <a:pt x="264" y="601"/>
                      </a:lnTo>
                      <a:lnTo>
                        <a:pt x="264" y="610"/>
                      </a:lnTo>
                      <a:lnTo>
                        <a:pt x="255" y="618"/>
                      </a:lnTo>
                      <a:lnTo>
                        <a:pt x="255" y="627"/>
                      </a:lnTo>
                      <a:lnTo>
                        <a:pt x="238" y="627"/>
                      </a:lnTo>
                      <a:lnTo>
                        <a:pt x="238" y="618"/>
                      </a:lnTo>
                      <a:lnTo>
                        <a:pt x="230" y="618"/>
                      </a:lnTo>
                      <a:lnTo>
                        <a:pt x="230" y="610"/>
                      </a:lnTo>
                      <a:lnTo>
                        <a:pt x="238" y="610"/>
                      </a:lnTo>
                      <a:lnTo>
                        <a:pt x="230" y="610"/>
                      </a:lnTo>
                      <a:lnTo>
                        <a:pt x="230" y="601"/>
                      </a:lnTo>
                      <a:lnTo>
                        <a:pt x="230" y="593"/>
                      </a:lnTo>
                      <a:lnTo>
                        <a:pt x="221" y="593"/>
                      </a:lnTo>
                      <a:lnTo>
                        <a:pt x="221" y="584"/>
                      </a:lnTo>
                      <a:lnTo>
                        <a:pt x="213" y="584"/>
                      </a:lnTo>
                      <a:lnTo>
                        <a:pt x="213" y="576"/>
                      </a:lnTo>
                      <a:lnTo>
                        <a:pt x="213" y="567"/>
                      </a:lnTo>
                      <a:lnTo>
                        <a:pt x="204" y="567"/>
                      </a:lnTo>
                      <a:lnTo>
                        <a:pt x="204" y="559"/>
                      </a:lnTo>
                      <a:lnTo>
                        <a:pt x="213" y="559"/>
                      </a:lnTo>
                      <a:lnTo>
                        <a:pt x="204" y="550"/>
                      </a:lnTo>
                      <a:lnTo>
                        <a:pt x="213" y="550"/>
                      </a:lnTo>
                      <a:lnTo>
                        <a:pt x="213" y="542"/>
                      </a:lnTo>
                      <a:lnTo>
                        <a:pt x="213" y="533"/>
                      </a:lnTo>
                      <a:lnTo>
                        <a:pt x="213" y="525"/>
                      </a:lnTo>
                      <a:lnTo>
                        <a:pt x="221" y="525"/>
                      </a:lnTo>
                      <a:lnTo>
                        <a:pt x="213" y="525"/>
                      </a:lnTo>
                      <a:lnTo>
                        <a:pt x="204" y="525"/>
                      </a:lnTo>
                      <a:lnTo>
                        <a:pt x="162" y="525"/>
                      </a:lnTo>
                      <a:lnTo>
                        <a:pt x="145" y="525"/>
                      </a:lnTo>
                      <a:lnTo>
                        <a:pt x="128" y="533"/>
                      </a:lnTo>
                      <a:lnTo>
                        <a:pt x="94" y="533"/>
                      </a:lnTo>
                      <a:lnTo>
                        <a:pt x="68" y="533"/>
                      </a:lnTo>
                      <a:lnTo>
                        <a:pt x="60" y="533"/>
                      </a:lnTo>
                      <a:lnTo>
                        <a:pt x="9" y="533"/>
                      </a:lnTo>
                      <a:lnTo>
                        <a:pt x="17" y="533"/>
                      </a:lnTo>
                      <a:lnTo>
                        <a:pt x="17" y="525"/>
                      </a:lnTo>
                      <a:lnTo>
                        <a:pt x="9" y="516"/>
                      </a:lnTo>
                      <a:lnTo>
                        <a:pt x="9" y="508"/>
                      </a:lnTo>
                      <a:lnTo>
                        <a:pt x="0" y="499"/>
                      </a:lnTo>
                      <a:lnTo>
                        <a:pt x="9" y="499"/>
                      </a:lnTo>
                      <a:lnTo>
                        <a:pt x="17" y="499"/>
                      </a:lnTo>
                      <a:lnTo>
                        <a:pt x="17" y="491"/>
                      </a:lnTo>
                      <a:lnTo>
                        <a:pt x="17" y="483"/>
                      </a:lnTo>
                      <a:lnTo>
                        <a:pt x="9" y="483"/>
                      </a:lnTo>
                      <a:lnTo>
                        <a:pt x="17" y="483"/>
                      </a:lnTo>
                      <a:lnTo>
                        <a:pt x="17" y="491"/>
                      </a:lnTo>
                      <a:lnTo>
                        <a:pt x="26" y="491"/>
                      </a:lnTo>
                      <a:lnTo>
                        <a:pt x="26" y="483"/>
                      </a:lnTo>
                      <a:lnTo>
                        <a:pt x="17" y="474"/>
                      </a:lnTo>
                      <a:lnTo>
                        <a:pt x="17" y="466"/>
                      </a:lnTo>
                      <a:lnTo>
                        <a:pt x="26" y="466"/>
                      </a:lnTo>
                      <a:lnTo>
                        <a:pt x="26" y="457"/>
                      </a:lnTo>
                      <a:lnTo>
                        <a:pt x="17" y="457"/>
                      </a:lnTo>
                      <a:lnTo>
                        <a:pt x="17" y="449"/>
                      </a:lnTo>
                      <a:lnTo>
                        <a:pt x="26" y="457"/>
                      </a:lnTo>
                      <a:lnTo>
                        <a:pt x="26" y="449"/>
                      </a:lnTo>
                      <a:lnTo>
                        <a:pt x="26" y="440"/>
                      </a:lnTo>
                      <a:lnTo>
                        <a:pt x="34" y="440"/>
                      </a:lnTo>
                      <a:lnTo>
                        <a:pt x="43" y="440"/>
                      </a:lnTo>
                      <a:lnTo>
                        <a:pt x="43" y="432"/>
                      </a:lnTo>
                      <a:lnTo>
                        <a:pt x="34" y="440"/>
                      </a:lnTo>
                      <a:lnTo>
                        <a:pt x="34" y="432"/>
                      </a:lnTo>
                      <a:lnTo>
                        <a:pt x="34" y="423"/>
                      </a:lnTo>
                      <a:lnTo>
                        <a:pt x="43" y="423"/>
                      </a:lnTo>
                      <a:lnTo>
                        <a:pt x="43" y="432"/>
                      </a:lnTo>
                      <a:lnTo>
                        <a:pt x="43" y="423"/>
                      </a:lnTo>
                      <a:lnTo>
                        <a:pt x="51" y="415"/>
                      </a:lnTo>
                      <a:lnTo>
                        <a:pt x="51" y="406"/>
                      </a:lnTo>
                      <a:lnTo>
                        <a:pt x="60" y="406"/>
                      </a:lnTo>
                      <a:lnTo>
                        <a:pt x="60" y="398"/>
                      </a:lnTo>
                      <a:lnTo>
                        <a:pt x="51" y="398"/>
                      </a:lnTo>
                      <a:lnTo>
                        <a:pt x="60" y="398"/>
                      </a:lnTo>
                      <a:lnTo>
                        <a:pt x="60" y="389"/>
                      </a:lnTo>
                      <a:lnTo>
                        <a:pt x="68" y="389"/>
                      </a:lnTo>
                      <a:lnTo>
                        <a:pt x="68" y="381"/>
                      </a:lnTo>
                      <a:lnTo>
                        <a:pt x="60" y="381"/>
                      </a:lnTo>
                      <a:lnTo>
                        <a:pt x="60" y="389"/>
                      </a:lnTo>
                      <a:lnTo>
                        <a:pt x="51" y="389"/>
                      </a:lnTo>
                      <a:lnTo>
                        <a:pt x="51" y="381"/>
                      </a:lnTo>
                      <a:lnTo>
                        <a:pt x="60" y="372"/>
                      </a:lnTo>
                      <a:lnTo>
                        <a:pt x="60" y="381"/>
                      </a:lnTo>
                      <a:lnTo>
                        <a:pt x="60" y="372"/>
                      </a:lnTo>
                      <a:lnTo>
                        <a:pt x="68" y="372"/>
                      </a:lnTo>
                      <a:lnTo>
                        <a:pt x="68" y="364"/>
                      </a:lnTo>
                      <a:lnTo>
                        <a:pt x="77" y="364"/>
                      </a:lnTo>
                      <a:lnTo>
                        <a:pt x="77" y="355"/>
                      </a:lnTo>
                      <a:lnTo>
                        <a:pt x="77" y="364"/>
                      </a:lnTo>
                      <a:lnTo>
                        <a:pt x="68" y="355"/>
                      </a:lnTo>
                      <a:lnTo>
                        <a:pt x="68" y="347"/>
                      </a:lnTo>
                      <a:lnTo>
                        <a:pt x="60" y="347"/>
                      </a:lnTo>
                      <a:lnTo>
                        <a:pt x="51" y="338"/>
                      </a:lnTo>
                      <a:lnTo>
                        <a:pt x="60" y="338"/>
                      </a:lnTo>
                      <a:lnTo>
                        <a:pt x="68" y="338"/>
                      </a:lnTo>
                      <a:lnTo>
                        <a:pt x="60" y="338"/>
                      </a:lnTo>
                      <a:lnTo>
                        <a:pt x="60" y="330"/>
                      </a:lnTo>
                      <a:lnTo>
                        <a:pt x="68" y="322"/>
                      </a:lnTo>
                      <a:lnTo>
                        <a:pt x="60" y="322"/>
                      </a:lnTo>
                      <a:lnTo>
                        <a:pt x="60" y="330"/>
                      </a:lnTo>
                      <a:lnTo>
                        <a:pt x="51" y="330"/>
                      </a:lnTo>
                      <a:lnTo>
                        <a:pt x="51" y="322"/>
                      </a:lnTo>
                      <a:lnTo>
                        <a:pt x="60" y="313"/>
                      </a:lnTo>
                      <a:lnTo>
                        <a:pt x="51" y="313"/>
                      </a:lnTo>
                      <a:lnTo>
                        <a:pt x="51" y="305"/>
                      </a:lnTo>
                      <a:lnTo>
                        <a:pt x="51" y="296"/>
                      </a:lnTo>
                      <a:lnTo>
                        <a:pt x="51" y="279"/>
                      </a:lnTo>
                      <a:lnTo>
                        <a:pt x="51" y="288"/>
                      </a:lnTo>
                      <a:lnTo>
                        <a:pt x="43" y="288"/>
                      </a:lnTo>
                      <a:lnTo>
                        <a:pt x="43" y="279"/>
                      </a:lnTo>
                      <a:lnTo>
                        <a:pt x="43" y="271"/>
                      </a:lnTo>
                      <a:lnTo>
                        <a:pt x="51" y="271"/>
                      </a:lnTo>
                      <a:lnTo>
                        <a:pt x="43" y="262"/>
                      </a:lnTo>
                      <a:lnTo>
                        <a:pt x="51" y="262"/>
                      </a:lnTo>
                      <a:lnTo>
                        <a:pt x="51" y="254"/>
                      </a:lnTo>
                      <a:lnTo>
                        <a:pt x="51" y="245"/>
                      </a:lnTo>
                      <a:lnTo>
                        <a:pt x="60" y="245"/>
                      </a:lnTo>
                      <a:lnTo>
                        <a:pt x="60" y="237"/>
                      </a:lnTo>
                      <a:lnTo>
                        <a:pt x="51" y="237"/>
                      </a:lnTo>
                      <a:lnTo>
                        <a:pt x="51" y="245"/>
                      </a:lnTo>
                      <a:lnTo>
                        <a:pt x="43" y="237"/>
                      </a:lnTo>
                      <a:lnTo>
                        <a:pt x="43" y="228"/>
                      </a:lnTo>
                      <a:lnTo>
                        <a:pt x="51" y="228"/>
                      </a:lnTo>
                      <a:lnTo>
                        <a:pt x="51" y="220"/>
                      </a:lnTo>
                      <a:lnTo>
                        <a:pt x="43" y="228"/>
                      </a:lnTo>
                      <a:lnTo>
                        <a:pt x="43" y="220"/>
                      </a:lnTo>
                      <a:lnTo>
                        <a:pt x="51" y="220"/>
                      </a:lnTo>
                      <a:lnTo>
                        <a:pt x="43" y="211"/>
                      </a:lnTo>
                      <a:lnTo>
                        <a:pt x="43" y="220"/>
                      </a:lnTo>
                      <a:lnTo>
                        <a:pt x="34" y="220"/>
                      </a:lnTo>
                      <a:lnTo>
                        <a:pt x="43" y="211"/>
                      </a:lnTo>
                      <a:lnTo>
                        <a:pt x="34" y="211"/>
                      </a:lnTo>
                      <a:lnTo>
                        <a:pt x="34" y="203"/>
                      </a:lnTo>
                      <a:lnTo>
                        <a:pt x="43" y="203"/>
                      </a:lnTo>
                      <a:lnTo>
                        <a:pt x="43" y="194"/>
                      </a:lnTo>
                      <a:lnTo>
                        <a:pt x="34" y="194"/>
                      </a:lnTo>
                      <a:lnTo>
                        <a:pt x="34" y="186"/>
                      </a:lnTo>
                      <a:lnTo>
                        <a:pt x="43" y="186"/>
                      </a:lnTo>
                      <a:lnTo>
                        <a:pt x="51" y="194"/>
                      </a:lnTo>
                      <a:lnTo>
                        <a:pt x="51" y="186"/>
                      </a:lnTo>
                      <a:lnTo>
                        <a:pt x="43" y="186"/>
                      </a:lnTo>
                      <a:lnTo>
                        <a:pt x="43" y="178"/>
                      </a:lnTo>
                      <a:lnTo>
                        <a:pt x="51" y="178"/>
                      </a:lnTo>
                      <a:lnTo>
                        <a:pt x="60" y="178"/>
                      </a:lnTo>
                      <a:lnTo>
                        <a:pt x="51" y="169"/>
                      </a:lnTo>
                      <a:lnTo>
                        <a:pt x="51" y="161"/>
                      </a:lnTo>
                      <a:lnTo>
                        <a:pt x="51" y="152"/>
                      </a:lnTo>
                      <a:lnTo>
                        <a:pt x="51" y="144"/>
                      </a:lnTo>
                      <a:lnTo>
                        <a:pt x="51" y="152"/>
                      </a:lnTo>
                      <a:lnTo>
                        <a:pt x="60" y="152"/>
                      </a:lnTo>
                      <a:lnTo>
                        <a:pt x="60" y="144"/>
                      </a:lnTo>
                      <a:lnTo>
                        <a:pt x="68" y="144"/>
                      </a:lnTo>
                      <a:lnTo>
                        <a:pt x="68" y="135"/>
                      </a:lnTo>
                      <a:lnTo>
                        <a:pt x="60" y="135"/>
                      </a:lnTo>
                      <a:lnTo>
                        <a:pt x="60" y="127"/>
                      </a:lnTo>
                      <a:lnTo>
                        <a:pt x="68" y="127"/>
                      </a:lnTo>
                      <a:lnTo>
                        <a:pt x="77" y="127"/>
                      </a:lnTo>
                      <a:lnTo>
                        <a:pt x="60" y="118"/>
                      </a:lnTo>
                      <a:lnTo>
                        <a:pt x="60" y="110"/>
                      </a:lnTo>
                      <a:lnTo>
                        <a:pt x="68" y="118"/>
                      </a:lnTo>
                      <a:lnTo>
                        <a:pt x="77" y="118"/>
                      </a:lnTo>
                      <a:lnTo>
                        <a:pt x="77" y="110"/>
                      </a:lnTo>
                      <a:lnTo>
                        <a:pt x="77" y="101"/>
                      </a:lnTo>
                      <a:lnTo>
                        <a:pt x="85" y="93"/>
                      </a:lnTo>
                      <a:lnTo>
                        <a:pt x="85" y="101"/>
                      </a:lnTo>
                      <a:lnTo>
                        <a:pt x="94" y="101"/>
                      </a:lnTo>
                      <a:lnTo>
                        <a:pt x="94" y="93"/>
                      </a:lnTo>
                      <a:lnTo>
                        <a:pt x="94" y="84"/>
                      </a:lnTo>
                      <a:lnTo>
                        <a:pt x="102" y="84"/>
                      </a:lnTo>
                      <a:lnTo>
                        <a:pt x="94" y="84"/>
                      </a:lnTo>
                      <a:lnTo>
                        <a:pt x="94" y="76"/>
                      </a:lnTo>
                      <a:lnTo>
                        <a:pt x="102" y="76"/>
                      </a:lnTo>
                      <a:lnTo>
                        <a:pt x="94" y="67"/>
                      </a:lnTo>
                      <a:lnTo>
                        <a:pt x="94" y="59"/>
                      </a:lnTo>
                      <a:lnTo>
                        <a:pt x="94" y="50"/>
                      </a:lnTo>
                      <a:lnTo>
                        <a:pt x="102" y="59"/>
                      </a:lnTo>
                      <a:lnTo>
                        <a:pt x="111" y="59"/>
                      </a:lnTo>
                      <a:lnTo>
                        <a:pt x="111" y="50"/>
                      </a:lnTo>
                      <a:lnTo>
                        <a:pt x="102" y="50"/>
                      </a:lnTo>
                      <a:lnTo>
                        <a:pt x="102" y="42"/>
                      </a:lnTo>
                      <a:lnTo>
                        <a:pt x="102" y="50"/>
                      </a:lnTo>
                      <a:lnTo>
                        <a:pt x="111" y="50"/>
                      </a:lnTo>
                      <a:lnTo>
                        <a:pt x="111" y="42"/>
                      </a:lnTo>
                      <a:lnTo>
                        <a:pt x="111" y="33"/>
                      </a:lnTo>
                      <a:lnTo>
                        <a:pt x="102" y="33"/>
                      </a:lnTo>
                      <a:lnTo>
                        <a:pt x="111" y="33"/>
                      </a:lnTo>
                      <a:lnTo>
                        <a:pt x="119" y="33"/>
                      </a:lnTo>
                      <a:lnTo>
                        <a:pt x="128" y="33"/>
                      </a:lnTo>
                      <a:lnTo>
                        <a:pt x="128" y="25"/>
                      </a:lnTo>
                      <a:lnTo>
                        <a:pt x="128" y="17"/>
                      </a:lnTo>
                      <a:lnTo>
                        <a:pt x="119" y="17"/>
                      </a:lnTo>
                      <a:lnTo>
                        <a:pt x="187" y="8"/>
                      </a:lnTo>
                      <a:lnTo>
                        <a:pt x="221" y="8"/>
                      </a:lnTo>
                      <a:lnTo>
                        <a:pt x="238" y="8"/>
                      </a:lnTo>
                      <a:lnTo>
                        <a:pt x="255" y="8"/>
                      </a:lnTo>
                      <a:lnTo>
                        <a:pt x="281" y="0"/>
                      </a:lnTo>
                      <a:lnTo>
                        <a:pt x="323" y="0"/>
                      </a:lnTo>
                      <a:lnTo>
                        <a:pt x="340" y="0"/>
                      </a:lnTo>
                      <a:lnTo>
                        <a:pt x="349" y="8"/>
                      </a:lnTo>
                      <a:lnTo>
                        <a:pt x="357" y="8"/>
                      </a:lnTo>
                      <a:lnTo>
                        <a:pt x="349" y="50"/>
                      </a:lnTo>
                      <a:lnTo>
                        <a:pt x="349" y="67"/>
                      </a:lnTo>
                      <a:lnTo>
                        <a:pt x="349" y="84"/>
                      </a:lnTo>
                      <a:lnTo>
                        <a:pt x="349" y="118"/>
                      </a:lnTo>
                      <a:lnTo>
                        <a:pt x="349" y="161"/>
                      </a:lnTo>
                      <a:lnTo>
                        <a:pt x="349" y="186"/>
                      </a:lnTo>
                      <a:lnTo>
                        <a:pt x="349" y="220"/>
                      </a:lnTo>
                      <a:lnTo>
                        <a:pt x="349" y="262"/>
                      </a:lnTo>
                      <a:lnTo>
                        <a:pt x="349" y="271"/>
                      </a:lnTo>
                      <a:lnTo>
                        <a:pt x="349" y="313"/>
                      </a:lnTo>
                      <a:lnTo>
                        <a:pt x="349" y="347"/>
                      </a:lnTo>
                      <a:lnTo>
                        <a:pt x="349" y="355"/>
                      </a:lnTo>
                      <a:lnTo>
                        <a:pt x="349" y="398"/>
                      </a:lnTo>
                      <a:lnTo>
                        <a:pt x="349" y="423"/>
                      </a:lnTo>
                      <a:lnTo>
                        <a:pt x="349" y="457"/>
                      </a:lnTo>
                      <a:close/>
                    </a:path>
                  </a:pathLst>
                </a:custGeom>
                <a:solidFill>
                  <a:schemeClr val="bg2"/>
                </a:solidFill>
                <a:ln w="12700">
                  <a:noFill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0" hangingPunct="0">
                    <a:spcBef>
                      <a:spcPct val="20000"/>
                    </a:spcBef>
                  </a:pPr>
                  <a:endParaRPr lang="en-US"/>
                </a:p>
              </p:txBody>
            </p:sp>
            <p:sp>
              <p:nvSpPr>
                <p:cNvPr id="46266" name="Freeform 57"/>
                <p:cNvSpPr>
                  <a:spLocks/>
                </p:cNvSpPr>
                <p:nvPr/>
              </p:nvSpPr>
              <p:spPr bwMode="auto">
                <a:xfrm>
                  <a:off x="4014" y="2580"/>
                  <a:ext cx="543" cy="576"/>
                </a:xfrm>
                <a:custGeom>
                  <a:avLst/>
                  <a:gdLst>
                    <a:gd name="T0" fmla="*/ 102 w 543"/>
                    <a:gd name="T1" fmla="*/ 407 h 576"/>
                    <a:gd name="T2" fmla="*/ 102 w 543"/>
                    <a:gd name="T3" fmla="*/ 390 h 576"/>
                    <a:gd name="T4" fmla="*/ 110 w 543"/>
                    <a:gd name="T5" fmla="*/ 373 h 576"/>
                    <a:gd name="T6" fmla="*/ 102 w 543"/>
                    <a:gd name="T7" fmla="*/ 365 h 576"/>
                    <a:gd name="T8" fmla="*/ 93 w 543"/>
                    <a:gd name="T9" fmla="*/ 339 h 576"/>
                    <a:gd name="T10" fmla="*/ 85 w 543"/>
                    <a:gd name="T11" fmla="*/ 314 h 576"/>
                    <a:gd name="T12" fmla="*/ 68 w 543"/>
                    <a:gd name="T13" fmla="*/ 271 h 576"/>
                    <a:gd name="T14" fmla="*/ 34 w 543"/>
                    <a:gd name="T15" fmla="*/ 161 h 576"/>
                    <a:gd name="T16" fmla="*/ 0 w 543"/>
                    <a:gd name="T17" fmla="*/ 51 h 576"/>
                    <a:gd name="T18" fmla="*/ 68 w 543"/>
                    <a:gd name="T19" fmla="*/ 26 h 576"/>
                    <a:gd name="T20" fmla="*/ 170 w 543"/>
                    <a:gd name="T21" fmla="*/ 17 h 576"/>
                    <a:gd name="T22" fmla="*/ 255 w 543"/>
                    <a:gd name="T23" fmla="*/ 9 h 576"/>
                    <a:gd name="T24" fmla="*/ 255 w 543"/>
                    <a:gd name="T25" fmla="*/ 9 h 576"/>
                    <a:gd name="T26" fmla="*/ 246 w 543"/>
                    <a:gd name="T27" fmla="*/ 17 h 576"/>
                    <a:gd name="T28" fmla="*/ 238 w 543"/>
                    <a:gd name="T29" fmla="*/ 26 h 576"/>
                    <a:gd name="T30" fmla="*/ 246 w 543"/>
                    <a:gd name="T31" fmla="*/ 43 h 576"/>
                    <a:gd name="T32" fmla="*/ 272 w 543"/>
                    <a:gd name="T33" fmla="*/ 60 h 576"/>
                    <a:gd name="T34" fmla="*/ 297 w 543"/>
                    <a:gd name="T35" fmla="*/ 68 h 576"/>
                    <a:gd name="T36" fmla="*/ 314 w 543"/>
                    <a:gd name="T37" fmla="*/ 93 h 576"/>
                    <a:gd name="T38" fmla="*/ 331 w 543"/>
                    <a:gd name="T39" fmla="*/ 127 h 576"/>
                    <a:gd name="T40" fmla="*/ 357 w 543"/>
                    <a:gd name="T41" fmla="*/ 136 h 576"/>
                    <a:gd name="T42" fmla="*/ 382 w 543"/>
                    <a:gd name="T43" fmla="*/ 161 h 576"/>
                    <a:gd name="T44" fmla="*/ 399 w 543"/>
                    <a:gd name="T45" fmla="*/ 170 h 576"/>
                    <a:gd name="T46" fmla="*/ 407 w 543"/>
                    <a:gd name="T47" fmla="*/ 187 h 576"/>
                    <a:gd name="T48" fmla="*/ 416 w 543"/>
                    <a:gd name="T49" fmla="*/ 195 h 576"/>
                    <a:gd name="T50" fmla="*/ 424 w 543"/>
                    <a:gd name="T51" fmla="*/ 204 h 576"/>
                    <a:gd name="T52" fmla="*/ 433 w 543"/>
                    <a:gd name="T53" fmla="*/ 212 h 576"/>
                    <a:gd name="T54" fmla="*/ 450 w 543"/>
                    <a:gd name="T55" fmla="*/ 221 h 576"/>
                    <a:gd name="T56" fmla="*/ 467 w 543"/>
                    <a:gd name="T57" fmla="*/ 229 h 576"/>
                    <a:gd name="T58" fmla="*/ 467 w 543"/>
                    <a:gd name="T59" fmla="*/ 246 h 576"/>
                    <a:gd name="T60" fmla="*/ 475 w 543"/>
                    <a:gd name="T61" fmla="*/ 254 h 576"/>
                    <a:gd name="T62" fmla="*/ 475 w 543"/>
                    <a:gd name="T63" fmla="*/ 271 h 576"/>
                    <a:gd name="T64" fmla="*/ 484 w 543"/>
                    <a:gd name="T65" fmla="*/ 280 h 576"/>
                    <a:gd name="T66" fmla="*/ 509 w 543"/>
                    <a:gd name="T67" fmla="*/ 297 h 576"/>
                    <a:gd name="T68" fmla="*/ 518 w 543"/>
                    <a:gd name="T69" fmla="*/ 314 h 576"/>
                    <a:gd name="T70" fmla="*/ 526 w 543"/>
                    <a:gd name="T71" fmla="*/ 339 h 576"/>
                    <a:gd name="T72" fmla="*/ 518 w 543"/>
                    <a:gd name="T73" fmla="*/ 365 h 576"/>
                    <a:gd name="T74" fmla="*/ 518 w 543"/>
                    <a:gd name="T75" fmla="*/ 365 h 576"/>
                    <a:gd name="T76" fmla="*/ 526 w 543"/>
                    <a:gd name="T77" fmla="*/ 390 h 576"/>
                    <a:gd name="T78" fmla="*/ 526 w 543"/>
                    <a:gd name="T79" fmla="*/ 407 h 576"/>
                    <a:gd name="T80" fmla="*/ 509 w 543"/>
                    <a:gd name="T81" fmla="*/ 441 h 576"/>
                    <a:gd name="T82" fmla="*/ 509 w 543"/>
                    <a:gd name="T83" fmla="*/ 466 h 576"/>
                    <a:gd name="T84" fmla="*/ 501 w 543"/>
                    <a:gd name="T85" fmla="*/ 492 h 576"/>
                    <a:gd name="T86" fmla="*/ 492 w 543"/>
                    <a:gd name="T87" fmla="*/ 526 h 576"/>
                    <a:gd name="T88" fmla="*/ 475 w 543"/>
                    <a:gd name="T89" fmla="*/ 517 h 576"/>
                    <a:gd name="T90" fmla="*/ 458 w 543"/>
                    <a:gd name="T91" fmla="*/ 517 h 576"/>
                    <a:gd name="T92" fmla="*/ 450 w 543"/>
                    <a:gd name="T93" fmla="*/ 526 h 576"/>
                    <a:gd name="T94" fmla="*/ 450 w 543"/>
                    <a:gd name="T95" fmla="*/ 568 h 576"/>
                    <a:gd name="T96" fmla="*/ 433 w 543"/>
                    <a:gd name="T97" fmla="*/ 559 h 576"/>
                    <a:gd name="T98" fmla="*/ 390 w 543"/>
                    <a:gd name="T99" fmla="*/ 559 h 576"/>
                    <a:gd name="T100" fmla="*/ 263 w 543"/>
                    <a:gd name="T101" fmla="*/ 559 h 576"/>
                    <a:gd name="T102" fmla="*/ 144 w 543"/>
                    <a:gd name="T103" fmla="*/ 568 h 576"/>
                    <a:gd name="T104" fmla="*/ 127 w 543"/>
                    <a:gd name="T105" fmla="*/ 551 h 576"/>
                    <a:gd name="T106" fmla="*/ 119 w 543"/>
                    <a:gd name="T107" fmla="*/ 526 h 576"/>
                    <a:gd name="T108" fmla="*/ 110 w 543"/>
                    <a:gd name="T109" fmla="*/ 500 h 576"/>
                    <a:gd name="T110" fmla="*/ 110 w 543"/>
                    <a:gd name="T111" fmla="*/ 466 h 57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  <a:gd name="T165" fmla="*/ 0 60000 65536"/>
                    <a:gd name="T166" fmla="*/ 0 60000 65536"/>
                    <a:gd name="T167" fmla="*/ 0 60000 65536"/>
                    <a:gd name="T168" fmla="*/ 0 w 543"/>
                    <a:gd name="T169" fmla="*/ 0 h 576"/>
                    <a:gd name="T170" fmla="*/ 543 w 543"/>
                    <a:gd name="T171" fmla="*/ 576 h 576"/>
                  </a:gdLst>
                  <a:ahLst/>
                  <a:cxnLst>
                    <a:cxn ang="T112">
                      <a:pos x="T0" y="T1"/>
                    </a:cxn>
                    <a:cxn ang="T113">
                      <a:pos x="T2" y="T3"/>
                    </a:cxn>
                    <a:cxn ang="T114">
                      <a:pos x="T4" y="T5"/>
                    </a:cxn>
                    <a:cxn ang="T115">
                      <a:pos x="T6" y="T7"/>
                    </a:cxn>
                    <a:cxn ang="T116">
                      <a:pos x="T8" y="T9"/>
                    </a:cxn>
                    <a:cxn ang="T117">
                      <a:pos x="T10" y="T11"/>
                    </a:cxn>
                    <a:cxn ang="T118">
                      <a:pos x="T12" y="T13"/>
                    </a:cxn>
                    <a:cxn ang="T119">
                      <a:pos x="T14" y="T15"/>
                    </a:cxn>
                    <a:cxn ang="T120">
                      <a:pos x="T16" y="T17"/>
                    </a:cxn>
                    <a:cxn ang="T121">
                      <a:pos x="T18" y="T19"/>
                    </a:cxn>
                    <a:cxn ang="T122">
                      <a:pos x="T20" y="T21"/>
                    </a:cxn>
                    <a:cxn ang="T123">
                      <a:pos x="T22" y="T23"/>
                    </a:cxn>
                    <a:cxn ang="T124">
                      <a:pos x="T24" y="T25"/>
                    </a:cxn>
                    <a:cxn ang="T125">
                      <a:pos x="T26" y="T27"/>
                    </a:cxn>
                    <a:cxn ang="T126">
                      <a:pos x="T28" y="T29"/>
                    </a:cxn>
                    <a:cxn ang="T127">
                      <a:pos x="T30" y="T31"/>
                    </a:cxn>
                    <a:cxn ang="T128">
                      <a:pos x="T32" y="T33"/>
                    </a:cxn>
                    <a:cxn ang="T129">
                      <a:pos x="T34" y="T35"/>
                    </a:cxn>
                    <a:cxn ang="T130">
                      <a:pos x="T36" y="T37"/>
                    </a:cxn>
                    <a:cxn ang="T131">
                      <a:pos x="T38" y="T39"/>
                    </a:cxn>
                    <a:cxn ang="T132">
                      <a:pos x="T40" y="T41"/>
                    </a:cxn>
                    <a:cxn ang="T133">
                      <a:pos x="T42" y="T43"/>
                    </a:cxn>
                    <a:cxn ang="T134">
                      <a:pos x="T44" y="T45"/>
                    </a:cxn>
                    <a:cxn ang="T135">
                      <a:pos x="T46" y="T47"/>
                    </a:cxn>
                    <a:cxn ang="T136">
                      <a:pos x="T48" y="T49"/>
                    </a:cxn>
                    <a:cxn ang="T137">
                      <a:pos x="T50" y="T51"/>
                    </a:cxn>
                    <a:cxn ang="T138">
                      <a:pos x="T52" y="T53"/>
                    </a:cxn>
                    <a:cxn ang="T139">
                      <a:pos x="T54" y="T55"/>
                    </a:cxn>
                    <a:cxn ang="T140">
                      <a:pos x="T56" y="T57"/>
                    </a:cxn>
                    <a:cxn ang="T141">
                      <a:pos x="T58" y="T59"/>
                    </a:cxn>
                    <a:cxn ang="T142">
                      <a:pos x="T60" y="T61"/>
                    </a:cxn>
                    <a:cxn ang="T143">
                      <a:pos x="T62" y="T63"/>
                    </a:cxn>
                    <a:cxn ang="T144">
                      <a:pos x="T64" y="T65"/>
                    </a:cxn>
                    <a:cxn ang="T145">
                      <a:pos x="T66" y="T67"/>
                    </a:cxn>
                    <a:cxn ang="T146">
                      <a:pos x="T68" y="T69"/>
                    </a:cxn>
                    <a:cxn ang="T147">
                      <a:pos x="T70" y="T71"/>
                    </a:cxn>
                    <a:cxn ang="T148">
                      <a:pos x="T72" y="T73"/>
                    </a:cxn>
                    <a:cxn ang="T149">
                      <a:pos x="T74" y="T75"/>
                    </a:cxn>
                    <a:cxn ang="T150">
                      <a:pos x="T76" y="T77"/>
                    </a:cxn>
                    <a:cxn ang="T151">
                      <a:pos x="T78" y="T79"/>
                    </a:cxn>
                    <a:cxn ang="T152">
                      <a:pos x="T80" y="T81"/>
                    </a:cxn>
                    <a:cxn ang="T153">
                      <a:pos x="T82" y="T83"/>
                    </a:cxn>
                    <a:cxn ang="T154">
                      <a:pos x="T84" y="T85"/>
                    </a:cxn>
                    <a:cxn ang="T155">
                      <a:pos x="T86" y="T87"/>
                    </a:cxn>
                    <a:cxn ang="T156">
                      <a:pos x="T88" y="T89"/>
                    </a:cxn>
                    <a:cxn ang="T157">
                      <a:pos x="T90" y="T91"/>
                    </a:cxn>
                    <a:cxn ang="T158">
                      <a:pos x="T92" y="T93"/>
                    </a:cxn>
                    <a:cxn ang="T159">
                      <a:pos x="T94" y="T95"/>
                    </a:cxn>
                    <a:cxn ang="T160">
                      <a:pos x="T96" y="T97"/>
                    </a:cxn>
                    <a:cxn ang="T161">
                      <a:pos x="T98" y="T99"/>
                    </a:cxn>
                    <a:cxn ang="T162">
                      <a:pos x="T100" y="T101"/>
                    </a:cxn>
                    <a:cxn ang="T163">
                      <a:pos x="T102" y="T103"/>
                    </a:cxn>
                    <a:cxn ang="T164">
                      <a:pos x="T104" y="T105"/>
                    </a:cxn>
                    <a:cxn ang="T165">
                      <a:pos x="T106" y="T107"/>
                    </a:cxn>
                    <a:cxn ang="T166">
                      <a:pos x="T108" y="T109"/>
                    </a:cxn>
                    <a:cxn ang="T167">
                      <a:pos x="T110" y="T111"/>
                    </a:cxn>
                  </a:cxnLst>
                  <a:rect l="T168" t="T169" r="T170" b="T171"/>
                  <a:pathLst>
                    <a:path w="543" h="576">
                      <a:moveTo>
                        <a:pt x="93" y="441"/>
                      </a:moveTo>
                      <a:lnTo>
                        <a:pt x="93" y="441"/>
                      </a:lnTo>
                      <a:lnTo>
                        <a:pt x="93" y="432"/>
                      </a:lnTo>
                      <a:lnTo>
                        <a:pt x="93" y="424"/>
                      </a:lnTo>
                      <a:lnTo>
                        <a:pt x="102" y="415"/>
                      </a:lnTo>
                      <a:lnTo>
                        <a:pt x="102" y="407"/>
                      </a:lnTo>
                      <a:lnTo>
                        <a:pt x="102" y="398"/>
                      </a:lnTo>
                      <a:lnTo>
                        <a:pt x="102" y="390"/>
                      </a:lnTo>
                      <a:lnTo>
                        <a:pt x="110" y="382"/>
                      </a:lnTo>
                      <a:lnTo>
                        <a:pt x="102" y="382"/>
                      </a:lnTo>
                      <a:lnTo>
                        <a:pt x="110" y="382"/>
                      </a:lnTo>
                      <a:lnTo>
                        <a:pt x="110" y="373"/>
                      </a:lnTo>
                      <a:lnTo>
                        <a:pt x="102" y="365"/>
                      </a:lnTo>
                      <a:lnTo>
                        <a:pt x="102" y="356"/>
                      </a:lnTo>
                      <a:lnTo>
                        <a:pt x="102" y="348"/>
                      </a:lnTo>
                      <a:lnTo>
                        <a:pt x="93" y="339"/>
                      </a:lnTo>
                      <a:lnTo>
                        <a:pt x="85" y="331"/>
                      </a:lnTo>
                      <a:lnTo>
                        <a:pt x="85" y="322"/>
                      </a:lnTo>
                      <a:lnTo>
                        <a:pt x="85" y="314"/>
                      </a:lnTo>
                      <a:lnTo>
                        <a:pt x="76" y="305"/>
                      </a:lnTo>
                      <a:lnTo>
                        <a:pt x="68" y="271"/>
                      </a:lnTo>
                      <a:lnTo>
                        <a:pt x="51" y="229"/>
                      </a:lnTo>
                      <a:lnTo>
                        <a:pt x="51" y="221"/>
                      </a:lnTo>
                      <a:lnTo>
                        <a:pt x="42" y="204"/>
                      </a:lnTo>
                      <a:lnTo>
                        <a:pt x="34" y="170"/>
                      </a:lnTo>
                      <a:lnTo>
                        <a:pt x="34" y="161"/>
                      </a:lnTo>
                      <a:lnTo>
                        <a:pt x="34" y="144"/>
                      </a:lnTo>
                      <a:lnTo>
                        <a:pt x="25" y="119"/>
                      </a:lnTo>
                      <a:lnTo>
                        <a:pt x="17" y="93"/>
                      </a:lnTo>
                      <a:lnTo>
                        <a:pt x="17" y="85"/>
                      </a:lnTo>
                      <a:lnTo>
                        <a:pt x="8" y="77"/>
                      </a:lnTo>
                      <a:lnTo>
                        <a:pt x="0" y="51"/>
                      </a:lnTo>
                      <a:lnTo>
                        <a:pt x="0" y="34"/>
                      </a:lnTo>
                      <a:lnTo>
                        <a:pt x="17" y="34"/>
                      </a:lnTo>
                      <a:lnTo>
                        <a:pt x="25" y="34"/>
                      </a:lnTo>
                      <a:lnTo>
                        <a:pt x="34" y="34"/>
                      </a:lnTo>
                      <a:lnTo>
                        <a:pt x="68" y="26"/>
                      </a:lnTo>
                      <a:lnTo>
                        <a:pt x="85" y="26"/>
                      </a:lnTo>
                      <a:lnTo>
                        <a:pt x="102" y="26"/>
                      </a:lnTo>
                      <a:lnTo>
                        <a:pt x="136" y="17"/>
                      </a:lnTo>
                      <a:lnTo>
                        <a:pt x="153" y="17"/>
                      </a:lnTo>
                      <a:lnTo>
                        <a:pt x="170" y="17"/>
                      </a:lnTo>
                      <a:lnTo>
                        <a:pt x="212" y="9"/>
                      </a:lnTo>
                      <a:lnTo>
                        <a:pt x="255" y="0"/>
                      </a:lnTo>
                      <a:lnTo>
                        <a:pt x="263" y="0"/>
                      </a:lnTo>
                      <a:lnTo>
                        <a:pt x="255" y="9"/>
                      </a:lnTo>
                      <a:lnTo>
                        <a:pt x="255" y="17"/>
                      </a:lnTo>
                      <a:lnTo>
                        <a:pt x="246" y="17"/>
                      </a:lnTo>
                      <a:lnTo>
                        <a:pt x="246" y="26"/>
                      </a:lnTo>
                      <a:lnTo>
                        <a:pt x="238" y="26"/>
                      </a:lnTo>
                      <a:lnTo>
                        <a:pt x="238" y="34"/>
                      </a:lnTo>
                      <a:lnTo>
                        <a:pt x="238" y="43"/>
                      </a:lnTo>
                      <a:lnTo>
                        <a:pt x="246" y="43"/>
                      </a:lnTo>
                      <a:lnTo>
                        <a:pt x="255" y="51"/>
                      </a:lnTo>
                      <a:lnTo>
                        <a:pt x="263" y="51"/>
                      </a:lnTo>
                      <a:lnTo>
                        <a:pt x="263" y="60"/>
                      </a:lnTo>
                      <a:lnTo>
                        <a:pt x="272" y="60"/>
                      </a:lnTo>
                      <a:lnTo>
                        <a:pt x="272" y="68"/>
                      </a:lnTo>
                      <a:lnTo>
                        <a:pt x="280" y="68"/>
                      </a:lnTo>
                      <a:lnTo>
                        <a:pt x="289" y="68"/>
                      </a:lnTo>
                      <a:lnTo>
                        <a:pt x="297" y="68"/>
                      </a:lnTo>
                      <a:lnTo>
                        <a:pt x="297" y="77"/>
                      </a:lnTo>
                      <a:lnTo>
                        <a:pt x="306" y="85"/>
                      </a:lnTo>
                      <a:lnTo>
                        <a:pt x="306" y="93"/>
                      </a:lnTo>
                      <a:lnTo>
                        <a:pt x="314" y="93"/>
                      </a:lnTo>
                      <a:lnTo>
                        <a:pt x="314" y="102"/>
                      </a:lnTo>
                      <a:lnTo>
                        <a:pt x="323" y="110"/>
                      </a:lnTo>
                      <a:lnTo>
                        <a:pt x="331" y="119"/>
                      </a:lnTo>
                      <a:lnTo>
                        <a:pt x="331" y="127"/>
                      </a:lnTo>
                      <a:lnTo>
                        <a:pt x="340" y="127"/>
                      </a:lnTo>
                      <a:lnTo>
                        <a:pt x="348" y="136"/>
                      </a:lnTo>
                      <a:lnTo>
                        <a:pt x="357" y="136"/>
                      </a:lnTo>
                      <a:lnTo>
                        <a:pt x="365" y="144"/>
                      </a:lnTo>
                      <a:lnTo>
                        <a:pt x="373" y="153"/>
                      </a:lnTo>
                      <a:lnTo>
                        <a:pt x="382" y="161"/>
                      </a:lnTo>
                      <a:lnTo>
                        <a:pt x="390" y="161"/>
                      </a:lnTo>
                      <a:lnTo>
                        <a:pt x="390" y="170"/>
                      </a:lnTo>
                      <a:lnTo>
                        <a:pt x="399" y="170"/>
                      </a:lnTo>
                      <a:lnTo>
                        <a:pt x="399" y="178"/>
                      </a:lnTo>
                      <a:lnTo>
                        <a:pt x="407" y="178"/>
                      </a:lnTo>
                      <a:lnTo>
                        <a:pt x="407" y="187"/>
                      </a:lnTo>
                      <a:lnTo>
                        <a:pt x="407" y="195"/>
                      </a:lnTo>
                      <a:lnTo>
                        <a:pt x="416" y="195"/>
                      </a:lnTo>
                      <a:lnTo>
                        <a:pt x="416" y="204"/>
                      </a:lnTo>
                      <a:lnTo>
                        <a:pt x="416" y="195"/>
                      </a:lnTo>
                      <a:lnTo>
                        <a:pt x="424" y="195"/>
                      </a:lnTo>
                      <a:lnTo>
                        <a:pt x="416" y="204"/>
                      </a:lnTo>
                      <a:lnTo>
                        <a:pt x="424" y="204"/>
                      </a:lnTo>
                      <a:lnTo>
                        <a:pt x="424" y="212"/>
                      </a:lnTo>
                      <a:lnTo>
                        <a:pt x="433" y="212"/>
                      </a:lnTo>
                      <a:lnTo>
                        <a:pt x="433" y="221"/>
                      </a:lnTo>
                      <a:lnTo>
                        <a:pt x="441" y="221"/>
                      </a:lnTo>
                      <a:lnTo>
                        <a:pt x="450" y="221"/>
                      </a:lnTo>
                      <a:lnTo>
                        <a:pt x="450" y="229"/>
                      </a:lnTo>
                      <a:lnTo>
                        <a:pt x="458" y="229"/>
                      </a:lnTo>
                      <a:lnTo>
                        <a:pt x="467" y="229"/>
                      </a:lnTo>
                      <a:lnTo>
                        <a:pt x="467" y="238"/>
                      </a:lnTo>
                      <a:lnTo>
                        <a:pt x="467" y="246"/>
                      </a:lnTo>
                      <a:lnTo>
                        <a:pt x="467" y="254"/>
                      </a:lnTo>
                      <a:lnTo>
                        <a:pt x="475" y="254"/>
                      </a:lnTo>
                      <a:lnTo>
                        <a:pt x="475" y="263"/>
                      </a:lnTo>
                      <a:lnTo>
                        <a:pt x="475" y="271"/>
                      </a:lnTo>
                      <a:lnTo>
                        <a:pt x="484" y="271"/>
                      </a:lnTo>
                      <a:lnTo>
                        <a:pt x="484" y="280"/>
                      </a:lnTo>
                      <a:lnTo>
                        <a:pt x="492" y="288"/>
                      </a:lnTo>
                      <a:lnTo>
                        <a:pt x="501" y="288"/>
                      </a:lnTo>
                      <a:lnTo>
                        <a:pt x="509" y="297"/>
                      </a:lnTo>
                      <a:lnTo>
                        <a:pt x="509" y="305"/>
                      </a:lnTo>
                      <a:lnTo>
                        <a:pt x="509" y="314"/>
                      </a:lnTo>
                      <a:lnTo>
                        <a:pt x="518" y="305"/>
                      </a:lnTo>
                      <a:lnTo>
                        <a:pt x="518" y="314"/>
                      </a:lnTo>
                      <a:lnTo>
                        <a:pt x="518" y="322"/>
                      </a:lnTo>
                      <a:lnTo>
                        <a:pt x="518" y="331"/>
                      </a:lnTo>
                      <a:lnTo>
                        <a:pt x="518" y="339"/>
                      </a:lnTo>
                      <a:lnTo>
                        <a:pt x="526" y="339"/>
                      </a:lnTo>
                      <a:lnTo>
                        <a:pt x="543" y="348"/>
                      </a:lnTo>
                      <a:lnTo>
                        <a:pt x="543" y="356"/>
                      </a:lnTo>
                      <a:lnTo>
                        <a:pt x="543" y="365"/>
                      </a:lnTo>
                      <a:lnTo>
                        <a:pt x="526" y="373"/>
                      </a:lnTo>
                      <a:lnTo>
                        <a:pt x="518" y="365"/>
                      </a:lnTo>
                      <a:lnTo>
                        <a:pt x="509" y="365"/>
                      </a:lnTo>
                      <a:lnTo>
                        <a:pt x="518" y="365"/>
                      </a:lnTo>
                      <a:lnTo>
                        <a:pt x="526" y="373"/>
                      </a:lnTo>
                      <a:lnTo>
                        <a:pt x="535" y="373"/>
                      </a:lnTo>
                      <a:lnTo>
                        <a:pt x="535" y="382"/>
                      </a:lnTo>
                      <a:lnTo>
                        <a:pt x="526" y="390"/>
                      </a:lnTo>
                      <a:lnTo>
                        <a:pt x="518" y="382"/>
                      </a:lnTo>
                      <a:lnTo>
                        <a:pt x="526" y="390"/>
                      </a:lnTo>
                      <a:lnTo>
                        <a:pt x="509" y="382"/>
                      </a:lnTo>
                      <a:lnTo>
                        <a:pt x="526" y="398"/>
                      </a:lnTo>
                      <a:lnTo>
                        <a:pt x="526" y="407"/>
                      </a:lnTo>
                      <a:lnTo>
                        <a:pt x="518" y="398"/>
                      </a:lnTo>
                      <a:lnTo>
                        <a:pt x="518" y="407"/>
                      </a:lnTo>
                      <a:lnTo>
                        <a:pt x="526" y="415"/>
                      </a:lnTo>
                      <a:lnTo>
                        <a:pt x="526" y="424"/>
                      </a:lnTo>
                      <a:lnTo>
                        <a:pt x="518" y="441"/>
                      </a:lnTo>
                      <a:lnTo>
                        <a:pt x="509" y="441"/>
                      </a:lnTo>
                      <a:lnTo>
                        <a:pt x="509" y="449"/>
                      </a:lnTo>
                      <a:lnTo>
                        <a:pt x="518" y="449"/>
                      </a:lnTo>
                      <a:lnTo>
                        <a:pt x="509" y="466"/>
                      </a:lnTo>
                      <a:lnTo>
                        <a:pt x="492" y="466"/>
                      </a:lnTo>
                      <a:lnTo>
                        <a:pt x="501" y="475"/>
                      </a:lnTo>
                      <a:lnTo>
                        <a:pt x="501" y="483"/>
                      </a:lnTo>
                      <a:lnTo>
                        <a:pt x="501" y="475"/>
                      </a:lnTo>
                      <a:lnTo>
                        <a:pt x="501" y="492"/>
                      </a:lnTo>
                      <a:lnTo>
                        <a:pt x="501" y="500"/>
                      </a:lnTo>
                      <a:lnTo>
                        <a:pt x="509" y="517"/>
                      </a:lnTo>
                      <a:lnTo>
                        <a:pt x="501" y="526"/>
                      </a:lnTo>
                      <a:lnTo>
                        <a:pt x="492" y="526"/>
                      </a:lnTo>
                      <a:lnTo>
                        <a:pt x="484" y="526"/>
                      </a:lnTo>
                      <a:lnTo>
                        <a:pt x="484" y="517"/>
                      </a:lnTo>
                      <a:lnTo>
                        <a:pt x="475" y="517"/>
                      </a:lnTo>
                      <a:lnTo>
                        <a:pt x="467" y="517"/>
                      </a:lnTo>
                      <a:lnTo>
                        <a:pt x="458" y="517"/>
                      </a:lnTo>
                      <a:lnTo>
                        <a:pt x="450" y="526"/>
                      </a:lnTo>
                      <a:lnTo>
                        <a:pt x="450" y="517"/>
                      </a:lnTo>
                      <a:lnTo>
                        <a:pt x="450" y="526"/>
                      </a:lnTo>
                      <a:lnTo>
                        <a:pt x="450" y="543"/>
                      </a:lnTo>
                      <a:lnTo>
                        <a:pt x="458" y="551"/>
                      </a:lnTo>
                      <a:lnTo>
                        <a:pt x="458" y="559"/>
                      </a:lnTo>
                      <a:lnTo>
                        <a:pt x="458" y="568"/>
                      </a:lnTo>
                      <a:lnTo>
                        <a:pt x="450" y="568"/>
                      </a:lnTo>
                      <a:lnTo>
                        <a:pt x="458" y="576"/>
                      </a:lnTo>
                      <a:lnTo>
                        <a:pt x="450" y="576"/>
                      </a:lnTo>
                      <a:lnTo>
                        <a:pt x="441" y="576"/>
                      </a:lnTo>
                      <a:lnTo>
                        <a:pt x="433" y="568"/>
                      </a:lnTo>
                      <a:lnTo>
                        <a:pt x="433" y="559"/>
                      </a:lnTo>
                      <a:lnTo>
                        <a:pt x="433" y="551"/>
                      </a:lnTo>
                      <a:lnTo>
                        <a:pt x="407" y="551"/>
                      </a:lnTo>
                      <a:lnTo>
                        <a:pt x="390" y="559"/>
                      </a:lnTo>
                      <a:lnTo>
                        <a:pt x="382" y="559"/>
                      </a:lnTo>
                      <a:lnTo>
                        <a:pt x="331" y="559"/>
                      </a:lnTo>
                      <a:lnTo>
                        <a:pt x="314" y="559"/>
                      </a:lnTo>
                      <a:lnTo>
                        <a:pt x="280" y="559"/>
                      </a:lnTo>
                      <a:lnTo>
                        <a:pt x="263" y="559"/>
                      </a:lnTo>
                      <a:lnTo>
                        <a:pt x="238" y="568"/>
                      </a:lnTo>
                      <a:lnTo>
                        <a:pt x="229" y="568"/>
                      </a:lnTo>
                      <a:lnTo>
                        <a:pt x="204" y="568"/>
                      </a:lnTo>
                      <a:lnTo>
                        <a:pt x="195" y="568"/>
                      </a:lnTo>
                      <a:lnTo>
                        <a:pt x="144" y="568"/>
                      </a:lnTo>
                      <a:lnTo>
                        <a:pt x="136" y="568"/>
                      </a:lnTo>
                      <a:lnTo>
                        <a:pt x="136" y="559"/>
                      </a:lnTo>
                      <a:lnTo>
                        <a:pt x="127" y="551"/>
                      </a:lnTo>
                      <a:lnTo>
                        <a:pt x="127" y="543"/>
                      </a:lnTo>
                      <a:lnTo>
                        <a:pt x="119" y="543"/>
                      </a:lnTo>
                      <a:lnTo>
                        <a:pt x="119" y="534"/>
                      </a:lnTo>
                      <a:lnTo>
                        <a:pt x="119" y="526"/>
                      </a:lnTo>
                      <a:lnTo>
                        <a:pt x="110" y="517"/>
                      </a:lnTo>
                      <a:lnTo>
                        <a:pt x="110" y="509"/>
                      </a:lnTo>
                      <a:lnTo>
                        <a:pt x="110" y="500"/>
                      </a:lnTo>
                      <a:lnTo>
                        <a:pt x="110" y="492"/>
                      </a:lnTo>
                      <a:lnTo>
                        <a:pt x="110" y="483"/>
                      </a:lnTo>
                      <a:lnTo>
                        <a:pt x="110" y="475"/>
                      </a:lnTo>
                      <a:lnTo>
                        <a:pt x="110" y="466"/>
                      </a:lnTo>
                      <a:lnTo>
                        <a:pt x="102" y="458"/>
                      </a:lnTo>
                      <a:lnTo>
                        <a:pt x="102" y="449"/>
                      </a:lnTo>
                      <a:lnTo>
                        <a:pt x="93" y="441"/>
                      </a:lnTo>
                      <a:close/>
                    </a:path>
                  </a:pathLst>
                </a:custGeom>
                <a:solidFill>
                  <a:schemeClr val="bg2"/>
                </a:solidFill>
                <a:ln w="12700">
                  <a:noFill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0" hangingPunct="0">
                    <a:spcBef>
                      <a:spcPct val="20000"/>
                    </a:spcBef>
                  </a:pPr>
                  <a:endParaRPr lang="en-US"/>
                </a:p>
              </p:txBody>
            </p:sp>
            <p:sp>
              <p:nvSpPr>
                <p:cNvPr id="46267" name="Freeform 58"/>
                <p:cNvSpPr>
                  <a:spLocks/>
                </p:cNvSpPr>
                <p:nvPr/>
              </p:nvSpPr>
              <p:spPr bwMode="auto">
                <a:xfrm>
                  <a:off x="4515" y="3072"/>
                  <a:ext cx="17" cy="25"/>
                </a:xfrm>
                <a:custGeom>
                  <a:avLst/>
                  <a:gdLst>
                    <a:gd name="T0" fmla="*/ 8 w 17"/>
                    <a:gd name="T1" fmla="*/ 8 h 25"/>
                    <a:gd name="T2" fmla="*/ 8 w 17"/>
                    <a:gd name="T3" fmla="*/ 0 h 25"/>
                    <a:gd name="T4" fmla="*/ 17 w 17"/>
                    <a:gd name="T5" fmla="*/ 0 h 25"/>
                    <a:gd name="T6" fmla="*/ 8 w 17"/>
                    <a:gd name="T7" fmla="*/ 25 h 25"/>
                    <a:gd name="T8" fmla="*/ 8 w 17"/>
                    <a:gd name="T9" fmla="*/ 25 h 25"/>
                    <a:gd name="T10" fmla="*/ 8 w 17"/>
                    <a:gd name="T11" fmla="*/ 8 h 25"/>
                    <a:gd name="T12" fmla="*/ 0 w 17"/>
                    <a:gd name="T13" fmla="*/ 8 h 25"/>
                    <a:gd name="T14" fmla="*/ 8 w 17"/>
                    <a:gd name="T15" fmla="*/ 8 h 25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w 17"/>
                    <a:gd name="T25" fmla="*/ 0 h 25"/>
                    <a:gd name="T26" fmla="*/ 17 w 17"/>
                    <a:gd name="T27" fmla="*/ 25 h 25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T24" t="T25" r="T26" b="T27"/>
                  <a:pathLst>
                    <a:path w="17" h="25">
                      <a:moveTo>
                        <a:pt x="8" y="8"/>
                      </a:moveTo>
                      <a:lnTo>
                        <a:pt x="8" y="0"/>
                      </a:lnTo>
                      <a:lnTo>
                        <a:pt x="17" y="0"/>
                      </a:lnTo>
                      <a:lnTo>
                        <a:pt x="8" y="25"/>
                      </a:lnTo>
                      <a:lnTo>
                        <a:pt x="8" y="8"/>
                      </a:lnTo>
                      <a:lnTo>
                        <a:pt x="0" y="8"/>
                      </a:lnTo>
                      <a:lnTo>
                        <a:pt x="8" y="8"/>
                      </a:lnTo>
                      <a:close/>
                    </a:path>
                  </a:pathLst>
                </a:custGeom>
                <a:solidFill>
                  <a:schemeClr val="bg2"/>
                </a:solidFill>
                <a:ln w="12700">
                  <a:noFill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0" hangingPunct="0">
                    <a:spcBef>
                      <a:spcPct val="20000"/>
                    </a:spcBef>
                  </a:pPr>
                  <a:endParaRPr lang="en-US"/>
                </a:p>
              </p:txBody>
            </p:sp>
            <p:sp>
              <p:nvSpPr>
                <p:cNvPr id="46268" name="Freeform 59"/>
                <p:cNvSpPr>
                  <a:spLocks/>
                </p:cNvSpPr>
                <p:nvPr/>
              </p:nvSpPr>
              <p:spPr bwMode="auto">
                <a:xfrm>
                  <a:off x="4252" y="2529"/>
                  <a:ext cx="509" cy="390"/>
                </a:xfrm>
                <a:custGeom>
                  <a:avLst/>
                  <a:gdLst>
                    <a:gd name="T0" fmla="*/ 186 w 509"/>
                    <a:gd name="T1" fmla="*/ 263 h 390"/>
                    <a:gd name="T2" fmla="*/ 186 w 509"/>
                    <a:gd name="T3" fmla="*/ 255 h 390"/>
                    <a:gd name="T4" fmla="*/ 178 w 509"/>
                    <a:gd name="T5" fmla="*/ 246 h 390"/>
                    <a:gd name="T6" fmla="*/ 178 w 509"/>
                    <a:gd name="T7" fmla="*/ 246 h 390"/>
                    <a:gd name="T8" fmla="*/ 169 w 509"/>
                    <a:gd name="T9" fmla="*/ 238 h 390"/>
                    <a:gd name="T10" fmla="*/ 169 w 509"/>
                    <a:gd name="T11" fmla="*/ 229 h 390"/>
                    <a:gd name="T12" fmla="*/ 161 w 509"/>
                    <a:gd name="T13" fmla="*/ 221 h 390"/>
                    <a:gd name="T14" fmla="*/ 144 w 509"/>
                    <a:gd name="T15" fmla="*/ 212 h 390"/>
                    <a:gd name="T16" fmla="*/ 127 w 509"/>
                    <a:gd name="T17" fmla="*/ 195 h 390"/>
                    <a:gd name="T18" fmla="*/ 119 w 509"/>
                    <a:gd name="T19" fmla="*/ 187 h 390"/>
                    <a:gd name="T20" fmla="*/ 102 w 509"/>
                    <a:gd name="T21" fmla="*/ 178 h 390"/>
                    <a:gd name="T22" fmla="*/ 93 w 509"/>
                    <a:gd name="T23" fmla="*/ 170 h 390"/>
                    <a:gd name="T24" fmla="*/ 68 w 509"/>
                    <a:gd name="T25" fmla="*/ 144 h 390"/>
                    <a:gd name="T26" fmla="*/ 59 w 509"/>
                    <a:gd name="T27" fmla="*/ 128 h 390"/>
                    <a:gd name="T28" fmla="*/ 42 w 509"/>
                    <a:gd name="T29" fmla="*/ 119 h 390"/>
                    <a:gd name="T30" fmla="*/ 25 w 509"/>
                    <a:gd name="T31" fmla="*/ 111 h 390"/>
                    <a:gd name="T32" fmla="*/ 17 w 509"/>
                    <a:gd name="T33" fmla="*/ 102 h 390"/>
                    <a:gd name="T34" fmla="*/ 0 w 509"/>
                    <a:gd name="T35" fmla="*/ 94 h 390"/>
                    <a:gd name="T36" fmla="*/ 8 w 509"/>
                    <a:gd name="T37" fmla="*/ 77 h 390"/>
                    <a:gd name="T38" fmla="*/ 8 w 509"/>
                    <a:gd name="T39" fmla="*/ 68 h 390"/>
                    <a:gd name="T40" fmla="*/ 8 w 509"/>
                    <a:gd name="T41" fmla="*/ 68 h 390"/>
                    <a:gd name="T42" fmla="*/ 17 w 509"/>
                    <a:gd name="T43" fmla="*/ 60 h 390"/>
                    <a:gd name="T44" fmla="*/ 17 w 509"/>
                    <a:gd name="T45" fmla="*/ 60 h 390"/>
                    <a:gd name="T46" fmla="*/ 34 w 509"/>
                    <a:gd name="T47" fmla="*/ 51 h 390"/>
                    <a:gd name="T48" fmla="*/ 59 w 509"/>
                    <a:gd name="T49" fmla="*/ 34 h 390"/>
                    <a:gd name="T50" fmla="*/ 76 w 509"/>
                    <a:gd name="T51" fmla="*/ 26 h 390"/>
                    <a:gd name="T52" fmla="*/ 93 w 509"/>
                    <a:gd name="T53" fmla="*/ 17 h 390"/>
                    <a:gd name="T54" fmla="*/ 102 w 509"/>
                    <a:gd name="T55" fmla="*/ 17 h 390"/>
                    <a:gd name="T56" fmla="*/ 152 w 509"/>
                    <a:gd name="T57" fmla="*/ 9 h 390"/>
                    <a:gd name="T58" fmla="*/ 229 w 509"/>
                    <a:gd name="T59" fmla="*/ 0 h 390"/>
                    <a:gd name="T60" fmla="*/ 246 w 509"/>
                    <a:gd name="T61" fmla="*/ 9 h 390"/>
                    <a:gd name="T62" fmla="*/ 263 w 509"/>
                    <a:gd name="T63" fmla="*/ 43 h 390"/>
                    <a:gd name="T64" fmla="*/ 373 w 509"/>
                    <a:gd name="T65" fmla="*/ 26 h 390"/>
                    <a:gd name="T66" fmla="*/ 450 w 509"/>
                    <a:gd name="T67" fmla="*/ 77 h 390"/>
                    <a:gd name="T68" fmla="*/ 509 w 509"/>
                    <a:gd name="T69" fmla="*/ 119 h 390"/>
                    <a:gd name="T70" fmla="*/ 467 w 509"/>
                    <a:gd name="T71" fmla="*/ 204 h 390"/>
                    <a:gd name="T72" fmla="*/ 458 w 509"/>
                    <a:gd name="T73" fmla="*/ 221 h 390"/>
                    <a:gd name="T74" fmla="*/ 450 w 509"/>
                    <a:gd name="T75" fmla="*/ 246 h 390"/>
                    <a:gd name="T76" fmla="*/ 424 w 509"/>
                    <a:gd name="T77" fmla="*/ 263 h 390"/>
                    <a:gd name="T78" fmla="*/ 399 w 509"/>
                    <a:gd name="T79" fmla="*/ 272 h 390"/>
                    <a:gd name="T80" fmla="*/ 399 w 509"/>
                    <a:gd name="T81" fmla="*/ 289 h 390"/>
                    <a:gd name="T82" fmla="*/ 365 w 509"/>
                    <a:gd name="T83" fmla="*/ 322 h 390"/>
                    <a:gd name="T84" fmla="*/ 348 w 509"/>
                    <a:gd name="T85" fmla="*/ 331 h 390"/>
                    <a:gd name="T86" fmla="*/ 322 w 509"/>
                    <a:gd name="T87" fmla="*/ 331 h 390"/>
                    <a:gd name="T88" fmla="*/ 348 w 509"/>
                    <a:gd name="T89" fmla="*/ 356 h 390"/>
                    <a:gd name="T90" fmla="*/ 314 w 509"/>
                    <a:gd name="T91" fmla="*/ 339 h 390"/>
                    <a:gd name="T92" fmla="*/ 305 w 509"/>
                    <a:gd name="T93" fmla="*/ 348 h 390"/>
                    <a:gd name="T94" fmla="*/ 280 w 509"/>
                    <a:gd name="T95" fmla="*/ 390 h 390"/>
                    <a:gd name="T96" fmla="*/ 280 w 509"/>
                    <a:gd name="T97" fmla="*/ 373 h 390"/>
                    <a:gd name="T98" fmla="*/ 271 w 509"/>
                    <a:gd name="T99" fmla="*/ 356 h 390"/>
                    <a:gd name="T100" fmla="*/ 263 w 509"/>
                    <a:gd name="T101" fmla="*/ 339 h 390"/>
                    <a:gd name="T102" fmla="*/ 254 w 509"/>
                    <a:gd name="T103" fmla="*/ 339 h 390"/>
                    <a:gd name="T104" fmla="*/ 246 w 509"/>
                    <a:gd name="T105" fmla="*/ 331 h 390"/>
                    <a:gd name="T106" fmla="*/ 237 w 509"/>
                    <a:gd name="T107" fmla="*/ 322 h 390"/>
                    <a:gd name="T108" fmla="*/ 237 w 509"/>
                    <a:gd name="T109" fmla="*/ 305 h 390"/>
                    <a:gd name="T110" fmla="*/ 237 w 509"/>
                    <a:gd name="T111" fmla="*/ 305 h 390"/>
                    <a:gd name="T112" fmla="*/ 229 w 509"/>
                    <a:gd name="T113" fmla="*/ 297 h 390"/>
                    <a:gd name="T114" fmla="*/ 229 w 509"/>
                    <a:gd name="T115" fmla="*/ 289 h 390"/>
                    <a:gd name="T116" fmla="*/ 220 w 509"/>
                    <a:gd name="T117" fmla="*/ 280 h 390"/>
                    <a:gd name="T118" fmla="*/ 203 w 509"/>
                    <a:gd name="T119" fmla="*/ 272 h 390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  <a:gd name="T165" fmla="*/ 0 60000 65536"/>
                    <a:gd name="T166" fmla="*/ 0 60000 65536"/>
                    <a:gd name="T167" fmla="*/ 0 60000 65536"/>
                    <a:gd name="T168" fmla="*/ 0 60000 65536"/>
                    <a:gd name="T169" fmla="*/ 0 60000 65536"/>
                    <a:gd name="T170" fmla="*/ 0 60000 65536"/>
                    <a:gd name="T171" fmla="*/ 0 60000 65536"/>
                    <a:gd name="T172" fmla="*/ 0 60000 65536"/>
                    <a:gd name="T173" fmla="*/ 0 60000 65536"/>
                    <a:gd name="T174" fmla="*/ 0 60000 65536"/>
                    <a:gd name="T175" fmla="*/ 0 60000 65536"/>
                    <a:gd name="T176" fmla="*/ 0 60000 65536"/>
                    <a:gd name="T177" fmla="*/ 0 60000 65536"/>
                    <a:gd name="T178" fmla="*/ 0 60000 65536"/>
                    <a:gd name="T179" fmla="*/ 0 60000 65536"/>
                    <a:gd name="T180" fmla="*/ 0 w 509"/>
                    <a:gd name="T181" fmla="*/ 0 h 390"/>
                    <a:gd name="T182" fmla="*/ 509 w 509"/>
                    <a:gd name="T183" fmla="*/ 390 h 390"/>
                  </a:gdLst>
                  <a:ahLst/>
                  <a:cxnLst>
                    <a:cxn ang="T120">
                      <a:pos x="T0" y="T1"/>
                    </a:cxn>
                    <a:cxn ang="T121">
                      <a:pos x="T2" y="T3"/>
                    </a:cxn>
                    <a:cxn ang="T122">
                      <a:pos x="T4" y="T5"/>
                    </a:cxn>
                    <a:cxn ang="T123">
                      <a:pos x="T6" y="T7"/>
                    </a:cxn>
                    <a:cxn ang="T124">
                      <a:pos x="T8" y="T9"/>
                    </a:cxn>
                    <a:cxn ang="T125">
                      <a:pos x="T10" y="T11"/>
                    </a:cxn>
                    <a:cxn ang="T126">
                      <a:pos x="T12" y="T13"/>
                    </a:cxn>
                    <a:cxn ang="T127">
                      <a:pos x="T14" y="T15"/>
                    </a:cxn>
                    <a:cxn ang="T128">
                      <a:pos x="T16" y="T17"/>
                    </a:cxn>
                    <a:cxn ang="T129">
                      <a:pos x="T18" y="T19"/>
                    </a:cxn>
                    <a:cxn ang="T130">
                      <a:pos x="T20" y="T21"/>
                    </a:cxn>
                    <a:cxn ang="T131">
                      <a:pos x="T22" y="T23"/>
                    </a:cxn>
                    <a:cxn ang="T132">
                      <a:pos x="T24" y="T25"/>
                    </a:cxn>
                    <a:cxn ang="T133">
                      <a:pos x="T26" y="T27"/>
                    </a:cxn>
                    <a:cxn ang="T134">
                      <a:pos x="T28" y="T29"/>
                    </a:cxn>
                    <a:cxn ang="T135">
                      <a:pos x="T30" y="T31"/>
                    </a:cxn>
                    <a:cxn ang="T136">
                      <a:pos x="T32" y="T33"/>
                    </a:cxn>
                    <a:cxn ang="T137">
                      <a:pos x="T34" y="T35"/>
                    </a:cxn>
                    <a:cxn ang="T138">
                      <a:pos x="T36" y="T37"/>
                    </a:cxn>
                    <a:cxn ang="T139">
                      <a:pos x="T38" y="T39"/>
                    </a:cxn>
                    <a:cxn ang="T140">
                      <a:pos x="T40" y="T41"/>
                    </a:cxn>
                    <a:cxn ang="T141">
                      <a:pos x="T42" y="T43"/>
                    </a:cxn>
                    <a:cxn ang="T142">
                      <a:pos x="T44" y="T45"/>
                    </a:cxn>
                    <a:cxn ang="T143">
                      <a:pos x="T46" y="T47"/>
                    </a:cxn>
                    <a:cxn ang="T144">
                      <a:pos x="T48" y="T49"/>
                    </a:cxn>
                    <a:cxn ang="T145">
                      <a:pos x="T50" y="T51"/>
                    </a:cxn>
                    <a:cxn ang="T146">
                      <a:pos x="T52" y="T53"/>
                    </a:cxn>
                    <a:cxn ang="T147">
                      <a:pos x="T54" y="T55"/>
                    </a:cxn>
                    <a:cxn ang="T148">
                      <a:pos x="T56" y="T57"/>
                    </a:cxn>
                    <a:cxn ang="T149">
                      <a:pos x="T58" y="T59"/>
                    </a:cxn>
                    <a:cxn ang="T150">
                      <a:pos x="T60" y="T61"/>
                    </a:cxn>
                    <a:cxn ang="T151">
                      <a:pos x="T62" y="T63"/>
                    </a:cxn>
                    <a:cxn ang="T152">
                      <a:pos x="T64" y="T65"/>
                    </a:cxn>
                    <a:cxn ang="T153">
                      <a:pos x="T66" y="T67"/>
                    </a:cxn>
                    <a:cxn ang="T154">
                      <a:pos x="T68" y="T69"/>
                    </a:cxn>
                    <a:cxn ang="T155">
                      <a:pos x="T70" y="T71"/>
                    </a:cxn>
                    <a:cxn ang="T156">
                      <a:pos x="T72" y="T73"/>
                    </a:cxn>
                    <a:cxn ang="T157">
                      <a:pos x="T74" y="T75"/>
                    </a:cxn>
                    <a:cxn ang="T158">
                      <a:pos x="T76" y="T77"/>
                    </a:cxn>
                    <a:cxn ang="T159">
                      <a:pos x="T78" y="T79"/>
                    </a:cxn>
                    <a:cxn ang="T160">
                      <a:pos x="T80" y="T81"/>
                    </a:cxn>
                    <a:cxn ang="T161">
                      <a:pos x="T82" y="T83"/>
                    </a:cxn>
                    <a:cxn ang="T162">
                      <a:pos x="T84" y="T85"/>
                    </a:cxn>
                    <a:cxn ang="T163">
                      <a:pos x="T86" y="T87"/>
                    </a:cxn>
                    <a:cxn ang="T164">
                      <a:pos x="T88" y="T89"/>
                    </a:cxn>
                    <a:cxn ang="T165">
                      <a:pos x="T90" y="T91"/>
                    </a:cxn>
                    <a:cxn ang="T166">
                      <a:pos x="T92" y="T93"/>
                    </a:cxn>
                    <a:cxn ang="T167">
                      <a:pos x="T94" y="T95"/>
                    </a:cxn>
                    <a:cxn ang="T168">
                      <a:pos x="T96" y="T97"/>
                    </a:cxn>
                    <a:cxn ang="T169">
                      <a:pos x="T98" y="T99"/>
                    </a:cxn>
                    <a:cxn ang="T170">
                      <a:pos x="T100" y="T101"/>
                    </a:cxn>
                    <a:cxn ang="T171">
                      <a:pos x="T102" y="T103"/>
                    </a:cxn>
                    <a:cxn ang="T172">
                      <a:pos x="T104" y="T105"/>
                    </a:cxn>
                    <a:cxn ang="T173">
                      <a:pos x="T106" y="T107"/>
                    </a:cxn>
                    <a:cxn ang="T174">
                      <a:pos x="T108" y="T109"/>
                    </a:cxn>
                    <a:cxn ang="T175">
                      <a:pos x="T110" y="T111"/>
                    </a:cxn>
                    <a:cxn ang="T176">
                      <a:pos x="T112" y="T113"/>
                    </a:cxn>
                    <a:cxn ang="T177">
                      <a:pos x="T114" y="T115"/>
                    </a:cxn>
                    <a:cxn ang="T178">
                      <a:pos x="T116" y="T117"/>
                    </a:cxn>
                    <a:cxn ang="T179">
                      <a:pos x="T118" y="T119"/>
                    </a:cxn>
                  </a:cxnLst>
                  <a:rect l="T180" t="T181" r="T182" b="T183"/>
                  <a:pathLst>
                    <a:path w="509" h="390">
                      <a:moveTo>
                        <a:pt x="195" y="263"/>
                      </a:moveTo>
                      <a:lnTo>
                        <a:pt x="195" y="263"/>
                      </a:lnTo>
                      <a:lnTo>
                        <a:pt x="186" y="263"/>
                      </a:lnTo>
                      <a:lnTo>
                        <a:pt x="186" y="255"/>
                      </a:lnTo>
                      <a:lnTo>
                        <a:pt x="178" y="255"/>
                      </a:lnTo>
                      <a:lnTo>
                        <a:pt x="186" y="246"/>
                      </a:lnTo>
                      <a:lnTo>
                        <a:pt x="178" y="246"/>
                      </a:lnTo>
                      <a:lnTo>
                        <a:pt x="178" y="255"/>
                      </a:lnTo>
                      <a:lnTo>
                        <a:pt x="178" y="246"/>
                      </a:lnTo>
                      <a:lnTo>
                        <a:pt x="169" y="246"/>
                      </a:lnTo>
                      <a:lnTo>
                        <a:pt x="169" y="238"/>
                      </a:lnTo>
                      <a:lnTo>
                        <a:pt x="169" y="229"/>
                      </a:lnTo>
                      <a:lnTo>
                        <a:pt x="161" y="229"/>
                      </a:lnTo>
                      <a:lnTo>
                        <a:pt x="161" y="221"/>
                      </a:lnTo>
                      <a:lnTo>
                        <a:pt x="152" y="221"/>
                      </a:lnTo>
                      <a:lnTo>
                        <a:pt x="152" y="212"/>
                      </a:lnTo>
                      <a:lnTo>
                        <a:pt x="144" y="212"/>
                      </a:lnTo>
                      <a:lnTo>
                        <a:pt x="135" y="204"/>
                      </a:lnTo>
                      <a:lnTo>
                        <a:pt x="127" y="195"/>
                      </a:lnTo>
                      <a:lnTo>
                        <a:pt x="119" y="187"/>
                      </a:lnTo>
                      <a:lnTo>
                        <a:pt x="110" y="187"/>
                      </a:lnTo>
                      <a:lnTo>
                        <a:pt x="102" y="178"/>
                      </a:lnTo>
                      <a:lnTo>
                        <a:pt x="93" y="178"/>
                      </a:lnTo>
                      <a:lnTo>
                        <a:pt x="93" y="170"/>
                      </a:lnTo>
                      <a:lnTo>
                        <a:pt x="85" y="161"/>
                      </a:lnTo>
                      <a:lnTo>
                        <a:pt x="76" y="153"/>
                      </a:lnTo>
                      <a:lnTo>
                        <a:pt x="76" y="144"/>
                      </a:lnTo>
                      <a:lnTo>
                        <a:pt x="68" y="144"/>
                      </a:lnTo>
                      <a:lnTo>
                        <a:pt x="68" y="136"/>
                      </a:lnTo>
                      <a:lnTo>
                        <a:pt x="59" y="128"/>
                      </a:lnTo>
                      <a:lnTo>
                        <a:pt x="59" y="119"/>
                      </a:lnTo>
                      <a:lnTo>
                        <a:pt x="51" y="119"/>
                      </a:lnTo>
                      <a:lnTo>
                        <a:pt x="42" y="119"/>
                      </a:lnTo>
                      <a:lnTo>
                        <a:pt x="34" y="119"/>
                      </a:lnTo>
                      <a:lnTo>
                        <a:pt x="34" y="111"/>
                      </a:lnTo>
                      <a:lnTo>
                        <a:pt x="25" y="111"/>
                      </a:lnTo>
                      <a:lnTo>
                        <a:pt x="25" y="102"/>
                      </a:lnTo>
                      <a:lnTo>
                        <a:pt x="17" y="102"/>
                      </a:lnTo>
                      <a:lnTo>
                        <a:pt x="8" y="94"/>
                      </a:lnTo>
                      <a:lnTo>
                        <a:pt x="0" y="94"/>
                      </a:lnTo>
                      <a:lnTo>
                        <a:pt x="0" y="85"/>
                      </a:lnTo>
                      <a:lnTo>
                        <a:pt x="0" y="77"/>
                      </a:lnTo>
                      <a:lnTo>
                        <a:pt x="8" y="77"/>
                      </a:lnTo>
                      <a:lnTo>
                        <a:pt x="8" y="68"/>
                      </a:lnTo>
                      <a:lnTo>
                        <a:pt x="17" y="68"/>
                      </a:lnTo>
                      <a:lnTo>
                        <a:pt x="17" y="60"/>
                      </a:lnTo>
                      <a:lnTo>
                        <a:pt x="25" y="51"/>
                      </a:lnTo>
                      <a:lnTo>
                        <a:pt x="17" y="51"/>
                      </a:lnTo>
                      <a:lnTo>
                        <a:pt x="34" y="51"/>
                      </a:lnTo>
                      <a:lnTo>
                        <a:pt x="42" y="43"/>
                      </a:lnTo>
                      <a:lnTo>
                        <a:pt x="51" y="34"/>
                      </a:lnTo>
                      <a:lnTo>
                        <a:pt x="59" y="34"/>
                      </a:lnTo>
                      <a:lnTo>
                        <a:pt x="68" y="26"/>
                      </a:lnTo>
                      <a:lnTo>
                        <a:pt x="76" y="26"/>
                      </a:lnTo>
                      <a:lnTo>
                        <a:pt x="85" y="17"/>
                      </a:lnTo>
                      <a:lnTo>
                        <a:pt x="93" y="17"/>
                      </a:lnTo>
                      <a:lnTo>
                        <a:pt x="102" y="17"/>
                      </a:lnTo>
                      <a:lnTo>
                        <a:pt x="110" y="17"/>
                      </a:lnTo>
                      <a:lnTo>
                        <a:pt x="135" y="9"/>
                      </a:lnTo>
                      <a:lnTo>
                        <a:pt x="144" y="9"/>
                      </a:lnTo>
                      <a:lnTo>
                        <a:pt x="152" y="9"/>
                      </a:lnTo>
                      <a:lnTo>
                        <a:pt x="195" y="0"/>
                      </a:lnTo>
                      <a:lnTo>
                        <a:pt x="203" y="0"/>
                      </a:lnTo>
                      <a:lnTo>
                        <a:pt x="229" y="0"/>
                      </a:lnTo>
                      <a:lnTo>
                        <a:pt x="229" y="9"/>
                      </a:lnTo>
                      <a:lnTo>
                        <a:pt x="229" y="17"/>
                      </a:lnTo>
                      <a:lnTo>
                        <a:pt x="246" y="9"/>
                      </a:lnTo>
                      <a:lnTo>
                        <a:pt x="254" y="17"/>
                      </a:lnTo>
                      <a:lnTo>
                        <a:pt x="263" y="26"/>
                      </a:lnTo>
                      <a:lnTo>
                        <a:pt x="263" y="43"/>
                      </a:lnTo>
                      <a:lnTo>
                        <a:pt x="288" y="34"/>
                      </a:lnTo>
                      <a:lnTo>
                        <a:pt x="314" y="34"/>
                      </a:lnTo>
                      <a:lnTo>
                        <a:pt x="356" y="26"/>
                      </a:lnTo>
                      <a:lnTo>
                        <a:pt x="373" y="26"/>
                      </a:lnTo>
                      <a:lnTo>
                        <a:pt x="382" y="26"/>
                      </a:lnTo>
                      <a:lnTo>
                        <a:pt x="407" y="43"/>
                      </a:lnTo>
                      <a:lnTo>
                        <a:pt x="450" y="77"/>
                      </a:lnTo>
                      <a:lnTo>
                        <a:pt x="501" y="111"/>
                      </a:lnTo>
                      <a:lnTo>
                        <a:pt x="509" y="119"/>
                      </a:lnTo>
                      <a:lnTo>
                        <a:pt x="492" y="144"/>
                      </a:lnTo>
                      <a:lnTo>
                        <a:pt x="475" y="161"/>
                      </a:lnTo>
                      <a:lnTo>
                        <a:pt x="467" y="187"/>
                      </a:lnTo>
                      <a:lnTo>
                        <a:pt x="467" y="204"/>
                      </a:lnTo>
                      <a:lnTo>
                        <a:pt x="467" y="195"/>
                      </a:lnTo>
                      <a:lnTo>
                        <a:pt x="458" y="204"/>
                      </a:lnTo>
                      <a:lnTo>
                        <a:pt x="467" y="221"/>
                      </a:lnTo>
                      <a:lnTo>
                        <a:pt x="458" y="221"/>
                      </a:lnTo>
                      <a:lnTo>
                        <a:pt x="450" y="221"/>
                      </a:lnTo>
                      <a:lnTo>
                        <a:pt x="458" y="229"/>
                      </a:lnTo>
                      <a:lnTo>
                        <a:pt x="450" y="246"/>
                      </a:lnTo>
                      <a:lnTo>
                        <a:pt x="424" y="246"/>
                      </a:lnTo>
                      <a:lnTo>
                        <a:pt x="424" y="255"/>
                      </a:lnTo>
                      <a:lnTo>
                        <a:pt x="433" y="263"/>
                      </a:lnTo>
                      <a:lnTo>
                        <a:pt x="424" y="263"/>
                      </a:lnTo>
                      <a:lnTo>
                        <a:pt x="416" y="280"/>
                      </a:lnTo>
                      <a:lnTo>
                        <a:pt x="399" y="280"/>
                      </a:lnTo>
                      <a:lnTo>
                        <a:pt x="407" y="263"/>
                      </a:lnTo>
                      <a:lnTo>
                        <a:pt x="399" y="272"/>
                      </a:lnTo>
                      <a:lnTo>
                        <a:pt x="390" y="272"/>
                      </a:lnTo>
                      <a:lnTo>
                        <a:pt x="390" y="280"/>
                      </a:lnTo>
                      <a:lnTo>
                        <a:pt x="399" y="289"/>
                      </a:lnTo>
                      <a:lnTo>
                        <a:pt x="399" y="297"/>
                      </a:lnTo>
                      <a:lnTo>
                        <a:pt x="390" y="305"/>
                      </a:lnTo>
                      <a:lnTo>
                        <a:pt x="373" y="314"/>
                      </a:lnTo>
                      <a:lnTo>
                        <a:pt x="365" y="322"/>
                      </a:lnTo>
                      <a:lnTo>
                        <a:pt x="356" y="322"/>
                      </a:lnTo>
                      <a:lnTo>
                        <a:pt x="348" y="305"/>
                      </a:lnTo>
                      <a:lnTo>
                        <a:pt x="348" y="331"/>
                      </a:lnTo>
                      <a:lnTo>
                        <a:pt x="339" y="331"/>
                      </a:lnTo>
                      <a:lnTo>
                        <a:pt x="331" y="322"/>
                      </a:lnTo>
                      <a:lnTo>
                        <a:pt x="339" y="331"/>
                      </a:lnTo>
                      <a:lnTo>
                        <a:pt x="322" y="331"/>
                      </a:lnTo>
                      <a:lnTo>
                        <a:pt x="348" y="339"/>
                      </a:lnTo>
                      <a:lnTo>
                        <a:pt x="348" y="348"/>
                      </a:lnTo>
                      <a:lnTo>
                        <a:pt x="348" y="356"/>
                      </a:lnTo>
                      <a:lnTo>
                        <a:pt x="331" y="365"/>
                      </a:lnTo>
                      <a:lnTo>
                        <a:pt x="331" y="356"/>
                      </a:lnTo>
                      <a:lnTo>
                        <a:pt x="322" y="348"/>
                      </a:lnTo>
                      <a:lnTo>
                        <a:pt x="314" y="339"/>
                      </a:lnTo>
                      <a:lnTo>
                        <a:pt x="314" y="331"/>
                      </a:lnTo>
                      <a:lnTo>
                        <a:pt x="305" y="331"/>
                      </a:lnTo>
                      <a:lnTo>
                        <a:pt x="305" y="348"/>
                      </a:lnTo>
                      <a:lnTo>
                        <a:pt x="314" y="365"/>
                      </a:lnTo>
                      <a:lnTo>
                        <a:pt x="305" y="390"/>
                      </a:lnTo>
                      <a:lnTo>
                        <a:pt x="288" y="390"/>
                      </a:lnTo>
                      <a:lnTo>
                        <a:pt x="280" y="390"/>
                      </a:lnTo>
                      <a:lnTo>
                        <a:pt x="280" y="382"/>
                      </a:lnTo>
                      <a:lnTo>
                        <a:pt x="280" y="373"/>
                      </a:lnTo>
                      <a:lnTo>
                        <a:pt x="280" y="365"/>
                      </a:lnTo>
                      <a:lnTo>
                        <a:pt x="280" y="356"/>
                      </a:lnTo>
                      <a:lnTo>
                        <a:pt x="271" y="365"/>
                      </a:lnTo>
                      <a:lnTo>
                        <a:pt x="271" y="356"/>
                      </a:lnTo>
                      <a:lnTo>
                        <a:pt x="271" y="348"/>
                      </a:lnTo>
                      <a:lnTo>
                        <a:pt x="263" y="339"/>
                      </a:lnTo>
                      <a:lnTo>
                        <a:pt x="254" y="339"/>
                      </a:lnTo>
                      <a:lnTo>
                        <a:pt x="246" y="331"/>
                      </a:lnTo>
                      <a:lnTo>
                        <a:pt x="246" y="322"/>
                      </a:lnTo>
                      <a:lnTo>
                        <a:pt x="237" y="322"/>
                      </a:lnTo>
                      <a:lnTo>
                        <a:pt x="237" y="314"/>
                      </a:lnTo>
                      <a:lnTo>
                        <a:pt x="237" y="305"/>
                      </a:lnTo>
                      <a:lnTo>
                        <a:pt x="229" y="305"/>
                      </a:lnTo>
                      <a:lnTo>
                        <a:pt x="229" y="297"/>
                      </a:lnTo>
                      <a:lnTo>
                        <a:pt x="229" y="289"/>
                      </a:lnTo>
                      <a:lnTo>
                        <a:pt x="229" y="280"/>
                      </a:lnTo>
                      <a:lnTo>
                        <a:pt x="220" y="280"/>
                      </a:lnTo>
                      <a:lnTo>
                        <a:pt x="212" y="280"/>
                      </a:lnTo>
                      <a:lnTo>
                        <a:pt x="212" y="272"/>
                      </a:lnTo>
                      <a:lnTo>
                        <a:pt x="203" y="272"/>
                      </a:lnTo>
                      <a:lnTo>
                        <a:pt x="195" y="272"/>
                      </a:lnTo>
                      <a:lnTo>
                        <a:pt x="195" y="263"/>
                      </a:lnTo>
                      <a:close/>
                    </a:path>
                  </a:pathLst>
                </a:custGeom>
                <a:solidFill>
                  <a:schemeClr val="bg2"/>
                </a:solidFill>
                <a:ln w="12700">
                  <a:noFill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0" hangingPunct="0">
                    <a:spcBef>
                      <a:spcPct val="20000"/>
                    </a:spcBef>
                  </a:pPr>
                  <a:endParaRPr lang="en-US"/>
                </a:p>
              </p:txBody>
            </p:sp>
            <p:sp>
              <p:nvSpPr>
                <p:cNvPr id="46269" name="Freeform 60"/>
                <p:cNvSpPr>
                  <a:spLocks/>
                </p:cNvSpPr>
                <p:nvPr/>
              </p:nvSpPr>
              <p:spPr bwMode="auto">
                <a:xfrm>
                  <a:off x="4566" y="2894"/>
                  <a:ext cx="17" cy="17"/>
                </a:xfrm>
                <a:custGeom>
                  <a:avLst/>
                  <a:gdLst>
                    <a:gd name="T0" fmla="*/ 0 w 17"/>
                    <a:gd name="T1" fmla="*/ 0 h 17"/>
                    <a:gd name="T2" fmla="*/ 8 w 17"/>
                    <a:gd name="T3" fmla="*/ 0 h 17"/>
                    <a:gd name="T4" fmla="*/ 17 w 17"/>
                    <a:gd name="T5" fmla="*/ 0 h 17"/>
                    <a:gd name="T6" fmla="*/ 0 w 17"/>
                    <a:gd name="T7" fmla="*/ 17 h 17"/>
                    <a:gd name="T8" fmla="*/ 0 w 17"/>
                    <a:gd name="T9" fmla="*/ 0 h 17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7"/>
                    <a:gd name="T16" fmla="*/ 0 h 17"/>
                    <a:gd name="T17" fmla="*/ 17 w 17"/>
                    <a:gd name="T18" fmla="*/ 17 h 17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7" h="17">
                      <a:moveTo>
                        <a:pt x="0" y="0"/>
                      </a:moveTo>
                      <a:lnTo>
                        <a:pt x="8" y="0"/>
                      </a:lnTo>
                      <a:lnTo>
                        <a:pt x="17" y="0"/>
                      </a:lnTo>
                      <a:lnTo>
                        <a:pt x="0" y="17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bg2"/>
                </a:solidFill>
                <a:ln w="12700">
                  <a:noFill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0" hangingPunct="0">
                    <a:spcBef>
                      <a:spcPct val="20000"/>
                    </a:spcBef>
                  </a:pPr>
                  <a:endParaRPr lang="en-US"/>
                </a:p>
              </p:txBody>
            </p:sp>
            <p:sp>
              <p:nvSpPr>
                <p:cNvPr id="46270" name="Freeform 61"/>
                <p:cNvSpPr>
                  <a:spLocks/>
                </p:cNvSpPr>
                <p:nvPr/>
              </p:nvSpPr>
              <p:spPr bwMode="auto">
                <a:xfrm>
                  <a:off x="3139" y="2919"/>
                  <a:ext cx="578" cy="509"/>
                </a:xfrm>
                <a:custGeom>
                  <a:avLst/>
                  <a:gdLst>
                    <a:gd name="T0" fmla="*/ 42 w 578"/>
                    <a:gd name="T1" fmla="*/ 339 h 509"/>
                    <a:gd name="T2" fmla="*/ 42 w 578"/>
                    <a:gd name="T3" fmla="*/ 322 h 509"/>
                    <a:gd name="T4" fmla="*/ 51 w 578"/>
                    <a:gd name="T5" fmla="*/ 314 h 509"/>
                    <a:gd name="T6" fmla="*/ 59 w 578"/>
                    <a:gd name="T7" fmla="*/ 288 h 509"/>
                    <a:gd name="T8" fmla="*/ 59 w 578"/>
                    <a:gd name="T9" fmla="*/ 280 h 509"/>
                    <a:gd name="T10" fmla="*/ 59 w 578"/>
                    <a:gd name="T11" fmla="*/ 263 h 509"/>
                    <a:gd name="T12" fmla="*/ 59 w 578"/>
                    <a:gd name="T13" fmla="*/ 254 h 509"/>
                    <a:gd name="T14" fmla="*/ 59 w 578"/>
                    <a:gd name="T15" fmla="*/ 246 h 509"/>
                    <a:gd name="T16" fmla="*/ 51 w 578"/>
                    <a:gd name="T17" fmla="*/ 229 h 509"/>
                    <a:gd name="T18" fmla="*/ 42 w 578"/>
                    <a:gd name="T19" fmla="*/ 212 h 509"/>
                    <a:gd name="T20" fmla="*/ 42 w 578"/>
                    <a:gd name="T21" fmla="*/ 195 h 509"/>
                    <a:gd name="T22" fmla="*/ 26 w 578"/>
                    <a:gd name="T23" fmla="*/ 187 h 509"/>
                    <a:gd name="T24" fmla="*/ 26 w 578"/>
                    <a:gd name="T25" fmla="*/ 170 h 509"/>
                    <a:gd name="T26" fmla="*/ 17 w 578"/>
                    <a:gd name="T27" fmla="*/ 153 h 509"/>
                    <a:gd name="T28" fmla="*/ 0 w 578"/>
                    <a:gd name="T29" fmla="*/ 51 h 509"/>
                    <a:gd name="T30" fmla="*/ 144 w 578"/>
                    <a:gd name="T31" fmla="*/ 0 h 509"/>
                    <a:gd name="T32" fmla="*/ 306 w 578"/>
                    <a:gd name="T33" fmla="*/ 9 h 509"/>
                    <a:gd name="T34" fmla="*/ 314 w 578"/>
                    <a:gd name="T35" fmla="*/ 17 h 509"/>
                    <a:gd name="T36" fmla="*/ 314 w 578"/>
                    <a:gd name="T37" fmla="*/ 51 h 509"/>
                    <a:gd name="T38" fmla="*/ 323 w 578"/>
                    <a:gd name="T39" fmla="*/ 51 h 509"/>
                    <a:gd name="T40" fmla="*/ 314 w 578"/>
                    <a:gd name="T41" fmla="*/ 59 h 509"/>
                    <a:gd name="T42" fmla="*/ 331 w 578"/>
                    <a:gd name="T43" fmla="*/ 76 h 509"/>
                    <a:gd name="T44" fmla="*/ 331 w 578"/>
                    <a:gd name="T45" fmla="*/ 93 h 509"/>
                    <a:gd name="T46" fmla="*/ 314 w 578"/>
                    <a:gd name="T47" fmla="*/ 102 h 509"/>
                    <a:gd name="T48" fmla="*/ 331 w 578"/>
                    <a:gd name="T49" fmla="*/ 102 h 509"/>
                    <a:gd name="T50" fmla="*/ 314 w 578"/>
                    <a:gd name="T51" fmla="*/ 119 h 509"/>
                    <a:gd name="T52" fmla="*/ 306 w 578"/>
                    <a:gd name="T53" fmla="*/ 144 h 509"/>
                    <a:gd name="T54" fmla="*/ 297 w 578"/>
                    <a:gd name="T55" fmla="*/ 161 h 509"/>
                    <a:gd name="T56" fmla="*/ 289 w 578"/>
                    <a:gd name="T57" fmla="*/ 161 h 509"/>
                    <a:gd name="T58" fmla="*/ 289 w 578"/>
                    <a:gd name="T59" fmla="*/ 178 h 509"/>
                    <a:gd name="T60" fmla="*/ 289 w 578"/>
                    <a:gd name="T61" fmla="*/ 204 h 509"/>
                    <a:gd name="T62" fmla="*/ 272 w 578"/>
                    <a:gd name="T63" fmla="*/ 204 h 509"/>
                    <a:gd name="T64" fmla="*/ 272 w 578"/>
                    <a:gd name="T65" fmla="*/ 220 h 509"/>
                    <a:gd name="T66" fmla="*/ 280 w 578"/>
                    <a:gd name="T67" fmla="*/ 254 h 509"/>
                    <a:gd name="T68" fmla="*/ 425 w 578"/>
                    <a:gd name="T69" fmla="*/ 246 h 509"/>
                    <a:gd name="T70" fmla="*/ 476 w 578"/>
                    <a:gd name="T71" fmla="*/ 254 h 509"/>
                    <a:gd name="T72" fmla="*/ 476 w 578"/>
                    <a:gd name="T73" fmla="*/ 271 h 509"/>
                    <a:gd name="T74" fmla="*/ 467 w 578"/>
                    <a:gd name="T75" fmla="*/ 280 h 509"/>
                    <a:gd name="T76" fmla="*/ 476 w 578"/>
                    <a:gd name="T77" fmla="*/ 297 h 509"/>
                    <a:gd name="T78" fmla="*/ 484 w 578"/>
                    <a:gd name="T79" fmla="*/ 314 h 509"/>
                    <a:gd name="T80" fmla="*/ 493 w 578"/>
                    <a:gd name="T81" fmla="*/ 331 h 509"/>
                    <a:gd name="T82" fmla="*/ 459 w 578"/>
                    <a:gd name="T83" fmla="*/ 339 h 509"/>
                    <a:gd name="T84" fmla="*/ 459 w 578"/>
                    <a:gd name="T85" fmla="*/ 365 h 509"/>
                    <a:gd name="T86" fmla="*/ 476 w 578"/>
                    <a:gd name="T87" fmla="*/ 373 h 509"/>
                    <a:gd name="T88" fmla="*/ 518 w 578"/>
                    <a:gd name="T89" fmla="*/ 373 h 509"/>
                    <a:gd name="T90" fmla="*/ 510 w 578"/>
                    <a:gd name="T91" fmla="*/ 407 h 509"/>
                    <a:gd name="T92" fmla="*/ 493 w 578"/>
                    <a:gd name="T93" fmla="*/ 415 h 509"/>
                    <a:gd name="T94" fmla="*/ 535 w 578"/>
                    <a:gd name="T95" fmla="*/ 449 h 509"/>
                    <a:gd name="T96" fmla="*/ 569 w 578"/>
                    <a:gd name="T97" fmla="*/ 475 h 509"/>
                    <a:gd name="T98" fmla="*/ 552 w 578"/>
                    <a:gd name="T99" fmla="*/ 492 h 509"/>
                    <a:gd name="T100" fmla="*/ 527 w 578"/>
                    <a:gd name="T101" fmla="*/ 466 h 509"/>
                    <a:gd name="T102" fmla="*/ 467 w 578"/>
                    <a:gd name="T103" fmla="*/ 441 h 509"/>
                    <a:gd name="T104" fmla="*/ 459 w 578"/>
                    <a:gd name="T105" fmla="*/ 449 h 509"/>
                    <a:gd name="T106" fmla="*/ 459 w 578"/>
                    <a:gd name="T107" fmla="*/ 483 h 509"/>
                    <a:gd name="T108" fmla="*/ 416 w 578"/>
                    <a:gd name="T109" fmla="*/ 466 h 509"/>
                    <a:gd name="T110" fmla="*/ 391 w 578"/>
                    <a:gd name="T111" fmla="*/ 483 h 509"/>
                    <a:gd name="T112" fmla="*/ 374 w 578"/>
                    <a:gd name="T113" fmla="*/ 475 h 509"/>
                    <a:gd name="T114" fmla="*/ 289 w 578"/>
                    <a:gd name="T115" fmla="*/ 441 h 509"/>
                    <a:gd name="T116" fmla="*/ 255 w 578"/>
                    <a:gd name="T117" fmla="*/ 407 h 509"/>
                    <a:gd name="T118" fmla="*/ 170 w 578"/>
                    <a:gd name="T119" fmla="*/ 441 h 509"/>
                    <a:gd name="T120" fmla="*/ 42 w 578"/>
                    <a:gd name="T121" fmla="*/ 381 h 509"/>
                    <a:gd name="T122" fmla="*/ 42 w 578"/>
                    <a:gd name="T123" fmla="*/ 365 h 509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  <a:gd name="T165" fmla="*/ 0 60000 65536"/>
                    <a:gd name="T166" fmla="*/ 0 60000 65536"/>
                    <a:gd name="T167" fmla="*/ 0 60000 65536"/>
                    <a:gd name="T168" fmla="*/ 0 60000 65536"/>
                    <a:gd name="T169" fmla="*/ 0 60000 65536"/>
                    <a:gd name="T170" fmla="*/ 0 60000 65536"/>
                    <a:gd name="T171" fmla="*/ 0 60000 65536"/>
                    <a:gd name="T172" fmla="*/ 0 60000 65536"/>
                    <a:gd name="T173" fmla="*/ 0 60000 65536"/>
                    <a:gd name="T174" fmla="*/ 0 60000 65536"/>
                    <a:gd name="T175" fmla="*/ 0 60000 65536"/>
                    <a:gd name="T176" fmla="*/ 0 60000 65536"/>
                    <a:gd name="T177" fmla="*/ 0 60000 65536"/>
                    <a:gd name="T178" fmla="*/ 0 60000 65536"/>
                    <a:gd name="T179" fmla="*/ 0 60000 65536"/>
                    <a:gd name="T180" fmla="*/ 0 60000 65536"/>
                    <a:gd name="T181" fmla="*/ 0 60000 65536"/>
                    <a:gd name="T182" fmla="*/ 0 60000 65536"/>
                    <a:gd name="T183" fmla="*/ 0 60000 65536"/>
                    <a:gd name="T184" fmla="*/ 0 60000 65536"/>
                    <a:gd name="T185" fmla="*/ 0 60000 65536"/>
                    <a:gd name="T186" fmla="*/ 0 w 578"/>
                    <a:gd name="T187" fmla="*/ 0 h 509"/>
                    <a:gd name="T188" fmla="*/ 578 w 578"/>
                    <a:gd name="T189" fmla="*/ 509 h 509"/>
                  </a:gdLst>
                  <a:ahLst/>
                  <a:cxnLst>
                    <a:cxn ang="T124">
                      <a:pos x="T0" y="T1"/>
                    </a:cxn>
                    <a:cxn ang="T125">
                      <a:pos x="T2" y="T3"/>
                    </a:cxn>
                    <a:cxn ang="T126">
                      <a:pos x="T4" y="T5"/>
                    </a:cxn>
                    <a:cxn ang="T127">
                      <a:pos x="T6" y="T7"/>
                    </a:cxn>
                    <a:cxn ang="T128">
                      <a:pos x="T8" y="T9"/>
                    </a:cxn>
                    <a:cxn ang="T129">
                      <a:pos x="T10" y="T11"/>
                    </a:cxn>
                    <a:cxn ang="T130">
                      <a:pos x="T12" y="T13"/>
                    </a:cxn>
                    <a:cxn ang="T131">
                      <a:pos x="T14" y="T15"/>
                    </a:cxn>
                    <a:cxn ang="T132">
                      <a:pos x="T16" y="T17"/>
                    </a:cxn>
                    <a:cxn ang="T133">
                      <a:pos x="T18" y="T19"/>
                    </a:cxn>
                    <a:cxn ang="T134">
                      <a:pos x="T20" y="T21"/>
                    </a:cxn>
                    <a:cxn ang="T135">
                      <a:pos x="T22" y="T23"/>
                    </a:cxn>
                    <a:cxn ang="T136">
                      <a:pos x="T24" y="T25"/>
                    </a:cxn>
                    <a:cxn ang="T137">
                      <a:pos x="T26" y="T27"/>
                    </a:cxn>
                    <a:cxn ang="T138">
                      <a:pos x="T28" y="T29"/>
                    </a:cxn>
                    <a:cxn ang="T139">
                      <a:pos x="T30" y="T31"/>
                    </a:cxn>
                    <a:cxn ang="T140">
                      <a:pos x="T32" y="T33"/>
                    </a:cxn>
                    <a:cxn ang="T141">
                      <a:pos x="T34" y="T35"/>
                    </a:cxn>
                    <a:cxn ang="T142">
                      <a:pos x="T36" y="T37"/>
                    </a:cxn>
                    <a:cxn ang="T143">
                      <a:pos x="T38" y="T39"/>
                    </a:cxn>
                    <a:cxn ang="T144">
                      <a:pos x="T40" y="T41"/>
                    </a:cxn>
                    <a:cxn ang="T145">
                      <a:pos x="T42" y="T43"/>
                    </a:cxn>
                    <a:cxn ang="T146">
                      <a:pos x="T44" y="T45"/>
                    </a:cxn>
                    <a:cxn ang="T147">
                      <a:pos x="T46" y="T47"/>
                    </a:cxn>
                    <a:cxn ang="T148">
                      <a:pos x="T48" y="T49"/>
                    </a:cxn>
                    <a:cxn ang="T149">
                      <a:pos x="T50" y="T51"/>
                    </a:cxn>
                    <a:cxn ang="T150">
                      <a:pos x="T52" y="T53"/>
                    </a:cxn>
                    <a:cxn ang="T151">
                      <a:pos x="T54" y="T55"/>
                    </a:cxn>
                    <a:cxn ang="T152">
                      <a:pos x="T56" y="T57"/>
                    </a:cxn>
                    <a:cxn ang="T153">
                      <a:pos x="T58" y="T59"/>
                    </a:cxn>
                    <a:cxn ang="T154">
                      <a:pos x="T60" y="T61"/>
                    </a:cxn>
                    <a:cxn ang="T155">
                      <a:pos x="T62" y="T63"/>
                    </a:cxn>
                    <a:cxn ang="T156">
                      <a:pos x="T64" y="T65"/>
                    </a:cxn>
                    <a:cxn ang="T157">
                      <a:pos x="T66" y="T67"/>
                    </a:cxn>
                    <a:cxn ang="T158">
                      <a:pos x="T68" y="T69"/>
                    </a:cxn>
                    <a:cxn ang="T159">
                      <a:pos x="T70" y="T71"/>
                    </a:cxn>
                    <a:cxn ang="T160">
                      <a:pos x="T72" y="T73"/>
                    </a:cxn>
                    <a:cxn ang="T161">
                      <a:pos x="T74" y="T75"/>
                    </a:cxn>
                    <a:cxn ang="T162">
                      <a:pos x="T76" y="T77"/>
                    </a:cxn>
                    <a:cxn ang="T163">
                      <a:pos x="T78" y="T79"/>
                    </a:cxn>
                    <a:cxn ang="T164">
                      <a:pos x="T80" y="T81"/>
                    </a:cxn>
                    <a:cxn ang="T165">
                      <a:pos x="T82" y="T83"/>
                    </a:cxn>
                    <a:cxn ang="T166">
                      <a:pos x="T84" y="T85"/>
                    </a:cxn>
                    <a:cxn ang="T167">
                      <a:pos x="T86" y="T87"/>
                    </a:cxn>
                    <a:cxn ang="T168">
                      <a:pos x="T88" y="T89"/>
                    </a:cxn>
                    <a:cxn ang="T169">
                      <a:pos x="T90" y="T91"/>
                    </a:cxn>
                    <a:cxn ang="T170">
                      <a:pos x="T92" y="T93"/>
                    </a:cxn>
                    <a:cxn ang="T171">
                      <a:pos x="T94" y="T95"/>
                    </a:cxn>
                    <a:cxn ang="T172">
                      <a:pos x="T96" y="T97"/>
                    </a:cxn>
                    <a:cxn ang="T173">
                      <a:pos x="T98" y="T99"/>
                    </a:cxn>
                    <a:cxn ang="T174">
                      <a:pos x="T100" y="T101"/>
                    </a:cxn>
                    <a:cxn ang="T175">
                      <a:pos x="T102" y="T103"/>
                    </a:cxn>
                    <a:cxn ang="T176">
                      <a:pos x="T104" y="T105"/>
                    </a:cxn>
                    <a:cxn ang="T177">
                      <a:pos x="T106" y="T107"/>
                    </a:cxn>
                    <a:cxn ang="T178">
                      <a:pos x="T108" y="T109"/>
                    </a:cxn>
                    <a:cxn ang="T179">
                      <a:pos x="T110" y="T111"/>
                    </a:cxn>
                    <a:cxn ang="T180">
                      <a:pos x="T112" y="T113"/>
                    </a:cxn>
                    <a:cxn ang="T181">
                      <a:pos x="T114" y="T115"/>
                    </a:cxn>
                    <a:cxn ang="T182">
                      <a:pos x="T116" y="T117"/>
                    </a:cxn>
                    <a:cxn ang="T183">
                      <a:pos x="T118" y="T119"/>
                    </a:cxn>
                    <a:cxn ang="T184">
                      <a:pos x="T120" y="T121"/>
                    </a:cxn>
                    <a:cxn ang="T185">
                      <a:pos x="T122" y="T123"/>
                    </a:cxn>
                  </a:cxnLst>
                  <a:rect l="T186" t="T187" r="T188" b="T189"/>
                  <a:pathLst>
                    <a:path w="578" h="509">
                      <a:moveTo>
                        <a:pt x="42" y="365"/>
                      </a:moveTo>
                      <a:lnTo>
                        <a:pt x="42" y="356"/>
                      </a:lnTo>
                      <a:lnTo>
                        <a:pt x="42" y="348"/>
                      </a:lnTo>
                      <a:lnTo>
                        <a:pt x="42" y="339"/>
                      </a:lnTo>
                      <a:lnTo>
                        <a:pt x="42" y="331"/>
                      </a:lnTo>
                      <a:lnTo>
                        <a:pt x="42" y="322"/>
                      </a:lnTo>
                      <a:lnTo>
                        <a:pt x="42" y="314"/>
                      </a:lnTo>
                      <a:lnTo>
                        <a:pt x="51" y="314"/>
                      </a:lnTo>
                      <a:lnTo>
                        <a:pt x="42" y="314"/>
                      </a:lnTo>
                      <a:lnTo>
                        <a:pt x="51" y="314"/>
                      </a:lnTo>
                      <a:lnTo>
                        <a:pt x="51" y="305"/>
                      </a:lnTo>
                      <a:lnTo>
                        <a:pt x="51" y="297"/>
                      </a:lnTo>
                      <a:lnTo>
                        <a:pt x="59" y="297"/>
                      </a:lnTo>
                      <a:lnTo>
                        <a:pt x="59" y="288"/>
                      </a:lnTo>
                      <a:lnTo>
                        <a:pt x="59" y="280"/>
                      </a:lnTo>
                      <a:lnTo>
                        <a:pt x="59" y="271"/>
                      </a:lnTo>
                      <a:lnTo>
                        <a:pt x="59" y="263"/>
                      </a:lnTo>
                      <a:lnTo>
                        <a:pt x="68" y="263"/>
                      </a:lnTo>
                      <a:lnTo>
                        <a:pt x="59" y="254"/>
                      </a:lnTo>
                      <a:lnTo>
                        <a:pt x="59" y="246"/>
                      </a:lnTo>
                      <a:lnTo>
                        <a:pt x="59" y="237"/>
                      </a:lnTo>
                      <a:lnTo>
                        <a:pt x="59" y="246"/>
                      </a:lnTo>
                      <a:lnTo>
                        <a:pt x="51" y="237"/>
                      </a:lnTo>
                      <a:lnTo>
                        <a:pt x="51" y="229"/>
                      </a:lnTo>
                      <a:lnTo>
                        <a:pt x="42" y="229"/>
                      </a:lnTo>
                      <a:lnTo>
                        <a:pt x="42" y="220"/>
                      </a:lnTo>
                      <a:lnTo>
                        <a:pt x="51" y="220"/>
                      </a:lnTo>
                      <a:lnTo>
                        <a:pt x="42" y="220"/>
                      </a:lnTo>
                      <a:lnTo>
                        <a:pt x="42" y="212"/>
                      </a:lnTo>
                      <a:lnTo>
                        <a:pt x="42" y="204"/>
                      </a:lnTo>
                      <a:lnTo>
                        <a:pt x="34" y="204"/>
                      </a:lnTo>
                      <a:lnTo>
                        <a:pt x="42" y="204"/>
                      </a:lnTo>
                      <a:lnTo>
                        <a:pt x="42" y="195"/>
                      </a:lnTo>
                      <a:lnTo>
                        <a:pt x="34" y="195"/>
                      </a:lnTo>
                      <a:lnTo>
                        <a:pt x="26" y="195"/>
                      </a:lnTo>
                      <a:lnTo>
                        <a:pt x="26" y="187"/>
                      </a:lnTo>
                      <a:lnTo>
                        <a:pt x="26" y="178"/>
                      </a:lnTo>
                      <a:lnTo>
                        <a:pt x="34" y="178"/>
                      </a:lnTo>
                      <a:lnTo>
                        <a:pt x="26" y="178"/>
                      </a:lnTo>
                      <a:lnTo>
                        <a:pt x="26" y="170"/>
                      </a:lnTo>
                      <a:lnTo>
                        <a:pt x="26" y="161"/>
                      </a:lnTo>
                      <a:lnTo>
                        <a:pt x="26" y="153"/>
                      </a:lnTo>
                      <a:lnTo>
                        <a:pt x="17" y="153"/>
                      </a:lnTo>
                      <a:lnTo>
                        <a:pt x="9" y="144"/>
                      </a:lnTo>
                      <a:lnTo>
                        <a:pt x="9" y="136"/>
                      </a:lnTo>
                      <a:lnTo>
                        <a:pt x="0" y="136"/>
                      </a:lnTo>
                      <a:lnTo>
                        <a:pt x="0" y="110"/>
                      </a:lnTo>
                      <a:lnTo>
                        <a:pt x="0" y="85"/>
                      </a:lnTo>
                      <a:lnTo>
                        <a:pt x="0" y="51"/>
                      </a:lnTo>
                      <a:lnTo>
                        <a:pt x="0" y="26"/>
                      </a:lnTo>
                      <a:lnTo>
                        <a:pt x="0" y="9"/>
                      </a:lnTo>
                      <a:lnTo>
                        <a:pt x="26" y="9"/>
                      </a:lnTo>
                      <a:lnTo>
                        <a:pt x="59" y="9"/>
                      </a:lnTo>
                      <a:lnTo>
                        <a:pt x="85" y="9"/>
                      </a:lnTo>
                      <a:lnTo>
                        <a:pt x="110" y="0"/>
                      </a:lnTo>
                      <a:lnTo>
                        <a:pt x="144" y="0"/>
                      </a:lnTo>
                      <a:lnTo>
                        <a:pt x="212" y="0"/>
                      </a:lnTo>
                      <a:lnTo>
                        <a:pt x="280" y="0"/>
                      </a:lnTo>
                      <a:lnTo>
                        <a:pt x="297" y="0"/>
                      </a:lnTo>
                      <a:lnTo>
                        <a:pt x="306" y="0"/>
                      </a:lnTo>
                      <a:lnTo>
                        <a:pt x="306" y="9"/>
                      </a:lnTo>
                      <a:lnTo>
                        <a:pt x="314" y="9"/>
                      </a:lnTo>
                      <a:lnTo>
                        <a:pt x="314" y="0"/>
                      </a:lnTo>
                      <a:lnTo>
                        <a:pt x="314" y="17"/>
                      </a:lnTo>
                      <a:lnTo>
                        <a:pt x="314" y="26"/>
                      </a:lnTo>
                      <a:lnTo>
                        <a:pt x="314" y="34"/>
                      </a:lnTo>
                      <a:lnTo>
                        <a:pt x="323" y="34"/>
                      </a:lnTo>
                      <a:lnTo>
                        <a:pt x="314" y="43"/>
                      </a:lnTo>
                      <a:lnTo>
                        <a:pt x="314" y="51"/>
                      </a:lnTo>
                      <a:lnTo>
                        <a:pt x="323" y="51"/>
                      </a:lnTo>
                      <a:lnTo>
                        <a:pt x="323" y="43"/>
                      </a:lnTo>
                      <a:lnTo>
                        <a:pt x="331" y="43"/>
                      </a:lnTo>
                      <a:lnTo>
                        <a:pt x="323" y="51"/>
                      </a:lnTo>
                      <a:lnTo>
                        <a:pt x="323" y="59"/>
                      </a:lnTo>
                      <a:lnTo>
                        <a:pt x="331" y="59"/>
                      </a:lnTo>
                      <a:lnTo>
                        <a:pt x="323" y="59"/>
                      </a:lnTo>
                      <a:lnTo>
                        <a:pt x="314" y="59"/>
                      </a:lnTo>
                      <a:lnTo>
                        <a:pt x="323" y="68"/>
                      </a:lnTo>
                      <a:lnTo>
                        <a:pt x="331" y="68"/>
                      </a:lnTo>
                      <a:lnTo>
                        <a:pt x="331" y="76"/>
                      </a:lnTo>
                      <a:lnTo>
                        <a:pt x="340" y="85"/>
                      </a:lnTo>
                      <a:lnTo>
                        <a:pt x="340" y="76"/>
                      </a:lnTo>
                      <a:lnTo>
                        <a:pt x="340" y="85"/>
                      </a:lnTo>
                      <a:lnTo>
                        <a:pt x="331" y="85"/>
                      </a:lnTo>
                      <a:lnTo>
                        <a:pt x="331" y="93"/>
                      </a:lnTo>
                      <a:lnTo>
                        <a:pt x="323" y="93"/>
                      </a:lnTo>
                      <a:lnTo>
                        <a:pt x="323" y="102"/>
                      </a:lnTo>
                      <a:lnTo>
                        <a:pt x="323" y="93"/>
                      </a:lnTo>
                      <a:lnTo>
                        <a:pt x="314" y="102"/>
                      </a:lnTo>
                      <a:lnTo>
                        <a:pt x="314" y="110"/>
                      </a:lnTo>
                      <a:lnTo>
                        <a:pt x="323" y="110"/>
                      </a:lnTo>
                      <a:lnTo>
                        <a:pt x="323" y="102"/>
                      </a:lnTo>
                      <a:lnTo>
                        <a:pt x="331" y="102"/>
                      </a:lnTo>
                      <a:lnTo>
                        <a:pt x="331" y="110"/>
                      </a:lnTo>
                      <a:lnTo>
                        <a:pt x="323" y="110"/>
                      </a:lnTo>
                      <a:lnTo>
                        <a:pt x="323" y="119"/>
                      </a:lnTo>
                      <a:lnTo>
                        <a:pt x="314" y="119"/>
                      </a:lnTo>
                      <a:lnTo>
                        <a:pt x="323" y="119"/>
                      </a:lnTo>
                      <a:lnTo>
                        <a:pt x="323" y="127"/>
                      </a:lnTo>
                      <a:lnTo>
                        <a:pt x="314" y="127"/>
                      </a:lnTo>
                      <a:lnTo>
                        <a:pt x="314" y="136"/>
                      </a:lnTo>
                      <a:lnTo>
                        <a:pt x="306" y="144"/>
                      </a:lnTo>
                      <a:lnTo>
                        <a:pt x="306" y="153"/>
                      </a:lnTo>
                      <a:lnTo>
                        <a:pt x="306" y="144"/>
                      </a:lnTo>
                      <a:lnTo>
                        <a:pt x="297" y="144"/>
                      </a:lnTo>
                      <a:lnTo>
                        <a:pt x="297" y="153"/>
                      </a:lnTo>
                      <a:lnTo>
                        <a:pt x="297" y="161"/>
                      </a:lnTo>
                      <a:lnTo>
                        <a:pt x="306" y="153"/>
                      </a:lnTo>
                      <a:lnTo>
                        <a:pt x="306" y="161"/>
                      </a:lnTo>
                      <a:lnTo>
                        <a:pt x="297" y="161"/>
                      </a:lnTo>
                      <a:lnTo>
                        <a:pt x="289" y="161"/>
                      </a:lnTo>
                      <a:lnTo>
                        <a:pt x="289" y="170"/>
                      </a:lnTo>
                      <a:lnTo>
                        <a:pt x="289" y="178"/>
                      </a:lnTo>
                      <a:lnTo>
                        <a:pt x="280" y="170"/>
                      </a:lnTo>
                      <a:lnTo>
                        <a:pt x="280" y="178"/>
                      </a:lnTo>
                      <a:lnTo>
                        <a:pt x="289" y="178"/>
                      </a:lnTo>
                      <a:lnTo>
                        <a:pt x="289" y="187"/>
                      </a:lnTo>
                      <a:lnTo>
                        <a:pt x="280" y="187"/>
                      </a:lnTo>
                      <a:lnTo>
                        <a:pt x="280" y="195"/>
                      </a:lnTo>
                      <a:lnTo>
                        <a:pt x="289" y="204"/>
                      </a:lnTo>
                      <a:lnTo>
                        <a:pt x="289" y="212"/>
                      </a:lnTo>
                      <a:lnTo>
                        <a:pt x="280" y="212"/>
                      </a:lnTo>
                      <a:lnTo>
                        <a:pt x="280" y="204"/>
                      </a:lnTo>
                      <a:lnTo>
                        <a:pt x="272" y="204"/>
                      </a:lnTo>
                      <a:lnTo>
                        <a:pt x="280" y="204"/>
                      </a:lnTo>
                      <a:lnTo>
                        <a:pt x="280" y="212"/>
                      </a:lnTo>
                      <a:lnTo>
                        <a:pt x="280" y="220"/>
                      </a:lnTo>
                      <a:lnTo>
                        <a:pt x="272" y="220"/>
                      </a:lnTo>
                      <a:lnTo>
                        <a:pt x="263" y="220"/>
                      </a:lnTo>
                      <a:lnTo>
                        <a:pt x="272" y="229"/>
                      </a:lnTo>
                      <a:lnTo>
                        <a:pt x="272" y="237"/>
                      </a:lnTo>
                      <a:lnTo>
                        <a:pt x="280" y="246"/>
                      </a:lnTo>
                      <a:lnTo>
                        <a:pt x="280" y="254"/>
                      </a:lnTo>
                      <a:lnTo>
                        <a:pt x="272" y="254"/>
                      </a:lnTo>
                      <a:lnTo>
                        <a:pt x="323" y="254"/>
                      </a:lnTo>
                      <a:lnTo>
                        <a:pt x="331" y="254"/>
                      </a:lnTo>
                      <a:lnTo>
                        <a:pt x="357" y="254"/>
                      </a:lnTo>
                      <a:lnTo>
                        <a:pt x="391" y="254"/>
                      </a:lnTo>
                      <a:lnTo>
                        <a:pt x="408" y="246"/>
                      </a:lnTo>
                      <a:lnTo>
                        <a:pt x="425" y="246"/>
                      </a:lnTo>
                      <a:lnTo>
                        <a:pt x="467" y="246"/>
                      </a:lnTo>
                      <a:lnTo>
                        <a:pt x="476" y="246"/>
                      </a:lnTo>
                      <a:lnTo>
                        <a:pt x="484" y="246"/>
                      </a:lnTo>
                      <a:lnTo>
                        <a:pt x="476" y="246"/>
                      </a:lnTo>
                      <a:lnTo>
                        <a:pt x="476" y="254"/>
                      </a:lnTo>
                      <a:lnTo>
                        <a:pt x="476" y="263"/>
                      </a:lnTo>
                      <a:lnTo>
                        <a:pt x="476" y="271"/>
                      </a:lnTo>
                      <a:lnTo>
                        <a:pt x="467" y="271"/>
                      </a:lnTo>
                      <a:lnTo>
                        <a:pt x="476" y="280"/>
                      </a:lnTo>
                      <a:lnTo>
                        <a:pt x="467" y="280"/>
                      </a:lnTo>
                      <a:lnTo>
                        <a:pt x="467" y="288"/>
                      </a:lnTo>
                      <a:lnTo>
                        <a:pt x="476" y="288"/>
                      </a:lnTo>
                      <a:lnTo>
                        <a:pt x="476" y="297"/>
                      </a:lnTo>
                      <a:lnTo>
                        <a:pt x="476" y="305"/>
                      </a:lnTo>
                      <a:lnTo>
                        <a:pt x="484" y="305"/>
                      </a:lnTo>
                      <a:lnTo>
                        <a:pt x="484" y="314"/>
                      </a:lnTo>
                      <a:lnTo>
                        <a:pt x="493" y="314"/>
                      </a:lnTo>
                      <a:lnTo>
                        <a:pt x="493" y="322"/>
                      </a:lnTo>
                      <a:lnTo>
                        <a:pt x="493" y="331"/>
                      </a:lnTo>
                      <a:lnTo>
                        <a:pt x="501" y="331"/>
                      </a:lnTo>
                      <a:lnTo>
                        <a:pt x="493" y="331"/>
                      </a:lnTo>
                      <a:lnTo>
                        <a:pt x="493" y="339"/>
                      </a:lnTo>
                      <a:lnTo>
                        <a:pt x="501" y="339"/>
                      </a:lnTo>
                      <a:lnTo>
                        <a:pt x="501" y="348"/>
                      </a:lnTo>
                      <a:lnTo>
                        <a:pt x="484" y="348"/>
                      </a:lnTo>
                      <a:lnTo>
                        <a:pt x="459" y="339"/>
                      </a:lnTo>
                      <a:lnTo>
                        <a:pt x="450" y="331"/>
                      </a:lnTo>
                      <a:lnTo>
                        <a:pt x="425" y="331"/>
                      </a:lnTo>
                      <a:lnTo>
                        <a:pt x="425" y="339"/>
                      </a:lnTo>
                      <a:lnTo>
                        <a:pt x="408" y="356"/>
                      </a:lnTo>
                      <a:lnTo>
                        <a:pt x="416" y="365"/>
                      </a:lnTo>
                      <a:lnTo>
                        <a:pt x="425" y="373"/>
                      </a:lnTo>
                      <a:lnTo>
                        <a:pt x="442" y="373"/>
                      </a:lnTo>
                      <a:lnTo>
                        <a:pt x="459" y="365"/>
                      </a:lnTo>
                      <a:lnTo>
                        <a:pt x="467" y="356"/>
                      </a:lnTo>
                      <a:lnTo>
                        <a:pt x="476" y="356"/>
                      </a:lnTo>
                      <a:lnTo>
                        <a:pt x="484" y="356"/>
                      </a:lnTo>
                      <a:lnTo>
                        <a:pt x="493" y="348"/>
                      </a:lnTo>
                      <a:lnTo>
                        <a:pt x="493" y="356"/>
                      </a:lnTo>
                      <a:lnTo>
                        <a:pt x="493" y="365"/>
                      </a:lnTo>
                      <a:lnTo>
                        <a:pt x="476" y="373"/>
                      </a:lnTo>
                      <a:lnTo>
                        <a:pt x="476" y="381"/>
                      </a:lnTo>
                      <a:lnTo>
                        <a:pt x="493" y="373"/>
                      </a:lnTo>
                      <a:lnTo>
                        <a:pt x="493" y="390"/>
                      </a:lnTo>
                      <a:lnTo>
                        <a:pt x="501" y="390"/>
                      </a:lnTo>
                      <a:lnTo>
                        <a:pt x="501" y="381"/>
                      </a:lnTo>
                      <a:lnTo>
                        <a:pt x="501" y="373"/>
                      </a:lnTo>
                      <a:lnTo>
                        <a:pt x="518" y="365"/>
                      </a:lnTo>
                      <a:lnTo>
                        <a:pt x="518" y="373"/>
                      </a:lnTo>
                      <a:lnTo>
                        <a:pt x="527" y="373"/>
                      </a:lnTo>
                      <a:lnTo>
                        <a:pt x="518" y="381"/>
                      </a:lnTo>
                      <a:lnTo>
                        <a:pt x="527" y="390"/>
                      </a:lnTo>
                      <a:lnTo>
                        <a:pt x="527" y="398"/>
                      </a:lnTo>
                      <a:lnTo>
                        <a:pt x="518" y="390"/>
                      </a:lnTo>
                      <a:lnTo>
                        <a:pt x="510" y="407"/>
                      </a:lnTo>
                      <a:lnTo>
                        <a:pt x="501" y="398"/>
                      </a:lnTo>
                      <a:lnTo>
                        <a:pt x="501" y="407"/>
                      </a:lnTo>
                      <a:lnTo>
                        <a:pt x="518" y="415"/>
                      </a:lnTo>
                      <a:lnTo>
                        <a:pt x="501" y="415"/>
                      </a:lnTo>
                      <a:lnTo>
                        <a:pt x="493" y="407"/>
                      </a:lnTo>
                      <a:lnTo>
                        <a:pt x="493" y="415"/>
                      </a:lnTo>
                      <a:lnTo>
                        <a:pt x="501" y="424"/>
                      </a:lnTo>
                      <a:lnTo>
                        <a:pt x="493" y="415"/>
                      </a:lnTo>
                      <a:lnTo>
                        <a:pt x="493" y="424"/>
                      </a:lnTo>
                      <a:lnTo>
                        <a:pt x="484" y="424"/>
                      </a:lnTo>
                      <a:lnTo>
                        <a:pt x="510" y="441"/>
                      </a:lnTo>
                      <a:lnTo>
                        <a:pt x="518" y="449"/>
                      </a:lnTo>
                      <a:lnTo>
                        <a:pt x="535" y="449"/>
                      </a:lnTo>
                      <a:lnTo>
                        <a:pt x="535" y="458"/>
                      </a:lnTo>
                      <a:lnTo>
                        <a:pt x="544" y="449"/>
                      </a:lnTo>
                      <a:lnTo>
                        <a:pt x="544" y="458"/>
                      </a:lnTo>
                      <a:lnTo>
                        <a:pt x="552" y="449"/>
                      </a:lnTo>
                      <a:lnTo>
                        <a:pt x="561" y="458"/>
                      </a:lnTo>
                      <a:lnTo>
                        <a:pt x="561" y="466"/>
                      </a:lnTo>
                      <a:lnTo>
                        <a:pt x="569" y="466"/>
                      </a:lnTo>
                      <a:lnTo>
                        <a:pt x="569" y="475"/>
                      </a:lnTo>
                      <a:lnTo>
                        <a:pt x="578" y="475"/>
                      </a:lnTo>
                      <a:lnTo>
                        <a:pt x="569" y="483"/>
                      </a:lnTo>
                      <a:lnTo>
                        <a:pt x="561" y="475"/>
                      </a:lnTo>
                      <a:lnTo>
                        <a:pt x="561" y="483"/>
                      </a:lnTo>
                      <a:lnTo>
                        <a:pt x="561" y="492"/>
                      </a:lnTo>
                      <a:lnTo>
                        <a:pt x="552" y="483"/>
                      </a:lnTo>
                      <a:lnTo>
                        <a:pt x="552" y="492"/>
                      </a:lnTo>
                      <a:lnTo>
                        <a:pt x="535" y="509"/>
                      </a:lnTo>
                      <a:lnTo>
                        <a:pt x="544" y="475"/>
                      </a:lnTo>
                      <a:lnTo>
                        <a:pt x="535" y="483"/>
                      </a:lnTo>
                      <a:lnTo>
                        <a:pt x="527" y="475"/>
                      </a:lnTo>
                      <a:lnTo>
                        <a:pt x="527" y="466"/>
                      </a:lnTo>
                      <a:lnTo>
                        <a:pt x="518" y="466"/>
                      </a:lnTo>
                      <a:lnTo>
                        <a:pt x="510" y="466"/>
                      </a:lnTo>
                      <a:lnTo>
                        <a:pt x="510" y="458"/>
                      </a:lnTo>
                      <a:lnTo>
                        <a:pt x="484" y="458"/>
                      </a:lnTo>
                      <a:lnTo>
                        <a:pt x="493" y="449"/>
                      </a:lnTo>
                      <a:lnTo>
                        <a:pt x="484" y="449"/>
                      </a:lnTo>
                      <a:lnTo>
                        <a:pt x="484" y="441"/>
                      </a:lnTo>
                      <a:lnTo>
                        <a:pt x="467" y="441"/>
                      </a:lnTo>
                      <a:lnTo>
                        <a:pt x="459" y="441"/>
                      </a:lnTo>
                      <a:lnTo>
                        <a:pt x="450" y="432"/>
                      </a:lnTo>
                      <a:lnTo>
                        <a:pt x="442" y="432"/>
                      </a:lnTo>
                      <a:lnTo>
                        <a:pt x="442" y="424"/>
                      </a:lnTo>
                      <a:lnTo>
                        <a:pt x="442" y="432"/>
                      </a:lnTo>
                      <a:lnTo>
                        <a:pt x="442" y="441"/>
                      </a:lnTo>
                      <a:lnTo>
                        <a:pt x="459" y="449"/>
                      </a:lnTo>
                      <a:lnTo>
                        <a:pt x="459" y="458"/>
                      </a:lnTo>
                      <a:lnTo>
                        <a:pt x="459" y="466"/>
                      </a:lnTo>
                      <a:lnTo>
                        <a:pt x="450" y="466"/>
                      </a:lnTo>
                      <a:lnTo>
                        <a:pt x="459" y="475"/>
                      </a:lnTo>
                      <a:lnTo>
                        <a:pt x="459" y="483"/>
                      </a:lnTo>
                      <a:lnTo>
                        <a:pt x="442" y="492"/>
                      </a:lnTo>
                      <a:lnTo>
                        <a:pt x="433" y="483"/>
                      </a:lnTo>
                      <a:lnTo>
                        <a:pt x="433" y="475"/>
                      </a:lnTo>
                      <a:lnTo>
                        <a:pt x="433" y="466"/>
                      </a:lnTo>
                      <a:lnTo>
                        <a:pt x="433" y="475"/>
                      </a:lnTo>
                      <a:lnTo>
                        <a:pt x="425" y="466"/>
                      </a:lnTo>
                      <a:lnTo>
                        <a:pt x="416" y="466"/>
                      </a:lnTo>
                      <a:lnTo>
                        <a:pt x="416" y="458"/>
                      </a:lnTo>
                      <a:lnTo>
                        <a:pt x="408" y="466"/>
                      </a:lnTo>
                      <a:lnTo>
                        <a:pt x="391" y="466"/>
                      </a:lnTo>
                      <a:lnTo>
                        <a:pt x="399" y="475"/>
                      </a:lnTo>
                      <a:lnTo>
                        <a:pt x="391" y="475"/>
                      </a:lnTo>
                      <a:lnTo>
                        <a:pt x="391" y="483"/>
                      </a:lnTo>
                      <a:lnTo>
                        <a:pt x="391" y="492"/>
                      </a:lnTo>
                      <a:lnTo>
                        <a:pt x="374" y="492"/>
                      </a:lnTo>
                      <a:lnTo>
                        <a:pt x="374" y="483"/>
                      </a:lnTo>
                      <a:lnTo>
                        <a:pt x="365" y="492"/>
                      </a:lnTo>
                      <a:lnTo>
                        <a:pt x="357" y="483"/>
                      </a:lnTo>
                      <a:lnTo>
                        <a:pt x="374" y="483"/>
                      </a:lnTo>
                      <a:lnTo>
                        <a:pt x="374" y="475"/>
                      </a:lnTo>
                      <a:lnTo>
                        <a:pt x="365" y="475"/>
                      </a:lnTo>
                      <a:lnTo>
                        <a:pt x="357" y="466"/>
                      </a:lnTo>
                      <a:lnTo>
                        <a:pt x="340" y="466"/>
                      </a:lnTo>
                      <a:lnTo>
                        <a:pt x="323" y="458"/>
                      </a:lnTo>
                      <a:lnTo>
                        <a:pt x="323" y="449"/>
                      </a:lnTo>
                      <a:lnTo>
                        <a:pt x="297" y="441"/>
                      </a:lnTo>
                      <a:lnTo>
                        <a:pt x="289" y="441"/>
                      </a:lnTo>
                      <a:lnTo>
                        <a:pt x="289" y="432"/>
                      </a:lnTo>
                      <a:lnTo>
                        <a:pt x="280" y="432"/>
                      </a:lnTo>
                      <a:lnTo>
                        <a:pt x="280" y="415"/>
                      </a:lnTo>
                      <a:lnTo>
                        <a:pt x="255" y="424"/>
                      </a:lnTo>
                      <a:lnTo>
                        <a:pt x="246" y="415"/>
                      </a:lnTo>
                      <a:lnTo>
                        <a:pt x="255" y="407"/>
                      </a:lnTo>
                      <a:lnTo>
                        <a:pt x="255" y="415"/>
                      </a:lnTo>
                      <a:lnTo>
                        <a:pt x="255" y="407"/>
                      </a:lnTo>
                      <a:lnTo>
                        <a:pt x="238" y="407"/>
                      </a:lnTo>
                      <a:lnTo>
                        <a:pt x="221" y="424"/>
                      </a:lnTo>
                      <a:lnTo>
                        <a:pt x="221" y="415"/>
                      </a:lnTo>
                      <a:lnTo>
                        <a:pt x="212" y="415"/>
                      </a:lnTo>
                      <a:lnTo>
                        <a:pt x="229" y="441"/>
                      </a:lnTo>
                      <a:lnTo>
                        <a:pt x="204" y="449"/>
                      </a:lnTo>
                      <a:lnTo>
                        <a:pt x="170" y="441"/>
                      </a:lnTo>
                      <a:lnTo>
                        <a:pt x="102" y="415"/>
                      </a:lnTo>
                      <a:lnTo>
                        <a:pt x="42" y="424"/>
                      </a:lnTo>
                      <a:lnTo>
                        <a:pt x="34" y="424"/>
                      </a:lnTo>
                      <a:lnTo>
                        <a:pt x="26" y="415"/>
                      </a:lnTo>
                      <a:lnTo>
                        <a:pt x="34" y="415"/>
                      </a:lnTo>
                      <a:lnTo>
                        <a:pt x="42" y="390"/>
                      </a:lnTo>
                      <a:lnTo>
                        <a:pt x="42" y="381"/>
                      </a:lnTo>
                      <a:lnTo>
                        <a:pt x="42" y="373"/>
                      </a:lnTo>
                      <a:lnTo>
                        <a:pt x="51" y="373"/>
                      </a:lnTo>
                      <a:lnTo>
                        <a:pt x="42" y="373"/>
                      </a:lnTo>
                      <a:lnTo>
                        <a:pt x="42" y="365"/>
                      </a:lnTo>
                      <a:close/>
                    </a:path>
                  </a:pathLst>
                </a:custGeom>
                <a:solidFill>
                  <a:schemeClr val="bg2"/>
                </a:solidFill>
                <a:ln w="12700">
                  <a:noFill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0" hangingPunct="0">
                    <a:spcBef>
                      <a:spcPct val="20000"/>
                    </a:spcBef>
                  </a:pPr>
                  <a:endParaRPr lang="en-US"/>
                </a:p>
              </p:txBody>
            </p:sp>
            <p:sp>
              <p:nvSpPr>
                <p:cNvPr id="46271" name="Freeform 62"/>
                <p:cNvSpPr>
                  <a:spLocks/>
                </p:cNvSpPr>
                <p:nvPr/>
              </p:nvSpPr>
              <p:spPr bwMode="auto">
                <a:xfrm>
                  <a:off x="3377" y="3351"/>
                  <a:ext cx="34" cy="17"/>
                </a:xfrm>
                <a:custGeom>
                  <a:avLst/>
                  <a:gdLst>
                    <a:gd name="T0" fmla="*/ 0 w 34"/>
                    <a:gd name="T1" fmla="*/ 9 h 17"/>
                    <a:gd name="T2" fmla="*/ 8 w 34"/>
                    <a:gd name="T3" fmla="*/ 0 h 17"/>
                    <a:gd name="T4" fmla="*/ 25 w 34"/>
                    <a:gd name="T5" fmla="*/ 9 h 17"/>
                    <a:gd name="T6" fmla="*/ 34 w 34"/>
                    <a:gd name="T7" fmla="*/ 9 h 17"/>
                    <a:gd name="T8" fmla="*/ 25 w 34"/>
                    <a:gd name="T9" fmla="*/ 9 h 17"/>
                    <a:gd name="T10" fmla="*/ 25 w 34"/>
                    <a:gd name="T11" fmla="*/ 17 h 17"/>
                    <a:gd name="T12" fmla="*/ 17 w 34"/>
                    <a:gd name="T13" fmla="*/ 17 h 17"/>
                    <a:gd name="T14" fmla="*/ 0 w 34"/>
                    <a:gd name="T15" fmla="*/ 9 h 17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w 34"/>
                    <a:gd name="T25" fmla="*/ 0 h 17"/>
                    <a:gd name="T26" fmla="*/ 34 w 34"/>
                    <a:gd name="T27" fmla="*/ 17 h 17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T24" t="T25" r="T26" b="T27"/>
                  <a:pathLst>
                    <a:path w="34" h="17">
                      <a:moveTo>
                        <a:pt x="0" y="9"/>
                      </a:moveTo>
                      <a:lnTo>
                        <a:pt x="8" y="0"/>
                      </a:lnTo>
                      <a:lnTo>
                        <a:pt x="25" y="9"/>
                      </a:lnTo>
                      <a:lnTo>
                        <a:pt x="34" y="9"/>
                      </a:lnTo>
                      <a:lnTo>
                        <a:pt x="25" y="9"/>
                      </a:lnTo>
                      <a:lnTo>
                        <a:pt x="25" y="17"/>
                      </a:lnTo>
                      <a:lnTo>
                        <a:pt x="17" y="17"/>
                      </a:lnTo>
                      <a:lnTo>
                        <a:pt x="0" y="9"/>
                      </a:lnTo>
                      <a:close/>
                    </a:path>
                  </a:pathLst>
                </a:custGeom>
                <a:solidFill>
                  <a:schemeClr val="bg2"/>
                </a:solidFill>
                <a:ln w="12700">
                  <a:noFill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0" hangingPunct="0">
                    <a:spcBef>
                      <a:spcPct val="20000"/>
                    </a:spcBef>
                  </a:pPr>
                  <a:endParaRPr lang="en-US"/>
                </a:p>
              </p:txBody>
            </p:sp>
            <p:sp>
              <p:nvSpPr>
                <p:cNvPr id="46272" name="Freeform 63"/>
                <p:cNvSpPr>
                  <a:spLocks/>
                </p:cNvSpPr>
                <p:nvPr/>
              </p:nvSpPr>
              <p:spPr bwMode="auto">
                <a:xfrm>
                  <a:off x="3453" y="3377"/>
                  <a:ext cx="26" cy="25"/>
                </a:xfrm>
                <a:custGeom>
                  <a:avLst/>
                  <a:gdLst>
                    <a:gd name="T0" fmla="*/ 0 w 26"/>
                    <a:gd name="T1" fmla="*/ 8 h 25"/>
                    <a:gd name="T2" fmla="*/ 0 w 26"/>
                    <a:gd name="T3" fmla="*/ 8 h 25"/>
                    <a:gd name="T4" fmla="*/ 9 w 26"/>
                    <a:gd name="T5" fmla="*/ 0 h 25"/>
                    <a:gd name="T6" fmla="*/ 17 w 26"/>
                    <a:gd name="T7" fmla="*/ 17 h 25"/>
                    <a:gd name="T8" fmla="*/ 17 w 26"/>
                    <a:gd name="T9" fmla="*/ 8 h 25"/>
                    <a:gd name="T10" fmla="*/ 17 w 26"/>
                    <a:gd name="T11" fmla="*/ 17 h 25"/>
                    <a:gd name="T12" fmla="*/ 17 w 26"/>
                    <a:gd name="T13" fmla="*/ 17 h 25"/>
                    <a:gd name="T14" fmla="*/ 17 w 26"/>
                    <a:gd name="T15" fmla="*/ 17 h 25"/>
                    <a:gd name="T16" fmla="*/ 17 w 26"/>
                    <a:gd name="T17" fmla="*/ 17 h 25"/>
                    <a:gd name="T18" fmla="*/ 17 w 26"/>
                    <a:gd name="T19" fmla="*/ 17 h 25"/>
                    <a:gd name="T20" fmla="*/ 17 w 26"/>
                    <a:gd name="T21" fmla="*/ 17 h 25"/>
                    <a:gd name="T22" fmla="*/ 26 w 26"/>
                    <a:gd name="T23" fmla="*/ 17 h 25"/>
                    <a:gd name="T24" fmla="*/ 26 w 26"/>
                    <a:gd name="T25" fmla="*/ 25 h 25"/>
                    <a:gd name="T26" fmla="*/ 9 w 26"/>
                    <a:gd name="T27" fmla="*/ 17 h 25"/>
                    <a:gd name="T28" fmla="*/ 0 w 26"/>
                    <a:gd name="T29" fmla="*/ 8 h 25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w 26"/>
                    <a:gd name="T46" fmla="*/ 0 h 25"/>
                    <a:gd name="T47" fmla="*/ 26 w 26"/>
                    <a:gd name="T48" fmla="*/ 25 h 25"/>
                  </a:gdLst>
                  <a:ahLst/>
                  <a:cxnLst>
                    <a:cxn ang="T30">
                      <a:pos x="T0" y="T1"/>
                    </a:cxn>
                    <a:cxn ang="T31">
                      <a:pos x="T2" y="T3"/>
                    </a:cxn>
                    <a:cxn ang="T32">
                      <a:pos x="T4" y="T5"/>
                    </a:cxn>
                    <a:cxn ang="T33">
                      <a:pos x="T6" y="T7"/>
                    </a:cxn>
                    <a:cxn ang="T34">
                      <a:pos x="T8" y="T9"/>
                    </a:cxn>
                    <a:cxn ang="T35">
                      <a:pos x="T10" y="T11"/>
                    </a:cxn>
                    <a:cxn ang="T36">
                      <a:pos x="T12" y="T13"/>
                    </a:cxn>
                    <a:cxn ang="T37">
                      <a:pos x="T14" y="T15"/>
                    </a:cxn>
                    <a:cxn ang="T38">
                      <a:pos x="T16" y="T17"/>
                    </a:cxn>
                    <a:cxn ang="T39">
                      <a:pos x="T18" y="T19"/>
                    </a:cxn>
                    <a:cxn ang="T40">
                      <a:pos x="T20" y="T21"/>
                    </a:cxn>
                    <a:cxn ang="T41">
                      <a:pos x="T22" y="T23"/>
                    </a:cxn>
                    <a:cxn ang="T42">
                      <a:pos x="T24" y="T25"/>
                    </a:cxn>
                    <a:cxn ang="T43">
                      <a:pos x="T26" y="T27"/>
                    </a:cxn>
                    <a:cxn ang="T44">
                      <a:pos x="T28" y="T29"/>
                    </a:cxn>
                  </a:cxnLst>
                  <a:rect l="T45" t="T46" r="T47" b="T48"/>
                  <a:pathLst>
                    <a:path w="26" h="25">
                      <a:moveTo>
                        <a:pt x="0" y="8"/>
                      </a:moveTo>
                      <a:lnTo>
                        <a:pt x="0" y="8"/>
                      </a:lnTo>
                      <a:lnTo>
                        <a:pt x="9" y="0"/>
                      </a:lnTo>
                      <a:lnTo>
                        <a:pt x="17" y="17"/>
                      </a:lnTo>
                      <a:lnTo>
                        <a:pt x="17" y="8"/>
                      </a:lnTo>
                      <a:lnTo>
                        <a:pt x="17" y="17"/>
                      </a:lnTo>
                      <a:lnTo>
                        <a:pt x="26" y="17"/>
                      </a:lnTo>
                      <a:lnTo>
                        <a:pt x="26" y="25"/>
                      </a:lnTo>
                      <a:lnTo>
                        <a:pt x="9" y="17"/>
                      </a:lnTo>
                      <a:lnTo>
                        <a:pt x="0" y="8"/>
                      </a:lnTo>
                      <a:close/>
                    </a:path>
                  </a:pathLst>
                </a:custGeom>
                <a:solidFill>
                  <a:schemeClr val="bg2"/>
                </a:solidFill>
                <a:ln w="12700">
                  <a:noFill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0" hangingPunct="0">
                    <a:spcBef>
                      <a:spcPct val="20000"/>
                    </a:spcBef>
                  </a:pPr>
                  <a:endParaRPr lang="en-US"/>
                </a:p>
              </p:txBody>
            </p:sp>
            <p:sp>
              <p:nvSpPr>
                <p:cNvPr id="46273" name="Freeform 64"/>
                <p:cNvSpPr>
                  <a:spLocks/>
                </p:cNvSpPr>
                <p:nvPr/>
              </p:nvSpPr>
              <p:spPr bwMode="auto">
                <a:xfrm>
                  <a:off x="3479" y="3385"/>
                  <a:ext cx="17" cy="17"/>
                </a:xfrm>
                <a:custGeom>
                  <a:avLst/>
                  <a:gdLst>
                    <a:gd name="T0" fmla="*/ 17 w 17"/>
                    <a:gd name="T1" fmla="*/ 9 h 17"/>
                    <a:gd name="T2" fmla="*/ 17 w 17"/>
                    <a:gd name="T3" fmla="*/ 9 h 17"/>
                    <a:gd name="T4" fmla="*/ 17 w 17"/>
                    <a:gd name="T5" fmla="*/ 9 h 17"/>
                    <a:gd name="T6" fmla="*/ 17 w 17"/>
                    <a:gd name="T7" fmla="*/ 9 h 17"/>
                    <a:gd name="T8" fmla="*/ 17 w 17"/>
                    <a:gd name="T9" fmla="*/ 17 h 17"/>
                    <a:gd name="T10" fmla="*/ 17 w 17"/>
                    <a:gd name="T11" fmla="*/ 17 h 17"/>
                    <a:gd name="T12" fmla="*/ 17 w 17"/>
                    <a:gd name="T13" fmla="*/ 17 h 17"/>
                    <a:gd name="T14" fmla="*/ 8 w 17"/>
                    <a:gd name="T15" fmla="*/ 17 h 17"/>
                    <a:gd name="T16" fmla="*/ 8 w 17"/>
                    <a:gd name="T17" fmla="*/ 17 h 17"/>
                    <a:gd name="T18" fmla="*/ 8 w 17"/>
                    <a:gd name="T19" fmla="*/ 17 h 17"/>
                    <a:gd name="T20" fmla="*/ 8 w 17"/>
                    <a:gd name="T21" fmla="*/ 9 h 17"/>
                    <a:gd name="T22" fmla="*/ 0 w 17"/>
                    <a:gd name="T23" fmla="*/ 9 h 17"/>
                    <a:gd name="T24" fmla="*/ 8 w 17"/>
                    <a:gd name="T25" fmla="*/ 17 h 17"/>
                    <a:gd name="T26" fmla="*/ 0 w 17"/>
                    <a:gd name="T27" fmla="*/ 17 h 17"/>
                    <a:gd name="T28" fmla="*/ 0 w 17"/>
                    <a:gd name="T29" fmla="*/ 9 h 17"/>
                    <a:gd name="T30" fmla="*/ 8 w 17"/>
                    <a:gd name="T31" fmla="*/ 9 h 17"/>
                    <a:gd name="T32" fmla="*/ 8 w 17"/>
                    <a:gd name="T33" fmla="*/ 0 h 17"/>
                    <a:gd name="T34" fmla="*/ 17 w 17"/>
                    <a:gd name="T35" fmla="*/ 9 h 17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w 17"/>
                    <a:gd name="T55" fmla="*/ 0 h 17"/>
                    <a:gd name="T56" fmla="*/ 17 w 17"/>
                    <a:gd name="T57" fmla="*/ 17 h 17"/>
                  </a:gdLst>
                  <a:ahLst/>
                  <a:cxnLst>
                    <a:cxn ang="T36">
                      <a:pos x="T0" y="T1"/>
                    </a:cxn>
                    <a:cxn ang="T37">
                      <a:pos x="T2" y="T3"/>
                    </a:cxn>
                    <a:cxn ang="T38">
                      <a:pos x="T4" y="T5"/>
                    </a:cxn>
                    <a:cxn ang="T39">
                      <a:pos x="T6" y="T7"/>
                    </a:cxn>
                    <a:cxn ang="T40">
                      <a:pos x="T8" y="T9"/>
                    </a:cxn>
                    <a:cxn ang="T41">
                      <a:pos x="T10" y="T11"/>
                    </a:cxn>
                    <a:cxn ang="T42">
                      <a:pos x="T12" y="T13"/>
                    </a:cxn>
                    <a:cxn ang="T43">
                      <a:pos x="T14" y="T15"/>
                    </a:cxn>
                    <a:cxn ang="T44">
                      <a:pos x="T16" y="T17"/>
                    </a:cxn>
                    <a:cxn ang="T45">
                      <a:pos x="T18" y="T19"/>
                    </a:cxn>
                    <a:cxn ang="T46">
                      <a:pos x="T20" y="T21"/>
                    </a:cxn>
                    <a:cxn ang="T47">
                      <a:pos x="T22" y="T23"/>
                    </a:cxn>
                    <a:cxn ang="T48">
                      <a:pos x="T24" y="T25"/>
                    </a:cxn>
                    <a:cxn ang="T49">
                      <a:pos x="T26" y="T27"/>
                    </a:cxn>
                    <a:cxn ang="T50">
                      <a:pos x="T28" y="T29"/>
                    </a:cxn>
                    <a:cxn ang="T51">
                      <a:pos x="T30" y="T31"/>
                    </a:cxn>
                    <a:cxn ang="T52">
                      <a:pos x="T32" y="T33"/>
                    </a:cxn>
                    <a:cxn ang="T53">
                      <a:pos x="T34" y="T35"/>
                    </a:cxn>
                  </a:cxnLst>
                  <a:rect l="T54" t="T55" r="T56" b="T57"/>
                  <a:pathLst>
                    <a:path w="17" h="17">
                      <a:moveTo>
                        <a:pt x="17" y="9"/>
                      </a:moveTo>
                      <a:lnTo>
                        <a:pt x="17" y="9"/>
                      </a:lnTo>
                      <a:lnTo>
                        <a:pt x="17" y="17"/>
                      </a:lnTo>
                      <a:lnTo>
                        <a:pt x="8" y="17"/>
                      </a:lnTo>
                      <a:lnTo>
                        <a:pt x="8" y="9"/>
                      </a:lnTo>
                      <a:lnTo>
                        <a:pt x="0" y="9"/>
                      </a:lnTo>
                      <a:lnTo>
                        <a:pt x="8" y="17"/>
                      </a:lnTo>
                      <a:lnTo>
                        <a:pt x="0" y="17"/>
                      </a:lnTo>
                      <a:lnTo>
                        <a:pt x="0" y="9"/>
                      </a:lnTo>
                      <a:lnTo>
                        <a:pt x="8" y="9"/>
                      </a:lnTo>
                      <a:lnTo>
                        <a:pt x="8" y="0"/>
                      </a:lnTo>
                      <a:lnTo>
                        <a:pt x="17" y="9"/>
                      </a:lnTo>
                      <a:close/>
                    </a:path>
                  </a:pathLst>
                </a:custGeom>
                <a:solidFill>
                  <a:schemeClr val="bg2"/>
                </a:solidFill>
                <a:ln w="12700">
                  <a:noFill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0" hangingPunct="0">
                    <a:spcBef>
                      <a:spcPct val="20000"/>
                    </a:spcBef>
                  </a:pPr>
                  <a:endParaRPr lang="en-US"/>
                </a:p>
              </p:txBody>
            </p:sp>
            <p:sp>
              <p:nvSpPr>
                <p:cNvPr id="46274" name="Freeform 65"/>
                <p:cNvSpPr>
                  <a:spLocks/>
                </p:cNvSpPr>
                <p:nvPr/>
              </p:nvSpPr>
              <p:spPr bwMode="auto">
                <a:xfrm>
                  <a:off x="3852" y="3097"/>
                  <a:ext cx="918" cy="695"/>
                </a:xfrm>
                <a:custGeom>
                  <a:avLst/>
                  <a:gdLst>
                    <a:gd name="T0" fmla="*/ 799 w 918"/>
                    <a:gd name="T1" fmla="*/ 280 h 695"/>
                    <a:gd name="T2" fmla="*/ 858 w 918"/>
                    <a:gd name="T3" fmla="*/ 381 h 695"/>
                    <a:gd name="T4" fmla="*/ 867 w 918"/>
                    <a:gd name="T5" fmla="*/ 424 h 695"/>
                    <a:gd name="T6" fmla="*/ 901 w 918"/>
                    <a:gd name="T7" fmla="*/ 449 h 695"/>
                    <a:gd name="T8" fmla="*/ 909 w 918"/>
                    <a:gd name="T9" fmla="*/ 627 h 695"/>
                    <a:gd name="T10" fmla="*/ 884 w 918"/>
                    <a:gd name="T11" fmla="*/ 678 h 695"/>
                    <a:gd name="T12" fmla="*/ 816 w 918"/>
                    <a:gd name="T13" fmla="*/ 695 h 695"/>
                    <a:gd name="T14" fmla="*/ 841 w 918"/>
                    <a:gd name="T15" fmla="*/ 678 h 695"/>
                    <a:gd name="T16" fmla="*/ 790 w 918"/>
                    <a:gd name="T17" fmla="*/ 619 h 695"/>
                    <a:gd name="T18" fmla="*/ 722 w 918"/>
                    <a:gd name="T19" fmla="*/ 568 h 695"/>
                    <a:gd name="T20" fmla="*/ 705 w 918"/>
                    <a:gd name="T21" fmla="*/ 542 h 695"/>
                    <a:gd name="T22" fmla="*/ 688 w 918"/>
                    <a:gd name="T23" fmla="*/ 542 h 695"/>
                    <a:gd name="T24" fmla="*/ 688 w 918"/>
                    <a:gd name="T25" fmla="*/ 483 h 695"/>
                    <a:gd name="T26" fmla="*/ 654 w 918"/>
                    <a:gd name="T27" fmla="*/ 483 h 695"/>
                    <a:gd name="T28" fmla="*/ 654 w 918"/>
                    <a:gd name="T29" fmla="*/ 508 h 695"/>
                    <a:gd name="T30" fmla="*/ 646 w 918"/>
                    <a:gd name="T31" fmla="*/ 492 h 695"/>
                    <a:gd name="T32" fmla="*/ 620 w 918"/>
                    <a:gd name="T33" fmla="*/ 449 h 695"/>
                    <a:gd name="T34" fmla="*/ 595 w 918"/>
                    <a:gd name="T35" fmla="*/ 424 h 695"/>
                    <a:gd name="T36" fmla="*/ 603 w 918"/>
                    <a:gd name="T37" fmla="*/ 424 h 695"/>
                    <a:gd name="T38" fmla="*/ 612 w 918"/>
                    <a:gd name="T39" fmla="*/ 407 h 695"/>
                    <a:gd name="T40" fmla="*/ 612 w 918"/>
                    <a:gd name="T41" fmla="*/ 381 h 695"/>
                    <a:gd name="T42" fmla="*/ 586 w 918"/>
                    <a:gd name="T43" fmla="*/ 364 h 695"/>
                    <a:gd name="T44" fmla="*/ 595 w 918"/>
                    <a:gd name="T45" fmla="*/ 381 h 695"/>
                    <a:gd name="T46" fmla="*/ 586 w 918"/>
                    <a:gd name="T47" fmla="*/ 407 h 695"/>
                    <a:gd name="T48" fmla="*/ 578 w 918"/>
                    <a:gd name="T49" fmla="*/ 263 h 695"/>
                    <a:gd name="T50" fmla="*/ 527 w 918"/>
                    <a:gd name="T51" fmla="*/ 220 h 695"/>
                    <a:gd name="T52" fmla="*/ 502 w 918"/>
                    <a:gd name="T53" fmla="*/ 195 h 695"/>
                    <a:gd name="T54" fmla="*/ 408 w 918"/>
                    <a:gd name="T55" fmla="*/ 127 h 695"/>
                    <a:gd name="T56" fmla="*/ 366 w 918"/>
                    <a:gd name="T57" fmla="*/ 144 h 695"/>
                    <a:gd name="T58" fmla="*/ 357 w 918"/>
                    <a:gd name="T59" fmla="*/ 153 h 695"/>
                    <a:gd name="T60" fmla="*/ 264 w 918"/>
                    <a:gd name="T61" fmla="*/ 195 h 695"/>
                    <a:gd name="T62" fmla="*/ 264 w 918"/>
                    <a:gd name="T63" fmla="*/ 195 h 695"/>
                    <a:gd name="T64" fmla="*/ 230 w 918"/>
                    <a:gd name="T65" fmla="*/ 144 h 695"/>
                    <a:gd name="T66" fmla="*/ 255 w 918"/>
                    <a:gd name="T67" fmla="*/ 144 h 695"/>
                    <a:gd name="T68" fmla="*/ 221 w 918"/>
                    <a:gd name="T69" fmla="*/ 127 h 695"/>
                    <a:gd name="T70" fmla="*/ 204 w 918"/>
                    <a:gd name="T71" fmla="*/ 119 h 695"/>
                    <a:gd name="T72" fmla="*/ 136 w 918"/>
                    <a:gd name="T73" fmla="*/ 119 h 695"/>
                    <a:gd name="T74" fmla="*/ 170 w 918"/>
                    <a:gd name="T75" fmla="*/ 110 h 695"/>
                    <a:gd name="T76" fmla="*/ 111 w 918"/>
                    <a:gd name="T77" fmla="*/ 110 h 695"/>
                    <a:gd name="T78" fmla="*/ 68 w 918"/>
                    <a:gd name="T79" fmla="*/ 93 h 695"/>
                    <a:gd name="T80" fmla="*/ 51 w 918"/>
                    <a:gd name="T81" fmla="*/ 110 h 695"/>
                    <a:gd name="T82" fmla="*/ 34 w 918"/>
                    <a:gd name="T83" fmla="*/ 119 h 695"/>
                    <a:gd name="T84" fmla="*/ 26 w 918"/>
                    <a:gd name="T85" fmla="*/ 93 h 695"/>
                    <a:gd name="T86" fmla="*/ 0 w 918"/>
                    <a:gd name="T87" fmla="*/ 68 h 695"/>
                    <a:gd name="T88" fmla="*/ 85 w 918"/>
                    <a:gd name="T89" fmla="*/ 42 h 695"/>
                    <a:gd name="T90" fmla="*/ 230 w 918"/>
                    <a:gd name="T91" fmla="*/ 26 h 695"/>
                    <a:gd name="T92" fmla="*/ 289 w 918"/>
                    <a:gd name="T93" fmla="*/ 26 h 695"/>
                    <a:gd name="T94" fmla="*/ 298 w 918"/>
                    <a:gd name="T95" fmla="*/ 51 h 695"/>
                    <a:gd name="T96" fmla="*/ 366 w 918"/>
                    <a:gd name="T97" fmla="*/ 51 h 695"/>
                    <a:gd name="T98" fmla="*/ 476 w 918"/>
                    <a:gd name="T99" fmla="*/ 42 h 695"/>
                    <a:gd name="T100" fmla="*/ 569 w 918"/>
                    <a:gd name="T101" fmla="*/ 34 h 695"/>
                    <a:gd name="T102" fmla="*/ 595 w 918"/>
                    <a:gd name="T103" fmla="*/ 42 h 695"/>
                    <a:gd name="T104" fmla="*/ 620 w 918"/>
                    <a:gd name="T105" fmla="*/ 59 h 695"/>
                    <a:gd name="T106" fmla="*/ 612 w 918"/>
                    <a:gd name="T107" fmla="*/ 26 h 695"/>
                    <a:gd name="T108" fmla="*/ 612 w 918"/>
                    <a:gd name="T109" fmla="*/ 9 h 695"/>
                    <a:gd name="T110" fmla="*/ 620 w 918"/>
                    <a:gd name="T111" fmla="*/ 0 h 695"/>
                    <a:gd name="T112" fmla="*/ 646 w 918"/>
                    <a:gd name="T113" fmla="*/ 0 h 695"/>
                    <a:gd name="T114" fmla="*/ 654 w 918"/>
                    <a:gd name="T115" fmla="*/ 9 h 695"/>
                    <a:gd name="T116" fmla="*/ 680 w 918"/>
                    <a:gd name="T117" fmla="*/ 34 h 695"/>
                    <a:gd name="T118" fmla="*/ 705 w 918"/>
                    <a:gd name="T119" fmla="*/ 110 h 695"/>
                    <a:gd name="T120" fmla="*/ 790 w 918"/>
                    <a:gd name="T121" fmla="*/ 237 h 695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  <a:gd name="T165" fmla="*/ 0 60000 65536"/>
                    <a:gd name="T166" fmla="*/ 0 60000 65536"/>
                    <a:gd name="T167" fmla="*/ 0 60000 65536"/>
                    <a:gd name="T168" fmla="*/ 0 60000 65536"/>
                    <a:gd name="T169" fmla="*/ 0 60000 65536"/>
                    <a:gd name="T170" fmla="*/ 0 60000 65536"/>
                    <a:gd name="T171" fmla="*/ 0 60000 65536"/>
                    <a:gd name="T172" fmla="*/ 0 60000 65536"/>
                    <a:gd name="T173" fmla="*/ 0 60000 65536"/>
                    <a:gd name="T174" fmla="*/ 0 60000 65536"/>
                    <a:gd name="T175" fmla="*/ 0 60000 65536"/>
                    <a:gd name="T176" fmla="*/ 0 60000 65536"/>
                    <a:gd name="T177" fmla="*/ 0 60000 65536"/>
                    <a:gd name="T178" fmla="*/ 0 60000 65536"/>
                    <a:gd name="T179" fmla="*/ 0 60000 65536"/>
                    <a:gd name="T180" fmla="*/ 0 60000 65536"/>
                    <a:gd name="T181" fmla="*/ 0 60000 65536"/>
                    <a:gd name="T182" fmla="*/ 0 60000 65536"/>
                    <a:gd name="T183" fmla="*/ 0 w 918"/>
                    <a:gd name="T184" fmla="*/ 0 h 695"/>
                    <a:gd name="T185" fmla="*/ 918 w 918"/>
                    <a:gd name="T186" fmla="*/ 695 h 695"/>
                  </a:gdLst>
                  <a:ahLst/>
                  <a:cxnLst>
                    <a:cxn ang="T122">
                      <a:pos x="T0" y="T1"/>
                    </a:cxn>
                    <a:cxn ang="T123">
                      <a:pos x="T2" y="T3"/>
                    </a:cxn>
                    <a:cxn ang="T124">
                      <a:pos x="T4" y="T5"/>
                    </a:cxn>
                    <a:cxn ang="T125">
                      <a:pos x="T6" y="T7"/>
                    </a:cxn>
                    <a:cxn ang="T126">
                      <a:pos x="T8" y="T9"/>
                    </a:cxn>
                    <a:cxn ang="T127">
                      <a:pos x="T10" y="T11"/>
                    </a:cxn>
                    <a:cxn ang="T128">
                      <a:pos x="T12" y="T13"/>
                    </a:cxn>
                    <a:cxn ang="T129">
                      <a:pos x="T14" y="T15"/>
                    </a:cxn>
                    <a:cxn ang="T130">
                      <a:pos x="T16" y="T17"/>
                    </a:cxn>
                    <a:cxn ang="T131">
                      <a:pos x="T18" y="T19"/>
                    </a:cxn>
                    <a:cxn ang="T132">
                      <a:pos x="T20" y="T21"/>
                    </a:cxn>
                    <a:cxn ang="T133">
                      <a:pos x="T22" y="T23"/>
                    </a:cxn>
                    <a:cxn ang="T134">
                      <a:pos x="T24" y="T25"/>
                    </a:cxn>
                    <a:cxn ang="T135">
                      <a:pos x="T26" y="T27"/>
                    </a:cxn>
                    <a:cxn ang="T136">
                      <a:pos x="T28" y="T29"/>
                    </a:cxn>
                    <a:cxn ang="T137">
                      <a:pos x="T30" y="T31"/>
                    </a:cxn>
                    <a:cxn ang="T138">
                      <a:pos x="T32" y="T33"/>
                    </a:cxn>
                    <a:cxn ang="T139">
                      <a:pos x="T34" y="T35"/>
                    </a:cxn>
                    <a:cxn ang="T140">
                      <a:pos x="T36" y="T37"/>
                    </a:cxn>
                    <a:cxn ang="T141">
                      <a:pos x="T38" y="T39"/>
                    </a:cxn>
                    <a:cxn ang="T142">
                      <a:pos x="T40" y="T41"/>
                    </a:cxn>
                    <a:cxn ang="T143">
                      <a:pos x="T42" y="T43"/>
                    </a:cxn>
                    <a:cxn ang="T144">
                      <a:pos x="T44" y="T45"/>
                    </a:cxn>
                    <a:cxn ang="T145">
                      <a:pos x="T46" y="T47"/>
                    </a:cxn>
                    <a:cxn ang="T146">
                      <a:pos x="T48" y="T49"/>
                    </a:cxn>
                    <a:cxn ang="T147">
                      <a:pos x="T50" y="T51"/>
                    </a:cxn>
                    <a:cxn ang="T148">
                      <a:pos x="T52" y="T53"/>
                    </a:cxn>
                    <a:cxn ang="T149">
                      <a:pos x="T54" y="T55"/>
                    </a:cxn>
                    <a:cxn ang="T150">
                      <a:pos x="T56" y="T57"/>
                    </a:cxn>
                    <a:cxn ang="T151">
                      <a:pos x="T58" y="T59"/>
                    </a:cxn>
                    <a:cxn ang="T152">
                      <a:pos x="T60" y="T61"/>
                    </a:cxn>
                    <a:cxn ang="T153">
                      <a:pos x="T62" y="T63"/>
                    </a:cxn>
                    <a:cxn ang="T154">
                      <a:pos x="T64" y="T65"/>
                    </a:cxn>
                    <a:cxn ang="T155">
                      <a:pos x="T66" y="T67"/>
                    </a:cxn>
                    <a:cxn ang="T156">
                      <a:pos x="T68" y="T69"/>
                    </a:cxn>
                    <a:cxn ang="T157">
                      <a:pos x="T70" y="T71"/>
                    </a:cxn>
                    <a:cxn ang="T158">
                      <a:pos x="T72" y="T73"/>
                    </a:cxn>
                    <a:cxn ang="T159">
                      <a:pos x="T74" y="T75"/>
                    </a:cxn>
                    <a:cxn ang="T160">
                      <a:pos x="T76" y="T77"/>
                    </a:cxn>
                    <a:cxn ang="T161">
                      <a:pos x="T78" y="T79"/>
                    </a:cxn>
                    <a:cxn ang="T162">
                      <a:pos x="T80" y="T81"/>
                    </a:cxn>
                    <a:cxn ang="T163">
                      <a:pos x="T82" y="T83"/>
                    </a:cxn>
                    <a:cxn ang="T164">
                      <a:pos x="T84" y="T85"/>
                    </a:cxn>
                    <a:cxn ang="T165">
                      <a:pos x="T86" y="T87"/>
                    </a:cxn>
                    <a:cxn ang="T166">
                      <a:pos x="T88" y="T89"/>
                    </a:cxn>
                    <a:cxn ang="T167">
                      <a:pos x="T90" y="T91"/>
                    </a:cxn>
                    <a:cxn ang="T168">
                      <a:pos x="T92" y="T93"/>
                    </a:cxn>
                    <a:cxn ang="T169">
                      <a:pos x="T94" y="T95"/>
                    </a:cxn>
                    <a:cxn ang="T170">
                      <a:pos x="T96" y="T97"/>
                    </a:cxn>
                    <a:cxn ang="T171">
                      <a:pos x="T98" y="T99"/>
                    </a:cxn>
                    <a:cxn ang="T172">
                      <a:pos x="T100" y="T101"/>
                    </a:cxn>
                    <a:cxn ang="T173">
                      <a:pos x="T102" y="T103"/>
                    </a:cxn>
                    <a:cxn ang="T174">
                      <a:pos x="T104" y="T105"/>
                    </a:cxn>
                    <a:cxn ang="T175">
                      <a:pos x="T106" y="T107"/>
                    </a:cxn>
                    <a:cxn ang="T176">
                      <a:pos x="T108" y="T109"/>
                    </a:cxn>
                    <a:cxn ang="T177">
                      <a:pos x="T110" y="T111"/>
                    </a:cxn>
                    <a:cxn ang="T178">
                      <a:pos x="T112" y="T113"/>
                    </a:cxn>
                    <a:cxn ang="T179">
                      <a:pos x="T114" y="T115"/>
                    </a:cxn>
                    <a:cxn ang="T180">
                      <a:pos x="T116" y="T117"/>
                    </a:cxn>
                    <a:cxn ang="T181">
                      <a:pos x="T118" y="T119"/>
                    </a:cxn>
                    <a:cxn ang="T182">
                      <a:pos x="T120" y="T121"/>
                    </a:cxn>
                  </a:cxnLst>
                  <a:rect l="T183" t="T184" r="T185" b="T186"/>
                  <a:pathLst>
                    <a:path w="918" h="695">
                      <a:moveTo>
                        <a:pt x="790" y="237"/>
                      </a:moveTo>
                      <a:lnTo>
                        <a:pt x="790" y="246"/>
                      </a:lnTo>
                      <a:lnTo>
                        <a:pt x="782" y="237"/>
                      </a:lnTo>
                      <a:lnTo>
                        <a:pt x="799" y="280"/>
                      </a:lnTo>
                      <a:lnTo>
                        <a:pt x="841" y="348"/>
                      </a:lnTo>
                      <a:lnTo>
                        <a:pt x="850" y="364"/>
                      </a:lnTo>
                      <a:lnTo>
                        <a:pt x="858" y="381"/>
                      </a:lnTo>
                      <a:lnTo>
                        <a:pt x="884" y="415"/>
                      </a:lnTo>
                      <a:lnTo>
                        <a:pt x="884" y="424"/>
                      </a:lnTo>
                      <a:lnTo>
                        <a:pt x="875" y="424"/>
                      </a:lnTo>
                      <a:lnTo>
                        <a:pt x="867" y="424"/>
                      </a:lnTo>
                      <a:lnTo>
                        <a:pt x="875" y="424"/>
                      </a:lnTo>
                      <a:lnTo>
                        <a:pt x="884" y="424"/>
                      </a:lnTo>
                      <a:lnTo>
                        <a:pt x="892" y="432"/>
                      </a:lnTo>
                      <a:lnTo>
                        <a:pt x="901" y="449"/>
                      </a:lnTo>
                      <a:lnTo>
                        <a:pt x="909" y="475"/>
                      </a:lnTo>
                      <a:lnTo>
                        <a:pt x="918" y="534"/>
                      </a:lnTo>
                      <a:lnTo>
                        <a:pt x="918" y="576"/>
                      </a:lnTo>
                      <a:lnTo>
                        <a:pt x="918" y="602"/>
                      </a:lnTo>
                      <a:lnTo>
                        <a:pt x="909" y="627"/>
                      </a:lnTo>
                      <a:lnTo>
                        <a:pt x="909" y="636"/>
                      </a:lnTo>
                      <a:lnTo>
                        <a:pt x="909" y="653"/>
                      </a:lnTo>
                      <a:lnTo>
                        <a:pt x="901" y="669"/>
                      </a:lnTo>
                      <a:lnTo>
                        <a:pt x="901" y="678"/>
                      </a:lnTo>
                      <a:lnTo>
                        <a:pt x="884" y="678"/>
                      </a:lnTo>
                      <a:lnTo>
                        <a:pt x="875" y="686"/>
                      </a:lnTo>
                      <a:lnTo>
                        <a:pt x="850" y="686"/>
                      </a:lnTo>
                      <a:lnTo>
                        <a:pt x="841" y="695"/>
                      </a:lnTo>
                      <a:lnTo>
                        <a:pt x="824" y="695"/>
                      </a:lnTo>
                      <a:lnTo>
                        <a:pt x="816" y="695"/>
                      </a:lnTo>
                      <a:lnTo>
                        <a:pt x="816" y="686"/>
                      </a:lnTo>
                      <a:lnTo>
                        <a:pt x="816" y="678"/>
                      </a:lnTo>
                      <a:lnTo>
                        <a:pt x="833" y="686"/>
                      </a:lnTo>
                      <a:lnTo>
                        <a:pt x="841" y="686"/>
                      </a:lnTo>
                      <a:lnTo>
                        <a:pt x="841" y="678"/>
                      </a:lnTo>
                      <a:lnTo>
                        <a:pt x="833" y="669"/>
                      </a:lnTo>
                      <a:lnTo>
                        <a:pt x="816" y="669"/>
                      </a:lnTo>
                      <a:lnTo>
                        <a:pt x="799" y="636"/>
                      </a:lnTo>
                      <a:lnTo>
                        <a:pt x="799" y="627"/>
                      </a:lnTo>
                      <a:lnTo>
                        <a:pt x="790" y="619"/>
                      </a:lnTo>
                      <a:lnTo>
                        <a:pt x="756" y="610"/>
                      </a:lnTo>
                      <a:lnTo>
                        <a:pt x="739" y="610"/>
                      </a:lnTo>
                      <a:lnTo>
                        <a:pt x="739" y="602"/>
                      </a:lnTo>
                      <a:lnTo>
                        <a:pt x="722" y="593"/>
                      </a:lnTo>
                      <a:lnTo>
                        <a:pt x="722" y="568"/>
                      </a:lnTo>
                      <a:lnTo>
                        <a:pt x="714" y="559"/>
                      </a:lnTo>
                      <a:lnTo>
                        <a:pt x="714" y="551"/>
                      </a:lnTo>
                      <a:lnTo>
                        <a:pt x="705" y="551"/>
                      </a:lnTo>
                      <a:lnTo>
                        <a:pt x="697" y="542"/>
                      </a:lnTo>
                      <a:lnTo>
                        <a:pt x="705" y="542"/>
                      </a:lnTo>
                      <a:lnTo>
                        <a:pt x="705" y="525"/>
                      </a:lnTo>
                      <a:lnTo>
                        <a:pt x="714" y="517"/>
                      </a:lnTo>
                      <a:lnTo>
                        <a:pt x="705" y="525"/>
                      </a:lnTo>
                      <a:lnTo>
                        <a:pt x="697" y="534"/>
                      </a:lnTo>
                      <a:lnTo>
                        <a:pt x="688" y="542"/>
                      </a:lnTo>
                      <a:lnTo>
                        <a:pt x="680" y="517"/>
                      </a:lnTo>
                      <a:lnTo>
                        <a:pt x="680" y="508"/>
                      </a:lnTo>
                      <a:lnTo>
                        <a:pt x="680" y="500"/>
                      </a:lnTo>
                      <a:lnTo>
                        <a:pt x="671" y="492"/>
                      </a:lnTo>
                      <a:lnTo>
                        <a:pt x="688" y="483"/>
                      </a:lnTo>
                      <a:lnTo>
                        <a:pt x="688" y="475"/>
                      </a:lnTo>
                      <a:lnTo>
                        <a:pt x="680" y="483"/>
                      </a:lnTo>
                      <a:lnTo>
                        <a:pt x="671" y="492"/>
                      </a:lnTo>
                      <a:lnTo>
                        <a:pt x="654" y="483"/>
                      </a:lnTo>
                      <a:lnTo>
                        <a:pt x="663" y="492"/>
                      </a:lnTo>
                      <a:lnTo>
                        <a:pt x="671" y="508"/>
                      </a:lnTo>
                      <a:lnTo>
                        <a:pt x="654" y="508"/>
                      </a:lnTo>
                      <a:lnTo>
                        <a:pt x="646" y="492"/>
                      </a:lnTo>
                      <a:lnTo>
                        <a:pt x="637" y="492"/>
                      </a:lnTo>
                      <a:lnTo>
                        <a:pt x="646" y="492"/>
                      </a:lnTo>
                      <a:lnTo>
                        <a:pt x="646" y="500"/>
                      </a:lnTo>
                      <a:lnTo>
                        <a:pt x="646" y="492"/>
                      </a:lnTo>
                      <a:lnTo>
                        <a:pt x="620" y="458"/>
                      </a:lnTo>
                      <a:lnTo>
                        <a:pt x="620" y="466"/>
                      </a:lnTo>
                      <a:lnTo>
                        <a:pt x="612" y="458"/>
                      </a:lnTo>
                      <a:lnTo>
                        <a:pt x="620" y="449"/>
                      </a:lnTo>
                      <a:lnTo>
                        <a:pt x="612" y="441"/>
                      </a:lnTo>
                      <a:lnTo>
                        <a:pt x="595" y="432"/>
                      </a:lnTo>
                      <a:lnTo>
                        <a:pt x="603" y="432"/>
                      </a:lnTo>
                      <a:lnTo>
                        <a:pt x="595" y="424"/>
                      </a:lnTo>
                      <a:lnTo>
                        <a:pt x="620" y="432"/>
                      </a:lnTo>
                      <a:lnTo>
                        <a:pt x="620" y="424"/>
                      </a:lnTo>
                      <a:lnTo>
                        <a:pt x="629" y="424"/>
                      </a:lnTo>
                      <a:lnTo>
                        <a:pt x="612" y="424"/>
                      </a:lnTo>
                      <a:lnTo>
                        <a:pt x="603" y="424"/>
                      </a:lnTo>
                      <a:lnTo>
                        <a:pt x="612" y="424"/>
                      </a:lnTo>
                      <a:lnTo>
                        <a:pt x="612" y="415"/>
                      </a:lnTo>
                      <a:lnTo>
                        <a:pt x="603" y="424"/>
                      </a:lnTo>
                      <a:lnTo>
                        <a:pt x="612" y="415"/>
                      </a:lnTo>
                      <a:lnTo>
                        <a:pt x="612" y="407"/>
                      </a:lnTo>
                      <a:lnTo>
                        <a:pt x="620" y="390"/>
                      </a:lnTo>
                      <a:lnTo>
                        <a:pt x="620" y="373"/>
                      </a:lnTo>
                      <a:lnTo>
                        <a:pt x="612" y="373"/>
                      </a:lnTo>
                      <a:lnTo>
                        <a:pt x="612" y="390"/>
                      </a:lnTo>
                      <a:lnTo>
                        <a:pt x="612" y="381"/>
                      </a:lnTo>
                      <a:lnTo>
                        <a:pt x="603" y="373"/>
                      </a:lnTo>
                      <a:lnTo>
                        <a:pt x="595" y="364"/>
                      </a:lnTo>
                      <a:lnTo>
                        <a:pt x="586" y="364"/>
                      </a:lnTo>
                      <a:lnTo>
                        <a:pt x="586" y="373"/>
                      </a:lnTo>
                      <a:lnTo>
                        <a:pt x="595" y="373"/>
                      </a:lnTo>
                      <a:lnTo>
                        <a:pt x="586" y="373"/>
                      </a:lnTo>
                      <a:lnTo>
                        <a:pt x="603" y="381"/>
                      </a:lnTo>
                      <a:lnTo>
                        <a:pt x="595" y="381"/>
                      </a:lnTo>
                      <a:lnTo>
                        <a:pt x="595" y="398"/>
                      </a:lnTo>
                      <a:lnTo>
                        <a:pt x="595" y="407"/>
                      </a:lnTo>
                      <a:lnTo>
                        <a:pt x="578" y="390"/>
                      </a:lnTo>
                      <a:lnTo>
                        <a:pt x="586" y="407"/>
                      </a:lnTo>
                      <a:lnTo>
                        <a:pt x="569" y="390"/>
                      </a:lnTo>
                      <a:lnTo>
                        <a:pt x="578" y="348"/>
                      </a:lnTo>
                      <a:lnTo>
                        <a:pt x="586" y="314"/>
                      </a:lnTo>
                      <a:lnTo>
                        <a:pt x="578" y="280"/>
                      </a:lnTo>
                      <a:lnTo>
                        <a:pt x="578" y="263"/>
                      </a:lnTo>
                      <a:lnTo>
                        <a:pt x="578" y="254"/>
                      </a:lnTo>
                      <a:lnTo>
                        <a:pt x="561" y="237"/>
                      </a:lnTo>
                      <a:lnTo>
                        <a:pt x="552" y="220"/>
                      </a:lnTo>
                      <a:lnTo>
                        <a:pt x="527" y="220"/>
                      </a:lnTo>
                      <a:lnTo>
                        <a:pt x="527" y="212"/>
                      </a:lnTo>
                      <a:lnTo>
                        <a:pt x="519" y="212"/>
                      </a:lnTo>
                      <a:lnTo>
                        <a:pt x="519" y="203"/>
                      </a:lnTo>
                      <a:lnTo>
                        <a:pt x="510" y="203"/>
                      </a:lnTo>
                      <a:lnTo>
                        <a:pt x="502" y="195"/>
                      </a:lnTo>
                      <a:lnTo>
                        <a:pt x="485" y="187"/>
                      </a:lnTo>
                      <a:lnTo>
                        <a:pt x="476" y="170"/>
                      </a:lnTo>
                      <a:lnTo>
                        <a:pt x="459" y="161"/>
                      </a:lnTo>
                      <a:lnTo>
                        <a:pt x="451" y="144"/>
                      </a:lnTo>
                      <a:lnTo>
                        <a:pt x="408" y="127"/>
                      </a:lnTo>
                      <a:lnTo>
                        <a:pt x="400" y="119"/>
                      </a:lnTo>
                      <a:lnTo>
                        <a:pt x="391" y="127"/>
                      </a:lnTo>
                      <a:lnTo>
                        <a:pt x="383" y="127"/>
                      </a:lnTo>
                      <a:lnTo>
                        <a:pt x="366" y="127"/>
                      </a:lnTo>
                      <a:lnTo>
                        <a:pt x="366" y="144"/>
                      </a:lnTo>
                      <a:lnTo>
                        <a:pt x="357" y="144"/>
                      </a:lnTo>
                      <a:lnTo>
                        <a:pt x="374" y="144"/>
                      </a:lnTo>
                      <a:lnTo>
                        <a:pt x="374" y="153"/>
                      </a:lnTo>
                      <a:lnTo>
                        <a:pt x="357" y="153"/>
                      </a:lnTo>
                      <a:lnTo>
                        <a:pt x="315" y="178"/>
                      </a:lnTo>
                      <a:lnTo>
                        <a:pt x="306" y="178"/>
                      </a:lnTo>
                      <a:lnTo>
                        <a:pt x="306" y="187"/>
                      </a:lnTo>
                      <a:lnTo>
                        <a:pt x="281" y="187"/>
                      </a:lnTo>
                      <a:lnTo>
                        <a:pt x="264" y="195"/>
                      </a:lnTo>
                      <a:lnTo>
                        <a:pt x="255" y="178"/>
                      </a:lnTo>
                      <a:lnTo>
                        <a:pt x="255" y="170"/>
                      </a:lnTo>
                      <a:lnTo>
                        <a:pt x="255" y="178"/>
                      </a:lnTo>
                      <a:lnTo>
                        <a:pt x="264" y="195"/>
                      </a:lnTo>
                      <a:lnTo>
                        <a:pt x="272" y="187"/>
                      </a:lnTo>
                      <a:lnTo>
                        <a:pt x="264" y="178"/>
                      </a:lnTo>
                      <a:lnTo>
                        <a:pt x="255" y="161"/>
                      </a:lnTo>
                      <a:lnTo>
                        <a:pt x="230" y="144"/>
                      </a:lnTo>
                      <a:lnTo>
                        <a:pt x="247" y="153"/>
                      </a:lnTo>
                      <a:lnTo>
                        <a:pt x="255" y="153"/>
                      </a:lnTo>
                      <a:lnTo>
                        <a:pt x="247" y="144"/>
                      </a:lnTo>
                      <a:lnTo>
                        <a:pt x="255" y="153"/>
                      </a:lnTo>
                      <a:lnTo>
                        <a:pt x="255" y="144"/>
                      </a:lnTo>
                      <a:lnTo>
                        <a:pt x="247" y="144"/>
                      </a:lnTo>
                      <a:lnTo>
                        <a:pt x="238" y="136"/>
                      </a:lnTo>
                      <a:lnTo>
                        <a:pt x="221" y="136"/>
                      </a:lnTo>
                      <a:lnTo>
                        <a:pt x="221" y="127"/>
                      </a:lnTo>
                      <a:lnTo>
                        <a:pt x="230" y="119"/>
                      </a:lnTo>
                      <a:lnTo>
                        <a:pt x="213" y="119"/>
                      </a:lnTo>
                      <a:lnTo>
                        <a:pt x="204" y="119"/>
                      </a:lnTo>
                      <a:lnTo>
                        <a:pt x="204" y="127"/>
                      </a:lnTo>
                      <a:lnTo>
                        <a:pt x="213" y="127"/>
                      </a:lnTo>
                      <a:lnTo>
                        <a:pt x="213" y="144"/>
                      </a:lnTo>
                      <a:lnTo>
                        <a:pt x="187" y="127"/>
                      </a:lnTo>
                      <a:lnTo>
                        <a:pt x="136" y="119"/>
                      </a:lnTo>
                      <a:lnTo>
                        <a:pt x="128" y="110"/>
                      </a:lnTo>
                      <a:lnTo>
                        <a:pt x="136" y="110"/>
                      </a:lnTo>
                      <a:lnTo>
                        <a:pt x="153" y="110"/>
                      </a:lnTo>
                      <a:lnTo>
                        <a:pt x="170" y="110"/>
                      </a:lnTo>
                      <a:lnTo>
                        <a:pt x="153" y="102"/>
                      </a:lnTo>
                      <a:lnTo>
                        <a:pt x="136" y="102"/>
                      </a:lnTo>
                      <a:lnTo>
                        <a:pt x="128" y="102"/>
                      </a:lnTo>
                      <a:lnTo>
                        <a:pt x="111" y="110"/>
                      </a:lnTo>
                      <a:lnTo>
                        <a:pt x="94" y="119"/>
                      </a:lnTo>
                      <a:lnTo>
                        <a:pt x="51" y="127"/>
                      </a:lnTo>
                      <a:lnTo>
                        <a:pt x="77" y="110"/>
                      </a:lnTo>
                      <a:lnTo>
                        <a:pt x="68" y="102"/>
                      </a:lnTo>
                      <a:lnTo>
                        <a:pt x="68" y="93"/>
                      </a:lnTo>
                      <a:lnTo>
                        <a:pt x="60" y="110"/>
                      </a:lnTo>
                      <a:lnTo>
                        <a:pt x="60" y="102"/>
                      </a:lnTo>
                      <a:lnTo>
                        <a:pt x="51" y="102"/>
                      </a:lnTo>
                      <a:lnTo>
                        <a:pt x="51" y="110"/>
                      </a:lnTo>
                      <a:lnTo>
                        <a:pt x="43" y="127"/>
                      </a:lnTo>
                      <a:lnTo>
                        <a:pt x="26" y="136"/>
                      </a:lnTo>
                      <a:lnTo>
                        <a:pt x="26" y="127"/>
                      </a:lnTo>
                      <a:lnTo>
                        <a:pt x="34" y="119"/>
                      </a:lnTo>
                      <a:lnTo>
                        <a:pt x="26" y="110"/>
                      </a:lnTo>
                      <a:lnTo>
                        <a:pt x="17" y="110"/>
                      </a:lnTo>
                      <a:lnTo>
                        <a:pt x="26" y="102"/>
                      </a:lnTo>
                      <a:lnTo>
                        <a:pt x="26" y="93"/>
                      </a:lnTo>
                      <a:lnTo>
                        <a:pt x="26" y="85"/>
                      </a:lnTo>
                      <a:lnTo>
                        <a:pt x="17" y="85"/>
                      </a:lnTo>
                      <a:lnTo>
                        <a:pt x="9" y="85"/>
                      </a:lnTo>
                      <a:lnTo>
                        <a:pt x="9" y="76"/>
                      </a:lnTo>
                      <a:lnTo>
                        <a:pt x="0" y="68"/>
                      </a:lnTo>
                      <a:lnTo>
                        <a:pt x="0" y="51"/>
                      </a:lnTo>
                      <a:lnTo>
                        <a:pt x="43" y="42"/>
                      </a:lnTo>
                      <a:lnTo>
                        <a:pt x="85" y="42"/>
                      </a:lnTo>
                      <a:lnTo>
                        <a:pt x="94" y="42"/>
                      </a:lnTo>
                      <a:lnTo>
                        <a:pt x="136" y="34"/>
                      </a:lnTo>
                      <a:lnTo>
                        <a:pt x="153" y="34"/>
                      </a:lnTo>
                      <a:lnTo>
                        <a:pt x="170" y="34"/>
                      </a:lnTo>
                      <a:lnTo>
                        <a:pt x="230" y="26"/>
                      </a:lnTo>
                      <a:lnTo>
                        <a:pt x="281" y="17"/>
                      </a:lnTo>
                      <a:lnTo>
                        <a:pt x="281" y="26"/>
                      </a:lnTo>
                      <a:lnTo>
                        <a:pt x="289" y="26"/>
                      </a:lnTo>
                      <a:lnTo>
                        <a:pt x="289" y="34"/>
                      </a:lnTo>
                      <a:lnTo>
                        <a:pt x="298" y="42"/>
                      </a:lnTo>
                      <a:lnTo>
                        <a:pt x="298" y="51"/>
                      </a:lnTo>
                      <a:lnTo>
                        <a:pt x="306" y="51"/>
                      </a:lnTo>
                      <a:lnTo>
                        <a:pt x="357" y="51"/>
                      </a:lnTo>
                      <a:lnTo>
                        <a:pt x="366" y="51"/>
                      </a:lnTo>
                      <a:lnTo>
                        <a:pt x="391" y="51"/>
                      </a:lnTo>
                      <a:lnTo>
                        <a:pt x="400" y="51"/>
                      </a:lnTo>
                      <a:lnTo>
                        <a:pt x="425" y="42"/>
                      </a:lnTo>
                      <a:lnTo>
                        <a:pt x="442" y="42"/>
                      </a:lnTo>
                      <a:lnTo>
                        <a:pt x="476" y="42"/>
                      </a:lnTo>
                      <a:lnTo>
                        <a:pt x="493" y="42"/>
                      </a:lnTo>
                      <a:lnTo>
                        <a:pt x="544" y="42"/>
                      </a:lnTo>
                      <a:lnTo>
                        <a:pt x="552" y="42"/>
                      </a:lnTo>
                      <a:lnTo>
                        <a:pt x="569" y="34"/>
                      </a:lnTo>
                      <a:lnTo>
                        <a:pt x="595" y="34"/>
                      </a:lnTo>
                      <a:lnTo>
                        <a:pt x="595" y="42"/>
                      </a:lnTo>
                      <a:lnTo>
                        <a:pt x="595" y="51"/>
                      </a:lnTo>
                      <a:lnTo>
                        <a:pt x="603" y="59"/>
                      </a:lnTo>
                      <a:lnTo>
                        <a:pt x="612" y="59"/>
                      </a:lnTo>
                      <a:lnTo>
                        <a:pt x="620" y="59"/>
                      </a:lnTo>
                      <a:lnTo>
                        <a:pt x="612" y="51"/>
                      </a:lnTo>
                      <a:lnTo>
                        <a:pt x="620" y="51"/>
                      </a:lnTo>
                      <a:lnTo>
                        <a:pt x="620" y="42"/>
                      </a:lnTo>
                      <a:lnTo>
                        <a:pt x="620" y="34"/>
                      </a:lnTo>
                      <a:lnTo>
                        <a:pt x="612" y="26"/>
                      </a:lnTo>
                      <a:lnTo>
                        <a:pt x="612" y="9"/>
                      </a:lnTo>
                      <a:lnTo>
                        <a:pt x="612" y="0"/>
                      </a:lnTo>
                      <a:lnTo>
                        <a:pt x="612" y="9"/>
                      </a:lnTo>
                      <a:lnTo>
                        <a:pt x="620" y="0"/>
                      </a:lnTo>
                      <a:lnTo>
                        <a:pt x="629" y="0"/>
                      </a:lnTo>
                      <a:lnTo>
                        <a:pt x="637" y="0"/>
                      </a:lnTo>
                      <a:lnTo>
                        <a:pt x="646" y="0"/>
                      </a:lnTo>
                      <a:lnTo>
                        <a:pt x="646" y="9"/>
                      </a:lnTo>
                      <a:lnTo>
                        <a:pt x="654" y="9"/>
                      </a:lnTo>
                      <a:lnTo>
                        <a:pt x="663" y="9"/>
                      </a:lnTo>
                      <a:lnTo>
                        <a:pt x="671" y="17"/>
                      </a:lnTo>
                      <a:lnTo>
                        <a:pt x="671" y="26"/>
                      </a:lnTo>
                      <a:lnTo>
                        <a:pt x="680" y="34"/>
                      </a:lnTo>
                      <a:lnTo>
                        <a:pt x="680" y="51"/>
                      </a:lnTo>
                      <a:lnTo>
                        <a:pt x="688" y="59"/>
                      </a:lnTo>
                      <a:lnTo>
                        <a:pt x="705" y="102"/>
                      </a:lnTo>
                      <a:lnTo>
                        <a:pt x="705" y="110"/>
                      </a:lnTo>
                      <a:lnTo>
                        <a:pt x="714" y="127"/>
                      </a:lnTo>
                      <a:lnTo>
                        <a:pt x="722" y="136"/>
                      </a:lnTo>
                      <a:lnTo>
                        <a:pt x="739" y="161"/>
                      </a:lnTo>
                      <a:lnTo>
                        <a:pt x="739" y="170"/>
                      </a:lnTo>
                      <a:lnTo>
                        <a:pt x="790" y="237"/>
                      </a:lnTo>
                      <a:close/>
                    </a:path>
                  </a:pathLst>
                </a:custGeom>
                <a:solidFill>
                  <a:schemeClr val="bg2"/>
                </a:solidFill>
                <a:ln w="12700">
                  <a:noFill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0" hangingPunct="0">
                    <a:spcBef>
                      <a:spcPct val="20000"/>
                    </a:spcBef>
                  </a:pPr>
                  <a:endParaRPr lang="en-US"/>
                </a:p>
              </p:txBody>
            </p:sp>
            <p:sp>
              <p:nvSpPr>
                <p:cNvPr id="46275" name="Freeform 66"/>
                <p:cNvSpPr>
                  <a:spLocks/>
                </p:cNvSpPr>
                <p:nvPr/>
              </p:nvSpPr>
              <p:spPr bwMode="auto">
                <a:xfrm>
                  <a:off x="3895" y="3207"/>
                  <a:ext cx="85" cy="26"/>
                </a:xfrm>
                <a:custGeom>
                  <a:avLst/>
                  <a:gdLst>
                    <a:gd name="T0" fmla="*/ 51 w 85"/>
                    <a:gd name="T1" fmla="*/ 9 h 26"/>
                    <a:gd name="T2" fmla="*/ 51 w 85"/>
                    <a:gd name="T3" fmla="*/ 9 h 26"/>
                    <a:gd name="T4" fmla="*/ 68 w 85"/>
                    <a:gd name="T5" fmla="*/ 0 h 26"/>
                    <a:gd name="T6" fmla="*/ 76 w 85"/>
                    <a:gd name="T7" fmla="*/ 0 h 26"/>
                    <a:gd name="T8" fmla="*/ 85 w 85"/>
                    <a:gd name="T9" fmla="*/ 0 h 26"/>
                    <a:gd name="T10" fmla="*/ 85 w 85"/>
                    <a:gd name="T11" fmla="*/ 9 h 26"/>
                    <a:gd name="T12" fmla="*/ 59 w 85"/>
                    <a:gd name="T13" fmla="*/ 9 h 26"/>
                    <a:gd name="T14" fmla="*/ 51 w 85"/>
                    <a:gd name="T15" fmla="*/ 9 h 26"/>
                    <a:gd name="T16" fmla="*/ 51 w 85"/>
                    <a:gd name="T17" fmla="*/ 9 h 26"/>
                    <a:gd name="T18" fmla="*/ 0 w 85"/>
                    <a:gd name="T19" fmla="*/ 26 h 26"/>
                    <a:gd name="T20" fmla="*/ 0 w 85"/>
                    <a:gd name="T21" fmla="*/ 26 h 26"/>
                    <a:gd name="T22" fmla="*/ 0 w 85"/>
                    <a:gd name="T23" fmla="*/ 17 h 26"/>
                    <a:gd name="T24" fmla="*/ 0 w 85"/>
                    <a:gd name="T25" fmla="*/ 17 h 26"/>
                    <a:gd name="T26" fmla="*/ 8 w 85"/>
                    <a:gd name="T27" fmla="*/ 17 h 26"/>
                    <a:gd name="T28" fmla="*/ 17 w 85"/>
                    <a:gd name="T29" fmla="*/ 17 h 26"/>
                    <a:gd name="T30" fmla="*/ 25 w 85"/>
                    <a:gd name="T31" fmla="*/ 17 h 26"/>
                    <a:gd name="T32" fmla="*/ 34 w 85"/>
                    <a:gd name="T33" fmla="*/ 9 h 26"/>
                    <a:gd name="T34" fmla="*/ 51 w 85"/>
                    <a:gd name="T35" fmla="*/ 9 h 2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w 85"/>
                    <a:gd name="T55" fmla="*/ 0 h 26"/>
                    <a:gd name="T56" fmla="*/ 85 w 85"/>
                    <a:gd name="T57" fmla="*/ 26 h 26"/>
                  </a:gdLst>
                  <a:ahLst/>
                  <a:cxnLst>
                    <a:cxn ang="T36">
                      <a:pos x="T0" y="T1"/>
                    </a:cxn>
                    <a:cxn ang="T37">
                      <a:pos x="T2" y="T3"/>
                    </a:cxn>
                    <a:cxn ang="T38">
                      <a:pos x="T4" y="T5"/>
                    </a:cxn>
                    <a:cxn ang="T39">
                      <a:pos x="T6" y="T7"/>
                    </a:cxn>
                    <a:cxn ang="T40">
                      <a:pos x="T8" y="T9"/>
                    </a:cxn>
                    <a:cxn ang="T41">
                      <a:pos x="T10" y="T11"/>
                    </a:cxn>
                    <a:cxn ang="T42">
                      <a:pos x="T12" y="T13"/>
                    </a:cxn>
                    <a:cxn ang="T43">
                      <a:pos x="T14" y="T15"/>
                    </a:cxn>
                    <a:cxn ang="T44">
                      <a:pos x="T16" y="T17"/>
                    </a:cxn>
                    <a:cxn ang="T45">
                      <a:pos x="T18" y="T19"/>
                    </a:cxn>
                    <a:cxn ang="T46">
                      <a:pos x="T20" y="T21"/>
                    </a:cxn>
                    <a:cxn ang="T47">
                      <a:pos x="T22" y="T23"/>
                    </a:cxn>
                    <a:cxn ang="T48">
                      <a:pos x="T24" y="T25"/>
                    </a:cxn>
                    <a:cxn ang="T49">
                      <a:pos x="T26" y="T27"/>
                    </a:cxn>
                    <a:cxn ang="T50">
                      <a:pos x="T28" y="T29"/>
                    </a:cxn>
                    <a:cxn ang="T51">
                      <a:pos x="T30" y="T31"/>
                    </a:cxn>
                    <a:cxn ang="T52">
                      <a:pos x="T32" y="T33"/>
                    </a:cxn>
                    <a:cxn ang="T53">
                      <a:pos x="T34" y="T35"/>
                    </a:cxn>
                  </a:cxnLst>
                  <a:rect l="T54" t="T55" r="T56" b="T57"/>
                  <a:pathLst>
                    <a:path w="85" h="26">
                      <a:moveTo>
                        <a:pt x="51" y="9"/>
                      </a:moveTo>
                      <a:lnTo>
                        <a:pt x="51" y="9"/>
                      </a:lnTo>
                      <a:lnTo>
                        <a:pt x="68" y="0"/>
                      </a:lnTo>
                      <a:lnTo>
                        <a:pt x="76" y="0"/>
                      </a:lnTo>
                      <a:lnTo>
                        <a:pt x="85" y="0"/>
                      </a:lnTo>
                      <a:lnTo>
                        <a:pt x="85" y="9"/>
                      </a:lnTo>
                      <a:lnTo>
                        <a:pt x="59" y="9"/>
                      </a:lnTo>
                      <a:lnTo>
                        <a:pt x="51" y="9"/>
                      </a:lnTo>
                      <a:lnTo>
                        <a:pt x="0" y="26"/>
                      </a:lnTo>
                      <a:lnTo>
                        <a:pt x="0" y="17"/>
                      </a:lnTo>
                      <a:lnTo>
                        <a:pt x="8" y="17"/>
                      </a:lnTo>
                      <a:lnTo>
                        <a:pt x="17" y="17"/>
                      </a:lnTo>
                      <a:lnTo>
                        <a:pt x="25" y="17"/>
                      </a:lnTo>
                      <a:lnTo>
                        <a:pt x="34" y="9"/>
                      </a:lnTo>
                      <a:lnTo>
                        <a:pt x="51" y="9"/>
                      </a:lnTo>
                      <a:close/>
                    </a:path>
                  </a:pathLst>
                </a:custGeom>
                <a:solidFill>
                  <a:schemeClr val="bg2"/>
                </a:solidFill>
                <a:ln w="12700">
                  <a:noFill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0" hangingPunct="0">
                    <a:spcBef>
                      <a:spcPct val="20000"/>
                    </a:spcBef>
                  </a:pPr>
                  <a:endParaRPr lang="en-US"/>
                </a:p>
              </p:txBody>
            </p:sp>
            <p:sp>
              <p:nvSpPr>
                <p:cNvPr id="46276" name="Freeform 67"/>
                <p:cNvSpPr>
                  <a:spLocks/>
                </p:cNvSpPr>
                <p:nvPr/>
              </p:nvSpPr>
              <p:spPr bwMode="auto">
                <a:xfrm>
                  <a:off x="4617" y="3300"/>
                  <a:ext cx="59" cy="77"/>
                </a:xfrm>
                <a:custGeom>
                  <a:avLst/>
                  <a:gdLst>
                    <a:gd name="T0" fmla="*/ 25 w 59"/>
                    <a:gd name="T1" fmla="*/ 34 h 77"/>
                    <a:gd name="T2" fmla="*/ 25 w 59"/>
                    <a:gd name="T3" fmla="*/ 26 h 77"/>
                    <a:gd name="T4" fmla="*/ 17 w 59"/>
                    <a:gd name="T5" fmla="*/ 17 h 77"/>
                    <a:gd name="T6" fmla="*/ 8 w 59"/>
                    <a:gd name="T7" fmla="*/ 9 h 77"/>
                    <a:gd name="T8" fmla="*/ 0 w 59"/>
                    <a:gd name="T9" fmla="*/ 0 h 77"/>
                    <a:gd name="T10" fmla="*/ 0 w 59"/>
                    <a:gd name="T11" fmla="*/ 0 h 77"/>
                    <a:gd name="T12" fmla="*/ 8 w 59"/>
                    <a:gd name="T13" fmla="*/ 9 h 77"/>
                    <a:gd name="T14" fmla="*/ 25 w 59"/>
                    <a:gd name="T15" fmla="*/ 34 h 77"/>
                    <a:gd name="T16" fmla="*/ 51 w 59"/>
                    <a:gd name="T17" fmla="*/ 51 h 77"/>
                    <a:gd name="T18" fmla="*/ 59 w 59"/>
                    <a:gd name="T19" fmla="*/ 68 h 77"/>
                    <a:gd name="T20" fmla="*/ 51 w 59"/>
                    <a:gd name="T21" fmla="*/ 77 h 77"/>
                    <a:gd name="T22" fmla="*/ 51 w 59"/>
                    <a:gd name="T23" fmla="*/ 77 h 77"/>
                    <a:gd name="T24" fmla="*/ 51 w 59"/>
                    <a:gd name="T25" fmla="*/ 60 h 77"/>
                    <a:gd name="T26" fmla="*/ 42 w 59"/>
                    <a:gd name="T27" fmla="*/ 51 h 77"/>
                    <a:gd name="T28" fmla="*/ 42 w 59"/>
                    <a:gd name="T29" fmla="*/ 51 h 77"/>
                    <a:gd name="T30" fmla="*/ 34 w 59"/>
                    <a:gd name="T31" fmla="*/ 60 h 77"/>
                    <a:gd name="T32" fmla="*/ 25 w 59"/>
                    <a:gd name="T33" fmla="*/ 51 h 77"/>
                    <a:gd name="T34" fmla="*/ 25 w 59"/>
                    <a:gd name="T35" fmla="*/ 43 h 77"/>
                    <a:gd name="T36" fmla="*/ 25 w 59"/>
                    <a:gd name="T37" fmla="*/ 43 h 77"/>
                    <a:gd name="T38" fmla="*/ 25 w 59"/>
                    <a:gd name="T39" fmla="*/ 34 h 77"/>
                    <a:gd name="T40" fmla="*/ 42 w 59"/>
                    <a:gd name="T41" fmla="*/ 43 h 77"/>
                    <a:gd name="T42" fmla="*/ 25 w 59"/>
                    <a:gd name="T43" fmla="*/ 34 h 77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w 59"/>
                    <a:gd name="T67" fmla="*/ 0 h 77"/>
                    <a:gd name="T68" fmla="*/ 59 w 59"/>
                    <a:gd name="T69" fmla="*/ 77 h 77"/>
                  </a:gdLst>
                  <a:ahLst/>
                  <a:cxnLst>
                    <a:cxn ang="T44">
                      <a:pos x="T0" y="T1"/>
                    </a:cxn>
                    <a:cxn ang="T45">
                      <a:pos x="T2" y="T3"/>
                    </a:cxn>
                    <a:cxn ang="T46">
                      <a:pos x="T4" y="T5"/>
                    </a:cxn>
                    <a:cxn ang="T47">
                      <a:pos x="T6" y="T7"/>
                    </a:cxn>
                    <a:cxn ang="T48">
                      <a:pos x="T8" y="T9"/>
                    </a:cxn>
                    <a:cxn ang="T49">
                      <a:pos x="T10" y="T11"/>
                    </a:cxn>
                    <a:cxn ang="T50">
                      <a:pos x="T12" y="T13"/>
                    </a:cxn>
                    <a:cxn ang="T51">
                      <a:pos x="T14" y="T15"/>
                    </a:cxn>
                    <a:cxn ang="T52">
                      <a:pos x="T16" y="T17"/>
                    </a:cxn>
                    <a:cxn ang="T53">
                      <a:pos x="T18" y="T19"/>
                    </a:cxn>
                    <a:cxn ang="T54">
                      <a:pos x="T20" y="T21"/>
                    </a:cxn>
                    <a:cxn ang="T55">
                      <a:pos x="T22" y="T23"/>
                    </a:cxn>
                    <a:cxn ang="T56">
                      <a:pos x="T24" y="T25"/>
                    </a:cxn>
                    <a:cxn ang="T57">
                      <a:pos x="T26" y="T27"/>
                    </a:cxn>
                    <a:cxn ang="T58">
                      <a:pos x="T28" y="T29"/>
                    </a:cxn>
                    <a:cxn ang="T59">
                      <a:pos x="T30" y="T31"/>
                    </a:cxn>
                    <a:cxn ang="T60">
                      <a:pos x="T32" y="T33"/>
                    </a:cxn>
                    <a:cxn ang="T61">
                      <a:pos x="T34" y="T35"/>
                    </a:cxn>
                    <a:cxn ang="T62">
                      <a:pos x="T36" y="T37"/>
                    </a:cxn>
                    <a:cxn ang="T63">
                      <a:pos x="T38" y="T39"/>
                    </a:cxn>
                    <a:cxn ang="T64">
                      <a:pos x="T40" y="T41"/>
                    </a:cxn>
                    <a:cxn ang="T65">
                      <a:pos x="T42" y="T43"/>
                    </a:cxn>
                  </a:cxnLst>
                  <a:rect l="T66" t="T67" r="T68" b="T69"/>
                  <a:pathLst>
                    <a:path w="59" h="77">
                      <a:moveTo>
                        <a:pt x="25" y="34"/>
                      </a:moveTo>
                      <a:lnTo>
                        <a:pt x="25" y="26"/>
                      </a:lnTo>
                      <a:lnTo>
                        <a:pt x="17" y="17"/>
                      </a:lnTo>
                      <a:lnTo>
                        <a:pt x="8" y="9"/>
                      </a:lnTo>
                      <a:lnTo>
                        <a:pt x="0" y="0"/>
                      </a:lnTo>
                      <a:lnTo>
                        <a:pt x="8" y="9"/>
                      </a:lnTo>
                      <a:lnTo>
                        <a:pt x="25" y="34"/>
                      </a:lnTo>
                      <a:lnTo>
                        <a:pt x="51" y="51"/>
                      </a:lnTo>
                      <a:lnTo>
                        <a:pt x="59" y="68"/>
                      </a:lnTo>
                      <a:lnTo>
                        <a:pt x="51" y="77"/>
                      </a:lnTo>
                      <a:lnTo>
                        <a:pt x="51" y="60"/>
                      </a:lnTo>
                      <a:lnTo>
                        <a:pt x="42" y="51"/>
                      </a:lnTo>
                      <a:lnTo>
                        <a:pt x="34" y="60"/>
                      </a:lnTo>
                      <a:lnTo>
                        <a:pt x="25" y="51"/>
                      </a:lnTo>
                      <a:lnTo>
                        <a:pt x="25" y="43"/>
                      </a:lnTo>
                      <a:lnTo>
                        <a:pt x="25" y="34"/>
                      </a:lnTo>
                      <a:lnTo>
                        <a:pt x="42" y="43"/>
                      </a:lnTo>
                      <a:lnTo>
                        <a:pt x="25" y="34"/>
                      </a:lnTo>
                      <a:close/>
                    </a:path>
                  </a:pathLst>
                </a:custGeom>
                <a:solidFill>
                  <a:schemeClr val="bg2"/>
                </a:solidFill>
                <a:ln w="12700">
                  <a:noFill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0" hangingPunct="0">
                    <a:spcBef>
                      <a:spcPct val="20000"/>
                    </a:spcBef>
                  </a:pPr>
                  <a:endParaRPr lang="en-US"/>
                </a:p>
              </p:txBody>
            </p:sp>
            <p:sp>
              <p:nvSpPr>
                <p:cNvPr id="46277" name="Freeform 68"/>
                <p:cNvSpPr>
                  <a:spLocks/>
                </p:cNvSpPr>
                <p:nvPr/>
              </p:nvSpPr>
              <p:spPr bwMode="auto">
                <a:xfrm>
                  <a:off x="4651" y="3351"/>
                  <a:ext cx="25" cy="60"/>
                </a:xfrm>
                <a:custGeom>
                  <a:avLst/>
                  <a:gdLst>
                    <a:gd name="T0" fmla="*/ 0 w 25"/>
                    <a:gd name="T1" fmla="*/ 9 h 60"/>
                    <a:gd name="T2" fmla="*/ 8 w 25"/>
                    <a:gd name="T3" fmla="*/ 0 h 60"/>
                    <a:gd name="T4" fmla="*/ 8 w 25"/>
                    <a:gd name="T5" fmla="*/ 9 h 60"/>
                    <a:gd name="T6" fmla="*/ 8 w 25"/>
                    <a:gd name="T7" fmla="*/ 26 h 60"/>
                    <a:gd name="T8" fmla="*/ 8 w 25"/>
                    <a:gd name="T9" fmla="*/ 43 h 60"/>
                    <a:gd name="T10" fmla="*/ 25 w 25"/>
                    <a:gd name="T11" fmla="*/ 60 h 60"/>
                    <a:gd name="T12" fmla="*/ 0 w 25"/>
                    <a:gd name="T13" fmla="*/ 34 h 60"/>
                    <a:gd name="T14" fmla="*/ 0 w 25"/>
                    <a:gd name="T15" fmla="*/ 9 h 60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w 25"/>
                    <a:gd name="T25" fmla="*/ 0 h 60"/>
                    <a:gd name="T26" fmla="*/ 25 w 25"/>
                    <a:gd name="T27" fmla="*/ 60 h 60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T24" t="T25" r="T26" b="T27"/>
                  <a:pathLst>
                    <a:path w="25" h="60">
                      <a:moveTo>
                        <a:pt x="0" y="9"/>
                      </a:moveTo>
                      <a:lnTo>
                        <a:pt x="8" y="0"/>
                      </a:lnTo>
                      <a:lnTo>
                        <a:pt x="8" y="9"/>
                      </a:lnTo>
                      <a:lnTo>
                        <a:pt x="8" y="26"/>
                      </a:lnTo>
                      <a:lnTo>
                        <a:pt x="8" y="43"/>
                      </a:lnTo>
                      <a:lnTo>
                        <a:pt x="25" y="60"/>
                      </a:lnTo>
                      <a:lnTo>
                        <a:pt x="0" y="34"/>
                      </a:lnTo>
                      <a:lnTo>
                        <a:pt x="0" y="9"/>
                      </a:lnTo>
                      <a:close/>
                    </a:path>
                  </a:pathLst>
                </a:custGeom>
                <a:solidFill>
                  <a:schemeClr val="bg2"/>
                </a:solidFill>
                <a:ln w="12700">
                  <a:noFill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0" hangingPunct="0">
                    <a:spcBef>
                      <a:spcPct val="20000"/>
                    </a:spcBef>
                  </a:pPr>
                  <a:endParaRPr lang="en-US"/>
                </a:p>
              </p:txBody>
            </p:sp>
            <p:sp>
              <p:nvSpPr>
                <p:cNvPr id="46278" name="Freeform 69"/>
                <p:cNvSpPr>
                  <a:spLocks/>
                </p:cNvSpPr>
                <p:nvPr/>
              </p:nvSpPr>
              <p:spPr bwMode="auto">
                <a:xfrm>
                  <a:off x="4523" y="3622"/>
                  <a:ext cx="17" cy="17"/>
                </a:xfrm>
                <a:custGeom>
                  <a:avLst/>
                  <a:gdLst>
                    <a:gd name="T0" fmla="*/ 9 w 17"/>
                    <a:gd name="T1" fmla="*/ 9 h 17"/>
                    <a:gd name="T2" fmla="*/ 17 w 17"/>
                    <a:gd name="T3" fmla="*/ 17 h 17"/>
                    <a:gd name="T4" fmla="*/ 9 w 17"/>
                    <a:gd name="T5" fmla="*/ 17 h 17"/>
                    <a:gd name="T6" fmla="*/ 9 w 17"/>
                    <a:gd name="T7" fmla="*/ 0 h 17"/>
                    <a:gd name="T8" fmla="*/ 0 w 17"/>
                    <a:gd name="T9" fmla="*/ 0 h 17"/>
                    <a:gd name="T10" fmla="*/ 9 w 17"/>
                    <a:gd name="T11" fmla="*/ 0 h 17"/>
                    <a:gd name="T12" fmla="*/ 9 w 17"/>
                    <a:gd name="T13" fmla="*/ 9 h 17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w 17"/>
                    <a:gd name="T22" fmla="*/ 0 h 17"/>
                    <a:gd name="T23" fmla="*/ 17 w 17"/>
                    <a:gd name="T24" fmla="*/ 17 h 17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T21" t="T22" r="T23" b="T24"/>
                  <a:pathLst>
                    <a:path w="17" h="17">
                      <a:moveTo>
                        <a:pt x="9" y="9"/>
                      </a:moveTo>
                      <a:lnTo>
                        <a:pt x="17" y="17"/>
                      </a:lnTo>
                      <a:lnTo>
                        <a:pt x="9" y="17"/>
                      </a:lnTo>
                      <a:lnTo>
                        <a:pt x="9" y="0"/>
                      </a:lnTo>
                      <a:lnTo>
                        <a:pt x="0" y="0"/>
                      </a:lnTo>
                      <a:lnTo>
                        <a:pt x="9" y="0"/>
                      </a:lnTo>
                      <a:lnTo>
                        <a:pt x="9" y="9"/>
                      </a:lnTo>
                      <a:close/>
                    </a:path>
                  </a:pathLst>
                </a:custGeom>
                <a:solidFill>
                  <a:schemeClr val="bg2"/>
                </a:solidFill>
                <a:ln w="12700">
                  <a:noFill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0" hangingPunct="0">
                    <a:spcBef>
                      <a:spcPct val="20000"/>
                    </a:spcBef>
                  </a:pPr>
                  <a:endParaRPr lang="en-US"/>
                </a:p>
              </p:txBody>
            </p:sp>
            <p:sp>
              <p:nvSpPr>
                <p:cNvPr id="46279" name="Freeform 70"/>
                <p:cNvSpPr>
                  <a:spLocks/>
                </p:cNvSpPr>
                <p:nvPr/>
              </p:nvSpPr>
              <p:spPr bwMode="auto">
                <a:xfrm>
                  <a:off x="3581" y="1038"/>
                  <a:ext cx="76" cy="59"/>
                </a:xfrm>
                <a:custGeom>
                  <a:avLst/>
                  <a:gdLst>
                    <a:gd name="T0" fmla="*/ 8 w 76"/>
                    <a:gd name="T1" fmla="*/ 26 h 59"/>
                    <a:gd name="T2" fmla="*/ 8 w 76"/>
                    <a:gd name="T3" fmla="*/ 17 h 59"/>
                    <a:gd name="T4" fmla="*/ 34 w 76"/>
                    <a:gd name="T5" fmla="*/ 0 h 59"/>
                    <a:gd name="T6" fmla="*/ 68 w 76"/>
                    <a:gd name="T7" fmla="*/ 0 h 59"/>
                    <a:gd name="T8" fmla="*/ 76 w 76"/>
                    <a:gd name="T9" fmla="*/ 0 h 59"/>
                    <a:gd name="T10" fmla="*/ 68 w 76"/>
                    <a:gd name="T11" fmla="*/ 9 h 59"/>
                    <a:gd name="T12" fmla="*/ 59 w 76"/>
                    <a:gd name="T13" fmla="*/ 17 h 59"/>
                    <a:gd name="T14" fmla="*/ 34 w 76"/>
                    <a:gd name="T15" fmla="*/ 34 h 59"/>
                    <a:gd name="T16" fmla="*/ 17 w 76"/>
                    <a:gd name="T17" fmla="*/ 59 h 59"/>
                    <a:gd name="T18" fmla="*/ 8 w 76"/>
                    <a:gd name="T19" fmla="*/ 51 h 59"/>
                    <a:gd name="T20" fmla="*/ 0 w 76"/>
                    <a:gd name="T21" fmla="*/ 43 h 59"/>
                    <a:gd name="T22" fmla="*/ 0 w 76"/>
                    <a:gd name="T23" fmla="*/ 34 h 59"/>
                    <a:gd name="T24" fmla="*/ 8 w 76"/>
                    <a:gd name="T25" fmla="*/ 26 h 59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w 76"/>
                    <a:gd name="T40" fmla="*/ 0 h 59"/>
                    <a:gd name="T41" fmla="*/ 76 w 76"/>
                    <a:gd name="T42" fmla="*/ 59 h 59"/>
                  </a:gdLst>
                  <a:ahLst/>
                  <a:cxnLst>
                    <a:cxn ang="T26">
                      <a:pos x="T0" y="T1"/>
                    </a:cxn>
                    <a:cxn ang="T27">
                      <a:pos x="T2" y="T3"/>
                    </a:cxn>
                    <a:cxn ang="T28">
                      <a:pos x="T4" y="T5"/>
                    </a:cxn>
                    <a:cxn ang="T29">
                      <a:pos x="T6" y="T7"/>
                    </a:cxn>
                    <a:cxn ang="T30">
                      <a:pos x="T8" y="T9"/>
                    </a:cxn>
                    <a:cxn ang="T31">
                      <a:pos x="T10" y="T11"/>
                    </a:cxn>
                    <a:cxn ang="T32">
                      <a:pos x="T12" y="T13"/>
                    </a:cxn>
                    <a:cxn ang="T33">
                      <a:pos x="T14" y="T15"/>
                    </a:cxn>
                    <a:cxn ang="T34">
                      <a:pos x="T16" y="T17"/>
                    </a:cxn>
                    <a:cxn ang="T35">
                      <a:pos x="T18" y="T19"/>
                    </a:cxn>
                    <a:cxn ang="T36">
                      <a:pos x="T20" y="T21"/>
                    </a:cxn>
                    <a:cxn ang="T37">
                      <a:pos x="T22" y="T23"/>
                    </a:cxn>
                    <a:cxn ang="T38">
                      <a:pos x="T24" y="T25"/>
                    </a:cxn>
                  </a:cxnLst>
                  <a:rect l="T39" t="T40" r="T41" b="T42"/>
                  <a:pathLst>
                    <a:path w="76" h="59">
                      <a:moveTo>
                        <a:pt x="8" y="26"/>
                      </a:moveTo>
                      <a:lnTo>
                        <a:pt x="8" y="17"/>
                      </a:lnTo>
                      <a:lnTo>
                        <a:pt x="34" y="0"/>
                      </a:lnTo>
                      <a:lnTo>
                        <a:pt x="68" y="0"/>
                      </a:lnTo>
                      <a:lnTo>
                        <a:pt x="76" y="0"/>
                      </a:lnTo>
                      <a:lnTo>
                        <a:pt x="68" y="9"/>
                      </a:lnTo>
                      <a:lnTo>
                        <a:pt x="59" y="17"/>
                      </a:lnTo>
                      <a:lnTo>
                        <a:pt x="34" y="34"/>
                      </a:lnTo>
                      <a:lnTo>
                        <a:pt x="17" y="59"/>
                      </a:lnTo>
                      <a:lnTo>
                        <a:pt x="8" y="51"/>
                      </a:lnTo>
                      <a:lnTo>
                        <a:pt x="0" y="43"/>
                      </a:lnTo>
                      <a:lnTo>
                        <a:pt x="0" y="34"/>
                      </a:lnTo>
                      <a:lnTo>
                        <a:pt x="8" y="26"/>
                      </a:lnTo>
                      <a:close/>
                    </a:path>
                  </a:pathLst>
                </a:custGeom>
                <a:solidFill>
                  <a:schemeClr val="bg2"/>
                </a:solidFill>
                <a:ln w="12700">
                  <a:noFill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0" hangingPunct="0">
                    <a:spcBef>
                      <a:spcPct val="20000"/>
                    </a:spcBef>
                  </a:pPr>
                  <a:endParaRPr lang="en-US"/>
                </a:p>
              </p:txBody>
            </p:sp>
            <p:sp>
              <p:nvSpPr>
                <p:cNvPr id="46280" name="Freeform 71"/>
                <p:cNvSpPr>
                  <a:spLocks/>
                </p:cNvSpPr>
                <p:nvPr/>
              </p:nvSpPr>
              <p:spPr bwMode="auto">
                <a:xfrm>
                  <a:off x="3428" y="1072"/>
                  <a:ext cx="586" cy="263"/>
                </a:xfrm>
                <a:custGeom>
                  <a:avLst/>
                  <a:gdLst>
                    <a:gd name="T0" fmla="*/ 407 w 586"/>
                    <a:gd name="T1" fmla="*/ 144 h 263"/>
                    <a:gd name="T2" fmla="*/ 365 w 586"/>
                    <a:gd name="T3" fmla="*/ 153 h 263"/>
                    <a:gd name="T4" fmla="*/ 348 w 586"/>
                    <a:gd name="T5" fmla="*/ 170 h 263"/>
                    <a:gd name="T6" fmla="*/ 340 w 586"/>
                    <a:gd name="T7" fmla="*/ 186 h 263"/>
                    <a:gd name="T8" fmla="*/ 348 w 586"/>
                    <a:gd name="T9" fmla="*/ 161 h 263"/>
                    <a:gd name="T10" fmla="*/ 297 w 586"/>
                    <a:gd name="T11" fmla="*/ 186 h 263"/>
                    <a:gd name="T12" fmla="*/ 263 w 586"/>
                    <a:gd name="T13" fmla="*/ 254 h 263"/>
                    <a:gd name="T14" fmla="*/ 246 w 586"/>
                    <a:gd name="T15" fmla="*/ 254 h 263"/>
                    <a:gd name="T16" fmla="*/ 255 w 586"/>
                    <a:gd name="T17" fmla="*/ 246 h 263"/>
                    <a:gd name="T18" fmla="*/ 255 w 586"/>
                    <a:gd name="T19" fmla="*/ 229 h 263"/>
                    <a:gd name="T20" fmla="*/ 246 w 586"/>
                    <a:gd name="T21" fmla="*/ 229 h 263"/>
                    <a:gd name="T22" fmla="*/ 238 w 586"/>
                    <a:gd name="T23" fmla="*/ 229 h 263"/>
                    <a:gd name="T24" fmla="*/ 238 w 586"/>
                    <a:gd name="T25" fmla="*/ 229 h 263"/>
                    <a:gd name="T26" fmla="*/ 238 w 586"/>
                    <a:gd name="T27" fmla="*/ 220 h 263"/>
                    <a:gd name="T28" fmla="*/ 238 w 586"/>
                    <a:gd name="T29" fmla="*/ 203 h 263"/>
                    <a:gd name="T30" fmla="*/ 238 w 586"/>
                    <a:gd name="T31" fmla="*/ 203 h 263"/>
                    <a:gd name="T32" fmla="*/ 238 w 586"/>
                    <a:gd name="T33" fmla="*/ 195 h 263"/>
                    <a:gd name="T34" fmla="*/ 238 w 586"/>
                    <a:gd name="T35" fmla="*/ 186 h 263"/>
                    <a:gd name="T36" fmla="*/ 221 w 586"/>
                    <a:gd name="T37" fmla="*/ 178 h 263"/>
                    <a:gd name="T38" fmla="*/ 212 w 586"/>
                    <a:gd name="T39" fmla="*/ 178 h 263"/>
                    <a:gd name="T40" fmla="*/ 212 w 586"/>
                    <a:gd name="T41" fmla="*/ 170 h 263"/>
                    <a:gd name="T42" fmla="*/ 204 w 586"/>
                    <a:gd name="T43" fmla="*/ 161 h 263"/>
                    <a:gd name="T44" fmla="*/ 195 w 586"/>
                    <a:gd name="T45" fmla="*/ 161 h 263"/>
                    <a:gd name="T46" fmla="*/ 187 w 586"/>
                    <a:gd name="T47" fmla="*/ 161 h 263"/>
                    <a:gd name="T48" fmla="*/ 178 w 586"/>
                    <a:gd name="T49" fmla="*/ 153 h 263"/>
                    <a:gd name="T50" fmla="*/ 170 w 586"/>
                    <a:gd name="T51" fmla="*/ 153 h 263"/>
                    <a:gd name="T52" fmla="*/ 161 w 586"/>
                    <a:gd name="T53" fmla="*/ 153 h 263"/>
                    <a:gd name="T54" fmla="*/ 153 w 586"/>
                    <a:gd name="T55" fmla="*/ 153 h 263"/>
                    <a:gd name="T56" fmla="*/ 144 w 586"/>
                    <a:gd name="T57" fmla="*/ 153 h 263"/>
                    <a:gd name="T58" fmla="*/ 144 w 586"/>
                    <a:gd name="T59" fmla="*/ 153 h 263"/>
                    <a:gd name="T60" fmla="*/ 119 w 586"/>
                    <a:gd name="T61" fmla="*/ 144 h 263"/>
                    <a:gd name="T62" fmla="*/ 25 w 586"/>
                    <a:gd name="T63" fmla="*/ 119 h 263"/>
                    <a:gd name="T64" fmla="*/ 17 w 586"/>
                    <a:gd name="T65" fmla="*/ 102 h 263"/>
                    <a:gd name="T66" fmla="*/ 8 w 586"/>
                    <a:gd name="T67" fmla="*/ 102 h 263"/>
                    <a:gd name="T68" fmla="*/ 0 w 586"/>
                    <a:gd name="T69" fmla="*/ 102 h 263"/>
                    <a:gd name="T70" fmla="*/ 42 w 586"/>
                    <a:gd name="T71" fmla="*/ 68 h 263"/>
                    <a:gd name="T72" fmla="*/ 102 w 586"/>
                    <a:gd name="T73" fmla="*/ 42 h 263"/>
                    <a:gd name="T74" fmla="*/ 127 w 586"/>
                    <a:gd name="T75" fmla="*/ 25 h 263"/>
                    <a:gd name="T76" fmla="*/ 153 w 586"/>
                    <a:gd name="T77" fmla="*/ 17 h 263"/>
                    <a:gd name="T78" fmla="*/ 170 w 586"/>
                    <a:gd name="T79" fmla="*/ 25 h 263"/>
                    <a:gd name="T80" fmla="*/ 170 w 586"/>
                    <a:gd name="T81" fmla="*/ 51 h 263"/>
                    <a:gd name="T82" fmla="*/ 204 w 586"/>
                    <a:gd name="T83" fmla="*/ 34 h 263"/>
                    <a:gd name="T84" fmla="*/ 263 w 586"/>
                    <a:gd name="T85" fmla="*/ 85 h 263"/>
                    <a:gd name="T86" fmla="*/ 314 w 586"/>
                    <a:gd name="T87" fmla="*/ 85 h 263"/>
                    <a:gd name="T88" fmla="*/ 348 w 586"/>
                    <a:gd name="T89" fmla="*/ 68 h 263"/>
                    <a:gd name="T90" fmla="*/ 399 w 586"/>
                    <a:gd name="T91" fmla="*/ 42 h 263"/>
                    <a:gd name="T92" fmla="*/ 475 w 586"/>
                    <a:gd name="T93" fmla="*/ 25 h 263"/>
                    <a:gd name="T94" fmla="*/ 475 w 586"/>
                    <a:gd name="T95" fmla="*/ 59 h 263"/>
                    <a:gd name="T96" fmla="*/ 492 w 586"/>
                    <a:gd name="T97" fmla="*/ 68 h 263"/>
                    <a:gd name="T98" fmla="*/ 526 w 586"/>
                    <a:gd name="T99" fmla="*/ 59 h 263"/>
                    <a:gd name="T100" fmla="*/ 543 w 586"/>
                    <a:gd name="T101" fmla="*/ 93 h 263"/>
                    <a:gd name="T102" fmla="*/ 569 w 586"/>
                    <a:gd name="T103" fmla="*/ 102 h 263"/>
                    <a:gd name="T104" fmla="*/ 577 w 586"/>
                    <a:gd name="T105" fmla="*/ 110 h 263"/>
                    <a:gd name="T106" fmla="*/ 543 w 586"/>
                    <a:gd name="T107" fmla="*/ 119 h 263"/>
                    <a:gd name="T108" fmla="*/ 509 w 586"/>
                    <a:gd name="T109" fmla="*/ 119 h 263"/>
                    <a:gd name="T110" fmla="*/ 475 w 586"/>
                    <a:gd name="T111" fmla="*/ 127 h 263"/>
                    <a:gd name="T112" fmla="*/ 424 w 586"/>
                    <a:gd name="T113" fmla="*/ 136 h 263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  <a:gd name="T165" fmla="*/ 0 60000 65536"/>
                    <a:gd name="T166" fmla="*/ 0 60000 65536"/>
                    <a:gd name="T167" fmla="*/ 0 60000 65536"/>
                    <a:gd name="T168" fmla="*/ 0 60000 65536"/>
                    <a:gd name="T169" fmla="*/ 0 60000 65536"/>
                    <a:gd name="T170" fmla="*/ 0 60000 65536"/>
                    <a:gd name="T171" fmla="*/ 0 w 586"/>
                    <a:gd name="T172" fmla="*/ 0 h 263"/>
                    <a:gd name="T173" fmla="*/ 586 w 586"/>
                    <a:gd name="T174" fmla="*/ 263 h 263"/>
                  </a:gdLst>
                  <a:ahLst/>
                  <a:cxnLst>
                    <a:cxn ang="T114">
                      <a:pos x="T0" y="T1"/>
                    </a:cxn>
                    <a:cxn ang="T115">
                      <a:pos x="T2" y="T3"/>
                    </a:cxn>
                    <a:cxn ang="T116">
                      <a:pos x="T4" y="T5"/>
                    </a:cxn>
                    <a:cxn ang="T117">
                      <a:pos x="T6" y="T7"/>
                    </a:cxn>
                    <a:cxn ang="T118">
                      <a:pos x="T8" y="T9"/>
                    </a:cxn>
                    <a:cxn ang="T119">
                      <a:pos x="T10" y="T11"/>
                    </a:cxn>
                    <a:cxn ang="T120">
                      <a:pos x="T12" y="T13"/>
                    </a:cxn>
                    <a:cxn ang="T121">
                      <a:pos x="T14" y="T15"/>
                    </a:cxn>
                    <a:cxn ang="T122">
                      <a:pos x="T16" y="T17"/>
                    </a:cxn>
                    <a:cxn ang="T123">
                      <a:pos x="T18" y="T19"/>
                    </a:cxn>
                    <a:cxn ang="T124">
                      <a:pos x="T20" y="T21"/>
                    </a:cxn>
                    <a:cxn ang="T125">
                      <a:pos x="T22" y="T23"/>
                    </a:cxn>
                    <a:cxn ang="T126">
                      <a:pos x="T24" y="T25"/>
                    </a:cxn>
                    <a:cxn ang="T127">
                      <a:pos x="T26" y="T27"/>
                    </a:cxn>
                    <a:cxn ang="T128">
                      <a:pos x="T28" y="T29"/>
                    </a:cxn>
                    <a:cxn ang="T129">
                      <a:pos x="T30" y="T31"/>
                    </a:cxn>
                    <a:cxn ang="T130">
                      <a:pos x="T32" y="T33"/>
                    </a:cxn>
                    <a:cxn ang="T131">
                      <a:pos x="T34" y="T35"/>
                    </a:cxn>
                    <a:cxn ang="T132">
                      <a:pos x="T36" y="T37"/>
                    </a:cxn>
                    <a:cxn ang="T133">
                      <a:pos x="T38" y="T39"/>
                    </a:cxn>
                    <a:cxn ang="T134">
                      <a:pos x="T40" y="T41"/>
                    </a:cxn>
                    <a:cxn ang="T135">
                      <a:pos x="T42" y="T43"/>
                    </a:cxn>
                    <a:cxn ang="T136">
                      <a:pos x="T44" y="T45"/>
                    </a:cxn>
                    <a:cxn ang="T137">
                      <a:pos x="T46" y="T47"/>
                    </a:cxn>
                    <a:cxn ang="T138">
                      <a:pos x="T48" y="T49"/>
                    </a:cxn>
                    <a:cxn ang="T139">
                      <a:pos x="T50" y="T51"/>
                    </a:cxn>
                    <a:cxn ang="T140">
                      <a:pos x="T52" y="T53"/>
                    </a:cxn>
                    <a:cxn ang="T141">
                      <a:pos x="T54" y="T55"/>
                    </a:cxn>
                    <a:cxn ang="T142">
                      <a:pos x="T56" y="T57"/>
                    </a:cxn>
                    <a:cxn ang="T143">
                      <a:pos x="T58" y="T59"/>
                    </a:cxn>
                    <a:cxn ang="T144">
                      <a:pos x="T60" y="T61"/>
                    </a:cxn>
                    <a:cxn ang="T145">
                      <a:pos x="T62" y="T63"/>
                    </a:cxn>
                    <a:cxn ang="T146">
                      <a:pos x="T64" y="T65"/>
                    </a:cxn>
                    <a:cxn ang="T147">
                      <a:pos x="T66" y="T67"/>
                    </a:cxn>
                    <a:cxn ang="T148">
                      <a:pos x="T68" y="T69"/>
                    </a:cxn>
                    <a:cxn ang="T149">
                      <a:pos x="T70" y="T71"/>
                    </a:cxn>
                    <a:cxn ang="T150">
                      <a:pos x="T72" y="T73"/>
                    </a:cxn>
                    <a:cxn ang="T151">
                      <a:pos x="T74" y="T75"/>
                    </a:cxn>
                    <a:cxn ang="T152">
                      <a:pos x="T76" y="T77"/>
                    </a:cxn>
                    <a:cxn ang="T153">
                      <a:pos x="T78" y="T79"/>
                    </a:cxn>
                    <a:cxn ang="T154">
                      <a:pos x="T80" y="T81"/>
                    </a:cxn>
                    <a:cxn ang="T155">
                      <a:pos x="T82" y="T83"/>
                    </a:cxn>
                    <a:cxn ang="T156">
                      <a:pos x="T84" y="T85"/>
                    </a:cxn>
                    <a:cxn ang="T157">
                      <a:pos x="T86" y="T87"/>
                    </a:cxn>
                    <a:cxn ang="T158">
                      <a:pos x="T88" y="T89"/>
                    </a:cxn>
                    <a:cxn ang="T159">
                      <a:pos x="T90" y="T91"/>
                    </a:cxn>
                    <a:cxn ang="T160">
                      <a:pos x="T92" y="T93"/>
                    </a:cxn>
                    <a:cxn ang="T161">
                      <a:pos x="T94" y="T95"/>
                    </a:cxn>
                    <a:cxn ang="T162">
                      <a:pos x="T96" y="T97"/>
                    </a:cxn>
                    <a:cxn ang="T163">
                      <a:pos x="T98" y="T99"/>
                    </a:cxn>
                    <a:cxn ang="T164">
                      <a:pos x="T100" y="T101"/>
                    </a:cxn>
                    <a:cxn ang="T165">
                      <a:pos x="T102" y="T103"/>
                    </a:cxn>
                    <a:cxn ang="T166">
                      <a:pos x="T104" y="T105"/>
                    </a:cxn>
                    <a:cxn ang="T167">
                      <a:pos x="T106" y="T107"/>
                    </a:cxn>
                    <a:cxn ang="T168">
                      <a:pos x="T108" y="T109"/>
                    </a:cxn>
                    <a:cxn ang="T169">
                      <a:pos x="T110" y="T111"/>
                    </a:cxn>
                    <a:cxn ang="T170">
                      <a:pos x="T112" y="T113"/>
                    </a:cxn>
                  </a:cxnLst>
                  <a:rect l="T171" t="T172" r="T173" b="T174"/>
                  <a:pathLst>
                    <a:path w="586" h="263">
                      <a:moveTo>
                        <a:pt x="407" y="136"/>
                      </a:moveTo>
                      <a:lnTo>
                        <a:pt x="399" y="136"/>
                      </a:lnTo>
                      <a:lnTo>
                        <a:pt x="407" y="144"/>
                      </a:lnTo>
                      <a:lnTo>
                        <a:pt x="390" y="144"/>
                      </a:lnTo>
                      <a:lnTo>
                        <a:pt x="373" y="144"/>
                      </a:lnTo>
                      <a:lnTo>
                        <a:pt x="365" y="153"/>
                      </a:lnTo>
                      <a:lnTo>
                        <a:pt x="365" y="161"/>
                      </a:lnTo>
                      <a:lnTo>
                        <a:pt x="356" y="170"/>
                      </a:lnTo>
                      <a:lnTo>
                        <a:pt x="348" y="170"/>
                      </a:lnTo>
                      <a:lnTo>
                        <a:pt x="348" y="178"/>
                      </a:lnTo>
                      <a:lnTo>
                        <a:pt x="340" y="186"/>
                      </a:lnTo>
                      <a:lnTo>
                        <a:pt x="340" y="178"/>
                      </a:lnTo>
                      <a:lnTo>
                        <a:pt x="348" y="161"/>
                      </a:lnTo>
                      <a:lnTo>
                        <a:pt x="331" y="161"/>
                      </a:lnTo>
                      <a:lnTo>
                        <a:pt x="314" y="178"/>
                      </a:lnTo>
                      <a:lnTo>
                        <a:pt x="297" y="186"/>
                      </a:lnTo>
                      <a:lnTo>
                        <a:pt x="289" y="203"/>
                      </a:lnTo>
                      <a:lnTo>
                        <a:pt x="280" y="220"/>
                      </a:lnTo>
                      <a:lnTo>
                        <a:pt x="263" y="254"/>
                      </a:lnTo>
                      <a:lnTo>
                        <a:pt x="263" y="263"/>
                      </a:lnTo>
                      <a:lnTo>
                        <a:pt x="255" y="263"/>
                      </a:lnTo>
                      <a:lnTo>
                        <a:pt x="246" y="254"/>
                      </a:lnTo>
                      <a:lnTo>
                        <a:pt x="255" y="254"/>
                      </a:lnTo>
                      <a:lnTo>
                        <a:pt x="255" y="246"/>
                      </a:lnTo>
                      <a:lnTo>
                        <a:pt x="255" y="229"/>
                      </a:lnTo>
                      <a:lnTo>
                        <a:pt x="246" y="229"/>
                      </a:lnTo>
                      <a:lnTo>
                        <a:pt x="238" y="229"/>
                      </a:lnTo>
                      <a:lnTo>
                        <a:pt x="238" y="237"/>
                      </a:lnTo>
                      <a:lnTo>
                        <a:pt x="238" y="229"/>
                      </a:lnTo>
                      <a:lnTo>
                        <a:pt x="238" y="220"/>
                      </a:lnTo>
                      <a:lnTo>
                        <a:pt x="238" y="212"/>
                      </a:lnTo>
                      <a:lnTo>
                        <a:pt x="238" y="203"/>
                      </a:lnTo>
                      <a:lnTo>
                        <a:pt x="238" y="195"/>
                      </a:lnTo>
                      <a:lnTo>
                        <a:pt x="238" y="186"/>
                      </a:lnTo>
                      <a:lnTo>
                        <a:pt x="229" y="186"/>
                      </a:lnTo>
                      <a:lnTo>
                        <a:pt x="221" y="178"/>
                      </a:lnTo>
                      <a:lnTo>
                        <a:pt x="212" y="178"/>
                      </a:lnTo>
                      <a:lnTo>
                        <a:pt x="204" y="178"/>
                      </a:lnTo>
                      <a:lnTo>
                        <a:pt x="212" y="170"/>
                      </a:lnTo>
                      <a:lnTo>
                        <a:pt x="212" y="161"/>
                      </a:lnTo>
                      <a:lnTo>
                        <a:pt x="204" y="161"/>
                      </a:lnTo>
                      <a:lnTo>
                        <a:pt x="195" y="161"/>
                      </a:lnTo>
                      <a:lnTo>
                        <a:pt x="187" y="161"/>
                      </a:lnTo>
                      <a:lnTo>
                        <a:pt x="187" y="153"/>
                      </a:lnTo>
                      <a:lnTo>
                        <a:pt x="178" y="161"/>
                      </a:lnTo>
                      <a:lnTo>
                        <a:pt x="178" y="153"/>
                      </a:lnTo>
                      <a:lnTo>
                        <a:pt x="170" y="153"/>
                      </a:lnTo>
                      <a:lnTo>
                        <a:pt x="161" y="153"/>
                      </a:lnTo>
                      <a:lnTo>
                        <a:pt x="161" y="161"/>
                      </a:lnTo>
                      <a:lnTo>
                        <a:pt x="153" y="153"/>
                      </a:lnTo>
                      <a:lnTo>
                        <a:pt x="144" y="153"/>
                      </a:lnTo>
                      <a:lnTo>
                        <a:pt x="136" y="153"/>
                      </a:lnTo>
                      <a:lnTo>
                        <a:pt x="127" y="144"/>
                      </a:lnTo>
                      <a:lnTo>
                        <a:pt x="119" y="144"/>
                      </a:lnTo>
                      <a:lnTo>
                        <a:pt x="42" y="127"/>
                      </a:lnTo>
                      <a:lnTo>
                        <a:pt x="25" y="119"/>
                      </a:lnTo>
                      <a:lnTo>
                        <a:pt x="17" y="110"/>
                      </a:lnTo>
                      <a:lnTo>
                        <a:pt x="17" y="102"/>
                      </a:lnTo>
                      <a:lnTo>
                        <a:pt x="8" y="102"/>
                      </a:lnTo>
                      <a:lnTo>
                        <a:pt x="8" y="93"/>
                      </a:lnTo>
                      <a:lnTo>
                        <a:pt x="0" y="102"/>
                      </a:lnTo>
                      <a:lnTo>
                        <a:pt x="0" y="93"/>
                      </a:lnTo>
                      <a:lnTo>
                        <a:pt x="34" y="76"/>
                      </a:lnTo>
                      <a:lnTo>
                        <a:pt x="42" y="68"/>
                      </a:lnTo>
                      <a:lnTo>
                        <a:pt x="51" y="59"/>
                      </a:lnTo>
                      <a:lnTo>
                        <a:pt x="85" y="51"/>
                      </a:lnTo>
                      <a:lnTo>
                        <a:pt x="102" y="42"/>
                      </a:lnTo>
                      <a:lnTo>
                        <a:pt x="110" y="34"/>
                      </a:lnTo>
                      <a:lnTo>
                        <a:pt x="119" y="34"/>
                      </a:lnTo>
                      <a:lnTo>
                        <a:pt x="127" y="25"/>
                      </a:lnTo>
                      <a:lnTo>
                        <a:pt x="127" y="17"/>
                      </a:lnTo>
                      <a:lnTo>
                        <a:pt x="153" y="0"/>
                      </a:lnTo>
                      <a:lnTo>
                        <a:pt x="153" y="17"/>
                      </a:lnTo>
                      <a:lnTo>
                        <a:pt x="161" y="17"/>
                      </a:lnTo>
                      <a:lnTo>
                        <a:pt x="161" y="25"/>
                      </a:lnTo>
                      <a:lnTo>
                        <a:pt x="170" y="25"/>
                      </a:lnTo>
                      <a:lnTo>
                        <a:pt x="170" y="34"/>
                      </a:lnTo>
                      <a:lnTo>
                        <a:pt x="170" y="51"/>
                      </a:lnTo>
                      <a:lnTo>
                        <a:pt x="195" y="34"/>
                      </a:lnTo>
                      <a:lnTo>
                        <a:pt x="187" y="42"/>
                      </a:lnTo>
                      <a:lnTo>
                        <a:pt x="204" y="34"/>
                      </a:lnTo>
                      <a:lnTo>
                        <a:pt x="212" y="34"/>
                      </a:lnTo>
                      <a:lnTo>
                        <a:pt x="238" y="42"/>
                      </a:lnTo>
                      <a:lnTo>
                        <a:pt x="263" y="85"/>
                      </a:lnTo>
                      <a:lnTo>
                        <a:pt x="289" y="85"/>
                      </a:lnTo>
                      <a:lnTo>
                        <a:pt x="297" y="76"/>
                      </a:lnTo>
                      <a:lnTo>
                        <a:pt x="314" y="85"/>
                      </a:lnTo>
                      <a:lnTo>
                        <a:pt x="323" y="76"/>
                      </a:lnTo>
                      <a:lnTo>
                        <a:pt x="331" y="85"/>
                      </a:lnTo>
                      <a:lnTo>
                        <a:pt x="348" y="68"/>
                      </a:lnTo>
                      <a:lnTo>
                        <a:pt x="373" y="51"/>
                      </a:lnTo>
                      <a:lnTo>
                        <a:pt x="399" y="42"/>
                      </a:lnTo>
                      <a:lnTo>
                        <a:pt x="433" y="42"/>
                      </a:lnTo>
                      <a:lnTo>
                        <a:pt x="450" y="34"/>
                      </a:lnTo>
                      <a:lnTo>
                        <a:pt x="475" y="25"/>
                      </a:lnTo>
                      <a:lnTo>
                        <a:pt x="475" y="34"/>
                      </a:lnTo>
                      <a:lnTo>
                        <a:pt x="475" y="59"/>
                      </a:lnTo>
                      <a:lnTo>
                        <a:pt x="475" y="68"/>
                      </a:lnTo>
                      <a:lnTo>
                        <a:pt x="484" y="59"/>
                      </a:lnTo>
                      <a:lnTo>
                        <a:pt x="492" y="68"/>
                      </a:lnTo>
                      <a:lnTo>
                        <a:pt x="509" y="59"/>
                      </a:lnTo>
                      <a:lnTo>
                        <a:pt x="518" y="68"/>
                      </a:lnTo>
                      <a:lnTo>
                        <a:pt x="526" y="59"/>
                      </a:lnTo>
                      <a:lnTo>
                        <a:pt x="535" y="59"/>
                      </a:lnTo>
                      <a:lnTo>
                        <a:pt x="552" y="85"/>
                      </a:lnTo>
                      <a:lnTo>
                        <a:pt x="543" y="93"/>
                      </a:lnTo>
                      <a:lnTo>
                        <a:pt x="552" y="93"/>
                      </a:lnTo>
                      <a:lnTo>
                        <a:pt x="560" y="93"/>
                      </a:lnTo>
                      <a:lnTo>
                        <a:pt x="569" y="102"/>
                      </a:lnTo>
                      <a:lnTo>
                        <a:pt x="577" y="110"/>
                      </a:lnTo>
                      <a:lnTo>
                        <a:pt x="586" y="119"/>
                      </a:lnTo>
                      <a:lnTo>
                        <a:pt x="560" y="119"/>
                      </a:lnTo>
                      <a:lnTo>
                        <a:pt x="543" y="119"/>
                      </a:lnTo>
                      <a:lnTo>
                        <a:pt x="526" y="127"/>
                      </a:lnTo>
                      <a:lnTo>
                        <a:pt x="518" y="119"/>
                      </a:lnTo>
                      <a:lnTo>
                        <a:pt x="509" y="119"/>
                      </a:lnTo>
                      <a:lnTo>
                        <a:pt x="509" y="144"/>
                      </a:lnTo>
                      <a:lnTo>
                        <a:pt x="501" y="136"/>
                      </a:lnTo>
                      <a:lnTo>
                        <a:pt x="475" y="127"/>
                      </a:lnTo>
                      <a:lnTo>
                        <a:pt x="450" y="119"/>
                      </a:lnTo>
                      <a:lnTo>
                        <a:pt x="441" y="119"/>
                      </a:lnTo>
                      <a:lnTo>
                        <a:pt x="424" y="136"/>
                      </a:lnTo>
                      <a:lnTo>
                        <a:pt x="407" y="136"/>
                      </a:lnTo>
                      <a:close/>
                    </a:path>
                  </a:pathLst>
                </a:custGeom>
                <a:solidFill>
                  <a:schemeClr val="bg2"/>
                </a:solidFill>
                <a:ln w="12700">
                  <a:noFill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0" hangingPunct="0">
                    <a:spcBef>
                      <a:spcPct val="20000"/>
                    </a:spcBef>
                  </a:pPr>
                  <a:endParaRPr lang="en-US"/>
                </a:p>
              </p:txBody>
            </p:sp>
            <p:sp>
              <p:nvSpPr>
                <p:cNvPr id="46281" name="Freeform 72"/>
                <p:cNvSpPr>
                  <a:spLocks/>
                </p:cNvSpPr>
                <p:nvPr/>
              </p:nvSpPr>
              <p:spPr bwMode="auto">
                <a:xfrm>
                  <a:off x="3801" y="1225"/>
                  <a:ext cx="391" cy="533"/>
                </a:xfrm>
                <a:custGeom>
                  <a:avLst/>
                  <a:gdLst>
                    <a:gd name="T0" fmla="*/ 17 w 391"/>
                    <a:gd name="T1" fmla="*/ 516 h 533"/>
                    <a:gd name="T2" fmla="*/ 34 w 391"/>
                    <a:gd name="T3" fmla="*/ 466 h 533"/>
                    <a:gd name="T4" fmla="*/ 43 w 391"/>
                    <a:gd name="T5" fmla="*/ 398 h 533"/>
                    <a:gd name="T6" fmla="*/ 17 w 391"/>
                    <a:gd name="T7" fmla="*/ 305 h 533"/>
                    <a:gd name="T8" fmla="*/ 9 w 391"/>
                    <a:gd name="T9" fmla="*/ 271 h 533"/>
                    <a:gd name="T10" fmla="*/ 9 w 391"/>
                    <a:gd name="T11" fmla="*/ 271 h 533"/>
                    <a:gd name="T12" fmla="*/ 9 w 391"/>
                    <a:gd name="T13" fmla="*/ 245 h 533"/>
                    <a:gd name="T14" fmla="*/ 0 w 391"/>
                    <a:gd name="T15" fmla="*/ 237 h 533"/>
                    <a:gd name="T16" fmla="*/ 17 w 391"/>
                    <a:gd name="T17" fmla="*/ 194 h 533"/>
                    <a:gd name="T18" fmla="*/ 17 w 391"/>
                    <a:gd name="T19" fmla="*/ 152 h 533"/>
                    <a:gd name="T20" fmla="*/ 34 w 391"/>
                    <a:gd name="T21" fmla="*/ 135 h 533"/>
                    <a:gd name="T22" fmla="*/ 34 w 391"/>
                    <a:gd name="T23" fmla="*/ 127 h 533"/>
                    <a:gd name="T24" fmla="*/ 68 w 391"/>
                    <a:gd name="T25" fmla="*/ 84 h 533"/>
                    <a:gd name="T26" fmla="*/ 68 w 391"/>
                    <a:gd name="T27" fmla="*/ 110 h 533"/>
                    <a:gd name="T28" fmla="*/ 85 w 391"/>
                    <a:gd name="T29" fmla="*/ 135 h 533"/>
                    <a:gd name="T30" fmla="*/ 94 w 391"/>
                    <a:gd name="T31" fmla="*/ 101 h 533"/>
                    <a:gd name="T32" fmla="*/ 85 w 391"/>
                    <a:gd name="T33" fmla="*/ 67 h 533"/>
                    <a:gd name="T34" fmla="*/ 111 w 391"/>
                    <a:gd name="T35" fmla="*/ 50 h 533"/>
                    <a:gd name="T36" fmla="*/ 128 w 391"/>
                    <a:gd name="T37" fmla="*/ 50 h 533"/>
                    <a:gd name="T38" fmla="*/ 102 w 391"/>
                    <a:gd name="T39" fmla="*/ 25 h 533"/>
                    <a:gd name="T40" fmla="*/ 119 w 391"/>
                    <a:gd name="T41" fmla="*/ 17 h 533"/>
                    <a:gd name="T42" fmla="*/ 136 w 391"/>
                    <a:gd name="T43" fmla="*/ 0 h 533"/>
                    <a:gd name="T44" fmla="*/ 179 w 391"/>
                    <a:gd name="T45" fmla="*/ 8 h 533"/>
                    <a:gd name="T46" fmla="*/ 196 w 391"/>
                    <a:gd name="T47" fmla="*/ 17 h 533"/>
                    <a:gd name="T48" fmla="*/ 213 w 391"/>
                    <a:gd name="T49" fmla="*/ 25 h 533"/>
                    <a:gd name="T50" fmla="*/ 238 w 391"/>
                    <a:gd name="T51" fmla="*/ 33 h 533"/>
                    <a:gd name="T52" fmla="*/ 255 w 391"/>
                    <a:gd name="T53" fmla="*/ 33 h 533"/>
                    <a:gd name="T54" fmla="*/ 264 w 391"/>
                    <a:gd name="T55" fmla="*/ 50 h 533"/>
                    <a:gd name="T56" fmla="*/ 264 w 391"/>
                    <a:gd name="T57" fmla="*/ 50 h 533"/>
                    <a:gd name="T58" fmla="*/ 264 w 391"/>
                    <a:gd name="T59" fmla="*/ 76 h 533"/>
                    <a:gd name="T60" fmla="*/ 264 w 391"/>
                    <a:gd name="T61" fmla="*/ 84 h 533"/>
                    <a:gd name="T62" fmla="*/ 281 w 391"/>
                    <a:gd name="T63" fmla="*/ 101 h 533"/>
                    <a:gd name="T64" fmla="*/ 289 w 391"/>
                    <a:gd name="T65" fmla="*/ 144 h 533"/>
                    <a:gd name="T66" fmla="*/ 272 w 391"/>
                    <a:gd name="T67" fmla="*/ 178 h 533"/>
                    <a:gd name="T68" fmla="*/ 264 w 391"/>
                    <a:gd name="T69" fmla="*/ 203 h 533"/>
                    <a:gd name="T70" fmla="*/ 247 w 391"/>
                    <a:gd name="T71" fmla="*/ 220 h 533"/>
                    <a:gd name="T72" fmla="*/ 247 w 391"/>
                    <a:gd name="T73" fmla="*/ 254 h 533"/>
                    <a:gd name="T74" fmla="*/ 272 w 391"/>
                    <a:gd name="T75" fmla="*/ 262 h 533"/>
                    <a:gd name="T76" fmla="*/ 281 w 391"/>
                    <a:gd name="T77" fmla="*/ 245 h 533"/>
                    <a:gd name="T78" fmla="*/ 289 w 391"/>
                    <a:gd name="T79" fmla="*/ 228 h 533"/>
                    <a:gd name="T80" fmla="*/ 332 w 391"/>
                    <a:gd name="T81" fmla="*/ 194 h 533"/>
                    <a:gd name="T82" fmla="*/ 349 w 391"/>
                    <a:gd name="T83" fmla="*/ 203 h 533"/>
                    <a:gd name="T84" fmla="*/ 366 w 391"/>
                    <a:gd name="T85" fmla="*/ 237 h 533"/>
                    <a:gd name="T86" fmla="*/ 391 w 391"/>
                    <a:gd name="T87" fmla="*/ 330 h 533"/>
                    <a:gd name="T88" fmla="*/ 391 w 391"/>
                    <a:gd name="T89" fmla="*/ 355 h 533"/>
                    <a:gd name="T90" fmla="*/ 383 w 391"/>
                    <a:gd name="T91" fmla="*/ 372 h 533"/>
                    <a:gd name="T92" fmla="*/ 374 w 391"/>
                    <a:gd name="T93" fmla="*/ 364 h 533"/>
                    <a:gd name="T94" fmla="*/ 366 w 391"/>
                    <a:gd name="T95" fmla="*/ 381 h 533"/>
                    <a:gd name="T96" fmla="*/ 366 w 391"/>
                    <a:gd name="T97" fmla="*/ 398 h 533"/>
                    <a:gd name="T98" fmla="*/ 340 w 391"/>
                    <a:gd name="T99" fmla="*/ 423 h 533"/>
                    <a:gd name="T100" fmla="*/ 340 w 391"/>
                    <a:gd name="T101" fmla="*/ 457 h 533"/>
                    <a:gd name="T102" fmla="*/ 289 w 391"/>
                    <a:gd name="T103" fmla="*/ 508 h 533"/>
                    <a:gd name="T104" fmla="*/ 238 w 391"/>
                    <a:gd name="T105" fmla="*/ 516 h 533"/>
                    <a:gd name="T106" fmla="*/ 196 w 391"/>
                    <a:gd name="T107" fmla="*/ 516 h 533"/>
                    <a:gd name="T108" fmla="*/ 187 w 391"/>
                    <a:gd name="T109" fmla="*/ 516 h 533"/>
                    <a:gd name="T110" fmla="*/ 145 w 391"/>
                    <a:gd name="T111" fmla="*/ 516 h 533"/>
                    <a:gd name="T112" fmla="*/ 102 w 391"/>
                    <a:gd name="T113" fmla="*/ 525 h 533"/>
                    <a:gd name="T114" fmla="*/ 60 w 391"/>
                    <a:gd name="T115" fmla="*/ 525 h 533"/>
                    <a:gd name="T116" fmla="*/ 0 w 391"/>
                    <a:gd name="T117" fmla="*/ 533 h 533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  <a:gd name="T165" fmla="*/ 0 60000 65536"/>
                    <a:gd name="T166" fmla="*/ 0 60000 65536"/>
                    <a:gd name="T167" fmla="*/ 0 60000 65536"/>
                    <a:gd name="T168" fmla="*/ 0 60000 65536"/>
                    <a:gd name="T169" fmla="*/ 0 60000 65536"/>
                    <a:gd name="T170" fmla="*/ 0 60000 65536"/>
                    <a:gd name="T171" fmla="*/ 0 60000 65536"/>
                    <a:gd name="T172" fmla="*/ 0 60000 65536"/>
                    <a:gd name="T173" fmla="*/ 0 60000 65536"/>
                    <a:gd name="T174" fmla="*/ 0 60000 65536"/>
                    <a:gd name="T175" fmla="*/ 0 60000 65536"/>
                    <a:gd name="T176" fmla="*/ 0 60000 65536"/>
                    <a:gd name="T177" fmla="*/ 0 w 391"/>
                    <a:gd name="T178" fmla="*/ 0 h 533"/>
                    <a:gd name="T179" fmla="*/ 391 w 391"/>
                    <a:gd name="T180" fmla="*/ 533 h 533"/>
                  </a:gdLst>
                  <a:ahLst/>
                  <a:cxnLst>
                    <a:cxn ang="T118">
                      <a:pos x="T0" y="T1"/>
                    </a:cxn>
                    <a:cxn ang="T119">
                      <a:pos x="T2" y="T3"/>
                    </a:cxn>
                    <a:cxn ang="T120">
                      <a:pos x="T4" y="T5"/>
                    </a:cxn>
                    <a:cxn ang="T121">
                      <a:pos x="T6" y="T7"/>
                    </a:cxn>
                    <a:cxn ang="T122">
                      <a:pos x="T8" y="T9"/>
                    </a:cxn>
                    <a:cxn ang="T123">
                      <a:pos x="T10" y="T11"/>
                    </a:cxn>
                    <a:cxn ang="T124">
                      <a:pos x="T12" y="T13"/>
                    </a:cxn>
                    <a:cxn ang="T125">
                      <a:pos x="T14" y="T15"/>
                    </a:cxn>
                    <a:cxn ang="T126">
                      <a:pos x="T16" y="T17"/>
                    </a:cxn>
                    <a:cxn ang="T127">
                      <a:pos x="T18" y="T19"/>
                    </a:cxn>
                    <a:cxn ang="T128">
                      <a:pos x="T20" y="T21"/>
                    </a:cxn>
                    <a:cxn ang="T129">
                      <a:pos x="T22" y="T23"/>
                    </a:cxn>
                    <a:cxn ang="T130">
                      <a:pos x="T24" y="T25"/>
                    </a:cxn>
                    <a:cxn ang="T131">
                      <a:pos x="T26" y="T27"/>
                    </a:cxn>
                    <a:cxn ang="T132">
                      <a:pos x="T28" y="T29"/>
                    </a:cxn>
                    <a:cxn ang="T133">
                      <a:pos x="T30" y="T31"/>
                    </a:cxn>
                    <a:cxn ang="T134">
                      <a:pos x="T32" y="T33"/>
                    </a:cxn>
                    <a:cxn ang="T135">
                      <a:pos x="T34" y="T35"/>
                    </a:cxn>
                    <a:cxn ang="T136">
                      <a:pos x="T36" y="T37"/>
                    </a:cxn>
                    <a:cxn ang="T137">
                      <a:pos x="T38" y="T39"/>
                    </a:cxn>
                    <a:cxn ang="T138">
                      <a:pos x="T40" y="T41"/>
                    </a:cxn>
                    <a:cxn ang="T139">
                      <a:pos x="T42" y="T43"/>
                    </a:cxn>
                    <a:cxn ang="T140">
                      <a:pos x="T44" y="T45"/>
                    </a:cxn>
                    <a:cxn ang="T141">
                      <a:pos x="T46" y="T47"/>
                    </a:cxn>
                    <a:cxn ang="T142">
                      <a:pos x="T48" y="T49"/>
                    </a:cxn>
                    <a:cxn ang="T143">
                      <a:pos x="T50" y="T51"/>
                    </a:cxn>
                    <a:cxn ang="T144">
                      <a:pos x="T52" y="T53"/>
                    </a:cxn>
                    <a:cxn ang="T145">
                      <a:pos x="T54" y="T55"/>
                    </a:cxn>
                    <a:cxn ang="T146">
                      <a:pos x="T56" y="T57"/>
                    </a:cxn>
                    <a:cxn ang="T147">
                      <a:pos x="T58" y="T59"/>
                    </a:cxn>
                    <a:cxn ang="T148">
                      <a:pos x="T60" y="T61"/>
                    </a:cxn>
                    <a:cxn ang="T149">
                      <a:pos x="T62" y="T63"/>
                    </a:cxn>
                    <a:cxn ang="T150">
                      <a:pos x="T64" y="T65"/>
                    </a:cxn>
                    <a:cxn ang="T151">
                      <a:pos x="T66" y="T67"/>
                    </a:cxn>
                    <a:cxn ang="T152">
                      <a:pos x="T68" y="T69"/>
                    </a:cxn>
                    <a:cxn ang="T153">
                      <a:pos x="T70" y="T71"/>
                    </a:cxn>
                    <a:cxn ang="T154">
                      <a:pos x="T72" y="T73"/>
                    </a:cxn>
                    <a:cxn ang="T155">
                      <a:pos x="T74" y="T75"/>
                    </a:cxn>
                    <a:cxn ang="T156">
                      <a:pos x="T76" y="T77"/>
                    </a:cxn>
                    <a:cxn ang="T157">
                      <a:pos x="T78" y="T79"/>
                    </a:cxn>
                    <a:cxn ang="T158">
                      <a:pos x="T80" y="T81"/>
                    </a:cxn>
                    <a:cxn ang="T159">
                      <a:pos x="T82" y="T83"/>
                    </a:cxn>
                    <a:cxn ang="T160">
                      <a:pos x="T84" y="T85"/>
                    </a:cxn>
                    <a:cxn ang="T161">
                      <a:pos x="T86" y="T87"/>
                    </a:cxn>
                    <a:cxn ang="T162">
                      <a:pos x="T88" y="T89"/>
                    </a:cxn>
                    <a:cxn ang="T163">
                      <a:pos x="T90" y="T91"/>
                    </a:cxn>
                    <a:cxn ang="T164">
                      <a:pos x="T92" y="T93"/>
                    </a:cxn>
                    <a:cxn ang="T165">
                      <a:pos x="T94" y="T95"/>
                    </a:cxn>
                    <a:cxn ang="T166">
                      <a:pos x="T96" y="T97"/>
                    </a:cxn>
                    <a:cxn ang="T167">
                      <a:pos x="T98" y="T99"/>
                    </a:cxn>
                    <a:cxn ang="T168">
                      <a:pos x="T100" y="T101"/>
                    </a:cxn>
                    <a:cxn ang="T169">
                      <a:pos x="T102" y="T103"/>
                    </a:cxn>
                    <a:cxn ang="T170">
                      <a:pos x="T104" y="T105"/>
                    </a:cxn>
                    <a:cxn ang="T171">
                      <a:pos x="T106" y="T107"/>
                    </a:cxn>
                    <a:cxn ang="T172">
                      <a:pos x="T108" y="T109"/>
                    </a:cxn>
                    <a:cxn ang="T173">
                      <a:pos x="T110" y="T111"/>
                    </a:cxn>
                    <a:cxn ang="T174">
                      <a:pos x="T112" y="T113"/>
                    </a:cxn>
                    <a:cxn ang="T175">
                      <a:pos x="T114" y="T115"/>
                    </a:cxn>
                    <a:cxn ang="T176">
                      <a:pos x="T116" y="T117"/>
                    </a:cxn>
                  </a:cxnLst>
                  <a:rect l="T177" t="T178" r="T179" b="T180"/>
                  <a:pathLst>
                    <a:path w="391" h="533">
                      <a:moveTo>
                        <a:pt x="0" y="533"/>
                      </a:moveTo>
                      <a:lnTo>
                        <a:pt x="17" y="516"/>
                      </a:lnTo>
                      <a:lnTo>
                        <a:pt x="26" y="483"/>
                      </a:lnTo>
                      <a:lnTo>
                        <a:pt x="34" y="466"/>
                      </a:lnTo>
                      <a:lnTo>
                        <a:pt x="43" y="440"/>
                      </a:lnTo>
                      <a:lnTo>
                        <a:pt x="43" y="398"/>
                      </a:lnTo>
                      <a:lnTo>
                        <a:pt x="34" y="355"/>
                      </a:lnTo>
                      <a:lnTo>
                        <a:pt x="17" y="305"/>
                      </a:lnTo>
                      <a:lnTo>
                        <a:pt x="0" y="288"/>
                      </a:lnTo>
                      <a:lnTo>
                        <a:pt x="9" y="271"/>
                      </a:lnTo>
                      <a:lnTo>
                        <a:pt x="17" y="271"/>
                      </a:lnTo>
                      <a:lnTo>
                        <a:pt x="9" y="271"/>
                      </a:lnTo>
                      <a:lnTo>
                        <a:pt x="9" y="262"/>
                      </a:lnTo>
                      <a:lnTo>
                        <a:pt x="9" y="245"/>
                      </a:lnTo>
                      <a:lnTo>
                        <a:pt x="0" y="237"/>
                      </a:lnTo>
                      <a:lnTo>
                        <a:pt x="9" y="220"/>
                      </a:lnTo>
                      <a:lnTo>
                        <a:pt x="17" y="194"/>
                      </a:lnTo>
                      <a:lnTo>
                        <a:pt x="17" y="169"/>
                      </a:lnTo>
                      <a:lnTo>
                        <a:pt x="17" y="152"/>
                      </a:lnTo>
                      <a:lnTo>
                        <a:pt x="26" y="144"/>
                      </a:lnTo>
                      <a:lnTo>
                        <a:pt x="34" y="135"/>
                      </a:lnTo>
                      <a:lnTo>
                        <a:pt x="26" y="127"/>
                      </a:lnTo>
                      <a:lnTo>
                        <a:pt x="34" y="127"/>
                      </a:lnTo>
                      <a:lnTo>
                        <a:pt x="51" y="110"/>
                      </a:lnTo>
                      <a:lnTo>
                        <a:pt x="68" y="84"/>
                      </a:lnTo>
                      <a:lnTo>
                        <a:pt x="68" y="110"/>
                      </a:lnTo>
                      <a:lnTo>
                        <a:pt x="68" y="135"/>
                      </a:lnTo>
                      <a:lnTo>
                        <a:pt x="85" y="135"/>
                      </a:lnTo>
                      <a:lnTo>
                        <a:pt x="85" y="118"/>
                      </a:lnTo>
                      <a:lnTo>
                        <a:pt x="94" y="101"/>
                      </a:lnTo>
                      <a:lnTo>
                        <a:pt x="85" y="76"/>
                      </a:lnTo>
                      <a:lnTo>
                        <a:pt x="85" y="67"/>
                      </a:lnTo>
                      <a:lnTo>
                        <a:pt x="94" y="59"/>
                      </a:lnTo>
                      <a:lnTo>
                        <a:pt x="111" y="50"/>
                      </a:lnTo>
                      <a:lnTo>
                        <a:pt x="119" y="50"/>
                      </a:lnTo>
                      <a:lnTo>
                        <a:pt x="128" y="50"/>
                      </a:lnTo>
                      <a:lnTo>
                        <a:pt x="111" y="42"/>
                      </a:lnTo>
                      <a:lnTo>
                        <a:pt x="102" y="25"/>
                      </a:lnTo>
                      <a:lnTo>
                        <a:pt x="111" y="17"/>
                      </a:lnTo>
                      <a:lnTo>
                        <a:pt x="119" y="17"/>
                      </a:lnTo>
                      <a:lnTo>
                        <a:pt x="119" y="8"/>
                      </a:lnTo>
                      <a:lnTo>
                        <a:pt x="136" y="0"/>
                      </a:lnTo>
                      <a:lnTo>
                        <a:pt x="162" y="8"/>
                      </a:lnTo>
                      <a:lnTo>
                        <a:pt x="179" y="8"/>
                      </a:lnTo>
                      <a:lnTo>
                        <a:pt x="187" y="8"/>
                      </a:lnTo>
                      <a:lnTo>
                        <a:pt x="196" y="17"/>
                      </a:lnTo>
                      <a:lnTo>
                        <a:pt x="196" y="25"/>
                      </a:lnTo>
                      <a:lnTo>
                        <a:pt x="213" y="25"/>
                      </a:lnTo>
                      <a:lnTo>
                        <a:pt x="230" y="33"/>
                      </a:lnTo>
                      <a:lnTo>
                        <a:pt x="238" y="33"/>
                      </a:lnTo>
                      <a:lnTo>
                        <a:pt x="247" y="42"/>
                      </a:lnTo>
                      <a:lnTo>
                        <a:pt x="255" y="33"/>
                      </a:lnTo>
                      <a:lnTo>
                        <a:pt x="255" y="42"/>
                      </a:lnTo>
                      <a:lnTo>
                        <a:pt x="264" y="50"/>
                      </a:lnTo>
                      <a:lnTo>
                        <a:pt x="272" y="67"/>
                      </a:lnTo>
                      <a:lnTo>
                        <a:pt x="264" y="76"/>
                      </a:lnTo>
                      <a:lnTo>
                        <a:pt x="264" y="84"/>
                      </a:lnTo>
                      <a:lnTo>
                        <a:pt x="272" y="93"/>
                      </a:lnTo>
                      <a:lnTo>
                        <a:pt x="281" y="101"/>
                      </a:lnTo>
                      <a:lnTo>
                        <a:pt x="289" y="118"/>
                      </a:lnTo>
                      <a:lnTo>
                        <a:pt x="289" y="144"/>
                      </a:lnTo>
                      <a:lnTo>
                        <a:pt x="289" y="169"/>
                      </a:lnTo>
                      <a:lnTo>
                        <a:pt x="272" y="178"/>
                      </a:lnTo>
                      <a:lnTo>
                        <a:pt x="272" y="186"/>
                      </a:lnTo>
                      <a:lnTo>
                        <a:pt x="264" y="203"/>
                      </a:lnTo>
                      <a:lnTo>
                        <a:pt x="255" y="211"/>
                      </a:lnTo>
                      <a:lnTo>
                        <a:pt x="247" y="220"/>
                      </a:lnTo>
                      <a:lnTo>
                        <a:pt x="238" y="228"/>
                      </a:lnTo>
                      <a:lnTo>
                        <a:pt x="247" y="254"/>
                      </a:lnTo>
                      <a:lnTo>
                        <a:pt x="264" y="262"/>
                      </a:lnTo>
                      <a:lnTo>
                        <a:pt x="272" y="262"/>
                      </a:lnTo>
                      <a:lnTo>
                        <a:pt x="281" y="245"/>
                      </a:lnTo>
                      <a:lnTo>
                        <a:pt x="289" y="245"/>
                      </a:lnTo>
                      <a:lnTo>
                        <a:pt x="289" y="228"/>
                      </a:lnTo>
                      <a:lnTo>
                        <a:pt x="298" y="211"/>
                      </a:lnTo>
                      <a:lnTo>
                        <a:pt x="332" y="194"/>
                      </a:lnTo>
                      <a:lnTo>
                        <a:pt x="340" y="194"/>
                      </a:lnTo>
                      <a:lnTo>
                        <a:pt x="349" y="203"/>
                      </a:lnTo>
                      <a:lnTo>
                        <a:pt x="366" y="228"/>
                      </a:lnTo>
                      <a:lnTo>
                        <a:pt x="366" y="237"/>
                      </a:lnTo>
                      <a:lnTo>
                        <a:pt x="383" y="305"/>
                      </a:lnTo>
                      <a:lnTo>
                        <a:pt x="391" y="330"/>
                      </a:lnTo>
                      <a:lnTo>
                        <a:pt x="391" y="338"/>
                      </a:lnTo>
                      <a:lnTo>
                        <a:pt x="391" y="355"/>
                      </a:lnTo>
                      <a:lnTo>
                        <a:pt x="391" y="372"/>
                      </a:lnTo>
                      <a:lnTo>
                        <a:pt x="383" y="372"/>
                      </a:lnTo>
                      <a:lnTo>
                        <a:pt x="374" y="364"/>
                      </a:lnTo>
                      <a:lnTo>
                        <a:pt x="366" y="372"/>
                      </a:lnTo>
                      <a:lnTo>
                        <a:pt x="366" y="381"/>
                      </a:lnTo>
                      <a:lnTo>
                        <a:pt x="357" y="398"/>
                      </a:lnTo>
                      <a:lnTo>
                        <a:pt x="366" y="398"/>
                      </a:lnTo>
                      <a:lnTo>
                        <a:pt x="357" y="415"/>
                      </a:lnTo>
                      <a:lnTo>
                        <a:pt x="340" y="423"/>
                      </a:lnTo>
                      <a:lnTo>
                        <a:pt x="340" y="449"/>
                      </a:lnTo>
                      <a:lnTo>
                        <a:pt x="340" y="457"/>
                      </a:lnTo>
                      <a:lnTo>
                        <a:pt x="315" y="499"/>
                      </a:lnTo>
                      <a:lnTo>
                        <a:pt x="289" y="508"/>
                      </a:lnTo>
                      <a:lnTo>
                        <a:pt x="281" y="508"/>
                      </a:lnTo>
                      <a:lnTo>
                        <a:pt x="238" y="516"/>
                      </a:lnTo>
                      <a:lnTo>
                        <a:pt x="230" y="516"/>
                      </a:lnTo>
                      <a:lnTo>
                        <a:pt x="196" y="516"/>
                      </a:lnTo>
                      <a:lnTo>
                        <a:pt x="187" y="516"/>
                      </a:lnTo>
                      <a:lnTo>
                        <a:pt x="153" y="516"/>
                      </a:lnTo>
                      <a:lnTo>
                        <a:pt x="145" y="516"/>
                      </a:lnTo>
                      <a:lnTo>
                        <a:pt x="111" y="525"/>
                      </a:lnTo>
                      <a:lnTo>
                        <a:pt x="102" y="525"/>
                      </a:lnTo>
                      <a:lnTo>
                        <a:pt x="77" y="525"/>
                      </a:lnTo>
                      <a:lnTo>
                        <a:pt x="60" y="525"/>
                      </a:lnTo>
                      <a:lnTo>
                        <a:pt x="26" y="533"/>
                      </a:lnTo>
                      <a:lnTo>
                        <a:pt x="0" y="533"/>
                      </a:lnTo>
                      <a:close/>
                    </a:path>
                  </a:pathLst>
                </a:custGeom>
                <a:solidFill>
                  <a:schemeClr val="bg2"/>
                </a:solidFill>
                <a:ln w="12700">
                  <a:noFill/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0" hangingPunct="0">
                    <a:spcBef>
                      <a:spcPct val="20000"/>
                    </a:spcBef>
                  </a:pPr>
                  <a:endParaRPr lang="en-US"/>
                </a:p>
              </p:txBody>
            </p:sp>
          </p:grpSp>
          <p:grpSp>
            <p:nvGrpSpPr>
              <p:cNvPr id="46089" name="Group 73"/>
              <p:cNvGrpSpPr>
                <a:grpSpLocks/>
              </p:cNvGrpSpPr>
              <p:nvPr/>
            </p:nvGrpSpPr>
            <p:grpSpPr bwMode="auto">
              <a:xfrm>
                <a:off x="1093468" y="1937173"/>
                <a:ext cx="6142433" cy="3373121"/>
                <a:chOff x="217" y="555"/>
                <a:chExt cx="5317" cy="3288"/>
              </a:xfrm>
            </p:grpSpPr>
            <p:sp>
              <p:nvSpPr>
                <p:cNvPr id="46118" name="Freeform 74"/>
                <p:cNvSpPr>
                  <a:spLocks/>
                </p:cNvSpPr>
                <p:nvPr/>
              </p:nvSpPr>
              <p:spPr bwMode="auto">
                <a:xfrm>
                  <a:off x="464" y="555"/>
                  <a:ext cx="688" cy="492"/>
                </a:xfrm>
                <a:custGeom>
                  <a:avLst/>
                  <a:gdLst>
                    <a:gd name="T0" fmla="*/ 212 w 688"/>
                    <a:gd name="T1" fmla="*/ 119 h 492"/>
                    <a:gd name="T2" fmla="*/ 212 w 688"/>
                    <a:gd name="T3" fmla="*/ 102 h 492"/>
                    <a:gd name="T4" fmla="*/ 195 w 688"/>
                    <a:gd name="T5" fmla="*/ 60 h 492"/>
                    <a:gd name="T6" fmla="*/ 212 w 688"/>
                    <a:gd name="T7" fmla="*/ 60 h 492"/>
                    <a:gd name="T8" fmla="*/ 221 w 688"/>
                    <a:gd name="T9" fmla="*/ 34 h 492"/>
                    <a:gd name="T10" fmla="*/ 212 w 688"/>
                    <a:gd name="T11" fmla="*/ 9 h 492"/>
                    <a:gd name="T12" fmla="*/ 586 w 688"/>
                    <a:gd name="T13" fmla="*/ 102 h 492"/>
                    <a:gd name="T14" fmla="*/ 654 w 688"/>
                    <a:gd name="T15" fmla="*/ 237 h 492"/>
                    <a:gd name="T16" fmla="*/ 628 w 688"/>
                    <a:gd name="T17" fmla="*/ 356 h 492"/>
                    <a:gd name="T18" fmla="*/ 611 w 688"/>
                    <a:gd name="T19" fmla="*/ 449 h 492"/>
                    <a:gd name="T20" fmla="*/ 611 w 688"/>
                    <a:gd name="T21" fmla="*/ 466 h 492"/>
                    <a:gd name="T22" fmla="*/ 611 w 688"/>
                    <a:gd name="T23" fmla="*/ 483 h 492"/>
                    <a:gd name="T24" fmla="*/ 518 w 688"/>
                    <a:gd name="T25" fmla="*/ 475 h 492"/>
                    <a:gd name="T26" fmla="*/ 416 w 688"/>
                    <a:gd name="T27" fmla="*/ 458 h 492"/>
                    <a:gd name="T28" fmla="*/ 390 w 688"/>
                    <a:gd name="T29" fmla="*/ 449 h 492"/>
                    <a:gd name="T30" fmla="*/ 365 w 688"/>
                    <a:gd name="T31" fmla="*/ 458 h 492"/>
                    <a:gd name="T32" fmla="*/ 331 w 688"/>
                    <a:gd name="T33" fmla="*/ 458 h 492"/>
                    <a:gd name="T34" fmla="*/ 297 w 688"/>
                    <a:gd name="T35" fmla="*/ 458 h 492"/>
                    <a:gd name="T36" fmla="*/ 280 w 688"/>
                    <a:gd name="T37" fmla="*/ 449 h 492"/>
                    <a:gd name="T38" fmla="*/ 246 w 688"/>
                    <a:gd name="T39" fmla="*/ 449 h 492"/>
                    <a:gd name="T40" fmla="*/ 229 w 688"/>
                    <a:gd name="T41" fmla="*/ 449 h 492"/>
                    <a:gd name="T42" fmla="*/ 229 w 688"/>
                    <a:gd name="T43" fmla="*/ 441 h 492"/>
                    <a:gd name="T44" fmla="*/ 212 w 688"/>
                    <a:gd name="T45" fmla="*/ 432 h 492"/>
                    <a:gd name="T46" fmla="*/ 178 w 688"/>
                    <a:gd name="T47" fmla="*/ 424 h 492"/>
                    <a:gd name="T48" fmla="*/ 161 w 688"/>
                    <a:gd name="T49" fmla="*/ 432 h 492"/>
                    <a:gd name="T50" fmla="*/ 127 w 688"/>
                    <a:gd name="T51" fmla="*/ 432 h 492"/>
                    <a:gd name="T52" fmla="*/ 102 w 688"/>
                    <a:gd name="T53" fmla="*/ 415 h 492"/>
                    <a:gd name="T54" fmla="*/ 93 w 688"/>
                    <a:gd name="T55" fmla="*/ 398 h 492"/>
                    <a:gd name="T56" fmla="*/ 93 w 688"/>
                    <a:gd name="T57" fmla="*/ 373 h 492"/>
                    <a:gd name="T58" fmla="*/ 93 w 688"/>
                    <a:gd name="T59" fmla="*/ 348 h 492"/>
                    <a:gd name="T60" fmla="*/ 68 w 688"/>
                    <a:gd name="T61" fmla="*/ 331 h 492"/>
                    <a:gd name="T62" fmla="*/ 42 w 688"/>
                    <a:gd name="T63" fmla="*/ 314 h 492"/>
                    <a:gd name="T64" fmla="*/ 0 w 688"/>
                    <a:gd name="T65" fmla="*/ 297 h 492"/>
                    <a:gd name="T66" fmla="*/ 25 w 688"/>
                    <a:gd name="T67" fmla="*/ 288 h 492"/>
                    <a:gd name="T68" fmla="*/ 25 w 688"/>
                    <a:gd name="T69" fmla="*/ 254 h 492"/>
                    <a:gd name="T70" fmla="*/ 17 w 688"/>
                    <a:gd name="T71" fmla="*/ 246 h 492"/>
                    <a:gd name="T72" fmla="*/ 25 w 688"/>
                    <a:gd name="T73" fmla="*/ 221 h 492"/>
                    <a:gd name="T74" fmla="*/ 34 w 688"/>
                    <a:gd name="T75" fmla="*/ 212 h 492"/>
                    <a:gd name="T76" fmla="*/ 25 w 688"/>
                    <a:gd name="T77" fmla="*/ 187 h 492"/>
                    <a:gd name="T78" fmla="*/ 25 w 688"/>
                    <a:gd name="T79" fmla="*/ 127 h 492"/>
                    <a:gd name="T80" fmla="*/ 25 w 688"/>
                    <a:gd name="T81" fmla="*/ 43 h 492"/>
                    <a:gd name="T82" fmla="*/ 127 w 688"/>
                    <a:gd name="T83" fmla="*/ 93 h 492"/>
                    <a:gd name="T84" fmla="*/ 170 w 688"/>
                    <a:gd name="T85" fmla="*/ 102 h 492"/>
                    <a:gd name="T86" fmla="*/ 178 w 688"/>
                    <a:gd name="T87" fmla="*/ 136 h 492"/>
                    <a:gd name="T88" fmla="*/ 161 w 688"/>
                    <a:gd name="T89" fmla="*/ 136 h 492"/>
                    <a:gd name="T90" fmla="*/ 119 w 688"/>
                    <a:gd name="T91" fmla="*/ 187 h 492"/>
                    <a:gd name="T92" fmla="*/ 127 w 688"/>
                    <a:gd name="T93" fmla="*/ 187 h 492"/>
                    <a:gd name="T94" fmla="*/ 170 w 688"/>
                    <a:gd name="T95" fmla="*/ 153 h 492"/>
                    <a:gd name="T96" fmla="*/ 187 w 688"/>
                    <a:gd name="T97" fmla="*/ 161 h 492"/>
                    <a:gd name="T98" fmla="*/ 178 w 688"/>
                    <a:gd name="T99" fmla="*/ 187 h 492"/>
                    <a:gd name="T100" fmla="*/ 170 w 688"/>
                    <a:gd name="T101" fmla="*/ 204 h 492"/>
                    <a:gd name="T102" fmla="*/ 161 w 688"/>
                    <a:gd name="T103" fmla="*/ 212 h 492"/>
                    <a:gd name="T104" fmla="*/ 153 w 688"/>
                    <a:gd name="T105" fmla="*/ 204 h 492"/>
                    <a:gd name="T106" fmla="*/ 144 w 688"/>
                    <a:gd name="T107" fmla="*/ 212 h 492"/>
                    <a:gd name="T108" fmla="*/ 119 w 688"/>
                    <a:gd name="T109" fmla="*/ 212 h 492"/>
                    <a:gd name="T110" fmla="*/ 144 w 688"/>
                    <a:gd name="T111" fmla="*/ 229 h 492"/>
                    <a:gd name="T112" fmla="*/ 170 w 688"/>
                    <a:gd name="T113" fmla="*/ 212 h 492"/>
                    <a:gd name="T114" fmla="*/ 178 w 688"/>
                    <a:gd name="T115" fmla="*/ 212 h 492"/>
                    <a:gd name="T116" fmla="*/ 187 w 688"/>
                    <a:gd name="T117" fmla="*/ 187 h 492"/>
                    <a:gd name="T118" fmla="*/ 212 w 688"/>
                    <a:gd name="T119" fmla="*/ 136 h 492"/>
                    <a:gd name="T120" fmla="*/ 212 w 688"/>
                    <a:gd name="T121" fmla="*/ 102 h 492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  <a:gd name="T165" fmla="*/ 0 60000 65536"/>
                    <a:gd name="T166" fmla="*/ 0 60000 65536"/>
                    <a:gd name="T167" fmla="*/ 0 60000 65536"/>
                    <a:gd name="T168" fmla="*/ 0 60000 65536"/>
                    <a:gd name="T169" fmla="*/ 0 60000 65536"/>
                    <a:gd name="T170" fmla="*/ 0 60000 65536"/>
                    <a:gd name="T171" fmla="*/ 0 60000 65536"/>
                    <a:gd name="T172" fmla="*/ 0 60000 65536"/>
                    <a:gd name="T173" fmla="*/ 0 60000 65536"/>
                    <a:gd name="T174" fmla="*/ 0 60000 65536"/>
                    <a:gd name="T175" fmla="*/ 0 60000 65536"/>
                    <a:gd name="T176" fmla="*/ 0 60000 65536"/>
                    <a:gd name="T177" fmla="*/ 0 60000 65536"/>
                    <a:gd name="T178" fmla="*/ 0 60000 65536"/>
                    <a:gd name="T179" fmla="*/ 0 60000 65536"/>
                    <a:gd name="T180" fmla="*/ 0 60000 65536"/>
                    <a:gd name="T181" fmla="*/ 0 60000 65536"/>
                    <a:gd name="T182" fmla="*/ 0 60000 65536"/>
                    <a:gd name="T183" fmla="*/ 0 w 688"/>
                    <a:gd name="T184" fmla="*/ 0 h 492"/>
                    <a:gd name="T185" fmla="*/ 688 w 688"/>
                    <a:gd name="T186" fmla="*/ 492 h 492"/>
                  </a:gdLst>
                  <a:ahLst/>
                  <a:cxnLst>
                    <a:cxn ang="T122">
                      <a:pos x="T0" y="T1"/>
                    </a:cxn>
                    <a:cxn ang="T123">
                      <a:pos x="T2" y="T3"/>
                    </a:cxn>
                    <a:cxn ang="T124">
                      <a:pos x="T4" y="T5"/>
                    </a:cxn>
                    <a:cxn ang="T125">
                      <a:pos x="T6" y="T7"/>
                    </a:cxn>
                    <a:cxn ang="T126">
                      <a:pos x="T8" y="T9"/>
                    </a:cxn>
                    <a:cxn ang="T127">
                      <a:pos x="T10" y="T11"/>
                    </a:cxn>
                    <a:cxn ang="T128">
                      <a:pos x="T12" y="T13"/>
                    </a:cxn>
                    <a:cxn ang="T129">
                      <a:pos x="T14" y="T15"/>
                    </a:cxn>
                    <a:cxn ang="T130">
                      <a:pos x="T16" y="T17"/>
                    </a:cxn>
                    <a:cxn ang="T131">
                      <a:pos x="T18" y="T19"/>
                    </a:cxn>
                    <a:cxn ang="T132">
                      <a:pos x="T20" y="T21"/>
                    </a:cxn>
                    <a:cxn ang="T133">
                      <a:pos x="T22" y="T23"/>
                    </a:cxn>
                    <a:cxn ang="T134">
                      <a:pos x="T24" y="T25"/>
                    </a:cxn>
                    <a:cxn ang="T135">
                      <a:pos x="T26" y="T27"/>
                    </a:cxn>
                    <a:cxn ang="T136">
                      <a:pos x="T28" y="T29"/>
                    </a:cxn>
                    <a:cxn ang="T137">
                      <a:pos x="T30" y="T31"/>
                    </a:cxn>
                    <a:cxn ang="T138">
                      <a:pos x="T32" y="T33"/>
                    </a:cxn>
                    <a:cxn ang="T139">
                      <a:pos x="T34" y="T35"/>
                    </a:cxn>
                    <a:cxn ang="T140">
                      <a:pos x="T36" y="T37"/>
                    </a:cxn>
                    <a:cxn ang="T141">
                      <a:pos x="T38" y="T39"/>
                    </a:cxn>
                    <a:cxn ang="T142">
                      <a:pos x="T40" y="T41"/>
                    </a:cxn>
                    <a:cxn ang="T143">
                      <a:pos x="T42" y="T43"/>
                    </a:cxn>
                    <a:cxn ang="T144">
                      <a:pos x="T44" y="T45"/>
                    </a:cxn>
                    <a:cxn ang="T145">
                      <a:pos x="T46" y="T47"/>
                    </a:cxn>
                    <a:cxn ang="T146">
                      <a:pos x="T48" y="T49"/>
                    </a:cxn>
                    <a:cxn ang="T147">
                      <a:pos x="T50" y="T51"/>
                    </a:cxn>
                    <a:cxn ang="T148">
                      <a:pos x="T52" y="T53"/>
                    </a:cxn>
                    <a:cxn ang="T149">
                      <a:pos x="T54" y="T55"/>
                    </a:cxn>
                    <a:cxn ang="T150">
                      <a:pos x="T56" y="T57"/>
                    </a:cxn>
                    <a:cxn ang="T151">
                      <a:pos x="T58" y="T59"/>
                    </a:cxn>
                    <a:cxn ang="T152">
                      <a:pos x="T60" y="T61"/>
                    </a:cxn>
                    <a:cxn ang="T153">
                      <a:pos x="T62" y="T63"/>
                    </a:cxn>
                    <a:cxn ang="T154">
                      <a:pos x="T64" y="T65"/>
                    </a:cxn>
                    <a:cxn ang="T155">
                      <a:pos x="T66" y="T67"/>
                    </a:cxn>
                    <a:cxn ang="T156">
                      <a:pos x="T68" y="T69"/>
                    </a:cxn>
                    <a:cxn ang="T157">
                      <a:pos x="T70" y="T71"/>
                    </a:cxn>
                    <a:cxn ang="T158">
                      <a:pos x="T72" y="T73"/>
                    </a:cxn>
                    <a:cxn ang="T159">
                      <a:pos x="T74" y="T75"/>
                    </a:cxn>
                    <a:cxn ang="T160">
                      <a:pos x="T76" y="T77"/>
                    </a:cxn>
                    <a:cxn ang="T161">
                      <a:pos x="T78" y="T79"/>
                    </a:cxn>
                    <a:cxn ang="T162">
                      <a:pos x="T80" y="T81"/>
                    </a:cxn>
                    <a:cxn ang="T163">
                      <a:pos x="T82" y="T83"/>
                    </a:cxn>
                    <a:cxn ang="T164">
                      <a:pos x="T84" y="T85"/>
                    </a:cxn>
                    <a:cxn ang="T165">
                      <a:pos x="T86" y="T87"/>
                    </a:cxn>
                    <a:cxn ang="T166">
                      <a:pos x="T88" y="T89"/>
                    </a:cxn>
                    <a:cxn ang="T167">
                      <a:pos x="T90" y="T91"/>
                    </a:cxn>
                    <a:cxn ang="T168">
                      <a:pos x="T92" y="T93"/>
                    </a:cxn>
                    <a:cxn ang="T169">
                      <a:pos x="T94" y="T95"/>
                    </a:cxn>
                    <a:cxn ang="T170">
                      <a:pos x="T96" y="T97"/>
                    </a:cxn>
                    <a:cxn ang="T171">
                      <a:pos x="T98" y="T99"/>
                    </a:cxn>
                    <a:cxn ang="T172">
                      <a:pos x="T100" y="T101"/>
                    </a:cxn>
                    <a:cxn ang="T173">
                      <a:pos x="T102" y="T103"/>
                    </a:cxn>
                    <a:cxn ang="T174">
                      <a:pos x="T104" y="T105"/>
                    </a:cxn>
                    <a:cxn ang="T175">
                      <a:pos x="T106" y="T107"/>
                    </a:cxn>
                    <a:cxn ang="T176">
                      <a:pos x="T108" y="T109"/>
                    </a:cxn>
                    <a:cxn ang="T177">
                      <a:pos x="T110" y="T111"/>
                    </a:cxn>
                    <a:cxn ang="T178">
                      <a:pos x="T112" y="T113"/>
                    </a:cxn>
                    <a:cxn ang="T179">
                      <a:pos x="T114" y="T115"/>
                    </a:cxn>
                    <a:cxn ang="T180">
                      <a:pos x="T116" y="T117"/>
                    </a:cxn>
                    <a:cxn ang="T181">
                      <a:pos x="T118" y="T119"/>
                    </a:cxn>
                    <a:cxn ang="T182">
                      <a:pos x="T120" y="T121"/>
                    </a:cxn>
                  </a:cxnLst>
                  <a:rect l="T183" t="T184" r="T185" b="T186"/>
                  <a:pathLst>
                    <a:path w="688" h="492">
                      <a:moveTo>
                        <a:pt x="212" y="102"/>
                      </a:moveTo>
                      <a:lnTo>
                        <a:pt x="212" y="102"/>
                      </a:lnTo>
                      <a:lnTo>
                        <a:pt x="204" y="110"/>
                      </a:lnTo>
                      <a:lnTo>
                        <a:pt x="212" y="119"/>
                      </a:lnTo>
                      <a:lnTo>
                        <a:pt x="204" y="110"/>
                      </a:lnTo>
                      <a:lnTo>
                        <a:pt x="204" y="102"/>
                      </a:lnTo>
                      <a:lnTo>
                        <a:pt x="204" y="93"/>
                      </a:lnTo>
                      <a:lnTo>
                        <a:pt x="212" y="102"/>
                      </a:lnTo>
                      <a:lnTo>
                        <a:pt x="221" y="93"/>
                      </a:lnTo>
                      <a:lnTo>
                        <a:pt x="204" y="76"/>
                      </a:lnTo>
                      <a:lnTo>
                        <a:pt x="195" y="76"/>
                      </a:lnTo>
                      <a:lnTo>
                        <a:pt x="195" y="60"/>
                      </a:lnTo>
                      <a:lnTo>
                        <a:pt x="204" y="60"/>
                      </a:lnTo>
                      <a:lnTo>
                        <a:pt x="212" y="68"/>
                      </a:lnTo>
                      <a:lnTo>
                        <a:pt x="212" y="60"/>
                      </a:lnTo>
                      <a:lnTo>
                        <a:pt x="221" y="51"/>
                      </a:lnTo>
                      <a:lnTo>
                        <a:pt x="221" y="43"/>
                      </a:lnTo>
                      <a:lnTo>
                        <a:pt x="221" y="34"/>
                      </a:lnTo>
                      <a:lnTo>
                        <a:pt x="212" y="26"/>
                      </a:lnTo>
                      <a:lnTo>
                        <a:pt x="204" y="9"/>
                      </a:lnTo>
                      <a:lnTo>
                        <a:pt x="204" y="0"/>
                      </a:lnTo>
                      <a:lnTo>
                        <a:pt x="212" y="9"/>
                      </a:lnTo>
                      <a:lnTo>
                        <a:pt x="212" y="0"/>
                      </a:lnTo>
                      <a:lnTo>
                        <a:pt x="365" y="43"/>
                      </a:lnTo>
                      <a:lnTo>
                        <a:pt x="535" y="85"/>
                      </a:lnTo>
                      <a:lnTo>
                        <a:pt x="586" y="102"/>
                      </a:lnTo>
                      <a:lnTo>
                        <a:pt x="654" y="110"/>
                      </a:lnTo>
                      <a:lnTo>
                        <a:pt x="688" y="119"/>
                      </a:lnTo>
                      <a:lnTo>
                        <a:pt x="679" y="144"/>
                      </a:lnTo>
                      <a:lnTo>
                        <a:pt x="654" y="237"/>
                      </a:lnTo>
                      <a:lnTo>
                        <a:pt x="654" y="246"/>
                      </a:lnTo>
                      <a:lnTo>
                        <a:pt x="637" y="322"/>
                      </a:lnTo>
                      <a:lnTo>
                        <a:pt x="637" y="339"/>
                      </a:lnTo>
                      <a:lnTo>
                        <a:pt x="628" y="356"/>
                      </a:lnTo>
                      <a:lnTo>
                        <a:pt x="611" y="424"/>
                      </a:lnTo>
                      <a:lnTo>
                        <a:pt x="611" y="441"/>
                      </a:lnTo>
                      <a:lnTo>
                        <a:pt x="611" y="449"/>
                      </a:lnTo>
                      <a:lnTo>
                        <a:pt x="611" y="458"/>
                      </a:lnTo>
                      <a:lnTo>
                        <a:pt x="611" y="466"/>
                      </a:lnTo>
                      <a:lnTo>
                        <a:pt x="611" y="475"/>
                      </a:lnTo>
                      <a:lnTo>
                        <a:pt x="611" y="483"/>
                      </a:lnTo>
                      <a:lnTo>
                        <a:pt x="603" y="483"/>
                      </a:lnTo>
                      <a:lnTo>
                        <a:pt x="611" y="483"/>
                      </a:lnTo>
                      <a:lnTo>
                        <a:pt x="611" y="492"/>
                      </a:lnTo>
                      <a:lnTo>
                        <a:pt x="560" y="483"/>
                      </a:lnTo>
                      <a:lnTo>
                        <a:pt x="552" y="483"/>
                      </a:lnTo>
                      <a:lnTo>
                        <a:pt x="518" y="475"/>
                      </a:lnTo>
                      <a:lnTo>
                        <a:pt x="433" y="449"/>
                      </a:lnTo>
                      <a:lnTo>
                        <a:pt x="424" y="458"/>
                      </a:lnTo>
                      <a:lnTo>
                        <a:pt x="416" y="458"/>
                      </a:lnTo>
                      <a:lnTo>
                        <a:pt x="407" y="458"/>
                      </a:lnTo>
                      <a:lnTo>
                        <a:pt x="399" y="458"/>
                      </a:lnTo>
                      <a:lnTo>
                        <a:pt x="390" y="458"/>
                      </a:lnTo>
                      <a:lnTo>
                        <a:pt x="390" y="449"/>
                      </a:lnTo>
                      <a:lnTo>
                        <a:pt x="382" y="449"/>
                      </a:lnTo>
                      <a:lnTo>
                        <a:pt x="373" y="449"/>
                      </a:lnTo>
                      <a:lnTo>
                        <a:pt x="365" y="458"/>
                      </a:lnTo>
                      <a:lnTo>
                        <a:pt x="348" y="449"/>
                      </a:lnTo>
                      <a:lnTo>
                        <a:pt x="348" y="458"/>
                      </a:lnTo>
                      <a:lnTo>
                        <a:pt x="339" y="458"/>
                      </a:lnTo>
                      <a:lnTo>
                        <a:pt x="331" y="458"/>
                      </a:lnTo>
                      <a:lnTo>
                        <a:pt x="323" y="458"/>
                      </a:lnTo>
                      <a:lnTo>
                        <a:pt x="314" y="458"/>
                      </a:lnTo>
                      <a:lnTo>
                        <a:pt x="306" y="458"/>
                      </a:lnTo>
                      <a:lnTo>
                        <a:pt x="297" y="458"/>
                      </a:lnTo>
                      <a:lnTo>
                        <a:pt x="289" y="458"/>
                      </a:lnTo>
                      <a:lnTo>
                        <a:pt x="289" y="449"/>
                      </a:lnTo>
                      <a:lnTo>
                        <a:pt x="280" y="449"/>
                      </a:lnTo>
                      <a:lnTo>
                        <a:pt x="272" y="449"/>
                      </a:lnTo>
                      <a:lnTo>
                        <a:pt x="255" y="449"/>
                      </a:lnTo>
                      <a:lnTo>
                        <a:pt x="255" y="458"/>
                      </a:lnTo>
                      <a:lnTo>
                        <a:pt x="246" y="449"/>
                      </a:lnTo>
                      <a:lnTo>
                        <a:pt x="238" y="449"/>
                      </a:lnTo>
                      <a:lnTo>
                        <a:pt x="229" y="449"/>
                      </a:lnTo>
                      <a:lnTo>
                        <a:pt x="229" y="441"/>
                      </a:lnTo>
                      <a:lnTo>
                        <a:pt x="221" y="441"/>
                      </a:lnTo>
                      <a:lnTo>
                        <a:pt x="212" y="432"/>
                      </a:lnTo>
                      <a:lnTo>
                        <a:pt x="204" y="432"/>
                      </a:lnTo>
                      <a:lnTo>
                        <a:pt x="187" y="432"/>
                      </a:lnTo>
                      <a:lnTo>
                        <a:pt x="178" y="424"/>
                      </a:lnTo>
                      <a:lnTo>
                        <a:pt x="170" y="424"/>
                      </a:lnTo>
                      <a:lnTo>
                        <a:pt x="161" y="432"/>
                      </a:lnTo>
                      <a:lnTo>
                        <a:pt x="153" y="432"/>
                      </a:lnTo>
                      <a:lnTo>
                        <a:pt x="136" y="432"/>
                      </a:lnTo>
                      <a:lnTo>
                        <a:pt x="127" y="432"/>
                      </a:lnTo>
                      <a:lnTo>
                        <a:pt x="119" y="424"/>
                      </a:lnTo>
                      <a:lnTo>
                        <a:pt x="110" y="424"/>
                      </a:lnTo>
                      <a:lnTo>
                        <a:pt x="102" y="415"/>
                      </a:lnTo>
                      <a:lnTo>
                        <a:pt x="93" y="415"/>
                      </a:lnTo>
                      <a:lnTo>
                        <a:pt x="93" y="407"/>
                      </a:lnTo>
                      <a:lnTo>
                        <a:pt x="93" y="398"/>
                      </a:lnTo>
                      <a:lnTo>
                        <a:pt x="93" y="390"/>
                      </a:lnTo>
                      <a:lnTo>
                        <a:pt x="93" y="381"/>
                      </a:lnTo>
                      <a:lnTo>
                        <a:pt x="102" y="381"/>
                      </a:lnTo>
                      <a:lnTo>
                        <a:pt x="93" y="373"/>
                      </a:lnTo>
                      <a:lnTo>
                        <a:pt x="102" y="373"/>
                      </a:lnTo>
                      <a:lnTo>
                        <a:pt x="93" y="356"/>
                      </a:lnTo>
                      <a:lnTo>
                        <a:pt x="93" y="348"/>
                      </a:lnTo>
                      <a:lnTo>
                        <a:pt x="85" y="339"/>
                      </a:lnTo>
                      <a:lnTo>
                        <a:pt x="76" y="331"/>
                      </a:lnTo>
                      <a:lnTo>
                        <a:pt x="68" y="331"/>
                      </a:lnTo>
                      <a:lnTo>
                        <a:pt x="68" y="339"/>
                      </a:lnTo>
                      <a:lnTo>
                        <a:pt x="59" y="331"/>
                      </a:lnTo>
                      <a:lnTo>
                        <a:pt x="51" y="314"/>
                      </a:lnTo>
                      <a:lnTo>
                        <a:pt x="42" y="314"/>
                      </a:lnTo>
                      <a:lnTo>
                        <a:pt x="34" y="305"/>
                      </a:lnTo>
                      <a:lnTo>
                        <a:pt x="17" y="305"/>
                      </a:lnTo>
                      <a:lnTo>
                        <a:pt x="8" y="297"/>
                      </a:lnTo>
                      <a:lnTo>
                        <a:pt x="0" y="297"/>
                      </a:lnTo>
                      <a:lnTo>
                        <a:pt x="17" y="254"/>
                      </a:lnTo>
                      <a:lnTo>
                        <a:pt x="17" y="263"/>
                      </a:lnTo>
                      <a:lnTo>
                        <a:pt x="8" y="288"/>
                      </a:lnTo>
                      <a:lnTo>
                        <a:pt x="25" y="288"/>
                      </a:lnTo>
                      <a:lnTo>
                        <a:pt x="17" y="280"/>
                      </a:lnTo>
                      <a:lnTo>
                        <a:pt x="25" y="271"/>
                      </a:lnTo>
                      <a:lnTo>
                        <a:pt x="25" y="263"/>
                      </a:lnTo>
                      <a:lnTo>
                        <a:pt x="25" y="254"/>
                      </a:lnTo>
                      <a:lnTo>
                        <a:pt x="42" y="246"/>
                      </a:lnTo>
                      <a:lnTo>
                        <a:pt x="34" y="246"/>
                      </a:lnTo>
                      <a:lnTo>
                        <a:pt x="17" y="246"/>
                      </a:lnTo>
                      <a:lnTo>
                        <a:pt x="17" y="237"/>
                      </a:lnTo>
                      <a:lnTo>
                        <a:pt x="17" y="221"/>
                      </a:lnTo>
                      <a:lnTo>
                        <a:pt x="25" y="221"/>
                      </a:lnTo>
                      <a:lnTo>
                        <a:pt x="25" y="229"/>
                      </a:lnTo>
                      <a:lnTo>
                        <a:pt x="25" y="221"/>
                      </a:lnTo>
                      <a:lnTo>
                        <a:pt x="51" y="221"/>
                      </a:lnTo>
                      <a:lnTo>
                        <a:pt x="34" y="212"/>
                      </a:lnTo>
                      <a:lnTo>
                        <a:pt x="34" y="204"/>
                      </a:lnTo>
                      <a:lnTo>
                        <a:pt x="25" y="204"/>
                      </a:lnTo>
                      <a:lnTo>
                        <a:pt x="17" y="212"/>
                      </a:lnTo>
                      <a:lnTo>
                        <a:pt x="25" y="187"/>
                      </a:lnTo>
                      <a:lnTo>
                        <a:pt x="25" y="170"/>
                      </a:lnTo>
                      <a:lnTo>
                        <a:pt x="25" y="161"/>
                      </a:lnTo>
                      <a:lnTo>
                        <a:pt x="25" y="136"/>
                      </a:lnTo>
                      <a:lnTo>
                        <a:pt x="25" y="127"/>
                      </a:lnTo>
                      <a:lnTo>
                        <a:pt x="25" y="102"/>
                      </a:lnTo>
                      <a:lnTo>
                        <a:pt x="17" y="93"/>
                      </a:lnTo>
                      <a:lnTo>
                        <a:pt x="17" y="51"/>
                      </a:lnTo>
                      <a:lnTo>
                        <a:pt x="25" y="43"/>
                      </a:lnTo>
                      <a:lnTo>
                        <a:pt x="25" y="26"/>
                      </a:lnTo>
                      <a:lnTo>
                        <a:pt x="42" y="34"/>
                      </a:lnTo>
                      <a:lnTo>
                        <a:pt x="76" y="68"/>
                      </a:lnTo>
                      <a:lnTo>
                        <a:pt x="127" y="93"/>
                      </a:lnTo>
                      <a:lnTo>
                        <a:pt x="153" y="93"/>
                      </a:lnTo>
                      <a:lnTo>
                        <a:pt x="161" y="102"/>
                      </a:lnTo>
                      <a:lnTo>
                        <a:pt x="161" y="110"/>
                      </a:lnTo>
                      <a:lnTo>
                        <a:pt x="170" y="102"/>
                      </a:lnTo>
                      <a:lnTo>
                        <a:pt x="178" y="102"/>
                      </a:lnTo>
                      <a:lnTo>
                        <a:pt x="178" y="110"/>
                      </a:lnTo>
                      <a:lnTo>
                        <a:pt x="178" y="136"/>
                      </a:lnTo>
                      <a:lnTo>
                        <a:pt x="170" y="144"/>
                      </a:lnTo>
                      <a:lnTo>
                        <a:pt x="170" y="136"/>
                      </a:lnTo>
                      <a:lnTo>
                        <a:pt x="161" y="136"/>
                      </a:lnTo>
                      <a:lnTo>
                        <a:pt x="153" y="161"/>
                      </a:lnTo>
                      <a:lnTo>
                        <a:pt x="144" y="161"/>
                      </a:lnTo>
                      <a:lnTo>
                        <a:pt x="127" y="178"/>
                      </a:lnTo>
                      <a:lnTo>
                        <a:pt x="119" y="187"/>
                      </a:lnTo>
                      <a:lnTo>
                        <a:pt x="127" y="195"/>
                      </a:lnTo>
                      <a:lnTo>
                        <a:pt x="153" y="187"/>
                      </a:lnTo>
                      <a:lnTo>
                        <a:pt x="127" y="195"/>
                      </a:lnTo>
                      <a:lnTo>
                        <a:pt x="127" y="187"/>
                      </a:lnTo>
                      <a:lnTo>
                        <a:pt x="136" y="170"/>
                      </a:lnTo>
                      <a:lnTo>
                        <a:pt x="153" y="161"/>
                      </a:lnTo>
                      <a:lnTo>
                        <a:pt x="161" y="161"/>
                      </a:lnTo>
                      <a:lnTo>
                        <a:pt x="170" y="153"/>
                      </a:lnTo>
                      <a:lnTo>
                        <a:pt x="187" y="144"/>
                      </a:lnTo>
                      <a:lnTo>
                        <a:pt x="187" y="136"/>
                      </a:lnTo>
                      <a:lnTo>
                        <a:pt x="195" y="136"/>
                      </a:lnTo>
                      <a:lnTo>
                        <a:pt x="187" y="161"/>
                      </a:lnTo>
                      <a:lnTo>
                        <a:pt x="178" y="161"/>
                      </a:lnTo>
                      <a:lnTo>
                        <a:pt x="178" y="178"/>
                      </a:lnTo>
                      <a:lnTo>
                        <a:pt x="178" y="187"/>
                      </a:lnTo>
                      <a:lnTo>
                        <a:pt x="170" y="195"/>
                      </a:lnTo>
                      <a:lnTo>
                        <a:pt x="170" y="204"/>
                      </a:lnTo>
                      <a:lnTo>
                        <a:pt x="170" y="212"/>
                      </a:lnTo>
                      <a:lnTo>
                        <a:pt x="161" y="212"/>
                      </a:lnTo>
                      <a:lnTo>
                        <a:pt x="153" y="212"/>
                      </a:lnTo>
                      <a:lnTo>
                        <a:pt x="161" y="195"/>
                      </a:lnTo>
                      <a:lnTo>
                        <a:pt x="153" y="204"/>
                      </a:lnTo>
                      <a:lnTo>
                        <a:pt x="153" y="212"/>
                      </a:lnTo>
                      <a:lnTo>
                        <a:pt x="144" y="221"/>
                      </a:lnTo>
                      <a:lnTo>
                        <a:pt x="144" y="212"/>
                      </a:lnTo>
                      <a:lnTo>
                        <a:pt x="153" y="204"/>
                      </a:lnTo>
                      <a:lnTo>
                        <a:pt x="153" y="195"/>
                      </a:lnTo>
                      <a:lnTo>
                        <a:pt x="144" y="204"/>
                      </a:lnTo>
                      <a:lnTo>
                        <a:pt x="119" y="212"/>
                      </a:lnTo>
                      <a:lnTo>
                        <a:pt x="119" y="221"/>
                      </a:lnTo>
                      <a:lnTo>
                        <a:pt x="127" y="229"/>
                      </a:lnTo>
                      <a:lnTo>
                        <a:pt x="144" y="229"/>
                      </a:lnTo>
                      <a:lnTo>
                        <a:pt x="144" y="237"/>
                      </a:lnTo>
                      <a:lnTo>
                        <a:pt x="144" y="229"/>
                      </a:lnTo>
                      <a:lnTo>
                        <a:pt x="161" y="221"/>
                      </a:lnTo>
                      <a:lnTo>
                        <a:pt x="170" y="212"/>
                      </a:lnTo>
                      <a:lnTo>
                        <a:pt x="178" y="221"/>
                      </a:lnTo>
                      <a:lnTo>
                        <a:pt x="178" y="212"/>
                      </a:lnTo>
                      <a:lnTo>
                        <a:pt x="187" y="212"/>
                      </a:lnTo>
                      <a:lnTo>
                        <a:pt x="187" y="204"/>
                      </a:lnTo>
                      <a:lnTo>
                        <a:pt x="187" y="187"/>
                      </a:lnTo>
                      <a:lnTo>
                        <a:pt x="195" y="178"/>
                      </a:lnTo>
                      <a:lnTo>
                        <a:pt x="195" y="170"/>
                      </a:lnTo>
                      <a:lnTo>
                        <a:pt x="195" y="153"/>
                      </a:lnTo>
                      <a:lnTo>
                        <a:pt x="212" y="136"/>
                      </a:lnTo>
                      <a:lnTo>
                        <a:pt x="221" y="136"/>
                      </a:lnTo>
                      <a:lnTo>
                        <a:pt x="212" y="110"/>
                      </a:lnTo>
                      <a:lnTo>
                        <a:pt x="212" y="102"/>
                      </a:lnTo>
                      <a:close/>
                    </a:path>
                  </a:pathLst>
                </a:custGeom>
                <a:solidFill>
                  <a:srgbClr val="8DA3FF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0" hangingPunct="0">
                    <a:spcBef>
                      <a:spcPct val="20000"/>
                    </a:spcBef>
                  </a:pPr>
                  <a:endParaRPr lang="en-US"/>
                </a:p>
              </p:txBody>
            </p:sp>
            <p:sp>
              <p:nvSpPr>
                <p:cNvPr id="46119" name="Freeform 75"/>
                <p:cNvSpPr>
                  <a:spLocks/>
                </p:cNvSpPr>
                <p:nvPr/>
              </p:nvSpPr>
              <p:spPr bwMode="auto">
                <a:xfrm>
                  <a:off x="625" y="589"/>
                  <a:ext cx="17" cy="26"/>
                </a:xfrm>
                <a:custGeom>
                  <a:avLst/>
                  <a:gdLst>
                    <a:gd name="T0" fmla="*/ 9 w 17"/>
                    <a:gd name="T1" fmla="*/ 26 h 26"/>
                    <a:gd name="T2" fmla="*/ 0 w 17"/>
                    <a:gd name="T3" fmla="*/ 17 h 26"/>
                    <a:gd name="T4" fmla="*/ 0 w 17"/>
                    <a:gd name="T5" fmla="*/ 17 h 26"/>
                    <a:gd name="T6" fmla="*/ 0 w 17"/>
                    <a:gd name="T7" fmla="*/ 9 h 26"/>
                    <a:gd name="T8" fmla="*/ 9 w 17"/>
                    <a:gd name="T9" fmla="*/ 0 h 26"/>
                    <a:gd name="T10" fmla="*/ 9 w 17"/>
                    <a:gd name="T11" fmla="*/ 0 h 26"/>
                    <a:gd name="T12" fmla="*/ 17 w 17"/>
                    <a:gd name="T13" fmla="*/ 9 h 26"/>
                    <a:gd name="T14" fmla="*/ 9 w 17"/>
                    <a:gd name="T15" fmla="*/ 17 h 26"/>
                    <a:gd name="T16" fmla="*/ 17 w 17"/>
                    <a:gd name="T17" fmla="*/ 17 h 26"/>
                    <a:gd name="T18" fmla="*/ 9 w 17"/>
                    <a:gd name="T19" fmla="*/ 17 h 26"/>
                    <a:gd name="T20" fmla="*/ 9 w 17"/>
                    <a:gd name="T21" fmla="*/ 17 h 26"/>
                    <a:gd name="T22" fmla="*/ 9 w 17"/>
                    <a:gd name="T23" fmla="*/ 26 h 2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17"/>
                    <a:gd name="T37" fmla="*/ 0 h 26"/>
                    <a:gd name="T38" fmla="*/ 17 w 17"/>
                    <a:gd name="T39" fmla="*/ 26 h 26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17" h="26">
                      <a:moveTo>
                        <a:pt x="9" y="26"/>
                      </a:moveTo>
                      <a:lnTo>
                        <a:pt x="0" y="17"/>
                      </a:lnTo>
                      <a:lnTo>
                        <a:pt x="0" y="9"/>
                      </a:lnTo>
                      <a:lnTo>
                        <a:pt x="9" y="0"/>
                      </a:lnTo>
                      <a:lnTo>
                        <a:pt x="17" y="9"/>
                      </a:lnTo>
                      <a:lnTo>
                        <a:pt x="9" y="17"/>
                      </a:lnTo>
                      <a:lnTo>
                        <a:pt x="17" y="17"/>
                      </a:lnTo>
                      <a:lnTo>
                        <a:pt x="9" y="17"/>
                      </a:lnTo>
                      <a:lnTo>
                        <a:pt x="9" y="26"/>
                      </a:lnTo>
                      <a:close/>
                    </a:path>
                  </a:pathLst>
                </a:custGeom>
                <a:solidFill>
                  <a:srgbClr val="8DA3FF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0" hangingPunct="0">
                    <a:spcBef>
                      <a:spcPct val="20000"/>
                    </a:spcBef>
                  </a:pPr>
                  <a:endParaRPr lang="en-US"/>
                </a:p>
              </p:txBody>
            </p:sp>
            <p:sp>
              <p:nvSpPr>
                <p:cNvPr id="46120" name="Freeform 76"/>
                <p:cNvSpPr>
                  <a:spLocks/>
                </p:cNvSpPr>
                <p:nvPr/>
              </p:nvSpPr>
              <p:spPr bwMode="auto">
                <a:xfrm>
                  <a:off x="642" y="631"/>
                  <a:ext cx="34" cy="68"/>
                </a:xfrm>
                <a:custGeom>
                  <a:avLst/>
                  <a:gdLst>
                    <a:gd name="T0" fmla="*/ 9 w 34"/>
                    <a:gd name="T1" fmla="*/ 9 h 68"/>
                    <a:gd name="T2" fmla="*/ 17 w 34"/>
                    <a:gd name="T3" fmla="*/ 0 h 68"/>
                    <a:gd name="T4" fmla="*/ 26 w 34"/>
                    <a:gd name="T5" fmla="*/ 0 h 68"/>
                    <a:gd name="T6" fmla="*/ 26 w 34"/>
                    <a:gd name="T7" fmla="*/ 9 h 68"/>
                    <a:gd name="T8" fmla="*/ 26 w 34"/>
                    <a:gd name="T9" fmla="*/ 17 h 68"/>
                    <a:gd name="T10" fmla="*/ 17 w 34"/>
                    <a:gd name="T11" fmla="*/ 9 h 68"/>
                    <a:gd name="T12" fmla="*/ 9 w 34"/>
                    <a:gd name="T13" fmla="*/ 17 h 68"/>
                    <a:gd name="T14" fmla="*/ 17 w 34"/>
                    <a:gd name="T15" fmla="*/ 26 h 68"/>
                    <a:gd name="T16" fmla="*/ 17 w 34"/>
                    <a:gd name="T17" fmla="*/ 43 h 68"/>
                    <a:gd name="T18" fmla="*/ 26 w 34"/>
                    <a:gd name="T19" fmla="*/ 43 h 68"/>
                    <a:gd name="T20" fmla="*/ 34 w 34"/>
                    <a:gd name="T21" fmla="*/ 51 h 68"/>
                    <a:gd name="T22" fmla="*/ 26 w 34"/>
                    <a:gd name="T23" fmla="*/ 60 h 68"/>
                    <a:gd name="T24" fmla="*/ 26 w 34"/>
                    <a:gd name="T25" fmla="*/ 68 h 68"/>
                    <a:gd name="T26" fmla="*/ 17 w 34"/>
                    <a:gd name="T27" fmla="*/ 60 h 68"/>
                    <a:gd name="T28" fmla="*/ 17 w 34"/>
                    <a:gd name="T29" fmla="*/ 51 h 68"/>
                    <a:gd name="T30" fmla="*/ 17 w 34"/>
                    <a:gd name="T31" fmla="*/ 51 h 68"/>
                    <a:gd name="T32" fmla="*/ 9 w 34"/>
                    <a:gd name="T33" fmla="*/ 43 h 68"/>
                    <a:gd name="T34" fmla="*/ 9 w 34"/>
                    <a:gd name="T35" fmla="*/ 26 h 68"/>
                    <a:gd name="T36" fmla="*/ 0 w 34"/>
                    <a:gd name="T37" fmla="*/ 17 h 68"/>
                    <a:gd name="T38" fmla="*/ 9 w 34"/>
                    <a:gd name="T39" fmla="*/ 9 h 68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w 34"/>
                    <a:gd name="T61" fmla="*/ 0 h 68"/>
                    <a:gd name="T62" fmla="*/ 34 w 34"/>
                    <a:gd name="T63" fmla="*/ 68 h 68"/>
                  </a:gdLst>
                  <a:ahLst/>
                  <a:cxnLst>
                    <a:cxn ang="T40">
                      <a:pos x="T0" y="T1"/>
                    </a:cxn>
                    <a:cxn ang="T41">
                      <a:pos x="T2" y="T3"/>
                    </a:cxn>
                    <a:cxn ang="T42">
                      <a:pos x="T4" y="T5"/>
                    </a:cxn>
                    <a:cxn ang="T43">
                      <a:pos x="T6" y="T7"/>
                    </a:cxn>
                    <a:cxn ang="T44">
                      <a:pos x="T8" y="T9"/>
                    </a:cxn>
                    <a:cxn ang="T45">
                      <a:pos x="T10" y="T11"/>
                    </a:cxn>
                    <a:cxn ang="T46">
                      <a:pos x="T12" y="T13"/>
                    </a:cxn>
                    <a:cxn ang="T47">
                      <a:pos x="T14" y="T15"/>
                    </a:cxn>
                    <a:cxn ang="T48">
                      <a:pos x="T16" y="T17"/>
                    </a:cxn>
                    <a:cxn ang="T49">
                      <a:pos x="T18" y="T19"/>
                    </a:cxn>
                    <a:cxn ang="T50">
                      <a:pos x="T20" y="T21"/>
                    </a:cxn>
                    <a:cxn ang="T51">
                      <a:pos x="T22" y="T23"/>
                    </a:cxn>
                    <a:cxn ang="T52">
                      <a:pos x="T24" y="T25"/>
                    </a:cxn>
                    <a:cxn ang="T53">
                      <a:pos x="T26" y="T27"/>
                    </a:cxn>
                    <a:cxn ang="T54">
                      <a:pos x="T28" y="T29"/>
                    </a:cxn>
                    <a:cxn ang="T55">
                      <a:pos x="T30" y="T31"/>
                    </a:cxn>
                    <a:cxn ang="T56">
                      <a:pos x="T32" y="T33"/>
                    </a:cxn>
                    <a:cxn ang="T57">
                      <a:pos x="T34" y="T35"/>
                    </a:cxn>
                    <a:cxn ang="T58">
                      <a:pos x="T36" y="T37"/>
                    </a:cxn>
                    <a:cxn ang="T59">
                      <a:pos x="T38" y="T39"/>
                    </a:cxn>
                  </a:cxnLst>
                  <a:rect l="T60" t="T61" r="T62" b="T63"/>
                  <a:pathLst>
                    <a:path w="34" h="68">
                      <a:moveTo>
                        <a:pt x="9" y="9"/>
                      </a:moveTo>
                      <a:lnTo>
                        <a:pt x="17" y="0"/>
                      </a:lnTo>
                      <a:lnTo>
                        <a:pt x="26" y="0"/>
                      </a:lnTo>
                      <a:lnTo>
                        <a:pt x="26" y="9"/>
                      </a:lnTo>
                      <a:lnTo>
                        <a:pt x="26" y="17"/>
                      </a:lnTo>
                      <a:lnTo>
                        <a:pt x="17" y="9"/>
                      </a:lnTo>
                      <a:lnTo>
                        <a:pt x="9" y="17"/>
                      </a:lnTo>
                      <a:lnTo>
                        <a:pt x="17" y="26"/>
                      </a:lnTo>
                      <a:lnTo>
                        <a:pt x="17" y="43"/>
                      </a:lnTo>
                      <a:lnTo>
                        <a:pt x="26" y="43"/>
                      </a:lnTo>
                      <a:lnTo>
                        <a:pt x="34" y="51"/>
                      </a:lnTo>
                      <a:lnTo>
                        <a:pt x="26" y="60"/>
                      </a:lnTo>
                      <a:lnTo>
                        <a:pt x="26" y="68"/>
                      </a:lnTo>
                      <a:lnTo>
                        <a:pt x="17" y="60"/>
                      </a:lnTo>
                      <a:lnTo>
                        <a:pt x="17" y="51"/>
                      </a:lnTo>
                      <a:lnTo>
                        <a:pt x="9" y="43"/>
                      </a:lnTo>
                      <a:lnTo>
                        <a:pt x="9" y="26"/>
                      </a:lnTo>
                      <a:lnTo>
                        <a:pt x="0" y="17"/>
                      </a:lnTo>
                      <a:lnTo>
                        <a:pt x="9" y="9"/>
                      </a:lnTo>
                      <a:close/>
                    </a:path>
                  </a:pathLst>
                </a:custGeom>
                <a:solidFill>
                  <a:srgbClr val="8DA3FF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0" hangingPunct="0">
                    <a:spcBef>
                      <a:spcPct val="20000"/>
                    </a:spcBef>
                  </a:pPr>
                  <a:endParaRPr lang="en-US"/>
                </a:p>
              </p:txBody>
            </p:sp>
            <p:sp>
              <p:nvSpPr>
                <p:cNvPr id="46121" name="Freeform 77"/>
                <p:cNvSpPr>
                  <a:spLocks/>
                </p:cNvSpPr>
                <p:nvPr/>
              </p:nvSpPr>
              <p:spPr bwMode="auto">
                <a:xfrm>
                  <a:off x="1203" y="691"/>
                  <a:ext cx="1044" cy="661"/>
                </a:xfrm>
                <a:custGeom>
                  <a:avLst/>
                  <a:gdLst>
                    <a:gd name="T0" fmla="*/ 322 w 1044"/>
                    <a:gd name="T1" fmla="*/ 627 h 661"/>
                    <a:gd name="T2" fmla="*/ 322 w 1044"/>
                    <a:gd name="T3" fmla="*/ 635 h 661"/>
                    <a:gd name="T4" fmla="*/ 305 w 1044"/>
                    <a:gd name="T5" fmla="*/ 635 h 661"/>
                    <a:gd name="T6" fmla="*/ 288 w 1044"/>
                    <a:gd name="T7" fmla="*/ 635 h 661"/>
                    <a:gd name="T8" fmla="*/ 271 w 1044"/>
                    <a:gd name="T9" fmla="*/ 627 h 661"/>
                    <a:gd name="T10" fmla="*/ 254 w 1044"/>
                    <a:gd name="T11" fmla="*/ 627 h 661"/>
                    <a:gd name="T12" fmla="*/ 237 w 1044"/>
                    <a:gd name="T13" fmla="*/ 627 h 661"/>
                    <a:gd name="T14" fmla="*/ 220 w 1044"/>
                    <a:gd name="T15" fmla="*/ 627 h 661"/>
                    <a:gd name="T16" fmla="*/ 195 w 1044"/>
                    <a:gd name="T17" fmla="*/ 627 h 661"/>
                    <a:gd name="T18" fmla="*/ 186 w 1044"/>
                    <a:gd name="T19" fmla="*/ 635 h 661"/>
                    <a:gd name="T20" fmla="*/ 178 w 1044"/>
                    <a:gd name="T21" fmla="*/ 627 h 661"/>
                    <a:gd name="T22" fmla="*/ 178 w 1044"/>
                    <a:gd name="T23" fmla="*/ 601 h 661"/>
                    <a:gd name="T24" fmla="*/ 178 w 1044"/>
                    <a:gd name="T25" fmla="*/ 584 h 661"/>
                    <a:gd name="T26" fmla="*/ 161 w 1044"/>
                    <a:gd name="T27" fmla="*/ 576 h 661"/>
                    <a:gd name="T28" fmla="*/ 144 w 1044"/>
                    <a:gd name="T29" fmla="*/ 551 h 661"/>
                    <a:gd name="T30" fmla="*/ 153 w 1044"/>
                    <a:gd name="T31" fmla="*/ 542 h 661"/>
                    <a:gd name="T32" fmla="*/ 144 w 1044"/>
                    <a:gd name="T33" fmla="*/ 534 h 661"/>
                    <a:gd name="T34" fmla="*/ 136 w 1044"/>
                    <a:gd name="T35" fmla="*/ 517 h 661"/>
                    <a:gd name="T36" fmla="*/ 136 w 1044"/>
                    <a:gd name="T37" fmla="*/ 491 h 661"/>
                    <a:gd name="T38" fmla="*/ 127 w 1044"/>
                    <a:gd name="T39" fmla="*/ 474 h 661"/>
                    <a:gd name="T40" fmla="*/ 127 w 1044"/>
                    <a:gd name="T41" fmla="*/ 457 h 661"/>
                    <a:gd name="T42" fmla="*/ 119 w 1044"/>
                    <a:gd name="T43" fmla="*/ 449 h 661"/>
                    <a:gd name="T44" fmla="*/ 110 w 1044"/>
                    <a:gd name="T45" fmla="*/ 466 h 661"/>
                    <a:gd name="T46" fmla="*/ 93 w 1044"/>
                    <a:gd name="T47" fmla="*/ 466 h 661"/>
                    <a:gd name="T48" fmla="*/ 85 w 1044"/>
                    <a:gd name="T49" fmla="*/ 466 h 661"/>
                    <a:gd name="T50" fmla="*/ 68 w 1044"/>
                    <a:gd name="T51" fmla="*/ 457 h 661"/>
                    <a:gd name="T52" fmla="*/ 76 w 1044"/>
                    <a:gd name="T53" fmla="*/ 440 h 661"/>
                    <a:gd name="T54" fmla="*/ 76 w 1044"/>
                    <a:gd name="T55" fmla="*/ 423 h 661"/>
                    <a:gd name="T56" fmla="*/ 93 w 1044"/>
                    <a:gd name="T57" fmla="*/ 423 h 661"/>
                    <a:gd name="T58" fmla="*/ 85 w 1044"/>
                    <a:gd name="T59" fmla="*/ 406 h 661"/>
                    <a:gd name="T60" fmla="*/ 85 w 1044"/>
                    <a:gd name="T61" fmla="*/ 390 h 661"/>
                    <a:gd name="T62" fmla="*/ 93 w 1044"/>
                    <a:gd name="T63" fmla="*/ 381 h 661"/>
                    <a:gd name="T64" fmla="*/ 102 w 1044"/>
                    <a:gd name="T65" fmla="*/ 356 h 661"/>
                    <a:gd name="T66" fmla="*/ 110 w 1044"/>
                    <a:gd name="T67" fmla="*/ 339 h 661"/>
                    <a:gd name="T68" fmla="*/ 102 w 1044"/>
                    <a:gd name="T69" fmla="*/ 322 h 661"/>
                    <a:gd name="T70" fmla="*/ 85 w 1044"/>
                    <a:gd name="T71" fmla="*/ 313 h 661"/>
                    <a:gd name="T72" fmla="*/ 76 w 1044"/>
                    <a:gd name="T73" fmla="*/ 313 h 661"/>
                    <a:gd name="T74" fmla="*/ 68 w 1044"/>
                    <a:gd name="T75" fmla="*/ 296 h 661"/>
                    <a:gd name="T76" fmla="*/ 68 w 1044"/>
                    <a:gd name="T77" fmla="*/ 271 h 661"/>
                    <a:gd name="T78" fmla="*/ 51 w 1044"/>
                    <a:gd name="T79" fmla="*/ 254 h 661"/>
                    <a:gd name="T80" fmla="*/ 42 w 1044"/>
                    <a:gd name="T81" fmla="*/ 229 h 661"/>
                    <a:gd name="T82" fmla="*/ 25 w 1044"/>
                    <a:gd name="T83" fmla="*/ 220 h 661"/>
                    <a:gd name="T84" fmla="*/ 8 w 1044"/>
                    <a:gd name="T85" fmla="*/ 203 h 661"/>
                    <a:gd name="T86" fmla="*/ 17 w 1044"/>
                    <a:gd name="T87" fmla="*/ 195 h 661"/>
                    <a:gd name="T88" fmla="*/ 17 w 1044"/>
                    <a:gd name="T89" fmla="*/ 178 h 661"/>
                    <a:gd name="T90" fmla="*/ 17 w 1044"/>
                    <a:gd name="T91" fmla="*/ 152 h 661"/>
                    <a:gd name="T92" fmla="*/ 0 w 1044"/>
                    <a:gd name="T93" fmla="*/ 127 h 661"/>
                    <a:gd name="T94" fmla="*/ 136 w 1044"/>
                    <a:gd name="T95" fmla="*/ 25 h 661"/>
                    <a:gd name="T96" fmla="*/ 577 w 1044"/>
                    <a:gd name="T97" fmla="*/ 101 h 661"/>
                    <a:gd name="T98" fmla="*/ 1044 w 1044"/>
                    <a:gd name="T99" fmla="*/ 152 h 661"/>
                    <a:gd name="T100" fmla="*/ 1027 w 1044"/>
                    <a:gd name="T101" fmla="*/ 364 h 661"/>
                    <a:gd name="T102" fmla="*/ 1010 w 1044"/>
                    <a:gd name="T103" fmla="*/ 551 h 661"/>
                    <a:gd name="T104" fmla="*/ 908 w 1044"/>
                    <a:gd name="T105" fmla="*/ 652 h 661"/>
                    <a:gd name="T106" fmla="*/ 586 w 1044"/>
                    <a:gd name="T107" fmla="*/ 618 h 661"/>
                    <a:gd name="T108" fmla="*/ 365 w 1044"/>
                    <a:gd name="T109" fmla="*/ 584 h 661"/>
                    <a:gd name="T110" fmla="*/ 348 w 1044"/>
                    <a:gd name="T111" fmla="*/ 644 h 661"/>
                    <a:gd name="T112" fmla="*/ 348 w 1044"/>
                    <a:gd name="T113" fmla="*/ 627 h 661"/>
                    <a:gd name="T114" fmla="*/ 339 w 1044"/>
                    <a:gd name="T115" fmla="*/ 618 h 661"/>
                    <a:gd name="T116" fmla="*/ 331 w 1044"/>
                    <a:gd name="T117" fmla="*/ 618 h 661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  <a:gd name="T165" fmla="*/ 0 60000 65536"/>
                    <a:gd name="T166" fmla="*/ 0 60000 65536"/>
                    <a:gd name="T167" fmla="*/ 0 60000 65536"/>
                    <a:gd name="T168" fmla="*/ 0 60000 65536"/>
                    <a:gd name="T169" fmla="*/ 0 60000 65536"/>
                    <a:gd name="T170" fmla="*/ 0 60000 65536"/>
                    <a:gd name="T171" fmla="*/ 0 60000 65536"/>
                    <a:gd name="T172" fmla="*/ 0 60000 65536"/>
                    <a:gd name="T173" fmla="*/ 0 60000 65536"/>
                    <a:gd name="T174" fmla="*/ 0 60000 65536"/>
                    <a:gd name="T175" fmla="*/ 0 60000 65536"/>
                    <a:gd name="T176" fmla="*/ 0 60000 65536"/>
                    <a:gd name="T177" fmla="*/ 0 w 1044"/>
                    <a:gd name="T178" fmla="*/ 0 h 661"/>
                    <a:gd name="T179" fmla="*/ 1044 w 1044"/>
                    <a:gd name="T180" fmla="*/ 661 h 661"/>
                  </a:gdLst>
                  <a:ahLst/>
                  <a:cxnLst>
                    <a:cxn ang="T118">
                      <a:pos x="T0" y="T1"/>
                    </a:cxn>
                    <a:cxn ang="T119">
                      <a:pos x="T2" y="T3"/>
                    </a:cxn>
                    <a:cxn ang="T120">
                      <a:pos x="T4" y="T5"/>
                    </a:cxn>
                    <a:cxn ang="T121">
                      <a:pos x="T6" y="T7"/>
                    </a:cxn>
                    <a:cxn ang="T122">
                      <a:pos x="T8" y="T9"/>
                    </a:cxn>
                    <a:cxn ang="T123">
                      <a:pos x="T10" y="T11"/>
                    </a:cxn>
                    <a:cxn ang="T124">
                      <a:pos x="T12" y="T13"/>
                    </a:cxn>
                    <a:cxn ang="T125">
                      <a:pos x="T14" y="T15"/>
                    </a:cxn>
                    <a:cxn ang="T126">
                      <a:pos x="T16" y="T17"/>
                    </a:cxn>
                    <a:cxn ang="T127">
                      <a:pos x="T18" y="T19"/>
                    </a:cxn>
                    <a:cxn ang="T128">
                      <a:pos x="T20" y="T21"/>
                    </a:cxn>
                    <a:cxn ang="T129">
                      <a:pos x="T22" y="T23"/>
                    </a:cxn>
                    <a:cxn ang="T130">
                      <a:pos x="T24" y="T25"/>
                    </a:cxn>
                    <a:cxn ang="T131">
                      <a:pos x="T26" y="T27"/>
                    </a:cxn>
                    <a:cxn ang="T132">
                      <a:pos x="T28" y="T29"/>
                    </a:cxn>
                    <a:cxn ang="T133">
                      <a:pos x="T30" y="T31"/>
                    </a:cxn>
                    <a:cxn ang="T134">
                      <a:pos x="T32" y="T33"/>
                    </a:cxn>
                    <a:cxn ang="T135">
                      <a:pos x="T34" y="T35"/>
                    </a:cxn>
                    <a:cxn ang="T136">
                      <a:pos x="T36" y="T37"/>
                    </a:cxn>
                    <a:cxn ang="T137">
                      <a:pos x="T38" y="T39"/>
                    </a:cxn>
                    <a:cxn ang="T138">
                      <a:pos x="T40" y="T41"/>
                    </a:cxn>
                    <a:cxn ang="T139">
                      <a:pos x="T42" y="T43"/>
                    </a:cxn>
                    <a:cxn ang="T140">
                      <a:pos x="T44" y="T45"/>
                    </a:cxn>
                    <a:cxn ang="T141">
                      <a:pos x="T46" y="T47"/>
                    </a:cxn>
                    <a:cxn ang="T142">
                      <a:pos x="T48" y="T49"/>
                    </a:cxn>
                    <a:cxn ang="T143">
                      <a:pos x="T50" y="T51"/>
                    </a:cxn>
                    <a:cxn ang="T144">
                      <a:pos x="T52" y="T53"/>
                    </a:cxn>
                    <a:cxn ang="T145">
                      <a:pos x="T54" y="T55"/>
                    </a:cxn>
                    <a:cxn ang="T146">
                      <a:pos x="T56" y="T57"/>
                    </a:cxn>
                    <a:cxn ang="T147">
                      <a:pos x="T58" y="T59"/>
                    </a:cxn>
                    <a:cxn ang="T148">
                      <a:pos x="T60" y="T61"/>
                    </a:cxn>
                    <a:cxn ang="T149">
                      <a:pos x="T62" y="T63"/>
                    </a:cxn>
                    <a:cxn ang="T150">
                      <a:pos x="T64" y="T65"/>
                    </a:cxn>
                    <a:cxn ang="T151">
                      <a:pos x="T66" y="T67"/>
                    </a:cxn>
                    <a:cxn ang="T152">
                      <a:pos x="T68" y="T69"/>
                    </a:cxn>
                    <a:cxn ang="T153">
                      <a:pos x="T70" y="T71"/>
                    </a:cxn>
                    <a:cxn ang="T154">
                      <a:pos x="T72" y="T73"/>
                    </a:cxn>
                    <a:cxn ang="T155">
                      <a:pos x="T74" y="T75"/>
                    </a:cxn>
                    <a:cxn ang="T156">
                      <a:pos x="T76" y="T77"/>
                    </a:cxn>
                    <a:cxn ang="T157">
                      <a:pos x="T78" y="T79"/>
                    </a:cxn>
                    <a:cxn ang="T158">
                      <a:pos x="T80" y="T81"/>
                    </a:cxn>
                    <a:cxn ang="T159">
                      <a:pos x="T82" y="T83"/>
                    </a:cxn>
                    <a:cxn ang="T160">
                      <a:pos x="T84" y="T85"/>
                    </a:cxn>
                    <a:cxn ang="T161">
                      <a:pos x="T86" y="T87"/>
                    </a:cxn>
                    <a:cxn ang="T162">
                      <a:pos x="T88" y="T89"/>
                    </a:cxn>
                    <a:cxn ang="T163">
                      <a:pos x="T90" y="T91"/>
                    </a:cxn>
                    <a:cxn ang="T164">
                      <a:pos x="T92" y="T93"/>
                    </a:cxn>
                    <a:cxn ang="T165">
                      <a:pos x="T94" y="T95"/>
                    </a:cxn>
                    <a:cxn ang="T166">
                      <a:pos x="T96" y="T97"/>
                    </a:cxn>
                    <a:cxn ang="T167">
                      <a:pos x="T98" y="T99"/>
                    </a:cxn>
                    <a:cxn ang="T168">
                      <a:pos x="T100" y="T101"/>
                    </a:cxn>
                    <a:cxn ang="T169">
                      <a:pos x="T102" y="T103"/>
                    </a:cxn>
                    <a:cxn ang="T170">
                      <a:pos x="T104" y="T105"/>
                    </a:cxn>
                    <a:cxn ang="T171">
                      <a:pos x="T106" y="T107"/>
                    </a:cxn>
                    <a:cxn ang="T172">
                      <a:pos x="T108" y="T109"/>
                    </a:cxn>
                    <a:cxn ang="T173">
                      <a:pos x="T110" y="T111"/>
                    </a:cxn>
                    <a:cxn ang="T174">
                      <a:pos x="T112" y="T113"/>
                    </a:cxn>
                    <a:cxn ang="T175">
                      <a:pos x="T114" y="T115"/>
                    </a:cxn>
                    <a:cxn ang="T176">
                      <a:pos x="T116" y="T117"/>
                    </a:cxn>
                  </a:cxnLst>
                  <a:rect l="T177" t="T178" r="T179" b="T180"/>
                  <a:pathLst>
                    <a:path w="1044" h="661">
                      <a:moveTo>
                        <a:pt x="322" y="618"/>
                      </a:moveTo>
                      <a:lnTo>
                        <a:pt x="322" y="618"/>
                      </a:lnTo>
                      <a:lnTo>
                        <a:pt x="322" y="627"/>
                      </a:lnTo>
                      <a:lnTo>
                        <a:pt x="314" y="627"/>
                      </a:lnTo>
                      <a:lnTo>
                        <a:pt x="314" y="635"/>
                      </a:lnTo>
                      <a:lnTo>
                        <a:pt x="322" y="635"/>
                      </a:lnTo>
                      <a:lnTo>
                        <a:pt x="314" y="635"/>
                      </a:lnTo>
                      <a:lnTo>
                        <a:pt x="305" y="635"/>
                      </a:lnTo>
                      <a:lnTo>
                        <a:pt x="297" y="627"/>
                      </a:lnTo>
                      <a:lnTo>
                        <a:pt x="297" y="635"/>
                      </a:lnTo>
                      <a:lnTo>
                        <a:pt x="288" y="635"/>
                      </a:lnTo>
                      <a:lnTo>
                        <a:pt x="280" y="627"/>
                      </a:lnTo>
                      <a:lnTo>
                        <a:pt x="271" y="627"/>
                      </a:lnTo>
                      <a:lnTo>
                        <a:pt x="263" y="627"/>
                      </a:lnTo>
                      <a:lnTo>
                        <a:pt x="254" y="627"/>
                      </a:lnTo>
                      <a:lnTo>
                        <a:pt x="254" y="618"/>
                      </a:lnTo>
                      <a:lnTo>
                        <a:pt x="246" y="618"/>
                      </a:lnTo>
                      <a:lnTo>
                        <a:pt x="246" y="627"/>
                      </a:lnTo>
                      <a:lnTo>
                        <a:pt x="237" y="627"/>
                      </a:lnTo>
                      <a:lnTo>
                        <a:pt x="237" y="635"/>
                      </a:lnTo>
                      <a:lnTo>
                        <a:pt x="229" y="635"/>
                      </a:lnTo>
                      <a:lnTo>
                        <a:pt x="229" y="627"/>
                      </a:lnTo>
                      <a:lnTo>
                        <a:pt x="220" y="627"/>
                      </a:lnTo>
                      <a:lnTo>
                        <a:pt x="212" y="627"/>
                      </a:lnTo>
                      <a:lnTo>
                        <a:pt x="203" y="618"/>
                      </a:lnTo>
                      <a:lnTo>
                        <a:pt x="203" y="627"/>
                      </a:lnTo>
                      <a:lnTo>
                        <a:pt x="195" y="627"/>
                      </a:lnTo>
                      <a:lnTo>
                        <a:pt x="195" y="635"/>
                      </a:lnTo>
                      <a:lnTo>
                        <a:pt x="186" y="635"/>
                      </a:lnTo>
                      <a:lnTo>
                        <a:pt x="186" y="627"/>
                      </a:lnTo>
                      <a:lnTo>
                        <a:pt x="178" y="627"/>
                      </a:lnTo>
                      <a:lnTo>
                        <a:pt x="178" y="618"/>
                      </a:lnTo>
                      <a:lnTo>
                        <a:pt x="178" y="610"/>
                      </a:lnTo>
                      <a:lnTo>
                        <a:pt x="178" y="601"/>
                      </a:lnTo>
                      <a:lnTo>
                        <a:pt x="178" y="593"/>
                      </a:lnTo>
                      <a:lnTo>
                        <a:pt x="178" y="584"/>
                      </a:lnTo>
                      <a:lnTo>
                        <a:pt x="170" y="576"/>
                      </a:lnTo>
                      <a:lnTo>
                        <a:pt x="161" y="576"/>
                      </a:lnTo>
                      <a:lnTo>
                        <a:pt x="153" y="576"/>
                      </a:lnTo>
                      <a:lnTo>
                        <a:pt x="153" y="567"/>
                      </a:lnTo>
                      <a:lnTo>
                        <a:pt x="144" y="551"/>
                      </a:lnTo>
                      <a:lnTo>
                        <a:pt x="153" y="551"/>
                      </a:lnTo>
                      <a:lnTo>
                        <a:pt x="153" y="542"/>
                      </a:lnTo>
                      <a:lnTo>
                        <a:pt x="153" y="534"/>
                      </a:lnTo>
                      <a:lnTo>
                        <a:pt x="144" y="534"/>
                      </a:lnTo>
                      <a:lnTo>
                        <a:pt x="153" y="534"/>
                      </a:lnTo>
                      <a:lnTo>
                        <a:pt x="144" y="534"/>
                      </a:lnTo>
                      <a:lnTo>
                        <a:pt x="144" y="525"/>
                      </a:lnTo>
                      <a:lnTo>
                        <a:pt x="136" y="517"/>
                      </a:lnTo>
                      <a:lnTo>
                        <a:pt x="136" y="508"/>
                      </a:lnTo>
                      <a:lnTo>
                        <a:pt x="136" y="500"/>
                      </a:lnTo>
                      <a:lnTo>
                        <a:pt x="136" y="491"/>
                      </a:lnTo>
                      <a:lnTo>
                        <a:pt x="136" y="483"/>
                      </a:lnTo>
                      <a:lnTo>
                        <a:pt x="136" y="474"/>
                      </a:lnTo>
                      <a:lnTo>
                        <a:pt x="127" y="474"/>
                      </a:lnTo>
                      <a:lnTo>
                        <a:pt x="136" y="466"/>
                      </a:lnTo>
                      <a:lnTo>
                        <a:pt x="127" y="466"/>
                      </a:lnTo>
                      <a:lnTo>
                        <a:pt x="127" y="457"/>
                      </a:lnTo>
                      <a:lnTo>
                        <a:pt x="119" y="449"/>
                      </a:lnTo>
                      <a:lnTo>
                        <a:pt x="119" y="457"/>
                      </a:lnTo>
                      <a:lnTo>
                        <a:pt x="110" y="457"/>
                      </a:lnTo>
                      <a:lnTo>
                        <a:pt x="110" y="466"/>
                      </a:lnTo>
                      <a:lnTo>
                        <a:pt x="102" y="466"/>
                      </a:lnTo>
                      <a:lnTo>
                        <a:pt x="93" y="466"/>
                      </a:lnTo>
                      <a:lnTo>
                        <a:pt x="93" y="474"/>
                      </a:lnTo>
                      <a:lnTo>
                        <a:pt x="85" y="474"/>
                      </a:lnTo>
                      <a:lnTo>
                        <a:pt x="85" y="466"/>
                      </a:lnTo>
                      <a:lnTo>
                        <a:pt x="76" y="466"/>
                      </a:lnTo>
                      <a:lnTo>
                        <a:pt x="76" y="457"/>
                      </a:lnTo>
                      <a:lnTo>
                        <a:pt x="68" y="457"/>
                      </a:lnTo>
                      <a:lnTo>
                        <a:pt x="68" y="449"/>
                      </a:lnTo>
                      <a:lnTo>
                        <a:pt x="76" y="449"/>
                      </a:lnTo>
                      <a:lnTo>
                        <a:pt x="76" y="440"/>
                      </a:lnTo>
                      <a:lnTo>
                        <a:pt x="76" y="432"/>
                      </a:lnTo>
                      <a:lnTo>
                        <a:pt x="76" y="423"/>
                      </a:lnTo>
                      <a:lnTo>
                        <a:pt x="85" y="423"/>
                      </a:lnTo>
                      <a:lnTo>
                        <a:pt x="93" y="423"/>
                      </a:lnTo>
                      <a:lnTo>
                        <a:pt x="85" y="415"/>
                      </a:lnTo>
                      <a:lnTo>
                        <a:pt x="93" y="406"/>
                      </a:lnTo>
                      <a:lnTo>
                        <a:pt x="85" y="406"/>
                      </a:lnTo>
                      <a:lnTo>
                        <a:pt x="85" y="398"/>
                      </a:lnTo>
                      <a:lnTo>
                        <a:pt x="93" y="390"/>
                      </a:lnTo>
                      <a:lnTo>
                        <a:pt x="85" y="390"/>
                      </a:lnTo>
                      <a:lnTo>
                        <a:pt x="85" y="381"/>
                      </a:lnTo>
                      <a:lnTo>
                        <a:pt x="93" y="381"/>
                      </a:lnTo>
                      <a:lnTo>
                        <a:pt x="93" y="373"/>
                      </a:lnTo>
                      <a:lnTo>
                        <a:pt x="102" y="356"/>
                      </a:lnTo>
                      <a:lnTo>
                        <a:pt x="102" y="347"/>
                      </a:lnTo>
                      <a:lnTo>
                        <a:pt x="110" y="339"/>
                      </a:lnTo>
                      <a:lnTo>
                        <a:pt x="110" y="330"/>
                      </a:lnTo>
                      <a:lnTo>
                        <a:pt x="110" y="322"/>
                      </a:lnTo>
                      <a:lnTo>
                        <a:pt x="102" y="322"/>
                      </a:lnTo>
                      <a:lnTo>
                        <a:pt x="93" y="322"/>
                      </a:lnTo>
                      <a:lnTo>
                        <a:pt x="85" y="322"/>
                      </a:lnTo>
                      <a:lnTo>
                        <a:pt x="85" y="313"/>
                      </a:lnTo>
                      <a:lnTo>
                        <a:pt x="93" y="313"/>
                      </a:lnTo>
                      <a:lnTo>
                        <a:pt x="85" y="305"/>
                      </a:lnTo>
                      <a:lnTo>
                        <a:pt x="76" y="313"/>
                      </a:lnTo>
                      <a:lnTo>
                        <a:pt x="76" y="305"/>
                      </a:lnTo>
                      <a:lnTo>
                        <a:pt x="76" y="296"/>
                      </a:lnTo>
                      <a:lnTo>
                        <a:pt x="68" y="296"/>
                      </a:lnTo>
                      <a:lnTo>
                        <a:pt x="68" y="288"/>
                      </a:lnTo>
                      <a:lnTo>
                        <a:pt x="68" y="279"/>
                      </a:lnTo>
                      <a:lnTo>
                        <a:pt x="68" y="271"/>
                      </a:lnTo>
                      <a:lnTo>
                        <a:pt x="59" y="271"/>
                      </a:lnTo>
                      <a:lnTo>
                        <a:pt x="59" y="262"/>
                      </a:lnTo>
                      <a:lnTo>
                        <a:pt x="51" y="262"/>
                      </a:lnTo>
                      <a:lnTo>
                        <a:pt x="51" y="254"/>
                      </a:lnTo>
                      <a:lnTo>
                        <a:pt x="42" y="245"/>
                      </a:lnTo>
                      <a:lnTo>
                        <a:pt x="42" y="237"/>
                      </a:lnTo>
                      <a:lnTo>
                        <a:pt x="42" y="229"/>
                      </a:lnTo>
                      <a:lnTo>
                        <a:pt x="34" y="229"/>
                      </a:lnTo>
                      <a:lnTo>
                        <a:pt x="25" y="229"/>
                      </a:lnTo>
                      <a:lnTo>
                        <a:pt x="25" y="220"/>
                      </a:lnTo>
                      <a:lnTo>
                        <a:pt x="25" y="212"/>
                      </a:lnTo>
                      <a:lnTo>
                        <a:pt x="17" y="212"/>
                      </a:lnTo>
                      <a:lnTo>
                        <a:pt x="8" y="203"/>
                      </a:lnTo>
                      <a:lnTo>
                        <a:pt x="17" y="203"/>
                      </a:lnTo>
                      <a:lnTo>
                        <a:pt x="25" y="203"/>
                      </a:lnTo>
                      <a:lnTo>
                        <a:pt x="25" y="195"/>
                      </a:lnTo>
                      <a:lnTo>
                        <a:pt x="17" y="195"/>
                      </a:lnTo>
                      <a:lnTo>
                        <a:pt x="17" y="186"/>
                      </a:lnTo>
                      <a:lnTo>
                        <a:pt x="17" y="178"/>
                      </a:lnTo>
                      <a:lnTo>
                        <a:pt x="17" y="169"/>
                      </a:lnTo>
                      <a:lnTo>
                        <a:pt x="17" y="161"/>
                      </a:lnTo>
                      <a:lnTo>
                        <a:pt x="17" y="152"/>
                      </a:lnTo>
                      <a:lnTo>
                        <a:pt x="8" y="152"/>
                      </a:lnTo>
                      <a:lnTo>
                        <a:pt x="8" y="144"/>
                      </a:lnTo>
                      <a:lnTo>
                        <a:pt x="0" y="135"/>
                      </a:lnTo>
                      <a:lnTo>
                        <a:pt x="0" y="127"/>
                      </a:lnTo>
                      <a:lnTo>
                        <a:pt x="8" y="101"/>
                      </a:lnTo>
                      <a:lnTo>
                        <a:pt x="17" y="68"/>
                      </a:lnTo>
                      <a:lnTo>
                        <a:pt x="25" y="0"/>
                      </a:lnTo>
                      <a:lnTo>
                        <a:pt x="136" y="25"/>
                      </a:lnTo>
                      <a:lnTo>
                        <a:pt x="195" y="34"/>
                      </a:lnTo>
                      <a:lnTo>
                        <a:pt x="348" y="68"/>
                      </a:lnTo>
                      <a:lnTo>
                        <a:pt x="424" y="76"/>
                      </a:lnTo>
                      <a:lnTo>
                        <a:pt x="475" y="85"/>
                      </a:lnTo>
                      <a:lnTo>
                        <a:pt x="577" y="101"/>
                      </a:lnTo>
                      <a:lnTo>
                        <a:pt x="688" y="118"/>
                      </a:lnTo>
                      <a:lnTo>
                        <a:pt x="773" y="127"/>
                      </a:lnTo>
                      <a:lnTo>
                        <a:pt x="866" y="135"/>
                      </a:lnTo>
                      <a:lnTo>
                        <a:pt x="951" y="144"/>
                      </a:lnTo>
                      <a:lnTo>
                        <a:pt x="1044" y="152"/>
                      </a:lnTo>
                      <a:lnTo>
                        <a:pt x="1036" y="195"/>
                      </a:lnTo>
                      <a:lnTo>
                        <a:pt x="1036" y="229"/>
                      </a:lnTo>
                      <a:lnTo>
                        <a:pt x="1027" y="279"/>
                      </a:lnTo>
                      <a:lnTo>
                        <a:pt x="1027" y="356"/>
                      </a:lnTo>
                      <a:lnTo>
                        <a:pt x="1027" y="364"/>
                      </a:lnTo>
                      <a:lnTo>
                        <a:pt x="1019" y="449"/>
                      </a:lnTo>
                      <a:lnTo>
                        <a:pt x="1019" y="466"/>
                      </a:lnTo>
                      <a:lnTo>
                        <a:pt x="1010" y="500"/>
                      </a:lnTo>
                      <a:lnTo>
                        <a:pt x="1010" y="542"/>
                      </a:lnTo>
                      <a:lnTo>
                        <a:pt x="1010" y="551"/>
                      </a:lnTo>
                      <a:lnTo>
                        <a:pt x="1002" y="635"/>
                      </a:lnTo>
                      <a:lnTo>
                        <a:pt x="1002" y="661"/>
                      </a:lnTo>
                      <a:lnTo>
                        <a:pt x="993" y="661"/>
                      </a:lnTo>
                      <a:lnTo>
                        <a:pt x="908" y="652"/>
                      </a:lnTo>
                      <a:lnTo>
                        <a:pt x="823" y="644"/>
                      </a:lnTo>
                      <a:lnTo>
                        <a:pt x="798" y="644"/>
                      </a:lnTo>
                      <a:lnTo>
                        <a:pt x="654" y="627"/>
                      </a:lnTo>
                      <a:lnTo>
                        <a:pt x="620" y="618"/>
                      </a:lnTo>
                      <a:lnTo>
                        <a:pt x="586" y="618"/>
                      </a:lnTo>
                      <a:lnTo>
                        <a:pt x="475" y="601"/>
                      </a:lnTo>
                      <a:lnTo>
                        <a:pt x="458" y="601"/>
                      </a:lnTo>
                      <a:lnTo>
                        <a:pt x="424" y="593"/>
                      </a:lnTo>
                      <a:lnTo>
                        <a:pt x="365" y="584"/>
                      </a:lnTo>
                      <a:lnTo>
                        <a:pt x="356" y="627"/>
                      </a:lnTo>
                      <a:lnTo>
                        <a:pt x="356" y="652"/>
                      </a:lnTo>
                      <a:lnTo>
                        <a:pt x="356" y="644"/>
                      </a:lnTo>
                      <a:lnTo>
                        <a:pt x="348" y="644"/>
                      </a:lnTo>
                      <a:lnTo>
                        <a:pt x="348" y="635"/>
                      </a:lnTo>
                      <a:lnTo>
                        <a:pt x="339" y="635"/>
                      </a:lnTo>
                      <a:lnTo>
                        <a:pt x="339" y="627"/>
                      </a:lnTo>
                      <a:lnTo>
                        <a:pt x="348" y="627"/>
                      </a:lnTo>
                      <a:lnTo>
                        <a:pt x="339" y="627"/>
                      </a:lnTo>
                      <a:lnTo>
                        <a:pt x="339" y="618"/>
                      </a:lnTo>
                      <a:lnTo>
                        <a:pt x="339" y="610"/>
                      </a:lnTo>
                      <a:lnTo>
                        <a:pt x="331" y="610"/>
                      </a:lnTo>
                      <a:lnTo>
                        <a:pt x="331" y="618"/>
                      </a:lnTo>
                      <a:lnTo>
                        <a:pt x="322" y="610"/>
                      </a:lnTo>
                      <a:lnTo>
                        <a:pt x="322" y="618"/>
                      </a:lnTo>
                      <a:close/>
                    </a:path>
                  </a:pathLst>
                </a:custGeom>
                <a:solidFill>
                  <a:srgbClr val="8DA3FF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0" hangingPunct="0">
                    <a:spcBef>
                      <a:spcPct val="20000"/>
                    </a:spcBef>
                  </a:pPr>
                  <a:endParaRPr lang="en-US"/>
                </a:p>
              </p:txBody>
            </p:sp>
            <p:sp>
              <p:nvSpPr>
                <p:cNvPr id="46122" name="Freeform 78"/>
                <p:cNvSpPr>
                  <a:spLocks/>
                </p:cNvSpPr>
                <p:nvPr/>
              </p:nvSpPr>
              <p:spPr bwMode="auto">
                <a:xfrm>
                  <a:off x="5160" y="733"/>
                  <a:ext cx="374" cy="585"/>
                </a:xfrm>
                <a:custGeom>
                  <a:avLst/>
                  <a:gdLst>
                    <a:gd name="T0" fmla="*/ 162 w 374"/>
                    <a:gd name="T1" fmla="*/ 475 h 585"/>
                    <a:gd name="T2" fmla="*/ 153 w 374"/>
                    <a:gd name="T3" fmla="*/ 466 h 585"/>
                    <a:gd name="T4" fmla="*/ 145 w 374"/>
                    <a:gd name="T5" fmla="*/ 483 h 585"/>
                    <a:gd name="T6" fmla="*/ 136 w 374"/>
                    <a:gd name="T7" fmla="*/ 475 h 585"/>
                    <a:gd name="T8" fmla="*/ 128 w 374"/>
                    <a:gd name="T9" fmla="*/ 509 h 585"/>
                    <a:gd name="T10" fmla="*/ 119 w 374"/>
                    <a:gd name="T11" fmla="*/ 542 h 585"/>
                    <a:gd name="T12" fmla="*/ 94 w 374"/>
                    <a:gd name="T13" fmla="*/ 585 h 585"/>
                    <a:gd name="T14" fmla="*/ 77 w 374"/>
                    <a:gd name="T15" fmla="*/ 559 h 585"/>
                    <a:gd name="T16" fmla="*/ 68 w 374"/>
                    <a:gd name="T17" fmla="*/ 551 h 585"/>
                    <a:gd name="T18" fmla="*/ 68 w 374"/>
                    <a:gd name="T19" fmla="*/ 534 h 585"/>
                    <a:gd name="T20" fmla="*/ 68 w 374"/>
                    <a:gd name="T21" fmla="*/ 525 h 585"/>
                    <a:gd name="T22" fmla="*/ 34 w 374"/>
                    <a:gd name="T23" fmla="*/ 441 h 585"/>
                    <a:gd name="T24" fmla="*/ 9 w 374"/>
                    <a:gd name="T25" fmla="*/ 314 h 585"/>
                    <a:gd name="T26" fmla="*/ 17 w 374"/>
                    <a:gd name="T27" fmla="*/ 305 h 585"/>
                    <a:gd name="T28" fmla="*/ 34 w 374"/>
                    <a:gd name="T29" fmla="*/ 297 h 585"/>
                    <a:gd name="T30" fmla="*/ 43 w 374"/>
                    <a:gd name="T31" fmla="*/ 246 h 585"/>
                    <a:gd name="T32" fmla="*/ 51 w 374"/>
                    <a:gd name="T33" fmla="*/ 220 h 585"/>
                    <a:gd name="T34" fmla="*/ 43 w 374"/>
                    <a:gd name="T35" fmla="*/ 203 h 585"/>
                    <a:gd name="T36" fmla="*/ 43 w 374"/>
                    <a:gd name="T37" fmla="*/ 170 h 585"/>
                    <a:gd name="T38" fmla="*/ 43 w 374"/>
                    <a:gd name="T39" fmla="*/ 119 h 585"/>
                    <a:gd name="T40" fmla="*/ 102 w 374"/>
                    <a:gd name="T41" fmla="*/ 26 h 585"/>
                    <a:gd name="T42" fmla="*/ 162 w 374"/>
                    <a:gd name="T43" fmla="*/ 9 h 585"/>
                    <a:gd name="T44" fmla="*/ 221 w 374"/>
                    <a:gd name="T45" fmla="*/ 17 h 585"/>
                    <a:gd name="T46" fmla="*/ 264 w 374"/>
                    <a:gd name="T47" fmla="*/ 161 h 585"/>
                    <a:gd name="T48" fmla="*/ 272 w 374"/>
                    <a:gd name="T49" fmla="*/ 187 h 585"/>
                    <a:gd name="T50" fmla="*/ 289 w 374"/>
                    <a:gd name="T51" fmla="*/ 195 h 585"/>
                    <a:gd name="T52" fmla="*/ 298 w 374"/>
                    <a:gd name="T53" fmla="*/ 203 h 585"/>
                    <a:gd name="T54" fmla="*/ 315 w 374"/>
                    <a:gd name="T55" fmla="*/ 237 h 585"/>
                    <a:gd name="T56" fmla="*/ 340 w 374"/>
                    <a:gd name="T57" fmla="*/ 237 h 585"/>
                    <a:gd name="T58" fmla="*/ 357 w 374"/>
                    <a:gd name="T59" fmla="*/ 263 h 585"/>
                    <a:gd name="T60" fmla="*/ 357 w 374"/>
                    <a:gd name="T61" fmla="*/ 297 h 585"/>
                    <a:gd name="T62" fmla="*/ 332 w 374"/>
                    <a:gd name="T63" fmla="*/ 314 h 585"/>
                    <a:gd name="T64" fmla="*/ 306 w 374"/>
                    <a:gd name="T65" fmla="*/ 331 h 585"/>
                    <a:gd name="T66" fmla="*/ 298 w 374"/>
                    <a:gd name="T67" fmla="*/ 339 h 585"/>
                    <a:gd name="T68" fmla="*/ 289 w 374"/>
                    <a:gd name="T69" fmla="*/ 356 h 585"/>
                    <a:gd name="T70" fmla="*/ 264 w 374"/>
                    <a:gd name="T71" fmla="*/ 356 h 585"/>
                    <a:gd name="T72" fmla="*/ 255 w 374"/>
                    <a:gd name="T73" fmla="*/ 381 h 585"/>
                    <a:gd name="T74" fmla="*/ 230 w 374"/>
                    <a:gd name="T75" fmla="*/ 381 h 585"/>
                    <a:gd name="T76" fmla="*/ 230 w 374"/>
                    <a:gd name="T77" fmla="*/ 356 h 585"/>
                    <a:gd name="T78" fmla="*/ 213 w 374"/>
                    <a:gd name="T79" fmla="*/ 348 h 585"/>
                    <a:gd name="T80" fmla="*/ 213 w 374"/>
                    <a:gd name="T81" fmla="*/ 373 h 585"/>
                    <a:gd name="T82" fmla="*/ 213 w 374"/>
                    <a:gd name="T83" fmla="*/ 424 h 585"/>
                    <a:gd name="T84" fmla="*/ 196 w 374"/>
                    <a:gd name="T85" fmla="*/ 432 h 585"/>
                    <a:gd name="T86" fmla="*/ 179 w 374"/>
                    <a:gd name="T87" fmla="*/ 458 h 585"/>
                    <a:gd name="T88" fmla="*/ 170 w 374"/>
                    <a:gd name="T89" fmla="*/ 441 h 585"/>
                    <a:gd name="T90" fmla="*/ 170 w 374"/>
                    <a:gd name="T91" fmla="*/ 475 h 585"/>
                    <a:gd name="T92" fmla="*/ 153 w 374"/>
                    <a:gd name="T93" fmla="*/ 441 h 585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w 374"/>
                    <a:gd name="T142" fmla="*/ 0 h 585"/>
                    <a:gd name="T143" fmla="*/ 374 w 374"/>
                    <a:gd name="T144" fmla="*/ 585 h 585"/>
                  </a:gdLst>
                  <a:ahLst/>
                  <a:cxnLst>
                    <a:cxn ang="T94">
                      <a:pos x="T0" y="T1"/>
                    </a:cxn>
                    <a:cxn ang="T95">
                      <a:pos x="T2" y="T3"/>
                    </a:cxn>
                    <a:cxn ang="T96">
                      <a:pos x="T4" y="T5"/>
                    </a:cxn>
                    <a:cxn ang="T97">
                      <a:pos x="T6" y="T7"/>
                    </a:cxn>
                    <a:cxn ang="T98">
                      <a:pos x="T8" y="T9"/>
                    </a:cxn>
                    <a:cxn ang="T99">
                      <a:pos x="T10" y="T11"/>
                    </a:cxn>
                    <a:cxn ang="T100">
                      <a:pos x="T12" y="T13"/>
                    </a:cxn>
                    <a:cxn ang="T101">
                      <a:pos x="T14" y="T15"/>
                    </a:cxn>
                    <a:cxn ang="T102">
                      <a:pos x="T16" y="T17"/>
                    </a:cxn>
                    <a:cxn ang="T103">
                      <a:pos x="T18" y="T19"/>
                    </a:cxn>
                    <a:cxn ang="T104">
                      <a:pos x="T20" y="T21"/>
                    </a:cxn>
                    <a:cxn ang="T105">
                      <a:pos x="T22" y="T23"/>
                    </a:cxn>
                    <a:cxn ang="T106">
                      <a:pos x="T24" y="T25"/>
                    </a:cxn>
                    <a:cxn ang="T107">
                      <a:pos x="T26" y="T27"/>
                    </a:cxn>
                    <a:cxn ang="T108">
                      <a:pos x="T28" y="T29"/>
                    </a:cxn>
                    <a:cxn ang="T109">
                      <a:pos x="T30" y="T31"/>
                    </a:cxn>
                    <a:cxn ang="T110">
                      <a:pos x="T32" y="T33"/>
                    </a:cxn>
                    <a:cxn ang="T111">
                      <a:pos x="T34" y="T35"/>
                    </a:cxn>
                    <a:cxn ang="T112">
                      <a:pos x="T36" y="T37"/>
                    </a:cxn>
                    <a:cxn ang="T113">
                      <a:pos x="T38" y="T39"/>
                    </a:cxn>
                    <a:cxn ang="T114">
                      <a:pos x="T40" y="T41"/>
                    </a:cxn>
                    <a:cxn ang="T115">
                      <a:pos x="T42" y="T43"/>
                    </a:cxn>
                    <a:cxn ang="T116">
                      <a:pos x="T44" y="T45"/>
                    </a:cxn>
                    <a:cxn ang="T117">
                      <a:pos x="T46" y="T47"/>
                    </a:cxn>
                    <a:cxn ang="T118">
                      <a:pos x="T48" y="T49"/>
                    </a:cxn>
                    <a:cxn ang="T119">
                      <a:pos x="T50" y="T51"/>
                    </a:cxn>
                    <a:cxn ang="T120">
                      <a:pos x="T52" y="T53"/>
                    </a:cxn>
                    <a:cxn ang="T121">
                      <a:pos x="T54" y="T55"/>
                    </a:cxn>
                    <a:cxn ang="T122">
                      <a:pos x="T56" y="T57"/>
                    </a:cxn>
                    <a:cxn ang="T123">
                      <a:pos x="T58" y="T59"/>
                    </a:cxn>
                    <a:cxn ang="T124">
                      <a:pos x="T60" y="T61"/>
                    </a:cxn>
                    <a:cxn ang="T125">
                      <a:pos x="T62" y="T63"/>
                    </a:cxn>
                    <a:cxn ang="T126">
                      <a:pos x="T64" y="T65"/>
                    </a:cxn>
                    <a:cxn ang="T127">
                      <a:pos x="T66" y="T67"/>
                    </a:cxn>
                    <a:cxn ang="T128">
                      <a:pos x="T68" y="T69"/>
                    </a:cxn>
                    <a:cxn ang="T129">
                      <a:pos x="T70" y="T71"/>
                    </a:cxn>
                    <a:cxn ang="T130">
                      <a:pos x="T72" y="T73"/>
                    </a:cxn>
                    <a:cxn ang="T131">
                      <a:pos x="T74" y="T75"/>
                    </a:cxn>
                    <a:cxn ang="T132">
                      <a:pos x="T76" y="T77"/>
                    </a:cxn>
                    <a:cxn ang="T133">
                      <a:pos x="T78" y="T79"/>
                    </a:cxn>
                    <a:cxn ang="T134">
                      <a:pos x="T80" y="T81"/>
                    </a:cxn>
                    <a:cxn ang="T135">
                      <a:pos x="T82" y="T83"/>
                    </a:cxn>
                    <a:cxn ang="T136">
                      <a:pos x="T84" y="T85"/>
                    </a:cxn>
                    <a:cxn ang="T137">
                      <a:pos x="T86" y="T87"/>
                    </a:cxn>
                    <a:cxn ang="T138">
                      <a:pos x="T88" y="T89"/>
                    </a:cxn>
                    <a:cxn ang="T139">
                      <a:pos x="T90" y="T91"/>
                    </a:cxn>
                    <a:cxn ang="T140">
                      <a:pos x="T92" y="T93"/>
                    </a:cxn>
                  </a:cxnLst>
                  <a:rect l="T141" t="T142" r="T143" b="T144"/>
                  <a:pathLst>
                    <a:path w="374" h="585">
                      <a:moveTo>
                        <a:pt x="153" y="441"/>
                      </a:moveTo>
                      <a:lnTo>
                        <a:pt x="153" y="449"/>
                      </a:lnTo>
                      <a:lnTo>
                        <a:pt x="162" y="475"/>
                      </a:lnTo>
                      <a:lnTo>
                        <a:pt x="162" y="483"/>
                      </a:lnTo>
                      <a:lnTo>
                        <a:pt x="153" y="466"/>
                      </a:lnTo>
                      <a:lnTo>
                        <a:pt x="153" y="475"/>
                      </a:lnTo>
                      <a:lnTo>
                        <a:pt x="145" y="483"/>
                      </a:lnTo>
                      <a:lnTo>
                        <a:pt x="145" y="475"/>
                      </a:lnTo>
                      <a:lnTo>
                        <a:pt x="136" y="475"/>
                      </a:lnTo>
                      <a:lnTo>
                        <a:pt x="128" y="483"/>
                      </a:lnTo>
                      <a:lnTo>
                        <a:pt x="128" y="500"/>
                      </a:lnTo>
                      <a:lnTo>
                        <a:pt x="128" y="509"/>
                      </a:lnTo>
                      <a:lnTo>
                        <a:pt x="119" y="517"/>
                      </a:lnTo>
                      <a:lnTo>
                        <a:pt x="128" y="534"/>
                      </a:lnTo>
                      <a:lnTo>
                        <a:pt x="119" y="542"/>
                      </a:lnTo>
                      <a:lnTo>
                        <a:pt x="111" y="551"/>
                      </a:lnTo>
                      <a:lnTo>
                        <a:pt x="111" y="585"/>
                      </a:lnTo>
                      <a:lnTo>
                        <a:pt x="94" y="585"/>
                      </a:lnTo>
                      <a:lnTo>
                        <a:pt x="94" y="576"/>
                      </a:lnTo>
                      <a:lnTo>
                        <a:pt x="94" y="568"/>
                      </a:lnTo>
                      <a:lnTo>
                        <a:pt x="77" y="559"/>
                      </a:lnTo>
                      <a:lnTo>
                        <a:pt x="68" y="551"/>
                      </a:lnTo>
                      <a:lnTo>
                        <a:pt x="68" y="542"/>
                      </a:lnTo>
                      <a:lnTo>
                        <a:pt x="68" y="534"/>
                      </a:lnTo>
                      <a:lnTo>
                        <a:pt x="68" y="525"/>
                      </a:lnTo>
                      <a:lnTo>
                        <a:pt x="60" y="500"/>
                      </a:lnTo>
                      <a:lnTo>
                        <a:pt x="34" y="441"/>
                      </a:lnTo>
                      <a:lnTo>
                        <a:pt x="26" y="398"/>
                      </a:lnTo>
                      <a:lnTo>
                        <a:pt x="0" y="314"/>
                      </a:lnTo>
                      <a:lnTo>
                        <a:pt x="9" y="314"/>
                      </a:lnTo>
                      <a:lnTo>
                        <a:pt x="17" y="322"/>
                      </a:lnTo>
                      <a:lnTo>
                        <a:pt x="17" y="314"/>
                      </a:lnTo>
                      <a:lnTo>
                        <a:pt x="17" y="305"/>
                      </a:lnTo>
                      <a:lnTo>
                        <a:pt x="17" y="297"/>
                      </a:lnTo>
                      <a:lnTo>
                        <a:pt x="34" y="297"/>
                      </a:lnTo>
                      <a:lnTo>
                        <a:pt x="26" y="280"/>
                      </a:lnTo>
                      <a:lnTo>
                        <a:pt x="34" y="263"/>
                      </a:lnTo>
                      <a:lnTo>
                        <a:pt x="43" y="246"/>
                      </a:lnTo>
                      <a:lnTo>
                        <a:pt x="43" y="237"/>
                      </a:lnTo>
                      <a:lnTo>
                        <a:pt x="51" y="220"/>
                      </a:lnTo>
                      <a:lnTo>
                        <a:pt x="43" y="220"/>
                      </a:lnTo>
                      <a:lnTo>
                        <a:pt x="43" y="203"/>
                      </a:lnTo>
                      <a:lnTo>
                        <a:pt x="43" y="195"/>
                      </a:lnTo>
                      <a:lnTo>
                        <a:pt x="34" y="187"/>
                      </a:lnTo>
                      <a:lnTo>
                        <a:pt x="43" y="170"/>
                      </a:lnTo>
                      <a:lnTo>
                        <a:pt x="51" y="153"/>
                      </a:lnTo>
                      <a:lnTo>
                        <a:pt x="43" y="136"/>
                      </a:lnTo>
                      <a:lnTo>
                        <a:pt x="43" y="119"/>
                      </a:lnTo>
                      <a:lnTo>
                        <a:pt x="85" y="9"/>
                      </a:lnTo>
                      <a:lnTo>
                        <a:pt x="102" y="9"/>
                      </a:lnTo>
                      <a:lnTo>
                        <a:pt x="102" y="26"/>
                      </a:lnTo>
                      <a:lnTo>
                        <a:pt x="119" y="34"/>
                      </a:lnTo>
                      <a:lnTo>
                        <a:pt x="145" y="9"/>
                      </a:lnTo>
                      <a:lnTo>
                        <a:pt x="162" y="9"/>
                      </a:lnTo>
                      <a:lnTo>
                        <a:pt x="162" y="0"/>
                      </a:lnTo>
                      <a:lnTo>
                        <a:pt x="170" y="0"/>
                      </a:lnTo>
                      <a:lnTo>
                        <a:pt x="221" y="17"/>
                      </a:lnTo>
                      <a:lnTo>
                        <a:pt x="264" y="153"/>
                      </a:lnTo>
                      <a:lnTo>
                        <a:pt x="264" y="161"/>
                      </a:lnTo>
                      <a:lnTo>
                        <a:pt x="264" y="170"/>
                      </a:lnTo>
                      <a:lnTo>
                        <a:pt x="264" y="178"/>
                      </a:lnTo>
                      <a:lnTo>
                        <a:pt x="272" y="187"/>
                      </a:lnTo>
                      <a:lnTo>
                        <a:pt x="272" y="195"/>
                      </a:lnTo>
                      <a:lnTo>
                        <a:pt x="272" y="187"/>
                      </a:lnTo>
                      <a:lnTo>
                        <a:pt x="289" y="195"/>
                      </a:lnTo>
                      <a:lnTo>
                        <a:pt x="306" y="187"/>
                      </a:lnTo>
                      <a:lnTo>
                        <a:pt x="306" y="203"/>
                      </a:lnTo>
                      <a:lnTo>
                        <a:pt x="298" y="203"/>
                      </a:lnTo>
                      <a:lnTo>
                        <a:pt x="315" y="220"/>
                      </a:lnTo>
                      <a:lnTo>
                        <a:pt x="315" y="229"/>
                      </a:lnTo>
                      <a:lnTo>
                        <a:pt x="315" y="237"/>
                      </a:lnTo>
                      <a:lnTo>
                        <a:pt x="332" y="246"/>
                      </a:lnTo>
                      <a:lnTo>
                        <a:pt x="332" y="237"/>
                      </a:lnTo>
                      <a:lnTo>
                        <a:pt x="340" y="237"/>
                      </a:lnTo>
                      <a:lnTo>
                        <a:pt x="349" y="237"/>
                      </a:lnTo>
                      <a:lnTo>
                        <a:pt x="357" y="254"/>
                      </a:lnTo>
                      <a:lnTo>
                        <a:pt x="357" y="263"/>
                      </a:lnTo>
                      <a:lnTo>
                        <a:pt x="374" y="271"/>
                      </a:lnTo>
                      <a:lnTo>
                        <a:pt x="374" y="280"/>
                      </a:lnTo>
                      <a:lnTo>
                        <a:pt x="357" y="297"/>
                      </a:lnTo>
                      <a:lnTo>
                        <a:pt x="349" y="305"/>
                      </a:lnTo>
                      <a:lnTo>
                        <a:pt x="340" y="297"/>
                      </a:lnTo>
                      <a:lnTo>
                        <a:pt x="332" y="314"/>
                      </a:lnTo>
                      <a:lnTo>
                        <a:pt x="323" y="322"/>
                      </a:lnTo>
                      <a:lnTo>
                        <a:pt x="306" y="331"/>
                      </a:lnTo>
                      <a:lnTo>
                        <a:pt x="306" y="339"/>
                      </a:lnTo>
                      <a:lnTo>
                        <a:pt x="298" y="339"/>
                      </a:lnTo>
                      <a:lnTo>
                        <a:pt x="298" y="356"/>
                      </a:lnTo>
                      <a:lnTo>
                        <a:pt x="289" y="356"/>
                      </a:lnTo>
                      <a:lnTo>
                        <a:pt x="281" y="348"/>
                      </a:lnTo>
                      <a:lnTo>
                        <a:pt x="272" y="348"/>
                      </a:lnTo>
                      <a:lnTo>
                        <a:pt x="264" y="356"/>
                      </a:lnTo>
                      <a:lnTo>
                        <a:pt x="255" y="356"/>
                      </a:lnTo>
                      <a:lnTo>
                        <a:pt x="247" y="364"/>
                      </a:lnTo>
                      <a:lnTo>
                        <a:pt x="255" y="381"/>
                      </a:lnTo>
                      <a:lnTo>
                        <a:pt x="238" y="381"/>
                      </a:lnTo>
                      <a:lnTo>
                        <a:pt x="230" y="381"/>
                      </a:lnTo>
                      <a:lnTo>
                        <a:pt x="230" y="373"/>
                      </a:lnTo>
                      <a:lnTo>
                        <a:pt x="230" y="356"/>
                      </a:lnTo>
                      <a:lnTo>
                        <a:pt x="221" y="348"/>
                      </a:lnTo>
                      <a:lnTo>
                        <a:pt x="221" y="339"/>
                      </a:lnTo>
                      <a:lnTo>
                        <a:pt x="213" y="348"/>
                      </a:lnTo>
                      <a:lnTo>
                        <a:pt x="221" y="356"/>
                      </a:lnTo>
                      <a:lnTo>
                        <a:pt x="221" y="364"/>
                      </a:lnTo>
                      <a:lnTo>
                        <a:pt x="213" y="373"/>
                      </a:lnTo>
                      <a:lnTo>
                        <a:pt x="221" y="390"/>
                      </a:lnTo>
                      <a:lnTo>
                        <a:pt x="213" y="398"/>
                      </a:lnTo>
                      <a:lnTo>
                        <a:pt x="213" y="424"/>
                      </a:lnTo>
                      <a:lnTo>
                        <a:pt x="204" y="441"/>
                      </a:lnTo>
                      <a:lnTo>
                        <a:pt x="196" y="432"/>
                      </a:lnTo>
                      <a:lnTo>
                        <a:pt x="187" y="432"/>
                      </a:lnTo>
                      <a:lnTo>
                        <a:pt x="187" y="449"/>
                      </a:lnTo>
                      <a:lnTo>
                        <a:pt x="179" y="458"/>
                      </a:lnTo>
                      <a:lnTo>
                        <a:pt x="170" y="466"/>
                      </a:lnTo>
                      <a:lnTo>
                        <a:pt x="170" y="449"/>
                      </a:lnTo>
                      <a:lnTo>
                        <a:pt x="170" y="441"/>
                      </a:lnTo>
                      <a:lnTo>
                        <a:pt x="162" y="449"/>
                      </a:lnTo>
                      <a:lnTo>
                        <a:pt x="162" y="458"/>
                      </a:lnTo>
                      <a:lnTo>
                        <a:pt x="170" y="475"/>
                      </a:lnTo>
                      <a:lnTo>
                        <a:pt x="162" y="475"/>
                      </a:lnTo>
                      <a:lnTo>
                        <a:pt x="153" y="441"/>
                      </a:lnTo>
                      <a:close/>
                    </a:path>
                  </a:pathLst>
                </a:custGeom>
                <a:solidFill>
                  <a:srgbClr val="8DA3FF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0" hangingPunct="0">
                    <a:spcBef>
                      <a:spcPct val="20000"/>
                    </a:spcBef>
                  </a:pPr>
                  <a:endParaRPr lang="en-US"/>
                </a:p>
              </p:txBody>
            </p:sp>
            <p:sp>
              <p:nvSpPr>
                <p:cNvPr id="46123" name="Freeform 79"/>
                <p:cNvSpPr>
                  <a:spLocks/>
                </p:cNvSpPr>
                <p:nvPr/>
              </p:nvSpPr>
              <p:spPr bwMode="auto">
                <a:xfrm>
                  <a:off x="5424" y="1089"/>
                  <a:ext cx="25" cy="25"/>
                </a:xfrm>
                <a:custGeom>
                  <a:avLst/>
                  <a:gdLst>
                    <a:gd name="T0" fmla="*/ 0 w 25"/>
                    <a:gd name="T1" fmla="*/ 8 h 25"/>
                    <a:gd name="T2" fmla="*/ 8 w 25"/>
                    <a:gd name="T3" fmla="*/ 8 h 25"/>
                    <a:gd name="T4" fmla="*/ 0 w 25"/>
                    <a:gd name="T5" fmla="*/ 0 h 25"/>
                    <a:gd name="T6" fmla="*/ 17 w 25"/>
                    <a:gd name="T7" fmla="*/ 0 h 25"/>
                    <a:gd name="T8" fmla="*/ 25 w 25"/>
                    <a:gd name="T9" fmla="*/ 8 h 25"/>
                    <a:gd name="T10" fmla="*/ 8 w 25"/>
                    <a:gd name="T11" fmla="*/ 17 h 25"/>
                    <a:gd name="T12" fmla="*/ 17 w 25"/>
                    <a:gd name="T13" fmla="*/ 25 h 25"/>
                    <a:gd name="T14" fmla="*/ 8 w 25"/>
                    <a:gd name="T15" fmla="*/ 25 h 25"/>
                    <a:gd name="T16" fmla="*/ 0 w 25"/>
                    <a:gd name="T17" fmla="*/ 8 h 25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25"/>
                    <a:gd name="T28" fmla="*/ 0 h 25"/>
                    <a:gd name="T29" fmla="*/ 25 w 25"/>
                    <a:gd name="T30" fmla="*/ 25 h 25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25" h="25">
                      <a:moveTo>
                        <a:pt x="0" y="8"/>
                      </a:moveTo>
                      <a:lnTo>
                        <a:pt x="8" y="8"/>
                      </a:lnTo>
                      <a:lnTo>
                        <a:pt x="0" y="0"/>
                      </a:lnTo>
                      <a:lnTo>
                        <a:pt x="17" y="0"/>
                      </a:lnTo>
                      <a:lnTo>
                        <a:pt x="25" y="8"/>
                      </a:lnTo>
                      <a:lnTo>
                        <a:pt x="8" y="17"/>
                      </a:lnTo>
                      <a:lnTo>
                        <a:pt x="17" y="25"/>
                      </a:lnTo>
                      <a:lnTo>
                        <a:pt x="8" y="25"/>
                      </a:lnTo>
                      <a:lnTo>
                        <a:pt x="0" y="8"/>
                      </a:lnTo>
                      <a:close/>
                    </a:path>
                  </a:pathLst>
                </a:custGeom>
                <a:solidFill>
                  <a:srgbClr val="8DA3FF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0" hangingPunct="0">
                    <a:spcBef>
                      <a:spcPct val="20000"/>
                    </a:spcBef>
                  </a:pPr>
                  <a:endParaRPr lang="en-US"/>
                </a:p>
              </p:txBody>
            </p:sp>
            <p:sp>
              <p:nvSpPr>
                <p:cNvPr id="46124" name="Freeform 80"/>
                <p:cNvSpPr>
                  <a:spLocks/>
                </p:cNvSpPr>
                <p:nvPr/>
              </p:nvSpPr>
              <p:spPr bwMode="auto">
                <a:xfrm>
                  <a:off x="2213" y="843"/>
                  <a:ext cx="671" cy="415"/>
                </a:xfrm>
                <a:custGeom>
                  <a:avLst/>
                  <a:gdLst>
                    <a:gd name="T0" fmla="*/ 382 w 671"/>
                    <a:gd name="T1" fmla="*/ 415 h 415"/>
                    <a:gd name="T2" fmla="*/ 179 w 671"/>
                    <a:gd name="T3" fmla="*/ 399 h 415"/>
                    <a:gd name="T4" fmla="*/ 0 w 671"/>
                    <a:gd name="T5" fmla="*/ 390 h 415"/>
                    <a:gd name="T6" fmla="*/ 9 w 671"/>
                    <a:gd name="T7" fmla="*/ 297 h 415"/>
                    <a:gd name="T8" fmla="*/ 17 w 671"/>
                    <a:gd name="T9" fmla="*/ 127 h 415"/>
                    <a:gd name="T10" fmla="*/ 34 w 671"/>
                    <a:gd name="T11" fmla="*/ 0 h 415"/>
                    <a:gd name="T12" fmla="*/ 247 w 671"/>
                    <a:gd name="T13" fmla="*/ 17 h 415"/>
                    <a:gd name="T14" fmla="*/ 459 w 671"/>
                    <a:gd name="T15" fmla="*/ 26 h 415"/>
                    <a:gd name="T16" fmla="*/ 612 w 671"/>
                    <a:gd name="T17" fmla="*/ 34 h 415"/>
                    <a:gd name="T18" fmla="*/ 620 w 671"/>
                    <a:gd name="T19" fmla="*/ 51 h 415"/>
                    <a:gd name="T20" fmla="*/ 620 w 671"/>
                    <a:gd name="T21" fmla="*/ 60 h 415"/>
                    <a:gd name="T22" fmla="*/ 620 w 671"/>
                    <a:gd name="T23" fmla="*/ 60 h 415"/>
                    <a:gd name="T24" fmla="*/ 620 w 671"/>
                    <a:gd name="T25" fmla="*/ 68 h 415"/>
                    <a:gd name="T26" fmla="*/ 620 w 671"/>
                    <a:gd name="T27" fmla="*/ 77 h 415"/>
                    <a:gd name="T28" fmla="*/ 620 w 671"/>
                    <a:gd name="T29" fmla="*/ 85 h 415"/>
                    <a:gd name="T30" fmla="*/ 620 w 671"/>
                    <a:gd name="T31" fmla="*/ 85 h 415"/>
                    <a:gd name="T32" fmla="*/ 620 w 671"/>
                    <a:gd name="T33" fmla="*/ 85 h 415"/>
                    <a:gd name="T34" fmla="*/ 620 w 671"/>
                    <a:gd name="T35" fmla="*/ 93 h 415"/>
                    <a:gd name="T36" fmla="*/ 620 w 671"/>
                    <a:gd name="T37" fmla="*/ 102 h 415"/>
                    <a:gd name="T38" fmla="*/ 620 w 671"/>
                    <a:gd name="T39" fmla="*/ 102 h 415"/>
                    <a:gd name="T40" fmla="*/ 620 w 671"/>
                    <a:gd name="T41" fmla="*/ 110 h 415"/>
                    <a:gd name="T42" fmla="*/ 620 w 671"/>
                    <a:gd name="T43" fmla="*/ 110 h 415"/>
                    <a:gd name="T44" fmla="*/ 620 w 671"/>
                    <a:gd name="T45" fmla="*/ 119 h 415"/>
                    <a:gd name="T46" fmla="*/ 620 w 671"/>
                    <a:gd name="T47" fmla="*/ 119 h 415"/>
                    <a:gd name="T48" fmla="*/ 620 w 671"/>
                    <a:gd name="T49" fmla="*/ 119 h 415"/>
                    <a:gd name="T50" fmla="*/ 620 w 671"/>
                    <a:gd name="T51" fmla="*/ 127 h 415"/>
                    <a:gd name="T52" fmla="*/ 620 w 671"/>
                    <a:gd name="T53" fmla="*/ 127 h 415"/>
                    <a:gd name="T54" fmla="*/ 620 w 671"/>
                    <a:gd name="T55" fmla="*/ 136 h 415"/>
                    <a:gd name="T56" fmla="*/ 620 w 671"/>
                    <a:gd name="T57" fmla="*/ 144 h 415"/>
                    <a:gd name="T58" fmla="*/ 629 w 671"/>
                    <a:gd name="T59" fmla="*/ 153 h 415"/>
                    <a:gd name="T60" fmla="*/ 629 w 671"/>
                    <a:gd name="T61" fmla="*/ 170 h 415"/>
                    <a:gd name="T62" fmla="*/ 629 w 671"/>
                    <a:gd name="T63" fmla="*/ 178 h 415"/>
                    <a:gd name="T64" fmla="*/ 637 w 671"/>
                    <a:gd name="T65" fmla="*/ 195 h 415"/>
                    <a:gd name="T66" fmla="*/ 646 w 671"/>
                    <a:gd name="T67" fmla="*/ 204 h 415"/>
                    <a:gd name="T68" fmla="*/ 646 w 671"/>
                    <a:gd name="T69" fmla="*/ 221 h 415"/>
                    <a:gd name="T70" fmla="*/ 646 w 671"/>
                    <a:gd name="T71" fmla="*/ 229 h 415"/>
                    <a:gd name="T72" fmla="*/ 646 w 671"/>
                    <a:gd name="T73" fmla="*/ 238 h 415"/>
                    <a:gd name="T74" fmla="*/ 646 w 671"/>
                    <a:gd name="T75" fmla="*/ 246 h 415"/>
                    <a:gd name="T76" fmla="*/ 646 w 671"/>
                    <a:gd name="T77" fmla="*/ 254 h 415"/>
                    <a:gd name="T78" fmla="*/ 646 w 671"/>
                    <a:gd name="T79" fmla="*/ 271 h 415"/>
                    <a:gd name="T80" fmla="*/ 646 w 671"/>
                    <a:gd name="T81" fmla="*/ 280 h 415"/>
                    <a:gd name="T82" fmla="*/ 646 w 671"/>
                    <a:gd name="T83" fmla="*/ 288 h 415"/>
                    <a:gd name="T84" fmla="*/ 646 w 671"/>
                    <a:gd name="T85" fmla="*/ 288 h 415"/>
                    <a:gd name="T86" fmla="*/ 646 w 671"/>
                    <a:gd name="T87" fmla="*/ 297 h 415"/>
                    <a:gd name="T88" fmla="*/ 646 w 671"/>
                    <a:gd name="T89" fmla="*/ 314 h 415"/>
                    <a:gd name="T90" fmla="*/ 646 w 671"/>
                    <a:gd name="T91" fmla="*/ 331 h 415"/>
                    <a:gd name="T92" fmla="*/ 654 w 671"/>
                    <a:gd name="T93" fmla="*/ 339 h 415"/>
                    <a:gd name="T94" fmla="*/ 654 w 671"/>
                    <a:gd name="T95" fmla="*/ 356 h 415"/>
                    <a:gd name="T96" fmla="*/ 663 w 671"/>
                    <a:gd name="T97" fmla="*/ 365 h 415"/>
                    <a:gd name="T98" fmla="*/ 663 w 671"/>
                    <a:gd name="T99" fmla="*/ 382 h 415"/>
                    <a:gd name="T100" fmla="*/ 671 w 671"/>
                    <a:gd name="T101" fmla="*/ 399 h 415"/>
                    <a:gd name="T102" fmla="*/ 663 w 671"/>
                    <a:gd name="T103" fmla="*/ 415 h 415"/>
                    <a:gd name="T104" fmla="*/ 535 w 671"/>
                    <a:gd name="T105" fmla="*/ 415 h 415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w 671"/>
                    <a:gd name="T160" fmla="*/ 0 h 415"/>
                    <a:gd name="T161" fmla="*/ 671 w 671"/>
                    <a:gd name="T162" fmla="*/ 415 h 415"/>
                  </a:gdLst>
                  <a:ahLst/>
                  <a:cxnLst>
                    <a:cxn ang="T106">
                      <a:pos x="T0" y="T1"/>
                    </a:cxn>
                    <a:cxn ang="T107">
                      <a:pos x="T2" y="T3"/>
                    </a:cxn>
                    <a:cxn ang="T108">
                      <a:pos x="T4" y="T5"/>
                    </a:cxn>
                    <a:cxn ang="T109">
                      <a:pos x="T6" y="T7"/>
                    </a:cxn>
                    <a:cxn ang="T110">
                      <a:pos x="T8" y="T9"/>
                    </a:cxn>
                    <a:cxn ang="T111">
                      <a:pos x="T10" y="T11"/>
                    </a:cxn>
                    <a:cxn ang="T112">
                      <a:pos x="T12" y="T13"/>
                    </a:cxn>
                    <a:cxn ang="T113">
                      <a:pos x="T14" y="T15"/>
                    </a:cxn>
                    <a:cxn ang="T114">
                      <a:pos x="T16" y="T17"/>
                    </a:cxn>
                    <a:cxn ang="T115">
                      <a:pos x="T18" y="T19"/>
                    </a:cxn>
                    <a:cxn ang="T116">
                      <a:pos x="T20" y="T21"/>
                    </a:cxn>
                    <a:cxn ang="T117">
                      <a:pos x="T22" y="T23"/>
                    </a:cxn>
                    <a:cxn ang="T118">
                      <a:pos x="T24" y="T25"/>
                    </a:cxn>
                    <a:cxn ang="T119">
                      <a:pos x="T26" y="T27"/>
                    </a:cxn>
                    <a:cxn ang="T120">
                      <a:pos x="T28" y="T29"/>
                    </a:cxn>
                    <a:cxn ang="T121">
                      <a:pos x="T30" y="T31"/>
                    </a:cxn>
                    <a:cxn ang="T122">
                      <a:pos x="T32" y="T33"/>
                    </a:cxn>
                    <a:cxn ang="T123">
                      <a:pos x="T34" y="T35"/>
                    </a:cxn>
                    <a:cxn ang="T124">
                      <a:pos x="T36" y="T37"/>
                    </a:cxn>
                    <a:cxn ang="T125">
                      <a:pos x="T38" y="T39"/>
                    </a:cxn>
                    <a:cxn ang="T126">
                      <a:pos x="T40" y="T41"/>
                    </a:cxn>
                    <a:cxn ang="T127">
                      <a:pos x="T42" y="T43"/>
                    </a:cxn>
                    <a:cxn ang="T128">
                      <a:pos x="T44" y="T45"/>
                    </a:cxn>
                    <a:cxn ang="T129">
                      <a:pos x="T46" y="T47"/>
                    </a:cxn>
                    <a:cxn ang="T130">
                      <a:pos x="T48" y="T49"/>
                    </a:cxn>
                    <a:cxn ang="T131">
                      <a:pos x="T50" y="T51"/>
                    </a:cxn>
                    <a:cxn ang="T132">
                      <a:pos x="T52" y="T53"/>
                    </a:cxn>
                    <a:cxn ang="T133">
                      <a:pos x="T54" y="T55"/>
                    </a:cxn>
                    <a:cxn ang="T134">
                      <a:pos x="T56" y="T57"/>
                    </a:cxn>
                    <a:cxn ang="T135">
                      <a:pos x="T58" y="T59"/>
                    </a:cxn>
                    <a:cxn ang="T136">
                      <a:pos x="T60" y="T61"/>
                    </a:cxn>
                    <a:cxn ang="T137">
                      <a:pos x="T62" y="T63"/>
                    </a:cxn>
                    <a:cxn ang="T138">
                      <a:pos x="T64" y="T65"/>
                    </a:cxn>
                    <a:cxn ang="T139">
                      <a:pos x="T66" y="T67"/>
                    </a:cxn>
                    <a:cxn ang="T140">
                      <a:pos x="T68" y="T69"/>
                    </a:cxn>
                    <a:cxn ang="T141">
                      <a:pos x="T70" y="T71"/>
                    </a:cxn>
                    <a:cxn ang="T142">
                      <a:pos x="T72" y="T73"/>
                    </a:cxn>
                    <a:cxn ang="T143">
                      <a:pos x="T74" y="T75"/>
                    </a:cxn>
                    <a:cxn ang="T144">
                      <a:pos x="T76" y="T77"/>
                    </a:cxn>
                    <a:cxn ang="T145">
                      <a:pos x="T78" y="T79"/>
                    </a:cxn>
                    <a:cxn ang="T146">
                      <a:pos x="T80" y="T81"/>
                    </a:cxn>
                    <a:cxn ang="T147">
                      <a:pos x="T82" y="T83"/>
                    </a:cxn>
                    <a:cxn ang="T148">
                      <a:pos x="T84" y="T85"/>
                    </a:cxn>
                    <a:cxn ang="T149">
                      <a:pos x="T86" y="T87"/>
                    </a:cxn>
                    <a:cxn ang="T150">
                      <a:pos x="T88" y="T89"/>
                    </a:cxn>
                    <a:cxn ang="T151">
                      <a:pos x="T90" y="T91"/>
                    </a:cxn>
                    <a:cxn ang="T152">
                      <a:pos x="T92" y="T93"/>
                    </a:cxn>
                    <a:cxn ang="T153">
                      <a:pos x="T94" y="T95"/>
                    </a:cxn>
                    <a:cxn ang="T154">
                      <a:pos x="T96" y="T97"/>
                    </a:cxn>
                    <a:cxn ang="T155">
                      <a:pos x="T98" y="T99"/>
                    </a:cxn>
                    <a:cxn ang="T156">
                      <a:pos x="T100" y="T101"/>
                    </a:cxn>
                    <a:cxn ang="T157">
                      <a:pos x="T102" y="T103"/>
                    </a:cxn>
                    <a:cxn ang="T158">
                      <a:pos x="T104" y="T105"/>
                    </a:cxn>
                  </a:cxnLst>
                  <a:rect l="T159" t="T160" r="T161" b="T162"/>
                  <a:pathLst>
                    <a:path w="671" h="415">
                      <a:moveTo>
                        <a:pt x="476" y="415"/>
                      </a:moveTo>
                      <a:lnTo>
                        <a:pt x="450" y="415"/>
                      </a:lnTo>
                      <a:lnTo>
                        <a:pt x="382" y="415"/>
                      </a:lnTo>
                      <a:lnTo>
                        <a:pt x="374" y="415"/>
                      </a:lnTo>
                      <a:lnTo>
                        <a:pt x="315" y="407"/>
                      </a:lnTo>
                      <a:lnTo>
                        <a:pt x="179" y="399"/>
                      </a:lnTo>
                      <a:lnTo>
                        <a:pt x="94" y="399"/>
                      </a:lnTo>
                      <a:lnTo>
                        <a:pt x="0" y="390"/>
                      </a:lnTo>
                      <a:lnTo>
                        <a:pt x="0" y="348"/>
                      </a:lnTo>
                      <a:lnTo>
                        <a:pt x="9" y="314"/>
                      </a:lnTo>
                      <a:lnTo>
                        <a:pt x="9" y="297"/>
                      </a:lnTo>
                      <a:lnTo>
                        <a:pt x="17" y="212"/>
                      </a:lnTo>
                      <a:lnTo>
                        <a:pt x="17" y="204"/>
                      </a:lnTo>
                      <a:lnTo>
                        <a:pt x="17" y="127"/>
                      </a:lnTo>
                      <a:lnTo>
                        <a:pt x="26" y="77"/>
                      </a:lnTo>
                      <a:lnTo>
                        <a:pt x="26" y="43"/>
                      </a:lnTo>
                      <a:lnTo>
                        <a:pt x="34" y="0"/>
                      </a:lnTo>
                      <a:lnTo>
                        <a:pt x="128" y="9"/>
                      </a:lnTo>
                      <a:lnTo>
                        <a:pt x="204" y="17"/>
                      </a:lnTo>
                      <a:lnTo>
                        <a:pt x="247" y="17"/>
                      </a:lnTo>
                      <a:lnTo>
                        <a:pt x="357" y="26"/>
                      </a:lnTo>
                      <a:lnTo>
                        <a:pt x="416" y="26"/>
                      </a:lnTo>
                      <a:lnTo>
                        <a:pt x="459" y="26"/>
                      </a:lnTo>
                      <a:lnTo>
                        <a:pt x="552" y="26"/>
                      </a:lnTo>
                      <a:lnTo>
                        <a:pt x="612" y="26"/>
                      </a:lnTo>
                      <a:lnTo>
                        <a:pt x="612" y="34"/>
                      </a:lnTo>
                      <a:lnTo>
                        <a:pt x="620" y="43"/>
                      </a:lnTo>
                      <a:lnTo>
                        <a:pt x="620" y="51"/>
                      </a:lnTo>
                      <a:lnTo>
                        <a:pt x="620" y="60"/>
                      </a:lnTo>
                      <a:lnTo>
                        <a:pt x="620" y="68"/>
                      </a:lnTo>
                      <a:lnTo>
                        <a:pt x="620" y="77"/>
                      </a:lnTo>
                      <a:lnTo>
                        <a:pt x="620" y="85"/>
                      </a:lnTo>
                      <a:lnTo>
                        <a:pt x="620" y="93"/>
                      </a:lnTo>
                      <a:lnTo>
                        <a:pt x="620" y="102"/>
                      </a:lnTo>
                      <a:lnTo>
                        <a:pt x="620" y="110"/>
                      </a:lnTo>
                      <a:lnTo>
                        <a:pt x="620" y="119"/>
                      </a:lnTo>
                      <a:lnTo>
                        <a:pt x="620" y="127"/>
                      </a:lnTo>
                      <a:lnTo>
                        <a:pt x="620" y="136"/>
                      </a:lnTo>
                      <a:lnTo>
                        <a:pt x="620" y="144"/>
                      </a:lnTo>
                      <a:lnTo>
                        <a:pt x="629" y="153"/>
                      </a:lnTo>
                      <a:lnTo>
                        <a:pt x="629" y="161"/>
                      </a:lnTo>
                      <a:lnTo>
                        <a:pt x="629" y="170"/>
                      </a:lnTo>
                      <a:lnTo>
                        <a:pt x="637" y="178"/>
                      </a:lnTo>
                      <a:lnTo>
                        <a:pt x="629" y="178"/>
                      </a:lnTo>
                      <a:lnTo>
                        <a:pt x="637" y="178"/>
                      </a:lnTo>
                      <a:lnTo>
                        <a:pt x="637" y="187"/>
                      </a:lnTo>
                      <a:lnTo>
                        <a:pt x="637" y="195"/>
                      </a:lnTo>
                      <a:lnTo>
                        <a:pt x="646" y="204"/>
                      </a:lnTo>
                      <a:lnTo>
                        <a:pt x="646" y="212"/>
                      </a:lnTo>
                      <a:lnTo>
                        <a:pt x="646" y="221"/>
                      </a:lnTo>
                      <a:lnTo>
                        <a:pt x="646" y="229"/>
                      </a:lnTo>
                      <a:lnTo>
                        <a:pt x="646" y="238"/>
                      </a:lnTo>
                      <a:lnTo>
                        <a:pt x="646" y="246"/>
                      </a:lnTo>
                      <a:lnTo>
                        <a:pt x="646" y="254"/>
                      </a:lnTo>
                      <a:lnTo>
                        <a:pt x="646" y="263"/>
                      </a:lnTo>
                      <a:lnTo>
                        <a:pt x="646" y="271"/>
                      </a:lnTo>
                      <a:lnTo>
                        <a:pt x="646" y="280"/>
                      </a:lnTo>
                      <a:lnTo>
                        <a:pt x="646" y="288"/>
                      </a:lnTo>
                      <a:lnTo>
                        <a:pt x="654" y="288"/>
                      </a:lnTo>
                      <a:lnTo>
                        <a:pt x="654" y="297"/>
                      </a:lnTo>
                      <a:lnTo>
                        <a:pt x="646" y="297"/>
                      </a:lnTo>
                      <a:lnTo>
                        <a:pt x="654" y="305"/>
                      </a:lnTo>
                      <a:lnTo>
                        <a:pt x="646" y="305"/>
                      </a:lnTo>
                      <a:lnTo>
                        <a:pt x="646" y="314"/>
                      </a:lnTo>
                      <a:lnTo>
                        <a:pt x="646" y="322"/>
                      </a:lnTo>
                      <a:lnTo>
                        <a:pt x="646" y="331"/>
                      </a:lnTo>
                      <a:lnTo>
                        <a:pt x="654" y="331"/>
                      </a:lnTo>
                      <a:lnTo>
                        <a:pt x="654" y="339"/>
                      </a:lnTo>
                      <a:lnTo>
                        <a:pt x="654" y="348"/>
                      </a:lnTo>
                      <a:lnTo>
                        <a:pt x="654" y="356"/>
                      </a:lnTo>
                      <a:lnTo>
                        <a:pt x="663" y="365"/>
                      </a:lnTo>
                      <a:lnTo>
                        <a:pt x="663" y="382"/>
                      </a:lnTo>
                      <a:lnTo>
                        <a:pt x="663" y="390"/>
                      </a:lnTo>
                      <a:lnTo>
                        <a:pt x="671" y="399"/>
                      </a:lnTo>
                      <a:lnTo>
                        <a:pt x="663" y="407"/>
                      </a:lnTo>
                      <a:lnTo>
                        <a:pt x="663" y="415"/>
                      </a:lnTo>
                      <a:lnTo>
                        <a:pt x="612" y="415"/>
                      </a:lnTo>
                      <a:lnTo>
                        <a:pt x="544" y="415"/>
                      </a:lnTo>
                      <a:lnTo>
                        <a:pt x="535" y="415"/>
                      </a:lnTo>
                      <a:lnTo>
                        <a:pt x="476" y="415"/>
                      </a:lnTo>
                      <a:close/>
                    </a:path>
                  </a:pathLst>
                </a:custGeom>
                <a:solidFill>
                  <a:srgbClr val="8DA3FF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0" hangingPunct="0">
                    <a:spcBef>
                      <a:spcPct val="20000"/>
                    </a:spcBef>
                  </a:pPr>
                  <a:endParaRPr lang="en-US"/>
                </a:p>
              </p:txBody>
            </p:sp>
            <p:sp>
              <p:nvSpPr>
                <p:cNvPr id="46125" name="Freeform 81"/>
                <p:cNvSpPr>
                  <a:spLocks/>
                </p:cNvSpPr>
                <p:nvPr/>
              </p:nvSpPr>
              <p:spPr bwMode="auto">
                <a:xfrm>
                  <a:off x="2179" y="1233"/>
                  <a:ext cx="714" cy="475"/>
                </a:xfrm>
                <a:custGeom>
                  <a:avLst/>
                  <a:gdLst>
                    <a:gd name="T0" fmla="*/ 51 w 714"/>
                    <a:gd name="T1" fmla="*/ 381 h 475"/>
                    <a:gd name="T2" fmla="*/ 9 w 714"/>
                    <a:gd name="T3" fmla="*/ 314 h 475"/>
                    <a:gd name="T4" fmla="*/ 9 w 714"/>
                    <a:gd name="T5" fmla="*/ 220 h 475"/>
                    <a:gd name="T6" fmla="*/ 26 w 714"/>
                    <a:gd name="T7" fmla="*/ 119 h 475"/>
                    <a:gd name="T8" fmla="*/ 34 w 714"/>
                    <a:gd name="T9" fmla="*/ 0 h 475"/>
                    <a:gd name="T10" fmla="*/ 213 w 714"/>
                    <a:gd name="T11" fmla="*/ 9 h 475"/>
                    <a:gd name="T12" fmla="*/ 416 w 714"/>
                    <a:gd name="T13" fmla="*/ 25 h 475"/>
                    <a:gd name="T14" fmla="*/ 569 w 714"/>
                    <a:gd name="T15" fmla="*/ 25 h 475"/>
                    <a:gd name="T16" fmla="*/ 697 w 714"/>
                    <a:gd name="T17" fmla="*/ 25 h 475"/>
                    <a:gd name="T18" fmla="*/ 697 w 714"/>
                    <a:gd name="T19" fmla="*/ 51 h 475"/>
                    <a:gd name="T20" fmla="*/ 680 w 714"/>
                    <a:gd name="T21" fmla="*/ 76 h 475"/>
                    <a:gd name="T22" fmla="*/ 688 w 714"/>
                    <a:gd name="T23" fmla="*/ 93 h 475"/>
                    <a:gd name="T24" fmla="*/ 705 w 714"/>
                    <a:gd name="T25" fmla="*/ 110 h 475"/>
                    <a:gd name="T26" fmla="*/ 705 w 714"/>
                    <a:gd name="T27" fmla="*/ 153 h 475"/>
                    <a:gd name="T28" fmla="*/ 705 w 714"/>
                    <a:gd name="T29" fmla="*/ 212 h 475"/>
                    <a:gd name="T30" fmla="*/ 705 w 714"/>
                    <a:gd name="T31" fmla="*/ 339 h 475"/>
                    <a:gd name="T32" fmla="*/ 697 w 714"/>
                    <a:gd name="T33" fmla="*/ 347 h 475"/>
                    <a:gd name="T34" fmla="*/ 705 w 714"/>
                    <a:gd name="T35" fmla="*/ 356 h 475"/>
                    <a:gd name="T36" fmla="*/ 697 w 714"/>
                    <a:gd name="T37" fmla="*/ 373 h 475"/>
                    <a:gd name="T38" fmla="*/ 697 w 714"/>
                    <a:gd name="T39" fmla="*/ 381 h 475"/>
                    <a:gd name="T40" fmla="*/ 705 w 714"/>
                    <a:gd name="T41" fmla="*/ 390 h 475"/>
                    <a:gd name="T42" fmla="*/ 705 w 714"/>
                    <a:gd name="T43" fmla="*/ 398 h 475"/>
                    <a:gd name="T44" fmla="*/ 705 w 714"/>
                    <a:gd name="T45" fmla="*/ 407 h 475"/>
                    <a:gd name="T46" fmla="*/ 697 w 714"/>
                    <a:gd name="T47" fmla="*/ 424 h 475"/>
                    <a:gd name="T48" fmla="*/ 697 w 714"/>
                    <a:gd name="T49" fmla="*/ 432 h 475"/>
                    <a:gd name="T50" fmla="*/ 688 w 714"/>
                    <a:gd name="T51" fmla="*/ 441 h 475"/>
                    <a:gd name="T52" fmla="*/ 697 w 714"/>
                    <a:gd name="T53" fmla="*/ 449 h 475"/>
                    <a:gd name="T54" fmla="*/ 705 w 714"/>
                    <a:gd name="T55" fmla="*/ 466 h 475"/>
                    <a:gd name="T56" fmla="*/ 705 w 714"/>
                    <a:gd name="T57" fmla="*/ 475 h 475"/>
                    <a:gd name="T58" fmla="*/ 697 w 714"/>
                    <a:gd name="T59" fmla="*/ 466 h 475"/>
                    <a:gd name="T60" fmla="*/ 697 w 714"/>
                    <a:gd name="T61" fmla="*/ 466 h 475"/>
                    <a:gd name="T62" fmla="*/ 688 w 714"/>
                    <a:gd name="T63" fmla="*/ 458 h 475"/>
                    <a:gd name="T64" fmla="*/ 680 w 714"/>
                    <a:gd name="T65" fmla="*/ 449 h 475"/>
                    <a:gd name="T66" fmla="*/ 671 w 714"/>
                    <a:gd name="T67" fmla="*/ 441 h 475"/>
                    <a:gd name="T68" fmla="*/ 663 w 714"/>
                    <a:gd name="T69" fmla="*/ 441 h 475"/>
                    <a:gd name="T70" fmla="*/ 646 w 714"/>
                    <a:gd name="T71" fmla="*/ 432 h 475"/>
                    <a:gd name="T72" fmla="*/ 637 w 714"/>
                    <a:gd name="T73" fmla="*/ 424 h 475"/>
                    <a:gd name="T74" fmla="*/ 629 w 714"/>
                    <a:gd name="T75" fmla="*/ 424 h 475"/>
                    <a:gd name="T76" fmla="*/ 612 w 714"/>
                    <a:gd name="T77" fmla="*/ 424 h 475"/>
                    <a:gd name="T78" fmla="*/ 603 w 714"/>
                    <a:gd name="T79" fmla="*/ 424 h 475"/>
                    <a:gd name="T80" fmla="*/ 586 w 714"/>
                    <a:gd name="T81" fmla="*/ 424 h 475"/>
                    <a:gd name="T82" fmla="*/ 578 w 714"/>
                    <a:gd name="T83" fmla="*/ 424 h 475"/>
                    <a:gd name="T84" fmla="*/ 569 w 714"/>
                    <a:gd name="T85" fmla="*/ 432 h 475"/>
                    <a:gd name="T86" fmla="*/ 552 w 714"/>
                    <a:gd name="T87" fmla="*/ 432 h 475"/>
                    <a:gd name="T88" fmla="*/ 552 w 714"/>
                    <a:gd name="T89" fmla="*/ 424 h 475"/>
                    <a:gd name="T90" fmla="*/ 518 w 714"/>
                    <a:gd name="T91" fmla="*/ 415 h 475"/>
                    <a:gd name="T92" fmla="*/ 425 w 714"/>
                    <a:gd name="T93" fmla="*/ 398 h 475"/>
                    <a:gd name="T94" fmla="*/ 187 w 714"/>
                    <a:gd name="T95" fmla="*/ 390 h 475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w 714"/>
                    <a:gd name="T145" fmla="*/ 0 h 475"/>
                    <a:gd name="T146" fmla="*/ 714 w 714"/>
                    <a:gd name="T147" fmla="*/ 475 h 475"/>
                  </a:gdLst>
                  <a:ahLst/>
                  <a:cxnLst>
                    <a:cxn ang="T96">
                      <a:pos x="T0" y="T1"/>
                    </a:cxn>
                    <a:cxn ang="T97">
                      <a:pos x="T2" y="T3"/>
                    </a:cxn>
                    <a:cxn ang="T98">
                      <a:pos x="T4" y="T5"/>
                    </a:cxn>
                    <a:cxn ang="T99">
                      <a:pos x="T6" y="T7"/>
                    </a:cxn>
                    <a:cxn ang="T100">
                      <a:pos x="T8" y="T9"/>
                    </a:cxn>
                    <a:cxn ang="T101">
                      <a:pos x="T10" y="T11"/>
                    </a:cxn>
                    <a:cxn ang="T102">
                      <a:pos x="T12" y="T13"/>
                    </a:cxn>
                    <a:cxn ang="T103">
                      <a:pos x="T14" y="T15"/>
                    </a:cxn>
                    <a:cxn ang="T104">
                      <a:pos x="T16" y="T17"/>
                    </a:cxn>
                    <a:cxn ang="T105">
                      <a:pos x="T18" y="T19"/>
                    </a:cxn>
                    <a:cxn ang="T106">
                      <a:pos x="T20" y="T21"/>
                    </a:cxn>
                    <a:cxn ang="T107">
                      <a:pos x="T22" y="T23"/>
                    </a:cxn>
                    <a:cxn ang="T108">
                      <a:pos x="T24" y="T25"/>
                    </a:cxn>
                    <a:cxn ang="T109">
                      <a:pos x="T26" y="T27"/>
                    </a:cxn>
                    <a:cxn ang="T110">
                      <a:pos x="T28" y="T29"/>
                    </a:cxn>
                    <a:cxn ang="T111">
                      <a:pos x="T30" y="T31"/>
                    </a:cxn>
                    <a:cxn ang="T112">
                      <a:pos x="T32" y="T33"/>
                    </a:cxn>
                    <a:cxn ang="T113">
                      <a:pos x="T34" y="T35"/>
                    </a:cxn>
                    <a:cxn ang="T114">
                      <a:pos x="T36" y="T37"/>
                    </a:cxn>
                    <a:cxn ang="T115">
                      <a:pos x="T38" y="T39"/>
                    </a:cxn>
                    <a:cxn ang="T116">
                      <a:pos x="T40" y="T41"/>
                    </a:cxn>
                    <a:cxn ang="T117">
                      <a:pos x="T42" y="T43"/>
                    </a:cxn>
                    <a:cxn ang="T118">
                      <a:pos x="T44" y="T45"/>
                    </a:cxn>
                    <a:cxn ang="T119">
                      <a:pos x="T46" y="T47"/>
                    </a:cxn>
                    <a:cxn ang="T120">
                      <a:pos x="T48" y="T49"/>
                    </a:cxn>
                    <a:cxn ang="T121">
                      <a:pos x="T50" y="T51"/>
                    </a:cxn>
                    <a:cxn ang="T122">
                      <a:pos x="T52" y="T53"/>
                    </a:cxn>
                    <a:cxn ang="T123">
                      <a:pos x="T54" y="T55"/>
                    </a:cxn>
                    <a:cxn ang="T124">
                      <a:pos x="T56" y="T57"/>
                    </a:cxn>
                    <a:cxn ang="T125">
                      <a:pos x="T58" y="T59"/>
                    </a:cxn>
                    <a:cxn ang="T126">
                      <a:pos x="T60" y="T61"/>
                    </a:cxn>
                    <a:cxn ang="T127">
                      <a:pos x="T62" y="T63"/>
                    </a:cxn>
                    <a:cxn ang="T128">
                      <a:pos x="T64" y="T65"/>
                    </a:cxn>
                    <a:cxn ang="T129">
                      <a:pos x="T66" y="T67"/>
                    </a:cxn>
                    <a:cxn ang="T130">
                      <a:pos x="T68" y="T69"/>
                    </a:cxn>
                    <a:cxn ang="T131">
                      <a:pos x="T70" y="T71"/>
                    </a:cxn>
                    <a:cxn ang="T132">
                      <a:pos x="T72" y="T73"/>
                    </a:cxn>
                    <a:cxn ang="T133">
                      <a:pos x="T74" y="T75"/>
                    </a:cxn>
                    <a:cxn ang="T134">
                      <a:pos x="T76" y="T77"/>
                    </a:cxn>
                    <a:cxn ang="T135">
                      <a:pos x="T78" y="T79"/>
                    </a:cxn>
                    <a:cxn ang="T136">
                      <a:pos x="T80" y="T81"/>
                    </a:cxn>
                    <a:cxn ang="T137">
                      <a:pos x="T82" y="T83"/>
                    </a:cxn>
                    <a:cxn ang="T138">
                      <a:pos x="T84" y="T85"/>
                    </a:cxn>
                    <a:cxn ang="T139">
                      <a:pos x="T86" y="T87"/>
                    </a:cxn>
                    <a:cxn ang="T140">
                      <a:pos x="T88" y="T89"/>
                    </a:cxn>
                    <a:cxn ang="T141">
                      <a:pos x="T90" y="T91"/>
                    </a:cxn>
                    <a:cxn ang="T142">
                      <a:pos x="T92" y="T93"/>
                    </a:cxn>
                    <a:cxn ang="T143">
                      <a:pos x="T94" y="T95"/>
                    </a:cxn>
                  </a:cxnLst>
                  <a:rect l="T144" t="T145" r="T146" b="T147"/>
                  <a:pathLst>
                    <a:path w="714" h="475">
                      <a:moveTo>
                        <a:pt x="119" y="381"/>
                      </a:moveTo>
                      <a:lnTo>
                        <a:pt x="94" y="381"/>
                      </a:lnTo>
                      <a:lnTo>
                        <a:pt x="51" y="381"/>
                      </a:lnTo>
                      <a:lnTo>
                        <a:pt x="0" y="373"/>
                      </a:lnTo>
                      <a:lnTo>
                        <a:pt x="9" y="314"/>
                      </a:lnTo>
                      <a:lnTo>
                        <a:pt x="9" y="263"/>
                      </a:lnTo>
                      <a:lnTo>
                        <a:pt x="9" y="229"/>
                      </a:lnTo>
                      <a:lnTo>
                        <a:pt x="9" y="220"/>
                      </a:lnTo>
                      <a:lnTo>
                        <a:pt x="17" y="170"/>
                      </a:lnTo>
                      <a:lnTo>
                        <a:pt x="17" y="119"/>
                      </a:lnTo>
                      <a:lnTo>
                        <a:pt x="26" y="119"/>
                      </a:lnTo>
                      <a:lnTo>
                        <a:pt x="26" y="93"/>
                      </a:lnTo>
                      <a:lnTo>
                        <a:pt x="34" y="9"/>
                      </a:lnTo>
                      <a:lnTo>
                        <a:pt x="34" y="0"/>
                      </a:lnTo>
                      <a:lnTo>
                        <a:pt x="128" y="9"/>
                      </a:lnTo>
                      <a:lnTo>
                        <a:pt x="213" y="9"/>
                      </a:lnTo>
                      <a:lnTo>
                        <a:pt x="349" y="17"/>
                      </a:lnTo>
                      <a:lnTo>
                        <a:pt x="408" y="25"/>
                      </a:lnTo>
                      <a:lnTo>
                        <a:pt x="416" y="25"/>
                      </a:lnTo>
                      <a:lnTo>
                        <a:pt x="484" y="25"/>
                      </a:lnTo>
                      <a:lnTo>
                        <a:pt x="510" y="25"/>
                      </a:lnTo>
                      <a:lnTo>
                        <a:pt x="569" y="25"/>
                      </a:lnTo>
                      <a:lnTo>
                        <a:pt x="578" y="25"/>
                      </a:lnTo>
                      <a:lnTo>
                        <a:pt x="646" y="25"/>
                      </a:lnTo>
                      <a:lnTo>
                        <a:pt x="697" y="25"/>
                      </a:lnTo>
                      <a:lnTo>
                        <a:pt x="697" y="42"/>
                      </a:lnTo>
                      <a:lnTo>
                        <a:pt x="697" y="51"/>
                      </a:lnTo>
                      <a:lnTo>
                        <a:pt x="680" y="68"/>
                      </a:lnTo>
                      <a:lnTo>
                        <a:pt x="671" y="68"/>
                      </a:lnTo>
                      <a:lnTo>
                        <a:pt x="680" y="76"/>
                      </a:lnTo>
                      <a:lnTo>
                        <a:pt x="680" y="85"/>
                      </a:lnTo>
                      <a:lnTo>
                        <a:pt x="688" y="93"/>
                      </a:lnTo>
                      <a:lnTo>
                        <a:pt x="697" y="102"/>
                      </a:lnTo>
                      <a:lnTo>
                        <a:pt x="705" y="102"/>
                      </a:lnTo>
                      <a:lnTo>
                        <a:pt x="705" y="110"/>
                      </a:lnTo>
                      <a:lnTo>
                        <a:pt x="714" y="110"/>
                      </a:lnTo>
                      <a:lnTo>
                        <a:pt x="705" y="153"/>
                      </a:lnTo>
                      <a:lnTo>
                        <a:pt x="705" y="178"/>
                      </a:lnTo>
                      <a:lnTo>
                        <a:pt x="705" y="195"/>
                      </a:lnTo>
                      <a:lnTo>
                        <a:pt x="705" y="212"/>
                      </a:lnTo>
                      <a:lnTo>
                        <a:pt x="705" y="254"/>
                      </a:lnTo>
                      <a:lnTo>
                        <a:pt x="705" y="297"/>
                      </a:lnTo>
                      <a:lnTo>
                        <a:pt x="705" y="339"/>
                      </a:lnTo>
                      <a:lnTo>
                        <a:pt x="697" y="339"/>
                      </a:lnTo>
                      <a:lnTo>
                        <a:pt x="697" y="347"/>
                      </a:lnTo>
                      <a:lnTo>
                        <a:pt x="697" y="356"/>
                      </a:lnTo>
                      <a:lnTo>
                        <a:pt x="705" y="356"/>
                      </a:lnTo>
                      <a:lnTo>
                        <a:pt x="697" y="364"/>
                      </a:lnTo>
                      <a:lnTo>
                        <a:pt x="697" y="373"/>
                      </a:lnTo>
                      <a:lnTo>
                        <a:pt x="697" y="381"/>
                      </a:lnTo>
                      <a:lnTo>
                        <a:pt x="705" y="381"/>
                      </a:lnTo>
                      <a:lnTo>
                        <a:pt x="705" y="390"/>
                      </a:lnTo>
                      <a:lnTo>
                        <a:pt x="705" y="398"/>
                      </a:lnTo>
                      <a:lnTo>
                        <a:pt x="705" y="407"/>
                      </a:lnTo>
                      <a:lnTo>
                        <a:pt x="705" y="415"/>
                      </a:lnTo>
                      <a:lnTo>
                        <a:pt x="697" y="415"/>
                      </a:lnTo>
                      <a:lnTo>
                        <a:pt x="697" y="424"/>
                      </a:lnTo>
                      <a:lnTo>
                        <a:pt x="697" y="432"/>
                      </a:lnTo>
                      <a:lnTo>
                        <a:pt x="688" y="441"/>
                      </a:lnTo>
                      <a:lnTo>
                        <a:pt x="697" y="441"/>
                      </a:lnTo>
                      <a:lnTo>
                        <a:pt x="697" y="449"/>
                      </a:lnTo>
                      <a:lnTo>
                        <a:pt x="705" y="458"/>
                      </a:lnTo>
                      <a:lnTo>
                        <a:pt x="705" y="466"/>
                      </a:lnTo>
                      <a:lnTo>
                        <a:pt x="705" y="475"/>
                      </a:lnTo>
                      <a:lnTo>
                        <a:pt x="697" y="466"/>
                      </a:lnTo>
                      <a:lnTo>
                        <a:pt x="697" y="475"/>
                      </a:lnTo>
                      <a:lnTo>
                        <a:pt x="697" y="466"/>
                      </a:lnTo>
                      <a:lnTo>
                        <a:pt x="688" y="458"/>
                      </a:lnTo>
                      <a:lnTo>
                        <a:pt x="688" y="449"/>
                      </a:lnTo>
                      <a:lnTo>
                        <a:pt x="680" y="449"/>
                      </a:lnTo>
                      <a:lnTo>
                        <a:pt x="671" y="441"/>
                      </a:lnTo>
                      <a:lnTo>
                        <a:pt x="663" y="441"/>
                      </a:lnTo>
                      <a:lnTo>
                        <a:pt x="654" y="441"/>
                      </a:lnTo>
                      <a:lnTo>
                        <a:pt x="646" y="432"/>
                      </a:lnTo>
                      <a:lnTo>
                        <a:pt x="637" y="432"/>
                      </a:lnTo>
                      <a:lnTo>
                        <a:pt x="637" y="424"/>
                      </a:lnTo>
                      <a:lnTo>
                        <a:pt x="629" y="424"/>
                      </a:lnTo>
                      <a:lnTo>
                        <a:pt x="620" y="424"/>
                      </a:lnTo>
                      <a:lnTo>
                        <a:pt x="612" y="424"/>
                      </a:lnTo>
                      <a:lnTo>
                        <a:pt x="603" y="424"/>
                      </a:lnTo>
                      <a:lnTo>
                        <a:pt x="595" y="424"/>
                      </a:lnTo>
                      <a:lnTo>
                        <a:pt x="586" y="424"/>
                      </a:lnTo>
                      <a:lnTo>
                        <a:pt x="578" y="424"/>
                      </a:lnTo>
                      <a:lnTo>
                        <a:pt x="569" y="432"/>
                      </a:lnTo>
                      <a:lnTo>
                        <a:pt x="561" y="432"/>
                      </a:lnTo>
                      <a:lnTo>
                        <a:pt x="552" y="432"/>
                      </a:lnTo>
                      <a:lnTo>
                        <a:pt x="552" y="424"/>
                      </a:lnTo>
                      <a:lnTo>
                        <a:pt x="535" y="424"/>
                      </a:lnTo>
                      <a:lnTo>
                        <a:pt x="527" y="415"/>
                      </a:lnTo>
                      <a:lnTo>
                        <a:pt x="518" y="415"/>
                      </a:lnTo>
                      <a:lnTo>
                        <a:pt x="518" y="407"/>
                      </a:lnTo>
                      <a:lnTo>
                        <a:pt x="450" y="407"/>
                      </a:lnTo>
                      <a:lnTo>
                        <a:pt x="425" y="398"/>
                      </a:lnTo>
                      <a:lnTo>
                        <a:pt x="357" y="398"/>
                      </a:lnTo>
                      <a:lnTo>
                        <a:pt x="264" y="398"/>
                      </a:lnTo>
                      <a:lnTo>
                        <a:pt x="187" y="390"/>
                      </a:lnTo>
                      <a:lnTo>
                        <a:pt x="119" y="381"/>
                      </a:lnTo>
                      <a:close/>
                    </a:path>
                  </a:pathLst>
                </a:custGeom>
                <a:solidFill>
                  <a:srgbClr val="8DA3FF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0" hangingPunct="0">
                    <a:spcBef>
                      <a:spcPct val="20000"/>
                    </a:spcBef>
                  </a:pPr>
                  <a:endParaRPr lang="en-US"/>
                </a:p>
              </p:txBody>
            </p:sp>
            <p:sp>
              <p:nvSpPr>
                <p:cNvPr id="46126" name="Freeform 82"/>
                <p:cNvSpPr>
                  <a:spLocks/>
                </p:cNvSpPr>
                <p:nvPr/>
              </p:nvSpPr>
              <p:spPr bwMode="auto">
                <a:xfrm>
                  <a:off x="1491" y="1275"/>
                  <a:ext cx="705" cy="594"/>
                </a:xfrm>
                <a:custGeom>
                  <a:avLst/>
                  <a:gdLst>
                    <a:gd name="T0" fmla="*/ 671 w 705"/>
                    <a:gd name="T1" fmla="*/ 500 h 594"/>
                    <a:gd name="T2" fmla="*/ 671 w 705"/>
                    <a:gd name="T3" fmla="*/ 517 h 594"/>
                    <a:gd name="T4" fmla="*/ 671 w 705"/>
                    <a:gd name="T5" fmla="*/ 543 h 594"/>
                    <a:gd name="T6" fmla="*/ 663 w 705"/>
                    <a:gd name="T7" fmla="*/ 594 h 594"/>
                    <a:gd name="T8" fmla="*/ 578 w 705"/>
                    <a:gd name="T9" fmla="*/ 585 h 594"/>
                    <a:gd name="T10" fmla="*/ 552 w 705"/>
                    <a:gd name="T11" fmla="*/ 577 h 594"/>
                    <a:gd name="T12" fmla="*/ 459 w 705"/>
                    <a:gd name="T13" fmla="*/ 568 h 594"/>
                    <a:gd name="T14" fmla="*/ 451 w 705"/>
                    <a:gd name="T15" fmla="*/ 568 h 594"/>
                    <a:gd name="T16" fmla="*/ 400 w 705"/>
                    <a:gd name="T17" fmla="*/ 560 h 594"/>
                    <a:gd name="T18" fmla="*/ 357 w 705"/>
                    <a:gd name="T19" fmla="*/ 560 h 594"/>
                    <a:gd name="T20" fmla="*/ 298 w 705"/>
                    <a:gd name="T21" fmla="*/ 551 h 594"/>
                    <a:gd name="T22" fmla="*/ 187 w 705"/>
                    <a:gd name="T23" fmla="*/ 534 h 594"/>
                    <a:gd name="T24" fmla="*/ 94 w 705"/>
                    <a:gd name="T25" fmla="*/ 526 h 594"/>
                    <a:gd name="T26" fmla="*/ 94 w 705"/>
                    <a:gd name="T27" fmla="*/ 526 h 594"/>
                    <a:gd name="T28" fmla="*/ 0 w 705"/>
                    <a:gd name="T29" fmla="*/ 509 h 594"/>
                    <a:gd name="T30" fmla="*/ 0 w 705"/>
                    <a:gd name="T31" fmla="*/ 475 h 594"/>
                    <a:gd name="T32" fmla="*/ 9 w 705"/>
                    <a:gd name="T33" fmla="*/ 433 h 594"/>
                    <a:gd name="T34" fmla="*/ 17 w 705"/>
                    <a:gd name="T35" fmla="*/ 382 h 594"/>
                    <a:gd name="T36" fmla="*/ 26 w 705"/>
                    <a:gd name="T37" fmla="*/ 314 h 594"/>
                    <a:gd name="T38" fmla="*/ 43 w 705"/>
                    <a:gd name="T39" fmla="*/ 246 h 594"/>
                    <a:gd name="T40" fmla="*/ 43 w 705"/>
                    <a:gd name="T41" fmla="*/ 221 h 594"/>
                    <a:gd name="T42" fmla="*/ 51 w 705"/>
                    <a:gd name="T43" fmla="*/ 187 h 594"/>
                    <a:gd name="T44" fmla="*/ 60 w 705"/>
                    <a:gd name="T45" fmla="*/ 128 h 594"/>
                    <a:gd name="T46" fmla="*/ 68 w 705"/>
                    <a:gd name="T47" fmla="*/ 68 h 594"/>
                    <a:gd name="T48" fmla="*/ 68 w 705"/>
                    <a:gd name="T49" fmla="*/ 43 h 594"/>
                    <a:gd name="T50" fmla="*/ 77 w 705"/>
                    <a:gd name="T51" fmla="*/ 0 h 594"/>
                    <a:gd name="T52" fmla="*/ 136 w 705"/>
                    <a:gd name="T53" fmla="*/ 9 h 594"/>
                    <a:gd name="T54" fmla="*/ 136 w 705"/>
                    <a:gd name="T55" fmla="*/ 9 h 594"/>
                    <a:gd name="T56" fmla="*/ 170 w 705"/>
                    <a:gd name="T57" fmla="*/ 17 h 594"/>
                    <a:gd name="T58" fmla="*/ 187 w 705"/>
                    <a:gd name="T59" fmla="*/ 17 h 594"/>
                    <a:gd name="T60" fmla="*/ 298 w 705"/>
                    <a:gd name="T61" fmla="*/ 34 h 594"/>
                    <a:gd name="T62" fmla="*/ 332 w 705"/>
                    <a:gd name="T63" fmla="*/ 34 h 594"/>
                    <a:gd name="T64" fmla="*/ 366 w 705"/>
                    <a:gd name="T65" fmla="*/ 43 h 594"/>
                    <a:gd name="T66" fmla="*/ 510 w 705"/>
                    <a:gd name="T67" fmla="*/ 60 h 594"/>
                    <a:gd name="T68" fmla="*/ 535 w 705"/>
                    <a:gd name="T69" fmla="*/ 60 h 594"/>
                    <a:gd name="T70" fmla="*/ 620 w 705"/>
                    <a:gd name="T71" fmla="*/ 68 h 594"/>
                    <a:gd name="T72" fmla="*/ 620 w 705"/>
                    <a:gd name="T73" fmla="*/ 68 h 594"/>
                    <a:gd name="T74" fmla="*/ 705 w 705"/>
                    <a:gd name="T75" fmla="*/ 77 h 594"/>
                    <a:gd name="T76" fmla="*/ 705 w 705"/>
                    <a:gd name="T77" fmla="*/ 128 h 594"/>
                    <a:gd name="T78" fmla="*/ 697 w 705"/>
                    <a:gd name="T79" fmla="*/ 178 h 594"/>
                    <a:gd name="T80" fmla="*/ 697 w 705"/>
                    <a:gd name="T81" fmla="*/ 187 h 594"/>
                    <a:gd name="T82" fmla="*/ 697 w 705"/>
                    <a:gd name="T83" fmla="*/ 221 h 594"/>
                    <a:gd name="T84" fmla="*/ 697 w 705"/>
                    <a:gd name="T85" fmla="*/ 272 h 594"/>
                    <a:gd name="T86" fmla="*/ 697 w 705"/>
                    <a:gd name="T87" fmla="*/ 272 h 594"/>
                    <a:gd name="T88" fmla="*/ 688 w 705"/>
                    <a:gd name="T89" fmla="*/ 331 h 594"/>
                    <a:gd name="T90" fmla="*/ 680 w 705"/>
                    <a:gd name="T91" fmla="*/ 382 h 594"/>
                    <a:gd name="T92" fmla="*/ 680 w 705"/>
                    <a:gd name="T93" fmla="*/ 458 h 594"/>
                    <a:gd name="T94" fmla="*/ 671 w 705"/>
                    <a:gd name="T95" fmla="*/ 500 h 594"/>
                    <a:gd name="T96" fmla="*/ 671 w 705"/>
                    <a:gd name="T97" fmla="*/ 500 h 594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w 705"/>
                    <a:gd name="T148" fmla="*/ 0 h 594"/>
                    <a:gd name="T149" fmla="*/ 705 w 705"/>
                    <a:gd name="T150" fmla="*/ 594 h 594"/>
                  </a:gdLst>
                  <a:ahLst/>
                  <a:cxnLst>
                    <a:cxn ang="T98">
                      <a:pos x="T0" y="T1"/>
                    </a:cxn>
                    <a:cxn ang="T99">
                      <a:pos x="T2" y="T3"/>
                    </a:cxn>
                    <a:cxn ang="T100">
                      <a:pos x="T4" y="T5"/>
                    </a:cxn>
                    <a:cxn ang="T101">
                      <a:pos x="T6" y="T7"/>
                    </a:cxn>
                    <a:cxn ang="T102">
                      <a:pos x="T8" y="T9"/>
                    </a:cxn>
                    <a:cxn ang="T103">
                      <a:pos x="T10" y="T11"/>
                    </a:cxn>
                    <a:cxn ang="T104">
                      <a:pos x="T12" y="T13"/>
                    </a:cxn>
                    <a:cxn ang="T105">
                      <a:pos x="T14" y="T15"/>
                    </a:cxn>
                    <a:cxn ang="T106">
                      <a:pos x="T16" y="T17"/>
                    </a:cxn>
                    <a:cxn ang="T107">
                      <a:pos x="T18" y="T19"/>
                    </a:cxn>
                    <a:cxn ang="T108">
                      <a:pos x="T20" y="T21"/>
                    </a:cxn>
                    <a:cxn ang="T109">
                      <a:pos x="T22" y="T23"/>
                    </a:cxn>
                    <a:cxn ang="T110">
                      <a:pos x="T24" y="T25"/>
                    </a:cxn>
                    <a:cxn ang="T111">
                      <a:pos x="T26" y="T27"/>
                    </a:cxn>
                    <a:cxn ang="T112">
                      <a:pos x="T28" y="T29"/>
                    </a:cxn>
                    <a:cxn ang="T113">
                      <a:pos x="T30" y="T31"/>
                    </a:cxn>
                    <a:cxn ang="T114">
                      <a:pos x="T32" y="T33"/>
                    </a:cxn>
                    <a:cxn ang="T115">
                      <a:pos x="T34" y="T35"/>
                    </a:cxn>
                    <a:cxn ang="T116">
                      <a:pos x="T36" y="T37"/>
                    </a:cxn>
                    <a:cxn ang="T117">
                      <a:pos x="T38" y="T39"/>
                    </a:cxn>
                    <a:cxn ang="T118">
                      <a:pos x="T40" y="T41"/>
                    </a:cxn>
                    <a:cxn ang="T119">
                      <a:pos x="T42" y="T43"/>
                    </a:cxn>
                    <a:cxn ang="T120">
                      <a:pos x="T44" y="T45"/>
                    </a:cxn>
                    <a:cxn ang="T121">
                      <a:pos x="T46" y="T47"/>
                    </a:cxn>
                    <a:cxn ang="T122">
                      <a:pos x="T48" y="T49"/>
                    </a:cxn>
                    <a:cxn ang="T123">
                      <a:pos x="T50" y="T51"/>
                    </a:cxn>
                    <a:cxn ang="T124">
                      <a:pos x="T52" y="T53"/>
                    </a:cxn>
                    <a:cxn ang="T125">
                      <a:pos x="T54" y="T55"/>
                    </a:cxn>
                    <a:cxn ang="T126">
                      <a:pos x="T56" y="T57"/>
                    </a:cxn>
                    <a:cxn ang="T127">
                      <a:pos x="T58" y="T59"/>
                    </a:cxn>
                    <a:cxn ang="T128">
                      <a:pos x="T60" y="T61"/>
                    </a:cxn>
                    <a:cxn ang="T129">
                      <a:pos x="T62" y="T63"/>
                    </a:cxn>
                    <a:cxn ang="T130">
                      <a:pos x="T64" y="T65"/>
                    </a:cxn>
                    <a:cxn ang="T131">
                      <a:pos x="T66" y="T67"/>
                    </a:cxn>
                    <a:cxn ang="T132">
                      <a:pos x="T68" y="T69"/>
                    </a:cxn>
                    <a:cxn ang="T133">
                      <a:pos x="T70" y="T71"/>
                    </a:cxn>
                    <a:cxn ang="T134">
                      <a:pos x="T72" y="T73"/>
                    </a:cxn>
                    <a:cxn ang="T135">
                      <a:pos x="T74" y="T75"/>
                    </a:cxn>
                    <a:cxn ang="T136">
                      <a:pos x="T76" y="T77"/>
                    </a:cxn>
                    <a:cxn ang="T137">
                      <a:pos x="T78" y="T79"/>
                    </a:cxn>
                    <a:cxn ang="T138">
                      <a:pos x="T80" y="T81"/>
                    </a:cxn>
                    <a:cxn ang="T139">
                      <a:pos x="T82" y="T83"/>
                    </a:cxn>
                    <a:cxn ang="T140">
                      <a:pos x="T84" y="T85"/>
                    </a:cxn>
                    <a:cxn ang="T141">
                      <a:pos x="T86" y="T87"/>
                    </a:cxn>
                    <a:cxn ang="T142">
                      <a:pos x="T88" y="T89"/>
                    </a:cxn>
                    <a:cxn ang="T143">
                      <a:pos x="T90" y="T91"/>
                    </a:cxn>
                    <a:cxn ang="T144">
                      <a:pos x="T92" y="T93"/>
                    </a:cxn>
                    <a:cxn ang="T145">
                      <a:pos x="T94" y="T95"/>
                    </a:cxn>
                    <a:cxn ang="T146">
                      <a:pos x="T96" y="T97"/>
                    </a:cxn>
                  </a:cxnLst>
                  <a:rect l="T147" t="T148" r="T149" b="T150"/>
                  <a:pathLst>
                    <a:path w="705" h="594">
                      <a:moveTo>
                        <a:pt x="671" y="500"/>
                      </a:moveTo>
                      <a:lnTo>
                        <a:pt x="671" y="517"/>
                      </a:lnTo>
                      <a:lnTo>
                        <a:pt x="671" y="543"/>
                      </a:lnTo>
                      <a:lnTo>
                        <a:pt x="663" y="594"/>
                      </a:lnTo>
                      <a:lnTo>
                        <a:pt x="578" y="585"/>
                      </a:lnTo>
                      <a:lnTo>
                        <a:pt x="552" y="577"/>
                      </a:lnTo>
                      <a:lnTo>
                        <a:pt x="459" y="568"/>
                      </a:lnTo>
                      <a:lnTo>
                        <a:pt x="451" y="568"/>
                      </a:lnTo>
                      <a:lnTo>
                        <a:pt x="400" y="560"/>
                      </a:lnTo>
                      <a:lnTo>
                        <a:pt x="357" y="560"/>
                      </a:lnTo>
                      <a:lnTo>
                        <a:pt x="298" y="551"/>
                      </a:lnTo>
                      <a:lnTo>
                        <a:pt x="187" y="534"/>
                      </a:lnTo>
                      <a:lnTo>
                        <a:pt x="94" y="526"/>
                      </a:lnTo>
                      <a:lnTo>
                        <a:pt x="0" y="509"/>
                      </a:lnTo>
                      <a:lnTo>
                        <a:pt x="0" y="475"/>
                      </a:lnTo>
                      <a:lnTo>
                        <a:pt x="9" y="433"/>
                      </a:lnTo>
                      <a:lnTo>
                        <a:pt x="17" y="382"/>
                      </a:lnTo>
                      <a:lnTo>
                        <a:pt x="26" y="314"/>
                      </a:lnTo>
                      <a:lnTo>
                        <a:pt x="43" y="246"/>
                      </a:lnTo>
                      <a:lnTo>
                        <a:pt x="43" y="221"/>
                      </a:lnTo>
                      <a:lnTo>
                        <a:pt x="51" y="187"/>
                      </a:lnTo>
                      <a:lnTo>
                        <a:pt x="60" y="128"/>
                      </a:lnTo>
                      <a:lnTo>
                        <a:pt x="68" y="68"/>
                      </a:lnTo>
                      <a:lnTo>
                        <a:pt x="68" y="43"/>
                      </a:lnTo>
                      <a:lnTo>
                        <a:pt x="77" y="0"/>
                      </a:lnTo>
                      <a:lnTo>
                        <a:pt x="136" y="9"/>
                      </a:lnTo>
                      <a:lnTo>
                        <a:pt x="170" y="17"/>
                      </a:lnTo>
                      <a:lnTo>
                        <a:pt x="187" y="17"/>
                      </a:lnTo>
                      <a:lnTo>
                        <a:pt x="298" y="34"/>
                      </a:lnTo>
                      <a:lnTo>
                        <a:pt x="332" y="34"/>
                      </a:lnTo>
                      <a:lnTo>
                        <a:pt x="366" y="43"/>
                      </a:lnTo>
                      <a:lnTo>
                        <a:pt x="510" y="60"/>
                      </a:lnTo>
                      <a:lnTo>
                        <a:pt x="535" y="60"/>
                      </a:lnTo>
                      <a:lnTo>
                        <a:pt x="620" y="68"/>
                      </a:lnTo>
                      <a:lnTo>
                        <a:pt x="705" y="77"/>
                      </a:lnTo>
                      <a:lnTo>
                        <a:pt x="705" y="128"/>
                      </a:lnTo>
                      <a:lnTo>
                        <a:pt x="697" y="178"/>
                      </a:lnTo>
                      <a:lnTo>
                        <a:pt x="697" y="187"/>
                      </a:lnTo>
                      <a:lnTo>
                        <a:pt x="697" y="221"/>
                      </a:lnTo>
                      <a:lnTo>
                        <a:pt x="697" y="272"/>
                      </a:lnTo>
                      <a:lnTo>
                        <a:pt x="688" y="331"/>
                      </a:lnTo>
                      <a:lnTo>
                        <a:pt x="680" y="382"/>
                      </a:lnTo>
                      <a:lnTo>
                        <a:pt x="680" y="458"/>
                      </a:lnTo>
                      <a:lnTo>
                        <a:pt x="671" y="500"/>
                      </a:lnTo>
                      <a:close/>
                    </a:path>
                  </a:pathLst>
                </a:custGeom>
                <a:solidFill>
                  <a:srgbClr val="8DA3FF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0" hangingPunct="0">
                    <a:spcBef>
                      <a:spcPct val="20000"/>
                    </a:spcBef>
                  </a:pPr>
                  <a:endParaRPr lang="en-US"/>
                </a:p>
              </p:txBody>
            </p:sp>
            <p:sp>
              <p:nvSpPr>
                <p:cNvPr id="46127" name="Freeform 83"/>
                <p:cNvSpPr>
                  <a:spLocks/>
                </p:cNvSpPr>
                <p:nvPr/>
              </p:nvSpPr>
              <p:spPr bwMode="auto">
                <a:xfrm>
                  <a:off x="3207" y="1123"/>
                  <a:ext cx="510" cy="568"/>
                </a:xfrm>
                <a:custGeom>
                  <a:avLst/>
                  <a:gdLst>
                    <a:gd name="T0" fmla="*/ 450 w 510"/>
                    <a:gd name="T1" fmla="*/ 263 h 568"/>
                    <a:gd name="T2" fmla="*/ 450 w 510"/>
                    <a:gd name="T3" fmla="*/ 280 h 568"/>
                    <a:gd name="T4" fmla="*/ 467 w 510"/>
                    <a:gd name="T5" fmla="*/ 280 h 568"/>
                    <a:gd name="T6" fmla="*/ 493 w 510"/>
                    <a:gd name="T7" fmla="*/ 246 h 568"/>
                    <a:gd name="T8" fmla="*/ 510 w 510"/>
                    <a:gd name="T9" fmla="*/ 246 h 568"/>
                    <a:gd name="T10" fmla="*/ 501 w 510"/>
                    <a:gd name="T11" fmla="*/ 330 h 568"/>
                    <a:gd name="T12" fmla="*/ 484 w 510"/>
                    <a:gd name="T13" fmla="*/ 415 h 568"/>
                    <a:gd name="T14" fmla="*/ 484 w 510"/>
                    <a:gd name="T15" fmla="*/ 474 h 568"/>
                    <a:gd name="T16" fmla="*/ 493 w 510"/>
                    <a:gd name="T17" fmla="*/ 517 h 568"/>
                    <a:gd name="T18" fmla="*/ 450 w 510"/>
                    <a:gd name="T19" fmla="*/ 551 h 568"/>
                    <a:gd name="T20" fmla="*/ 348 w 510"/>
                    <a:gd name="T21" fmla="*/ 559 h 568"/>
                    <a:gd name="T22" fmla="*/ 246 w 510"/>
                    <a:gd name="T23" fmla="*/ 568 h 568"/>
                    <a:gd name="T24" fmla="*/ 221 w 510"/>
                    <a:gd name="T25" fmla="*/ 559 h 568"/>
                    <a:gd name="T26" fmla="*/ 204 w 510"/>
                    <a:gd name="T27" fmla="*/ 542 h 568"/>
                    <a:gd name="T28" fmla="*/ 178 w 510"/>
                    <a:gd name="T29" fmla="*/ 525 h 568"/>
                    <a:gd name="T30" fmla="*/ 170 w 510"/>
                    <a:gd name="T31" fmla="*/ 491 h 568"/>
                    <a:gd name="T32" fmla="*/ 178 w 510"/>
                    <a:gd name="T33" fmla="*/ 466 h 568"/>
                    <a:gd name="T34" fmla="*/ 161 w 510"/>
                    <a:gd name="T35" fmla="*/ 449 h 568"/>
                    <a:gd name="T36" fmla="*/ 161 w 510"/>
                    <a:gd name="T37" fmla="*/ 415 h 568"/>
                    <a:gd name="T38" fmla="*/ 153 w 510"/>
                    <a:gd name="T39" fmla="*/ 381 h 568"/>
                    <a:gd name="T40" fmla="*/ 127 w 510"/>
                    <a:gd name="T41" fmla="*/ 373 h 568"/>
                    <a:gd name="T42" fmla="*/ 102 w 510"/>
                    <a:gd name="T43" fmla="*/ 347 h 568"/>
                    <a:gd name="T44" fmla="*/ 93 w 510"/>
                    <a:gd name="T45" fmla="*/ 330 h 568"/>
                    <a:gd name="T46" fmla="*/ 59 w 510"/>
                    <a:gd name="T47" fmla="*/ 322 h 568"/>
                    <a:gd name="T48" fmla="*/ 34 w 510"/>
                    <a:gd name="T49" fmla="*/ 305 h 568"/>
                    <a:gd name="T50" fmla="*/ 17 w 510"/>
                    <a:gd name="T51" fmla="*/ 271 h 568"/>
                    <a:gd name="T52" fmla="*/ 17 w 510"/>
                    <a:gd name="T53" fmla="*/ 263 h 568"/>
                    <a:gd name="T54" fmla="*/ 17 w 510"/>
                    <a:gd name="T55" fmla="*/ 237 h 568"/>
                    <a:gd name="T56" fmla="*/ 17 w 510"/>
                    <a:gd name="T57" fmla="*/ 220 h 568"/>
                    <a:gd name="T58" fmla="*/ 25 w 510"/>
                    <a:gd name="T59" fmla="*/ 195 h 568"/>
                    <a:gd name="T60" fmla="*/ 17 w 510"/>
                    <a:gd name="T61" fmla="*/ 178 h 568"/>
                    <a:gd name="T62" fmla="*/ 8 w 510"/>
                    <a:gd name="T63" fmla="*/ 161 h 568"/>
                    <a:gd name="T64" fmla="*/ 17 w 510"/>
                    <a:gd name="T65" fmla="*/ 144 h 568"/>
                    <a:gd name="T66" fmla="*/ 34 w 510"/>
                    <a:gd name="T67" fmla="*/ 127 h 568"/>
                    <a:gd name="T68" fmla="*/ 51 w 510"/>
                    <a:gd name="T69" fmla="*/ 119 h 568"/>
                    <a:gd name="T70" fmla="*/ 51 w 510"/>
                    <a:gd name="T71" fmla="*/ 68 h 568"/>
                    <a:gd name="T72" fmla="*/ 76 w 510"/>
                    <a:gd name="T73" fmla="*/ 34 h 568"/>
                    <a:gd name="T74" fmla="*/ 187 w 510"/>
                    <a:gd name="T75" fmla="*/ 0 h 568"/>
                    <a:gd name="T76" fmla="*/ 204 w 510"/>
                    <a:gd name="T77" fmla="*/ 42 h 568"/>
                    <a:gd name="T78" fmla="*/ 229 w 510"/>
                    <a:gd name="T79" fmla="*/ 51 h 568"/>
                    <a:gd name="T80" fmla="*/ 238 w 510"/>
                    <a:gd name="T81" fmla="*/ 51 h 568"/>
                    <a:gd name="T82" fmla="*/ 246 w 510"/>
                    <a:gd name="T83" fmla="*/ 68 h 568"/>
                    <a:gd name="T84" fmla="*/ 357 w 510"/>
                    <a:gd name="T85" fmla="*/ 102 h 568"/>
                    <a:gd name="T86" fmla="*/ 365 w 510"/>
                    <a:gd name="T87" fmla="*/ 102 h 568"/>
                    <a:gd name="T88" fmla="*/ 382 w 510"/>
                    <a:gd name="T89" fmla="*/ 110 h 568"/>
                    <a:gd name="T90" fmla="*/ 391 w 510"/>
                    <a:gd name="T91" fmla="*/ 102 h 568"/>
                    <a:gd name="T92" fmla="*/ 399 w 510"/>
                    <a:gd name="T93" fmla="*/ 102 h 568"/>
                    <a:gd name="T94" fmla="*/ 408 w 510"/>
                    <a:gd name="T95" fmla="*/ 110 h 568"/>
                    <a:gd name="T96" fmla="*/ 425 w 510"/>
                    <a:gd name="T97" fmla="*/ 110 h 568"/>
                    <a:gd name="T98" fmla="*/ 433 w 510"/>
                    <a:gd name="T99" fmla="*/ 119 h 568"/>
                    <a:gd name="T100" fmla="*/ 433 w 510"/>
                    <a:gd name="T101" fmla="*/ 127 h 568"/>
                    <a:gd name="T102" fmla="*/ 459 w 510"/>
                    <a:gd name="T103" fmla="*/ 135 h 568"/>
                    <a:gd name="T104" fmla="*/ 459 w 510"/>
                    <a:gd name="T105" fmla="*/ 144 h 568"/>
                    <a:gd name="T106" fmla="*/ 459 w 510"/>
                    <a:gd name="T107" fmla="*/ 152 h 568"/>
                    <a:gd name="T108" fmla="*/ 459 w 510"/>
                    <a:gd name="T109" fmla="*/ 161 h 568"/>
                    <a:gd name="T110" fmla="*/ 459 w 510"/>
                    <a:gd name="T111" fmla="*/ 178 h 568"/>
                    <a:gd name="T112" fmla="*/ 459 w 510"/>
                    <a:gd name="T113" fmla="*/ 186 h 568"/>
                    <a:gd name="T114" fmla="*/ 476 w 510"/>
                    <a:gd name="T115" fmla="*/ 178 h 568"/>
                    <a:gd name="T116" fmla="*/ 476 w 510"/>
                    <a:gd name="T117" fmla="*/ 195 h 568"/>
                    <a:gd name="T118" fmla="*/ 476 w 510"/>
                    <a:gd name="T119" fmla="*/ 212 h 568"/>
                    <a:gd name="T120" fmla="*/ 484 w 510"/>
                    <a:gd name="T121" fmla="*/ 229 h 568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  <a:gd name="T165" fmla="*/ 0 60000 65536"/>
                    <a:gd name="T166" fmla="*/ 0 60000 65536"/>
                    <a:gd name="T167" fmla="*/ 0 60000 65536"/>
                    <a:gd name="T168" fmla="*/ 0 60000 65536"/>
                    <a:gd name="T169" fmla="*/ 0 60000 65536"/>
                    <a:gd name="T170" fmla="*/ 0 60000 65536"/>
                    <a:gd name="T171" fmla="*/ 0 60000 65536"/>
                    <a:gd name="T172" fmla="*/ 0 60000 65536"/>
                    <a:gd name="T173" fmla="*/ 0 60000 65536"/>
                    <a:gd name="T174" fmla="*/ 0 60000 65536"/>
                    <a:gd name="T175" fmla="*/ 0 60000 65536"/>
                    <a:gd name="T176" fmla="*/ 0 60000 65536"/>
                    <a:gd name="T177" fmla="*/ 0 60000 65536"/>
                    <a:gd name="T178" fmla="*/ 0 60000 65536"/>
                    <a:gd name="T179" fmla="*/ 0 60000 65536"/>
                    <a:gd name="T180" fmla="*/ 0 60000 65536"/>
                    <a:gd name="T181" fmla="*/ 0 60000 65536"/>
                    <a:gd name="T182" fmla="*/ 0 60000 65536"/>
                    <a:gd name="T183" fmla="*/ 0 w 510"/>
                    <a:gd name="T184" fmla="*/ 0 h 568"/>
                    <a:gd name="T185" fmla="*/ 510 w 510"/>
                    <a:gd name="T186" fmla="*/ 568 h 568"/>
                  </a:gdLst>
                  <a:ahLst/>
                  <a:cxnLst>
                    <a:cxn ang="T122">
                      <a:pos x="T0" y="T1"/>
                    </a:cxn>
                    <a:cxn ang="T123">
                      <a:pos x="T2" y="T3"/>
                    </a:cxn>
                    <a:cxn ang="T124">
                      <a:pos x="T4" y="T5"/>
                    </a:cxn>
                    <a:cxn ang="T125">
                      <a:pos x="T6" y="T7"/>
                    </a:cxn>
                    <a:cxn ang="T126">
                      <a:pos x="T8" y="T9"/>
                    </a:cxn>
                    <a:cxn ang="T127">
                      <a:pos x="T10" y="T11"/>
                    </a:cxn>
                    <a:cxn ang="T128">
                      <a:pos x="T12" y="T13"/>
                    </a:cxn>
                    <a:cxn ang="T129">
                      <a:pos x="T14" y="T15"/>
                    </a:cxn>
                    <a:cxn ang="T130">
                      <a:pos x="T16" y="T17"/>
                    </a:cxn>
                    <a:cxn ang="T131">
                      <a:pos x="T18" y="T19"/>
                    </a:cxn>
                    <a:cxn ang="T132">
                      <a:pos x="T20" y="T21"/>
                    </a:cxn>
                    <a:cxn ang="T133">
                      <a:pos x="T22" y="T23"/>
                    </a:cxn>
                    <a:cxn ang="T134">
                      <a:pos x="T24" y="T25"/>
                    </a:cxn>
                    <a:cxn ang="T135">
                      <a:pos x="T26" y="T27"/>
                    </a:cxn>
                    <a:cxn ang="T136">
                      <a:pos x="T28" y="T29"/>
                    </a:cxn>
                    <a:cxn ang="T137">
                      <a:pos x="T30" y="T31"/>
                    </a:cxn>
                    <a:cxn ang="T138">
                      <a:pos x="T32" y="T33"/>
                    </a:cxn>
                    <a:cxn ang="T139">
                      <a:pos x="T34" y="T35"/>
                    </a:cxn>
                    <a:cxn ang="T140">
                      <a:pos x="T36" y="T37"/>
                    </a:cxn>
                    <a:cxn ang="T141">
                      <a:pos x="T38" y="T39"/>
                    </a:cxn>
                    <a:cxn ang="T142">
                      <a:pos x="T40" y="T41"/>
                    </a:cxn>
                    <a:cxn ang="T143">
                      <a:pos x="T42" y="T43"/>
                    </a:cxn>
                    <a:cxn ang="T144">
                      <a:pos x="T44" y="T45"/>
                    </a:cxn>
                    <a:cxn ang="T145">
                      <a:pos x="T46" y="T47"/>
                    </a:cxn>
                    <a:cxn ang="T146">
                      <a:pos x="T48" y="T49"/>
                    </a:cxn>
                    <a:cxn ang="T147">
                      <a:pos x="T50" y="T51"/>
                    </a:cxn>
                    <a:cxn ang="T148">
                      <a:pos x="T52" y="T53"/>
                    </a:cxn>
                    <a:cxn ang="T149">
                      <a:pos x="T54" y="T55"/>
                    </a:cxn>
                    <a:cxn ang="T150">
                      <a:pos x="T56" y="T57"/>
                    </a:cxn>
                    <a:cxn ang="T151">
                      <a:pos x="T58" y="T59"/>
                    </a:cxn>
                    <a:cxn ang="T152">
                      <a:pos x="T60" y="T61"/>
                    </a:cxn>
                    <a:cxn ang="T153">
                      <a:pos x="T62" y="T63"/>
                    </a:cxn>
                    <a:cxn ang="T154">
                      <a:pos x="T64" y="T65"/>
                    </a:cxn>
                    <a:cxn ang="T155">
                      <a:pos x="T66" y="T67"/>
                    </a:cxn>
                    <a:cxn ang="T156">
                      <a:pos x="T68" y="T69"/>
                    </a:cxn>
                    <a:cxn ang="T157">
                      <a:pos x="T70" y="T71"/>
                    </a:cxn>
                    <a:cxn ang="T158">
                      <a:pos x="T72" y="T73"/>
                    </a:cxn>
                    <a:cxn ang="T159">
                      <a:pos x="T74" y="T75"/>
                    </a:cxn>
                    <a:cxn ang="T160">
                      <a:pos x="T76" y="T77"/>
                    </a:cxn>
                    <a:cxn ang="T161">
                      <a:pos x="T78" y="T79"/>
                    </a:cxn>
                    <a:cxn ang="T162">
                      <a:pos x="T80" y="T81"/>
                    </a:cxn>
                    <a:cxn ang="T163">
                      <a:pos x="T82" y="T83"/>
                    </a:cxn>
                    <a:cxn ang="T164">
                      <a:pos x="T84" y="T85"/>
                    </a:cxn>
                    <a:cxn ang="T165">
                      <a:pos x="T86" y="T87"/>
                    </a:cxn>
                    <a:cxn ang="T166">
                      <a:pos x="T88" y="T89"/>
                    </a:cxn>
                    <a:cxn ang="T167">
                      <a:pos x="T90" y="T91"/>
                    </a:cxn>
                    <a:cxn ang="T168">
                      <a:pos x="T92" y="T93"/>
                    </a:cxn>
                    <a:cxn ang="T169">
                      <a:pos x="T94" y="T95"/>
                    </a:cxn>
                    <a:cxn ang="T170">
                      <a:pos x="T96" y="T97"/>
                    </a:cxn>
                    <a:cxn ang="T171">
                      <a:pos x="T98" y="T99"/>
                    </a:cxn>
                    <a:cxn ang="T172">
                      <a:pos x="T100" y="T101"/>
                    </a:cxn>
                    <a:cxn ang="T173">
                      <a:pos x="T102" y="T103"/>
                    </a:cxn>
                    <a:cxn ang="T174">
                      <a:pos x="T104" y="T105"/>
                    </a:cxn>
                    <a:cxn ang="T175">
                      <a:pos x="T106" y="T107"/>
                    </a:cxn>
                    <a:cxn ang="T176">
                      <a:pos x="T108" y="T109"/>
                    </a:cxn>
                    <a:cxn ang="T177">
                      <a:pos x="T110" y="T111"/>
                    </a:cxn>
                    <a:cxn ang="T178">
                      <a:pos x="T112" y="T113"/>
                    </a:cxn>
                    <a:cxn ang="T179">
                      <a:pos x="T114" y="T115"/>
                    </a:cxn>
                    <a:cxn ang="T180">
                      <a:pos x="T116" y="T117"/>
                    </a:cxn>
                    <a:cxn ang="T181">
                      <a:pos x="T118" y="T119"/>
                    </a:cxn>
                    <a:cxn ang="T182">
                      <a:pos x="T120" y="T121"/>
                    </a:cxn>
                  </a:cxnLst>
                  <a:rect l="T183" t="T184" r="T185" b="T186"/>
                  <a:pathLst>
                    <a:path w="510" h="568">
                      <a:moveTo>
                        <a:pt x="476" y="229"/>
                      </a:moveTo>
                      <a:lnTo>
                        <a:pt x="467" y="237"/>
                      </a:lnTo>
                      <a:lnTo>
                        <a:pt x="467" y="246"/>
                      </a:lnTo>
                      <a:lnTo>
                        <a:pt x="450" y="263"/>
                      </a:lnTo>
                      <a:lnTo>
                        <a:pt x="450" y="271"/>
                      </a:lnTo>
                      <a:lnTo>
                        <a:pt x="459" y="280"/>
                      </a:lnTo>
                      <a:lnTo>
                        <a:pt x="450" y="280"/>
                      </a:lnTo>
                      <a:lnTo>
                        <a:pt x="459" y="288"/>
                      </a:lnTo>
                      <a:lnTo>
                        <a:pt x="467" y="280"/>
                      </a:lnTo>
                      <a:lnTo>
                        <a:pt x="476" y="271"/>
                      </a:lnTo>
                      <a:lnTo>
                        <a:pt x="476" y="263"/>
                      </a:lnTo>
                      <a:lnTo>
                        <a:pt x="484" y="246"/>
                      </a:lnTo>
                      <a:lnTo>
                        <a:pt x="493" y="246"/>
                      </a:lnTo>
                      <a:lnTo>
                        <a:pt x="501" y="237"/>
                      </a:lnTo>
                      <a:lnTo>
                        <a:pt x="510" y="246"/>
                      </a:lnTo>
                      <a:lnTo>
                        <a:pt x="510" y="263"/>
                      </a:lnTo>
                      <a:lnTo>
                        <a:pt x="501" y="288"/>
                      </a:lnTo>
                      <a:lnTo>
                        <a:pt x="501" y="313"/>
                      </a:lnTo>
                      <a:lnTo>
                        <a:pt x="501" y="330"/>
                      </a:lnTo>
                      <a:lnTo>
                        <a:pt x="493" y="339"/>
                      </a:lnTo>
                      <a:lnTo>
                        <a:pt x="484" y="364"/>
                      </a:lnTo>
                      <a:lnTo>
                        <a:pt x="493" y="398"/>
                      </a:lnTo>
                      <a:lnTo>
                        <a:pt x="484" y="415"/>
                      </a:lnTo>
                      <a:lnTo>
                        <a:pt x="484" y="424"/>
                      </a:lnTo>
                      <a:lnTo>
                        <a:pt x="476" y="440"/>
                      </a:lnTo>
                      <a:lnTo>
                        <a:pt x="476" y="457"/>
                      </a:lnTo>
                      <a:lnTo>
                        <a:pt x="484" y="474"/>
                      </a:lnTo>
                      <a:lnTo>
                        <a:pt x="484" y="483"/>
                      </a:lnTo>
                      <a:lnTo>
                        <a:pt x="484" y="491"/>
                      </a:lnTo>
                      <a:lnTo>
                        <a:pt x="493" y="508"/>
                      </a:lnTo>
                      <a:lnTo>
                        <a:pt x="493" y="517"/>
                      </a:lnTo>
                      <a:lnTo>
                        <a:pt x="493" y="525"/>
                      </a:lnTo>
                      <a:lnTo>
                        <a:pt x="493" y="551"/>
                      </a:lnTo>
                      <a:lnTo>
                        <a:pt x="459" y="551"/>
                      </a:lnTo>
                      <a:lnTo>
                        <a:pt x="450" y="551"/>
                      </a:lnTo>
                      <a:lnTo>
                        <a:pt x="408" y="559"/>
                      </a:lnTo>
                      <a:lnTo>
                        <a:pt x="391" y="559"/>
                      </a:lnTo>
                      <a:lnTo>
                        <a:pt x="348" y="559"/>
                      </a:lnTo>
                      <a:lnTo>
                        <a:pt x="306" y="559"/>
                      </a:lnTo>
                      <a:lnTo>
                        <a:pt x="297" y="559"/>
                      </a:lnTo>
                      <a:lnTo>
                        <a:pt x="246" y="568"/>
                      </a:lnTo>
                      <a:lnTo>
                        <a:pt x="229" y="568"/>
                      </a:lnTo>
                      <a:lnTo>
                        <a:pt x="229" y="559"/>
                      </a:lnTo>
                      <a:lnTo>
                        <a:pt x="221" y="559"/>
                      </a:lnTo>
                      <a:lnTo>
                        <a:pt x="221" y="551"/>
                      </a:lnTo>
                      <a:lnTo>
                        <a:pt x="212" y="551"/>
                      </a:lnTo>
                      <a:lnTo>
                        <a:pt x="204" y="542"/>
                      </a:lnTo>
                      <a:lnTo>
                        <a:pt x="195" y="542"/>
                      </a:lnTo>
                      <a:lnTo>
                        <a:pt x="187" y="542"/>
                      </a:lnTo>
                      <a:lnTo>
                        <a:pt x="187" y="534"/>
                      </a:lnTo>
                      <a:lnTo>
                        <a:pt x="178" y="525"/>
                      </a:lnTo>
                      <a:lnTo>
                        <a:pt x="178" y="517"/>
                      </a:lnTo>
                      <a:lnTo>
                        <a:pt x="178" y="508"/>
                      </a:lnTo>
                      <a:lnTo>
                        <a:pt x="178" y="500"/>
                      </a:lnTo>
                      <a:lnTo>
                        <a:pt x="170" y="491"/>
                      </a:lnTo>
                      <a:lnTo>
                        <a:pt x="178" y="483"/>
                      </a:lnTo>
                      <a:lnTo>
                        <a:pt x="178" y="474"/>
                      </a:lnTo>
                      <a:lnTo>
                        <a:pt x="178" y="466"/>
                      </a:lnTo>
                      <a:lnTo>
                        <a:pt x="170" y="457"/>
                      </a:lnTo>
                      <a:lnTo>
                        <a:pt x="170" y="449"/>
                      </a:lnTo>
                      <a:lnTo>
                        <a:pt x="161" y="449"/>
                      </a:lnTo>
                      <a:lnTo>
                        <a:pt x="170" y="440"/>
                      </a:lnTo>
                      <a:lnTo>
                        <a:pt x="161" y="432"/>
                      </a:lnTo>
                      <a:lnTo>
                        <a:pt x="161" y="415"/>
                      </a:lnTo>
                      <a:lnTo>
                        <a:pt x="161" y="407"/>
                      </a:lnTo>
                      <a:lnTo>
                        <a:pt x="161" y="398"/>
                      </a:lnTo>
                      <a:lnTo>
                        <a:pt x="153" y="381"/>
                      </a:lnTo>
                      <a:lnTo>
                        <a:pt x="144" y="381"/>
                      </a:lnTo>
                      <a:lnTo>
                        <a:pt x="136" y="373"/>
                      </a:lnTo>
                      <a:lnTo>
                        <a:pt x="127" y="373"/>
                      </a:lnTo>
                      <a:lnTo>
                        <a:pt x="119" y="373"/>
                      </a:lnTo>
                      <a:lnTo>
                        <a:pt x="110" y="364"/>
                      </a:lnTo>
                      <a:lnTo>
                        <a:pt x="102" y="356"/>
                      </a:lnTo>
                      <a:lnTo>
                        <a:pt x="102" y="347"/>
                      </a:lnTo>
                      <a:lnTo>
                        <a:pt x="93" y="339"/>
                      </a:lnTo>
                      <a:lnTo>
                        <a:pt x="93" y="330"/>
                      </a:lnTo>
                      <a:lnTo>
                        <a:pt x="85" y="330"/>
                      </a:lnTo>
                      <a:lnTo>
                        <a:pt x="68" y="322"/>
                      </a:lnTo>
                      <a:lnTo>
                        <a:pt x="59" y="322"/>
                      </a:lnTo>
                      <a:lnTo>
                        <a:pt x="59" y="313"/>
                      </a:lnTo>
                      <a:lnTo>
                        <a:pt x="42" y="305"/>
                      </a:lnTo>
                      <a:lnTo>
                        <a:pt x="34" y="305"/>
                      </a:lnTo>
                      <a:lnTo>
                        <a:pt x="34" y="296"/>
                      </a:lnTo>
                      <a:lnTo>
                        <a:pt x="17" y="288"/>
                      </a:lnTo>
                      <a:lnTo>
                        <a:pt x="17" y="271"/>
                      </a:lnTo>
                      <a:lnTo>
                        <a:pt x="17" y="263"/>
                      </a:lnTo>
                      <a:lnTo>
                        <a:pt x="17" y="254"/>
                      </a:lnTo>
                      <a:lnTo>
                        <a:pt x="17" y="246"/>
                      </a:lnTo>
                      <a:lnTo>
                        <a:pt x="17" y="237"/>
                      </a:lnTo>
                      <a:lnTo>
                        <a:pt x="17" y="229"/>
                      </a:lnTo>
                      <a:lnTo>
                        <a:pt x="17" y="220"/>
                      </a:lnTo>
                      <a:lnTo>
                        <a:pt x="17" y="212"/>
                      </a:lnTo>
                      <a:lnTo>
                        <a:pt x="25" y="203"/>
                      </a:lnTo>
                      <a:lnTo>
                        <a:pt x="25" y="195"/>
                      </a:lnTo>
                      <a:lnTo>
                        <a:pt x="17" y="186"/>
                      </a:lnTo>
                      <a:lnTo>
                        <a:pt x="17" y="178"/>
                      </a:lnTo>
                      <a:lnTo>
                        <a:pt x="8" y="186"/>
                      </a:lnTo>
                      <a:lnTo>
                        <a:pt x="0" y="178"/>
                      </a:lnTo>
                      <a:lnTo>
                        <a:pt x="0" y="169"/>
                      </a:lnTo>
                      <a:lnTo>
                        <a:pt x="8" y="161"/>
                      </a:lnTo>
                      <a:lnTo>
                        <a:pt x="8" y="152"/>
                      </a:lnTo>
                      <a:lnTo>
                        <a:pt x="17" y="144"/>
                      </a:lnTo>
                      <a:lnTo>
                        <a:pt x="25" y="135"/>
                      </a:lnTo>
                      <a:lnTo>
                        <a:pt x="34" y="135"/>
                      </a:lnTo>
                      <a:lnTo>
                        <a:pt x="34" y="127"/>
                      </a:lnTo>
                      <a:lnTo>
                        <a:pt x="42" y="127"/>
                      </a:lnTo>
                      <a:lnTo>
                        <a:pt x="42" y="119"/>
                      </a:lnTo>
                      <a:lnTo>
                        <a:pt x="51" y="127"/>
                      </a:lnTo>
                      <a:lnTo>
                        <a:pt x="51" y="119"/>
                      </a:lnTo>
                      <a:lnTo>
                        <a:pt x="51" y="102"/>
                      </a:lnTo>
                      <a:lnTo>
                        <a:pt x="51" y="68"/>
                      </a:lnTo>
                      <a:lnTo>
                        <a:pt x="51" y="42"/>
                      </a:lnTo>
                      <a:lnTo>
                        <a:pt x="59" y="42"/>
                      </a:lnTo>
                      <a:lnTo>
                        <a:pt x="68" y="25"/>
                      </a:lnTo>
                      <a:lnTo>
                        <a:pt x="76" y="34"/>
                      </a:lnTo>
                      <a:lnTo>
                        <a:pt x="85" y="34"/>
                      </a:lnTo>
                      <a:lnTo>
                        <a:pt x="119" y="25"/>
                      </a:lnTo>
                      <a:lnTo>
                        <a:pt x="178" y="0"/>
                      </a:lnTo>
                      <a:lnTo>
                        <a:pt x="187" y="0"/>
                      </a:lnTo>
                      <a:lnTo>
                        <a:pt x="187" y="8"/>
                      </a:lnTo>
                      <a:lnTo>
                        <a:pt x="170" y="42"/>
                      </a:lnTo>
                      <a:lnTo>
                        <a:pt x="187" y="34"/>
                      </a:lnTo>
                      <a:lnTo>
                        <a:pt x="204" y="42"/>
                      </a:lnTo>
                      <a:lnTo>
                        <a:pt x="221" y="42"/>
                      </a:lnTo>
                      <a:lnTo>
                        <a:pt x="221" y="51"/>
                      </a:lnTo>
                      <a:lnTo>
                        <a:pt x="229" y="42"/>
                      </a:lnTo>
                      <a:lnTo>
                        <a:pt x="229" y="51"/>
                      </a:lnTo>
                      <a:lnTo>
                        <a:pt x="238" y="51"/>
                      </a:lnTo>
                      <a:lnTo>
                        <a:pt x="238" y="59"/>
                      </a:lnTo>
                      <a:lnTo>
                        <a:pt x="246" y="68"/>
                      </a:lnTo>
                      <a:lnTo>
                        <a:pt x="263" y="76"/>
                      </a:lnTo>
                      <a:lnTo>
                        <a:pt x="340" y="93"/>
                      </a:lnTo>
                      <a:lnTo>
                        <a:pt x="348" y="93"/>
                      </a:lnTo>
                      <a:lnTo>
                        <a:pt x="357" y="102"/>
                      </a:lnTo>
                      <a:lnTo>
                        <a:pt x="365" y="102"/>
                      </a:lnTo>
                      <a:lnTo>
                        <a:pt x="374" y="102"/>
                      </a:lnTo>
                      <a:lnTo>
                        <a:pt x="382" y="110"/>
                      </a:lnTo>
                      <a:lnTo>
                        <a:pt x="382" y="102"/>
                      </a:lnTo>
                      <a:lnTo>
                        <a:pt x="391" y="102"/>
                      </a:lnTo>
                      <a:lnTo>
                        <a:pt x="399" y="102"/>
                      </a:lnTo>
                      <a:lnTo>
                        <a:pt x="399" y="110"/>
                      </a:lnTo>
                      <a:lnTo>
                        <a:pt x="408" y="102"/>
                      </a:lnTo>
                      <a:lnTo>
                        <a:pt x="408" y="110"/>
                      </a:lnTo>
                      <a:lnTo>
                        <a:pt x="416" y="110"/>
                      </a:lnTo>
                      <a:lnTo>
                        <a:pt x="425" y="110"/>
                      </a:lnTo>
                      <a:lnTo>
                        <a:pt x="433" y="110"/>
                      </a:lnTo>
                      <a:lnTo>
                        <a:pt x="433" y="119"/>
                      </a:lnTo>
                      <a:lnTo>
                        <a:pt x="425" y="127"/>
                      </a:lnTo>
                      <a:lnTo>
                        <a:pt x="433" y="127"/>
                      </a:lnTo>
                      <a:lnTo>
                        <a:pt x="442" y="127"/>
                      </a:lnTo>
                      <a:lnTo>
                        <a:pt x="450" y="135"/>
                      </a:lnTo>
                      <a:lnTo>
                        <a:pt x="459" y="135"/>
                      </a:lnTo>
                      <a:lnTo>
                        <a:pt x="459" y="144"/>
                      </a:lnTo>
                      <a:lnTo>
                        <a:pt x="459" y="152"/>
                      </a:lnTo>
                      <a:lnTo>
                        <a:pt x="459" y="161"/>
                      </a:lnTo>
                      <a:lnTo>
                        <a:pt x="459" y="169"/>
                      </a:lnTo>
                      <a:lnTo>
                        <a:pt x="459" y="178"/>
                      </a:lnTo>
                      <a:lnTo>
                        <a:pt x="459" y="186"/>
                      </a:lnTo>
                      <a:lnTo>
                        <a:pt x="459" y="178"/>
                      </a:lnTo>
                      <a:lnTo>
                        <a:pt x="467" y="178"/>
                      </a:lnTo>
                      <a:lnTo>
                        <a:pt x="476" y="178"/>
                      </a:lnTo>
                      <a:lnTo>
                        <a:pt x="476" y="195"/>
                      </a:lnTo>
                      <a:lnTo>
                        <a:pt x="476" y="203"/>
                      </a:lnTo>
                      <a:lnTo>
                        <a:pt x="467" y="203"/>
                      </a:lnTo>
                      <a:lnTo>
                        <a:pt x="476" y="212"/>
                      </a:lnTo>
                      <a:lnTo>
                        <a:pt x="484" y="212"/>
                      </a:lnTo>
                      <a:lnTo>
                        <a:pt x="484" y="220"/>
                      </a:lnTo>
                      <a:lnTo>
                        <a:pt x="484" y="229"/>
                      </a:lnTo>
                      <a:lnTo>
                        <a:pt x="476" y="229"/>
                      </a:lnTo>
                      <a:close/>
                    </a:path>
                  </a:pathLst>
                </a:custGeom>
                <a:solidFill>
                  <a:srgbClr val="8DA3FF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0" hangingPunct="0">
                    <a:spcBef>
                      <a:spcPct val="20000"/>
                    </a:spcBef>
                  </a:pPr>
                  <a:endParaRPr lang="en-US"/>
                </a:p>
              </p:txBody>
            </p:sp>
            <p:sp>
              <p:nvSpPr>
                <p:cNvPr id="46128" name="Freeform 84"/>
                <p:cNvSpPr>
                  <a:spLocks/>
                </p:cNvSpPr>
                <p:nvPr/>
              </p:nvSpPr>
              <p:spPr bwMode="auto">
                <a:xfrm>
                  <a:off x="3708" y="1309"/>
                  <a:ext cx="34" cy="60"/>
                </a:xfrm>
                <a:custGeom>
                  <a:avLst/>
                  <a:gdLst>
                    <a:gd name="T0" fmla="*/ 34 w 34"/>
                    <a:gd name="T1" fmla="*/ 0 h 60"/>
                    <a:gd name="T2" fmla="*/ 34 w 34"/>
                    <a:gd name="T3" fmla="*/ 0 h 60"/>
                    <a:gd name="T4" fmla="*/ 34 w 34"/>
                    <a:gd name="T5" fmla="*/ 0 h 60"/>
                    <a:gd name="T6" fmla="*/ 34 w 34"/>
                    <a:gd name="T7" fmla="*/ 9 h 60"/>
                    <a:gd name="T8" fmla="*/ 34 w 34"/>
                    <a:gd name="T9" fmla="*/ 0 h 60"/>
                    <a:gd name="T10" fmla="*/ 34 w 34"/>
                    <a:gd name="T11" fmla="*/ 17 h 60"/>
                    <a:gd name="T12" fmla="*/ 26 w 34"/>
                    <a:gd name="T13" fmla="*/ 17 h 60"/>
                    <a:gd name="T14" fmla="*/ 34 w 34"/>
                    <a:gd name="T15" fmla="*/ 26 h 60"/>
                    <a:gd name="T16" fmla="*/ 26 w 34"/>
                    <a:gd name="T17" fmla="*/ 26 h 60"/>
                    <a:gd name="T18" fmla="*/ 34 w 34"/>
                    <a:gd name="T19" fmla="*/ 26 h 60"/>
                    <a:gd name="T20" fmla="*/ 26 w 34"/>
                    <a:gd name="T21" fmla="*/ 26 h 60"/>
                    <a:gd name="T22" fmla="*/ 26 w 34"/>
                    <a:gd name="T23" fmla="*/ 34 h 60"/>
                    <a:gd name="T24" fmla="*/ 26 w 34"/>
                    <a:gd name="T25" fmla="*/ 43 h 60"/>
                    <a:gd name="T26" fmla="*/ 17 w 34"/>
                    <a:gd name="T27" fmla="*/ 51 h 60"/>
                    <a:gd name="T28" fmla="*/ 9 w 34"/>
                    <a:gd name="T29" fmla="*/ 60 h 60"/>
                    <a:gd name="T30" fmla="*/ 9 w 34"/>
                    <a:gd name="T31" fmla="*/ 60 h 60"/>
                    <a:gd name="T32" fmla="*/ 0 w 34"/>
                    <a:gd name="T33" fmla="*/ 51 h 60"/>
                    <a:gd name="T34" fmla="*/ 9 w 34"/>
                    <a:gd name="T35" fmla="*/ 34 h 60"/>
                    <a:gd name="T36" fmla="*/ 9 w 34"/>
                    <a:gd name="T37" fmla="*/ 34 h 60"/>
                    <a:gd name="T38" fmla="*/ 17 w 34"/>
                    <a:gd name="T39" fmla="*/ 17 h 60"/>
                    <a:gd name="T40" fmla="*/ 17 w 34"/>
                    <a:gd name="T41" fmla="*/ 17 h 60"/>
                    <a:gd name="T42" fmla="*/ 26 w 34"/>
                    <a:gd name="T43" fmla="*/ 0 h 60"/>
                    <a:gd name="T44" fmla="*/ 34 w 34"/>
                    <a:gd name="T45" fmla="*/ 0 h 60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w 34"/>
                    <a:gd name="T70" fmla="*/ 0 h 60"/>
                    <a:gd name="T71" fmla="*/ 34 w 34"/>
                    <a:gd name="T72" fmla="*/ 60 h 60"/>
                  </a:gdLst>
                  <a:ahLst/>
                  <a:cxnLst>
                    <a:cxn ang="T46">
                      <a:pos x="T0" y="T1"/>
                    </a:cxn>
                    <a:cxn ang="T47">
                      <a:pos x="T2" y="T3"/>
                    </a:cxn>
                    <a:cxn ang="T48">
                      <a:pos x="T4" y="T5"/>
                    </a:cxn>
                    <a:cxn ang="T49">
                      <a:pos x="T6" y="T7"/>
                    </a:cxn>
                    <a:cxn ang="T50">
                      <a:pos x="T8" y="T9"/>
                    </a:cxn>
                    <a:cxn ang="T51">
                      <a:pos x="T10" y="T11"/>
                    </a:cxn>
                    <a:cxn ang="T52">
                      <a:pos x="T12" y="T13"/>
                    </a:cxn>
                    <a:cxn ang="T53">
                      <a:pos x="T14" y="T15"/>
                    </a:cxn>
                    <a:cxn ang="T54">
                      <a:pos x="T16" y="T17"/>
                    </a:cxn>
                    <a:cxn ang="T55">
                      <a:pos x="T18" y="T19"/>
                    </a:cxn>
                    <a:cxn ang="T56">
                      <a:pos x="T20" y="T21"/>
                    </a:cxn>
                    <a:cxn ang="T57">
                      <a:pos x="T22" y="T23"/>
                    </a:cxn>
                    <a:cxn ang="T58">
                      <a:pos x="T24" y="T25"/>
                    </a:cxn>
                    <a:cxn ang="T59">
                      <a:pos x="T26" y="T27"/>
                    </a:cxn>
                    <a:cxn ang="T60">
                      <a:pos x="T28" y="T29"/>
                    </a:cxn>
                    <a:cxn ang="T61">
                      <a:pos x="T30" y="T31"/>
                    </a:cxn>
                    <a:cxn ang="T62">
                      <a:pos x="T32" y="T33"/>
                    </a:cxn>
                    <a:cxn ang="T63">
                      <a:pos x="T34" y="T35"/>
                    </a:cxn>
                    <a:cxn ang="T64">
                      <a:pos x="T36" y="T37"/>
                    </a:cxn>
                    <a:cxn ang="T65">
                      <a:pos x="T38" y="T39"/>
                    </a:cxn>
                    <a:cxn ang="T66">
                      <a:pos x="T40" y="T41"/>
                    </a:cxn>
                    <a:cxn ang="T67">
                      <a:pos x="T42" y="T43"/>
                    </a:cxn>
                    <a:cxn ang="T68">
                      <a:pos x="T44" y="T45"/>
                    </a:cxn>
                  </a:cxnLst>
                  <a:rect l="T69" t="T70" r="T71" b="T72"/>
                  <a:pathLst>
                    <a:path w="34" h="60">
                      <a:moveTo>
                        <a:pt x="34" y="0"/>
                      </a:moveTo>
                      <a:lnTo>
                        <a:pt x="34" y="0"/>
                      </a:lnTo>
                      <a:lnTo>
                        <a:pt x="34" y="9"/>
                      </a:lnTo>
                      <a:lnTo>
                        <a:pt x="34" y="0"/>
                      </a:lnTo>
                      <a:lnTo>
                        <a:pt x="34" y="17"/>
                      </a:lnTo>
                      <a:lnTo>
                        <a:pt x="26" y="17"/>
                      </a:lnTo>
                      <a:lnTo>
                        <a:pt x="34" y="26"/>
                      </a:lnTo>
                      <a:lnTo>
                        <a:pt x="26" y="26"/>
                      </a:lnTo>
                      <a:lnTo>
                        <a:pt x="34" y="26"/>
                      </a:lnTo>
                      <a:lnTo>
                        <a:pt x="26" y="26"/>
                      </a:lnTo>
                      <a:lnTo>
                        <a:pt x="26" y="34"/>
                      </a:lnTo>
                      <a:lnTo>
                        <a:pt x="26" y="43"/>
                      </a:lnTo>
                      <a:lnTo>
                        <a:pt x="17" y="51"/>
                      </a:lnTo>
                      <a:lnTo>
                        <a:pt x="9" y="60"/>
                      </a:lnTo>
                      <a:lnTo>
                        <a:pt x="0" y="51"/>
                      </a:lnTo>
                      <a:lnTo>
                        <a:pt x="9" y="34"/>
                      </a:lnTo>
                      <a:lnTo>
                        <a:pt x="17" y="17"/>
                      </a:lnTo>
                      <a:lnTo>
                        <a:pt x="26" y="0"/>
                      </a:lnTo>
                      <a:lnTo>
                        <a:pt x="34" y="0"/>
                      </a:lnTo>
                      <a:close/>
                    </a:path>
                  </a:pathLst>
                </a:custGeom>
                <a:solidFill>
                  <a:srgbClr val="8DA3FF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0" hangingPunct="0">
                    <a:spcBef>
                      <a:spcPct val="20000"/>
                    </a:spcBef>
                  </a:pPr>
                  <a:endParaRPr lang="en-US"/>
                </a:p>
              </p:txBody>
            </p:sp>
            <p:sp>
              <p:nvSpPr>
                <p:cNvPr id="46129" name="Freeform 85"/>
                <p:cNvSpPr>
                  <a:spLocks/>
                </p:cNvSpPr>
                <p:nvPr/>
              </p:nvSpPr>
              <p:spPr bwMode="auto">
                <a:xfrm>
                  <a:off x="956" y="674"/>
                  <a:ext cx="603" cy="983"/>
                </a:xfrm>
                <a:custGeom>
                  <a:avLst/>
                  <a:gdLst>
                    <a:gd name="T0" fmla="*/ 51 w 603"/>
                    <a:gd name="T1" fmla="*/ 644 h 983"/>
                    <a:gd name="T2" fmla="*/ 60 w 603"/>
                    <a:gd name="T3" fmla="*/ 627 h 983"/>
                    <a:gd name="T4" fmla="*/ 60 w 603"/>
                    <a:gd name="T5" fmla="*/ 601 h 983"/>
                    <a:gd name="T6" fmla="*/ 51 w 603"/>
                    <a:gd name="T7" fmla="*/ 584 h 983"/>
                    <a:gd name="T8" fmla="*/ 43 w 603"/>
                    <a:gd name="T9" fmla="*/ 576 h 983"/>
                    <a:gd name="T10" fmla="*/ 60 w 603"/>
                    <a:gd name="T11" fmla="*/ 551 h 983"/>
                    <a:gd name="T12" fmla="*/ 85 w 603"/>
                    <a:gd name="T13" fmla="*/ 525 h 983"/>
                    <a:gd name="T14" fmla="*/ 94 w 603"/>
                    <a:gd name="T15" fmla="*/ 508 h 983"/>
                    <a:gd name="T16" fmla="*/ 102 w 603"/>
                    <a:gd name="T17" fmla="*/ 491 h 983"/>
                    <a:gd name="T18" fmla="*/ 136 w 603"/>
                    <a:gd name="T19" fmla="*/ 449 h 983"/>
                    <a:gd name="T20" fmla="*/ 145 w 603"/>
                    <a:gd name="T21" fmla="*/ 415 h 983"/>
                    <a:gd name="T22" fmla="*/ 119 w 603"/>
                    <a:gd name="T23" fmla="*/ 381 h 983"/>
                    <a:gd name="T24" fmla="*/ 119 w 603"/>
                    <a:gd name="T25" fmla="*/ 347 h 983"/>
                    <a:gd name="T26" fmla="*/ 119 w 603"/>
                    <a:gd name="T27" fmla="*/ 322 h 983"/>
                    <a:gd name="T28" fmla="*/ 162 w 603"/>
                    <a:gd name="T29" fmla="*/ 118 h 983"/>
                    <a:gd name="T30" fmla="*/ 247 w 603"/>
                    <a:gd name="T31" fmla="*/ 144 h 983"/>
                    <a:gd name="T32" fmla="*/ 264 w 603"/>
                    <a:gd name="T33" fmla="*/ 169 h 983"/>
                    <a:gd name="T34" fmla="*/ 264 w 603"/>
                    <a:gd name="T35" fmla="*/ 195 h 983"/>
                    <a:gd name="T36" fmla="*/ 272 w 603"/>
                    <a:gd name="T37" fmla="*/ 220 h 983"/>
                    <a:gd name="T38" fmla="*/ 264 w 603"/>
                    <a:gd name="T39" fmla="*/ 229 h 983"/>
                    <a:gd name="T40" fmla="*/ 281 w 603"/>
                    <a:gd name="T41" fmla="*/ 246 h 983"/>
                    <a:gd name="T42" fmla="*/ 298 w 603"/>
                    <a:gd name="T43" fmla="*/ 271 h 983"/>
                    <a:gd name="T44" fmla="*/ 315 w 603"/>
                    <a:gd name="T45" fmla="*/ 296 h 983"/>
                    <a:gd name="T46" fmla="*/ 323 w 603"/>
                    <a:gd name="T47" fmla="*/ 313 h 983"/>
                    <a:gd name="T48" fmla="*/ 332 w 603"/>
                    <a:gd name="T49" fmla="*/ 322 h 983"/>
                    <a:gd name="T50" fmla="*/ 349 w 603"/>
                    <a:gd name="T51" fmla="*/ 339 h 983"/>
                    <a:gd name="T52" fmla="*/ 357 w 603"/>
                    <a:gd name="T53" fmla="*/ 356 h 983"/>
                    <a:gd name="T54" fmla="*/ 340 w 603"/>
                    <a:gd name="T55" fmla="*/ 390 h 983"/>
                    <a:gd name="T56" fmla="*/ 332 w 603"/>
                    <a:gd name="T57" fmla="*/ 398 h 983"/>
                    <a:gd name="T58" fmla="*/ 332 w 603"/>
                    <a:gd name="T59" fmla="*/ 415 h 983"/>
                    <a:gd name="T60" fmla="*/ 332 w 603"/>
                    <a:gd name="T61" fmla="*/ 432 h 983"/>
                    <a:gd name="T62" fmla="*/ 323 w 603"/>
                    <a:gd name="T63" fmla="*/ 440 h 983"/>
                    <a:gd name="T64" fmla="*/ 323 w 603"/>
                    <a:gd name="T65" fmla="*/ 466 h 983"/>
                    <a:gd name="T66" fmla="*/ 323 w 603"/>
                    <a:gd name="T67" fmla="*/ 474 h 983"/>
                    <a:gd name="T68" fmla="*/ 340 w 603"/>
                    <a:gd name="T69" fmla="*/ 491 h 983"/>
                    <a:gd name="T70" fmla="*/ 357 w 603"/>
                    <a:gd name="T71" fmla="*/ 483 h 983"/>
                    <a:gd name="T72" fmla="*/ 366 w 603"/>
                    <a:gd name="T73" fmla="*/ 466 h 983"/>
                    <a:gd name="T74" fmla="*/ 374 w 603"/>
                    <a:gd name="T75" fmla="*/ 483 h 983"/>
                    <a:gd name="T76" fmla="*/ 383 w 603"/>
                    <a:gd name="T77" fmla="*/ 491 h 983"/>
                    <a:gd name="T78" fmla="*/ 383 w 603"/>
                    <a:gd name="T79" fmla="*/ 525 h 983"/>
                    <a:gd name="T80" fmla="*/ 391 w 603"/>
                    <a:gd name="T81" fmla="*/ 551 h 983"/>
                    <a:gd name="T82" fmla="*/ 400 w 603"/>
                    <a:gd name="T83" fmla="*/ 559 h 983"/>
                    <a:gd name="T84" fmla="*/ 391 w 603"/>
                    <a:gd name="T85" fmla="*/ 568 h 983"/>
                    <a:gd name="T86" fmla="*/ 408 w 603"/>
                    <a:gd name="T87" fmla="*/ 593 h 983"/>
                    <a:gd name="T88" fmla="*/ 425 w 603"/>
                    <a:gd name="T89" fmla="*/ 610 h 983"/>
                    <a:gd name="T90" fmla="*/ 425 w 603"/>
                    <a:gd name="T91" fmla="*/ 635 h 983"/>
                    <a:gd name="T92" fmla="*/ 433 w 603"/>
                    <a:gd name="T93" fmla="*/ 652 h 983"/>
                    <a:gd name="T94" fmla="*/ 450 w 603"/>
                    <a:gd name="T95" fmla="*/ 644 h 983"/>
                    <a:gd name="T96" fmla="*/ 476 w 603"/>
                    <a:gd name="T97" fmla="*/ 644 h 983"/>
                    <a:gd name="T98" fmla="*/ 493 w 603"/>
                    <a:gd name="T99" fmla="*/ 635 h 983"/>
                    <a:gd name="T100" fmla="*/ 510 w 603"/>
                    <a:gd name="T101" fmla="*/ 644 h 983"/>
                    <a:gd name="T102" fmla="*/ 535 w 603"/>
                    <a:gd name="T103" fmla="*/ 652 h 983"/>
                    <a:gd name="T104" fmla="*/ 561 w 603"/>
                    <a:gd name="T105" fmla="*/ 652 h 983"/>
                    <a:gd name="T106" fmla="*/ 561 w 603"/>
                    <a:gd name="T107" fmla="*/ 644 h 983"/>
                    <a:gd name="T108" fmla="*/ 569 w 603"/>
                    <a:gd name="T109" fmla="*/ 635 h 983"/>
                    <a:gd name="T110" fmla="*/ 578 w 603"/>
                    <a:gd name="T111" fmla="*/ 627 h 983"/>
                    <a:gd name="T112" fmla="*/ 595 w 603"/>
                    <a:gd name="T113" fmla="*/ 644 h 983"/>
                    <a:gd name="T114" fmla="*/ 595 w 603"/>
                    <a:gd name="T115" fmla="*/ 661 h 983"/>
                    <a:gd name="T116" fmla="*/ 578 w 603"/>
                    <a:gd name="T117" fmla="*/ 822 h 983"/>
                    <a:gd name="T118" fmla="*/ 450 w 603"/>
                    <a:gd name="T119" fmla="*/ 966 h 983"/>
                    <a:gd name="T120" fmla="*/ 0 w 603"/>
                    <a:gd name="T121" fmla="*/ 873 h 983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  <a:gd name="T165" fmla="*/ 0 60000 65536"/>
                    <a:gd name="T166" fmla="*/ 0 60000 65536"/>
                    <a:gd name="T167" fmla="*/ 0 60000 65536"/>
                    <a:gd name="T168" fmla="*/ 0 60000 65536"/>
                    <a:gd name="T169" fmla="*/ 0 60000 65536"/>
                    <a:gd name="T170" fmla="*/ 0 60000 65536"/>
                    <a:gd name="T171" fmla="*/ 0 60000 65536"/>
                    <a:gd name="T172" fmla="*/ 0 60000 65536"/>
                    <a:gd name="T173" fmla="*/ 0 60000 65536"/>
                    <a:gd name="T174" fmla="*/ 0 60000 65536"/>
                    <a:gd name="T175" fmla="*/ 0 60000 65536"/>
                    <a:gd name="T176" fmla="*/ 0 60000 65536"/>
                    <a:gd name="T177" fmla="*/ 0 60000 65536"/>
                    <a:gd name="T178" fmla="*/ 0 60000 65536"/>
                    <a:gd name="T179" fmla="*/ 0 60000 65536"/>
                    <a:gd name="T180" fmla="*/ 0 60000 65536"/>
                    <a:gd name="T181" fmla="*/ 0 60000 65536"/>
                    <a:gd name="T182" fmla="*/ 0 60000 65536"/>
                    <a:gd name="T183" fmla="*/ 0 w 603"/>
                    <a:gd name="T184" fmla="*/ 0 h 983"/>
                    <a:gd name="T185" fmla="*/ 603 w 603"/>
                    <a:gd name="T186" fmla="*/ 983 h 983"/>
                  </a:gdLst>
                  <a:ahLst/>
                  <a:cxnLst>
                    <a:cxn ang="T122">
                      <a:pos x="T0" y="T1"/>
                    </a:cxn>
                    <a:cxn ang="T123">
                      <a:pos x="T2" y="T3"/>
                    </a:cxn>
                    <a:cxn ang="T124">
                      <a:pos x="T4" y="T5"/>
                    </a:cxn>
                    <a:cxn ang="T125">
                      <a:pos x="T6" y="T7"/>
                    </a:cxn>
                    <a:cxn ang="T126">
                      <a:pos x="T8" y="T9"/>
                    </a:cxn>
                    <a:cxn ang="T127">
                      <a:pos x="T10" y="T11"/>
                    </a:cxn>
                    <a:cxn ang="T128">
                      <a:pos x="T12" y="T13"/>
                    </a:cxn>
                    <a:cxn ang="T129">
                      <a:pos x="T14" y="T15"/>
                    </a:cxn>
                    <a:cxn ang="T130">
                      <a:pos x="T16" y="T17"/>
                    </a:cxn>
                    <a:cxn ang="T131">
                      <a:pos x="T18" y="T19"/>
                    </a:cxn>
                    <a:cxn ang="T132">
                      <a:pos x="T20" y="T21"/>
                    </a:cxn>
                    <a:cxn ang="T133">
                      <a:pos x="T22" y="T23"/>
                    </a:cxn>
                    <a:cxn ang="T134">
                      <a:pos x="T24" y="T25"/>
                    </a:cxn>
                    <a:cxn ang="T135">
                      <a:pos x="T26" y="T27"/>
                    </a:cxn>
                    <a:cxn ang="T136">
                      <a:pos x="T28" y="T29"/>
                    </a:cxn>
                    <a:cxn ang="T137">
                      <a:pos x="T30" y="T31"/>
                    </a:cxn>
                    <a:cxn ang="T138">
                      <a:pos x="T32" y="T33"/>
                    </a:cxn>
                    <a:cxn ang="T139">
                      <a:pos x="T34" y="T35"/>
                    </a:cxn>
                    <a:cxn ang="T140">
                      <a:pos x="T36" y="T37"/>
                    </a:cxn>
                    <a:cxn ang="T141">
                      <a:pos x="T38" y="T39"/>
                    </a:cxn>
                    <a:cxn ang="T142">
                      <a:pos x="T40" y="T41"/>
                    </a:cxn>
                    <a:cxn ang="T143">
                      <a:pos x="T42" y="T43"/>
                    </a:cxn>
                    <a:cxn ang="T144">
                      <a:pos x="T44" y="T45"/>
                    </a:cxn>
                    <a:cxn ang="T145">
                      <a:pos x="T46" y="T47"/>
                    </a:cxn>
                    <a:cxn ang="T146">
                      <a:pos x="T48" y="T49"/>
                    </a:cxn>
                    <a:cxn ang="T147">
                      <a:pos x="T50" y="T51"/>
                    </a:cxn>
                    <a:cxn ang="T148">
                      <a:pos x="T52" y="T53"/>
                    </a:cxn>
                    <a:cxn ang="T149">
                      <a:pos x="T54" y="T55"/>
                    </a:cxn>
                    <a:cxn ang="T150">
                      <a:pos x="T56" y="T57"/>
                    </a:cxn>
                    <a:cxn ang="T151">
                      <a:pos x="T58" y="T59"/>
                    </a:cxn>
                    <a:cxn ang="T152">
                      <a:pos x="T60" y="T61"/>
                    </a:cxn>
                    <a:cxn ang="T153">
                      <a:pos x="T62" y="T63"/>
                    </a:cxn>
                    <a:cxn ang="T154">
                      <a:pos x="T64" y="T65"/>
                    </a:cxn>
                    <a:cxn ang="T155">
                      <a:pos x="T66" y="T67"/>
                    </a:cxn>
                    <a:cxn ang="T156">
                      <a:pos x="T68" y="T69"/>
                    </a:cxn>
                    <a:cxn ang="T157">
                      <a:pos x="T70" y="T71"/>
                    </a:cxn>
                    <a:cxn ang="T158">
                      <a:pos x="T72" y="T73"/>
                    </a:cxn>
                    <a:cxn ang="T159">
                      <a:pos x="T74" y="T75"/>
                    </a:cxn>
                    <a:cxn ang="T160">
                      <a:pos x="T76" y="T77"/>
                    </a:cxn>
                    <a:cxn ang="T161">
                      <a:pos x="T78" y="T79"/>
                    </a:cxn>
                    <a:cxn ang="T162">
                      <a:pos x="T80" y="T81"/>
                    </a:cxn>
                    <a:cxn ang="T163">
                      <a:pos x="T82" y="T83"/>
                    </a:cxn>
                    <a:cxn ang="T164">
                      <a:pos x="T84" y="T85"/>
                    </a:cxn>
                    <a:cxn ang="T165">
                      <a:pos x="T86" y="T87"/>
                    </a:cxn>
                    <a:cxn ang="T166">
                      <a:pos x="T88" y="T89"/>
                    </a:cxn>
                    <a:cxn ang="T167">
                      <a:pos x="T90" y="T91"/>
                    </a:cxn>
                    <a:cxn ang="T168">
                      <a:pos x="T92" y="T93"/>
                    </a:cxn>
                    <a:cxn ang="T169">
                      <a:pos x="T94" y="T95"/>
                    </a:cxn>
                    <a:cxn ang="T170">
                      <a:pos x="T96" y="T97"/>
                    </a:cxn>
                    <a:cxn ang="T171">
                      <a:pos x="T98" y="T99"/>
                    </a:cxn>
                    <a:cxn ang="T172">
                      <a:pos x="T100" y="T101"/>
                    </a:cxn>
                    <a:cxn ang="T173">
                      <a:pos x="T102" y="T103"/>
                    </a:cxn>
                    <a:cxn ang="T174">
                      <a:pos x="T104" y="T105"/>
                    </a:cxn>
                    <a:cxn ang="T175">
                      <a:pos x="T106" y="T107"/>
                    </a:cxn>
                    <a:cxn ang="T176">
                      <a:pos x="T108" y="T109"/>
                    </a:cxn>
                    <a:cxn ang="T177">
                      <a:pos x="T110" y="T111"/>
                    </a:cxn>
                    <a:cxn ang="T178">
                      <a:pos x="T112" y="T113"/>
                    </a:cxn>
                    <a:cxn ang="T179">
                      <a:pos x="T114" y="T115"/>
                    </a:cxn>
                    <a:cxn ang="T180">
                      <a:pos x="T116" y="T117"/>
                    </a:cxn>
                    <a:cxn ang="T181">
                      <a:pos x="T118" y="T119"/>
                    </a:cxn>
                    <a:cxn ang="T182">
                      <a:pos x="T120" y="T121"/>
                    </a:cxn>
                  </a:cxnLst>
                  <a:rect l="T183" t="T184" r="T185" b="T186"/>
                  <a:pathLst>
                    <a:path w="603" h="983">
                      <a:moveTo>
                        <a:pt x="43" y="661"/>
                      </a:moveTo>
                      <a:lnTo>
                        <a:pt x="43" y="652"/>
                      </a:lnTo>
                      <a:lnTo>
                        <a:pt x="51" y="644"/>
                      </a:lnTo>
                      <a:lnTo>
                        <a:pt x="51" y="635"/>
                      </a:lnTo>
                      <a:lnTo>
                        <a:pt x="60" y="635"/>
                      </a:lnTo>
                      <a:lnTo>
                        <a:pt x="60" y="627"/>
                      </a:lnTo>
                      <a:lnTo>
                        <a:pt x="60" y="618"/>
                      </a:lnTo>
                      <a:lnTo>
                        <a:pt x="60" y="610"/>
                      </a:lnTo>
                      <a:lnTo>
                        <a:pt x="68" y="610"/>
                      </a:lnTo>
                      <a:lnTo>
                        <a:pt x="68" y="601"/>
                      </a:lnTo>
                      <a:lnTo>
                        <a:pt x="60" y="601"/>
                      </a:lnTo>
                      <a:lnTo>
                        <a:pt x="60" y="593"/>
                      </a:lnTo>
                      <a:lnTo>
                        <a:pt x="51" y="593"/>
                      </a:lnTo>
                      <a:lnTo>
                        <a:pt x="51" y="584"/>
                      </a:lnTo>
                      <a:lnTo>
                        <a:pt x="51" y="593"/>
                      </a:lnTo>
                      <a:lnTo>
                        <a:pt x="43" y="584"/>
                      </a:lnTo>
                      <a:lnTo>
                        <a:pt x="43" y="576"/>
                      </a:lnTo>
                      <a:lnTo>
                        <a:pt x="43" y="568"/>
                      </a:lnTo>
                      <a:lnTo>
                        <a:pt x="51" y="568"/>
                      </a:lnTo>
                      <a:lnTo>
                        <a:pt x="51" y="559"/>
                      </a:lnTo>
                      <a:lnTo>
                        <a:pt x="60" y="551"/>
                      </a:lnTo>
                      <a:lnTo>
                        <a:pt x="68" y="534"/>
                      </a:lnTo>
                      <a:lnTo>
                        <a:pt x="77" y="525"/>
                      </a:lnTo>
                      <a:lnTo>
                        <a:pt x="85" y="525"/>
                      </a:lnTo>
                      <a:lnTo>
                        <a:pt x="85" y="517"/>
                      </a:lnTo>
                      <a:lnTo>
                        <a:pt x="94" y="517"/>
                      </a:lnTo>
                      <a:lnTo>
                        <a:pt x="94" y="508"/>
                      </a:lnTo>
                      <a:lnTo>
                        <a:pt x="94" y="500"/>
                      </a:lnTo>
                      <a:lnTo>
                        <a:pt x="102" y="500"/>
                      </a:lnTo>
                      <a:lnTo>
                        <a:pt x="102" y="491"/>
                      </a:lnTo>
                      <a:lnTo>
                        <a:pt x="111" y="491"/>
                      </a:lnTo>
                      <a:lnTo>
                        <a:pt x="111" y="483"/>
                      </a:lnTo>
                      <a:lnTo>
                        <a:pt x="119" y="474"/>
                      </a:lnTo>
                      <a:lnTo>
                        <a:pt x="119" y="466"/>
                      </a:lnTo>
                      <a:lnTo>
                        <a:pt x="136" y="449"/>
                      </a:lnTo>
                      <a:lnTo>
                        <a:pt x="145" y="440"/>
                      </a:lnTo>
                      <a:lnTo>
                        <a:pt x="145" y="432"/>
                      </a:lnTo>
                      <a:lnTo>
                        <a:pt x="145" y="423"/>
                      </a:lnTo>
                      <a:lnTo>
                        <a:pt x="145" y="415"/>
                      </a:lnTo>
                      <a:lnTo>
                        <a:pt x="136" y="407"/>
                      </a:lnTo>
                      <a:lnTo>
                        <a:pt x="136" y="398"/>
                      </a:lnTo>
                      <a:lnTo>
                        <a:pt x="128" y="398"/>
                      </a:lnTo>
                      <a:lnTo>
                        <a:pt x="119" y="390"/>
                      </a:lnTo>
                      <a:lnTo>
                        <a:pt x="119" y="381"/>
                      </a:lnTo>
                      <a:lnTo>
                        <a:pt x="119" y="373"/>
                      </a:lnTo>
                      <a:lnTo>
                        <a:pt x="119" y="364"/>
                      </a:lnTo>
                      <a:lnTo>
                        <a:pt x="111" y="364"/>
                      </a:lnTo>
                      <a:lnTo>
                        <a:pt x="119" y="364"/>
                      </a:lnTo>
                      <a:lnTo>
                        <a:pt x="119" y="356"/>
                      </a:lnTo>
                      <a:lnTo>
                        <a:pt x="119" y="347"/>
                      </a:lnTo>
                      <a:lnTo>
                        <a:pt x="119" y="339"/>
                      </a:lnTo>
                      <a:lnTo>
                        <a:pt x="119" y="330"/>
                      </a:lnTo>
                      <a:lnTo>
                        <a:pt x="119" y="322"/>
                      </a:lnTo>
                      <a:lnTo>
                        <a:pt x="119" y="305"/>
                      </a:lnTo>
                      <a:lnTo>
                        <a:pt x="136" y="237"/>
                      </a:lnTo>
                      <a:lnTo>
                        <a:pt x="145" y="220"/>
                      </a:lnTo>
                      <a:lnTo>
                        <a:pt x="145" y="203"/>
                      </a:lnTo>
                      <a:lnTo>
                        <a:pt x="162" y="127"/>
                      </a:lnTo>
                      <a:lnTo>
                        <a:pt x="162" y="118"/>
                      </a:lnTo>
                      <a:lnTo>
                        <a:pt x="187" y="25"/>
                      </a:lnTo>
                      <a:lnTo>
                        <a:pt x="196" y="0"/>
                      </a:lnTo>
                      <a:lnTo>
                        <a:pt x="272" y="17"/>
                      </a:lnTo>
                      <a:lnTo>
                        <a:pt x="264" y="85"/>
                      </a:lnTo>
                      <a:lnTo>
                        <a:pt x="255" y="118"/>
                      </a:lnTo>
                      <a:lnTo>
                        <a:pt x="247" y="144"/>
                      </a:lnTo>
                      <a:lnTo>
                        <a:pt x="247" y="152"/>
                      </a:lnTo>
                      <a:lnTo>
                        <a:pt x="255" y="161"/>
                      </a:lnTo>
                      <a:lnTo>
                        <a:pt x="255" y="169"/>
                      </a:lnTo>
                      <a:lnTo>
                        <a:pt x="264" y="169"/>
                      </a:lnTo>
                      <a:lnTo>
                        <a:pt x="264" y="178"/>
                      </a:lnTo>
                      <a:lnTo>
                        <a:pt x="264" y="186"/>
                      </a:lnTo>
                      <a:lnTo>
                        <a:pt x="264" y="195"/>
                      </a:lnTo>
                      <a:lnTo>
                        <a:pt x="264" y="203"/>
                      </a:lnTo>
                      <a:lnTo>
                        <a:pt x="264" y="212"/>
                      </a:lnTo>
                      <a:lnTo>
                        <a:pt x="272" y="212"/>
                      </a:lnTo>
                      <a:lnTo>
                        <a:pt x="272" y="220"/>
                      </a:lnTo>
                      <a:lnTo>
                        <a:pt x="264" y="220"/>
                      </a:lnTo>
                      <a:lnTo>
                        <a:pt x="255" y="220"/>
                      </a:lnTo>
                      <a:lnTo>
                        <a:pt x="264" y="229"/>
                      </a:lnTo>
                      <a:lnTo>
                        <a:pt x="272" y="229"/>
                      </a:lnTo>
                      <a:lnTo>
                        <a:pt x="272" y="237"/>
                      </a:lnTo>
                      <a:lnTo>
                        <a:pt x="272" y="246"/>
                      </a:lnTo>
                      <a:lnTo>
                        <a:pt x="281" y="246"/>
                      </a:lnTo>
                      <a:lnTo>
                        <a:pt x="289" y="246"/>
                      </a:lnTo>
                      <a:lnTo>
                        <a:pt x="289" y="254"/>
                      </a:lnTo>
                      <a:lnTo>
                        <a:pt x="289" y="262"/>
                      </a:lnTo>
                      <a:lnTo>
                        <a:pt x="298" y="271"/>
                      </a:lnTo>
                      <a:lnTo>
                        <a:pt x="298" y="279"/>
                      </a:lnTo>
                      <a:lnTo>
                        <a:pt x="306" y="279"/>
                      </a:lnTo>
                      <a:lnTo>
                        <a:pt x="306" y="288"/>
                      </a:lnTo>
                      <a:lnTo>
                        <a:pt x="315" y="288"/>
                      </a:lnTo>
                      <a:lnTo>
                        <a:pt x="315" y="296"/>
                      </a:lnTo>
                      <a:lnTo>
                        <a:pt x="315" y="305"/>
                      </a:lnTo>
                      <a:lnTo>
                        <a:pt x="315" y="313"/>
                      </a:lnTo>
                      <a:lnTo>
                        <a:pt x="323" y="313"/>
                      </a:lnTo>
                      <a:lnTo>
                        <a:pt x="323" y="322"/>
                      </a:lnTo>
                      <a:lnTo>
                        <a:pt x="323" y="330"/>
                      </a:lnTo>
                      <a:lnTo>
                        <a:pt x="332" y="322"/>
                      </a:lnTo>
                      <a:lnTo>
                        <a:pt x="340" y="330"/>
                      </a:lnTo>
                      <a:lnTo>
                        <a:pt x="332" y="330"/>
                      </a:lnTo>
                      <a:lnTo>
                        <a:pt x="332" y="339"/>
                      </a:lnTo>
                      <a:lnTo>
                        <a:pt x="340" y="339"/>
                      </a:lnTo>
                      <a:lnTo>
                        <a:pt x="349" y="339"/>
                      </a:lnTo>
                      <a:lnTo>
                        <a:pt x="357" y="339"/>
                      </a:lnTo>
                      <a:lnTo>
                        <a:pt x="357" y="347"/>
                      </a:lnTo>
                      <a:lnTo>
                        <a:pt x="357" y="356"/>
                      </a:lnTo>
                      <a:lnTo>
                        <a:pt x="349" y="364"/>
                      </a:lnTo>
                      <a:lnTo>
                        <a:pt x="349" y="373"/>
                      </a:lnTo>
                      <a:lnTo>
                        <a:pt x="340" y="390"/>
                      </a:lnTo>
                      <a:lnTo>
                        <a:pt x="340" y="398"/>
                      </a:lnTo>
                      <a:lnTo>
                        <a:pt x="332" y="398"/>
                      </a:lnTo>
                      <a:lnTo>
                        <a:pt x="332" y="407"/>
                      </a:lnTo>
                      <a:lnTo>
                        <a:pt x="340" y="407"/>
                      </a:lnTo>
                      <a:lnTo>
                        <a:pt x="332" y="415"/>
                      </a:lnTo>
                      <a:lnTo>
                        <a:pt x="332" y="423"/>
                      </a:lnTo>
                      <a:lnTo>
                        <a:pt x="340" y="423"/>
                      </a:lnTo>
                      <a:lnTo>
                        <a:pt x="332" y="432"/>
                      </a:lnTo>
                      <a:lnTo>
                        <a:pt x="340" y="440"/>
                      </a:lnTo>
                      <a:lnTo>
                        <a:pt x="332" y="440"/>
                      </a:lnTo>
                      <a:lnTo>
                        <a:pt x="323" y="440"/>
                      </a:lnTo>
                      <a:lnTo>
                        <a:pt x="323" y="449"/>
                      </a:lnTo>
                      <a:lnTo>
                        <a:pt x="323" y="457"/>
                      </a:lnTo>
                      <a:lnTo>
                        <a:pt x="323" y="466"/>
                      </a:lnTo>
                      <a:lnTo>
                        <a:pt x="315" y="466"/>
                      </a:lnTo>
                      <a:lnTo>
                        <a:pt x="315" y="474"/>
                      </a:lnTo>
                      <a:lnTo>
                        <a:pt x="323" y="474"/>
                      </a:lnTo>
                      <a:lnTo>
                        <a:pt x="323" y="483"/>
                      </a:lnTo>
                      <a:lnTo>
                        <a:pt x="332" y="483"/>
                      </a:lnTo>
                      <a:lnTo>
                        <a:pt x="332" y="491"/>
                      </a:lnTo>
                      <a:lnTo>
                        <a:pt x="340" y="491"/>
                      </a:lnTo>
                      <a:lnTo>
                        <a:pt x="340" y="483"/>
                      </a:lnTo>
                      <a:lnTo>
                        <a:pt x="349" y="483"/>
                      </a:lnTo>
                      <a:lnTo>
                        <a:pt x="357" y="483"/>
                      </a:lnTo>
                      <a:lnTo>
                        <a:pt x="357" y="474"/>
                      </a:lnTo>
                      <a:lnTo>
                        <a:pt x="366" y="474"/>
                      </a:lnTo>
                      <a:lnTo>
                        <a:pt x="366" y="466"/>
                      </a:lnTo>
                      <a:lnTo>
                        <a:pt x="374" y="474"/>
                      </a:lnTo>
                      <a:lnTo>
                        <a:pt x="374" y="483"/>
                      </a:lnTo>
                      <a:lnTo>
                        <a:pt x="383" y="483"/>
                      </a:lnTo>
                      <a:lnTo>
                        <a:pt x="374" y="491"/>
                      </a:lnTo>
                      <a:lnTo>
                        <a:pt x="383" y="491"/>
                      </a:lnTo>
                      <a:lnTo>
                        <a:pt x="383" y="500"/>
                      </a:lnTo>
                      <a:lnTo>
                        <a:pt x="383" y="508"/>
                      </a:lnTo>
                      <a:lnTo>
                        <a:pt x="383" y="517"/>
                      </a:lnTo>
                      <a:lnTo>
                        <a:pt x="383" y="525"/>
                      </a:lnTo>
                      <a:lnTo>
                        <a:pt x="383" y="534"/>
                      </a:lnTo>
                      <a:lnTo>
                        <a:pt x="391" y="542"/>
                      </a:lnTo>
                      <a:lnTo>
                        <a:pt x="391" y="551"/>
                      </a:lnTo>
                      <a:lnTo>
                        <a:pt x="400" y="551"/>
                      </a:lnTo>
                      <a:lnTo>
                        <a:pt x="391" y="551"/>
                      </a:lnTo>
                      <a:lnTo>
                        <a:pt x="400" y="551"/>
                      </a:lnTo>
                      <a:lnTo>
                        <a:pt x="400" y="559"/>
                      </a:lnTo>
                      <a:lnTo>
                        <a:pt x="400" y="568"/>
                      </a:lnTo>
                      <a:lnTo>
                        <a:pt x="391" y="568"/>
                      </a:lnTo>
                      <a:lnTo>
                        <a:pt x="400" y="584"/>
                      </a:lnTo>
                      <a:lnTo>
                        <a:pt x="400" y="593"/>
                      </a:lnTo>
                      <a:lnTo>
                        <a:pt x="408" y="593"/>
                      </a:lnTo>
                      <a:lnTo>
                        <a:pt x="417" y="593"/>
                      </a:lnTo>
                      <a:lnTo>
                        <a:pt x="425" y="601"/>
                      </a:lnTo>
                      <a:lnTo>
                        <a:pt x="425" y="610"/>
                      </a:lnTo>
                      <a:lnTo>
                        <a:pt x="425" y="618"/>
                      </a:lnTo>
                      <a:lnTo>
                        <a:pt x="425" y="627"/>
                      </a:lnTo>
                      <a:lnTo>
                        <a:pt x="425" y="635"/>
                      </a:lnTo>
                      <a:lnTo>
                        <a:pt x="425" y="644"/>
                      </a:lnTo>
                      <a:lnTo>
                        <a:pt x="433" y="644"/>
                      </a:lnTo>
                      <a:lnTo>
                        <a:pt x="433" y="652"/>
                      </a:lnTo>
                      <a:lnTo>
                        <a:pt x="442" y="652"/>
                      </a:lnTo>
                      <a:lnTo>
                        <a:pt x="442" y="644"/>
                      </a:lnTo>
                      <a:lnTo>
                        <a:pt x="450" y="644"/>
                      </a:lnTo>
                      <a:lnTo>
                        <a:pt x="450" y="635"/>
                      </a:lnTo>
                      <a:lnTo>
                        <a:pt x="459" y="644"/>
                      </a:lnTo>
                      <a:lnTo>
                        <a:pt x="467" y="644"/>
                      </a:lnTo>
                      <a:lnTo>
                        <a:pt x="476" y="644"/>
                      </a:lnTo>
                      <a:lnTo>
                        <a:pt x="476" y="652"/>
                      </a:lnTo>
                      <a:lnTo>
                        <a:pt x="484" y="652"/>
                      </a:lnTo>
                      <a:lnTo>
                        <a:pt x="484" y="644"/>
                      </a:lnTo>
                      <a:lnTo>
                        <a:pt x="493" y="644"/>
                      </a:lnTo>
                      <a:lnTo>
                        <a:pt x="493" y="635"/>
                      </a:lnTo>
                      <a:lnTo>
                        <a:pt x="501" y="635"/>
                      </a:lnTo>
                      <a:lnTo>
                        <a:pt x="501" y="644"/>
                      </a:lnTo>
                      <a:lnTo>
                        <a:pt x="510" y="644"/>
                      </a:lnTo>
                      <a:lnTo>
                        <a:pt x="518" y="644"/>
                      </a:lnTo>
                      <a:lnTo>
                        <a:pt x="527" y="644"/>
                      </a:lnTo>
                      <a:lnTo>
                        <a:pt x="535" y="652"/>
                      </a:lnTo>
                      <a:lnTo>
                        <a:pt x="544" y="652"/>
                      </a:lnTo>
                      <a:lnTo>
                        <a:pt x="544" y="644"/>
                      </a:lnTo>
                      <a:lnTo>
                        <a:pt x="552" y="652"/>
                      </a:lnTo>
                      <a:lnTo>
                        <a:pt x="561" y="652"/>
                      </a:lnTo>
                      <a:lnTo>
                        <a:pt x="569" y="652"/>
                      </a:lnTo>
                      <a:lnTo>
                        <a:pt x="561" y="652"/>
                      </a:lnTo>
                      <a:lnTo>
                        <a:pt x="561" y="644"/>
                      </a:lnTo>
                      <a:lnTo>
                        <a:pt x="569" y="644"/>
                      </a:lnTo>
                      <a:lnTo>
                        <a:pt x="569" y="635"/>
                      </a:lnTo>
                      <a:lnTo>
                        <a:pt x="569" y="627"/>
                      </a:lnTo>
                      <a:lnTo>
                        <a:pt x="578" y="635"/>
                      </a:lnTo>
                      <a:lnTo>
                        <a:pt x="578" y="627"/>
                      </a:lnTo>
                      <a:lnTo>
                        <a:pt x="586" y="627"/>
                      </a:lnTo>
                      <a:lnTo>
                        <a:pt x="586" y="635"/>
                      </a:lnTo>
                      <a:lnTo>
                        <a:pt x="586" y="644"/>
                      </a:lnTo>
                      <a:lnTo>
                        <a:pt x="595" y="644"/>
                      </a:lnTo>
                      <a:lnTo>
                        <a:pt x="586" y="644"/>
                      </a:lnTo>
                      <a:lnTo>
                        <a:pt x="586" y="652"/>
                      </a:lnTo>
                      <a:lnTo>
                        <a:pt x="595" y="652"/>
                      </a:lnTo>
                      <a:lnTo>
                        <a:pt x="595" y="661"/>
                      </a:lnTo>
                      <a:lnTo>
                        <a:pt x="603" y="661"/>
                      </a:lnTo>
                      <a:lnTo>
                        <a:pt x="603" y="669"/>
                      </a:lnTo>
                      <a:lnTo>
                        <a:pt x="595" y="729"/>
                      </a:lnTo>
                      <a:lnTo>
                        <a:pt x="586" y="788"/>
                      </a:lnTo>
                      <a:lnTo>
                        <a:pt x="578" y="822"/>
                      </a:lnTo>
                      <a:lnTo>
                        <a:pt x="578" y="847"/>
                      </a:lnTo>
                      <a:lnTo>
                        <a:pt x="561" y="915"/>
                      </a:lnTo>
                      <a:lnTo>
                        <a:pt x="552" y="983"/>
                      </a:lnTo>
                      <a:lnTo>
                        <a:pt x="510" y="974"/>
                      </a:lnTo>
                      <a:lnTo>
                        <a:pt x="459" y="966"/>
                      </a:lnTo>
                      <a:lnTo>
                        <a:pt x="450" y="966"/>
                      </a:lnTo>
                      <a:lnTo>
                        <a:pt x="374" y="949"/>
                      </a:lnTo>
                      <a:lnTo>
                        <a:pt x="272" y="932"/>
                      </a:lnTo>
                      <a:lnTo>
                        <a:pt x="255" y="932"/>
                      </a:lnTo>
                      <a:lnTo>
                        <a:pt x="179" y="915"/>
                      </a:lnTo>
                      <a:lnTo>
                        <a:pt x="94" y="898"/>
                      </a:lnTo>
                      <a:lnTo>
                        <a:pt x="0" y="873"/>
                      </a:lnTo>
                      <a:lnTo>
                        <a:pt x="43" y="661"/>
                      </a:lnTo>
                      <a:close/>
                    </a:path>
                  </a:pathLst>
                </a:custGeom>
                <a:solidFill>
                  <a:srgbClr val="8DA3FF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0" hangingPunct="0">
                    <a:spcBef>
                      <a:spcPct val="20000"/>
                    </a:spcBef>
                  </a:pPr>
                  <a:endParaRPr lang="en-US"/>
                </a:p>
              </p:txBody>
            </p:sp>
            <p:sp>
              <p:nvSpPr>
                <p:cNvPr id="46130" name="Freeform 86"/>
                <p:cNvSpPr>
                  <a:spLocks/>
                </p:cNvSpPr>
                <p:nvPr/>
              </p:nvSpPr>
              <p:spPr bwMode="auto">
                <a:xfrm>
                  <a:off x="4965" y="1097"/>
                  <a:ext cx="178" cy="322"/>
                </a:xfrm>
                <a:custGeom>
                  <a:avLst/>
                  <a:gdLst>
                    <a:gd name="T0" fmla="*/ 76 w 178"/>
                    <a:gd name="T1" fmla="*/ 314 h 322"/>
                    <a:gd name="T2" fmla="*/ 59 w 178"/>
                    <a:gd name="T3" fmla="*/ 246 h 322"/>
                    <a:gd name="T4" fmla="*/ 51 w 178"/>
                    <a:gd name="T5" fmla="*/ 221 h 322"/>
                    <a:gd name="T6" fmla="*/ 51 w 178"/>
                    <a:gd name="T7" fmla="*/ 212 h 322"/>
                    <a:gd name="T8" fmla="*/ 42 w 178"/>
                    <a:gd name="T9" fmla="*/ 221 h 322"/>
                    <a:gd name="T10" fmla="*/ 42 w 178"/>
                    <a:gd name="T11" fmla="*/ 195 h 322"/>
                    <a:gd name="T12" fmla="*/ 34 w 178"/>
                    <a:gd name="T13" fmla="*/ 178 h 322"/>
                    <a:gd name="T14" fmla="*/ 25 w 178"/>
                    <a:gd name="T15" fmla="*/ 161 h 322"/>
                    <a:gd name="T16" fmla="*/ 25 w 178"/>
                    <a:gd name="T17" fmla="*/ 153 h 322"/>
                    <a:gd name="T18" fmla="*/ 25 w 178"/>
                    <a:gd name="T19" fmla="*/ 145 h 322"/>
                    <a:gd name="T20" fmla="*/ 25 w 178"/>
                    <a:gd name="T21" fmla="*/ 111 h 322"/>
                    <a:gd name="T22" fmla="*/ 17 w 178"/>
                    <a:gd name="T23" fmla="*/ 94 h 322"/>
                    <a:gd name="T24" fmla="*/ 8 w 178"/>
                    <a:gd name="T25" fmla="*/ 85 h 322"/>
                    <a:gd name="T26" fmla="*/ 8 w 178"/>
                    <a:gd name="T27" fmla="*/ 77 h 322"/>
                    <a:gd name="T28" fmla="*/ 8 w 178"/>
                    <a:gd name="T29" fmla="*/ 60 h 322"/>
                    <a:gd name="T30" fmla="*/ 0 w 178"/>
                    <a:gd name="T31" fmla="*/ 43 h 322"/>
                    <a:gd name="T32" fmla="*/ 127 w 178"/>
                    <a:gd name="T33" fmla="*/ 9 h 322"/>
                    <a:gd name="T34" fmla="*/ 170 w 178"/>
                    <a:gd name="T35" fmla="*/ 9 h 322"/>
                    <a:gd name="T36" fmla="*/ 161 w 178"/>
                    <a:gd name="T37" fmla="*/ 26 h 322"/>
                    <a:gd name="T38" fmla="*/ 170 w 178"/>
                    <a:gd name="T39" fmla="*/ 43 h 322"/>
                    <a:gd name="T40" fmla="*/ 178 w 178"/>
                    <a:gd name="T41" fmla="*/ 51 h 322"/>
                    <a:gd name="T42" fmla="*/ 178 w 178"/>
                    <a:gd name="T43" fmla="*/ 60 h 322"/>
                    <a:gd name="T44" fmla="*/ 170 w 178"/>
                    <a:gd name="T45" fmla="*/ 68 h 322"/>
                    <a:gd name="T46" fmla="*/ 170 w 178"/>
                    <a:gd name="T47" fmla="*/ 77 h 322"/>
                    <a:gd name="T48" fmla="*/ 161 w 178"/>
                    <a:gd name="T49" fmla="*/ 85 h 322"/>
                    <a:gd name="T50" fmla="*/ 153 w 178"/>
                    <a:gd name="T51" fmla="*/ 94 h 322"/>
                    <a:gd name="T52" fmla="*/ 144 w 178"/>
                    <a:gd name="T53" fmla="*/ 102 h 322"/>
                    <a:gd name="T54" fmla="*/ 144 w 178"/>
                    <a:gd name="T55" fmla="*/ 119 h 322"/>
                    <a:gd name="T56" fmla="*/ 144 w 178"/>
                    <a:gd name="T57" fmla="*/ 128 h 322"/>
                    <a:gd name="T58" fmla="*/ 144 w 178"/>
                    <a:gd name="T59" fmla="*/ 136 h 322"/>
                    <a:gd name="T60" fmla="*/ 144 w 178"/>
                    <a:gd name="T61" fmla="*/ 145 h 322"/>
                    <a:gd name="T62" fmla="*/ 144 w 178"/>
                    <a:gd name="T63" fmla="*/ 153 h 322"/>
                    <a:gd name="T64" fmla="*/ 144 w 178"/>
                    <a:gd name="T65" fmla="*/ 170 h 322"/>
                    <a:gd name="T66" fmla="*/ 136 w 178"/>
                    <a:gd name="T67" fmla="*/ 195 h 322"/>
                    <a:gd name="T68" fmla="*/ 136 w 178"/>
                    <a:gd name="T69" fmla="*/ 212 h 322"/>
                    <a:gd name="T70" fmla="*/ 136 w 178"/>
                    <a:gd name="T71" fmla="*/ 229 h 322"/>
                    <a:gd name="T72" fmla="*/ 136 w 178"/>
                    <a:gd name="T73" fmla="*/ 238 h 322"/>
                    <a:gd name="T74" fmla="*/ 144 w 178"/>
                    <a:gd name="T75" fmla="*/ 263 h 322"/>
                    <a:gd name="T76" fmla="*/ 144 w 178"/>
                    <a:gd name="T77" fmla="*/ 272 h 322"/>
                    <a:gd name="T78" fmla="*/ 144 w 178"/>
                    <a:gd name="T79" fmla="*/ 280 h 322"/>
                    <a:gd name="T80" fmla="*/ 144 w 178"/>
                    <a:gd name="T81" fmla="*/ 297 h 322"/>
                    <a:gd name="T82" fmla="*/ 153 w 178"/>
                    <a:gd name="T83" fmla="*/ 306 h 322"/>
                    <a:gd name="T84" fmla="*/ 102 w 178"/>
                    <a:gd name="T85" fmla="*/ 314 h 322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w 178"/>
                    <a:gd name="T130" fmla="*/ 0 h 322"/>
                    <a:gd name="T131" fmla="*/ 178 w 178"/>
                    <a:gd name="T132" fmla="*/ 322 h 322"/>
                  </a:gdLst>
                  <a:ahLst/>
                  <a:cxnLst>
                    <a:cxn ang="T86">
                      <a:pos x="T0" y="T1"/>
                    </a:cxn>
                    <a:cxn ang="T87">
                      <a:pos x="T2" y="T3"/>
                    </a:cxn>
                    <a:cxn ang="T88">
                      <a:pos x="T4" y="T5"/>
                    </a:cxn>
                    <a:cxn ang="T89">
                      <a:pos x="T6" y="T7"/>
                    </a:cxn>
                    <a:cxn ang="T90">
                      <a:pos x="T8" y="T9"/>
                    </a:cxn>
                    <a:cxn ang="T91">
                      <a:pos x="T10" y="T11"/>
                    </a:cxn>
                    <a:cxn ang="T92">
                      <a:pos x="T12" y="T13"/>
                    </a:cxn>
                    <a:cxn ang="T93">
                      <a:pos x="T14" y="T15"/>
                    </a:cxn>
                    <a:cxn ang="T94">
                      <a:pos x="T16" y="T17"/>
                    </a:cxn>
                    <a:cxn ang="T95">
                      <a:pos x="T18" y="T19"/>
                    </a:cxn>
                    <a:cxn ang="T96">
                      <a:pos x="T20" y="T21"/>
                    </a:cxn>
                    <a:cxn ang="T97">
                      <a:pos x="T22" y="T23"/>
                    </a:cxn>
                    <a:cxn ang="T98">
                      <a:pos x="T24" y="T25"/>
                    </a:cxn>
                    <a:cxn ang="T99">
                      <a:pos x="T26" y="T27"/>
                    </a:cxn>
                    <a:cxn ang="T100">
                      <a:pos x="T28" y="T29"/>
                    </a:cxn>
                    <a:cxn ang="T101">
                      <a:pos x="T30" y="T31"/>
                    </a:cxn>
                    <a:cxn ang="T102">
                      <a:pos x="T32" y="T33"/>
                    </a:cxn>
                    <a:cxn ang="T103">
                      <a:pos x="T34" y="T35"/>
                    </a:cxn>
                    <a:cxn ang="T104">
                      <a:pos x="T36" y="T37"/>
                    </a:cxn>
                    <a:cxn ang="T105">
                      <a:pos x="T38" y="T39"/>
                    </a:cxn>
                    <a:cxn ang="T106">
                      <a:pos x="T40" y="T41"/>
                    </a:cxn>
                    <a:cxn ang="T107">
                      <a:pos x="T42" y="T43"/>
                    </a:cxn>
                    <a:cxn ang="T108">
                      <a:pos x="T44" y="T45"/>
                    </a:cxn>
                    <a:cxn ang="T109">
                      <a:pos x="T46" y="T47"/>
                    </a:cxn>
                    <a:cxn ang="T110">
                      <a:pos x="T48" y="T49"/>
                    </a:cxn>
                    <a:cxn ang="T111">
                      <a:pos x="T50" y="T51"/>
                    </a:cxn>
                    <a:cxn ang="T112">
                      <a:pos x="T52" y="T53"/>
                    </a:cxn>
                    <a:cxn ang="T113">
                      <a:pos x="T54" y="T55"/>
                    </a:cxn>
                    <a:cxn ang="T114">
                      <a:pos x="T56" y="T57"/>
                    </a:cxn>
                    <a:cxn ang="T115">
                      <a:pos x="T58" y="T59"/>
                    </a:cxn>
                    <a:cxn ang="T116">
                      <a:pos x="T60" y="T61"/>
                    </a:cxn>
                    <a:cxn ang="T117">
                      <a:pos x="T62" y="T63"/>
                    </a:cxn>
                    <a:cxn ang="T118">
                      <a:pos x="T64" y="T65"/>
                    </a:cxn>
                    <a:cxn ang="T119">
                      <a:pos x="T66" y="T67"/>
                    </a:cxn>
                    <a:cxn ang="T120">
                      <a:pos x="T68" y="T69"/>
                    </a:cxn>
                    <a:cxn ang="T121">
                      <a:pos x="T70" y="T71"/>
                    </a:cxn>
                    <a:cxn ang="T122">
                      <a:pos x="T72" y="T73"/>
                    </a:cxn>
                    <a:cxn ang="T123">
                      <a:pos x="T74" y="T75"/>
                    </a:cxn>
                    <a:cxn ang="T124">
                      <a:pos x="T76" y="T77"/>
                    </a:cxn>
                    <a:cxn ang="T125">
                      <a:pos x="T78" y="T79"/>
                    </a:cxn>
                    <a:cxn ang="T126">
                      <a:pos x="T80" y="T81"/>
                    </a:cxn>
                    <a:cxn ang="T127">
                      <a:pos x="T82" y="T83"/>
                    </a:cxn>
                    <a:cxn ang="T128">
                      <a:pos x="T84" y="T85"/>
                    </a:cxn>
                  </a:cxnLst>
                  <a:rect l="T129" t="T130" r="T131" b="T132"/>
                  <a:pathLst>
                    <a:path w="178" h="322">
                      <a:moveTo>
                        <a:pt x="76" y="322"/>
                      </a:moveTo>
                      <a:lnTo>
                        <a:pt x="76" y="322"/>
                      </a:lnTo>
                      <a:lnTo>
                        <a:pt x="76" y="314"/>
                      </a:lnTo>
                      <a:lnTo>
                        <a:pt x="68" y="297"/>
                      </a:lnTo>
                      <a:lnTo>
                        <a:pt x="59" y="246"/>
                      </a:lnTo>
                      <a:lnTo>
                        <a:pt x="59" y="221"/>
                      </a:lnTo>
                      <a:lnTo>
                        <a:pt x="51" y="221"/>
                      </a:lnTo>
                      <a:lnTo>
                        <a:pt x="51" y="212"/>
                      </a:lnTo>
                      <a:lnTo>
                        <a:pt x="42" y="212"/>
                      </a:lnTo>
                      <a:lnTo>
                        <a:pt x="42" y="221"/>
                      </a:lnTo>
                      <a:lnTo>
                        <a:pt x="34" y="212"/>
                      </a:lnTo>
                      <a:lnTo>
                        <a:pt x="42" y="204"/>
                      </a:lnTo>
                      <a:lnTo>
                        <a:pt x="42" y="195"/>
                      </a:lnTo>
                      <a:lnTo>
                        <a:pt x="34" y="195"/>
                      </a:lnTo>
                      <a:lnTo>
                        <a:pt x="34" y="178"/>
                      </a:lnTo>
                      <a:lnTo>
                        <a:pt x="25" y="170"/>
                      </a:lnTo>
                      <a:lnTo>
                        <a:pt x="25" y="161"/>
                      </a:lnTo>
                      <a:lnTo>
                        <a:pt x="25" y="153"/>
                      </a:lnTo>
                      <a:lnTo>
                        <a:pt x="25" y="145"/>
                      </a:lnTo>
                      <a:lnTo>
                        <a:pt x="25" y="136"/>
                      </a:lnTo>
                      <a:lnTo>
                        <a:pt x="25" y="119"/>
                      </a:lnTo>
                      <a:lnTo>
                        <a:pt x="25" y="111"/>
                      </a:lnTo>
                      <a:lnTo>
                        <a:pt x="17" y="102"/>
                      </a:lnTo>
                      <a:lnTo>
                        <a:pt x="17" y="94"/>
                      </a:lnTo>
                      <a:lnTo>
                        <a:pt x="8" y="94"/>
                      </a:lnTo>
                      <a:lnTo>
                        <a:pt x="8" y="85"/>
                      </a:lnTo>
                      <a:lnTo>
                        <a:pt x="8" y="77"/>
                      </a:lnTo>
                      <a:lnTo>
                        <a:pt x="8" y="68"/>
                      </a:lnTo>
                      <a:lnTo>
                        <a:pt x="8" y="60"/>
                      </a:lnTo>
                      <a:lnTo>
                        <a:pt x="8" y="51"/>
                      </a:lnTo>
                      <a:lnTo>
                        <a:pt x="0" y="43"/>
                      </a:lnTo>
                      <a:lnTo>
                        <a:pt x="17" y="34"/>
                      </a:lnTo>
                      <a:lnTo>
                        <a:pt x="76" y="26"/>
                      </a:lnTo>
                      <a:lnTo>
                        <a:pt x="127" y="9"/>
                      </a:lnTo>
                      <a:lnTo>
                        <a:pt x="161" y="0"/>
                      </a:lnTo>
                      <a:lnTo>
                        <a:pt x="170" y="9"/>
                      </a:lnTo>
                      <a:lnTo>
                        <a:pt x="161" y="26"/>
                      </a:lnTo>
                      <a:lnTo>
                        <a:pt x="161" y="34"/>
                      </a:lnTo>
                      <a:lnTo>
                        <a:pt x="170" y="43"/>
                      </a:lnTo>
                      <a:lnTo>
                        <a:pt x="178" y="51"/>
                      </a:lnTo>
                      <a:lnTo>
                        <a:pt x="170" y="60"/>
                      </a:lnTo>
                      <a:lnTo>
                        <a:pt x="178" y="60"/>
                      </a:lnTo>
                      <a:lnTo>
                        <a:pt x="178" y="68"/>
                      </a:lnTo>
                      <a:lnTo>
                        <a:pt x="170" y="68"/>
                      </a:lnTo>
                      <a:lnTo>
                        <a:pt x="170" y="77"/>
                      </a:lnTo>
                      <a:lnTo>
                        <a:pt x="161" y="85"/>
                      </a:lnTo>
                      <a:lnTo>
                        <a:pt x="161" y="94"/>
                      </a:lnTo>
                      <a:lnTo>
                        <a:pt x="153" y="94"/>
                      </a:lnTo>
                      <a:lnTo>
                        <a:pt x="144" y="94"/>
                      </a:lnTo>
                      <a:lnTo>
                        <a:pt x="144" y="102"/>
                      </a:lnTo>
                      <a:lnTo>
                        <a:pt x="144" y="111"/>
                      </a:lnTo>
                      <a:lnTo>
                        <a:pt x="144" y="119"/>
                      </a:lnTo>
                      <a:lnTo>
                        <a:pt x="144" y="128"/>
                      </a:lnTo>
                      <a:lnTo>
                        <a:pt x="144" y="136"/>
                      </a:lnTo>
                      <a:lnTo>
                        <a:pt x="144" y="145"/>
                      </a:lnTo>
                      <a:lnTo>
                        <a:pt x="144" y="153"/>
                      </a:lnTo>
                      <a:lnTo>
                        <a:pt x="144" y="161"/>
                      </a:lnTo>
                      <a:lnTo>
                        <a:pt x="144" y="170"/>
                      </a:lnTo>
                      <a:lnTo>
                        <a:pt x="136" y="178"/>
                      </a:lnTo>
                      <a:lnTo>
                        <a:pt x="136" y="195"/>
                      </a:lnTo>
                      <a:lnTo>
                        <a:pt x="136" y="204"/>
                      </a:lnTo>
                      <a:lnTo>
                        <a:pt x="136" y="212"/>
                      </a:lnTo>
                      <a:lnTo>
                        <a:pt x="136" y="221"/>
                      </a:lnTo>
                      <a:lnTo>
                        <a:pt x="136" y="229"/>
                      </a:lnTo>
                      <a:lnTo>
                        <a:pt x="136" y="238"/>
                      </a:lnTo>
                      <a:lnTo>
                        <a:pt x="136" y="255"/>
                      </a:lnTo>
                      <a:lnTo>
                        <a:pt x="144" y="255"/>
                      </a:lnTo>
                      <a:lnTo>
                        <a:pt x="144" y="263"/>
                      </a:lnTo>
                      <a:lnTo>
                        <a:pt x="144" y="272"/>
                      </a:lnTo>
                      <a:lnTo>
                        <a:pt x="144" y="280"/>
                      </a:lnTo>
                      <a:lnTo>
                        <a:pt x="144" y="289"/>
                      </a:lnTo>
                      <a:lnTo>
                        <a:pt x="144" y="297"/>
                      </a:lnTo>
                      <a:lnTo>
                        <a:pt x="153" y="306"/>
                      </a:lnTo>
                      <a:lnTo>
                        <a:pt x="110" y="314"/>
                      </a:lnTo>
                      <a:lnTo>
                        <a:pt x="102" y="314"/>
                      </a:lnTo>
                      <a:lnTo>
                        <a:pt x="76" y="322"/>
                      </a:lnTo>
                      <a:close/>
                    </a:path>
                  </a:pathLst>
                </a:custGeom>
                <a:solidFill>
                  <a:srgbClr val="8DA3FF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0" hangingPunct="0">
                    <a:spcBef>
                      <a:spcPct val="20000"/>
                    </a:spcBef>
                  </a:pPr>
                  <a:endParaRPr lang="en-US"/>
                </a:p>
              </p:txBody>
            </p:sp>
            <p:sp>
              <p:nvSpPr>
                <p:cNvPr id="46131" name="Freeform 87"/>
                <p:cNvSpPr>
                  <a:spLocks/>
                </p:cNvSpPr>
                <p:nvPr/>
              </p:nvSpPr>
              <p:spPr bwMode="auto">
                <a:xfrm>
                  <a:off x="2825" y="826"/>
                  <a:ext cx="662" cy="746"/>
                </a:xfrm>
                <a:custGeom>
                  <a:avLst/>
                  <a:gdLst>
                    <a:gd name="T0" fmla="*/ 382 w 662"/>
                    <a:gd name="T1" fmla="*/ 746 h 746"/>
                    <a:gd name="T2" fmla="*/ 272 w 662"/>
                    <a:gd name="T3" fmla="*/ 746 h 746"/>
                    <a:gd name="T4" fmla="*/ 153 w 662"/>
                    <a:gd name="T5" fmla="*/ 746 h 746"/>
                    <a:gd name="T6" fmla="*/ 59 w 662"/>
                    <a:gd name="T7" fmla="*/ 661 h 746"/>
                    <a:gd name="T8" fmla="*/ 68 w 662"/>
                    <a:gd name="T9" fmla="*/ 517 h 746"/>
                    <a:gd name="T10" fmla="*/ 42 w 662"/>
                    <a:gd name="T11" fmla="*/ 500 h 746"/>
                    <a:gd name="T12" fmla="*/ 34 w 662"/>
                    <a:gd name="T13" fmla="*/ 475 h 746"/>
                    <a:gd name="T14" fmla="*/ 51 w 662"/>
                    <a:gd name="T15" fmla="*/ 432 h 746"/>
                    <a:gd name="T16" fmla="*/ 51 w 662"/>
                    <a:gd name="T17" fmla="*/ 399 h 746"/>
                    <a:gd name="T18" fmla="*/ 42 w 662"/>
                    <a:gd name="T19" fmla="*/ 373 h 746"/>
                    <a:gd name="T20" fmla="*/ 42 w 662"/>
                    <a:gd name="T21" fmla="*/ 348 h 746"/>
                    <a:gd name="T22" fmla="*/ 34 w 662"/>
                    <a:gd name="T23" fmla="*/ 331 h 746"/>
                    <a:gd name="T24" fmla="*/ 42 w 662"/>
                    <a:gd name="T25" fmla="*/ 305 h 746"/>
                    <a:gd name="T26" fmla="*/ 34 w 662"/>
                    <a:gd name="T27" fmla="*/ 305 h 746"/>
                    <a:gd name="T28" fmla="*/ 34 w 662"/>
                    <a:gd name="T29" fmla="*/ 288 h 746"/>
                    <a:gd name="T30" fmla="*/ 34 w 662"/>
                    <a:gd name="T31" fmla="*/ 263 h 746"/>
                    <a:gd name="T32" fmla="*/ 34 w 662"/>
                    <a:gd name="T33" fmla="*/ 246 h 746"/>
                    <a:gd name="T34" fmla="*/ 34 w 662"/>
                    <a:gd name="T35" fmla="*/ 238 h 746"/>
                    <a:gd name="T36" fmla="*/ 25 w 662"/>
                    <a:gd name="T37" fmla="*/ 212 h 746"/>
                    <a:gd name="T38" fmla="*/ 25 w 662"/>
                    <a:gd name="T39" fmla="*/ 195 h 746"/>
                    <a:gd name="T40" fmla="*/ 17 w 662"/>
                    <a:gd name="T41" fmla="*/ 170 h 746"/>
                    <a:gd name="T42" fmla="*/ 8 w 662"/>
                    <a:gd name="T43" fmla="*/ 153 h 746"/>
                    <a:gd name="T44" fmla="*/ 8 w 662"/>
                    <a:gd name="T45" fmla="*/ 144 h 746"/>
                    <a:gd name="T46" fmla="*/ 8 w 662"/>
                    <a:gd name="T47" fmla="*/ 136 h 746"/>
                    <a:gd name="T48" fmla="*/ 8 w 662"/>
                    <a:gd name="T49" fmla="*/ 136 h 746"/>
                    <a:gd name="T50" fmla="*/ 8 w 662"/>
                    <a:gd name="T51" fmla="*/ 127 h 746"/>
                    <a:gd name="T52" fmla="*/ 8 w 662"/>
                    <a:gd name="T53" fmla="*/ 119 h 746"/>
                    <a:gd name="T54" fmla="*/ 8 w 662"/>
                    <a:gd name="T55" fmla="*/ 119 h 746"/>
                    <a:gd name="T56" fmla="*/ 8 w 662"/>
                    <a:gd name="T57" fmla="*/ 102 h 746"/>
                    <a:gd name="T58" fmla="*/ 8 w 662"/>
                    <a:gd name="T59" fmla="*/ 102 h 746"/>
                    <a:gd name="T60" fmla="*/ 8 w 662"/>
                    <a:gd name="T61" fmla="*/ 85 h 746"/>
                    <a:gd name="T62" fmla="*/ 8 w 662"/>
                    <a:gd name="T63" fmla="*/ 77 h 746"/>
                    <a:gd name="T64" fmla="*/ 8 w 662"/>
                    <a:gd name="T65" fmla="*/ 68 h 746"/>
                    <a:gd name="T66" fmla="*/ 68 w 662"/>
                    <a:gd name="T67" fmla="*/ 43 h 746"/>
                    <a:gd name="T68" fmla="*/ 221 w 662"/>
                    <a:gd name="T69" fmla="*/ 60 h 746"/>
                    <a:gd name="T70" fmla="*/ 255 w 662"/>
                    <a:gd name="T71" fmla="*/ 94 h 746"/>
                    <a:gd name="T72" fmla="*/ 323 w 662"/>
                    <a:gd name="T73" fmla="*/ 102 h 746"/>
                    <a:gd name="T74" fmla="*/ 390 w 662"/>
                    <a:gd name="T75" fmla="*/ 102 h 746"/>
                    <a:gd name="T76" fmla="*/ 407 w 662"/>
                    <a:gd name="T77" fmla="*/ 110 h 746"/>
                    <a:gd name="T78" fmla="*/ 424 w 662"/>
                    <a:gd name="T79" fmla="*/ 127 h 746"/>
                    <a:gd name="T80" fmla="*/ 467 w 662"/>
                    <a:gd name="T81" fmla="*/ 136 h 746"/>
                    <a:gd name="T82" fmla="*/ 518 w 662"/>
                    <a:gd name="T83" fmla="*/ 153 h 746"/>
                    <a:gd name="T84" fmla="*/ 577 w 662"/>
                    <a:gd name="T85" fmla="*/ 144 h 746"/>
                    <a:gd name="T86" fmla="*/ 645 w 662"/>
                    <a:gd name="T87" fmla="*/ 153 h 746"/>
                    <a:gd name="T88" fmla="*/ 586 w 662"/>
                    <a:gd name="T89" fmla="*/ 195 h 746"/>
                    <a:gd name="T90" fmla="*/ 441 w 662"/>
                    <a:gd name="T91" fmla="*/ 339 h 746"/>
                    <a:gd name="T92" fmla="*/ 433 w 662"/>
                    <a:gd name="T93" fmla="*/ 416 h 746"/>
                    <a:gd name="T94" fmla="*/ 424 w 662"/>
                    <a:gd name="T95" fmla="*/ 424 h 746"/>
                    <a:gd name="T96" fmla="*/ 399 w 662"/>
                    <a:gd name="T97" fmla="*/ 441 h 746"/>
                    <a:gd name="T98" fmla="*/ 382 w 662"/>
                    <a:gd name="T99" fmla="*/ 466 h 746"/>
                    <a:gd name="T100" fmla="*/ 407 w 662"/>
                    <a:gd name="T101" fmla="*/ 492 h 746"/>
                    <a:gd name="T102" fmla="*/ 399 w 662"/>
                    <a:gd name="T103" fmla="*/ 509 h 746"/>
                    <a:gd name="T104" fmla="*/ 399 w 662"/>
                    <a:gd name="T105" fmla="*/ 534 h 746"/>
                    <a:gd name="T106" fmla="*/ 399 w 662"/>
                    <a:gd name="T107" fmla="*/ 560 h 746"/>
                    <a:gd name="T108" fmla="*/ 399 w 662"/>
                    <a:gd name="T109" fmla="*/ 585 h 746"/>
                    <a:gd name="T110" fmla="*/ 441 w 662"/>
                    <a:gd name="T111" fmla="*/ 610 h 746"/>
                    <a:gd name="T112" fmla="*/ 475 w 662"/>
                    <a:gd name="T113" fmla="*/ 627 h 746"/>
                    <a:gd name="T114" fmla="*/ 484 w 662"/>
                    <a:gd name="T115" fmla="*/ 653 h 746"/>
                    <a:gd name="T116" fmla="*/ 518 w 662"/>
                    <a:gd name="T117" fmla="*/ 670 h 746"/>
                    <a:gd name="T118" fmla="*/ 543 w 662"/>
                    <a:gd name="T119" fmla="*/ 712 h 746"/>
                    <a:gd name="T120" fmla="*/ 509 w 662"/>
                    <a:gd name="T121" fmla="*/ 737 h 74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  <a:gd name="T165" fmla="*/ 0 60000 65536"/>
                    <a:gd name="T166" fmla="*/ 0 60000 65536"/>
                    <a:gd name="T167" fmla="*/ 0 60000 65536"/>
                    <a:gd name="T168" fmla="*/ 0 60000 65536"/>
                    <a:gd name="T169" fmla="*/ 0 60000 65536"/>
                    <a:gd name="T170" fmla="*/ 0 60000 65536"/>
                    <a:gd name="T171" fmla="*/ 0 60000 65536"/>
                    <a:gd name="T172" fmla="*/ 0 60000 65536"/>
                    <a:gd name="T173" fmla="*/ 0 60000 65536"/>
                    <a:gd name="T174" fmla="*/ 0 60000 65536"/>
                    <a:gd name="T175" fmla="*/ 0 60000 65536"/>
                    <a:gd name="T176" fmla="*/ 0 60000 65536"/>
                    <a:gd name="T177" fmla="*/ 0 60000 65536"/>
                    <a:gd name="T178" fmla="*/ 0 60000 65536"/>
                    <a:gd name="T179" fmla="*/ 0 60000 65536"/>
                    <a:gd name="T180" fmla="*/ 0 60000 65536"/>
                    <a:gd name="T181" fmla="*/ 0 60000 65536"/>
                    <a:gd name="T182" fmla="*/ 0 60000 65536"/>
                    <a:gd name="T183" fmla="*/ 0 w 662"/>
                    <a:gd name="T184" fmla="*/ 0 h 746"/>
                    <a:gd name="T185" fmla="*/ 662 w 662"/>
                    <a:gd name="T186" fmla="*/ 746 h 746"/>
                  </a:gdLst>
                  <a:ahLst/>
                  <a:cxnLst>
                    <a:cxn ang="T122">
                      <a:pos x="T0" y="T1"/>
                    </a:cxn>
                    <a:cxn ang="T123">
                      <a:pos x="T2" y="T3"/>
                    </a:cxn>
                    <a:cxn ang="T124">
                      <a:pos x="T4" y="T5"/>
                    </a:cxn>
                    <a:cxn ang="T125">
                      <a:pos x="T6" y="T7"/>
                    </a:cxn>
                    <a:cxn ang="T126">
                      <a:pos x="T8" y="T9"/>
                    </a:cxn>
                    <a:cxn ang="T127">
                      <a:pos x="T10" y="T11"/>
                    </a:cxn>
                    <a:cxn ang="T128">
                      <a:pos x="T12" y="T13"/>
                    </a:cxn>
                    <a:cxn ang="T129">
                      <a:pos x="T14" y="T15"/>
                    </a:cxn>
                    <a:cxn ang="T130">
                      <a:pos x="T16" y="T17"/>
                    </a:cxn>
                    <a:cxn ang="T131">
                      <a:pos x="T18" y="T19"/>
                    </a:cxn>
                    <a:cxn ang="T132">
                      <a:pos x="T20" y="T21"/>
                    </a:cxn>
                    <a:cxn ang="T133">
                      <a:pos x="T22" y="T23"/>
                    </a:cxn>
                    <a:cxn ang="T134">
                      <a:pos x="T24" y="T25"/>
                    </a:cxn>
                    <a:cxn ang="T135">
                      <a:pos x="T26" y="T27"/>
                    </a:cxn>
                    <a:cxn ang="T136">
                      <a:pos x="T28" y="T29"/>
                    </a:cxn>
                    <a:cxn ang="T137">
                      <a:pos x="T30" y="T31"/>
                    </a:cxn>
                    <a:cxn ang="T138">
                      <a:pos x="T32" y="T33"/>
                    </a:cxn>
                    <a:cxn ang="T139">
                      <a:pos x="T34" y="T35"/>
                    </a:cxn>
                    <a:cxn ang="T140">
                      <a:pos x="T36" y="T37"/>
                    </a:cxn>
                    <a:cxn ang="T141">
                      <a:pos x="T38" y="T39"/>
                    </a:cxn>
                    <a:cxn ang="T142">
                      <a:pos x="T40" y="T41"/>
                    </a:cxn>
                    <a:cxn ang="T143">
                      <a:pos x="T42" y="T43"/>
                    </a:cxn>
                    <a:cxn ang="T144">
                      <a:pos x="T44" y="T45"/>
                    </a:cxn>
                    <a:cxn ang="T145">
                      <a:pos x="T46" y="T47"/>
                    </a:cxn>
                    <a:cxn ang="T146">
                      <a:pos x="T48" y="T49"/>
                    </a:cxn>
                    <a:cxn ang="T147">
                      <a:pos x="T50" y="T51"/>
                    </a:cxn>
                    <a:cxn ang="T148">
                      <a:pos x="T52" y="T53"/>
                    </a:cxn>
                    <a:cxn ang="T149">
                      <a:pos x="T54" y="T55"/>
                    </a:cxn>
                    <a:cxn ang="T150">
                      <a:pos x="T56" y="T57"/>
                    </a:cxn>
                    <a:cxn ang="T151">
                      <a:pos x="T58" y="T59"/>
                    </a:cxn>
                    <a:cxn ang="T152">
                      <a:pos x="T60" y="T61"/>
                    </a:cxn>
                    <a:cxn ang="T153">
                      <a:pos x="T62" y="T63"/>
                    </a:cxn>
                    <a:cxn ang="T154">
                      <a:pos x="T64" y="T65"/>
                    </a:cxn>
                    <a:cxn ang="T155">
                      <a:pos x="T66" y="T67"/>
                    </a:cxn>
                    <a:cxn ang="T156">
                      <a:pos x="T68" y="T69"/>
                    </a:cxn>
                    <a:cxn ang="T157">
                      <a:pos x="T70" y="T71"/>
                    </a:cxn>
                    <a:cxn ang="T158">
                      <a:pos x="T72" y="T73"/>
                    </a:cxn>
                    <a:cxn ang="T159">
                      <a:pos x="T74" y="T75"/>
                    </a:cxn>
                    <a:cxn ang="T160">
                      <a:pos x="T76" y="T77"/>
                    </a:cxn>
                    <a:cxn ang="T161">
                      <a:pos x="T78" y="T79"/>
                    </a:cxn>
                    <a:cxn ang="T162">
                      <a:pos x="T80" y="T81"/>
                    </a:cxn>
                    <a:cxn ang="T163">
                      <a:pos x="T82" y="T83"/>
                    </a:cxn>
                    <a:cxn ang="T164">
                      <a:pos x="T84" y="T85"/>
                    </a:cxn>
                    <a:cxn ang="T165">
                      <a:pos x="T86" y="T87"/>
                    </a:cxn>
                    <a:cxn ang="T166">
                      <a:pos x="T88" y="T89"/>
                    </a:cxn>
                    <a:cxn ang="T167">
                      <a:pos x="T90" y="T91"/>
                    </a:cxn>
                    <a:cxn ang="T168">
                      <a:pos x="T92" y="T93"/>
                    </a:cxn>
                    <a:cxn ang="T169">
                      <a:pos x="T94" y="T95"/>
                    </a:cxn>
                    <a:cxn ang="T170">
                      <a:pos x="T96" y="T97"/>
                    </a:cxn>
                    <a:cxn ang="T171">
                      <a:pos x="T98" y="T99"/>
                    </a:cxn>
                    <a:cxn ang="T172">
                      <a:pos x="T100" y="T101"/>
                    </a:cxn>
                    <a:cxn ang="T173">
                      <a:pos x="T102" y="T103"/>
                    </a:cxn>
                    <a:cxn ang="T174">
                      <a:pos x="T104" y="T105"/>
                    </a:cxn>
                    <a:cxn ang="T175">
                      <a:pos x="T106" y="T107"/>
                    </a:cxn>
                    <a:cxn ang="T176">
                      <a:pos x="T108" y="T109"/>
                    </a:cxn>
                    <a:cxn ang="T177">
                      <a:pos x="T110" y="T111"/>
                    </a:cxn>
                    <a:cxn ang="T178">
                      <a:pos x="T112" y="T113"/>
                    </a:cxn>
                    <a:cxn ang="T179">
                      <a:pos x="T114" y="T115"/>
                    </a:cxn>
                    <a:cxn ang="T180">
                      <a:pos x="T116" y="T117"/>
                    </a:cxn>
                    <a:cxn ang="T181">
                      <a:pos x="T118" y="T119"/>
                    </a:cxn>
                    <a:cxn ang="T182">
                      <a:pos x="T120" y="T121"/>
                    </a:cxn>
                  </a:cxnLst>
                  <a:rect l="T183" t="T184" r="T185" b="T186"/>
                  <a:pathLst>
                    <a:path w="662" h="746">
                      <a:moveTo>
                        <a:pt x="501" y="737"/>
                      </a:moveTo>
                      <a:lnTo>
                        <a:pt x="467" y="737"/>
                      </a:lnTo>
                      <a:lnTo>
                        <a:pt x="433" y="746"/>
                      </a:lnTo>
                      <a:lnTo>
                        <a:pt x="424" y="746"/>
                      </a:lnTo>
                      <a:lnTo>
                        <a:pt x="382" y="746"/>
                      </a:lnTo>
                      <a:lnTo>
                        <a:pt x="340" y="746"/>
                      </a:lnTo>
                      <a:lnTo>
                        <a:pt x="323" y="746"/>
                      </a:lnTo>
                      <a:lnTo>
                        <a:pt x="297" y="746"/>
                      </a:lnTo>
                      <a:lnTo>
                        <a:pt x="272" y="746"/>
                      </a:lnTo>
                      <a:lnTo>
                        <a:pt x="246" y="746"/>
                      </a:lnTo>
                      <a:lnTo>
                        <a:pt x="212" y="746"/>
                      </a:lnTo>
                      <a:lnTo>
                        <a:pt x="204" y="746"/>
                      </a:lnTo>
                      <a:lnTo>
                        <a:pt x="161" y="746"/>
                      </a:lnTo>
                      <a:lnTo>
                        <a:pt x="153" y="746"/>
                      </a:lnTo>
                      <a:lnTo>
                        <a:pt x="119" y="746"/>
                      </a:lnTo>
                      <a:lnTo>
                        <a:pt x="102" y="746"/>
                      </a:lnTo>
                      <a:lnTo>
                        <a:pt x="59" y="746"/>
                      </a:lnTo>
                      <a:lnTo>
                        <a:pt x="59" y="704"/>
                      </a:lnTo>
                      <a:lnTo>
                        <a:pt x="59" y="661"/>
                      </a:lnTo>
                      <a:lnTo>
                        <a:pt x="59" y="619"/>
                      </a:lnTo>
                      <a:lnTo>
                        <a:pt x="59" y="602"/>
                      </a:lnTo>
                      <a:lnTo>
                        <a:pt x="59" y="585"/>
                      </a:lnTo>
                      <a:lnTo>
                        <a:pt x="59" y="560"/>
                      </a:lnTo>
                      <a:lnTo>
                        <a:pt x="68" y="517"/>
                      </a:lnTo>
                      <a:lnTo>
                        <a:pt x="59" y="517"/>
                      </a:lnTo>
                      <a:lnTo>
                        <a:pt x="59" y="509"/>
                      </a:lnTo>
                      <a:lnTo>
                        <a:pt x="51" y="509"/>
                      </a:lnTo>
                      <a:lnTo>
                        <a:pt x="42" y="500"/>
                      </a:lnTo>
                      <a:lnTo>
                        <a:pt x="34" y="492"/>
                      </a:lnTo>
                      <a:lnTo>
                        <a:pt x="34" y="483"/>
                      </a:lnTo>
                      <a:lnTo>
                        <a:pt x="25" y="475"/>
                      </a:lnTo>
                      <a:lnTo>
                        <a:pt x="34" y="475"/>
                      </a:lnTo>
                      <a:lnTo>
                        <a:pt x="51" y="458"/>
                      </a:lnTo>
                      <a:lnTo>
                        <a:pt x="51" y="449"/>
                      </a:lnTo>
                      <a:lnTo>
                        <a:pt x="51" y="432"/>
                      </a:lnTo>
                      <a:lnTo>
                        <a:pt x="51" y="424"/>
                      </a:lnTo>
                      <a:lnTo>
                        <a:pt x="59" y="416"/>
                      </a:lnTo>
                      <a:lnTo>
                        <a:pt x="51" y="407"/>
                      </a:lnTo>
                      <a:lnTo>
                        <a:pt x="51" y="399"/>
                      </a:lnTo>
                      <a:lnTo>
                        <a:pt x="51" y="382"/>
                      </a:lnTo>
                      <a:lnTo>
                        <a:pt x="42" y="373"/>
                      </a:lnTo>
                      <a:lnTo>
                        <a:pt x="42" y="365"/>
                      </a:lnTo>
                      <a:lnTo>
                        <a:pt x="42" y="356"/>
                      </a:lnTo>
                      <a:lnTo>
                        <a:pt x="42" y="348"/>
                      </a:lnTo>
                      <a:lnTo>
                        <a:pt x="34" y="348"/>
                      </a:lnTo>
                      <a:lnTo>
                        <a:pt x="34" y="339"/>
                      </a:lnTo>
                      <a:lnTo>
                        <a:pt x="34" y="331"/>
                      </a:lnTo>
                      <a:lnTo>
                        <a:pt x="34" y="322"/>
                      </a:lnTo>
                      <a:lnTo>
                        <a:pt x="42" y="322"/>
                      </a:lnTo>
                      <a:lnTo>
                        <a:pt x="34" y="314"/>
                      </a:lnTo>
                      <a:lnTo>
                        <a:pt x="42" y="314"/>
                      </a:lnTo>
                      <a:lnTo>
                        <a:pt x="42" y="305"/>
                      </a:lnTo>
                      <a:lnTo>
                        <a:pt x="34" y="305"/>
                      </a:lnTo>
                      <a:lnTo>
                        <a:pt x="34" y="297"/>
                      </a:lnTo>
                      <a:lnTo>
                        <a:pt x="34" y="288"/>
                      </a:lnTo>
                      <a:lnTo>
                        <a:pt x="34" y="280"/>
                      </a:lnTo>
                      <a:lnTo>
                        <a:pt x="34" y="271"/>
                      </a:lnTo>
                      <a:lnTo>
                        <a:pt x="34" y="263"/>
                      </a:lnTo>
                      <a:lnTo>
                        <a:pt x="34" y="255"/>
                      </a:lnTo>
                      <a:lnTo>
                        <a:pt x="34" y="246"/>
                      </a:lnTo>
                      <a:lnTo>
                        <a:pt x="34" y="238"/>
                      </a:lnTo>
                      <a:lnTo>
                        <a:pt x="34" y="229"/>
                      </a:lnTo>
                      <a:lnTo>
                        <a:pt x="34" y="221"/>
                      </a:lnTo>
                      <a:lnTo>
                        <a:pt x="25" y="212"/>
                      </a:lnTo>
                      <a:lnTo>
                        <a:pt x="25" y="204"/>
                      </a:lnTo>
                      <a:lnTo>
                        <a:pt x="25" y="195"/>
                      </a:lnTo>
                      <a:lnTo>
                        <a:pt x="17" y="195"/>
                      </a:lnTo>
                      <a:lnTo>
                        <a:pt x="25" y="195"/>
                      </a:lnTo>
                      <a:lnTo>
                        <a:pt x="17" y="187"/>
                      </a:lnTo>
                      <a:lnTo>
                        <a:pt x="17" y="178"/>
                      </a:lnTo>
                      <a:lnTo>
                        <a:pt x="17" y="170"/>
                      </a:lnTo>
                      <a:lnTo>
                        <a:pt x="8" y="161"/>
                      </a:lnTo>
                      <a:lnTo>
                        <a:pt x="8" y="153"/>
                      </a:lnTo>
                      <a:lnTo>
                        <a:pt x="8" y="144"/>
                      </a:lnTo>
                      <a:lnTo>
                        <a:pt x="8" y="136"/>
                      </a:lnTo>
                      <a:lnTo>
                        <a:pt x="8" y="127"/>
                      </a:lnTo>
                      <a:lnTo>
                        <a:pt x="8" y="119"/>
                      </a:lnTo>
                      <a:lnTo>
                        <a:pt x="8" y="110"/>
                      </a:lnTo>
                      <a:lnTo>
                        <a:pt x="8" y="102"/>
                      </a:lnTo>
                      <a:lnTo>
                        <a:pt x="8" y="94"/>
                      </a:lnTo>
                      <a:lnTo>
                        <a:pt x="8" y="85"/>
                      </a:lnTo>
                      <a:lnTo>
                        <a:pt x="8" y="77"/>
                      </a:lnTo>
                      <a:lnTo>
                        <a:pt x="8" y="68"/>
                      </a:lnTo>
                      <a:lnTo>
                        <a:pt x="8" y="60"/>
                      </a:lnTo>
                      <a:lnTo>
                        <a:pt x="0" y="51"/>
                      </a:lnTo>
                      <a:lnTo>
                        <a:pt x="0" y="43"/>
                      </a:lnTo>
                      <a:lnTo>
                        <a:pt x="68" y="43"/>
                      </a:lnTo>
                      <a:lnTo>
                        <a:pt x="170" y="43"/>
                      </a:lnTo>
                      <a:lnTo>
                        <a:pt x="178" y="43"/>
                      </a:lnTo>
                      <a:lnTo>
                        <a:pt x="178" y="0"/>
                      </a:lnTo>
                      <a:lnTo>
                        <a:pt x="204" y="0"/>
                      </a:lnTo>
                      <a:lnTo>
                        <a:pt x="221" y="60"/>
                      </a:lnTo>
                      <a:lnTo>
                        <a:pt x="221" y="77"/>
                      </a:lnTo>
                      <a:lnTo>
                        <a:pt x="229" y="85"/>
                      </a:lnTo>
                      <a:lnTo>
                        <a:pt x="238" y="85"/>
                      </a:lnTo>
                      <a:lnTo>
                        <a:pt x="255" y="85"/>
                      </a:lnTo>
                      <a:lnTo>
                        <a:pt x="255" y="94"/>
                      </a:lnTo>
                      <a:lnTo>
                        <a:pt x="289" y="94"/>
                      </a:lnTo>
                      <a:lnTo>
                        <a:pt x="297" y="102"/>
                      </a:lnTo>
                      <a:lnTo>
                        <a:pt x="297" y="110"/>
                      </a:lnTo>
                      <a:lnTo>
                        <a:pt x="323" y="102"/>
                      </a:lnTo>
                      <a:lnTo>
                        <a:pt x="323" y="94"/>
                      </a:lnTo>
                      <a:lnTo>
                        <a:pt x="340" y="94"/>
                      </a:lnTo>
                      <a:lnTo>
                        <a:pt x="356" y="94"/>
                      </a:lnTo>
                      <a:lnTo>
                        <a:pt x="365" y="94"/>
                      </a:lnTo>
                      <a:lnTo>
                        <a:pt x="390" y="102"/>
                      </a:lnTo>
                      <a:lnTo>
                        <a:pt x="399" y="102"/>
                      </a:lnTo>
                      <a:lnTo>
                        <a:pt x="390" y="102"/>
                      </a:lnTo>
                      <a:lnTo>
                        <a:pt x="390" y="110"/>
                      </a:lnTo>
                      <a:lnTo>
                        <a:pt x="407" y="110"/>
                      </a:lnTo>
                      <a:lnTo>
                        <a:pt x="407" y="119"/>
                      </a:lnTo>
                      <a:lnTo>
                        <a:pt x="416" y="136"/>
                      </a:lnTo>
                      <a:lnTo>
                        <a:pt x="424" y="136"/>
                      </a:lnTo>
                      <a:lnTo>
                        <a:pt x="424" y="127"/>
                      </a:lnTo>
                      <a:lnTo>
                        <a:pt x="424" y="119"/>
                      </a:lnTo>
                      <a:lnTo>
                        <a:pt x="441" y="119"/>
                      </a:lnTo>
                      <a:lnTo>
                        <a:pt x="450" y="119"/>
                      </a:lnTo>
                      <a:lnTo>
                        <a:pt x="450" y="136"/>
                      </a:lnTo>
                      <a:lnTo>
                        <a:pt x="467" y="136"/>
                      </a:lnTo>
                      <a:lnTo>
                        <a:pt x="475" y="144"/>
                      </a:lnTo>
                      <a:lnTo>
                        <a:pt x="475" y="153"/>
                      </a:lnTo>
                      <a:lnTo>
                        <a:pt x="492" y="153"/>
                      </a:lnTo>
                      <a:lnTo>
                        <a:pt x="492" y="161"/>
                      </a:lnTo>
                      <a:lnTo>
                        <a:pt x="518" y="153"/>
                      </a:lnTo>
                      <a:lnTo>
                        <a:pt x="535" y="136"/>
                      </a:lnTo>
                      <a:lnTo>
                        <a:pt x="552" y="127"/>
                      </a:lnTo>
                      <a:lnTo>
                        <a:pt x="560" y="153"/>
                      </a:lnTo>
                      <a:lnTo>
                        <a:pt x="577" y="144"/>
                      </a:lnTo>
                      <a:lnTo>
                        <a:pt x="611" y="144"/>
                      </a:lnTo>
                      <a:lnTo>
                        <a:pt x="620" y="144"/>
                      </a:lnTo>
                      <a:lnTo>
                        <a:pt x="628" y="153"/>
                      </a:lnTo>
                      <a:lnTo>
                        <a:pt x="637" y="161"/>
                      </a:lnTo>
                      <a:lnTo>
                        <a:pt x="645" y="153"/>
                      </a:lnTo>
                      <a:lnTo>
                        <a:pt x="662" y="153"/>
                      </a:lnTo>
                      <a:lnTo>
                        <a:pt x="654" y="153"/>
                      </a:lnTo>
                      <a:lnTo>
                        <a:pt x="654" y="161"/>
                      </a:lnTo>
                      <a:lnTo>
                        <a:pt x="628" y="178"/>
                      </a:lnTo>
                      <a:lnTo>
                        <a:pt x="586" y="195"/>
                      </a:lnTo>
                      <a:lnTo>
                        <a:pt x="543" y="229"/>
                      </a:lnTo>
                      <a:lnTo>
                        <a:pt x="501" y="271"/>
                      </a:lnTo>
                      <a:lnTo>
                        <a:pt x="475" y="305"/>
                      </a:lnTo>
                      <a:lnTo>
                        <a:pt x="450" y="322"/>
                      </a:lnTo>
                      <a:lnTo>
                        <a:pt x="441" y="339"/>
                      </a:lnTo>
                      <a:lnTo>
                        <a:pt x="433" y="339"/>
                      </a:lnTo>
                      <a:lnTo>
                        <a:pt x="433" y="365"/>
                      </a:lnTo>
                      <a:lnTo>
                        <a:pt x="433" y="399"/>
                      </a:lnTo>
                      <a:lnTo>
                        <a:pt x="433" y="416"/>
                      </a:lnTo>
                      <a:lnTo>
                        <a:pt x="433" y="424"/>
                      </a:lnTo>
                      <a:lnTo>
                        <a:pt x="424" y="416"/>
                      </a:lnTo>
                      <a:lnTo>
                        <a:pt x="424" y="424"/>
                      </a:lnTo>
                      <a:lnTo>
                        <a:pt x="416" y="424"/>
                      </a:lnTo>
                      <a:lnTo>
                        <a:pt x="416" y="432"/>
                      </a:lnTo>
                      <a:lnTo>
                        <a:pt x="407" y="432"/>
                      </a:lnTo>
                      <a:lnTo>
                        <a:pt x="399" y="441"/>
                      </a:lnTo>
                      <a:lnTo>
                        <a:pt x="390" y="449"/>
                      </a:lnTo>
                      <a:lnTo>
                        <a:pt x="390" y="458"/>
                      </a:lnTo>
                      <a:lnTo>
                        <a:pt x="382" y="466"/>
                      </a:lnTo>
                      <a:lnTo>
                        <a:pt x="382" y="475"/>
                      </a:lnTo>
                      <a:lnTo>
                        <a:pt x="390" y="483"/>
                      </a:lnTo>
                      <a:lnTo>
                        <a:pt x="399" y="475"/>
                      </a:lnTo>
                      <a:lnTo>
                        <a:pt x="399" y="483"/>
                      </a:lnTo>
                      <a:lnTo>
                        <a:pt x="407" y="492"/>
                      </a:lnTo>
                      <a:lnTo>
                        <a:pt x="407" y="500"/>
                      </a:lnTo>
                      <a:lnTo>
                        <a:pt x="399" y="509"/>
                      </a:lnTo>
                      <a:lnTo>
                        <a:pt x="399" y="517"/>
                      </a:lnTo>
                      <a:lnTo>
                        <a:pt x="399" y="526"/>
                      </a:lnTo>
                      <a:lnTo>
                        <a:pt x="399" y="534"/>
                      </a:lnTo>
                      <a:lnTo>
                        <a:pt x="399" y="543"/>
                      </a:lnTo>
                      <a:lnTo>
                        <a:pt x="399" y="551"/>
                      </a:lnTo>
                      <a:lnTo>
                        <a:pt x="399" y="560"/>
                      </a:lnTo>
                      <a:lnTo>
                        <a:pt x="399" y="568"/>
                      </a:lnTo>
                      <a:lnTo>
                        <a:pt x="399" y="585"/>
                      </a:lnTo>
                      <a:lnTo>
                        <a:pt x="416" y="593"/>
                      </a:lnTo>
                      <a:lnTo>
                        <a:pt x="416" y="602"/>
                      </a:lnTo>
                      <a:lnTo>
                        <a:pt x="424" y="602"/>
                      </a:lnTo>
                      <a:lnTo>
                        <a:pt x="441" y="610"/>
                      </a:lnTo>
                      <a:lnTo>
                        <a:pt x="441" y="619"/>
                      </a:lnTo>
                      <a:lnTo>
                        <a:pt x="450" y="619"/>
                      </a:lnTo>
                      <a:lnTo>
                        <a:pt x="467" y="627"/>
                      </a:lnTo>
                      <a:lnTo>
                        <a:pt x="475" y="627"/>
                      </a:lnTo>
                      <a:lnTo>
                        <a:pt x="475" y="636"/>
                      </a:lnTo>
                      <a:lnTo>
                        <a:pt x="484" y="644"/>
                      </a:lnTo>
                      <a:lnTo>
                        <a:pt x="484" y="653"/>
                      </a:lnTo>
                      <a:lnTo>
                        <a:pt x="492" y="661"/>
                      </a:lnTo>
                      <a:lnTo>
                        <a:pt x="501" y="670"/>
                      </a:lnTo>
                      <a:lnTo>
                        <a:pt x="509" y="670"/>
                      </a:lnTo>
                      <a:lnTo>
                        <a:pt x="518" y="670"/>
                      </a:lnTo>
                      <a:lnTo>
                        <a:pt x="526" y="678"/>
                      </a:lnTo>
                      <a:lnTo>
                        <a:pt x="535" y="678"/>
                      </a:lnTo>
                      <a:lnTo>
                        <a:pt x="543" y="695"/>
                      </a:lnTo>
                      <a:lnTo>
                        <a:pt x="543" y="704"/>
                      </a:lnTo>
                      <a:lnTo>
                        <a:pt x="543" y="712"/>
                      </a:lnTo>
                      <a:lnTo>
                        <a:pt x="543" y="729"/>
                      </a:lnTo>
                      <a:lnTo>
                        <a:pt x="552" y="737"/>
                      </a:lnTo>
                      <a:lnTo>
                        <a:pt x="509" y="737"/>
                      </a:lnTo>
                      <a:lnTo>
                        <a:pt x="501" y="737"/>
                      </a:lnTo>
                      <a:close/>
                    </a:path>
                  </a:pathLst>
                </a:custGeom>
                <a:solidFill>
                  <a:srgbClr val="8DA3FF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0" hangingPunct="0">
                    <a:spcBef>
                      <a:spcPct val="20000"/>
                    </a:spcBef>
                  </a:pPr>
                  <a:endParaRPr lang="en-US"/>
                </a:p>
              </p:txBody>
            </p:sp>
            <p:sp>
              <p:nvSpPr>
                <p:cNvPr id="46132" name="Freeform 88"/>
                <p:cNvSpPr>
                  <a:spLocks/>
                </p:cNvSpPr>
                <p:nvPr/>
              </p:nvSpPr>
              <p:spPr bwMode="auto">
                <a:xfrm>
                  <a:off x="285" y="860"/>
                  <a:ext cx="816" cy="687"/>
                </a:xfrm>
                <a:custGeom>
                  <a:avLst/>
                  <a:gdLst>
                    <a:gd name="T0" fmla="*/ 68 w 816"/>
                    <a:gd name="T1" fmla="*/ 534 h 687"/>
                    <a:gd name="T2" fmla="*/ 0 w 816"/>
                    <a:gd name="T3" fmla="*/ 475 h 687"/>
                    <a:gd name="T4" fmla="*/ 9 w 816"/>
                    <a:gd name="T5" fmla="*/ 398 h 687"/>
                    <a:gd name="T6" fmla="*/ 60 w 816"/>
                    <a:gd name="T7" fmla="*/ 331 h 687"/>
                    <a:gd name="T8" fmla="*/ 119 w 816"/>
                    <a:gd name="T9" fmla="*/ 195 h 687"/>
                    <a:gd name="T10" fmla="*/ 162 w 816"/>
                    <a:gd name="T11" fmla="*/ 93 h 687"/>
                    <a:gd name="T12" fmla="*/ 162 w 816"/>
                    <a:gd name="T13" fmla="*/ 85 h 687"/>
                    <a:gd name="T14" fmla="*/ 179 w 816"/>
                    <a:gd name="T15" fmla="*/ 34 h 687"/>
                    <a:gd name="T16" fmla="*/ 204 w 816"/>
                    <a:gd name="T17" fmla="*/ 17 h 687"/>
                    <a:gd name="T18" fmla="*/ 213 w 816"/>
                    <a:gd name="T19" fmla="*/ 17 h 687"/>
                    <a:gd name="T20" fmla="*/ 247 w 816"/>
                    <a:gd name="T21" fmla="*/ 34 h 687"/>
                    <a:gd name="T22" fmla="*/ 264 w 816"/>
                    <a:gd name="T23" fmla="*/ 34 h 687"/>
                    <a:gd name="T24" fmla="*/ 281 w 816"/>
                    <a:gd name="T25" fmla="*/ 68 h 687"/>
                    <a:gd name="T26" fmla="*/ 272 w 816"/>
                    <a:gd name="T27" fmla="*/ 85 h 687"/>
                    <a:gd name="T28" fmla="*/ 272 w 816"/>
                    <a:gd name="T29" fmla="*/ 110 h 687"/>
                    <a:gd name="T30" fmla="*/ 306 w 816"/>
                    <a:gd name="T31" fmla="*/ 127 h 687"/>
                    <a:gd name="T32" fmla="*/ 332 w 816"/>
                    <a:gd name="T33" fmla="*/ 127 h 687"/>
                    <a:gd name="T34" fmla="*/ 357 w 816"/>
                    <a:gd name="T35" fmla="*/ 119 h 687"/>
                    <a:gd name="T36" fmla="*/ 383 w 816"/>
                    <a:gd name="T37" fmla="*/ 127 h 687"/>
                    <a:gd name="T38" fmla="*/ 400 w 816"/>
                    <a:gd name="T39" fmla="*/ 136 h 687"/>
                    <a:gd name="T40" fmla="*/ 408 w 816"/>
                    <a:gd name="T41" fmla="*/ 144 h 687"/>
                    <a:gd name="T42" fmla="*/ 425 w 816"/>
                    <a:gd name="T43" fmla="*/ 144 h 687"/>
                    <a:gd name="T44" fmla="*/ 451 w 816"/>
                    <a:gd name="T45" fmla="*/ 144 h 687"/>
                    <a:gd name="T46" fmla="*/ 468 w 816"/>
                    <a:gd name="T47" fmla="*/ 153 h 687"/>
                    <a:gd name="T48" fmla="*/ 502 w 816"/>
                    <a:gd name="T49" fmla="*/ 153 h 687"/>
                    <a:gd name="T50" fmla="*/ 527 w 816"/>
                    <a:gd name="T51" fmla="*/ 144 h 687"/>
                    <a:gd name="T52" fmla="*/ 561 w 816"/>
                    <a:gd name="T53" fmla="*/ 144 h 687"/>
                    <a:gd name="T54" fmla="*/ 586 w 816"/>
                    <a:gd name="T55" fmla="*/ 153 h 687"/>
                    <a:gd name="T56" fmla="*/ 697 w 816"/>
                    <a:gd name="T57" fmla="*/ 170 h 687"/>
                    <a:gd name="T58" fmla="*/ 790 w 816"/>
                    <a:gd name="T59" fmla="*/ 187 h 687"/>
                    <a:gd name="T60" fmla="*/ 799 w 816"/>
                    <a:gd name="T61" fmla="*/ 212 h 687"/>
                    <a:gd name="T62" fmla="*/ 816 w 816"/>
                    <a:gd name="T63" fmla="*/ 229 h 687"/>
                    <a:gd name="T64" fmla="*/ 807 w 816"/>
                    <a:gd name="T65" fmla="*/ 263 h 687"/>
                    <a:gd name="T66" fmla="*/ 782 w 816"/>
                    <a:gd name="T67" fmla="*/ 297 h 687"/>
                    <a:gd name="T68" fmla="*/ 773 w 816"/>
                    <a:gd name="T69" fmla="*/ 314 h 687"/>
                    <a:gd name="T70" fmla="*/ 765 w 816"/>
                    <a:gd name="T71" fmla="*/ 322 h 687"/>
                    <a:gd name="T72" fmla="*/ 765 w 816"/>
                    <a:gd name="T73" fmla="*/ 331 h 687"/>
                    <a:gd name="T74" fmla="*/ 748 w 816"/>
                    <a:gd name="T75" fmla="*/ 339 h 687"/>
                    <a:gd name="T76" fmla="*/ 731 w 816"/>
                    <a:gd name="T77" fmla="*/ 365 h 687"/>
                    <a:gd name="T78" fmla="*/ 722 w 816"/>
                    <a:gd name="T79" fmla="*/ 373 h 687"/>
                    <a:gd name="T80" fmla="*/ 714 w 816"/>
                    <a:gd name="T81" fmla="*/ 398 h 687"/>
                    <a:gd name="T82" fmla="*/ 722 w 816"/>
                    <a:gd name="T83" fmla="*/ 398 h 687"/>
                    <a:gd name="T84" fmla="*/ 731 w 816"/>
                    <a:gd name="T85" fmla="*/ 407 h 687"/>
                    <a:gd name="T86" fmla="*/ 739 w 816"/>
                    <a:gd name="T87" fmla="*/ 415 h 687"/>
                    <a:gd name="T88" fmla="*/ 731 w 816"/>
                    <a:gd name="T89" fmla="*/ 432 h 687"/>
                    <a:gd name="T90" fmla="*/ 722 w 816"/>
                    <a:gd name="T91" fmla="*/ 449 h 687"/>
                    <a:gd name="T92" fmla="*/ 722 w 816"/>
                    <a:gd name="T93" fmla="*/ 458 h 687"/>
                    <a:gd name="T94" fmla="*/ 714 w 816"/>
                    <a:gd name="T95" fmla="*/ 475 h 687"/>
                    <a:gd name="T96" fmla="*/ 451 w 816"/>
                    <a:gd name="T97" fmla="*/ 636 h 687"/>
                    <a:gd name="T98" fmla="*/ 264 w 816"/>
                    <a:gd name="T99" fmla="*/ 585 h 687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w 816"/>
                    <a:gd name="T151" fmla="*/ 0 h 687"/>
                    <a:gd name="T152" fmla="*/ 816 w 816"/>
                    <a:gd name="T153" fmla="*/ 687 h 687"/>
                  </a:gdLst>
                  <a:ahLst/>
                  <a:cxnLst>
                    <a:cxn ang="T100">
                      <a:pos x="T0" y="T1"/>
                    </a:cxn>
                    <a:cxn ang="T101">
                      <a:pos x="T2" y="T3"/>
                    </a:cxn>
                    <a:cxn ang="T102">
                      <a:pos x="T4" y="T5"/>
                    </a:cxn>
                    <a:cxn ang="T103">
                      <a:pos x="T6" y="T7"/>
                    </a:cxn>
                    <a:cxn ang="T104">
                      <a:pos x="T8" y="T9"/>
                    </a:cxn>
                    <a:cxn ang="T105">
                      <a:pos x="T10" y="T11"/>
                    </a:cxn>
                    <a:cxn ang="T106">
                      <a:pos x="T12" y="T13"/>
                    </a:cxn>
                    <a:cxn ang="T107">
                      <a:pos x="T14" y="T15"/>
                    </a:cxn>
                    <a:cxn ang="T108">
                      <a:pos x="T16" y="T17"/>
                    </a:cxn>
                    <a:cxn ang="T109">
                      <a:pos x="T18" y="T19"/>
                    </a:cxn>
                    <a:cxn ang="T110">
                      <a:pos x="T20" y="T21"/>
                    </a:cxn>
                    <a:cxn ang="T111">
                      <a:pos x="T22" y="T23"/>
                    </a:cxn>
                    <a:cxn ang="T112">
                      <a:pos x="T24" y="T25"/>
                    </a:cxn>
                    <a:cxn ang="T113">
                      <a:pos x="T26" y="T27"/>
                    </a:cxn>
                    <a:cxn ang="T114">
                      <a:pos x="T28" y="T29"/>
                    </a:cxn>
                    <a:cxn ang="T115">
                      <a:pos x="T30" y="T31"/>
                    </a:cxn>
                    <a:cxn ang="T116">
                      <a:pos x="T32" y="T33"/>
                    </a:cxn>
                    <a:cxn ang="T117">
                      <a:pos x="T34" y="T35"/>
                    </a:cxn>
                    <a:cxn ang="T118">
                      <a:pos x="T36" y="T37"/>
                    </a:cxn>
                    <a:cxn ang="T119">
                      <a:pos x="T38" y="T39"/>
                    </a:cxn>
                    <a:cxn ang="T120">
                      <a:pos x="T40" y="T41"/>
                    </a:cxn>
                    <a:cxn ang="T121">
                      <a:pos x="T42" y="T43"/>
                    </a:cxn>
                    <a:cxn ang="T122">
                      <a:pos x="T44" y="T45"/>
                    </a:cxn>
                    <a:cxn ang="T123">
                      <a:pos x="T46" y="T47"/>
                    </a:cxn>
                    <a:cxn ang="T124">
                      <a:pos x="T48" y="T49"/>
                    </a:cxn>
                    <a:cxn ang="T125">
                      <a:pos x="T50" y="T51"/>
                    </a:cxn>
                    <a:cxn ang="T126">
                      <a:pos x="T52" y="T53"/>
                    </a:cxn>
                    <a:cxn ang="T127">
                      <a:pos x="T54" y="T55"/>
                    </a:cxn>
                    <a:cxn ang="T128">
                      <a:pos x="T56" y="T57"/>
                    </a:cxn>
                    <a:cxn ang="T129">
                      <a:pos x="T58" y="T59"/>
                    </a:cxn>
                    <a:cxn ang="T130">
                      <a:pos x="T60" y="T61"/>
                    </a:cxn>
                    <a:cxn ang="T131">
                      <a:pos x="T62" y="T63"/>
                    </a:cxn>
                    <a:cxn ang="T132">
                      <a:pos x="T64" y="T65"/>
                    </a:cxn>
                    <a:cxn ang="T133">
                      <a:pos x="T66" y="T67"/>
                    </a:cxn>
                    <a:cxn ang="T134">
                      <a:pos x="T68" y="T69"/>
                    </a:cxn>
                    <a:cxn ang="T135">
                      <a:pos x="T70" y="T71"/>
                    </a:cxn>
                    <a:cxn ang="T136">
                      <a:pos x="T72" y="T73"/>
                    </a:cxn>
                    <a:cxn ang="T137">
                      <a:pos x="T74" y="T75"/>
                    </a:cxn>
                    <a:cxn ang="T138">
                      <a:pos x="T76" y="T77"/>
                    </a:cxn>
                    <a:cxn ang="T139">
                      <a:pos x="T78" y="T79"/>
                    </a:cxn>
                    <a:cxn ang="T140">
                      <a:pos x="T80" y="T81"/>
                    </a:cxn>
                    <a:cxn ang="T141">
                      <a:pos x="T82" y="T83"/>
                    </a:cxn>
                    <a:cxn ang="T142">
                      <a:pos x="T84" y="T85"/>
                    </a:cxn>
                    <a:cxn ang="T143">
                      <a:pos x="T86" y="T87"/>
                    </a:cxn>
                    <a:cxn ang="T144">
                      <a:pos x="T88" y="T89"/>
                    </a:cxn>
                    <a:cxn ang="T145">
                      <a:pos x="T90" y="T91"/>
                    </a:cxn>
                    <a:cxn ang="T146">
                      <a:pos x="T92" y="T93"/>
                    </a:cxn>
                    <a:cxn ang="T147">
                      <a:pos x="T94" y="T95"/>
                    </a:cxn>
                    <a:cxn ang="T148">
                      <a:pos x="T96" y="T97"/>
                    </a:cxn>
                    <a:cxn ang="T149">
                      <a:pos x="T98" y="T99"/>
                    </a:cxn>
                  </a:cxnLst>
                  <a:rect l="T150" t="T151" r="T152" b="T153"/>
                  <a:pathLst>
                    <a:path w="816" h="687">
                      <a:moveTo>
                        <a:pt x="264" y="585"/>
                      </a:moveTo>
                      <a:lnTo>
                        <a:pt x="187" y="568"/>
                      </a:lnTo>
                      <a:lnTo>
                        <a:pt x="102" y="543"/>
                      </a:lnTo>
                      <a:lnTo>
                        <a:pt x="68" y="534"/>
                      </a:lnTo>
                      <a:lnTo>
                        <a:pt x="43" y="526"/>
                      </a:lnTo>
                      <a:lnTo>
                        <a:pt x="9" y="517"/>
                      </a:lnTo>
                      <a:lnTo>
                        <a:pt x="0" y="500"/>
                      </a:lnTo>
                      <a:lnTo>
                        <a:pt x="0" y="475"/>
                      </a:lnTo>
                      <a:lnTo>
                        <a:pt x="0" y="458"/>
                      </a:lnTo>
                      <a:lnTo>
                        <a:pt x="9" y="441"/>
                      </a:lnTo>
                      <a:lnTo>
                        <a:pt x="17" y="432"/>
                      </a:lnTo>
                      <a:lnTo>
                        <a:pt x="9" y="398"/>
                      </a:lnTo>
                      <a:lnTo>
                        <a:pt x="17" y="390"/>
                      </a:lnTo>
                      <a:lnTo>
                        <a:pt x="43" y="356"/>
                      </a:lnTo>
                      <a:lnTo>
                        <a:pt x="43" y="348"/>
                      </a:lnTo>
                      <a:lnTo>
                        <a:pt x="60" y="331"/>
                      </a:lnTo>
                      <a:lnTo>
                        <a:pt x="68" y="314"/>
                      </a:lnTo>
                      <a:lnTo>
                        <a:pt x="85" y="288"/>
                      </a:lnTo>
                      <a:lnTo>
                        <a:pt x="102" y="237"/>
                      </a:lnTo>
                      <a:lnTo>
                        <a:pt x="119" y="195"/>
                      </a:lnTo>
                      <a:lnTo>
                        <a:pt x="128" y="170"/>
                      </a:lnTo>
                      <a:lnTo>
                        <a:pt x="136" y="144"/>
                      </a:lnTo>
                      <a:lnTo>
                        <a:pt x="153" y="119"/>
                      </a:lnTo>
                      <a:lnTo>
                        <a:pt x="162" y="93"/>
                      </a:lnTo>
                      <a:lnTo>
                        <a:pt x="170" y="93"/>
                      </a:lnTo>
                      <a:lnTo>
                        <a:pt x="162" y="85"/>
                      </a:lnTo>
                      <a:lnTo>
                        <a:pt x="170" y="68"/>
                      </a:lnTo>
                      <a:lnTo>
                        <a:pt x="170" y="60"/>
                      </a:lnTo>
                      <a:lnTo>
                        <a:pt x="179" y="43"/>
                      </a:lnTo>
                      <a:lnTo>
                        <a:pt x="179" y="34"/>
                      </a:lnTo>
                      <a:lnTo>
                        <a:pt x="187" y="26"/>
                      </a:lnTo>
                      <a:lnTo>
                        <a:pt x="187" y="0"/>
                      </a:lnTo>
                      <a:lnTo>
                        <a:pt x="196" y="17"/>
                      </a:lnTo>
                      <a:lnTo>
                        <a:pt x="204" y="17"/>
                      </a:lnTo>
                      <a:lnTo>
                        <a:pt x="196" y="9"/>
                      </a:lnTo>
                      <a:lnTo>
                        <a:pt x="204" y="9"/>
                      </a:lnTo>
                      <a:lnTo>
                        <a:pt x="204" y="17"/>
                      </a:lnTo>
                      <a:lnTo>
                        <a:pt x="213" y="17"/>
                      </a:lnTo>
                      <a:lnTo>
                        <a:pt x="230" y="9"/>
                      </a:lnTo>
                      <a:lnTo>
                        <a:pt x="238" y="26"/>
                      </a:lnTo>
                      <a:lnTo>
                        <a:pt x="247" y="34"/>
                      </a:lnTo>
                      <a:lnTo>
                        <a:pt x="247" y="26"/>
                      </a:lnTo>
                      <a:lnTo>
                        <a:pt x="255" y="26"/>
                      </a:lnTo>
                      <a:lnTo>
                        <a:pt x="264" y="34"/>
                      </a:lnTo>
                      <a:lnTo>
                        <a:pt x="272" y="43"/>
                      </a:lnTo>
                      <a:lnTo>
                        <a:pt x="272" y="51"/>
                      </a:lnTo>
                      <a:lnTo>
                        <a:pt x="281" y="68"/>
                      </a:lnTo>
                      <a:lnTo>
                        <a:pt x="272" y="68"/>
                      </a:lnTo>
                      <a:lnTo>
                        <a:pt x="281" y="76"/>
                      </a:lnTo>
                      <a:lnTo>
                        <a:pt x="272" y="76"/>
                      </a:lnTo>
                      <a:lnTo>
                        <a:pt x="272" y="85"/>
                      </a:lnTo>
                      <a:lnTo>
                        <a:pt x="272" y="93"/>
                      </a:lnTo>
                      <a:lnTo>
                        <a:pt x="272" y="102"/>
                      </a:lnTo>
                      <a:lnTo>
                        <a:pt x="272" y="110"/>
                      </a:lnTo>
                      <a:lnTo>
                        <a:pt x="281" y="110"/>
                      </a:lnTo>
                      <a:lnTo>
                        <a:pt x="289" y="119"/>
                      </a:lnTo>
                      <a:lnTo>
                        <a:pt x="298" y="119"/>
                      </a:lnTo>
                      <a:lnTo>
                        <a:pt x="306" y="127"/>
                      </a:lnTo>
                      <a:lnTo>
                        <a:pt x="315" y="127"/>
                      </a:lnTo>
                      <a:lnTo>
                        <a:pt x="332" y="127"/>
                      </a:lnTo>
                      <a:lnTo>
                        <a:pt x="340" y="127"/>
                      </a:lnTo>
                      <a:lnTo>
                        <a:pt x="349" y="119"/>
                      </a:lnTo>
                      <a:lnTo>
                        <a:pt x="357" y="119"/>
                      </a:lnTo>
                      <a:lnTo>
                        <a:pt x="366" y="127"/>
                      </a:lnTo>
                      <a:lnTo>
                        <a:pt x="383" y="127"/>
                      </a:lnTo>
                      <a:lnTo>
                        <a:pt x="391" y="127"/>
                      </a:lnTo>
                      <a:lnTo>
                        <a:pt x="400" y="136"/>
                      </a:lnTo>
                      <a:lnTo>
                        <a:pt x="408" y="136"/>
                      </a:lnTo>
                      <a:lnTo>
                        <a:pt x="408" y="144"/>
                      </a:lnTo>
                      <a:lnTo>
                        <a:pt x="417" y="144"/>
                      </a:lnTo>
                      <a:lnTo>
                        <a:pt x="425" y="144"/>
                      </a:lnTo>
                      <a:lnTo>
                        <a:pt x="434" y="153"/>
                      </a:lnTo>
                      <a:lnTo>
                        <a:pt x="434" y="144"/>
                      </a:lnTo>
                      <a:lnTo>
                        <a:pt x="451" y="144"/>
                      </a:lnTo>
                      <a:lnTo>
                        <a:pt x="459" y="144"/>
                      </a:lnTo>
                      <a:lnTo>
                        <a:pt x="468" y="144"/>
                      </a:lnTo>
                      <a:lnTo>
                        <a:pt x="468" y="153"/>
                      </a:lnTo>
                      <a:lnTo>
                        <a:pt x="476" y="153"/>
                      </a:lnTo>
                      <a:lnTo>
                        <a:pt x="485" y="153"/>
                      </a:lnTo>
                      <a:lnTo>
                        <a:pt x="493" y="153"/>
                      </a:lnTo>
                      <a:lnTo>
                        <a:pt x="502" y="153"/>
                      </a:lnTo>
                      <a:lnTo>
                        <a:pt x="510" y="153"/>
                      </a:lnTo>
                      <a:lnTo>
                        <a:pt x="518" y="153"/>
                      </a:lnTo>
                      <a:lnTo>
                        <a:pt x="527" y="153"/>
                      </a:lnTo>
                      <a:lnTo>
                        <a:pt x="527" y="144"/>
                      </a:lnTo>
                      <a:lnTo>
                        <a:pt x="544" y="153"/>
                      </a:lnTo>
                      <a:lnTo>
                        <a:pt x="552" y="144"/>
                      </a:lnTo>
                      <a:lnTo>
                        <a:pt x="561" y="144"/>
                      </a:lnTo>
                      <a:lnTo>
                        <a:pt x="569" y="144"/>
                      </a:lnTo>
                      <a:lnTo>
                        <a:pt x="569" y="153"/>
                      </a:lnTo>
                      <a:lnTo>
                        <a:pt x="578" y="153"/>
                      </a:lnTo>
                      <a:lnTo>
                        <a:pt x="586" y="153"/>
                      </a:lnTo>
                      <a:lnTo>
                        <a:pt x="595" y="153"/>
                      </a:lnTo>
                      <a:lnTo>
                        <a:pt x="603" y="153"/>
                      </a:lnTo>
                      <a:lnTo>
                        <a:pt x="612" y="144"/>
                      </a:lnTo>
                      <a:lnTo>
                        <a:pt x="697" y="170"/>
                      </a:lnTo>
                      <a:lnTo>
                        <a:pt x="731" y="178"/>
                      </a:lnTo>
                      <a:lnTo>
                        <a:pt x="739" y="178"/>
                      </a:lnTo>
                      <a:lnTo>
                        <a:pt x="790" y="187"/>
                      </a:lnTo>
                      <a:lnTo>
                        <a:pt x="790" y="195"/>
                      </a:lnTo>
                      <a:lnTo>
                        <a:pt x="790" y="204"/>
                      </a:lnTo>
                      <a:lnTo>
                        <a:pt x="799" y="212"/>
                      </a:lnTo>
                      <a:lnTo>
                        <a:pt x="807" y="212"/>
                      </a:lnTo>
                      <a:lnTo>
                        <a:pt x="807" y="221"/>
                      </a:lnTo>
                      <a:lnTo>
                        <a:pt x="816" y="229"/>
                      </a:lnTo>
                      <a:lnTo>
                        <a:pt x="816" y="237"/>
                      </a:lnTo>
                      <a:lnTo>
                        <a:pt x="816" y="246"/>
                      </a:lnTo>
                      <a:lnTo>
                        <a:pt x="816" y="254"/>
                      </a:lnTo>
                      <a:lnTo>
                        <a:pt x="807" y="263"/>
                      </a:lnTo>
                      <a:lnTo>
                        <a:pt x="790" y="280"/>
                      </a:lnTo>
                      <a:lnTo>
                        <a:pt x="790" y="288"/>
                      </a:lnTo>
                      <a:lnTo>
                        <a:pt x="782" y="297"/>
                      </a:lnTo>
                      <a:lnTo>
                        <a:pt x="782" y="305"/>
                      </a:lnTo>
                      <a:lnTo>
                        <a:pt x="773" y="305"/>
                      </a:lnTo>
                      <a:lnTo>
                        <a:pt x="773" y="314"/>
                      </a:lnTo>
                      <a:lnTo>
                        <a:pt x="765" y="314"/>
                      </a:lnTo>
                      <a:lnTo>
                        <a:pt x="765" y="322"/>
                      </a:lnTo>
                      <a:lnTo>
                        <a:pt x="765" y="331"/>
                      </a:lnTo>
                      <a:lnTo>
                        <a:pt x="756" y="331"/>
                      </a:lnTo>
                      <a:lnTo>
                        <a:pt x="756" y="339"/>
                      </a:lnTo>
                      <a:lnTo>
                        <a:pt x="748" y="339"/>
                      </a:lnTo>
                      <a:lnTo>
                        <a:pt x="739" y="348"/>
                      </a:lnTo>
                      <a:lnTo>
                        <a:pt x="731" y="365"/>
                      </a:lnTo>
                      <a:lnTo>
                        <a:pt x="722" y="373"/>
                      </a:lnTo>
                      <a:lnTo>
                        <a:pt x="722" y="382"/>
                      </a:lnTo>
                      <a:lnTo>
                        <a:pt x="714" y="382"/>
                      </a:lnTo>
                      <a:lnTo>
                        <a:pt x="714" y="390"/>
                      </a:lnTo>
                      <a:lnTo>
                        <a:pt x="714" y="398"/>
                      </a:lnTo>
                      <a:lnTo>
                        <a:pt x="722" y="407"/>
                      </a:lnTo>
                      <a:lnTo>
                        <a:pt x="722" y="398"/>
                      </a:lnTo>
                      <a:lnTo>
                        <a:pt x="722" y="407"/>
                      </a:lnTo>
                      <a:lnTo>
                        <a:pt x="731" y="407"/>
                      </a:lnTo>
                      <a:lnTo>
                        <a:pt x="731" y="415"/>
                      </a:lnTo>
                      <a:lnTo>
                        <a:pt x="739" y="415"/>
                      </a:lnTo>
                      <a:lnTo>
                        <a:pt x="739" y="424"/>
                      </a:lnTo>
                      <a:lnTo>
                        <a:pt x="731" y="424"/>
                      </a:lnTo>
                      <a:lnTo>
                        <a:pt x="731" y="432"/>
                      </a:lnTo>
                      <a:lnTo>
                        <a:pt x="731" y="441"/>
                      </a:lnTo>
                      <a:lnTo>
                        <a:pt x="731" y="449"/>
                      </a:lnTo>
                      <a:lnTo>
                        <a:pt x="722" y="449"/>
                      </a:lnTo>
                      <a:lnTo>
                        <a:pt x="722" y="458"/>
                      </a:lnTo>
                      <a:lnTo>
                        <a:pt x="714" y="466"/>
                      </a:lnTo>
                      <a:lnTo>
                        <a:pt x="714" y="475"/>
                      </a:lnTo>
                      <a:lnTo>
                        <a:pt x="671" y="687"/>
                      </a:lnTo>
                      <a:lnTo>
                        <a:pt x="561" y="661"/>
                      </a:lnTo>
                      <a:lnTo>
                        <a:pt x="459" y="636"/>
                      </a:lnTo>
                      <a:lnTo>
                        <a:pt x="451" y="636"/>
                      </a:lnTo>
                      <a:lnTo>
                        <a:pt x="391" y="627"/>
                      </a:lnTo>
                      <a:lnTo>
                        <a:pt x="315" y="602"/>
                      </a:lnTo>
                      <a:lnTo>
                        <a:pt x="264" y="585"/>
                      </a:lnTo>
                      <a:close/>
                    </a:path>
                  </a:pathLst>
                </a:custGeom>
                <a:solidFill>
                  <a:srgbClr val="8DA3FF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0" hangingPunct="0">
                    <a:spcBef>
                      <a:spcPct val="20000"/>
                    </a:spcBef>
                  </a:pPr>
                  <a:endParaRPr lang="en-US"/>
                </a:p>
              </p:txBody>
            </p:sp>
            <p:sp>
              <p:nvSpPr>
                <p:cNvPr id="46133" name="Freeform 89"/>
                <p:cNvSpPr>
                  <a:spLocks/>
                </p:cNvSpPr>
                <p:nvPr/>
              </p:nvSpPr>
              <p:spPr bwMode="auto">
                <a:xfrm>
                  <a:off x="5101" y="1047"/>
                  <a:ext cx="161" cy="356"/>
                </a:xfrm>
                <a:custGeom>
                  <a:avLst/>
                  <a:gdLst>
                    <a:gd name="T0" fmla="*/ 17 w 161"/>
                    <a:gd name="T1" fmla="*/ 356 h 356"/>
                    <a:gd name="T2" fmla="*/ 17 w 161"/>
                    <a:gd name="T3" fmla="*/ 356 h 356"/>
                    <a:gd name="T4" fmla="*/ 8 w 161"/>
                    <a:gd name="T5" fmla="*/ 347 h 356"/>
                    <a:gd name="T6" fmla="*/ 8 w 161"/>
                    <a:gd name="T7" fmla="*/ 339 h 356"/>
                    <a:gd name="T8" fmla="*/ 8 w 161"/>
                    <a:gd name="T9" fmla="*/ 330 h 356"/>
                    <a:gd name="T10" fmla="*/ 8 w 161"/>
                    <a:gd name="T11" fmla="*/ 322 h 356"/>
                    <a:gd name="T12" fmla="*/ 8 w 161"/>
                    <a:gd name="T13" fmla="*/ 313 h 356"/>
                    <a:gd name="T14" fmla="*/ 8 w 161"/>
                    <a:gd name="T15" fmla="*/ 305 h 356"/>
                    <a:gd name="T16" fmla="*/ 0 w 161"/>
                    <a:gd name="T17" fmla="*/ 288 h 356"/>
                    <a:gd name="T18" fmla="*/ 0 w 161"/>
                    <a:gd name="T19" fmla="*/ 279 h 356"/>
                    <a:gd name="T20" fmla="*/ 0 w 161"/>
                    <a:gd name="T21" fmla="*/ 271 h 356"/>
                    <a:gd name="T22" fmla="*/ 0 w 161"/>
                    <a:gd name="T23" fmla="*/ 262 h 356"/>
                    <a:gd name="T24" fmla="*/ 0 w 161"/>
                    <a:gd name="T25" fmla="*/ 245 h 356"/>
                    <a:gd name="T26" fmla="*/ 0 w 161"/>
                    <a:gd name="T27" fmla="*/ 228 h 356"/>
                    <a:gd name="T28" fmla="*/ 8 w 161"/>
                    <a:gd name="T29" fmla="*/ 220 h 356"/>
                    <a:gd name="T30" fmla="*/ 8 w 161"/>
                    <a:gd name="T31" fmla="*/ 211 h 356"/>
                    <a:gd name="T32" fmla="*/ 8 w 161"/>
                    <a:gd name="T33" fmla="*/ 203 h 356"/>
                    <a:gd name="T34" fmla="*/ 8 w 161"/>
                    <a:gd name="T35" fmla="*/ 195 h 356"/>
                    <a:gd name="T36" fmla="*/ 8 w 161"/>
                    <a:gd name="T37" fmla="*/ 186 h 356"/>
                    <a:gd name="T38" fmla="*/ 8 w 161"/>
                    <a:gd name="T39" fmla="*/ 186 h 356"/>
                    <a:gd name="T40" fmla="*/ 8 w 161"/>
                    <a:gd name="T41" fmla="*/ 178 h 356"/>
                    <a:gd name="T42" fmla="*/ 8 w 161"/>
                    <a:gd name="T43" fmla="*/ 169 h 356"/>
                    <a:gd name="T44" fmla="*/ 8 w 161"/>
                    <a:gd name="T45" fmla="*/ 161 h 356"/>
                    <a:gd name="T46" fmla="*/ 8 w 161"/>
                    <a:gd name="T47" fmla="*/ 152 h 356"/>
                    <a:gd name="T48" fmla="*/ 8 w 161"/>
                    <a:gd name="T49" fmla="*/ 144 h 356"/>
                    <a:gd name="T50" fmla="*/ 17 w 161"/>
                    <a:gd name="T51" fmla="*/ 144 h 356"/>
                    <a:gd name="T52" fmla="*/ 25 w 161"/>
                    <a:gd name="T53" fmla="*/ 135 h 356"/>
                    <a:gd name="T54" fmla="*/ 25 w 161"/>
                    <a:gd name="T55" fmla="*/ 135 h 356"/>
                    <a:gd name="T56" fmla="*/ 34 w 161"/>
                    <a:gd name="T57" fmla="*/ 127 h 356"/>
                    <a:gd name="T58" fmla="*/ 34 w 161"/>
                    <a:gd name="T59" fmla="*/ 118 h 356"/>
                    <a:gd name="T60" fmla="*/ 42 w 161"/>
                    <a:gd name="T61" fmla="*/ 118 h 356"/>
                    <a:gd name="T62" fmla="*/ 34 w 161"/>
                    <a:gd name="T63" fmla="*/ 110 h 356"/>
                    <a:gd name="T64" fmla="*/ 42 w 161"/>
                    <a:gd name="T65" fmla="*/ 101 h 356"/>
                    <a:gd name="T66" fmla="*/ 34 w 161"/>
                    <a:gd name="T67" fmla="*/ 93 h 356"/>
                    <a:gd name="T68" fmla="*/ 34 w 161"/>
                    <a:gd name="T69" fmla="*/ 93 h 356"/>
                    <a:gd name="T70" fmla="*/ 25 w 161"/>
                    <a:gd name="T71" fmla="*/ 76 h 356"/>
                    <a:gd name="T72" fmla="*/ 34 w 161"/>
                    <a:gd name="T73" fmla="*/ 59 h 356"/>
                    <a:gd name="T74" fmla="*/ 25 w 161"/>
                    <a:gd name="T75" fmla="*/ 50 h 356"/>
                    <a:gd name="T76" fmla="*/ 25 w 161"/>
                    <a:gd name="T77" fmla="*/ 42 h 356"/>
                    <a:gd name="T78" fmla="*/ 34 w 161"/>
                    <a:gd name="T79" fmla="*/ 25 h 356"/>
                    <a:gd name="T80" fmla="*/ 34 w 161"/>
                    <a:gd name="T81" fmla="*/ 17 h 356"/>
                    <a:gd name="T82" fmla="*/ 51 w 161"/>
                    <a:gd name="T83" fmla="*/ 17 h 356"/>
                    <a:gd name="T84" fmla="*/ 85 w 161"/>
                    <a:gd name="T85" fmla="*/ 84 h 356"/>
                    <a:gd name="T86" fmla="*/ 119 w 161"/>
                    <a:gd name="T87" fmla="*/ 186 h 356"/>
                    <a:gd name="T88" fmla="*/ 127 w 161"/>
                    <a:gd name="T89" fmla="*/ 211 h 356"/>
                    <a:gd name="T90" fmla="*/ 127 w 161"/>
                    <a:gd name="T91" fmla="*/ 220 h 356"/>
                    <a:gd name="T92" fmla="*/ 127 w 161"/>
                    <a:gd name="T93" fmla="*/ 228 h 356"/>
                    <a:gd name="T94" fmla="*/ 127 w 161"/>
                    <a:gd name="T95" fmla="*/ 237 h 356"/>
                    <a:gd name="T96" fmla="*/ 136 w 161"/>
                    <a:gd name="T97" fmla="*/ 245 h 356"/>
                    <a:gd name="T98" fmla="*/ 153 w 161"/>
                    <a:gd name="T99" fmla="*/ 254 h 356"/>
                    <a:gd name="T100" fmla="*/ 153 w 161"/>
                    <a:gd name="T101" fmla="*/ 271 h 356"/>
                    <a:gd name="T102" fmla="*/ 144 w 161"/>
                    <a:gd name="T103" fmla="*/ 271 h 356"/>
                    <a:gd name="T104" fmla="*/ 153 w 161"/>
                    <a:gd name="T105" fmla="*/ 279 h 356"/>
                    <a:gd name="T106" fmla="*/ 161 w 161"/>
                    <a:gd name="T107" fmla="*/ 271 h 356"/>
                    <a:gd name="T108" fmla="*/ 161 w 161"/>
                    <a:gd name="T109" fmla="*/ 296 h 356"/>
                    <a:gd name="T110" fmla="*/ 153 w 161"/>
                    <a:gd name="T111" fmla="*/ 296 h 356"/>
                    <a:gd name="T112" fmla="*/ 144 w 161"/>
                    <a:gd name="T113" fmla="*/ 313 h 356"/>
                    <a:gd name="T114" fmla="*/ 127 w 161"/>
                    <a:gd name="T115" fmla="*/ 313 h 356"/>
                    <a:gd name="T116" fmla="*/ 127 w 161"/>
                    <a:gd name="T117" fmla="*/ 322 h 356"/>
                    <a:gd name="T118" fmla="*/ 127 w 161"/>
                    <a:gd name="T119" fmla="*/ 330 h 356"/>
                    <a:gd name="T120" fmla="*/ 68 w 161"/>
                    <a:gd name="T121" fmla="*/ 347 h 356"/>
                    <a:gd name="T122" fmla="*/ 34 w 161"/>
                    <a:gd name="T123" fmla="*/ 356 h 35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  <a:gd name="T165" fmla="*/ 0 60000 65536"/>
                    <a:gd name="T166" fmla="*/ 0 60000 65536"/>
                    <a:gd name="T167" fmla="*/ 0 60000 65536"/>
                    <a:gd name="T168" fmla="*/ 0 60000 65536"/>
                    <a:gd name="T169" fmla="*/ 0 60000 65536"/>
                    <a:gd name="T170" fmla="*/ 0 60000 65536"/>
                    <a:gd name="T171" fmla="*/ 0 60000 65536"/>
                    <a:gd name="T172" fmla="*/ 0 60000 65536"/>
                    <a:gd name="T173" fmla="*/ 0 60000 65536"/>
                    <a:gd name="T174" fmla="*/ 0 60000 65536"/>
                    <a:gd name="T175" fmla="*/ 0 60000 65536"/>
                    <a:gd name="T176" fmla="*/ 0 60000 65536"/>
                    <a:gd name="T177" fmla="*/ 0 60000 65536"/>
                    <a:gd name="T178" fmla="*/ 0 60000 65536"/>
                    <a:gd name="T179" fmla="*/ 0 60000 65536"/>
                    <a:gd name="T180" fmla="*/ 0 60000 65536"/>
                    <a:gd name="T181" fmla="*/ 0 60000 65536"/>
                    <a:gd name="T182" fmla="*/ 0 60000 65536"/>
                    <a:gd name="T183" fmla="*/ 0 60000 65536"/>
                    <a:gd name="T184" fmla="*/ 0 60000 65536"/>
                    <a:gd name="T185" fmla="*/ 0 60000 65536"/>
                    <a:gd name="T186" fmla="*/ 0 w 161"/>
                    <a:gd name="T187" fmla="*/ 0 h 356"/>
                    <a:gd name="T188" fmla="*/ 161 w 161"/>
                    <a:gd name="T189" fmla="*/ 356 h 356"/>
                  </a:gdLst>
                  <a:ahLst/>
                  <a:cxnLst>
                    <a:cxn ang="T124">
                      <a:pos x="T0" y="T1"/>
                    </a:cxn>
                    <a:cxn ang="T125">
                      <a:pos x="T2" y="T3"/>
                    </a:cxn>
                    <a:cxn ang="T126">
                      <a:pos x="T4" y="T5"/>
                    </a:cxn>
                    <a:cxn ang="T127">
                      <a:pos x="T6" y="T7"/>
                    </a:cxn>
                    <a:cxn ang="T128">
                      <a:pos x="T8" y="T9"/>
                    </a:cxn>
                    <a:cxn ang="T129">
                      <a:pos x="T10" y="T11"/>
                    </a:cxn>
                    <a:cxn ang="T130">
                      <a:pos x="T12" y="T13"/>
                    </a:cxn>
                    <a:cxn ang="T131">
                      <a:pos x="T14" y="T15"/>
                    </a:cxn>
                    <a:cxn ang="T132">
                      <a:pos x="T16" y="T17"/>
                    </a:cxn>
                    <a:cxn ang="T133">
                      <a:pos x="T18" y="T19"/>
                    </a:cxn>
                    <a:cxn ang="T134">
                      <a:pos x="T20" y="T21"/>
                    </a:cxn>
                    <a:cxn ang="T135">
                      <a:pos x="T22" y="T23"/>
                    </a:cxn>
                    <a:cxn ang="T136">
                      <a:pos x="T24" y="T25"/>
                    </a:cxn>
                    <a:cxn ang="T137">
                      <a:pos x="T26" y="T27"/>
                    </a:cxn>
                    <a:cxn ang="T138">
                      <a:pos x="T28" y="T29"/>
                    </a:cxn>
                    <a:cxn ang="T139">
                      <a:pos x="T30" y="T31"/>
                    </a:cxn>
                    <a:cxn ang="T140">
                      <a:pos x="T32" y="T33"/>
                    </a:cxn>
                    <a:cxn ang="T141">
                      <a:pos x="T34" y="T35"/>
                    </a:cxn>
                    <a:cxn ang="T142">
                      <a:pos x="T36" y="T37"/>
                    </a:cxn>
                    <a:cxn ang="T143">
                      <a:pos x="T38" y="T39"/>
                    </a:cxn>
                    <a:cxn ang="T144">
                      <a:pos x="T40" y="T41"/>
                    </a:cxn>
                    <a:cxn ang="T145">
                      <a:pos x="T42" y="T43"/>
                    </a:cxn>
                    <a:cxn ang="T146">
                      <a:pos x="T44" y="T45"/>
                    </a:cxn>
                    <a:cxn ang="T147">
                      <a:pos x="T46" y="T47"/>
                    </a:cxn>
                    <a:cxn ang="T148">
                      <a:pos x="T48" y="T49"/>
                    </a:cxn>
                    <a:cxn ang="T149">
                      <a:pos x="T50" y="T51"/>
                    </a:cxn>
                    <a:cxn ang="T150">
                      <a:pos x="T52" y="T53"/>
                    </a:cxn>
                    <a:cxn ang="T151">
                      <a:pos x="T54" y="T55"/>
                    </a:cxn>
                    <a:cxn ang="T152">
                      <a:pos x="T56" y="T57"/>
                    </a:cxn>
                    <a:cxn ang="T153">
                      <a:pos x="T58" y="T59"/>
                    </a:cxn>
                    <a:cxn ang="T154">
                      <a:pos x="T60" y="T61"/>
                    </a:cxn>
                    <a:cxn ang="T155">
                      <a:pos x="T62" y="T63"/>
                    </a:cxn>
                    <a:cxn ang="T156">
                      <a:pos x="T64" y="T65"/>
                    </a:cxn>
                    <a:cxn ang="T157">
                      <a:pos x="T66" y="T67"/>
                    </a:cxn>
                    <a:cxn ang="T158">
                      <a:pos x="T68" y="T69"/>
                    </a:cxn>
                    <a:cxn ang="T159">
                      <a:pos x="T70" y="T71"/>
                    </a:cxn>
                    <a:cxn ang="T160">
                      <a:pos x="T72" y="T73"/>
                    </a:cxn>
                    <a:cxn ang="T161">
                      <a:pos x="T74" y="T75"/>
                    </a:cxn>
                    <a:cxn ang="T162">
                      <a:pos x="T76" y="T77"/>
                    </a:cxn>
                    <a:cxn ang="T163">
                      <a:pos x="T78" y="T79"/>
                    </a:cxn>
                    <a:cxn ang="T164">
                      <a:pos x="T80" y="T81"/>
                    </a:cxn>
                    <a:cxn ang="T165">
                      <a:pos x="T82" y="T83"/>
                    </a:cxn>
                    <a:cxn ang="T166">
                      <a:pos x="T84" y="T85"/>
                    </a:cxn>
                    <a:cxn ang="T167">
                      <a:pos x="T86" y="T87"/>
                    </a:cxn>
                    <a:cxn ang="T168">
                      <a:pos x="T88" y="T89"/>
                    </a:cxn>
                    <a:cxn ang="T169">
                      <a:pos x="T90" y="T91"/>
                    </a:cxn>
                    <a:cxn ang="T170">
                      <a:pos x="T92" y="T93"/>
                    </a:cxn>
                    <a:cxn ang="T171">
                      <a:pos x="T94" y="T95"/>
                    </a:cxn>
                    <a:cxn ang="T172">
                      <a:pos x="T96" y="T97"/>
                    </a:cxn>
                    <a:cxn ang="T173">
                      <a:pos x="T98" y="T99"/>
                    </a:cxn>
                    <a:cxn ang="T174">
                      <a:pos x="T100" y="T101"/>
                    </a:cxn>
                    <a:cxn ang="T175">
                      <a:pos x="T102" y="T103"/>
                    </a:cxn>
                    <a:cxn ang="T176">
                      <a:pos x="T104" y="T105"/>
                    </a:cxn>
                    <a:cxn ang="T177">
                      <a:pos x="T106" y="T107"/>
                    </a:cxn>
                    <a:cxn ang="T178">
                      <a:pos x="T108" y="T109"/>
                    </a:cxn>
                    <a:cxn ang="T179">
                      <a:pos x="T110" y="T111"/>
                    </a:cxn>
                    <a:cxn ang="T180">
                      <a:pos x="T112" y="T113"/>
                    </a:cxn>
                    <a:cxn ang="T181">
                      <a:pos x="T114" y="T115"/>
                    </a:cxn>
                    <a:cxn ang="T182">
                      <a:pos x="T116" y="T117"/>
                    </a:cxn>
                    <a:cxn ang="T183">
                      <a:pos x="T118" y="T119"/>
                    </a:cxn>
                    <a:cxn ang="T184">
                      <a:pos x="T120" y="T121"/>
                    </a:cxn>
                    <a:cxn ang="T185">
                      <a:pos x="T122" y="T123"/>
                    </a:cxn>
                  </a:cxnLst>
                  <a:rect l="T186" t="T187" r="T188" b="T189"/>
                  <a:pathLst>
                    <a:path w="161" h="356">
                      <a:moveTo>
                        <a:pt x="34" y="356"/>
                      </a:moveTo>
                      <a:lnTo>
                        <a:pt x="17" y="356"/>
                      </a:lnTo>
                      <a:lnTo>
                        <a:pt x="8" y="347"/>
                      </a:lnTo>
                      <a:lnTo>
                        <a:pt x="8" y="339"/>
                      </a:lnTo>
                      <a:lnTo>
                        <a:pt x="8" y="330"/>
                      </a:lnTo>
                      <a:lnTo>
                        <a:pt x="8" y="322"/>
                      </a:lnTo>
                      <a:lnTo>
                        <a:pt x="8" y="313"/>
                      </a:lnTo>
                      <a:lnTo>
                        <a:pt x="8" y="305"/>
                      </a:lnTo>
                      <a:lnTo>
                        <a:pt x="0" y="305"/>
                      </a:lnTo>
                      <a:lnTo>
                        <a:pt x="0" y="288"/>
                      </a:lnTo>
                      <a:lnTo>
                        <a:pt x="0" y="279"/>
                      </a:lnTo>
                      <a:lnTo>
                        <a:pt x="0" y="271"/>
                      </a:lnTo>
                      <a:lnTo>
                        <a:pt x="0" y="262"/>
                      </a:lnTo>
                      <a:lnTo>
                        <a:pt x="0" y="254"/>
                      </a:lnTo>
                      <a:lnTo>
                        <a:pt x="0" y="245"/>
                      </a:lnTo>
                      <a:lnTo>
                        <a:pt x="0" y="228"/>
                      </a:lnTo>
                      <a:lnTo>
                        <a:pt x="8" y="220"/>
                      </a:lnTo>
                      <a:lnTo>
                        <a:pt x="8" y="211"/>
                      </a:lnTo>
                      <a:lnTo>
                        <a:pt x="8" y="203"/>
                      </a:lnTo>
                      <a:lnTo>
                        <a:pt x="8" y="195"/>
                      </a:lnTo>
                      <a:lnTo>
                        <a:pt x="8" y="186"/>
                      </a:lnTo>
                      <a:lnTo>
                        <a:pt x="8" y="178"/>
                      </a:lnTo>
                      <a:lnTo>
                        <a:pt x="8" y="169"/>
                      </a:lnTo>
                      <a:lnTo>
                        <a:pt x="8" y="161"/>
                      </a:lnTo>
                      <a:lnTo>
                        <a:pt x="8" y="152"/>
                      </a:lnTo>
                      <a:lnTo>
                        <a:pt x="8" y="144"/>
                      </a:lnTo>
                      <a:lnTo>
                        <a:pt x="17" y="144"/>
                      </a:lnTo>
                      <a:lnTo>
                        <a:pt x="25" y="144"/>
                      </a:lnTo>
                      <a:lnTo>
                        <a:pt x="25" y="135"/>
                      </a:lnTo>
                      <a:lnTo>
                        <a:pt x="34" y="127"/>
                      </a:lnTo>
                      <a:lnTo>
                        <a:pt x="34" y="118"/>
                      </a:lnTo>
                      <a:lnTo>
                        <a:pt x="42" y="118"/>
                      </a:lnTo>
                      <a:lnTo>
                        <a:pt x="42" y="110"/>
                      </a:lnTo>
                      <a:lnTo>
                        <a:pt x="34" y="110"/>
                      </a:lnTo>
                      <a:lnTo>
                        <a:pt x="42" y="101"/>
                      </a:lnTo>
                      <a:lnTo>
                        <a:pt x="34" y="93"/>
                      </a:lnTo>
                      <a:lnTo>
                        <a:pt x="25" y="84"/>
                      </a:lnTo>
                      <a:lnTo>
                        <a:pt x="25" y="76"/>
                      </a:lnTo>
                      <a:lnTo>
                        <a:pt x="34" y="59"/>
                      </a:lnTo>
                      <a:lnTo>
                        <a:pt x="25" y="50"/>
                      </a:lnTo>
                      <a:lnTo>
                        <a:pt x="25" y="42"/>
                      </a:lnTo>
                      <a:lnTo>
                        <a:pt x="34" y="34"/>
                      </a:lnTo>
                      <a:lnTo>
                        <a:pt x="34" y="25"/>
                      </a:lnTo>
                      <a:lnTo>
                        <a:pt x="25" y="17"/>
                      </a:lnTo>
                      <a:lnTo>
                        <a:pt x="34" y="17"/>
                      </a:lnTo>
                      <a:lnTo>
                        <a:pt x="34" y="8"/>
                      </a:lnTo>
                      <a:lnTo>
                        <a:pt x="51" y="17"/>
                      </a:lnTo>
                      <a:lnTo>
                        <a:pt x="59" y="0"/>
                      </a:lnTo>
                      <a:lnTo>
                        <a:pt x="85" y="84"/>
                      </a:lnTo>
                      <a:lnTo>
                        <a:pt x="93" y="127"/>
                      </a:lnTo>
                      <a:lnTo>
                        <a:pt x="119" y="186"/>
                      </a:lnTo>
                      <a:lnTo>
                        <a:pt x="127" y="211"/>
                      </a:lnTo>
                      <a:lnTo>
                        <a:pt x="127" y="220"/>
                      </a:lnTo>
                      <a:lnTo>
                        <a:pt x="127" y="228"/>
                      </a:lnTo>
                      <a:lnTo>
                        <a:pt x="127" y="237"/>
                      </a:lnTo>
                      <a:lnTo>
                        <a:pt x="136" y="245"/>
                      </a:lnTo>
                      <a:lnTo>
                        <a:pt x="153" y="254"/>
                      </a:lnTo>
                      <a:lnTo>
                        <a:pt x="153" y="262"/>
                      </a:lnTo>
                      <a:lnTo>
                        <a:pt x="153" y="271"/>
                      </a:lnTo>
                      <a:lnTo>
                        <a:pt x="144" y="271"/>
                      </a:lnTo>
                      <a:lnTo>
                        <a:pt x="153" y="279"/>
                      </a:lnTo>
                      <a:lnTo>
                        <a:pt x="153" y="271"/>
                      </a:lnTo>
                      <a:lnTo>
                        <a:pt x="161" y="271"/>
                      </a:lnTo>
                      <a:lnTo>
                        <a:pt x="161" y="296"/>
                      </a:lnTo>
                      <a:lnTo>
                        <a:pt x="153" y="296"/>
                      </a:lnTo>
                      <a:lnTo>
                        <a:pt x="144" y="305"/>
                      </a:lnTo>
                      <a:lnTo>
                        <a:pt x="144" y="313"/>
                      </a:lnTo>
                      <a:lnTo>
                        <a:pt x="136" y="313"/>
                      </a:lnTo>
                      <a:lnTo>
                        <a:pt x="127" y="313"/>
                      </a:lnTo>
                      <a:lnTo>
                        <a:pt x="136" y="322"/>
                      </a:lnTo>
                      <a:lnTo>
                        <a:pt x="127" y="322"/>
                      </a:lnTo>
                      <a:lnTo>
                        <a:pt x="127" y="330"/>
                      </a:lnTo>
                      <a:lnTo>
                        <a:pt x="68" y="347"/>
                      </a:lnTo>
                      <a:lnTo>
                        <a:pt x="34" y="356"/>
                      </a:lnTo>
                      <a:close/>
                    </a:path>
                  </a:pathLst>
                </a:custGeom>
                <a:solidFill>
                  <a:srgbClr val="8DA3FF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0" hangingPunct="0">
                    <a:spcBef>
                      <a:spcPct val="20000"/>
                    </a:spcBef>
                  </a:pPr>
                  <a:endParaRPr lang="en-US"/>
                </a:p>
              </p:txBody>
            </p:sp>
            <p:sp>
              <p:nvSpPr>
                <p:cNvPr id="46134" name="Freeform 90"/>
                <p:cNvSpPr>
                  <a:spLocks/>
                </p:cNvSpPr>
                <p:nvPr/>
              </p:nvSpPr>
              <p:spPr bwMode="auto">
                <a:xfrm>
                  <a:off x="2867" y="1563"/>
                  <a:ext cx="620" cy="407"/>
                </a:xfrm>
                <a:custGeom>
                  <a:avLst/>
                  <a:gdLst>
                    <a:gd name="T0" fmla="*/ 527 w 620"/>
                    <a:gd name="T1" fmla="*/ 373 h 407"/>
                    <a:gd name="T2" fmla="*/ 510 w 620"/>
                    <a:gd name="T3" fmla="*/ 382 h 407"/>
                    <a:gd name="T4" fmla="*/ 510 w 620"/>
                    <a:gd name="T5" fmla="*/ 399 h 407"/>
                    <a:gd name="T6" fmla="*/ 501 w 620"/>
                    <a:gd name="T7" fmla="*/ 407 h 407"/>
                    <a:gd name="T8" fmla="*/ 493 w 620"/>
                    <a:gd name="T9" fmla="*/ 399 h 407"/>
                    <a:gd name="T10" fmla="*/ 493 w 620"/>
                    <a:gd name="T11" fmla="*/ 390 h 407"/>
                    <a:gd name="T12" fmla="*/ 476 w 620"/>
                    <a:gd name="T13" fmla="*/ 382 h 407"/>
                    <a:gd name="T14" fmla="*/ 433 w 620"/>
                    <a:gd name="T15" fmla="*/ 382 h 407"/>
                    <a:gd name="T16" fmla="*/ 340 w 620"/>
                    <a:gd name="T17" fmla="*/ 382 h 407"/>
                    <a:gd name="T18" fmla="*/ 255 w 620"/>
                    <a:gd name="T19" fmla="*/ 390 h 407"/>
                    <a:gd name="T20" fmla="*/ 170 w 620"/>
                    <a:gd name="T21" fmla="*/ 390 h 407"/>
                    <a:gd name="T22" fmla="*/ 85 w 620"/>
                    <a:gd name="T23" fmla="*/ 382 h 407"/>
                    <a:gd name="T24" fmla="*/ 77 w 620"/>
                    <a:gd name="T25" fmla="*/ 356 h 407"/>
                    <a:gd name="T26" fmla="*/ 77 w 620"/>
                    <a:gd name="T27" fmla="*/ 331 h 407"/>
                    <a:gd name="T28" fmla="*/ 77 w 620"/>
                    <a:gd name="T29" fmla="*/ 314 h 407"/>
                    <a:gd name="T30" fmla="*/ 68 w 620"/>
                    <a:gd name="T31" fmla="*/ 306 h 407"/>
                    <a:gd name="T32" fmla="*/ 77 w 620"/>
                    <a:gd name="T33" fmla="*/ 297 h 407"/>
                    <a:gd name="T34" fmla="*/ 68 w 620"/>
                    <a:gd name="T35" fmla="*/ 272 h 407"/>
                    <a:gd name="T36" fmla="*/ 60 w 620"/>
                    <a:gd name="T37" fmla="*/ 272 h 407"/>
                    <a:gd name="T38" fmla="*/ 51 w 620"/>
                    <a:gd name="T39" fmla="*/ 263 h 407"/>
                    <a:gd name="T40" fmla="*/ 51 w 620"/>
                    <a:gd name="T41" fmla="*/ 255 h 407"/>
                    <a:gd name="T42" fmla="*/ 51 w 620"/>
                    <a:gd name="T43" fmla="*/ 238 h 407"/>
                    <a:gd name="T44" fmla="*/ 51 w 620"/>
                    <a:gd name="T45" fmla="*/ 221 h 407"/>
                    <a:gd name="T46" fmla="*/ 43 w 620"/>
                    <a:gd name="T47" fmla="*/ 204 h 407"/>
                    <a:gd name="T48" fmla="*/ 34 w 620"/>
                    <a:gd name="T49" fmla="*/ 187 h 407"/>
                    <a:gd name="T50" fmla="*/ 34 w 620"/>
                    <a:gd name="T51" fmla="*/ 170 h 407"/>
                    <a:gd name="T52" fmla="*/ 26 w 620"/>
                    <a:gd name="T53" fmla="*/ 161 h 407"/>
                    <a:gd name="T54" fmla="*/ 26 w 620"/>
                    <a:gd name="T55" fmla="*/ 145 h 407"/>
                    <a:gd name="T56" fmla="*/ 17 w 620"/>
                    <a:gd name="T57" fmla="*/ 136 h 407"/>
                    <a:gd name="T58" fmla="*/ 9 w 620"/>
                    <a:gd name="T59" fmla="*/ 119 h 407"/>
                    <a:gd name="T60" fmla="*/ 9 w 620"/>
                    <a:gd name="T61" fmla="*/ 102 h 407"/>
                    <a:gd name="T62" fmla="*/ 9 w 620"/>
                    <a:gd name="T63" fmla="*/ 94 h 407"/>
                    <a:gd name="T64" fmla="*/ 17 w 620"/>
                    <a:gd name="T65" fmla="*/ 77 h 407"/>
                    <a:gd name="T66" fmla="*/ 17 w 620"/>
                    <a:gd name="T67" fmla="*/ 68 h 407"/>
                    <a:gd name="T68" fmla="*/ 9 w 620"/>
                    <a:gd name="T69" fmla="*/ 51 h 407"/>
                    <a:gd name="T70" fmla="*/ 9 w 620"/>
                    <a:gd name="T71" fmla="*/ 34 h 407"/>
                    <a:gd name="T72" fmla="*/ 9 w 620"/>
                    <a:gd name="T73" fmla="*/ 26 h 407"/>
                    <a:gd name="T74" fmla="*/ 17 w 620"/>
                    <a:gd name="T75" fmla="*/ 9 h 407"/>
                    <a:gd name="T76" fmla="*/ 119 w 620"/>
                    <a:gd name="T77" fmla="*/ 9 h 407"/>
                    <a:gd name="T78" fmla="*/ 230 w 620"/>
                    <a:gd name="T79" fmla="*/ 9 h 407"/>
                    <a:gd name="T80" fmla="*/ 340 w 620"/>
                    <a:gd name="T81" fmla="*/ 9 h 407"/>
                    <a:gd name="T82" fmla="*/ 425 w 620"/>
                    <a:gd name="T83" fmla="*/ 0 h 407"/>
                    <a:gd name="T84" fmla="*/ 501 w 620"/>
                    <a:gd name="T85" fmla="*/ 9 h 407"/>
                    <a:gd name="T86" fmla="*/ 518 w 620"/>
                    <a:gd name="T87" fmla="*/ 26 h 407"/>
                    <a:gd name="T88" fmla="*/ 510 w 620"/>
                    <a:gd name="T89" fmla="*/ 51 h 407"/>
                    <a:gd name="T90" fmla="*/ 518 w 620"/>
                    <a:gd name="T91" fmla="*/ 85 h 407"/>
                    <a:gd name="T92" fmla="*/ 544 w 620"/>
                    <a:gd name="T93" fmla="*/ 102 h 407"/>
                    <a:gd name="T94" fmla="*/ 561 w 620"/>
                    <a:gd name="T95" fmla="*/ 119 h 407"/>
                    <a:gd name="T96" fmla="*/ 569 w 620"/>
                    <a:gd name="T97" fmla="*/ 128 h 407"/>
                    <a:gd name="T98" fmla="*/ 586 w 620"/>
                    <a:gd name="T99" fmla="*/ 145 h 407"/>
                    <a:gd name="T100" fmla="*/ 595 w 620"/>
                    <a:gd name="T101" fmla="*/ 161 h 407"/>
                    <a:gd name="T102" fmla="*/ 612 w 620"/>
                    <a:gd name="T103" fmla="*/ 170 h 407"/>
                    <a:gd name="T104" fmla="*/ 620 w 620"/>
                    <a:gd name="T105" fmla="*/ 187 h 407"/>
                    <a:gd name="T106" fmla="*/ 612 w 620"/>
                    <a:gd name="T107" fmla="*/ 221 h 407"/>
                    <a:gd name="T108" fmla="*/ 603 w 620"/>
                    <a:gd name="T109" fmla="*/ 238 h 407"/>
                    <a:gd name="T110" fmla="*/ 595 w 620"/>
                    <a:gd name="T111" fmla="*/ 255 h 407"/>
                    <a:gd name="T112" fmla="*/ 569 w 620"/>
                    <a:gd name="T113" fmla="*/ 263 h 407"/>
                    <a:gd name="T114" fmla="*/ 544 w 620"/>
                    <a:gd name="T115" fmla="*/ 263 h 407"/>
                    <a:gd name="T116" fmla="*/ 535 w 620"/>
                    <a:gd name="T117" fmla="*/ 289 h 407"/>
                    <a:gd name="T118" fmla="*/ 544 w 620"/>
                    <a:gd name="T119" fmla="*/ 306 h 407"/>
                    <a:gd name="T120" fmla="*/ 544 w 620"/>
                    <a:gd name="T121" fmla="*/ 331 h 407"/>
                    <a:gd name="T122" fmla="*/ 535 w 620"/>
                    <a:gd name="T123" fmla="*/ 365 h 407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  <a:gd name="T165" fmla="*/ 0 60000 65536"/>
                    <a:gd name="T166" fmla="*/ 0 60000 65536"/>
                    <a:gd name="T167" fmla="*/ 0 60000 65536"/>
                    <a:gd name="T168" fmla="*/ 0 60000 65536"/>
                    <a:gd name="T169" fmla="*/ 0 60000 65536"/>
                    <a:gd name="T170" fmla="*/ 0 60000 65536"/>
                    <a:gd name="T171" fmla="*/ 0 60000 65536"/>
                    <a:gd name="T172" fmla="*/ 0 60000 65536"/>
                    <a:gd name="T173" fmla="*/ 0 60000 65536"/>
                    <a:gd name="T174" fmla="*/ 0 60000 65536"/>
                    <a:gd name="T175" fmla="*/ 0 60000 65536"/>
                    <a:gd name="T176" fmla="*/ 0 60000 65536"/>
                    <a:gd name="T177" fmla="*/ 0 60000 65536"/>
                    <a:gd name="T178" fmla="*/ 0 60000 65536"/>
                    <a:gd name="T179" fmla="*/ 0 60000 65536"/>
                    <a:gd name="T180" fmla="*/ 0 60000 65536"/>
                    <a:gd name="T181" fmla="*/ 0 60000 65536"/>
                    <a:gd name="T182" fmla="*/ 0 60000 65536"/>
                    <a:gd name="T183" fmla="*/ 0 60000 65536"/>
                    <a:gd name="T184" fmla="*/ 0 60000 65536"/>
                    <a:gd name="T185" fmla="*/ 0 60000 65536"/>
                    <a:gd name="T186" fmla="*/ 0 w 620"/>
                    <a:gd name="T187" fmla="*/ 0 h 407"/>
                    <a:gd name="T188" fmla="*/ 620 w 620"/>
                    <a:gd name="T189" fmla="*/ 407 h 407"/>
                  </a:gdLst>
                  <a:ahLst/>
                  <a:cxnLst>
                    <a:cxn ang="T124">
                      <a:pos x="T0" y="T1"/>
                    </a:cxn>
                    <a:cxn ang="T125">
                      <a:pos x="T2" y="T3"/>
                    </a:cxn>
                    <a:cxn ang="T126">
                      <a:pos x="T4" y="T5"/>
                    </a:cxn>
                    <a:cxn ang="T127">
                      <a:pos x="T6" y="T7"/>
                    </a:cxn>
                    <a:cxn ang="T128">
                      <a:pos x="T8" y="T9"/>
                    </a:cxn>
                    <a:cxn ang="T129">
                      <a:pos x="T10" y="T11"/>
                    </a:cxn>
                    <a:cxn ang="T130">
                      <a:pos x="T12" y="T13"/>
                    </a:cxn>
                    <a:cxn ang="T131">
                      <a:pos x="T14" y="T15"/>
                    </a:cxn>
                    <a:cxn ang="T132">
                      <a:pos x="T16" y="T17"/>
                    </a:cxn>
                    <a:cxn ang="T133">
                      <a:pos x="T18" y="T19"/>
                    </a:cxn>
                    <a:cxn ang="T134">
                      <a:pos x="T20" y="T21"/>
                    </a:cxn>
                    <a:cxn ang="T135">
                      <a:pos x="T22" y="T23"/>
                    </a:cxn>
                    <a:cxn ang="T136">
                      <a:pos x="T24" y="T25"/>
                    </a:cxn>
                    <a:cxn ang="T137">
                      <a:pos x="T26" y="T27"/>
                    </a:cxn>
                    <a:cxn ang="T138">
                      <a:pos x="T28" y="T29"/>
                    </a:cxn>
                    <a:cxn ang="T139">
                      <a:pos x="T30" y="T31"/>
                    </a:cxn>
                    <a:cxn ang="T140">
                      <a:pos x="T32" y="T33"/>
                    </a:cxn>
                    <a:cxn ang="T141">
                      <a:pos x="T34" y="T35"/>
                    </a:cxn>
                    <a:cxn ang="T142">
                      <a:pos x="T36" y="T37"/>
                    </a:cxn>
                    <a:cxn ang="T143">
                      <a:pos x="T38" y="T39"/>
                    </a:cxn>
                    <a:cxn ang="T144">
                      <a:pos x="T40" y="T41"/>
                    </a:cxn>
                    <a:cxn ang="T145">
                      <a:pos x="T42" y="T43"/>
                    </a:cxn>
                    <a:cxn ang="T146">
                      <a:pos x="T44" y="T45"/>
                    </a:cxn>
                    <a:cxn ang="T147">
                      <a:pos x="T46" y="T47"/>
                    </a:cxn>
                    <a:cxn ang="T148">
                      <a:pos x="T48" y="T49"/>
                    </a:cxn>
                    <a:cxn ang="T149">
                      <a:pos x="T50" y="T51"/>
                    </a:cxn>
                    <a:cxn ang="T150">
                      <a:pos x="T52" y="T53"/>
                    </a:cxn>
                    <a:cxn ang="T151">
                      <a:pos x="T54" y="T55"/>
                    </a:cxn>
                    <a:cxn ang="T152">
                      <a:pos x="T56" y="T57"/>
                    </a:cxn>
                    <a:cxn ang="T153">
                      <a:pos x="T58" y="T59"/>
                    </a:cxn>
                    <a:cxn ang="T154">
                      <a:pos x="T60" y="T61"/>
                    </a:cxn>
                    <a:cxn ang="T155">
                      <a:pos x="T62" y="T63"/>
                    </a:cxn>
                    <a:cxn ang="T156">
                      <a:pos x="T64" y="T65"/>
                    </a:cxn>
                    <a:cxn ang="T157">
                      <a:pos x="T66" y="T67"/>
                    </a:cxn>
                    <a:cxn ang="T158">
                      <a:pos x="T68" y="T69"/>
                    </a:cxn>
                    <a:cxn ang="T159">
                      <a:pos x="T70" y="T71"/>
                    </a:cxn>
                    <a:cxn ang="T160">
                      <a:pos x="T72" y="T73"/>
                    </a:cxn>
                    <a:cxn ang="T161">
                      <a:pos x="T74" y="T75"/>
                    </a:cxn>
                    <a:cxn ang="T162">
                      <a:pos x="T76" y="T77"/>
                    </a:cxn>
                    <a:cxn ang="T163">
                      <a:pos x="T78" y="T79"/>
                    </a:cxn>
                    <a:cxn ang="T164">
                      <a:pos x="T80" y="T81"/>
                    </a:cxn>
                    <a:cxn ang="T165">
                      <a:pos x="T82" y="T83"/>
                    </a:cxn>
                    <a:cxn ang="T166">
                      <a:pos x="T84" y="T85"/>
                    </a:cxn>
                    <a:cxn ang="T167">
                      <a:pos x="T86" y="T87"/>
                    </a:cxn>
                    <a:cxn ang="T168">
                      <a:pos x="T88" y="T89"/>
                    </a:cxn>
                    <a:cxn ang="T169">
                      <a:pos x="T90" y="T91"/>
                    </a:cxn>
                    <a:cxn ang="T170">
                      <a:pos x="T92" y="T93"/>
                    </a:cxn>
                    <a:cxn ang="T171">
                      <a:pos x="T94" y="T95"/>
                    </a:cxn>
                    <a:cxn ang="T172">
                      <a:pos x="T96" y="T97"/>
                    </a:cxn>
                    <a:cxn ang="T173">
                      <a:pos x="T98" y="T99"/>
                    </a:cxn>
                    <a:cxn ang="T174">
                      <a:pos x="T100" y="T101"/>
                    </a:cxn>
                    <a:cxn ang="T175">
                      <a:pos x="T102" y="T103"/>
                    </a:cxn>
                    <a:cxn ang="T176">
                      <a:pos x="T104" y="T105"/>
                    </a:cxn>
                    <a:cxn ang="T177">
                      <a:pos x="T106" y="T107"/>
                    </a:cxn>
                    <a:cxn ang="T178">
                      <a:pos x="T108" y="T109"/>
                    </a:cxn>
                    <a:cxn ang="T179">
                      <a:pos x="T110" y="T111"/>
                    </a:cxn>
                    <a:cxn ang="T180">
                      <a:pos x="T112" y="T113"/>
                    </a:cxn>
                    <a:cxn ang="T181">
                      <a:pos x="T114" y="T115"/>
                    </a:cxn>
                    <a:cxn ang="T182">
                      <a:pos x="T116" y="T117"/>
                    </a:cxn>
                    <a:cxn ang="T183">
                      <a:pos x="T118" y="T119"/>
                    </a:cxn>
                    <a:cxn ang="T184">
                      <a:pos x="T120" y="T121"/>
                    </a:cxn>
                    <a:cxn ang="T185">
                      <a:pos x="T122" y="T123"/>
                    </a:cxn>
                  </a:cxnLst>
                  <a:rect l="T186" t="T187" r="T188" b="T189"/>
                  <a:pathLst>
                    <a:path w="620" h="407">
                      <a:moveTo>
                        <a:pt x="535" y="365"/>
                      </a:moveTo>
                      <a:lnTo>
                        <a:pt x="535" y="365"/>
                      </a:lnTo>
                      <a:lnTo>
                        <a:pt x="527" y="365"/>
                      </a:lnTo>
                      <a:lnTo>
                        <a:pt x="527" y="373"/>
                      </a:lnTo>
                      <a:lnTo>
                        <a:pt x="518" y="373"/>
                      </a:lnTo>
                      <a:lnTo>
                        <a:pt x="510" y="373"/>
                      </a:lnTo>
                      <a:lnTo>
                        <a:pt x="510" y="382"/>
                      </a:lnTo>
                      <a:lnTo>
                        <a:pt x="510" y="390"/>
                      </a:lnTo>
                      <a:lnTo>
                        <a:pt x="510" y="399"/>
                      </a:lnTo>
                      <a:lnTo>
                        <a:pt x="510" y="407"/>
                      </a:lnTo>
                      <a:lnTo>
                        <a:pt x="501" y="407"/>
                      </a:lnTo>
                      <a:lnTo>
                        <a:pt x="501" y="399"/>
                      </a:lnTo>
                      <a:lnTo>
                        <a:pt x="493" y="399"/>
                      </a:lnTo>
                      <a:lnTo>
                        <a:pt x="493" y="390"/>
                      </a:lnTo>
                      <a:lnTo>
                        <a:pt x="484" y="390"/>
                      </a:lnTo>
                      <a:lnTo>
                        <a:pt x="484" y="382"/>
                      </a:lnTo>
                      <a:lnTo>
                        <a:pt x="476" y="382"/>
                      </a:lnTo>
                      <a:lnTo>
                        <a:pt x="476" y="373"/>
                      </a:lnTo>
                      <a:lnTo>
                        <a:pt x="459" y="373"/>
                      </a:lnTo>
                      <a:lnTo>
                        <a:pt x="433" y="382"/>
                      </a:lnTo>
                      <a:lnTo>
                        <a:pt x="416" y="382"/>
                      </a:lnTo>
                      <a:lnTo>
                        <a:pt x="391" y="382"/>
                      </a:lnTo>
                      <a:lnTo>
                        <a:pt x="382" y="382"/>
                      </a:lnTo>
                      <a:lnTo>
                        <a:pt x="340" y="382"/>
                      </a:lnTo>
                      <a:lnTo>
                        <a:pt x="314" y="382"/>
                      </a:lnTo>
                      <a:lnTo>
                        <a:pt x="298" y="382"/>
                      </a:lnTo>
                      <a:lnTo>
                        <a:pt x="281" y="390"/>
                      </a:lnTo>
                      <a:lnTo>
                        <a:pt x="255" y="390"/>
                      </a:lnTo>
                      <a:lnTo>
                        <a:pt x="230" y="390"/>
                      </a:lnTo>
                      <a:lnTo>
                        <a:pt x="213" y="390"/>
                      </a:lnTo>
                      <a:lnTo>
                        <a:pt x="196" y="390"/>
                      </a:lnTo>
                      <a:lnTo>
                        <a:pt x="170" y="390"/>
                      </a:lnTo>
                      <a:lnTo>
                        <a:pt x="136" y="390"/>
                      </a:lnTo>
                      <a:lnTo>
                        <a:pt x="119" y="390"/>
                      </a:lnTo>
                      <a:lnTo>
                        <a:pt x="85" y="390"/>
                      </a:lnTo>
                      <a:lnTo>
                        <a:pt x="85" y="382"/>
                      </a:lnTo>
                      <a:lnTo>
                        <a:pt x="77" y="373"/>
                      </a:lnTo>
                      <a:lnTo>
                        <a:pt x="77" y="365"/>
                      </a:lnTo>
                      <a:lnTo>
                        <a:pt x="77" y="356"/>
                      </a:lnTo>
                      <a:lnTo>
                        <a:pt x="77" y="348"/>
                      </a:lnTo>
                      <a:lnTo>
                        <a:pt x="77" y="339"/>
                      </a:lnTo>
                      <a:lnTo>
                        <a:pt x="77" y="331"/>
                      </a:lnTo>
                      <a:lnTo>
                        <a:pt x="77" y="322"/>
                      </a:lnTo>
                      <a:lnTo>
                        <a:pt x="77" y="314"/>
                      </a:lnTo>
                      <a:lnTo>
                        <a:pt x="68" y="314"/>
                      </a:lnTo>
                      <a:lnTo>
                        <a:pt x="68" y="306"/>
                      </a:lnTo>
                      <a:lnTo>
                        <a:pt x="68" y="297"/>
                      </a:lnTo>
                      <a:lnTo>
                        <a:pt x="77" y="297"/>
                      </a:lnTo>
                      <a:lnTo>
                        <a:pt x="68" y="289"/>
                      </a:lnTo>
                      <a:lnTo>
                        <a:pt x="68" y="280"/>
                      </a:lnTo>
                      <a:lnTo>
                        <a:pt x="68" y="272"/>
                      </a:lnTo>
                      <a:lnTo>
                        <a:pt x="60" y="272"/>
                      </a:lnTo>
                      <a:lnTo>
                        <a:pt x="60" y="263"/>
                      </a:lnTo>
                      <a:lnTo>
                        <a:pt x="60" y="272"/>
                      </a:lnTo>
                      <a:lnTo>
                        <a:pt x="51" y="263"/>
                      </a:lnTo>
                      <a:lnTo>
                        <a:pt x="51" y="255"/>
                      </a:lnTo>
                      <a:lnTo>
                        <a:pt x="51" y="246"/>
                      </a:lnTo>
                      <a:lnTo>
                        <a:pt x="51" y="238"/>
                      </a:lnTo>
                      <a:lnTo>
                        <a:pt x="60" y="229"/>
                      </a:lnTo>
                      <a:lnTo>
                        <a:pt x="51" y="221"/>
                      </a:lnTo>
                      <a:lnTo>
                        <a:pt x="51" y="212"/>
                      </a:lnTo>
                      <a:lnTo>
                        <a:pt x="43" y="212"/>
                      </a:lnTo>
                      <a:lnTo>
                        <a:pt x="43" y="204"/>
                      </a:lnTo>
                      <a:lnTo>
                        <a:pt x="34" y="204"/>
                      </a:lnTo>
                      <a:lnTo>
                        <a:pt x="34" y="187"/>
                      </a:lnTo>
                      <a:lnTo>
                        <a:pt x="26" y="187"/>
                      </a:lnTo>
                      <a:lnTo>
                        <a:pt x="26" y="178"/>
                      </a:lnTo>
                      <a:lnTo>
                        <a:pt x="34" y="178"/>
                      </a:lnTo>
                      <a:lnTo>
                        <a:pt x="34" y="170"/>
                      </a:lnTo>
                      <a:lnTo>
                        <a:pt x="26" y="170"/>
                      </a:lnTo>
                      <a:lnTo>
                        <a:pt x="26" y="161"/>
                      </a:lnTo>
                      <a:lnTo>
                        <a:pt x="26" y="153"/>
                      </a:lnTo>
                      <a:lnTo>
                        <a:pt x="26" y="145"/>
                      </a:lnTo>
                      <a:lnTo>
                        <a:pt x="17" y="145"/>
                      </a:lnTo>
                      <a:lnTo>
                        <a:pt x="17" y="136"/>
                      </a:lnTo>
                      <a:lnTo>
                        <a:pt x="17" y="128"/>
                      </a:lnTo>
                      <a:lnTo>
                        <a:pt x="9" y="119"/>
                      </a:lnTo>
                      <a:lnTo>
                        <a:pt x="9" y="111"/>
                      </a:lnTo>
                      <a:lnTo>
                        <a:pt x="0" y="111"/>
                      </a:lnTo>
                      <a:lnTo>
                        <a:pt x="9" y="102"/>
                      </a:lnTo>
                      <a:lnTo>
                        <a:pt x="9" y="94"/>
                      </a:lnTo>
                      <a:lnTo>
                        <a:pt x="9" y="85"/>
                      </a:lnTo>
                      <a:lnTo>
                        <a:pt x="17" y="85"/>
                      </a:lnTo>
                      <a:lnTo>
                        <a:pt x="17" y="77"/>
                      </a:lnTo>
                      <a:lnTo>
                        <a:pt x="17" y="68"/>
                      </a:lnTo>
                      <a:lnTo>
                        <a:pt x="17" y="60"/>
                      </a:lnTo>
                      <a:lnTo>
                        <a:pt x="17" y="51"/>
                      </a:lnTo>
                      <a:lnTo>
                        <a:pt x="9" y="51"/>
                      </a:lnTo>
                      <a:lnTo>
                        <a:pt x="9" y="43"/>
                      </a:lnTo>
                      <a:lnTo>
                        <a:pt x="9" y="34"/>
                      </a:lnTo>
                      <a:lnTo>
                        <a:pt x="17" y="26"/>
                      </a:lnTo>
                      <a:lnTo>
                        <a:pt x="9" y="26"/>
                      </a:lnTo>
                      <a:lnTo>
                        <a:pt x="9" y="17"/>
                      </a:lnTo>
                      <a:lnTo>
                        <a:pt x="9" y="9"/>
                      </a:lnTo>
                      <a:lnTo>
                        <a:pt x="17" y="9"/>
                      </a:lnTo>
                      <a:lnTo>
                        <a:pt x="60" y="9"/>
                      </a:lnTo>
                      <a:lnTo>
                        <a:pt x="77" y="9"/>
                      </a:lnTo>
                      <a:lnTo>
                        <a:pt x="111" y="9"/>
                      </a:lnTo>
                      <a:lnTo>
                        <a:pt x="119" y="9"/>
                      </a:lnTo>
                      <a:lnTo>
                        <a:pt x="162" y="9"/>
                      </a:lnTo>
                      <a:lnTo>
                        <a:pt x="170" y="9"/>
                      </a:lnTo>
                      <a:lnTo>
                        <a:pt x="204" y="9"/>
                      </a:lnTo>
                      <a:lnTo>
                        <a:pt x="230" y="9"/>
                      </a:lnTo>
                      <a:lnTo>
                        <a:pt x="255" y="9"/>
                      </a:lnTo>
                      <a:lnTo>
                        <a:pt x="281" y="9"/>
                      </a:lnTo>
                      <a:lnTo>
                        <a:pt x="298" y="9"/>
                      </a:lnTo>
                      <a:lnTo>
                        <a:pt x="340" y="9"/>
                      </a:lnTo>
                      <a:lnTo>
                        <a:pt x="382" y="9"/>
                      </a:lnTo>
                      <a:lnTo>
                        <a:pt x="391" y="9"/>
                      </a:lnTo>
                      <a:lnTo>
                        <a:pt x="425" y="0"/>
                      </a:lnTo>
                      <a:lnTo>
                        <a:pt x="459" y="0"/>
                      </a:lnTo>
                      <a:lnTo>
                        <a:pt x="467" y="0"/>
                      </a:lnTo>
                      <a:lnTo>
                        <a:pt x="510" y="0"/>
                      </a:lnTo>
                      <a:lnTo>
                        <a:pt x="501" y="9"/>
                      </a:lnTo>
                      <a:lnTo>
                        <a:pt x="510" y="9"/>
                      </a:lnTo>
                      <a:lnTo>
                        <a:pt x="510" y="17"/>
                      </a:lnTo>
                      <a:lnTo>
                        <a:pt x="518" y="26"/>
                      </a:lnTo>
                      <a:lnTo>
                        <a:pt x="518" y="34"/>
                      </a:lnTo>
                      <a:lnTo>
                        <a:pt x="518" y="43"/>
                      </a:lnTo>
                      <a:lnTo>
                        <a:pt x="510" y="51"/>
                      </a:lnTo>
                      <a:lnTo>
                        <a:pt x="518" y="60"/>
                      </a:lnTo>
                      <a:lnTo>
                        <a:pt x="518" y="68"/>
                      </a:lnTo>
                      <a:lnTo>
                        <a:pt x="518" y="77"/>
                      </a:lnTo>
                      <a:lnTo>
                        <a:pt x="518" y="85"/>
                      </a:lnTo>
                      <a:lnTo>
                        <a:pt x="527" y="94"/>
                      </a:lnTo>
                      <a:lnTo>
                        <a:pt x="527" y="102"/>
                      </a:lnTo>
                      <a:lnTo>
                        <a:pt x="535" y="102"/>
                      </a:lnTo>
                      <a:lnTo>
                        <a:pt x="544" y="102"/>
                      </a:lnTo>
                      <a:lnTo>
                        <a:pt x="552" y="111"/>
                      </a:lnTo>
                      <a:lnTo>
                        <a:pt x="561" y="111"/>
                      </a:lnTo>
                      <a:lnTo>
                        <a:pt x="561" y="119"/>
                      </a:lnTo>
                      <a:lnTo>
                        <a:pt x="569" y="119"/>
                      </a:lnTo>
                      <a:lnTo>
                        <a:pt x="569" y="128"/>
                      </a:lnTo>
                      <a:lnTo>
                        <a:pt x="569" y="136"/>
                      </a:lnTo>
                      <a:lnTo>
                        <a:pt x="578" y="136"/>
                      </a:lnTo>
                      <a:lnTo>
                        <a:pt x="586" y="145"/>
                      </a:lnTo>
                      <a:lnTo>
                        <a:pt x="586" y="153"/>
                      </a:lnTo>
                      <a:lnTo>
                        <a:pt x="595" y="161"/>
                      </a:lnTo>
                      <a:lnTo>
                        <a:pt x="603" y="161"/>
                      </a:lnTo>
                      <a:lnTo>
                        <a:pt x="612" y="170"/>
                      </a:lnTo>
                      <a:lnTo>
                        <a:pt x="612" y="178"/>
                      </a:lnTo>
                      <a:lnTo>
                        <a:pt x="620" y="187"/>
                      </a:lnTo>
                      <a:lnTo>
                        <a:pt x="620" y="195"/>
                      </a:lnTo>
                      <a:lnTo>
                        <a:pt x="612" y="212"/>
                      </a:lnTo>
                      <a:lnTo>
                        <a:pt x="612" y="221"/>
                      </a:lnTo>
                      <a:lnTo>
                        <a:pt x="603" y="221"/>
                      </a:lnTo>
                      <a:lnTo>
                        <a:pt x="603" y="229"/>
                      </a:lnTo>
                      <a:lnTo>
                        <a:pt x="603" y="238"/>
                      </a:lnTo>
                      <a:lnTo>
                        <a:pt x="603" y="246"/>
                      </a:lnTo>
                      <a:lnTo>
                        <a:pt x="595" y="246"/>
                      </a:lnTo>
                      <a:lnTo>
                        <a:pt x="595" y="255"/>
                      </a:lnTo>
                      <a:lnTo>
                        <a:pt x="586" y="255"/>
                      </a:lnTo>
                      <a:lnTo>
                        <a:pt x="578" y="255"/>
                      </a:lnTo>
                      <a:lnTo>
                        <a:pt x="569" y="263"/>
                      </a:lnTo>
                      <a:lnTo>
                        <a:pt x="561" y="263"/>
                      </a:lnTo>
                      <a:lnTo>
                        <a:pt x="552" y="263"/>
                      </a:lnTo>
                      <a:lnTo>
                        <a:pt x="544" y="272"/>
                      </a:lnTo>
                      <a:lnTo>
                        <a:pt x="544" y="263"/>
                      </a:lnTo>
                      <a:lnTo>
                        <a:pt x="535" y="272"/>
                      </a:lnTo>
                      <a:lnTo>
                        <a:pt x="535" y="280"/>
                      </a:lnTo>
                      <a:lnTo>
                        <a:pt x="535" y="289"/>
                      </a:lnTo>
                      <a:lnTo>
                        <a:pt x="535" y="297"/>
                      </a:lnTo>
                      <a:lnTo>
                        <a:pt x="544" y="297"/>
                      </a:lnTo>
                      <a:lnTo>
                        <a:pt x="544" y="306"/>
                      </a:lnTo>
                      <a:lnTo>
                        <a:pt x="544" y="314"/>
                      </a:lnTo>
                      <a:lnTo>
                        <a:pt x="544" y="331"/>
                      </a:lnTo>
                      <a:lnTo>
                        <a:pt x="544" y="339"/>
                      </a:lnTo>
                      <a:lnTo>
                        <a:pt x="535" y="348"/>
                      </a:lnTo>
                      <a:lnTo>
                        <a:pt x="535" y="356"/>
                      </a:lnTo>
                      <a:lnTo>
                        <a:pt x="535" y="365"/>
                      </a:lnTo>
                      <a:close/>
                    </a:path>
                  </a:pathLst>
                </a:custGeom>
                <a:solidFill>
                  <a:srgbClr val="8DA3FF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0" hangingPunct="0">
                    <a:spcBef>
                      <a:spcPct val="20000"/>
                    </a:spcBef>
                  </a:pPr>
                  <a:endParaRPr lang="en-US"/>
                </a:p>
              </p:txBody>
            </p:sp>
            <p:sp>
              <p:nvSpPr>
                <p:cNvPr id="46135" name="Freeform 91"/>
                <p:cNvSpPr>
                  <a:spLocks/>
                </p:cNvSpPr>
                <p:nvPr/>
              </p:nvSpPr>
              <p:spPr bwMode="auto">
                <a:xfrm>
                  <a:off x="5041" y="1343"/>
                  <a:ext cx="340" cy="178"/>
                </a:xfrm>
                <a:custGeom>
                  <a:avLst/>
                  <a:gdLst>
                    <a:gd name="T0" fmla="*/ 213 w 340"/>
                    <a:gd name="T1" fmla="*/ 153 h 178"/>
                    <a:gd name="T2" fmla="*/ 204 w 340"/>
                    <a:gd name="T3" fmla="*/ 144 h 178"/>
                    <a:gd name="T4" fmla="*/ 204 w 340"/>
                    <a:gd name="T5" fmla="*/ 136 h 178"/>
                    <a:gd name="T6" fmla="*/ 196 w 340"/>
                    <a:gd name="T7" fmla="*/ 127 h 178"/>
                    <a:gd name="T8" fmla="*/ 187 w 340"/>
                    <a:gd name="T9" fmla="*/ 127 h 178"/>
                    <a:gd name="T10" fmla="*/ 162 w 340"/>
                    <a:gd name="T11" fmla="*/ 136 h 178"/>
                    <a:gd name="T12" fmla="*/ 128 w 340"/>
                    <a:gd name="T13" fmla="*/ 136 h 178"/>
                    <a:gd name="T14" fmla="*/ 85 w 340"/>
                    <a:gd name="T15" fmla="*/ 153 h 178"/>
                    <a:gd name="T16" fmla="*/ 85 w 340"/>
                    <a:gd name="T17" fmla="*/ 153 h 178"/>
                    <a:gd name="T18" fmla="*/ 68 w 340"/>
                    <a:gd name="T19" fmla="*/ 153 h 178"/>
                    <a:gd name="T20" fmla="*/ 68 w 340"/>
                    <a:gd name="T21" fmla="*/ 161 h 178"/>
                    <a:gd name="T22" fmla="*/ 51 w 340"/>
                    <a:gd name="T23" fmla="*/ 161 h 178"/>
                    <a:gd name="T24" fmla="*/ 0 w 340"/>
                    <a:gd name="T25" fmla="*/ 170 h 178"/>
                    <a:gd name="T26" fmla="*/ 0 w 340"/>
                    <a:gd name="T27" fmla="*/ 110 h 178"/>
                    <a:gd name="T28" fmla="*/ 26 w 340"/>
                    <a:gd name="T29" fmla="*/ 68 h 178"/>
                    <a:gd name="T30" fmla="*/ 77 w 340"/>
                    <a:gd name="T31" fmla="*/ 60 h 178"/>
                    <a:gd name="T32" fmla="*/ 128 w 340"/>
                    <a:gd name="T33" fmla="*/ 51 h 178"/>
                    <a:gd name="T34" fmla="*/ 187 w 340"/>
                    <a:gd name="T35" fmla="*/ 34 h 178"/>
                    <a:gd name="T36" fmla="*/ 187 w 340"/>
                    <a:gd name="T37" fmla="*/ 26 h 178"/>
                    <a:gd name="T38" fmla="*/ 187 w 340"/>
                    <a:gd name="T39" fmla="*/ 17 h 178"/>
                    <a:gd name="T40" fmla="*/ 204 w 340"/>
                    <a:gd name="T41" fmla="*/ 17 h 178"/>
                    <a:gd name="T42" fmla="*/ 213 w 340"/>
                    <a:gd name="T43" fmla="*/ 0 h 178"/>
                    <a:gd name="T44" fmla="*/ 221 w 340"/>
                    <a:gd name="T45" fmla="*/ 0 h 178"/>
                    <a:gd name="T46" fmla="*/ 238 w 340"/>
                    <a:gd name="T47" fmla="*/ 26 h 178"/>
                    <a:gd name="T48" fmla="*/ 247 w 340"/>
                    <a:gd name="T49" fmla="*/ 34 h 178"/>
                    <a:gd name="T50" fmla="*/ 230 w 340"/>
                    <a:gd name="T51" fmla="*/ 60 h 178"/>
                    <a:gd name="T52" fmla="*/ 221 w 340"/>
                    <a:gd name="T53" fmla="*/ 76 h 178"/>
                    <a:gd name="T54" fmla="*/ 238 w 340"/>
                    <a:gd name="T55" fmla="*/ 76 h 178"/>
                    <a:gd name="T56" fmla="*/ 247 w 340"/>
                    <a:gd name="T57" fmla="*/ 76 h 178"/>
                    <a:gd name="T58" fmla="*/ 272 w 340"/>
                    <a:gd name="T59" fmla="*/ 110 h 178"/>
                    <a:gd name="T60" fmla="*/ 281 w 340"/>
                    <a:gd name="T61" fmla="*/ 127 h 178"/>
                    <a:gd name="T62" fmla="*/ 306 w 340"/>
                    <a:gd name="T63" fmla="*/ 127 h 178"/>
                    <a:gd name="T64" fmla="*/ 315 w 340"/>
                    <a:gd name="T65" fmla="*/ 127 h 178"/>
                    <a:gd name="T66" fmla="*/ 332 w 340"/>
                    <a:gd name="T67" fmla="*/ 110 h 178"/>
                    <a:gd name="T68" fmla="*/ 298 w 340"/>
                    <a:gd name="T69" fmla="*/ 85 h 178"/>
                    <a:gd name="T70" fmla="*/ 323 w 340"/>
                    <a:gd name="T71" fmla="*/ 85 h 178"/>
                    <a:gd name="T72" fmla="*/ 340 w 340"/>
                    <a:gd name="T73" fmla="*/ 119 h 178"/>
                    <a:gd name="T74" fmla="*/ 306 w 340"/>
                    <a:gd name="T75" fmla="*/ 144 h 178"/>
                    <a:gd name="T76" fmla="*/ 281 w 340"/>
                    <a:gd name="T77" fmla="*/ 161 h 178"/>
                    <a:gd name="T78" fmla="*/ 281 w 340"/>
                    <a:gd name="T79" fmla="*/ 136 h 178"/>
                    <a:gd name="T80" fmla="*/ 255 w 340"/>
                    <a:gd name="T81" fmla="*/ 161 h 178"/>
                    <a:gd name="T82" fmla="*/ 238 w 340"/>
                    <a:gd name="T83" fmla="*/ 178 h 178"/>
                    <a:gd name="T84" fmla="*/ 230 w 340"/>
                    <a:gd name="T85" fmla="*/ 161 h 178"/>
                    <a:gd name="T86" fmla="*/ 221 w 340"/>
                    <a:gd name="T87" fmla="*/ 153 h 178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w 340"/>
                    <a:gd name="T133" fmla="*/ 0 h 178"/>
                    <a:gd name="T134" fmla="*/ 340 w 340"/>
                    <a:gd name="T135" fmla="*/ 178 h 178"/>
                  </a:gdLst>
                  <a:ahLst/>
                  <a:cxnLst>
                    <a:cxn ang="T88">
                      <a:pos x="T0" y="T1"/>
                    </a:cxn>
                    <a:cxn ang="T89">
                      <a:pos x="T2" y="T3"/>
                    </a:cxn>
                    <a:cxn ang="T90">
                      <a:pos x="T4" y="T5"/>
                    </a:cxn>
                    <a:cxn ang="T91">
                      <a:pos x="T6" y="T7"/>
                    </a:cxn>
                    <a:cxn ang="T92">
                      <a:pos x="T8" y="T9"/>
                    </a:cxn>
                    <a:cxn ang="T93">
                      <a:pos x="T10" y="T11"/>
                    </a:cxn>
                    <a:cxn ang="T94">
                      <a:pos x="T12" y="T13"/>
                    </a:cxn>
                    <a:cxn ang="T95">
                      <a:pos x="T14" y="T15"/>
                    </a:cxn>
                    <a:cxn ang="T96">
                      <a:pos x="T16" y="T17"/>
                    </a:cxn>
                    <a:cxn ang="T97">
                      <a:pos x="T18" y="T19"/>
                    </a:cxn>
                    <a:cxn ang="T98">
                      <a:pos x="T20" y="T21"/>
                    </a:cxn>
                    <a:cxn ang="T99">
                      <a:pos x="T22" y="T23"/>
                    </a:cxn>
                    <a:cxn ang="T100">
                      <a:pos x="T24" y="T25"/>
                    </a:cxn>
                    <a:cxn ang="T101">
                      <a:pos x="T26" y="T27"/>
                    </a:cxn>
                    <a:cxn ang="T102">
                      <a:pos x="T28" y="T29"/>
                    </a:cxn>
                    <a:cxn ang="T103">
                      <a:pos x="T30" y="T31"/>
                    </a:cxn>
                    <a:cxn ang="T104">
                      <a:pos x="T32" y="T33"/>
                    </a:cxn>
                    <a:cxn ang="T105">
                      <a:pos x="T34" y="T35"/>
                    </a:cxn>
                    <a:cxn ang="T106">
                      <a:pos x="T36" y="T37"/>
                    </a:cxn>
                    <a:cxn ang="T107">
                      <a:pos x="T38" y="T39"/>
                    </a:cxn>
                    <a:cxn ang="T108">
                      <a:pos x="T40" y="T41"/>
                    </a:cxn>
                    <a:cxn ang="T109">
                      <a:pos x="T42" y="T43"/>
                    </a:cxn>
                    <a:cxn ang="T110">
                      <a:pos x="T44" y="T45"/>
                    </a:cxn>
                    <a:cxn ang="T111">
                      <a:pos x="T46" y="T47"/>
                    </a:cxn>
                    <a:cxn ang="T112">
                      <a:pos x="T48" y="T49"/>
                    </a:cxn>
                    <a:cxn ang="T113">
                      <a:pos x="T50" y="T51"/>
                    </a:cxn>
                    <a:cxn ang="T114">
                      <a:pos x="T52" y="T53"/>
                    </a:cxn>
                    <a:cxn ang="T115">
                      <a:pos x="T54" y="T55"/>
                    </a:cxn>
                    <a:cxn ang="T116">
                      <a:pos x="T56" y="T57"/>
                    </a:cxn>
                    <a:cxn ang="T117">
                      <a:pos x="T58" y="T59"/>
                    </a:cxn>
                    <a:cxn ang="T118">
                      <a:pos x="T60" y="T61"/>
                    </a:cxn>
                    <a:cxn ang="T119">
                      <a:pos x="T62" y="T63"/>
                    </a:cxn>
                    <a:cxn ang="T120">
                      <a:pos x="T64" y="T65"/>
                    </a:cxn>
                    <a:cxn ang="T121">
                      <a:pos x="T66" y="T67"/>
                    </a:cxn>
                    <a:cxn ang="T122">
                      <a:pos x="T68" y="T69"/>
                    </a:cxn>
                    <a:cxn ang="T123">
                      <a:pos x="T70" y="T71"/>
                    </a:cxn>
                    <a:cxn ang="T124">
                      <a:pos x="T72" y="T73"/>
                    </a:cxn>
                    <a:cxn ang="T125">
                      <a:pos x="T74" y="T75"/>
                    </a:cxn>
                    <a:cxn ang="T126">
                      <a:pos x="T76" y="T77"/>
                    </a:cxn>
                    <a:cxn ang="T127">
                      <a:pos x="T78" y="T79"/>
                    </a:cxn>
                    <a:cxn ang="T128">
                      <a:pos x="T80" y="T81"/>
                    </a:cxn>
                    <a:cxn ang="T129">
                      <a:pos x="T82" y="T83"/>
                    </a:cxn>
                    <a:cxn ang="T130">
                      <a:pos x="T84" y="T85"/>
                    </a:cxn>
                    <a:cxn ang="T131">
                      <a:pos x="T86" y="T87"/>
                    </a:cxn>
                  </a:cxnLst>
                  <a:rect l="T132" t="T133" r="T134" b="T135"/>
                  <a:pathLst>
                    <a:path w="340" h="178">
                      <a:moveTo>
                        <a:pt x="213" y="153"/>
                      </a:moveTo>
                      <a:lnTo>
                        <a:pt x="213" y="153"/>
                      </a:lnTo>
                      <a:lnTo>
                        <a:pt x="213" y="144"/>
                      </a:lnTo>
                      <a:lnTo>
                        <a:pt x="204" y="144"/>
                      </a:lnTo>
                      <a:lnTo>
                        <a:pt x="204" y="136"/>
                      </a:lnTo>
                      <a:lnTo>
                        <a:pt x="196" y="127"/>
                      </a:lnTo>
                      <a:lnTo>
                        <a:pt x="196" y="119"/>
                      </a:lnTo>
                      <a:lnTo>
                        <a:pt x="187" y="127"/>
                      </a:lnTo>
                      <a:lnTo>
                        <a:pt x="162" y="136"/>
                      </a:lnTo>
                      <a:lnTo>
                        <a:pt x="136" y="136"/>
                      </a:lnTo>
                      <a:lnTo>
                        <a:pt x="128" y="136"/>
                      </a:lnTo>
                      <a:lnTo>
                        <a:pt x="94" y="144"/>
                      </a:lnTo>
                      <a:lnTo>
                        <a:pt x="85" y="153"/>
                      </a:lnTo>
                      <a:lnTo>
                        <a:pt x="68" y="153"/>
                      </a:lnTo>
                      <a:lnTo>
                        <a:pt x="68" y="161"/>
                      </a:lnTo>
                      <a:lnTo>
                        <a:pt x="68" y="153"/>
                      </a:lnTo>
                      <a:lnTo>
                        <a:pt x="51" y="161"/>
                      </a:lnTo>
                      <a:lnTo>
                        <a:pt x="43" y="161"/>
                      </a:lnTo>
                      <a:lnTo>
                        <a:pt x="0" y="170"/>
                      </a:lnTo>
                      <a:lnTo>
                        <a:pt x="0" y="161"/>
                      </a:lnTo>
                      <a:lnTo>
                        <a:pt x="0" y="110"/>
                      </a:lnTo>
                      <a:lnTo>
                        <a:pt x="0" y="76"/>
                      </a:lnTo>
                      <a:lnTo>
                        <a:pt x="26" y="68"/>
                      </a:lnTo>
                      <a:lnTo>
                        <a:pt x="34" y="68"/>
                      </a:lnTo>
                      <a:lnTo>
                        <a:pt x="77" y="60"/>
                      </a:lnTo>
                      <a:lnTo>
                        <a:pt x="94" y="60"/>
                      </a:lnTo>
                      <a:lnTo>
                        <a:pt x="128" y="51"/>
                      </a:lnTo>
                      <a:lnTo>
                        <a:pt x="187" y="34"/>
                      </a:lnTo>
                      <a:lnTo>
                        <a:pt x="187" y="26"/>
                      </a:lnTo>
                      <a:lnTo>
                        <a:pt x="196" y="26"/>
                      </a:lnTo>
                      <a:lnTo>
                        <a:pt x="187" y="17"/>
                      </a:lnTo>
                      <a:lnTo>
                        <a:pt x="196" y="17"/>
                      </a:lnTo>
                      <a:lnTo>
                        <a:pt x="204" y="17"/>
                      </a:lnTo>
                      <a:lnTo>
                        <a:pt x="204" y="9"/>
                      </a:lnTo>
                      <a:lnTo>
                        <a:pt x="213" y="0"/>
                      </a:lnTo>
                      <a:lnTo>
                        <a:pt x="221" y="0"/>
                      </a:lnTo>
                      <a:lnTo>
                        <a:pt x="238" y="26"/>
                      </a:lnTo>
                      <a:lnTo>
                        <a:pt x="247" y="26"/>
                      </a:lnTo>
                      <a:lnTo>
                        <a:pt x="247" y="34"/>
                      </a:lnTo>
                      <a:lnTo>
                        <a:pt x="230" y="43"/>
                      </a:lnTo>
                      <a:lnTo>
                        <a:pt x="230" y="60"/>
                      </a:lnTo>
                      <a:lnTo>
                        <a:pt x="221" y="60"/>
                      </a:lnTo>
                      <a:lnTo>
                        <a:pt x="221" y="76"/>
                      </a:lnTo>
                      <a:lnTo>
                        <a:pt x="230" y="85"/>
                      </a:lnTo>
                      <a:lnTo>
                        <a:pt x="238" y="76"/>
                      </a:lnTo>
                      <a:lnTo>
                        <a:pt x="247" y="76"/>
                      </a:lnTo>
                      <a:lnTo>
                        <a:pt x="255" y="85"/>
                      </a:lnTo>
                      <a:lnTo>
                        <a:pt x="272" y="110"/>
                      </a:lnTo>
                      <a:lnTo>
                        <a:pt x="281" y="110"/>
                      </a:lnTo>
                      <a:lnTo>
                        <a:pt x="281" y="127"/>
                      </a:lnTo>
                      <a:lnTo>
                        <a:pt x="298" y="136"/>
                      </a:lnTo>
                      <a:lnTo>
                        <a:pt x="306" y="127"/>
                      </a:lnTo>
                      <a:lnTo>
                        <a:pt x="306" y="136"/>
                      </a:lnTo>
                      <a:lnTo>
                        <a:pt x="315" y="127"/>
                      </a:lnTo>
                      <a:lnTo>
                        <a:pt x="332" y="119"/>
                      </a:lnTo>
                      <a:lnTo>
                        <a:pt x="332" y="110"/>
                      </a:lnTo>
                      <a:lnTo>
                        <a:pt x="315" y="93"/>
                      </a:lnTo>
                      <a:lnTo>
                        <a:pt x="298" y="85"/>
                      </a:lnTo>
                      <a:lnTo>
                        <a:pt x="315" y="85"/>
                      </a:lnTo>
                      <a:lnTo>
                        <a:pt x="323" y="85"/>
                      </a:lnTo>
                      <a:lnTo>
                        <a:pt x="332" y="102"/>
                      </a:lnTo>
                      <a:lnTo>
                        <a:pt x="340" y="119"/>
                      </a:lnTo>
                      <a:lnTo>
                        <a:pt x="340" y="127"/>
                      </a:lnTo>
                      <a:lnTo>
                        <a:pt x="306" y="144"/>
                      </a:lnTo>
                      <a:lnTo>
                        <a:pt x="298" y="153"/>
                      </a:lnTo>
                      <a:lnTo>
                        <a:pt x="281" y="161"/>
                      </a:lnTo>
                      <a:lnTo>
                        <a:pt x="281" y="136"/>
                      </a:lnTo>
                      <a:lnTo>
                        <a:pt x="264" y="161"/>
                      </a:lnTo>
                      <a:lnTo>
                        <a:pt x="255" y="161"/>
                      </a:lnTo>
                      <a:lnTo>
                        <a:pt x="247" y="178"/>
                      </a:lnTo>
                      <a:lnTo>
                        <a:pt x="238" y="178"/>
                      </a:lnTo>
                      <a:lnTo>
                        <a:pt x="230" y="161"/>
                      </a:lnTo>
                      <a:lnTo>
                        <a:pt x="221" y="153"/>
                      </a:lnTo>
                      <a:lnTo>
                        <a:pt x="213" y="153"/>
                      </a:lnTo>
                      <a:close/>
                    </a:path>
                  </a:pathLst>
                </a:custGeom>
                <a:solidFill>
                  <a:srgbClr val="8DA3FF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0" hangingPunct="0">
                    <a:spcBef>
                      <a:spcPct val="20000"/>
                    </a:spcBef>
                  </a:pPr>
                  <a:endParaRPr lang="en-US"/>
                </a:p>
              </p:txBody>
            </p:sp>
            <p:sp>
              <p:nvSpPr>
                <p:cNvPr id="46136" name="Freeform 92"/>
                <p:cNvSpPr>
                  <a:spLocks/>
                </p:cNvSpPr>
                <p:nvPr/>
              </p:nvSpPr>
              <p:spPr bwMode="auto">
                <a:xfrm>
                  <a:off x="5313" y="1513"/>
                  <a:ext cx="34" cy="25"/>
                </a:xfrm>
                <a:custGeom>
                  <a:avLst/>
                  <a:gdLst>
                    <a:gd name="T0" fmla="*/ 17 w 34"/>
                    <a:gd name="T1" fmla="*/ 8 h 25"/>
                    <a:gd name="T2" fmla="*/ 17 w 34"/>
                    <a:gd name="T3" fmla="*/ 0 h 25"/>
                    <a:gd name="T4" fmla="*/ 26 w 34"/>
                    <a:gd name="T5" fmla="*/ 8 h 25"/>
                    <a:gd name="T6" fmla="*/ 17 w 34"/>
                    <a:gd name="T7" fmla="*/ 8 h 25"/>
                    <a:gd name="T8" fmla="*/ 26 w 34"/>
                    <a:gd name="T9" fmla="*/ 8 h 25"/>
                    <a:gd name="T10" fmla="*/ 34 w 34"/>
                    <a:gd name="T11" fmla="*/ 17 h 25"/>
                    <a:gd name="T12" fmla="*/ 9 w 34"/>
                    <a:gd name="T13" fmla="*/ 25 h 25"/>
                    <a:gd name="T14" fmla="*/ 9 w 34"/>
                    <a:gd name="T15" fmla="*/ 25 h 25"/>
                    <a:gd name="T16" fmla="*/ 0 w 34"/>
                    <a:gd name="T17" fmla="*/ 25 h 25"/>
                    <a:gd name="T18" fmla="*/ 0 w 34"/>
                    <a:gd name="T19" fmla="*/ 17 h 25"/>
                    <a:gd name="T20" fmla="*/ 9 w 34"/>
                    <a:gd name="T21" fmla="*/ 25 h 25"/>
                    <a:gd name="T22" fmla="*/ 9 w 34"/>
                    <a:gd name="T23" fmla="*/ 17 h 25"/>
                    <a:gd name="T24" fmla="*/ 9 w 34"/>
                    <a:gd name="T25" fmla="*/ 8 h 25"/>
                    <a:gd name="T26" fmla="*/ 17 w 34"/>
                    <a:gd name="T27" fmla="*/ 0 h 25"/>
                    <a:gd name="T28" fmla="*/ 17 w 34"/>
                    <a:gd name="T29" fmla="*/ 8 h 25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w 34"/>
                    <a:gd name="T46" fmla="*/ 0 h 25"/>
                    <a:gd name="T47" fmla="*/ 34 w 34"/>
                    <a:gd name="T48" fmla="*/ 25 h 25"/>
                  </a:gdLst>
                  <a:ahLst/>
                  <a:cxnLst>
                    <a:cxn ang="T30">
                      <a:pos x="T0" y="T1"/>
                    </a:cxn>
                    <a:cxn ang="T31">
                      <a:pos x="T2" y="T3"/>
                    </a:cxn>
                    <a:cxn ang="T32">
                      <a:pos x="T4" y="T5"/>
                    </a:cxn>
                    <a:cxn ang="T33">
                      <a:pos x="T6" y="T7"/>
                    </a:cxn>
                    <a:cxn ang="T34">
                      <a:pos x="T8" y="T9"/>
                    </a:cxn>
                    <a:cxn ang="T35">
                      <a:pos x="T10" y="T11"/>
                    </a:cxn>
                    <a:cxn ang="T36">
                      <a:pos x="T12" y="T13"/>
                    </a:cxn>
                    <a:cxn ang="T37">
                      <a:pos x="T14" y="T15"/>
                    </a:cxn>
                    <a:cxn ang="T38">
                      <a:pos x="T16" y="T17"/>
                    </a:cxn>
                    <a:cxn ang="T39">
                      <a:pos x="T18" y="T19"/>
                    </a:cxn>
                    <a:cxn ang="T40">
                      <a:pos x="T20" y="T21"/>
                    </a:cxn>
                    <a:cxn ang="T41">
                      <a:pos x="T22" y="T23"/>
                    </a:cxn>
                    <a:cxn ang="T42">
                      <a:pos x="T24" y="T25"/>
                    </a:cxn>
                    <a:cxn ang="T43">
                      <a:pos x="T26" y="T27"/>
                    </a:cxn>
                    <a:cxn ang="T44">
                      <a:pos x="T28" y="T29"/>
                    </a:cxn>
                  </a:cxnLst>
                  <a:rect l="T45" t="T46" r="T47" b="T48"/>
                  <a:pathLst>
                    <a:path w="34" h="25">
                      <a:moveTo>
                        <a:pt x="17" y="8"/>
                      </a:moveTo>
                      <a:lnTo>
                        <a:pt x="17" y="0"/>
                      </a:lnTo>
                      <a:lnTo>
                        <a:pt x="26" y="8"/>
                      </a:lnTo>
                      <a:lnTo>
                        <a:pt x="17" y="8"/>
                      </a:lnTo>
                      <a:lnTo>
                        <a:pt x="26" y="8"/>
                      </a:lnTo>
                      <a:lnTo>
                        <a:pt x="34" y="17"/>
                      </a:lnTo>
                      <a:lnTo>
                        <a:pt x="9" y="25"/>
                      </a:lnTo>
                      <a:lnTo>
                        <a:pt x="0" y="25"/>
                      </a:lnTo>
                      <a:lnTo>
                        <a:pt x="0" y="17"/>
                      </a:lnTo>
                      <a:lnTo>
                        <a:pt x="9" y="25"/>
                      </a:lnTo>
                      <a:lnTo>
                        <a:pt x="9" y="17"/>
                      </a:lnTo>
                      <a:lnTo>
                        <a:pt x="9" y="8"/>
                      </a:lnTo>
                      <a:lnTo>
                        <a:pt x="17" y="0"/>
                      </a:lnTo>
                      <a:lnTo>
                        <a:pt x="17" y="8"/>
                      </a:lnTo>
                      <a:close/>
                    </a:path>
                  </a:pathLst>
                </a:custGeom>
                <a:solidFill>
                  <a:srgbClr val="8DA3FF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0" hangingPunct="0">
                    <a:spcBef>
                      <a:spcPct val="20000"/>
                    </a:spcBef>
                  </a:pPr>
                  <a:endParaRPr lang="en-US"/>
                </a:p>
              </p:txBody>
            </p:sp>
            <p:sp>
              <p:nvSpPr>
                <p:cNvPr id="46137" name="Freeform 93"/>
                <p:cNvSpPr>
                  <a:spLocks/>
                </p:cNvSpPr>
                <p:nvPr/>
              </p:nvSpPr>
              <p:spPr bwMode="auto">
                <a:xfrm>
                  <a:off x="5373" y="1513"/>
                  <a:ext cx="25" cy="17"/>
                </a:xfrm>
                <a:custGeom>
                  <a:avLst/>
                  <a:gdLst>
                    <a:gd name="T0" fmla="*/ 17 w 25"/>
                    <a:gd name="T1" fmla="*/ 8 h 17"/>
                    <a:gd name="T2" fmla="*/ 17 w 25"/>
                    <a:gd name="T3" fmla="*/ 0 h 17"/>
                    <a:gd name="T4" fmla="*/ 17 w 25"/>
                    <a:gd name="T5" fmla="*/ 0 h 17"/>
                    <a:gd name="T6" fmla="*/ 8 w 25"/>
                    <a:gd name="T7" fmla="*/ 8 h 17"/>
                    <a:gd name="T8" fmla="*/ 17 w 25"/>
                    <a:gd name="T9" fmla="*/ 0 h 17"/>
                    <a:gd name="T10" fmla="*/ 8 w 25"/>
                    <a:gd name="T11" fmla="*/ 0 h 17"/>
                    <a:gd name="T12" fmla="*/ 25 w 25"/>
                    <a:gd name="T13" fmla="*/ 8 h 17"/>
                    <a:gd name="T14" fmla="*/ 25 w 25"/>
                    <a:gd name="T15" fmla="*/ 8 h 17"/>
                    <a:gd name="T16" fmla="*/ 8 w 25"/>
                    <a:gd name="T17" fmla="*/ 17 h 17"/>
                    <a:gd name="T18" fmla="*/ 0 w 25"/>
                    <a:gd name="T19" fmla="*/ 17 h 17"/>
                    <a:gd name="T20" fmla="*/ 0 w 25"/>
                    <a:gd name="T21" fmla="*/ 17 h 17"/>
                    <a:gd name="T22" fmla="*/ 8 w 25"/>
                    <a:gd name="T23" fmla="*/ 8 h 17"/>
                    <a:gd name="T24" fmla="*/ 17 w 25"/>
                    <a:gd name="T25" fmla="*/ 8 h 17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w 25"/>
                    <a:gd name="T40" fmla="*/ 0 h 17"/>
                    <a:gd name="T41" fmla="*/ 25 w 25"/>
                    <a:gd name="T42" fmla="*/ 17 h 17"/>
                  </a:gdLst>
                  <a:ahLst/>
                  <a:cxnLst>
                    <a:cxn ang="T26">
                      <a:pos x="T0" y="T1"/>
                    </a:cxn>
                    <a:cxn ang="T27">
                      <a:pos x="T2" y="T3"/>
                    </a:cxn>
                    <a:cxn ang="T28">
                      <a:pos x="T4" y="T5"/>
                    </a:cxn>
                    <a:cxn ang="T29">
                      <a:pos x="T6" y="T7"/>
                    </a:cxn>
                    <a:cxn ang="T30">
                      <a:pos x="T8" y="T9"/>
                    </a:cxn>
                    <a:cxn ang="T31">
                      <a:pos x="T10" y="T11"/>
                    </a:cxn>
                    <a:cxn ang="T32">
                      <a:pos x="T12" y="T13"/>
                    </a:cxn>
                    <a:cxn ang="T33">
                      <a:pos x="T14" y="T15"/>
                    </a:cxn>
                    <a:cxn ang="T34">
                      <a:pos x="T16" y="T17"/>
                    </a:cxn>
                    <a:cxn ang="T35">
                      <a:pos x="T18" y="T19"/>
                    </a:cxn>
                    <a:cxn ang="T36">
                      <a:pos x="T20" y="T21"/>
                    </a:cxn>
                    <a:cxn ang="T37">
                      <a:pos x="T22" y="T23"/>
                    </a:cxn>
                    <a:cxn ang="T38">
                      <a:pos x="T24" y="T25"/>
                    </a:cxn>
                  </a:cxnLst>
                  <a:rect l="T39" t="T40" r="T41" b="T42"/>
                  <a:pathLst>
                    <a:path w="25" h="17">
                      <a:moveTo>
                        <a:pt x="17" y="8"/>
                      </a:moveTo>
                      <a:lnTo>
                        <a:pt x="17" y="0"/>
                      </a:lnTo>
                      <a:lnTo>
                        <a:pt x="8" y="8"/>
                      </a:lnTo>
                      <a:lnTo>
                        <a:pt x="17" y="0"/>
                      </a:lnTo>
                      <a:lnTo>
                        <a:pt x="8" y="0"/>
                      </a:lnTo>
                      <a:lnTo>
                        <a:pt x="25" y="8"/>
                      </a:lnTo>
                      <a:lnTo>
                        <a:pt x="8" y="17"/>
                      </a:lnTo>
                      <a:lnTo>
                        <a:pt x="0" y="17"/>
                      </a:lnTo>
                      <a:lnTo>
                        <a:pt x="8" y="8"/>
                      </a:lnTo>
                      <a:lnTo>
                        <a:pt x="17" y="8"/>
                      </a:lnTo>
                      <a:close/>
                    </a:path>
                  </a:pathLst>
                </a:custGeom>
                <a:solidFill>
                  <a:srgbClr val="8DA3FF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0" hangingPunct="0">
                    <a:spcBef>
                      <a:spcPct val="20000"/>
                    </a:spcBef>
                  </a:pPr>
                  <a:endParaRPr lang="en-US"/>
                </a:p>
              </p:txBody>
            </p:sp>
            <p:sp>
              <p:nvSpPr>
                <p:cNvPr id="46138" name="Freeform 94"/>
                <p:cNvSpPr>
                  <a:spLocks/>
                </p:cNvSpPr>
                <p:nvPr/>
              </p:nvSpPr>
              <p:spPr bwMode="auto">
                <a:xfrm>
                  <a:off x="2154" y="1606"/>
                  <a:ext cx="841" cy="424"/>
                </a:xfrm>
                <a:custGeom>
                  <a:avLst/>
                  <a:gdLst>
                    <a:gd name="T0" fmla="*/ 195 w 841"/>
                    <a:gd name="T1" fmla="*/ 347 h 424"/>
                    <a:gd name="T2" fmla="*/ 144 w 841"/>
                    <a:gd name="T3" fmla="*/ 271 h 424"/>
                    <a:gd name="T4" fmla="*/ 0 w 841"/>
                    <a:gd name="T5" fmla="*/ 263 h 424"/>
                    <a:gd name="T6" fmla="*/ 17 w 841"/>
                    <a:gd name="T7" fmla="*/ 127 h 424"/>
                    <a:gd name="T8" fmla="*/ 119 w 841"/>
                    <a:gd name="T9" fmla="*/ 8 h 424"/>
                    <a:gd name="T10" fmla="*/ 382 w 841"/>
                    <a:gd name="T11" fmla="*/ 25 h 424"/>
                    <a:gd name="T12" fmla="*/ 543 w 841"/>
                    <a:gd name="T13" fmla="*/ 42 h 424"/>
                    <a:gd name="T14" fmla="*/ 577 w 841"/>
                    <a:gd name="T15" fmla="*/ 51 h 424"/>
                    <a:gd name="T16" fmla="*/ 594 w 841"/>
                    <a:gd name="T17" fmla="*/ 59 h 424"/>
                    <a:gd name="T18" fmla="*/ 603 w 841"/>
                    <a:gd name="T19" fmla="*/ 51 h 424"/>
                    <a:gd name="T20" fmla="*/ 620 w 841"/>
                    <a:gd name="T21" fmla="*/ 51 h 424"/>
                    <a:gd name="T22" fmla="*/ 637 w 841"/>
                    <a:gd name="T23" fmla="*/ 51 h 424"/>
                    <a:gd name="T24" fmla="*/ 654 w 841"/>
                    <a:gd name="T25" fmla="*/ 51 h 424"/>
                    <a:gd name="T26" fmla="*/ 662 w 841"/>
                    <a:gd name="T27" fmla="*/ 59 h 424"/>
                    <a:gd name="T28" fmla="*/ 688 w 841"/>
                    <a:gd name="T29" fmla="*/ 68 h 424"/>
                    <a:gd name="T30" fmla="*/ 696 w 841"/>
                    <a:gd name="T31" fmla="*/ 68 h 424"/>
                    <a:gd name="T32" fmla="*/ 713 w 841"/>
                    <a:gd name="T33" fmla="*/ 76 h 424"/>
                    <a:gd name="T34" fmla="*/ 713 w 841"/>
                    <a:gd name="T35" fmla="*/ 85 h 424"/>
                    <a:gd name="T36" fmla="*/ 722 w 841"/>
                    <a:gd name="T37" fmla="*/ 93 h 424"/>
                    <a:gd name="T38" fmla="*/ 739 w 841"/>
                    <a:gd name="T39" fmla="*/ 102 h 424"/>
                    <a:gd name="T40" fmla="*/ 739 w 841"/>
                    <a:gd name="T41" fmla="*/ 118 h 424"/>
                    <a:gd name="T42" fmla="*/ 747 w 841"/>
                    <a:gd name="T43" fmla="*/ 127 h 424"/>
                    <a:gd name="T44" fmla="*/ 747 w 841"/>
                    <a:gd name="T45" fmla="*/ 144 h 424"/>
                    <a:gd name="T46" fmla="*/ 756 w 841"/>
                    <a:gd name="T47" fmla="*/ 161 h 424"/>
                    <a:gd name="T48" fmla="*/ 764 w 841"/>
                    <a:gd name="T49" fmla="*/ 178 h 424"/>
                    <a:gd name="T50" fmla="*/ 764 w 841"/>
                    <a:gd name="T51" fmla="*/ 195 h 424"/>
                    <a:gd name="T52" fmla="*/ 764 w 841"/>
                    <a:gd name="T53" fmla="*/ 212 h 424"/>
                    <a:gd name="T54" fmla="*/ 764 w 841"/>
                    <a:gd name="T55" fmla="*/ 220 h 424"/>
                    <a:gd name="T56" fmla="*/ 773 w 841"/>
                    <a:gd name="T57" fmla="*/ 229 h 424"/>
                    <a:gd name="T58" fmla="*/ 781 w 841"/>
                    <a:gd name="T59" fmla="*/ 229 h 424"/>
                    <a:gd name="T60" fmla="*/ 790 w 841"/>
                    <a:gd name="T61" fmla="*/ 254 h 424"/>
                    <a:gd name="T62" fmla="*/ 781 w 841"/>
                    <a:gd name="T63" fmla="*/ 263 h 424"/>
                    <a:gd name="T64" fmla="*/ 790 w 841"/>
                    <a:gd name="T65" fmla="*/ 271 h 424"/>
                    <a:gd name="T66" fmla="*/ 790 w 841"/>
                    <a:gd name="T67" fmla="*/ 288 h 424"/>
                    <a:gd name="T68" fmla="*/ 790 w 841"/>
                    <a:gd name="T69" fmla="*/ 313 h 424"/>
                    <a:gd name="T70" fmla="*/ 798 w 841"/>
                    <a:gd name="T71" fmla="*/ 339 h 424"/>
                    <a:gd name="T72" fmla="*/ 807 w 841"/>
                    <a:gd name="T73" fmla="*/ 356 h 424"/>
                    <a:gd name="T74" fmla="*/ 807 w 841"/>
                    <a:gd name="T75" fmla="*/ 356 h 424"/>
                    <a:gd name="T76" fmla="*/ 815 w 841"/>
                    <a:gd name="T77" fmla="*/ 373 h 424"/>
                    <a:gd name="T78" fmla="*/ 807 w 841"/>
                    <a:gd name="T79" fmla="*/ 381 h 424"/>
                    <a:gd name="T80" fmla="*/ 824 w 841"/>
                    <a:gd name="T81" fmla="*/ 390 h 424"/>
                    <a:gd name="T82" fmla="*/ 832 w 841"/>
                    <a:gd name="T83" fmla="*/ 407 h 424"/>
                    <a:gd name="T84" fmla="*/ 841 w 841"/>
                    <a:gd name="T85" fmla="*/ 415 h 424"/>
                    <a:gd name="T86" fmla="*/ 798 w 841"/>
                    <a:gd name="T87" fmla="*/ 424 h 424"/>
                    <a:gd name="T88" fmla="*/ 696 w 841"/>
                    <a:gd name="T89" fmla="*/ 424 h 424"/>
                    <a:gd name="T90" fmla="*/ 586 w 841"/>
                    <a:gd name="T91" fmla="*/ 415 h 424"/>
                    <a:gd name="T92" fmla="*/ 475 w 841"/>
                    <a:gd name="T93" fmla="*/ 415 h 424"/>
                    <a:gd name="T94" fmla="*/ 365 w 841"/>
                    <a:gd name="T95" fmla="*/ 415 h 424"/>
                    <a:gd name="T96" fmla="*/ 246 w 841"/>
                    <a:gd name="T97" fmla="*/ 407 h 424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w 841"/>
                    <a:gd name="T148" fmla="*/ 0 h 424"/>
                    <a:gd name="T149" fmla="*/ 841 w 841"/>
                    <a:gd name="T150" fmla="*/ 424 h 424"/>
                  </a:gdLst>
                  <a:ahLst/>
                  <a:cxnLst>
                    <a:cxn ang="T98">
                      <a:pos x="T0" y="T1"/>
                    </a:cxn>
                    <a:cxn ang="T99">
                      <a:pos x="T2" y="T3"/>
                    </a:cxn>
                    <a:cxn ang="T100">
                      <a:pos x="T4" y="T5"/>
                    </a:cxn>
                    <a:cxn ang="T101">
                      <a:pos x="T6" y="T7"/>
                    </a:cxn>
                    <a:cxn ang="T102">
                      <a:pos x="T8" y="T9"/>
                    </a:cxn>
                    <a:cxn ang="T103">
                      <a:pos x="T10" y="T11"/>
                    </a:cxn>
                    <a:cxn ang="T104">
                      <a:pos x="T12" y="T13"/>
                    </a:cxn>
                    <a:cxn ang="T105">
                      <a:pos x="T14" y="T15"/>
                    </a:cxn>
                    <a:cxn ang="T106">
                      <a:pos x="T16" y="T17"/>
                    </a:cxn>
                    <a:cxn ang="T107">
                      <a:pos x="T18" y="T19"/>
                    </a:cxn>
                    <a:cxn ang="T108">
                      <a:pos x="T20" y="T21"/>
                    </a:cxn>
                    <a:cxn ang="T109">
                      <a:pos x="T22" y="T23"/>
                    </a:cxn>
                    <a:cxn ang="T110">
                      <a:pos x="T24" y="T25"/>
                    </a:cxn>
                    <a:cxn ang="T111">
                      <a:pos x="T26" y="T27"/>
                    </a:cxn>
                    <a:cxn ang="T112">
                      <a:pos x="T28" y="T29"/>
                    </a:cxn>
                    <a:cxn ang="T113">
                      <a:pos x="T30" y="T31"/>
                    </a:cxn>
                    <a:cxn ang="T114">
                      <a:pos x="T32" y="T33"/>
                    </a:cxn>
                    <a:cxn ang="T115">
                      <a:pos x="T34" y="T35"/>
                    </a:cxn>
                    <a:cxn ang="T116">
                      <a:pos x="T36" y="T37"/>
                    </a:cxn>
                    <a:cxn ang="T117">
                      <a:pos x="T38" y="T39"/>
                    </a:cxn>
                    <a:cxn ang="T118">
                      <a:pos x="T40" y="T41"/>
                    </a:cxn>
                    <a:cxn ang="T119">
                      <a:pos x="T42" y="T43"/>
                    </a:cxn>
                    <a:cxn ang="T120">
                      <a:pos x="T44" y="T45"/>
                    </a:cxn>
                    <a:cxn ang="T121">
                      <a:pos x="T46" y="T47"/>
                    </a:cxn>
                    <a:cxn ang="T122">
                      <a:pos x="T48" y="T49"/>
                    </a:cxn>
                    <a:cxn ang="T123">
                      <a:pos x="T50" y="T51"/>
                    </a:cxn>
                    <a:cxn ang="T124">
                      <a:pos x="T52" y="T53"/>
                    </a:cxn>
                    <a:cxn ang="T125">
                      <a:pos x="T54" y="T55"/>
                    </a:cxn>
                    <a:cxn ang="T126">
                      <a:pos x="T56" y="T57"/>
                    </a:cxn>
                    <a:cxn ang="T127">
                      <a:pos x="T58" y="T59"/>
                    </a:cxn>
                    <a:cxn ang="T128">
                      <a:pos x="T60" y="T61"/>
                    </a:cxn>
                    <a:cxn ang="T129">
                      <a:pos x="T62" y="T63"/>
                    </a:cxn>
                    <a:cxn ang="T130">
                      <a:pos x="T64" y="T65"/>
                    </a:cxn>
                    <a:cxn ang="T131">
                      <a:pos x="T66" y="T67"/>
                    </a:cxn>
                    <a:cxn ang="T132">
                      <a:pos x="T68" y="T69"/>
                    </a:cxn>
                    <a:cxn ang="T133">
                      <a:pos x="T70" y="T71"/>
                    </a:cxn>
                    <a:cxn ang="T134">
                      <a:pos x="T72" y="T73"/>
                    </a:cxn>
                    <a:cxn ang="T135">
                      <a:pos x="T74" y="T75"/>
                    </a:cxn>
                    <a:cxn ang="T136">
                      <a:pos x="T76" y="T77"/>
                    </a:cxn>
                    <a:cxn ang="T137">
                      <a:pos x="T78" y="T79"/>
                    </a:cxn>
                    <a:cxn ang="T138">
                      <a:pos x="T80" y="T81"/>
                    </a:cxn>
                    <a:cxn ang="T139">
                      <a:pos x="T82" y="T83"/>
                    </a:cxn>
                    <a:cxn ang="T140">
                      <a:pos x="T84" y="T85"/>
                    </a:cxn>
                    <a:cxn ang="T141">
                      <a:pos x="T86" y="T87"/>
                    </a:cxn>
                    <a:cxn ang="T142">
                      <a:pos x="T88" y="T89"/>
                    </a:cxn>
                    <a:cxn ang="T143">
                      <a:pos x="T90" y="T91"/>
                    </a:cxn>
                    <a:cxn ang="T144">
                      <a:pos x="T92" y="T93"/>
                    </a:cxn>
                    <a:cxn ang="T145">
                      <a:pos x="T94" y="T95"/>
                    </a:cxn>
                    <a:cxn ang="T146">
                      <a:pos x="T96" y="T97"/>
                    </a:cxn>
                  </a:cxnLst>
                  <a:rect l="T147" t="T148" r="T149" b="T150"/>
                  <a:pathLst>
                    <a:path w="841" h="424">
                      <a:moveTo>
                        <a:pt x="246" y="407"/>
                      </a:moveTo>
                      <a:lnTo>
                        <a:pt x="187" y="398"/>
                      </a:lnTo>
                      <a:lnTo>
                        <a:pt x="187" y="356"/>
                      </a:lnTo>
                      <a:lnTo>
                        <a:pt x="195" y="347"/>
                      </a:lnTo>
                      <a:lnTo>
                        <a:pt x="195" y="313"/>
                      </a:lnTo>
                      <a:lnTo>
                        <a:pt x="195" y="305"/>
                      </a:lnTo>
                      <a:lnTo>
                        <a:pt x="195" y="271"/>
                      </a:lnTo>
                      <a:lnTo>
                        <a:pt x="144" y="271"/>
                      </a:lnTo>
                      <a:lnTo>
                        <a:pt x="136" y="271"/>
                      </a:lnTo>
                      <a:lnTo>
                        <a:pt x="68" y="263"/>
                      </a:lnTo>
                      <a:lnTo>
                        <a:pt x="51" y="263"/>
                      </a:lnTo>
                      <a:lnTo>
                        <a:pt x="0" y="263"/>
                      </a:lnTo>
                      <a:lnTo>
                        <a:pt x="8" y="212"/>
                      </a:lnTo>
                      <a:lnTo>
                        <a:pt x="8" y="186"/>
                      </a:lnTo>
                      <a:lnTo>
                        <a:pt x="8" y="169"/>
                      </a:lnTo>
                      <a:lnTo>
                        <a:pt x="17" y="127"/>
                      </a:lnTo>
                      <a:lnTo>
                        <a:pt x="17" y="51"/>
                      </a:lnTo>
                      <a:lnTo>
                        <a:pt x="25" y="0"/>
                      </a:lnTo>
                      <a:lnTo>
                        <a:pt x="76" y="8"/>
                      </a:lnTo>
                      <a:lnTo>
                        <a:pt x="119" y="8"/>
                      </a:lnTo>
                      <a:lnTo>
                        <a:pt x="144" y="8"/>
                      </a:lnTo>
                      <a:lnTo>
                        <a:pt x="212" y="17"/>
                      </a:lnTo>
                      <a:lnTo>
                        <a:pt x="289" y="25"/>
                      </a:lnTo>
                      <a:lnTo>
                        <a:pt x="382" y="25"/>
                      </a:lnTo>
                      <a:lnTo>
                        <a:pt x="450" y="25"/>
                      </a:lnTo>
                      <a:lnTo>
                        <a:pt x="475" y="34"/>
                      </a:lnTo>
                      <a:lnTo>
                        <a:pt x="543" y="34"/>
                      </a:lnTo>
                      <a:lnTo>
                        <a:pt x="543" y="42"/>
                      </a:lnTo>
                      <a:lnTo>
                        <a:pt x="552" y="42"/>
                      </a:lnTo>
                      <a:lnTo>
                        <a:pt x="560" y="51"/>
                      </a:lnTo>
                      <a:lnTo>
                        <a:pt x="577" y="51"/>
                      </a:lnTo>
                      <a:lnTo>
                        <a:pt x="577" y="59"/>
                      </a:lnTo>
                      <a:lnTo>
                        <a:pt x="586" y="59"/>
                      </a:lnTo>
                      <a:lnTo>
                        <a:pt x="594" y="59"/>
                      </a:lnTo>
                      <a:lnTo>
                        <a:pt x="603" y="51"/>
                      </a:lnTo>
                      <a:lnTo>
                        <a:pt x="611" y="51"/>
                      </a:lnTo>
                      <a:lnTo>
                        <a:pt x="620" y="51"/>
                      </a:lnTo>
                      <a:lnTo>
                        <a:pt x="628" y="51"/>
                      </a:lnTo>
                      <a:lnTo>
                        <a:pt x="637" y="51"/>
                      </a:lnTo>
                      <a:lnTo>
                        <a:pt x="645" y="51"/>
                      </a:lnTo>
                      <a:lnTo>
                        <a:pt x="654" y="51"/>
                      </a:lnTo>
                      <a:lnTo>
                        <a:pt x="662" y="51"/>
                      </a:lnTo>
                      <a:lnTo>
                        <a:pt x="662" y="59"/>
                      </a:lnTo>
                      <a:lnTo>
                        <a:pt x="671" y="59"/>
                      </a:lnTo>
                      <a:lnTo>
                        <a:pt x="679" y="68"/>
                      </a:lnTo>
                      <a:lnTo>
                        <a:pt x="688" y="68"/>
                      </a:lnTo>
                      <a:lnTo>
                        <a:pt x="696" y="68"/>
                      </a:lnTo>
                      <a:lnTo>
                        <a:pt x="705" y="76"/>
                      </a:lnTo>
                      <a:lnTo>
                        <a:pt x="713" y="76"/>
                      </a:lnTo>
                      <a:lnTo>
                        <a:pt x="713" y="85"/>
                      </a:lnTo>
                      <a:lnTo>
                        <a:pt x="722" y="93"/>
                      </a:lnTo>
                      <a:lnTo>
                        <a:pt x="722" y="102"/>
                      </a:lnTo>
                      <a:lnTo>
                        <a:pt x="722" y="93"/>
                      </a:lnTo>
                      <a:lnTo>
                        <a:pt x="730" y="102"/>
                      </a:lnTo>
                      <a:lnTo>
                        <a:pt x="739" y="102"/>
                      </a:lnTo>
                      <a:lnTo>
                        <a:pt x="739" y="110"/>
                      </a:lnTo>
                      <a:lnTo>
                        <a:pt x="739" y="118"/>
                      </a:lnTo>
                      <a:lnTo>
                        <a:pt x="739" y="127"/>
                      </a:lnTo>
                      <a:lnTo>
                        <a:pt x="747" y="127"/>
                      </a:lnTo>
                      <a:lnTo>
                        <a:pt x="747" y="135"/>
                      </a:lnTo>
                      <a:lnTo>
                        <a:pt x="739" y="135"/>
                      </a:lnTo>
                      <a:lnTo>
                        <a:pt x="739" y="144"/>
                      </a:lnTo>
                      <a:lnTo>
                        <a:pt x="747" y="144"/>
                      </a:lnTo>
                      <a:lnTo>
                        <a:pt x="747" y="161"/>
                      </a:lnTo>
                      <a:lnTo>
                        <a:pt x="756" y="161"/>
                      </a:lnTo>
                      <a:lnTo>
                        <a:pt x="756" y="169"/>
                      </a:lnTo>
                      <a:lnTo>
                        <a:pt x="764" y="169"/>
                      </a:lnTo>
                      <a:lnTo>
                        <a:pt x="764" y="178"/>
                      </a:lnTo>
                      <a:lnTo>
                        <a:pt x="773" y="186"/>
                      </a:lnTo>
                      <a:lnTo>
                        <a:pt x="764" y="195"/>
                      </a:lnTo>
                      <a:lnTo>
                        <a:pt x="764" y="203"/>
                      </a:lnTo>
                      <a:lnTo>
                        <a:pt x="764" y="212"/>
                      </a:lnTo>
                      <a:lnTo>
                        <a:pt x="764" y="220"/>
                      </a:lnTo>
                      <a:lnTo>
                        <a:pt x="773" y="229"/>
                      </a:lnTo>
                      <a:lnTo>
                        <a:pt x="773" y="220"/>
                      </a:lnTo>
                      <a:lnTo>
                        <a:pt x="773" y="229"/>
                      </a:lnTo>
                      <a:lnTo>
                        <a:pt x="781" y="229"/>
                      </a:lnTo>
                      <a:lnTo>
                        <a:pt x="781" y="237"/>
                      </a:lnTo>
                      <a:lnTo>
                        <a:pt x="781" y="246"/>
                      </a:lnTo>
                      <a:lnTo>
                        <a:pt x="790" y="254"/>
                      </a:lnTo>
                      <a:lnTo>
                        <a:pt x="781" y="254"/>
                      </a:lnTo>
                      <a:lnTo>
                        <a:pt x="781" y="263"/>
                      </a:lnTo>
                      <a:lnTo>
                        <a:pt x="781" y="271"/>
                      </a:lnTo>
                      <a:lnTo>
                        <a:pt x="790" y="271"/>
                      </a:lnTo>
                      <a:lnTo>
                        <a:pt x="790" y="279"/>
                      </a:lnTo>
                      <a:lnTo>
                        <a:pt x="790" y="288"/>
                      </a:lnTo>
                      <a:lnTo>
                        <a:pt x="790" y="296"/>
                      </a:lnTo>
                      <a:lnTo>
                        <a:pt x="790" y="305"/>
                      </a:lnTo>
                      <a:lnTo>
                        <a:pt x="790" y="313"/>
                      </a:lnTo>
                      <a:lnTo>
                        <a:pt x="790" y="322"/>
                      </a:lnTo>
                      <a:lnTo>
                        <a:pt x="790" y="330"/>
                      </a:lnTo>
                      <a:lnTo>
                        <a:pt x="798" y="339"/>
                      </a:lnTo>
                      <a:lnTo>
                        <a:pt x="798" y="347"/>
                      </a:lnTo>
                      <a:lnTo>
                        <a:pt x="798" y="356"/>
                      </a:lnTo>
                      <a:lnTo>
                        <a:pt x="807" y="356"/>
                      </a:lnTo>
                      <a:lnTo>
                        <a:pt x="807" y="347"/>
                      </a:lnTo>
                      <a:lnTo>
                        <a:pt x="807" y="356"/>
                      </a:lnTo>
                      <a:lnTo>
                        <a:pt x="815" y="373"/>
                      </a:lnTo>
                      <a:lnTo>
                        <a:pt x="815" y="381"/>
                      </a:lnTo>
                      <a:lnTo>
                        <a:pt x="807" y="381"/>
                      </a:lnTo>
                      <a:lnTo>
                        <a:pt x="815" y="381"/>
                      </a:lnTo>
                      <a:lnTo>
                        <a:pt x="824" y="390"/>
                      </a:lnTo>
                      <a:lnTo>
                        <a:pt x="832" y="398"/>
                      </a:lnTo>
                      <a:lnTo>
                        <a:pt x="832" y="407"/>
                      </a:lnTo>
                      <a:lnTo>
                        <a:pt x="832" y="415"/>
                      </a:lnTo>
                      <a:lnTo>
                        <a:pt x="841" y="415"/>
                      </a:lnTo>
                      <a:lnTo>
                        <a:pt x="841" y="424"/>
                      </a:lnTo>
                      <a:lnTo>
                        <a:pt x="798" y="424"/>
                      </a:lnTo>
                      <a:lnTo>
                        <a:pt x="773" y="424"/>
                      </a:lnTo>
                      <a:lnTo>
                        <a:pt x="756" y="424"/>
                      </a:lnTo>
                      <a:lnTo>
                        <a:pt x="730" y="424"/>
                      </a:lnTo>
                      <a:lnTo>
                        <a:pt x="696" y="424"/>
                      </a:lnTo>
                      <a:lnTo>
                        <a:pt x="688" y="424"/>
                      </a:lnTo>
                      <a:lnTo>
                        <a:pt x="645" y="424"/>
                      </a:lnTo>
                      <a:lnTo>
                        <a:pt x="603" y="415"/>
                      </a:lnTo>
                      <a:lnTo>
                        <a:pt x="586" y="415"/>
                      </a:lnTo>
                      <a:lnTo>
                        <a:pt x="560" y="415"/>
                      </a:lnTo>
                      <a:lnTo>
                        <a:pt x="535" y="415"/>
                      </a:lnTo>
                      <a:lnTo>
                        <a:pt x="509" y="415"/>
                      </a:lnTo>
                      <a:lnTo>
                        <a:pt x="475" y="415"/>
                      </a:lnTo>
                      <a:lnTo>
                        <a:pt x="467" y="415"/>
                      </a:lnTo>
                      <a:lnTo>
                        <a:pt x="425" y="415"/>
                      </a:lnTo>
                      <a:lnTo>
                        <a:pt x="374" y="415"/>
                      </a:lnTo>
                      <a:lnTo>
                        <a:pt x="365" y="415"/>
                      </a:lnTo>
                      <a:lnTo>
                        <a:pt x="314" y="407"/>
                      </a:lnTo>
                      <a:lnTo>
                        <a:pt x="255" y="407"/>
                      </a:lnTo>
                      <a:lnTo>
                        <a:pt x="246" y="407"/>
                      </a:lnTo>
                      <a:close/>
                    </a:path>
                  </a:pathLst>
                </a:custGeom>
                <a:solidFill>
                  <a:srgbClr val="8DA3FF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0" hangingPunct="0">
                    <a:spcBef>
                      <a:spcPct val="20000"/>
                    </a:spcBef>
                  </a:pPr>
                  <a:endParaRPr lang="en-US"/>
                </a:p>
              </p:txBody>
            </p:sp>
            <p:sp>
              <p:nvSpPr>
                <p:cNvPr id="46139" name="Freeform 95"/>
                <p:cNvSpPr>
                  <a:spLocks/>
                </p:cNvSpPr>
                <p:nvPr/>
              </p:nvSpPr>
              <p:spPr bwMode="auto">
                <a:xfrm>
                  <a:off x="4455" y="1140"/>
                  <a:ext cx="612" cy="551"/>
                </a:xfrm>
                <a:custGeom>
                  <a:avLst/>
                  <a:gdLst>
                    <a:gd name="T0" fmla="*/ 34 w 612"/>
                    <a:gd name="T1" fmla="*/ 423 h 551"/>
                    <a:gd name="T2" fmla="*/ 77 w 612"/>
                    <a:gd name="T3" fmla="*/ 381 h 551"/>
                    <a:gd name="T4" fmla="*/ 60 w 612"/>
                    <a:gd name="T5" fmla="*/ 347 h 551"/>
                    <a:gd name="T6" fmla="*/ 43 w 612"/>
                    <a:gd name="T7" fmla="*/ 322 h 551"/>
                    <a:gd name="T8" fmla="*/ 162 w 612"/>
                    <a:gd name="T9" fmla="*/ 296 h 551"/>
                    <a:gd name="T10" fmla="*/ 238 w 612"/>
                    <a:gd name="T11" fmla="*/ 288 h 551"/>
                    <a:gd name="T12" fmla="*/ 264 w 612"/>
                    <a:gd name="T13" fmla="*/ 263 h 551"/>
                    <a:gd name="T14" fmla="*/ 298 w 612"/>
                    <a:gd name="T15" fmla="*/ 229 h 551"/>
                    <a:gd name="T16" fmla="*/ 289 w 612"/>
                    <a:gd name="T17" fmla="*/ 195 h 551"/>
                    <a:gd name="T18" fmla="*/ 289 w 612"/>
                    <a:gd name="T19" fmla="*/ 169 h 551"/>
                    <a:gd name="T20" fmla="*/ 306 w 612"/>
                    <a:gd name="T21" fmla="*/ 127 h 551"/>
                    <a:gd name="T22" fmla="*/ 374 w 612"/>
                    <a:gd name="T23" fmla="*/ 42 h 551"/>
                    <a:gd name="T24" fmla="*/ 510 w 612"/>
                    <a:gd name="T25" fmla="*/ 0 h 551"/>
                    <a:gd name="T26" fmla="*/ 518 w 612"/>
                    <a:gd name="T27" fmla="*/ 17 h 551"/>
                    <a:gd name="T28" fmla="*/ 518 w 612"/>
                    <a:gd name="T29" fmla="*/ 34 h 551"/>
                    <a:gd name="T30" fmla="*/ 518 w 612"/>
                    <a:gd name="T31" fmla="*/ 42 h 551"/>
                    <a:gd name="T32" fmla="*/ 527 w 612"/>
                    <a:gd name="T33" fmla="*/ 51 h 551"/>
                    <a:gd name="T34" fmla="*/ 535 w 612"/>
                    <a:gd name="T35" fmla="*/ 68 h 551"/>
                    <a:gd name="T36" fmla="*/ 535 w 612"/>
                    <a:gd name="T37" fmla="*/ 102 h 551"/>
                    <a:gd name="T38" fmla="*/ 535 w 612"/>
                    <a:gd name="T39" fmla="*/ 110 h 551"/>
                    <a:gd name="T40" fmla="*/ 535 w 612"/>
                    <a:gd name="T41" fmla="*/ 118 h 551"/>
                    <a:gd name="T42" fmla="*/ 544 w 612"/>
                    <a:gd name="T43" fmla="*/ 135 h 551"/>
                    <a:gd name="T44" fmla="*/ 552 w 612"/>
                    <a:gd name="T45" fmla="*/ 152 h 551"/>
                    <a:gd name="T46" fmla="*/ 552 w 612"/>
                    <a:gd name="T47" fmla="*/ 178 h 551"/>
                    <a:gd name="T48" fmla="*/ 561 w 612"/>
                    <a:gd name="T49" fmla="*/ 169 h 551"/>
                    <a:gd name="T50" fmla="*/ 561 w 612"/>
                    <a:gd name="T51" fmla="*/ 178 h 551"/>
                    <a:gd name="T52" fmla="*/ 569 w 612"/>
                    <a:gd name="T53" fmla="*/ 203 h 551"/>
                    <a:gd name="T54" fmla="*/ 586 w 612"/>
                    <a:gd name="T55" fmla="*/ 271 h 551"/>
                    <a:gd name="T56" fmla="*/ 586 w 612"/>
                    <a:gd name="T57" fmla="*/ 313 h 551"/>
                    <a:gd name="T58" fmla="*/ 595 w 612"/>
                    <a:gd name="T59" fmla="*/ 415 h 551"/>
                    <a:gd name="T60" fmla="*/ 603 w 612"/>
                    <a:gd name="T61" fmla="*/ 466 h 551"/>
                    <a:gd name="T62" fmla="*/ 603 w 612"/>
                    <a:gd name="T63" fmla="*/ 508 h 551"/>
                    <a:gd name="T64" fmla="*/ 595 w 612"/>
                    <a:gd name="T65" fmla="*/ 534 h 551"/>
                    <a:gd name="T66" fmla="*/ 578 w 612"/>
                    <a:gd name="T67" fmla="*/ 551 h 551"/>
                    <a:gd name="T68" fmla="*/ 586 w 612"/>
                    <a:gd name="T69" fmla="*/ 525 h 551"/>
                    <a:gd name="T70" fmla="*/ 552 w 612"/>
                    <a:gd name="T71" fmla="*/ 500 h 551"/>
                    <a:gd name="T72" fmla="*/ 502 w 612"/>
                    <a:gd name="T73" fmla="*/ 483 h 551"/>
                    <a:gd name="T74" fmla="*/ 493 w 612"/>
                    <a:gd name="T75" fmla="*/ 474 h 551"/>
                    <a:gd name="T76" fmla="*/ 476 w 612"/>
                    <a:gd name="T77" fmla="*/ 474 h 551"/>
                    <a:gd name="T78" fmla="*/ 476 w 612"/>
                    <a:gd name="T79" fmla="*/ 474 h 551"/>
                    <a:gd name="T80" fmla="*/ 459 w 612"/>
                    <a:gd name="T81" fmla="*/ 466 h 551"/>
                    <a:gd name="T82" fmla="*/ 459 w 612"/>
                    <a:gd name="T83" fmla="*/ 457 h 551"/>
                    <a:gd name="T84" fmla="*/ 451 w 612"/>
                    <a:gd name="T85" fmla="*/ 440 h 551"/>
                    <a:gd name="T86" fmla="*/ 451 w 612"/>
                    <a:gd name="T87" fmla="*/ 432 h 551"/>
                    <a:gd name="T88" fmla="*/ 442 w 612"/>
                    <a:gd name="T89" fmla="*/ 432 h 551"/>
                    <a:gd name="T90" fmla="*/ 425 w 612"/>
                    <a:gd name="T91" fmla="*/ 423 h 551"/>
                    <a:gd name="T92" fmla="*/ 417 w 612"/>
                    <a:gd name="T93" fmla="*/ 415 h 551"/>
                    <a:gd name="T94" fmla="*/ 349 w 612"/>
                    <a:gd name="T95" fmla="*/ 432 h 551"/>
                    <a:gd name="T96" fmla="*/ 272 w 612"/>
                    <a:gd name="T97" fmla="*/ 449 h 551"/>
                    <a:gd name="T98" fmla="*/ 153 w 612"/>
                    <a:gd name="T99" fmla="*/ 474 h 551"/>
                    <a:gd name="T100" fmla="*/ 77 w 612"/>
                    <a:gd name="T101" fmla="*/ 483 h 551"/>
                    <a:gd name="T102" fmla="*/ 0 w 612"/>
                    <a:gd name="T103" fmla="*/ 466 h 551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w 612"/>
                    <a:gd name="T157" fmla="*/ 0 h 551"/>
                    <a:gd name="T158" fmla="*/ 612 w 612"/>
                    <a:gd name="T159" fmla="*/ 551 h 551"/>
                  </a:gdLst>
                  <a:ahLst/>
                  <a:cxnLst>
                    <a:cxn ang="T104">
                      <a:pos x="T0" y="T1"/>
                    </a:cxn>
                    <a:cxn ang="T105">
                      <a:pos x="T2" y="T3"/>
                    </a:cxn>
                    <a:cxn ang="T106">
                      <a:pos x="T4" y="T5"/>
                    </a:cxn>
                    <a:cxn ang="T107">
                      <a:pos x="T6" y="T7"/>
                    </a:cxn>
                    <a:cxn ang="T108">
                      <a:pos x="T8" y="T9"/>
                    </a:cxn>
                    <a:cxn ang="T109">
                      <a:pos x="T10" y="T11"/>
                    </a:cxn>
                    <a:cxn ang="T110">
                      <a:pos x="T12" y="T13"/>
                    </a:cxn>
                    <a:cxn ang="T111">
                      <a:pos x="T14" y="T15"/>
                    </a:cxn>
                    <a:cxn ang="T112">
                      <a:pos x="T16" y="T17"/>
                    </a:cxn>
                    <a:cxn ang="T113">
                      <a:pos x="T18" y="T19"/>
                    </a:cxn>
                    <a:cxn ang="T114">
                      <a:pos x="T20" y="T21"/>
                    </a:cxn>
                    <a:cxn ang="T115">
                      <a:pos x="T22" y="T23"/>
                    </a:cxn>
                    <a:cxn ang="T116">
                      <a:pos x="T24" y="T25"/>
                    </a:cxn>
                    <a:cxn ang="T117">
                      <a:pos x="T26" y="T27"/>
                    </a:cxn>
                    <a:cxn ang="T118">
                      <a:pos x="T28" y="T29"/>
                    </a:cxn>
                    <a:cxn ang="T119">
                      <a:pos x="T30" y="T31"/>
                    </a:cxn>
                    <a:cxn ang="T120">
                      <a:pos x="T32" y="T33"/>
                    </a:cxn>
                    <a:cxn ang="T121">
                      <a:pos x="T34" y="T35"/>
                    </a:cxn>
                    <a:cxn ang="T122">
                      <a:pos x="T36" y="T37"/>
                    </a:cxn>
                    <a:cxn ang="T123">
                      <a:pos x="T38" y="T39"/>
                    </a:cxn>
                    <a:cxn ang="T124">
                      <a:pos x="T40" y="T41"/>
                    </a:cxn>
                    <a:cxn ang="T125">
                      <a:pos x="T42" y="T43"/>
                    </a:cxn>
                    <a:cxn ang="T126">
                      <a:pos x="T44" y="T45"/>
                    </a:cxn>
                    <a:cxn ang="T127">
                      <a:pos x="T46" y="T47"/>
                    </a:cxn>
                    <a:cxn ang="T128">
                      <a:pos x="T48" y="T49"/>
                    </a:cxn>
                    <a:cxn ang="T129">
                      <a:pos x="T50" y="T51"/>
                    </a:cxn>
                    <a:cxn ang="T130">
                      <a:pos x="T52" y="T53"/>
                    </a:cxn>
                    <a:cxn ang="T131">
                      <a:pos x="T54" y="T55"/>
                    </a:cxn>
                    <a:cxn ang="T132">
                      <a:pos x="T56" y="T57"/>
                    </a:cxn>
                    <a:cxn ang="T133">
                      <a:pos x="T58" y="T59"/>
                    </a:cxn>
                    <a:cxn ang="T134">
                      <a:pos x="T60" y="T61"/>
                    </a:cxn>
                    <a:cxn ang="T135">
                      <a:pos x="T62" y="T63"/>
                    </a:cxn>
                    <a:cxn ang="T136">
                      <a:pos x="T64" y="T65"/>
                    </a:cxn>
                    <a:cxn ang="T137">
                      <a:pos x="T66" y="T67"/>
                    </a:cxn>
                    <a:cxn ang="T138">
                      <a:pos x="T68" y="T69"/>
                    </a:cxn>
                    <a:cxn ang="T139">
                      <a:pos x="T70" y="T71"/>
                    </a:cxn>
                    <a:cxn ang="T140">
                      <a:pos x="T72" y="T73"/>
                    </a:cxn>
                    <a:cxn ang="T141">
                      <a:pos x="T74" y="T75"/>
                    </a:cxn>
                    <a:cxn ang="T142">
                      <a:pos x="T76" y="T77"/>
                    </a:cxn>
                    <a:cxn ang="T143">
                      <a:pos x="T78" y="T79"/>
                    </a:cxn>
                    <a:cxn ang="T144">
                      <a:pos x="T80" y="T81"/>
                    </a:cxn>
                    <a:cxn ang="T145">
                      <a:pos x="T82" y="T83"/>
                    </a:cxn>
                    <a:cxn ang="T146">
                      <a:pos x="T84" y="T85"/>
                    </a:cxn>
                    <a:cxn ang="T147">
                      <a:pos x="T86" y="T87"/>
                    </a:cxn>
                    <a:cxn ang="T148">
                      <a:pos x="T88" y="T89"/>
                    </a:cxn>
                    <a:cxn ang="T149">
                      <a:pos x="T90" y="T91"/>
                    </a:cxn>
                    <a:cxn ang="T150">
                      <a:pos x="T92" y="T93"/>
                    </a:cxn>
                    <a:cxn ang="T151">
                      <a:pos x="T94" y="T95"/>
                    </a:cxn>
                    <a:cxn ang="T152">
                      <a:pos x="T96" y="T97"/>
                    </a:cxn>
                    <a:cxn ang="T153">
                      <a:pos x="T98" y="T99"/>
                    </a:cxn>
                    <a:cxn ang="T154">
                      <a:pos x="T100" y="T101"/>
                    </a:cxn>
                    <a:cxn ang="T155">
                      <a:pos x="T102" y="T103"/>
                    </a:cxn>
                  </a:cxnLst>
                  <a:rect l="T156" t="T157" r="T158" b="T159"/>
                  <a:pathLst>
                    <a:path w="612" h="551">
                      <a:moveTo>
                        <a:pt x="0" y="466"/>
                      </a:moveTo>
                      <a:lnTo>
                        <a:pt x="26" y="440"/>
                      </a:lnTo>
                      <a:lnTo>
                        <a:pt x="34" y="423"/>
                      </a:lnTo>
                      <a:lnTo>
                        <a:pt x="51" y="415"/>
                      </a:lnTo>
                      <a:lnTo>
                        <a:pt x="60" y="398"/>
                      </a:lnTo>
                      <a:lnTo>
                        <a:pt x="77" y="381"/>
                      </a:lnTo>
                      <a:lnTo>
                        <a:pt x="60" y="356"/>
                      </a:lnTo>
                      <a:lnTo>
                        <a:pt x="68" y="356"/>
                      </a:lnTo>
                      <a:lnTo>
                        <a:pt x="60" y="347"/>
                      </a:lnTo>
                      <a:lnTo>
                        <a:pt x="51" y="347"/>
                      </a:lnTo>
                      <a:lnTo>
                        <a:pt x="51" y="339"/>
                      </a:lnTo>
                      <a:lnTo>
                        <a:pt x="43" y="322"/>
                      </a:lnTo>
                      <a:lnTo>
                        <a:pt x="94" y="305"/>
                      </a:lnTo>
                      <a:lnTo>
                        <a:pt x="136" y="296"/>
                      </a:lnTo>
                      <a:lnTo>
                        <a:pt x="162" y="296"/>
                      </a:lnTo>
                      <a:lnTo>
                        <a:pt x="179" y="305"/>
                      </a:lnTo>
                      <a:lnTo>
                        <a:pt x="196" y="296"/>
                      </a:lnTo>
                      <a:lnTo>
                        <a:pt x="238" y="288"/>
                      </a:lnTo>
                      <a:lnTo>
                        <a:pt x="255" y="271"/>
                      </a:lnTo>
                      <a:lnTo>
                        <a:pt x="255" y="279"/>
                      </a:lnTo>
                      <a:lnTo>
                        <a:pt x="264" y="263"/>
                      </a:lnTo>
                      <a:lnTo>
                        <a:pt x="281" y="246"/>
                      </a:lnTo>
                      <a:lnTo>
                        <a:pt x="298" y="237"/>
                      </a:lnTo>
                      <a:lnTo>
                        <a:pt x="298" y="229"/>
                      </a:lnTo>
                      <a:lnTo>
                        <a:pt x="298" y="220"/>
                      </a:lnTo>
                      <a:lnTo>
                        <a:pt x="289" y="203"/>
                      </a:lnTo>
                      <a:lnTo>
                        <a:pt x="289" y="195"/>
                      </a:lnTo>
                      <a:lnTo>
                        <a:pt x="298" y="186"/>
                      </a:lnTo>
                      <a:lnTo>
                        <a:pt x="289" y="178"/>
                      </a:lnTo>
                      <a:lnTo>
                        <a:pt x="289" y="169"/>
                      </a:lnTo>
                      <a:lnTo>
                        <a:pt x="281" y="178"/>
                      </a:lnTo>
                      <a:lnTo>
                        <a:pt x="272" y="169"/>
                      </a:lnTo>
                      <a:lnTo>
                        <a:pt x="306" y="127"/>
                      </a:lnTo>
                      <a:lnTo>
                        <a:pt x="315" y="110"/>
                      </a:lnTo>
                      <a:lnTo>
                        <a:pt x="340" y="59"/>
                      </a:lnTo>
                      <a:lnTo>
                        <a:pt x="374" y="42"/>
                      </a:lnTo>
                      <a:lnTo>
                        <a:pt x="391" y="25"/>
                      </a:lnTo>
                      <a:lnTo>
                        <a:pt x="451" y="17"/>
                      </a:lnTo>
                      <a:lnTo>
                        <a:pt x="510" y="0"/>
                      </a:lnTo>
                      <a:lnTo>
                        <a:pt x="518" y="8"/>
                      </a:lnTo>
                      <a:lnTo>
                        <a:pt x="518" y="17"/>
                      </a:lnTo>
                      <a:lnTo>
                        <a:pt x="518" y="25"/>
                      </a:lnTo>
                      <a:lnTo>
                        <a:pt x="518" y="34"/>
                      </a:lnTo>
                      <a:lnTo>
                        <a:pt x="518" y="42"/>
                      </a:lnTo>
                      <a:lnTo>
                        <a:pt x="518" y="51"/>
                      </a:lnTo>
                      <a:lnTo>
                        <a:pt x="527" y="51"/>
                      </a:lnTo>
                      <a:lnTo>
                        <a:pt x="527" y="59"/>
                      </a:lnTo>
                      <a:lnTo>
                        <a:pt x="535" y="68"/>
                      </a:lnTo>
                      <a:lnTo>
                        <a:pt x="535" y="76"/>
                      </a:lnTo>
                      <a:lnTo>
                        <a:pt x="535" y="93"/>
                      </a:lnTo>
                      <a:lnTo>
                        <a:pt x="535" y="102"/>
                      </a:lnTo>
                      <a:lnTo>
                        <a:pt x="535" y="110"/>
                      </a:lnTo>
                      <a:lnTo>
                        <a:pt x="535" y="118"/>
                      </a:lnTo>
                      <a:lnTo>
                        <a:pt x="535" y="127"/>
                      </a:lnTo>
                      <a:lnTo>
                        <a:pt x="544" y="135"/>
                      </a:lnTo>
                      <a:lnTo>
                        <a:pt x="544" y="152"/>
                      </a:lnTo>
                      <a:lnTo>
                        <a:pt x="552" y="152"/>
                      </a:lnTo>
                      <a:lnTo>
                        <a:pt x="552" y="161"/>
                      </a:lnTo>
                      <a:lnTo>
                        <a:pt x="544" y="169"/>
                      </a:lnTo>
                      <a:lnTo>
                        <a:pt x="552" y="178"/>
                      </a:lnTo>
                      <a:lnTo>
                        <a:pt x="552" y="169"/>
                      </a:lnTo>
                      <a:lnTo>
                        <a:pt x="561" y="169"/>
                      </a:lnTo>
                      <a:lnTo>
                        <a:pt x="561" y="178"/>
                      </a:lnTo>
                      <a:lnTo>
                        <a:pt x="569" y="178"/>
                      </a:lnTo>
                      <a:lnTo>
                        <a:pt x="569" y="203"/>
                      </a:lnTo>
                      <a:lnTo>
                        <a:pt x="578" y="254"/>
                      </a:lnTo>
                      <a:lnTo>
                        <a:pt x="586" y="271"/>
                      </a:lnTo>
                      <a:lnTo>
                        <a:pt x="586" y="279"/>
                      </a:lnTo>
                      <a:lnTo>
                        <a:pt x="586" y="313"/>
                      </a:lnTo>
                      <a:lnTo>
                        <a:pt x="586" y="364"/>
                      </a:lnTo>
                      <a:lnTo>
                        <a:pt x="586" y="373"/>
                      </a:lnTo>
                      <a:lnTo>
                        <a:pt x="595" y="415"/>
                      </a:lnTo>
                      <a:lnTo>
                        <a:pt x="603" y="440"/>
                      </a:lnTo>
                      <a:lnTo>
                        <a:pt x="603" y="457"/>
                      </a:lnTo>
                      <a:lnTo>
                        <a:pt x="603" y="466"/>
                      </a:lnTo>
                      <a:lnTo>
                        <a:pt x="612" y="474"/>
                      </a:lnTo>
                      <a:lnTo>
                        <a:pt x="595" y="500"/>
                      </a:lnTo>
                      <a:lnTo>
                        <a:pt x="603" y="508"/>
                      </a:lnTo>
                      <a:lnTo>
                        <a:pt x="595" y="525"/>
                      </a:lnTo>
                      <a:lnTo>
                        <a:pt x="595" y="534"/>
                      </a:lnTo>
                      <a:lnTo>
                        <a:pt x="586" y="534"/>
                      </a:lnTo>
                      <a:lnTo>
                        <a:pt x="578" y="551"/>
                      </a:lnTo>
                      <a:lnTo>
                        <a:pt x="578" y="542"/>
                      </a:lnTo>
                      <a:lnTo>
                        <a:pt x="586" y="525"/>
                      </a:lnTo>
                      <a:lnTo>
                        <a:pt x="586" y="517"/>
                      </a:lnTo>
                      <a:lnTo>
                        <a:pt x="586" y="508"/>
                      </a:lnTo>
                      <a:lnTo>
                        <a:pt x="552" y="500"/>
                      </a:lnTo>
                      <a:lnTo>
                        <a:pt x="544" y="500"/>
                      </a:lnTo>
                      <a:lnTo>
                        <a:pt x="535" y="500"/>
                      </a:lnTo>
                      <a:lnTo>
                        <a:pt x="502" y="483"/>
                      </a:lnTo>
                      <a:lnTo>
                        <a:pt x="493" y="483"/>
                      </a:lnTo>
                      <a:lnTo>
                        <a:pt x="493" y="474"/>
                      </a:lnTo>
                      <a:lnTo>
                        <a:pt x="485" y="474"/>
                      </a:lnTo>
                      <a:lnTo>
                        <a:pt x="476" y="474"/>
                      </a:lnTo>
                      <a:lnTo>
                        <a:pt x="468" y="474"/>
                      </a:lnTo>
                      <a:lnTo>
                        <a:pt x="459" y="466"/>
                      </a:lnTo>
                      <a:lnTo>
                        <a:pt x="459" y="457"/>
                      </a:lnTo>
                      <a:lnTo>
                        <a:pt x="451" y="449"/>
                      </a:lnTo>
                      <a:lnTo>
                        <a:pt x="451" y="440"/>
                      </a:lnTo>
                      <a:lnTo>
                        <a:pt x="451" y="432"/>
                      </a:lnTo>
                      <a:lnTo>
                        <a:pt x="442" y="432"/>
                      </a:lnTo>
                      <a:lnTo>
                        <a:pt x="434" y="432"/>
                      </a:lnTo>
                      <a:lnTo>
                        <a:pt x="425" y="423"/>
                      </a:lnTo>
                      <a:lnTo>
                        <a:pt x="417" y="415"/>
                      </a:lnTo>
                      <a:lnTo>
                        <a:pt x="408" y="415"/>
                      </a:lnTo>
                      <a:lnTo>
                        <a:pt x="349" y="432"/>
                      </a:lnTo>
                      <a:lnTo>
                        <a:pt x="306" y="440"/>
                      </a:lnTo>
                      <a:lnTo>
                        <a:pt x="272" y="449"/>
                      </a:lnTo>
                      <a:lnTo>
                        <a:pt x="213" y="457"/>
                      </a:lnTo>
                      <a:lnTo>
                        <a:pt x="196" y="466"/>
                      </a:lnTo>
                      <a:lnTo>
                        <a:pt x="153" y="474"/>
                      </a:lnTo>
                      <a:lnTo>
                        <a:pt x="145" y="474"/>
                      </a:lnTo>
                      <a:lnTo>
                        <a:pt x="85" y="483"/>
                      </a:lnTo>
                      <a:lnTo>
                        <a:pt x="77" y="483"/>
                      </a:lnTo>
                      <a:lnTo>
                        <a:pt x="26" y="500"/>
                      </a:lnTo>
                      <a:lnTo>
                        <a:pt x="9" y="500"/>
                      </a:lnTo>
                      <a:lnTo>
                        <a:pt x="0" y="466"/>
                      </a:lnTo>
                      <a:close/>
                    </a:path>
                  </a:pathLst>
                </a:custGeom>
                <a:solidFill>
                  <a:srgbClr val="8DA3FF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0" hangingPunct="0">
                    <a:spcBef>
                      <a:spcPct val="20000"/>
                    </a:spcBef>
                  </a:pPr>
                  <a:endParaRPr lang="en-US"/>
                </a:p>
              </p:txBody>
            </p:sp>
            <p:sp>
              <p:nvSpPr>
                <p:cNvPr id="46140" name="Freeform 96"/>
                <p:cNvSpPr>
                  <a:spLocks/>
                </p:cNvSpPr>
                <p:nvPr/>
              </p:nvSpPr>
              <p:spPr bwMode="auto">
                <a:xfrm>
                  <a:off x="5033" y="1597"/>
                  <a:ext cx="195" cy="111"/>
                </a:xfrm>
                <a:custGeom>
                  <a:avLst/>
                  <a:gdLst>
                    <a:gd name="T0" fmla="*/ 34 w 195"/>
                    <a:gd name="T1" fmla="*/ 102 h 111"/>
                    <a:gd name="T2" fmla="*/ 17 w 195"/>
                    <a:gd name="T3" fmla="*/ 111 h 111"/>
                    <a:gd name="T4" fmla="*/ 25 w 195"/>
                    <a:gd name="T5" fmla="*/ 102 h 111"/>
                    <a:gd name="T6" fmla="*/ 25 w 195"/>
                    <a:gd name="T7" fmla="*/ 102 h 111"/>
                    <a:gd name="T8" fmla="*/ 17 w 195"/>
                    <a:gd name="T9" fmla="*/ 94 h 111"/>
                    <a:gd name="T10" fmla="*/ 17 w 195"/>
                    <a:gd name="T11" fmla="*/ 102 h 111"/>
                    <a:gd name="T12" fmla="*/ 17 w 195"/>
                    <a:gd name="T13" fmla="*/ 102 h 111"/>
                    <a:gd name="T14" fmla="*/ 8 w 195"/>
                    <a:gd name="T15" fmla="*/ 111 h 111"/>
                    <a:gd name="T16" fmla="*/ 0 w 195"/>
                    <a:gd name="T17" fmla="*/ 102 h 111"/>
                    <a:gd name="T18" fmla="*/ 8 w 195"/>
                    <a:gd name="T19" fmla="*/ 85 h 111"/>
                    <a:gd name="T20" fmla="*/ 8 w 195"/>
                    <a:gd name="T21" fmla="*/ 77 h 111"/>
                    <a:gd name="T22" fmla="*/ 25 w 195"/>
                    <a:gd name="T23" fmla="*/ 77 h 111"/>
                    <a:gd name="T24" fmla="*/ 25 w 195"/>
                    <a:gd name="T25" fmla="*/ 68 h 111"/>
                    <a:gd name="T26" fmla="*/ 34 w 195"/>
                    <a:gd name="T27" fmla="*/ 60 h 111"/>
                    <a:gd name="T28" fmla="*/ 51 w 195"/>
                    <a:gd name="T29" fmla="*/ 60 h 111"/>
                    <a:gd name="T30" fmla="*/ 51 w 195"/>
                    <a:gd name="T31" fmla="*/ 51 h 111"/>
                    <a:gd name="T32" fmla="*/ 76 w 195"/>
                    <a:gd name="T33" fmla="*/ 51 h 111"/>
                    <a:gd name="T34" fmla="*/ 76 w 195"/>
                    <a:gd name="T35" fmla="*/ 43 h 111"/>
                    <a:gd name="T36" fmla="*/ 85 w 195"/>
                    <a:gd name="T37" fmla="*/ 43 h 111"/>
                    <a:gd name="T38" fmla="*/ 127 w 195"/>
                    <a:gd name="T39" fmla="*/ 26 h 111"/>
                    <a:gd name="T40" fmla="*/ 144 w 195"/>
                    <a:gd name="T41" fmla="*/ 0 h 111"/>
                    <a:gd name="T42" fmla="*/ 153 w 195"/>
                    <a:gd name="T43" fmla="*/ 0 h 111"/>
                    <a:gd name="T44" fmla="*/ 144 w 195"/>
                    <a:gd name="T45" fmla="*/ 0 h 111"/>
                    <a:gd name="T46" fmla="*/ 144 w 195"/>
                    <a:gd name="T47" fmla="*/ 17 h 111"/>
                    <a:gd name="T48" fmla="*/ 136 w 195"/>
                    <a:gd name="T49" fmla="*/ 26 h 111"/>
                    <a:gd name="T50" fmla="*/ 127 w 195"/>
                    <a:gd name="T51" fmla="*/ 34 h 111"/>
                    <a:gd name="T52" fmla="*/ 144 w 195"/>
                    <a:gd name="T53" fmla="*/ 34 h 111"/>
                    <a:gd name="T54" fmla="*/ 153 w 195"/>
                    <a:gd name="T55" fmla="*/ 17 h 111"/>
                    <a:gd name="T56" fmla="*/ 161 w 195"/>
                    <a:gd name="T57" fmla="*/ 9 h 111"/>
                    <a:gd name="T58" fmla="*/ 178 w 195"/>
                    <a:gd name="T59" fmla="*/ 17 h 111"/>
                    <a:gd name="T60" fmla="*/ 187 w 195"/>
                    <a:gd name="T61" fmla="*/ 0 h 111"/>
                    <a:gd name="T62" fmla="*/ 195 w 195"/>
                    <a:gd name="T63" fmla="*/ 0 h 111"/>
                    <a:gd name="T64" fmla="*/ 187 w 195"/>
                    <a:gd name="T65" fmla="*/ 0 h 111"/>
                    <a:gd name="T66" fmla="*/ 136 w 195"/>
                    <a:gd name="T67" fmla="*/ 43 h 111"/>
                    <a:gd name="T68" fmla="*/ 59 w 195"/>
                    <a:gd name="T69" fmla="*/ 85 h 111"/>
                    <a:gd name="T70" fmla="*/ 34 w 195"/>
                    <a:gd name="T71" fmla="*/ 102 h 111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w 195"/>
                    <a:gd name="T109" fmla="*/ 0 h 111"/>
                    <a:gd name="T110" fmla="*/ 195 w 195"/>
                    <a:gd name="T111" fmla="*/ 111 h 111"/>
                  </a:gdLst>
                  <a:ahLst/>
                  <a:cxnLst>
                    <a:cxn ang="T72">
                      <a:pos x="T0" y="T1"/>
                    </a:cxn>
                    <a:cxn ang="T73">
                      <a:pos x="T2" y="T3"/>
                    </a:cxn>
                    <a:cxn ang="T74">
                      <a:pos x="T4" y="T5"/>
                    </a:cxn>
                    <a:cxn ang="T75">
                      <a:pos x="T6" y="T7"/>
                    </a:cxn>
                    <a:cxn ang="T76">
                      <a:pos x="T8" y="T9"/>
                    </a:cxn>
                    <a:cxn ang="T77">
                      <a:pos x="T10" y="T11"/>
                    </a:cxn>
                    <a:cxn ang="T78">
                      <a:pos x="T12" y="T13"/>
                    </a:cxn>
                    <a:cxn ang="T79">
                      <a:pos x="T14" y="T15"/>
                    </a:cxn>
                    <a:cxn ang="T80">
                      <a:pos x="T16" y="T17"/>
                    </a:cxn>
                    <a:cxn ang="T81">
                      <a:pos x="T18" y="T19"/>
                    </a:cxn>
                    <a:cxn ang="T82">
                      <a:pos x="T20" y="T21"/>
                    </a:cxn>
                    <a:cxn ang="T83">
                      <a:pos x="T22" y="T23"/>
                    </a:cxn>
                    <a:cxn ang="T84">
                      <a:pos x="T24" y="T25"/>
                    </a:cxn>
                    <a:cxn ang="T85">
                      <a:pos x="T26" y="T27"/>
                    </a:cxn>
                    <a:cxn ang="T86">
                      <a:pos x="T28" y="T29"/>
                    </a:cxn>
                    <a:cxn ang="T87">
                      <a:pos x="T30" y="T31"/>
                    </a:cxn>
                    <a:cxn ang="T88">
                      <a:pos x="T32" y="T33"/>
                    </a:cxn>
                    <a:cxn ang="T89">
                      <a:pos x="T34" y="T35"/>
                    </a:cxn>
                    <a:cxn ang="T90">
                      <a:pos x="T36" y="T37"/>
                    </a:cxn>
                    <a:cxn ang="T91">
                      <a:pos x="T38" y="T39"/>
                    </a:cxn>
                    <a:cxn ang="T92">
                      <a:pos x="T40" y="T41"/>
                    </a:cxn>
                    <a:cxn ang="T93">
                      <a:pos x="T42" y="T43"/>
                    </a:cxn>
                    <a:cxn ang="T94">
                      <a:pos x="T44" y="T45"/>
                    </a:cxn>
                    <a:cxn ang="T95">
                      <a:pos x="T46" y="T47"/>
                    </a:cxn>
                    <a:cxn ang="T96">
                      <a:pos x="T48" y="T49"/>
                    </a:cxn>
                    <a:cxn ang="T97">
                      <a:pos x="T50" y="T51"/>
                    </a:cxn>
                    <a:cxn ang="T98">
                      <a:pos x="T52" y="T53"/>
                    </a:cxn>
                    <a:cxn ang="T99">
                      <a:pos x="T54" y="T55"/>
                    </a:cxn>
                    <a:cxn ang="T100">
                      <a:pos x="T56" y="T57"/>
                    </a:cxn>
                    <a:cxn ang="T101">
                      <a:pos x="T58" y="T59"/>
                    </a:cxn>
                    <a:cxn ang="T102">
                      <a:pos x="T60" y="T61"/>
                    </a:cxn>
                    <a:cxn ang="T103">
                      <a:pos x="T62" y="T63"/>
                    </a:cxn>
                    <a:cxn ang="T104">
                      <a:pos x="T64" y="T65"/>
                    </a:cxn>
                    <a:cxn ang="T105">
                      <a:pos x="T66" y="T67"/>
                    </a:cxn>
                    <a:cxn ang="T106">
                      <a:pos x="T68" y="T69"/>
                    </a:cxn>
                    <a:cxn ang="T107">
                      <a:pos x="T70" y="T71"/>
                    </a:cxn>
                  </a:cxnLst>
                  <a:rect l="T108" t="T109" r="T110" b="T111"/>
                  <a:pathLst>
                    <a:path w="195" h="111">
                      <a:moveTo>
                        <a:pt x="34" y="102"/>
                      </a:moveTo>
                      <a:lnTo>
                        <a:pt x="17" y="111"/>
                      </a:lnTo>
                      <a:lnTo>
                        <a:pt x="25" y="102"/>
                      </a:lnTo>
                      <a:lnTo>
                        <a:pt x="17" y="94"/>
                      </a:lnTo>
                      <a:lnTo>
                        <a:pt x="17" y="102"/>
                      </a:lnTo>
                      <a:lnTo>
                        <a:pt x="8" y="111"/>
                      </a:lnTo>
                      <a:lnTo>
                        <a:pt x="0" y="102"/>
                      </a:lnTo>
                      <a:lnTo>
                        <a:pt x="8" y="85"/>
                      </a:lnTo>
                      <a:lnTo>
                        <a:pt x="8" y="77"/>
                      </a:lnTo>
                      <a:lnTo>
                        <a:pt x="25" y="77"/>
                      </a:lnTo>
                      <a:lnTo>
                        <a:pt x="25" y="68"/>
                      </a:lnTo>
                      <a:lnTo>
                        <a:pt x="34" y="60"/>
                      </a:lnTo>
                      <a:lnTo>
                        <a:pt x="51" y="60"/>
                      </a:lnTo>
                      <a:lnTo>
                        <a:pt x="51" y="51"/>
                      </a:lnTo>
                      <a:lnTo>
                        <a:pt x="76" y="51"/>
                      </a:lnTo>
                      <a:lnTo>
                        <a:pt x="76" y="43"/>
                      </a:lnTo>
                      <a:lnTo>
                        <a:pt x="85" y="43"/>
                      </a:lnTo>
                      <a:lnTo>
                        <a:pt x="127" y="26"/>
                      </a:lnTo>
                      <a:lnTo>
                        <a:pt x="144" y="0"/>
                      </a:lnTo>
                      <a:lnTo>
                        <a:pt x="153" y="0"/>
                      </a:lnTo>
                      <a:lnTo>
                        <a:pt x="144" y="0"/>
                      </a:lnTo>
                      <a:lnTo>
                        <a:pt x="144" y="17"/>
                      </a:lnTo>
                      <a:lnTo>
                        <a:pt x="136" y="26"/>
                      </a:lnTo>
                      <a:lnTo>
                        <a:pt x="127" y="34"/>
                      </a:lnTo>
                      <a:lnTo>
                        <a:pt x="144" y="34"/>
                      </a:lnTo>
                      <a:lnTo>
                        <a:pt x="153" y="17"/>
                      </a:lnTo>
                      <a:lnTo>
                        <a:pt x="161" y="9"/>
                      </a:lnTo>
                      <a:lnTo>
                        <a:pt x="178" y="17"/>
                      </a:lnTo>
                      <a:lnTo>
                        <a:pt x="187" y="0"/>
                      </a:lnTo>
                      <a:lnTo>
                        <a:pt x="195" y="0"/>
                      </a:lnTo>
                      <a:lnTo>
                        <a:pt x="187" y="0"/>
                      </a:lnTo>
                      <a:lnTo>
                        <a:pt x="136" y="43"/>
                      </a:lnTo>
                      <a:lnTo>
                        <a:pt x="59" y="85"/>
                      </a:lnTo>
                      <a:lnTo>
                        <a:pt x="34" y="102"/>
                      </a:lnTo>
                      <a:close/>
                    </a:path>
                  </a:pathLst>
                </a:custGeom>
                <a:solidFill>
                  <a:srgbClr val="8DA3FF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0" hangingPunct="0">
                    <a:spcBef>
                      <a:spcPct val="20000"/>
                    </a:spcBef>
                  </a:pPr>
                  <a:endParaRPr lang="en-US"/>
                </a:p>
              </p:txBody>
            </p:sp>
            <p:sp>
              <p:nvSpPr>
                <p:cNvPr id="46141" name="Freeform 97"/>
                <p:cNvSpPr>
                  <a:spLocks/>
                </p:cNvSpPr>
                <p:nvPr/>
              </p:nvSpPr>
              <p:spPr bwMode="auto">
                <a:xfrm>
                  <a:off x="5109" y="1657"/>
                  <a:ext cx="43" cy="25"/>
                </a:xfrm>
                <a:custGeom>
                  <a:avLst/>
                  <a:gdLst>
                    <a:gd name="T0" fmla="*/ 0 w 43"/>
                    <a:gd name="T1" fmla="*/ 25 h 25"/>
                    <a:gd name="T2" fmla="*/ 0 w 43"/>
                    <a:gd name="T3" fmla="*/ 25 h 25"/>
                    <a:gd name="T4" fmla="*/ 0 w 43"/>
                    <a:gd name="T5" fmla="*/ 25 h 25"/>
                    <a:gd name="T6" fmla="*/ 17 w 43"/>
                    <a:gd name="T7" fmla="*/ 17 h 25"/>
                    <a:gd name="T8" fmla="*/ 34 w 43"/>
                    <a:gd name="T9" fmla="*/ 8 h 25"/>
                    <a:gd name="T10" fmla="*/ 43 w 43"/>
                    <a:gd name="T11" fmla="*/ 0 h 25"/>
                    <a:gd name="T12" fmla="*/ 43 w 43"/>
                    <a:gd name="T13" fmla="*/ 0 h 25"/>
                    <a:gd name="T14" fmla="*/ 43 w 43"/>
                    <a:gd name="T15" fmla="*/ 0 h 25"/>
                    <a:gd name="T16" fmla="*/ 26 w 43"/>
                    <a:gd name="T17" fmla="*/ 8 h 25"/>
                    <a:gd name="T18" fmla="*/ 17 w 43"/>
                    <a:gd name="T19" fmla="*/ 17 h 25"/>
                    <a:gd name="T20" fmla="*/ 0 w 43"/>
                    <a:gd name="T21" fmla="*/ 25 h 25"/>
                    <a:gd name="T22" fmla="*/ 0 w 43"/>
                    <a:gd name="T23" fmla="*/ 25 h 25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3"/>
                    <a:gd name="T37" fmla="*/ 0 h 25"/>
                    <a:gd name="T38" fmla="*/ 43 w 43"/>
                    <a:gd name="T39" fmla="*/ 25 h 25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3" h="25">
                      <a:moveTo>
                        <a:pt x="0" y="25"/>
                      </a:moveTo>
                      <a:lnTo>
                        <a:pt x="0" y="25"/>
                      </a:lnTo>
                      <a:lnTo>
                        <a:pt x="17" y="17"/>
                      </a:lnTo>
                      <a:lnTo>
                        <a:pt x="34" y="8"/>
                      </a:lnTo>
                      <a:lnTo>
                        <a:pt x="43" y="0"/>
                      </a:lnTo>
                      <a:lnTo>
                        <a:pt x="26" y="8"/>
                      </a:lnTo>
                      <a:lnTo>
                        <a:pt x="17" y="17"/>
                      </a:lnTo>
                      <a:lnTo>
                        <a:pt x="0" y="25"/>
                      </a:lnTo>
                      <a:close/>
                    </a:path>
                  </a:pathLst>
                </a:custGeom>
                <a:solidFill>
                  <a:srgbClr val="8DA3FF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0" hangingPunct="0">
                    <a:spcBef>
                      <a:spcPct val="20000"/>
                    </a:spcBef>
                  </a:pPr>
                  <a:endParaRPr lang="en-US"/>
                </a:p>
              </p:txBody>
            </p:sp>
            <p:sp>
              <p:nvSpPr>
                <p:cNvPr id="46142" name="Freeform 98"/>
                <p:cNvSpPr>
                  <a:spLocks/>
                </p:cNvSpPr>
                <p:nvPr/>
              </p:nvSpPr>
              <p:spPr bwMode="auto">
                <a:xfrm>
                  <a:off x="5016" y="1699"/>
                  <a:ext cx="17" cy="25"/>
                </a:xfrm>
                <a:custGeom>
                  <a:avLst/>
                  <a:gdLst>
                    <a:gd name="T0" fmla="*/ 8 w 17"/>
                    <a:gd name="T1" fmla="*/ 25 h 25"/>
                    <a:gd name="T2" fmla="*/ 0 w 17"/>
                    <a:gd name="T3" fmla="*/ 17 h 25"/>
                    <a:gd name="T4" fmla="*/ 8 w 17"/>
                    <a:gd name="T5" fmla="*/ 9 h 25"/>
                    <a:gd name="T6" fmla="*/ 17 w 17"/>
                    <a:gd name="T7" fmla="*/ 0 h 25"/>
                    <a:gd name="T8" fmla="*/ 17 w 17"/>
                    <a:gd name="T9" fmla="*/ 9 h 25"/>
                    <a:gd name="T10" fmla="*/ 17 w 17"/>
                    <a:gd name="T11" fmla="*/ 17 h 25"/>
                    <a:gd name="T12" fmla="*/ 8 w 17"/>
                    <a:gd name="T13" fmla="*/ 17 h 25"/>
                    <a:gd name="T14" fmla="*/ 8 w 17"/>
                    <a:gd name="T15" fmla="*/ 25 h 25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w 17"/>
                    <a:gd name="T25" fmla="*/ 0 h 25"/>
                    <a:gd name="T26" fmla="*/ 17 w 17"/>
                    <a:gd name="T27" fmla="*/ 25 h 25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T24" t="T25" r="T26" b="T27"/>
                  <a:pathLst>
                    <a:path w="17" h="25">
                      <a:moveTo>
                        <a:pt x="8" y="25"/>
                      </a:moveTo>
                      <a:lnTo>
                        <a:pt x="0" y="17"/>
                      </a:lnTo>
                      <a:lnTo>
                        <a:pt x="8" y="9"/>
                      </a:lnTo>
                      <a:lnTo>
                        <a:pt x="17" y="0"/>
                      </a:lnTo>
                      <a:lnTo>
                        <a:pt x="17" y="9"/>
                      </a:lnTo>
                      <a:lnTo>
                        <a:pt x="17" y="17"/>
                      </a:lnTo>
                      <a:lnTo>
                        <a:pt x="8" y="17"/>
                      </a:lnTo>
                      <a:lnTo>
                        <a:pt x="8" y="25"/>
                      </a:lnTo>
                      <a:close/>
                    </a:path>
                  </a:pathLst>
                </a:custGeom>
                <a:solidFill>
                  <a:srgbClr val="8DA3FF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0" hangingPunct="0">
                    <a:spcBef>
                      <a:spcPct val="20000"/>
                    </a:spcBef>
                  </a:pPr>
                  <a:endParaRPr lang="en-US"/>
                </a:p>
              </p:txBody>
            </p:sp>
            <p:sp>
              <p:nvSpPr>
                <p:cNvPr id="46143" name="Freeform 99"/>
                <p:cNvSpPr>
                  <a:spLocks/>
                </p:cNvSpPr>
                <p:nvPr/>
              </p:nvSpPr>
              <p:spPr bwMode="auto">
                <a:xfrm>
                  <a:off x="4396" y="1555"/>
                  <a:ext cx="586" cy="381"/>
                </a:xfrm>
                <a:custGeom>
                  <a:avLst/>
                  <a:gdLst>
                    <a:gd name="T0" fmla="*/ 255 w 586"/>
                    <a:gd name="T1" fmla="*/ 347 h 381"/>
                    <a:gd name="T2" fmla="*/ 195 w 586"/>
                    <a:gd name="T3" fmla="*/ 356 h 381"/>
                    <a:gd name="T4" fmla="*/ 119 w 586"/>
                    <a:gd name="T5" fmla="*/ 373 h 381"/>
                    <a:gd name="T6" fmla="*/ 42 w 586"/>
                    <a:gd name="T7" fmla="*/ 381 h 381"/>
                    <a:gd name="T8" fmla="*/ 34 w 586"/>
                    <a:gd name="T9" fmla="*/ 330 h 381"/>
                    <a:gd name="T10" fmla="*/ 25 w 586"/>
                    <a:gd name="T11" fmla="*/ 271 h 381"/>
                    <a:gd name="T12" fmla="*/ 17 w 586"/>
                    <a:gd name="T13" fmla="*/ 203 h 381"/>
                    <a:gd name="T14" fmla="*/ 0 w 586"/>
                    <a:gd name="T15" fmla="*/ 110 h 381"/>
                    <a:gd name="T16" fmla="*/ 68 w 586"/>
                    <a:gd name="T17" fmla="*/ 85 h 381"/>
                    <a:gd name="T18" fmla="*/ 144 w 586"/>
                    <a:gd name="T19" fmla="*/ 68 h 381"/>
                    <a:gd name="T20" fmla="*/ 255 w 586"/>
                    <a:gd name="T21" fmla="*/ 51 h 381"/>
                    <a:gd name="T22" fmla="*/ 331 w 586"/>
                    <a:gd name="T23" fmla="*/ 34 h 381"/>
                    <a:gd name="T24" fmla="*/ 408 w 586"/>
                    <a:gd name="T25" fmla="*/ 17 h 381"/>
                    <a:gd name="T26" fmla="*/ 476 w 586"/>
                    <a:gd name="T27" fmla="*/ 0 h 381"/>
                    <a:gd name="T28" fmla="*/ 493 w 586"/>
                    <a:gd name="T29" fmla="*/ 17 h 381"/>
                    <a:gd name="T30" fmla="*/ 501 w 586"/>
                    <a:gd name="T31" fmla="*/ 17 h 381"/>
                    <a:gd name="T32" fmla="*/ 510 w 586"/>
                    <a:gd name="T33" fmla="*/ 17 h 381"/>
                    <a:gd name="T34" fmla="*/ 510 w 586"/>
                    <a:gd name="T35" fmla="*/ 25 h 381"/>
                    <a:gd name="T36" fmla="*/ 518 w 586"/>
                    <a:gd name="T37" fmla="*/ 42 h 381"/>
                    <a:gd name="T38" fmla="*/ 518 w 586"/>
                    <a:gd name="T39" fmla="*/ 51 h 381"/>
                    <a:gd name="T40" fmla="*/ 535 w 586"/>
                    <a:gd name="T41" fmla="*/ 59 h 381"/>
                    <a:gd name="T42" fmla="*/ 544 w 586"/>
                    <a:gd name="T43" fmla="*/ 59 h 381"/>
                    <a:gd name="T44" fmla="*/ 552 w 586"/>
                    <a:gd name="T45" fmla="*/ 68 h 381"/>
                    <a:gd name="T46" fmla="*/ 552 w 586"/>
                    <a:gd name="T47" fmla="*/ 76 h 381"/>
                    <a:gd name="T48" fmla="*/ 544 w 586"/>
                    <a:gd name="T49" fmla="*/ 93 h 381"/>
                    <a:gd name="T50" fmla="*/ 544 w 586"/>
                    <a:gd name="T51" fmla="*/ 110 h 381"/>
                    <a:gd name="T52" fmla="*/ 544 w 586"/>
                    <a:gd name="T53" fmla="*/ 110 h 381"/>
                    <a:gd name="T54" fmla="*/ 535 w 586"/>
                    <a:gd name="T55" fmla="*/ 119 h 381"/>
                    <a:gd name="T56" fmla="*/ 527 w 586"/>
                    <a:gd name="T57" fmla="*/ 127 h 381"/>
                    <a:gd name="T58" fmla="*/ 535 w 586"/>
                    <a:gd name="T59" fmla="*/ 136 h 381"/>
                    <a:gd name="T60" fmla="*/ 535 w 586"/>
                    <a:gd name="T61" fmla="*/ 144 h 381"/>
                    <a:gd name="T62" fmla="*/ 527 w 586"/>
                    <a:gd name="T63" fmla="*/ 153 h 381"/>
                    <a:gd name="T64" fmla="*/ 527 w 586"/>
                    <a:gd name="T65" fmla="*/ 161 h 381"/>
                    <a:gd name="T66" fmla="*/ 527 w 586"/>
                    <a:gd name="T67" fmla="*/ 169 h 381"/>
                    <a:gd name="T68" fmla="*/ 535 w 586"/>
                    <a:gd name="T69" fmla="*/ 178 h 381"/>
                    <a:gd name="T70" fmla="*/ 544 w 586"/>
                    <a:gd name="T71" fmla="*/ 178 h 381"/>
                    <a:gd name="T72" fmla="*/ 552 w 586"/>
                    <a:gd name="T73" fmla="*/ 195 h 381"/>
                    <a:gd name="T74" fmla="*/ 561 w 586"/>
                    <a:gd name="T75" fmla="*/ 195 h 381"/>
                    <a:gd name="T76" fmla="*/ 569 w 586"/>
                    <a:gd name="T77" fmla="*/ 203 h 381"/>
                    <a:gd name="T78" fmla="*/ 586 w 586"/>
                    <a:gd name="T79" fmla="*/ 220 h 381"/>
                    <a:gd name="T80" fmla="*/ 577 w 586"/>
                    <a:gd name="T81" fmla="*/ 229 h 381"/>
                    <a:gd name="T82" fmla="*/ 569 w 586"/>
                    <a:gd name="T83" fmla="*/ 246 h 381"/>
                    <a:gd name="T84" fmla="*/ 561 w 586"/>
                    <a:gd name="T85" fmla="*/ 254 h 381"/>
                    <a:gd name="T86" fmla="*/ 552 w 586"/>
                    <a:gd name="T87" fmla="*/ 254 h 381"/>
                    <a:gd name="T88" fmla="*/ 552 w 586"/>
                    <a:gd name="T89" fmla="*/ 263 h 381"/>
                    <a:gd name="T90" fmla="*/ 535 w 586"/>
                    <a:gd name="T91" fmla="*/ 271 h 381"/>
                    <a:gd name="T92" fmla="*/ 518 w 586"/>
                    <a:gd name="T93" fmla="*/ 280 h 381"/>
                    <a:gd name="T94" fmla="*/ 501 w 586"/>
                    <a:gd name="T95" fmla="*/ 288 h 381"/>
                    <a:gd name="T96" fmla="*/ 467 w 586"/>
                    <a:gd name="T97" fmla="*/ 305 h 381"/>
                    <a:gd name="T98" fmla="*/ 408 w 586"/>
                    <a:gd name="T99" fmla="*/ 322 h 381"/>
                    <a:gd name="T100" fmla="*/ 340 w 586"/>
                    <a:gd name="T101" fmla="*/ 330 h 381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w 586"/>
                    <a:gd name="T154" fmla="*/ 0 h 381"/>
                    <a:gd name="T155" fmla="*/ 586 w 586"/>
                    <a:gd name="T156" fmla="*/ 381 h 381"/>
                  </a:gdLst>
                  <a:ahLst/>
                  <a:cxnLst>
                    <a:cxn ang="T102">
                      <a:pos x="T0" y="T1"/>
                    </a:cxn>
                    <a:cxn ang="T103">
                      <a:pos x="T2" y="T3"/>
                    </a:cxn>
                    <a:cxn ang="T104">
                      <a:pos x="T4" y="T5"/>
                    </a:cxn>
                    <a:cxn ang="T105">
                      <a:pos x="T6" y="T7"/>
                    </a:cxn>
                    <a:cxn ang="T106">
                      <a:pos x="T8" y="T9"/>
                    </a:cxn>
                    <a:cxn ang="T107">
                      <a:pos x="T10" y="T11"/>
                    </a:cxn>
                    <a:cxn ang="T108">
                      <a:pos x="T12" y="T13"/>
                    </a:cxn>
                    <a:cxn ang="T109">
                      <a:pos x="T14" y="T15"/>
                    </a:cxn>
                    <a:cxn ang="T110">
                      <a:pos x="T16" y="T17"/>
                    </a:cxn>
                    <a:cxn ang="T111">
                      <a:pos x="T18" y="T19"/>
                    </a:cxn>
                    <a:cxn ang="T112">
                      <a:pos x="T20" y="T21"/>
                    </a:cxn>
                    <a:cxn ang="T113">
                      <a:pos x="T22" y="T23"/>
                    </a:cxn>
                    <a:cxn ang="T114">
                      <a:pos x="T24" y="T25"/>
                    </a:cxn>
                    <a:cxn ang="T115">
                      <a:pos x="T26" y="T27"/>
                    </a:cxn>
                    <a:cxn ang="T116">
                      <a:pos x="T28" y="T29"/>
                    </a:cxn>
                    <a:cxn ang="T117">
                      <a:pos x="T30" y="T31"/>
                    </a:cxn>
                    <a:cxn ang="T118">
                      <a:pos x="T32" y="T33"/>
                    </a:cxn>
                    <a:cxn ang="T119">
                      <a:pos x="T34" y="T35"/>
                    </a:cxn>
                    <a:cxn ang="T120">
                      <a:pos x="T36" y="T37"/>
                    </a:cxn>
                    <a:cxn ang="T121">
                      <a:pos x="T38" y="T39"/>
                    </a:cxn>
                    <a:cxn ang="T122">
                      <a:pos x="T40" y="T41"/>
                    </a:cxn>
                    <a:cxn ang="T123">
                      <a:pos x="T42" y="T43"/>
                    </a:cxn>
                    <a:cxn ang="T124">
                      <a:pos x="T44" y="T45"/>
                    </a:cxn>
                    <a:cxn ang="T125">
                      <a:pos x="T46" y="T47"/>
                    </a:cxn>
                    <a:cxn ang="T126">
                      <a:pos x="T48" y="T49"/>
                    </a:cxn>
                    <a:cxn ang="T127">
                      <a:pos x="T50" y="T51"/>
                    </a:cxn>
                    <a:cxn ang="T128">
                      <a:pos x="T52" y="T53"/>
                    </a:cxn>
                    <a:cxn ang="T129">
                      <a:pos x="T54" y="T55"/>
                    </a:cxn>
                    <a:cxn ang="T130">
                      <a:pos x="T56" y="T57"/>
                    </a:cxn>
                    <a:cxn ang="T131">
                      <a:pos x="T58" y="T59"/>
                    </a:cxn>
                    <a:cxn ang="T132">
                      <a:pos x="T60" y="T61"/>
                    </a:cxn>
                    <a:cxn ang="T133">
                      <a:pos x="T62" y="T63"/>
                    </a:cxn>
                    <a:cxn ang="T134">
                      <a:pos x="T64" y="T65"/>
                    </a:cxn>
                    <a:cxn ang="T135">
                      <a:pos x="T66" y="T67"/>
                    </a:cxn>
                    <a:cxn ang="T136">
                      <a:pos x="T68" y="T69"/>
                    </a:cxn>
                    <a:cxn ang="T137">
                      <a:pos x="T70" y="T71"/>
                    </a:cxn>
                    <a:cxn ang="T138">
                      <a:pos x="T72" y="T73"/>
                    </a:cxn>
                    <a:cxn ang="T139">
                      <a:pos x="T74" y="T75"/>
                    </a:cxn>
                    <a:cxn ang="T140">
                      <a:pos x="T76" y="T77"/>
                    </a:cxn>
                    <a:cxn ang="T141">
                      <a:pos x="T78" y="T79"/>
                    </a:cxn>
                    <a:cxn ang="T142">
                      <a:pos x="T80" y="T81"/>
                    </a:cxn>
                    <a:cxn ang="T143">
                      <a:pos x="T82" y="T83"/>
                    </a:cxn>
                    <a:cxn ang="T144">
                      <a:pos x="T84" y="T85"/>
                    </a:cxn>
                    <a:cxn ang="T145">
                      <a:pos x="T86" y="T87"/>
                    </a:cxn>
                    <a:cxn ang="T146">
                      <a:pos x="T88" y="T89"/>
                    </a:cxn>
                    <a:cxn ang="T147">
                      <a:pos x="T90" y="T91"/>
                    </a:cxn>
                    <a:cxn ang="T148">
                      <a:pos x="T92" y="T93"/>
                    </a:cxn>
                    <a:cxn ang="T149">
                      <a:pos x="T94" y="T95"/>
                    </a:cxn>
                    <a:cxn ang="T150">
                      <a:pos x="T96" y="T97"/>
                    </a:cxn>
                    <a:cxn ang="T151">
                      <a:pos x="T98" y="T99"/>
                    </a:cxn>
                    <a:cxn ang="T152">
                      <a:pos x="T100" y="T101"/>
                    </a:cxn>
                  </a:cxnLst>
                  <a:rect l="T153" t="T154" r="T155" b="T156"/>
                  <a:pathLst>
                    <a:path w="586" h="381">
                      <a:moveTo>
                        <a:pt x="340" y="330"/>
                      </a:moveTo>
                      <a:lnTo>
                        <a:pt x="280" y="339"/>
                      </a:lnTo>
                      <a:lnTo>
                        <a:pt x="255" y="347"/>
                      </a:lnTo>
                      <a:lnTo>
                        <a:pt x="246" y="347"/>
                      </a:lnTo>
                      <a:lnTo>
                        <a:pt x="212" y="356"/>
                      </a:lnTo>
                      <a:lnTo>
                        <a:pt x="195" y="356"/>
                      </a:lnTo>
                      <a:lnTo>
                        <a:pt x="153" y="364"/>
                      </a:lnTo>
                      <a:lnTo>
                        <a:pt x="144" y="364"/>
                      </a:lnTo>
                      <a:lnTo>
                        <a:pt x="119" y="373"/>
                      </a:lnTo>
                      <a:lnTo>
                        <a:pt x="102" y="373"/>
                      </a:lnTo>
                      <a:lnTo>
                        <a:pt x="51" y="381"/>
                      </a:lnTo>
                      <a:lnTo>
                        <a:pt x="42" y="381"/>
                      </a:lnTo>
                      <a:lnTo>
                        <a:pt x="42" y="356"/>
                      </a:lnTo>
                      <a:lnTo>
                        <a:pt x="34" y="347"/>
                      </a:lnTo>
                      <a:lnTo>
                        <a:pt x="34" y="330"/>
                      </a:lnTo>
                      <a:lnTo>
                        <a:pt x="25" y="297"/>
                      </a:lnTo>
                      <a:lnTo>
                        <a:pt x="25" y="288"/>
                      </a:lnTo>
                      <a:lnTo>
                        <a:pt x="25" y="271"/>
                      </a:lnTo>
                      <a:lnTo>
                        <a:pt x="17" y="237"/>
                      </a:lnTo>
                      <a:lnTo>
                        <a:pt x="17" y="203"/>
                      </a:lnTo>
                      <a:lnTo>
                        <a:pt x="8" y="161"/>
                      </a:lnTo>
                      <a:lnTo>
                        <a:pt x="0" y="110"/>
                      </a:lnTo>
                      <a:lnTo>
                        <a:pt x="0" y="93"/>
                      </a:lnTo>
                      <a:lnTo>
                        <a:pt x="59" y="51"/>
                      </a:lnTo>
                      <a:lnTo>
                        <a:pt x="68" y="85"/>
                      </a:lnTo>
                      <a:lnTo>
                        <a:pt x="85" y="85"/>
                      </a:lnTo>
                      <a:lnTo>
                        <a:pt x="136" y="68"/>
                      </a:lnTo>
                      <a:lnTo>
                        <a:pt x="144" y="68"/>
                      </a:lnTo>
                      <a:lnTo>
                        <a:pt x="204" y="59"/>
                      </a:lnTo>
                      <a:lnTo>
                        <a:pt x="212" y="59"/>
                      </a:lnTo>
                      <a:lnTo>
                        <a:pt x="255" y="51"/>
                      </a:lnTo>
                      <a:lnTo>
                        <a:pt x="272" y="42"/>
                      </a:lnTo>
                      <a:lnTo>
                        <a:pt x="331" y="34"/>
                      </a:lnTo>
                      <a:lnTo>
                        <a:pt x="365" y="25"/>
                      </a:lnTo>
                      <a:lnTo>
                        <a:pt x="408" y="17"/>
                      </a:lnTo>
                      <a:lnTo>
                        <a:pt x="467" y="0"/>
                      </a:lnTo>
                      <a:lnTo>
                        <a:pt x="476" y="0"/>
                      </a:lnTo>
                      <a:lnTo>
                        <a:pt x="484" y="8"/>
                      </a:lnTo>
                      <a:lnTo>
                        <a:pt x="493" y="17"/>
                      </a:lnTo>
                      <a:lnTo>
                        <a:pt x="501" y="17"/>
                      </a:lnTo>
                      <a:lnTo>
                        <a:pt x="510" y="17"/>
                      </a:lnTo>
                      <a:lnTo>
                        <a:pt x="510" y="25"/>
                      </a:lnTo>
                      <a:lnTo>
                        <a:pt x="510" y="34"/>
                      </a:lnTo>
                      <a:lnTo>
                        <a:pt x="518" y="42"/>
                      </a:lnTo>
                      <a:lnTo>
                        <a:pt x="518" y="51"/>
                      </a:lnTo>
                      <a:lnTo>
                        <a:pt x="527" y="59"/>
                      </a:lnTo>
                      <a:lnTo>
                        <a:pt x="535" y="59"/>
                      </a:lnTo>
                      <a:lnTo>
                        <a:pt x="544" y="59"/>
                      </a:lnTo>
                      <a:lnTo>
                        <a:pt x="552" y="59"/>
                      </a:lnTo>
                      <a:lnTo>
                        <a:pt x="552" y="68"/>
                      </a:lnTo>
                      <a:lnTo>
                        <a:pt x="561" y="68"/>
                      </a:lnTo>
                      <a:lnTo>
                        <a:pt x="552" y="76"/>
                      </a:lnTo>
                      <a:lnTo>
                        <a:pt x="544" y="85"/>
                      </a:lnTo>
                      <a:lnTo>
                        <a:pt x="544" y="93"/>
                      </a:lnTo>
                      <a:lnTo>
                        <a:pt x="544" y="102"/>
                      </a:lnTo>
                      <a:lnTo>
                        <a:pt x="544" y="110"/>
                      </a:lnTo>
                      <a:lnTo>
                        <a:pt x="535" y="110"/>
                      </a:lnTo>
                      <a:lnTo>
                        <a:pt x="544" y="110"/>
                      </a:lnTo>
                      <a:lnTo>
                        <a:pt x="535" y="110"/>
                      </a:lnTo>
                      <a:lnTo>
                        <a:pt x="535" y="119"/>
                      </a:lnTo>
                      <a:lnTo>
                        <a:pt x="527" y="127"/>
                      </a:lnTo>
                      <a:lnTo>
                        <a:pt x="535" y="136"/>
                      </a:lnTo>
                      <a:lnTo>
                        <a:pt x="535" y="144"/>
                      </a:lnTo>
                      <a:lnTo>
                        <a:pt x="535" y="153"/>
                      </a:lnTo>
                      <a:lnTo>
                        <a:pt x="527" y="153"/>
                      </a:lnTo>
                      <a:lnTo>
                        <a:pt x="527" y="161"/>
                      </a:lnTo>
                      <a:lnTo>
                        <a:pt x="535" y="169"/>
                      </a:lnTo>
                      <a:lnTo>
                        <a:pt x="527" y="169"/>
                      </a:lnTo>
                      <a:lnTo>
                        <a:pt x="535" y="178"/>
                      </a:lnTo>
                      <a:lnTo>
                        <a:pt x="544" y="178"/>
                      </a:lnTo>
                      <a:lnTo>
                        <a:pt x="544" y="186"/>
                      </a:lnTo>
                      <a:lnTo>
                        <a:pt x="544" y="195"/>
                      </a:lnTo>
                      <a:lnTo>
                        <a:pt x="552" y="195"/>
                      </a:lnTo>
                      <a:lnTo>
                        <a:pt x="561" y="195"/>
                      </a:lnTo>
                      <a:lnTo>
                        <a:pt x="561" y="203"/>
                      </a:lnTo>
                      <a:lnTo>
                        <a:pt x="569" y="203"/>
                      </a:lnTo>
                      <a:lnTo>
                        <a:pt x="577" y="212"/>
                      </a:lnTo>
                      <a:lnTo>
                        <a:pt x="586" y="220"/>
                      </a:lnTo>
                      <a:lnTo>
                        <a:pt x="586" y="229"/>
                      </a:lnTo>
                      <a:lnTo>
                        <a:pt x="577" y="229"/>
                      </a:lnTo>
                      <a:lnTo>
                        <a:pt x="577" y="237"/>
                      </a:lnTo>
                      <a:lnTo>
                        <a:pt x="569" y="237"/>
                      </a:lnTo>
                      <a:lnTo>
                        <a:pt x="569" y="246"/>
                      </a:lnTo>
                      <a:lnTo>
                        <a:pt x="561" y="246"/>
                      </a:lnTo>
                      <a:lnTo>
                        <a:pt x="561" y="254"/>
                      </a:lnTo>
                      <a:lnTo>
                        <a:pt x="552" y="254"/>
                      </a:lnTo>
                      <a:lnTo>
                        <a:pt x="561" y="263"/>
                      </a:lnTo>
                      <a:lnTo>
                        <a:pt x="552" y="263"/>
                      </a:lnTo>
                      <a:lnTo>
                        <a:pt x="552" y="271"/>
                      </a:lnTo>
                      <a:lnTo>
                        <a:pt x="544" y="271"/>
                      </a:lnTo>
                      <a:lnTo>
                        <a:pt x="535" y="271"/>
                      </a:lnTo>
                      <a:lnTo>
                        <a:pt x="535" y="280"/>
                      </a:lnTo>
                      <a:lnTo>
                        <a:pt x="527" y="280"/>
                      </a:lnTo>
                      <a:lnTo>
                        <a:pt x="518" y="280"/>
                      </a:lnTo>
                      <a:lnTo>
                        <a:pt x="510" y="280"/>
                      </a:lnTo>
                      <a:lnTo>
                        <a:pt x="510" y="288"/>
                      </a:lnTo>
                      <a:lnTo>
                        <a:pt x="501" y="288"/>
                      </a:lnTo>
                      <a:lnTo>
                        <a:pt x="501" y="297"/>
                      </a:lnTo>
                      <a:lnTo>
                        <a:pt x="467" y="305"/>
                      </a:lnTo>
                      <a:lnTo>
                        <a:pt x="459" y="305"/>
                      </a:lnTo>
                      <a:lnTo>
                        <a:pt x="425" y="314"/>
                      </a:lnTo>
                      <a:lnTo>
                        <a:pt x="408" y="322"/>
                      </a:lnTo>
                      <a:lnTo>
                        <a:pt x="382" y="322"/>
                      </a:lnTo>
                      <a:lnTo>
                        <a:pt x="365" y="330"/>
                      </a:lnTo>
                      <a:lnTo>
                        <a:pt x="340" y="330"/>
                      </a:lnTo>
                      <a:close/>
                    </a:path>
                  </a:pathLst>
                </a:custGeom>
                <a:solidFill>
                  <a:srgbClr val="8DA3FF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0" hangingPunct="0">
                    <a:spcBef>
                      <a:spcPct val="20000"/>
                    </a:spcBef>
                  </a:pPr>
                  <a:endParaRPr lang="en-US"/>
                </a:p>
              </p:txBody>
            </p:sp>
            <p:sp>
              <p:nvSpPr>
                <p:cNvPr id="46144" name="Freeform 100"/>
                <p:cNvSpPr>
                  <a:spLocks/>
                </p:cNvSpPr>
                <p:nvPr/>
              </p:nvSpPr>
              <p:spPr bwMode="auto">
                <a:xfrm>
                  <a:off x="5041" y="1479"/>
                  <a:ext cx="179" cy="169"/>
                </a:xfrm>
                <a:custGeom>
                  <a:avLst/>
                  <a:gdLst>
                    <a:gd name="T0" fmla="*/ 17 w 179"/>
                    <a:gd name="T1" fmla="*/ 101 h 169"/>
                    <a:gd name="T2" fmla="*/ 9 w 179"/>
                    <a:gd name="T3" fmla="*/ 76 h 169"/>
                    <a:gd name="T4" fmla="*/ 0 w 179"/>
                    <a:gd name="T5" fmla="*/ 34 h 169"/>
                    <a:gd name="T6" fmla="*/ 43 w 179"/>
                    <a:gd name="T7" fmla="*/ 25 h 169"/>
                    <a:gd name="T8" fmla="*/ 51 w 179"/>
                    <a:gd name="T9" fmla="*/ 25 h 169"/>
                    <a:gd name="T10" fmla="*/ 68 w 179"/>
                    <a:gd name="T11" fmla="*/ 17 h 169"/>
                    <a:gd name="T12" fmla="*/ 68 w 179"/>
                    <a:gd name="T13" fmla="*/ 25 h 169"/>
                    <a:gd name="T14" fmla="*/ 68 w 179"/>
                    <a:gd name="T15" fmla="*/ 17 h 169"/>
                    <a:gd name="T16" fmla="*/ 68 w 179"/>
                    <a:gd name="T17" fmla="*/ 17 h 169"/>
                    <a:gd name="T18" fmla="*/ 85 w 179"/>
                    <a:gd name="T19" fmla="*/ 17 h 169"/>
                    <a:gd name="T20" fmla="*/ 85 w 179"/>
                    <a:gd name="T21" fmla="*/ 17 h 169"/>
                    <a:gd name="T22" fmla="*/ 85 w 179"/>
                    <a:gd name="T23" fmla="*/ 17 h 169"/>
                    <a:gd name="T24" fmla="*/ 85 w 179"/>
                    <a:gd name="T25" fmla="*/ 17 h 169"/>
                    <a:gd name="T26" fmla="*/ 94 w 179"/>
                    <a:gd name="T27" fmla="*/ 8 h 169"/>
                    <a:gd name="T28" fmla="*/ 128 w 179"/>
                    <a:gd name="T29" fmla="*/ 0 h 169"/>
                    <a:gd name="T30" fmla="*/ 136 w 179"/>
                    <a:gd name="T31" fmla="*/ 0 h 169"/>
                    <a:gd name="T32" fmla="*/ 162 w 179"/>
                    <a:gd name="T33" fmla="*/ 0 h 169"/>
                    <a:gd name="T34" fmla="*/ 162 w 179"/>
                    <a:gd name="T35" fmla="*/ 0 h 169"/>
                    <a:gd name="T36" fmla="*/ 170 w 179"/>
                    <a:gd name="T37" fmla="*/ 34 h 169"/>
                    <a:gd name="T38" fmla="*/ 170 w 179"/>
                    <a:gd name="T39" fmla="*/ 42 h 169"/>
                    <a:gd name="T40" fmla="*/ 170 w 179"/>
                    <a:gd name="T41" fmla="*/ 51 h 169"/>
                    <a:gd name="T42" fmla="*/ 179 w 179"/>
                    <a:gd name="T43" fmla="*/ 68 h 169"/>
                    <a:gd name="T44" fmla="*/ 179 w 179"/>
                    <a:gd name="T45" fmla="*/ 76 h 169"/>
                    <a:gd name="T46" fmla="*/ 179 w 179"/>
                    <a:gd name="T47" fmla="*/ 84 h 169"/>
                    <a:gd name="T48" fmla="*/ 179 w 179"/>
                    <a:gd name="T49" fmla="*/ 84 h 169"/>
                    <a:gd name="T50" fmla="*/ 179 w 179"/>
                    <a:gd name="T51" fmla="*/ 84 h 169"/>
                    <a:gd name="T52" fmla="*/ 136 w 179"/>
                    <a:gd name="T53" fmla="*/ 101 h 169"/>
                    <a:gd name="T54" fmla="*/ 136 w 179"/>
                    <a:gd name="T55" fmla="*/ 101 h 169"/>
                    <a:gd name="T56" fmla="*/ 128 w 179"/>
                    <a:gd name="T57" fmla="*/ 93 h 169"/>
                    <a:gd name="T58" fmla="*/ 128 w 179"/>
                    <a:gd name="T59" fmla="*/ 101 h 169"/>
                    <a:gd name="T60" fmla="*/ 119 w 179"/>
                    <a:gd name="T61" fmla="*/ 110 h 169"/>
                    <a:gd name="T62" fmla="*/ 85 w 179"/>
                    <a:gd name="T63" fmla="*/ 118 h 169"/>
                    <a:gd name="T64" fmla="*/ 68 w 179"/>
                    <a:gd name="T65" fmla="*/ 135 h 169"/>
                    <a:gd name="T66" fmla="*/ 17 w 179"/>
                    <a:gd name="T67" fmla="*/ 169 h 169"/>
                    <a:gd name="T68" fmla="*/ 17 w 179"/>
                    <a:gd name="T69" fmla="*/ 169 h 169"/>
                    <a:gd name="T70" fmla="*/ 9 w 179"/>
                    <a:gd name="T71" fmla="*/ 161 h 169"/>
                    <a:gd name="T72" fmla="*/ 26 w 179"/>
                    <a:gd name="T73" fmla="*/ 135 h 169"/>
                    <a:gd name="T74" fmla="*/ 17 w 179"/>
                    <a:gd name="T75" fmla="*/ 127 h 169"/>
                    <a:gd name="T76" fmla="*/ 17 w 179"/>
                    <a:gd name="T77" fmla="*/ 118 h 169"/>
                    <a:gd name="T78" fmla="*/ 17 w 179"/>
                    <a:gd name="T79" fmla="*/ 101 h 169"/>
                    <a:gd name="T80" fmla="*/ 17 w 179"/>
                    <a:gd name="T81" fmla="*/ 101 h 169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w 179"/>
                    <a:gd name="T124" fmla="*/ 0 h 169"/>
                    <a:gd name="T125" fmla="*/ 179 w 179"/>
                    <a:gd name="T126" fmla="*/ 169 h 169"/>
                  </a:gdLst>
                  <a:ahLst/>
                  <a:cxnLst>
                    <a:cxn ang="T82">
                      <a:pos x="T0" y="T1"/>
                    </a:cxn>
                    <a:cxn ang="T83">
                      <a:pos x="T2" y="T3"/>
                    </a:cxn>
                    <a:cxn ang="T84">
                      <a:pos x="T4" y="T5"/>
                    </a:cxn>
                    <a:cxn ang="T85">
                      <a:pos x="T6" y="T7"/>
                    </a:cxn>
                    <a:cxn ang="T86">
                      <a:pos x="T8" y="T9"/>
                    </a:cxn>
                    <a:cxn ang="T87">
                      <a:pos x="T10" y="T11"/>
                    </a:cxn>
                    <a:cxn ang="T88">
                      <a:pos x="T12" y="T13"/>
                    </a:cxn>
                    <a:cxn ang="T89">
                      <a:pos x="T14" y="T15"/>
                    </a:cxn>
                    <a:cxn ang="T90">
                      <a:pos x="T16" y="T17"/>
                    </a:cxn>
                    <a:cxn ang="T91">
                      <a:pos x="T18" y="T19"/>
                    </a:cxn>
                    <a:cxn ang="T92">
                      <a:pos x="T20" y="T21"/>
                    </a:cxn>
                    <a:cxn ang="T93">
                      <a:pos x="T22" y="T23"/>
                    </a:cxn>
                    <a:cxn ang="T94">
                      <a:pos x="T24" y="T25"/>
                    </a:cxn>
                    <a:cxn ang="T95">
                      <a:pos x="T26" y="T27"/>
                    </a:cxn>
                    <a:cxn ang="T96">
                      <a:pos x="T28" y="T29"/>
                    </a:cxn>
                    <a:cxn ang="T97">
                      <a:pos x="T30" y="T31"/>
                    </a:cxn>
                    <a:cxn ang="T98">
                      <a:pos x="T32" y="T33"/>
                    </a:cxn>
                    <a:cxn ang="T99">
                      <a:pos x="T34" y="T35"/>
                    </a:cxn>
                    <a:cxn ang="T100">
                      <a:pos x="T36" y="T37"/>
                    </a:cxn>
                    <a:cxn ang="T101">
                      <a:pos x="T38" y="T39"/>
                    </a:cxn>
                    <a:cxn ang="T102">
                      <a:pos x="T40" y="T41"/>
                    </a:cxn>
                    <a:cxn ang="T103">
                      <a:pos x="T42" y="T43"/>
                    </a:cxn>
                    <a:cxn ang="T104">
                      <a:pos x="T44" y="T45"/>
                    </a:cxn>
                    <a:cxn ang="T105">
                      <a:pos x="T46" y="T47"/>
                    </a:cxn>
                    <a:cxn ang="T106">
                      <a:pos x="T48" y="T49"/>
                    </a:cxn>
                    <a:cxn ang="T107">
                      <a:pos x="T50" y="T51"/>
                    </a:cxn>
                    <a:cxn ang="T108">
                      <a:pos x="T52" y="T53"/>
                    </a:cxn>
                    <a:cxn ang="T109">
                      <a:pos x="T54" y="T55"/>
                    </a:cxn>
                    <a:cxn ang="T110">
                      <a:pos x="T56" y="T57"/>
                    </a:cxn>
                    <a:cxn ang="T111">
                      <a:pos x="T58" y="T59"/>
                    </a:cxn>
                    <a:cxn ang="T112">
                      <a:pos x="T60" y="T61"/>
                    </a:cxn>
                    <a:cxn ang="T113">
                      <a:pos x="T62" y="T63"/>
                    </a:cxn>
                    <a:cxn ang="T114">
                      <a:pos x="T64" y="T65"/>
                    </a:cxn>
                    <a:cxn ang="T115">
                      <a:pos x="T66" y="T67"/>
                    </a:cxn>
                    <a:cxn ang="T116">
                      <a:pos x="T68" y="T69"/>
                    </a:cxn>
                    <a:cxn ang="T117">
                      <a:pos x="T70" y="T71"/>
                    </a:cxn>
                    <a:cxn ang="T118">
                      <a:pos x="T72" y="T73"/>
                    </a:cxn>
                    <a:cxn ang="T119">
                      <a:pos x="T74" y="T75"/>
                    </a:cxn>
                    <a:cxn ang="T120">
                      <a:pos x="T76" y="T77"/>
                    </a:cxn>
                    <a:cxn ang="T121">
                      <a:pos x="T78" y="T79"/>
                    </a:cxn>
                    <a:cxn ang="T122">
                      <a:pos x="T80" y="T81"/>
                    </a:cxn>
                  </a:cxnLst>
                  <a:rect l="T123" t="T124" r="T125" b="T126"/>
                  <a:pathLst>
                    <a:path w="179" h="169">
                      <a:moveTo>
                        <a:pt x="17" y="101"/>
                      </a:moveTo>
                      <a:lnTo>
                        <a:pt x="9" y="76"/>
                      </a:lnTo>
                      <a:lnTo>
                        <a:pt x="0" y="34"/>
                      </a:lnTo>
                      <a:lnTo>
                        <a:pt x="43" y="25"/>
                      </a:lnTo>
                      <a:lnTo>
                        <a:pt x="51" y="25"/>
                      </a:lnTo>
                      <a:lnTo>
                        <a:pt x="68" y="17"/>
                      </a:lnTo>
                      <a:lnTo>
                        <a:pt x="68" y="25"/>
                      </a:lnTo>
                      <a:lnTo>
                        <a:pt x="68" y="17"/>
                      </a:lnTo>
                      <a:lnTo>
                        <a:pt x="85" y="17"/>
                      </a:lnTo>
                      <a:lnTo>
                        <a:pt x="94" y="8"/>
                      </a:lnTo>
                      <a:lnTo>
                        <a:pt x="128" y="0"/>
                      </a:lnTo>
                      <a:lnTo>
                        <a:pt x="136" y="0"/>
                      </a:lnTo>
                      <a:lnTo>
                        <a:pt x="162" y="0"/>
                      </a:lnTo>
                      <a:lnTo>
                        <a:pt x="170" y="34"/>
                      </a:lnTo>
                      <a:lnTo>
                        <a:pt x="170" y="42"/>
                      </a:lnTo>
                      <a:lnTo>
                        <a:pt x="170" y="51"/>
                      </a:lnTo>
                      <a:lnTo>
                        <a:pt x="179" y="68"/>
                      </a:lnTo>
                      <a:lnTo>
                        <a:pt x="179" y="76"/>
                      </a:lnTo>
                      <a:lnTo>
                        <a:pt x="179" y="84"/>
                      </a:lnTo>
                      <a:lnTo>
                        <a:pt x="136" y="101"/>
                      </a:lnTo>
                      <a:lnTo>
                        <a:pt x="128" y="93"/>
                      </a:lnTo>
                      <a:lnTo>
                        <a:pt x="128" y="101"/>
                      </a:lnTo>
                      <a:lnTo>
                        <a:pt x="119" y="110"/>
                      </a:lnTo>
                      <a:lnTo>
                        <a:pt x="85" y="118"/>
                      </a:lnTo>
                      <a:lnTo>
                        <a:pt x="68" y="135"/>
                      </a:lnTo>
                      <a:lnTo>
                        <a:pt x="17" y="169"/>
                      </a:lnTo>
                      <a:lnTo>
                        <a:pt x="9" y="161"/>
                      </a:lnTo>
                      <a:lnTo>
                        <a:pt x="26" y="135"/>
                      </a:lnTo>
                      <a:lnTo>
                        <a:pt x="17" y="127"/>
                      </a:lnTo>
                      <a:lnTo>
                        <a:pt x="17" y="118"/>
                      </a:lnTo>
                      <a:lnTo>
                        <a:pt x="17" y="101"/>
                      </a:lnTo>
                      <a:close/>
                    </a:path>
                  </a:pathLst>
                </a:custGeom>
                <a:solidFill>
                  <a:srgbClr val="8DA3FF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0" hangingPunct="0">
                    <a:spcBef>
                      <a:spcPct val="20000"/>
                    </a:spcBef>
                  </a:pPr>
                  <a:endParaRPr lang="en-US"/>
                </a:p>
              </p:txBody>
            </p:sp>
            <p:sp>
              <p:nvSpPr>
                <p:cNvPr id="46145" name="Freeform 101"/>
                <p:cNvSpPr>
                  <a:spLocks/>
                </p:cNvSpPr>
                <p:nvPr/>
              </p:nvSpPr>
              <p:spPr bwMode="auto">
                <a:xfrm>
                  <a:off x="5203" y="1462"/>
                  <a:ext cx="59" cy="101"/>
                </a:xfrm>
                <a:custGeom>
                  <a:avLst/>
                  <a:gdLst>
                    <a:gd name="T0" fmla="*/ 8 w 59"/>
                    <a:gd name="T1" fmla="*/ 68 h 101"/>
                    <a:gd name="T2" fmla="*/ 8 w 59"/>
                    <a:gd name="T3" fmla="*/ 59 h 101"/>
                    <a:gd name="T4" fmla="*/ 8 w 59"/>
                    <a:gd name="T5" fmla="*/ 51 h 101"/>
                    <a:gd name="T6" fmla="*/ 0 w 59"/>
                    <a:gd name="T7" fmla="*/ 17 h 101"/>
                    <a:gd name="T8" fmla="*/ 25 w 59"/>
                    <a:gd name="T9" fmla="*/ 8 h 101"/>
                    <a:gd name="T10" fmla="*/ 34 w 59"/>
                    <a:gd name="T11" fmla="*/ 0 h 101"/>
                    <a:gd name="T12" fmla="*/ 34 w 59"/>
                    <a:gd name="T13" fmla="*/ 8 h 101"/>
                    <a:gd name="T14" fmla="*/ 42 w 59"/>
                    <a:gd name="T15" fmla="*/ 17 h 101"/>
                    <a:gd name="T16" fmla="*/ 42 w 59"/>
                    <a:gd name="T17" fmla="*/ 17 h 101"/>
                    <a:gd name="T18" fmla="*/ 42 w 59"/>
                    <a:gd name="T19" fmla="*/ 17 h 101"/>
                    <a:gd name="T20" fmla="*/ 42 w 59"/>
                    <a:gd name="T21" fmla="*/ 25 h 101"/>
                    <a:gd name="T22" fmla="*/ 51 w 59"/>
                    <a:gd name="T23" fmla="*/ 25 h 101"/>
                    <a:gd name="T24" fmla="*/ 51 w 59"/>
                    <a:gd name="T25" fmla="*/ 34 h 101"/>
                    <a:gd name="T26" fmla="*/ 51 w 59"/>
                    <a:gd name="T27" fmla="*/ 34 h 101"/>
                    <a:gd name="T28" fmla="*/ 59 w 59"/>
                    <a:gd name="T29" fmla="*/ 34 h 101"/>
                    <a:gd name="T30" fmla="*/ 59 w 59"/>
                    <a:gd name="T31" fmla="*/ 34 h 101"/>
                    <a:gd name="T32" fmla="*/ 59 w 59"/>
                    <a:gd name="T33" fmla="*/ 42 h 101"/>
                    <a:gd name="T34" fmla="*/ 51 w 59"/>
                    <a:gd name="T35" fmla="*/ 34 h 101"/>
                    <a:gd name="T36" fmla="*/ 42 w 59"/>
                    <a:gd name="T37" fmla="*/ 34 h 101"/>
                    <a:gd name="T38" fmla="*/ 51 w 59"/>
                    <a:gd name="T39" fmla="*/ 42 h 101"/>
                    <a:gd name="T40" fmla="*/ 42 w 59"/>
                    <a:gd name="T41" fmla="*/ 51 h 101"/>
                    <a:gd name="T42" fmla="*/ 51 w 59"/>
                    <a:gd name="T43" fmla="*/ 68 h 101"/>
                    <a:gd name="T44" fmla="*/ 51 w 59"/>
                    <a:gd name="T45" fmla="*/ 85 h 101"/>
                    <a:gd name="T46" fmla="*/ 25 w 59"/>
                    <a:gd name="T47" fmla="*/ 101 h 101"/>
                    <a:gd name="T48" fmla="*/ 17 w 59"/>
                    <a:gd name="T49" fmla="*/ 101 h 101"/>
                    <a:gd name="T50" fmla="*/ 17 w 59"/>
                    <a:gd name="T51" fmla="*/ 101 h 101"/>
                    <a:gd name="T52" fmla="*/ 17 w 59"/>
                    <a:gd name="T53" fmla="*/ 101 h 101"/>
                    <a:gd name="T54" fmla="*/ 17 w 59"/>
                    <a:gd name="T55" fmla="*/ 93 h 101"/>
                    <a:gd name="T56" fmla="*/ 17 w 59"/>
                    <a:gd name="T57" fmla="*/ 85 h 101"/>
                    <a:gd name="T58" fmla="*/ 8 w 59"/>
                    <a:gd name="T59" fmla="*/ 68 h 101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w 59"/>
                    <a:gd name="T91" fmla="*/ 0 h 101"/>
                    <a:gd name="T92" fmla="*/ 59 w 59"/>
                    <a:gd name="T93" fmla="*/ 101 h 101"/>
                  </a:gdLst>
                  <a:ahLst/>
                  <a:cxnLst>
                    <a:cxn ang="T60">
                      <a:pos x="T0" y="T1"/>
                    </a:cxn>
                    <a:cxn ang="T61">
                      <a:pos x="T2" y="T3"/>
                    </a:cxn>
                    <a:cxn ang="T62">
                      <a:pos x="T4" y="T5"/>
                    </a:cxn>
                    <a:cxn ang="T63">
                      <a:pos x="T6" y="T7"/>
                    </a:cxn>
                    <a:cxn ang="T64">
                      <a:pos x="T8" y="T9"/>
                    </a:cxn>
                    <a:cxn ang="T65">
                      <a:pos x="T10" y="T11"/>
                    </a:cxn>
                    <a:cxn ang="T66">
                      <a:pos x="T12" y="T13"/>
                    </a:cxn>
                    <a:cxn ang="T67">
                      <a:pos x="T14" y="T15"/>
                    </a:cxn>
                    <a:cxn ang="T68">
                      <a:pos x="T16" y="T17"/>
                    </a:cxn>
                    <a:cxn ang="T69">
                      <a:pos x="T18" y="T19"/>
                    </a:cxn>
                    <a:cxn ang="T70">
                      <a:pos x="T20" y="T21"/>
                    </a:cxn>
                    <a:cxn ang="T71">
                      <a:pos x="T22" y="T23"/>
                    </a:cxn>
                    <a:cxn ang="T72">
                      <a:pos x="T24" y="T25"/>
                    </a:cxn>
                    <a:cxn ang="T73">
                      <a:pos x="T26" y="T27"/>
                    </a:cxn>
                    <a:cxn ang="T74">
                      <a:pos x="T28" y="T29"/>
                    </a:cxn>
                    <a:cxn ang="T75">
                      <a:pos x="T30" y="T31"/>
                    </a:cxn>
                    <a:cxn ang="T76">
                      <a:pos x="T32" y="T33"/>
                    </a:cxn>
                    <a:cxn ang="T77">
                      <a:pos x="T34" y="T35"/>
                    </a:cxn>
                    <a:cxn ang="T78">
                      <a:pos x="T36" y="T37"/>
                    </a:cxn>
                    <a:cxn ang="T79">
                      <a:pos x="T38" y="T39"/>
                    </a:cxn>
                    <a:cxn ang="T80">
                      <a:pos x="T40" y="T41"/>
                    </a:cxn>
                    <a:cxn ang="T81">
                      <a:pos x="T42" y="T43"/>
                    </a:cxn>
                    <a:cxn ang="T82">
                      <a:pos x="T44" y="T45"/>
                    </a:cxn>
                    <a:cxn ang="T83">
                      <a:pos x="T46" y="T47"/>
                    </a:cxn>
                    <a:cxn ang="T84">
                      <a:pos x="T48" y="T49"/>
                    </a:cxn>
                    <a:cxn ang="T85">
                      <a:pos x="T50" y="T51"/>
                    </a:cxn>
                    <a:cxn ang="T86">
                      <a:pos x="T52" y="T53"/>
                    </a:cxn>
                    <a:cxn ang="T87">
                      <a:pos x="T54" y="T55"/>
                    </a:cxn>
                    <a:cxn ang="T88">
                      <a:pos x="T56" y="T57"/>
                    </a:cxn>
                    <a:cxn ang="T89">
                      <a:pos x="T58" y="T59"/>
                    </a:cxn>
                  </a:cxnLst>
                  <a:rect l="T90" t="T91" r="T92" b="T93"/>
                  <a:pathLst>
                    <a:path w="59" h="101">
                      <a:moveTo>
                        <a:pt x="8" y="68"/>
                      </a:moveTo>
                      <a:lnTo>
                        <a:pt x="8" y="59"/>
                      </a:lnTo>
                      <a:lnTo>
                        <a:pt x="8" y="51"/>
                      </a:lnTo>
                      <a:lnTo>
                        <a:pt x="0" y="17"/>
                      </a:lnTo>
                      <a:lnTo>
                        <a:pt x="25" y="8"/>
                      </a:lnTo>
                      <a:lnTo>
                        <a:pt x="34" y="0"/>
                      </a:lnTo>
                      <a:lnTo>
                        <a:pt x="34" y="8"/>
                      </a:lnTo>
                      <a:lnTo>
                        <a:pt x="42" y="17"/>
                      </a:lnTo>
                      <a:lnTo>
                        <a:pt x="42" y="25"/>
                      </a:lnTo>
                      <a:lnTo>
                        <a:pt x="51" y="25"/>
                      </a:lnTo>
                      <a:lnTo>
                        <a:pt x="51" y="34"/>
                      </a:lnTo>
                      <a:lnTo>
                        <a:pt x="59" y="34"/>
                      </a:lnTo>
                      <a:lnTo>
                        <a:pt x="59" y="42"/>
                      </a:lnTo>
                      <a:lnTo>
                        <a:pt x="51" y="34"/>
                      </a:lnTo>
                      <a:lnTo>
                        <a:pt x="42" y="34"/>
                      </a:lnTo>
                      <a:lnTo>
                        <a:pt x="51" y="42"/>
                      </a:lnTo>
                      <a:lnTo>
                        <a:pt x="42" y="51"/>
                      </a:lnTo>
                      <a:lnTo>
                        <a:pt x="51" y="68"/>
                      </a:lnTo>
                      <a:lnTo>
                        <a:pt x="51" y="85"/>
                      </a:lnTo>
                      <a:lnTo>
                        <a:pt x="25" y="101"/>
                      </a:lnTo>
                      <a:lnTo>
                        <a:pt x="17" y="101"/>
                      </a:lnTo>
                      <a:lnTo>
                        <a:pt x="17" y="93"/>
                      </a:lnTo>
                      <a:lnTo>
                        <a:pt x="17" y="85"/>
                      </a:lnTo>
                      <a:lnTo>
                        <a:pt x="8" y="68"/>
                      </a:lnTo>
                      <a:close/>
                    </a:path>
                  </a:pathLst>
                </a:custGeom>
                <a:solidFill>
                  <a:srgbClr val="8DA3FF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0" hangingPunct="0">
                    <a:spcBef>
                      <a:spcPct val="20000"/>
                    </a:spcBef>
                  </a:pPr>
                  <a:endParaRPr lang="en-US"/>
                </a:p>
              </p:txBody>
            </p:sp>
            <p:sp>
              <p:nvSpPr>
                <p:cNvPr id="46146" name="Freeform 102"/>
                <p:cNvSpPr>
                  <a:spLocks/>
                </p:cNvSpPr>
                <p:nvPr/>
              </p:nvSpPr>
              <p:spPr bwMode="auto">
                <a:xfrm>
                  <a:off x="5271" y="1504"/>
                  <a:ext cx="8" cy="26"/>
                </a:xfrm>
                <a:custGeom>
                  <a:avLst/>
                  <a:gdLst>
                    <a:gd name="T0" fmla="*/ 0 w 8"/>
                    <a:gd name="T1" fmla="*/ 0 h 26"/>
                    <a:gd name="T2" fmla="*/ 0 w 8"/>
                    <a:gd name="T3" fmla="*/ 0 h 26"/>
                    <a:gd name="T4" fmla="*/ 8 w 8"/>
                    <a:gd name="T5" fmla="*/ 17 h 26"/>
                    <a:gd name="T6" fmla="*/ 0 w 8"/>
                    <a:gd name="T7" fmla="*/ 26 h 26"/>
                    <a:gd name="T8" fmla="*/ 0 w 8"/>
                    <a:gd name="T9" fmla="*/ 0 h 2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8"/>
                    <a:gd name="T16" fmla="*/ 0 h 26"/>
                    <a:gd name="T17" fmla="*/ 8 w 8"/>
                    <a:gd name="T18" fmla="*/ 26 h 2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8" h="26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8" y="17"/>
                      </a:lnTo>
                      <a:lnTo>
                        <a:pt x="0" y="26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8DA3FF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0" hangingPunct="0">
                    <a:spcBef>
                      <a:spcPct val="20000"/>
                    </a:spcBef>
                  </a:pPr>
                  <a:endParaRPr lang="en-US"/>
                </a:p>
              </p:txBody>
            </p:sp>
            <p:sp>
              <p:nvSpPr>
                <p:cNvPr id="46147" name="Freeform 103"/>
                <p:cNvSpPr>
                  <a:spLocks/>
                </p:cNvSpPr>
                <p:nvPr/>
              </p:nvSpPr>
              <p:spPr bwMode="auto">
                <a:xfrm>
                  <a:off x="5262" y="1513"/>
                  <a:ext cx="9" cy="25"/>
                </a:xfrm>
                <a:custGeom>
                  <a:avLst/>
                  <a:gdLst>
                    <a:gd name="T0" fmla="*/ 0 w 9"/>
                    <a:gd name="T1" fmla="*/ 0 h 25"/>
                    <a:gd name="T2" fmla="*/ 9 w 9"/>
                    <a:gd name="T3" fmla="*/ 0 h 25"/>
                    <a:gd name="T4" fmla="*/ 9 w 9"/>
                    <a:gd name="T5" fmla="*/ 17 h 25"/>
                    <a:gd name="T6" fmla="*/ 0 w 9"/>
                    <a:gd name="T7" fmla="*/ 17 h 25"/>
                    <a:gd name="T8" fmla="*/ 0 w 9"/>
                    <a:gd name="T9" fmla="*/ 25 h 25"/>
                    <a:gd name="T10" fmla="*/ 0 w 9"/>
                    <a:gd name="T11" fmla="*/ 0 h 25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9"/>
                    <a:gd name="T19" fmla="*/ 0 h 25"/>
                    <a:gd name="T20" fmla="*/ 9 w 9"/>
                    <a:gd name="T21" fmla="*/ 25 h 25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9" h="25">
                      <a:moveTo>
                        <a:pt x="0" y="0"/>
                      </a:moveTo>
                      <a:lnTo>
                        <a:pt x="9" y="0"/>
                      </a:lnTo>
                      <a:lnTo>
                        <a:pt x="9" y="17"/>
                      </a:lnTo>
                      <a:lnTo>
                        <a:pt x="0" y="17"/>
                      </a:lnTo>
                      <a:lnTo>
                        <a:pt x="0" y="25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8DA3FF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0" hangingPunct="0">
                    <a:spcBef>
                      <a:spcPct val="20000"/>
                    </a:spcBef>
                  </a:pPr>
                  <a:endParaRPr lang="en-US"/>
                </a:p>
              </p:txBody>
            </p:sp>
            <p:sp>
              <p:nvSpPr>
                <p:cNvPr id="46148" name="Freeform 104"/>
                <p:cNvSpPr>
                  <a:spLocks/>
                </p:cNvSpPr>
                <p:nvPr/>
              </p:nvSpPr>
              <p:spPr bwMode="auto">
                <a:xfrm>
                  <a:off x="4923" y="1623"/>
                  <a:ext cx="127" cy="305"/>
                </a:xfrm>
                <a:custGeom>
                  <a:avLst/>
                  <a:gdLst>
                    <a:gd name="T0" fmla="*/ 0 w 127"/>
                    <a:gd name="T1" fmla="*/ 220 h 305"/>
                    <a:gd name="T2" fmla="*/ 0 w 127"/>
                    <a:gd name="T3" fmla="*/ 220 h 305"/>
                    <a:gd name="T4" fmla="*/ 8 w 127"/>
                    <a:gd name="T5" fmla="*/ 212 h 305"/>
                    <a:gd name="T6" fmla="*/ 8 w 127"/>
                    <a:gd name="T7" fmla="*/ 203 h 305"/>
                    <a:gd name="T8" fmla="*/ 25 w 127"/>
                    <a:gd name="T9" fmla="*/ 203 h 305"/>
                    <a:gd name="T10" fmla="*/ 34 w 127"/>
                    <a:gd name="T11" fmla="*/ 195 h 305"/>
                    <a:gd name="T12" fmla="*/ 25 w 127"/>
                    <a:gd name="T13" fmla="*/ 186 h 305"/>
                    <a:gd name="T14" fmla="*/ 34 w 127"/>
                    <a:gd name="T15" fmla="*/ 186 h 305"/>
                    <a:gd name="T16" fmla="*/ 34 w 127"/>
                    <a:gd name="T17" fmla="*/ 186 h 305"/>
                    <a:gd name="T18" fmla="*/ 42 w 127"/>
                    <a:gd name="T19" fmla="*/ 178 h 305"/>
                    <a:gd name="T20" fmla="*/ 50 w 127"/>
                    <a:gd name="T21" fmla="*/ 169 h 305"/>
                    <a:gd name="T22" fmla="*/ 59 w 127"/>
                    <a:gd name="T23" fmla="*/ 161 h 305"/>
                    <a:gd name="T24" fmla="*/ 59 w 127"/>
                    <a:gd name="T25" fmla="*/ 152 h 305"/>
                    <a:gd name="T26" fmla="*/ 42 w 127"/>
                    <a:gd name="T27" fmla="*/ 135 h 305"/>
                    <a:gd name="T28" fmla="*/ 34 w 127"/>
                    <a:gd name="T29" fmla="*/ 135 h 305"/>
                    <a:gd name="T30" fmla="*/ 34 w 127"/>
                    <a:gd name="T31" fmla="*/ 127 h 305"/>
                    <a:gd name="T32" fmla="*/ 25 w 127"/>
                    <a:gd name="T33" fmla="*/ 127 h 305"/>
                    <a:gd name="T34" fmla="*/ 17 w 127"/>
                    <a:gd name="T35" fmla="*/ 127 h 305"/>
                    <a:gd name="T36" fmla="*/ 17 w 127"/>
                    <a:gd name="T37" fmla="*/ 110 h 305"/>
                    <a:gd name="T38" fmla="*/ 8 w 127"/>
                    <a:gd name="T39" fmla="*/ 110 h 305"/>
                    <a:gd name="T40" fmla="*/ 8 w 127"/>
                    <a:gd name="T41" fmla="*/ 110 h 305"/>
                    <a:gd name="T42" fmla="*/ 0 w 127"/>
                    <a:gd name="T43" fmla="*/ 101 h 305"/>
                    <a:gd name="T44" fmla="*/ 8 w 127"/>
                    <a:gd name="T45" fmla="*/ 101 h 305"/>
                    <a:gd name="T46" fmla="*/ 0 w 127"/>
                    <a:gd name="T47" fmla="*/ 93 h 305"/>
                    <a:gd name="T48" fmla="*/ 0 w 127"/>
                    <a:gd name="T49" fmla="*/ 85 h 305"/>
                    <a:gd name="T50" fmla="*/ 8 w 127"/>
                    <a:gd name="T51" fmla="*/ 85 h 305"/>
                    <a:gd name="T52" fmla="*/ 8 w 127"/>
                    <a:gd name="T53" fmla="*/ 76 h 305"/>
                    <a:gd name="T54" fmla="*/ 8 w 127"/>
                    <a:gd name="T55" fmla="*/ 68 h 305"/>
                    <a:gd name="T56" fmla="*/ 8 w 127"/>
                    <a:gd name="T57" fmla="*/ 68 h 305"/>
                    <a:gd name="T58" fmla="*/ 0 w 127"/>
                    <a:gd name="T59" fmla="*/ 59 h 305"/>
                    <a:gd name="T60" fmla="*/ 8 w 127"/>
                    <a:gd name="T61" fmla="*/ 51 h 305"/>
                    <a:gd name="T62" fmla="*/ 8 w 127"/>
                    <a:gd name="T63" fmla="*/ 42 h 305"/>
                    <a:gd name="T64" fmla="*/ 8 w 127"/>
                    <a:gd name="T65" fmla="*/ 42 h 305"/>
                    <a:gd name="T66" fmla="*/ 17 w 127"/>
                    <a:gd name="T67" fmla="*/ 42 h 305"/>
                    <a:gd name="T68" fmla="*/ 17 w 127"/>
                    <a:gd name="T69" fmla="*/ 25 h 305"/>
                    <a:gd name="T70" fmla="*/ 17 w 127"/>
                    <a:gd name="T71" fmla="*/ 17 h 305"/>
                    <a:gd name="T72" fmla="*/ 25 w 127"/>
                    <a:gd name="T73" fmla="*/ 8 h 305"/>
                    <a:gd name="T74" fmla="*/ 67 w 127"/>
                    <a:gd name="T75" fmla="*/ 17 h 305"/>
                    <a:gd name="T76" fmla="*/ 84 w 127"/>
                    <a:gd name="T77" fmla="*/ 17 h 305"/>
                    <a:gd name="T78" fmla="*/ 118 w 127"/>
                    <a:gd name="T79" fmla="*/ 34 h 305"/>
                    <a:gd name="T80" fmla="*/ 118 w 127"/>
                    <a:gd name="T81" fmla="*/ 42 h 305"/>
                    <a:gd name="T82" fmla="*/ 110 w 127"/>
                    <a:gd name="T83" fmla="*/ 68 h 305"/>
                    <a:gd name="T84" fmla="*/ 101 w 127"/>
                    <a:gd name="T85" fmla="*/ 76 h 305"/>
                    <a:gd name="T86" fmla="*/ 101 w 127"/>
                    <a:gd name="T87" fmla="*/ 76 h 305"/>
                    <a:gd name="T88" fmla="*/ 93 w 127"/>
                    <a:gd name="T89" fmla="*/ 101 h 305"/>
                    <a:gd name="T90" fmla="*/ 101 w 127"/>
                    <a:gd name="T91" fmla="*/ 110 h 305"/>
                    <a:gd name="T92" fmla="*/ 127 w 127"/>
                    <a:gd name="T93" fmla="*/ 118 h 305"/>
                    <a:gd name="T94" fmla="*/ 127 w 127"/>
                    <a:gd name="T95" fmla="*/ 144 h 305"/>
                    <a:gd name="T96" fmla="*/ 127 w 127"/>
                    <a:gd name="T97" fmla="*/ 144 h 305"/>
                    <a:gd name="T98" fmla="*/ 118 w 127"/>
                    <a:gd name="T99" fmla="*/ 152 h 305"/>
                    <a:gd name="T100" fmla="*/ 127 w 127"/>
                    <a:gd name="T101" fmla="*/ 178 h 305"/>
                    <a:gd name="T102" fmla="*/ 127 w 127"/>
                    <a:gd name="T103" fmla="*/ 212 h 305"/>
                    <a:gd name="T104" fmla="*/ 118 w 127"/>
                    <a:gd name="T105" fmla="*/ 220 h 305"/>
                    <a:gd name="T106" fmla="*/ 110 w 127"/>
                    <a:gd name="T107" fmla="*/ 229 h 305"/>
                    <a:gd name="T108" fmla="*/ 110 w 127"/>
                    <a:gd name="T109" fmla="*/ 246 h 305"/>
                    <a:gd name="T110" fmla="*/ 93 w 127"/>
                    <a:gd name="T111" fmla="*/ 262 h 305"/>
                    <a:gd name="T112" fmla="*/ 84 w 127"/>
                    <a:gd name="T113" fmla="*/ 296 h 305"/>
                    <a:gd name="T114" fmla="*/ 84 w 127"/>
                    <a:gd name="T115" fmla="*/ 305 h 305"/>
                    <a:gd name="T116" fmla="*/ 76 w 127"/>
                    <a:gd name="T117" fmla="*/ 288 h 305"/>
                    <a:gd name="T118" fmla="*/ 59 w 127"/>
                    <a:gd name="T119" fmla="*/ 279 h 305"/>
                    <a:gd name="T120" fmla="*/ 17 w 127"/>
                    <a:gd name="T121" fmla="*/ 262 h 305"/>
                    <a:gd name="T122" fmla="*/ 0 w 127"/>
                    <a:gd name="T123" fmla="*/ 246 h 305"/>
                    <a:gd name="T124" fmla="*/ 0 w 127"/>
                    <a:gd name="T125" fmla="*/ 229 h 305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  <a:gd name="T165" fmla="*/ 0 60000 65536"/>
                    <a:gd name="T166" fmla="*/ 0 60000 65536"/>
                    <a:gd name="T167" fmla="*/ 0 60000 65536"/>
                    <a:gd name="T168" fmla="*/ 0 60000 65536"/>
                    <a:gd name="T169" fmla="*/ 0 60000 65536"/>
                    <a:gd name="T170" fmla="*/ 0 60000 65536"/>
                    <a:gd name="T171" fmla="*/ 0 60000 65536"/>
                    <a:gd name="T172" fmla="*/ 0 60000 65536"/>
                    <a:gd name="T173" fmla="*/ 0 60000 65536"/>
                    <a:gd name="T174" fmla="*/ 0 60000 65536"/>
                    <a:gd name="T175" fmla="*/ 0 60000 65536"/>
                    <a:gd name="T176" fmla="*/ 0 60000 65536"/>
                    <a:gd name="T177" fmla="*/ 0 60000 65536"/>
                    <a:gd name="T178" fmla="*/ 0 60000 65536"/>
                    <a:gd name="T179" fmla="*/ 0 60000 65536"/>
                    <a:gd name="T180" fmla="*/ 0 60000 65536"/>
                    <a:gd name="T181" fmla="*/ 0 60000 65536"/>
                    <a:gd name="T182" fmla="*/ 0 60000 65536"/>
                    <a:gd name="T183" fmla="*/ 0 60000 65536"/>
                    <a:gd name="T184" fmla="*/ 0 60000 65536"/>
                    <a:gd name="T185" fmla="*/ 0 60000 65536"/>
                    <a:gd name="T186" fmla="*/ 0 60000 65536"/>
                    <a:gd name="T187" fmla="*/ 0 60000 65536"/>
                    <a:gd name="T188" fmla="*/ 0 60000 65536"/>
                    <a:gd name="T189" fmla="*/ 0 w 127"/>
                    <a:gd name="T190" fmla="*/ 0 h 305"/>
                    <a:gd name="T191" fmla="*/ 127 w 127"/>
                    <a:gd name="T192" fmla="*/ 305 h 305"/>
                  </a:gdLst>
                  <a:ahLst/>
                  <a:cxnLst>
                    <a:cxn ang="T126">
                      <a:pos x="T0" y="T1"/>
                    </a:cxn>
                    <a:cxn ang="T127">
                      <a:pos x="T2" y="T3"/>
                    </a:cxn>
                    <a:cxn ang="T128">
                      <a:pos x="T4" y="T5"/>
                    </a:cxn>
                    <a:cxn ang="T129">
                      <a:pos x="T6" y="T7"/>
                    </a:cxn>
                    <a:cxn ang="T130">
                      <a:pos x="T8" y="T9"/>
                    </a:cxn>
                    <a:cxn ang="T131">
                      <a:pos x="T10" y="T11"/>
                    </a:cxn>
                    <a:cxn ang="T132">
                      <a:pos x="T12" y="T13"/>
                    </a:cxn>
                    <a:cxn ang="T133">
                      <a:pos x="T14" y="T15"/>
                    </a:cxn>
                    <a:cxn ang="T134">
                      <a:pos x="T16" y="T17"/>
                    </a:cxn>
                    <a:cxn ang="T135">
                      <a:pos x="T18" y="T19"/>
                    </a:cxn>
                    <a:cxn ang="T136">
                      <a:pos x="T20" y="T21"/>
                    </a:cxn>
                    <a:cxn ang="T137">
                      <a:pos x="T22" y="T23"/>
                    </a:cxn>
                    <a:cxn ang="T138">
                      <a:pos x="T24" y="T25"/>
                    </a:cxn>
                    <a:cxn ang="T139">
                      <a:pos x="T26" y="T27"/>
                    </a:cxn>
                    <a:cxn ang="T140">
                      <a:pos x="T28" y="T29"/>
                    </a:cxn>
                    <a:cxn ang="T141">
                      <a:pos x="T30" y="T31"/>
                    </a:cxn>
                    <a:cxn ang="T142">
                      <a:pos x="T32" y="T33"/>
                    </a:cxn>
                    <a:cxn ang="T143">
                      <a:pos x="T34" y="T35"/>
                    </a:cxn>
                    <a:cxn ang="T144">
                      <a:pos x="T36" y="T37"/>
                    </a:cxn>
                    <a:cxn ang="T145">
                      <a:pos x="T38" y="T39"/>
                    </a:cxn>
                    <a:cxn ang="T146">
                      <a:pos x="T40" y="T41"/>
                    </a:cxn>
                    <a:cxn ang="T147">
                      <a:pos x="T42" y="T43"/>
                    </a:cxn>
                    <a:cxn ang="T148">
                      <a:pos x="T44" y="T45"/>
                    </a:cxn>
                    <a:cxn ang="T149">
                      <a:pos x="T46" y="T47"/>
                    </a:cxn>
                    <a:cxn ang="T150">
                      <a:pos x="T48" y="T49"/>
                    </a:cxn>
                    <a:cxn ang="T151">
                      <a:pos x="T50" y="T51"/>
                    </a:cxn>
                    <a:cxn ang="T152">
                      <a:pos x="T52" y="T53"/>
                    </a:cxn>
                    <a:cxn ang="T153">
                      <a:pos x="T54" y="T55"/>
                    </a:cxn>
                    <a:cxn ang="T154">
                      <a:pos x="T56" y="T57"/>
                    </a:cxn>
                    <a:cxn ang="T155">
                      <a:pos x="T58" y="T59"/>
                    </a:cxn>
                    <a:cxn ang="T156">
                      <a:pos x="T60" y="T61"/>
                    </a:cxn>
                    <a:cxn ang="T157">
                      <a:pos x="T62" y="T63"/>
                    </a:cxn>
                    <a:cxn ang="T158">
                      <a:pos x="T64" y="T65"/>
                    </a:cxn>
                    <a:cxn ang="T159">
                      <a:pos x="T66" y="T67"/>
                    </a:cxn>
                    <a:cxn ang="T160">
                      <a:pos x="T68" y="T69"/>
                    </a:cxn>
                    <a:cxn ang="T161">
                      <a:pos x="T70" y="T71"/>
                    </a:cxn>
                    <a:cxn ang="T162">
                      <a:pos x="T72" y="T73"/>
                    </a:cxn>
                    <a:cxn ang="T163">
                      <a:pos x="T74" y="T75"/>
                    </a:cxn>
                    <a:cxn ang="T164">
                      <a:pos x="T76" y="T77"/>
                    </a:cxn>
                    <a:cxn ang="T165">
                      <a:pos x="T78" y="T79"/>
                    </a:cxn>
                    <a:cxn ang="T166">
                      <a:pos x="T80" y="T81"/>
                    </a:cxn>
                    <a:cxn ang="T167">
                      <a:pos x="T82" y="T83"/>
                    </a:cxn>
                    <a:cxn ang="T168">
                      <a:pos x="T84" y="T85"/>
                    </a:cxn>
                    <a:cxn ang="T169">
                      <a:pos x="T86" y="T87"/>
                    </a:cxn>
                    <a:cxn ang="T170">
                      <a:pos x="T88" y="T89"/>
                    </a:cxn>
                    <a:cxn ang="T171">
                      <a:pos x="T90" y="T91"/>
                    </a:cxn>
                    <a:cxn ang="T172">
                      <a:pos x="T92" y="T93"/>
                    </a:cxn>
                    <a:cxn ang="T173">
                      <a:pos x="T94" y="T95"/>
                    </a:cxn>
                    <a:cxn ang="T174">
                      <a:pos x="T96" y="T97"/>
                    </a:cxn>
                    <a:cxn ang="T175">
                      <a:pos x="T98" y="T99"/>
                    </a:cxn>
                    <a:cxn ang="T176">
                      <a:pos x="T100" y="T101"/>
                    </a:cxn>
                    <a:cxn ang="T177">
                      <a:pos x="T102" y="T103"/>
                    </a:cxn>
                    <a:cxn ang="T178">
                      <a:pos x="T104" y="T105"/>
                    </a:cxn>
                    <a:cxn ang="T179">
                      <a:pos x="T106" y="T107"/>
                    </a:cxn>
                    <a:cxn ang="T180">
                      <a:pos x="T108" y="T109"/>
                    </a:cxn>
                    <a:cxn ang="T181">
                      <a:pos x="T110" y="T111"/>
                    </a:cxn>
                    <a:cxn ang="T182">
                      <a:pos x="T112" y="T113"/>
                    </a:cxn>
                    <a:cxn ang="T183">
                      <a:pos x="T114" y="T115"/>
                    </a:cxn>
                    <a:cxn ang="T184">
                      <a:pos x="T116" y="T117"/>
                    </a:cxn>
                    <a:cxn ang="T185">
                      <a:pos x="T118" y="T119"/>
                    </a:cxn>
                    <a:cxn ang="T186">
                      <a:pos x="T120" y="T121"/>
                    </a:cxn>
                    <a:cxn ang="T187">
                      <a:pos x="T122" y="T123"/>
                    </a:cxn>
                    <a:cxn ang="T188">
                      <a:pos x="T124" y="T125"/>
                    </a:cxn>
                  </a:cxnLst>
                  <a:rect l="T189" t="T190" r="T191" b="T192"/>
                  <a:pathLst>
                    <a:path w="127" h="305">
                      <a:moveTo>
                        <a:pt x="0" y="229"/>
                      </a:moveTo>
                      <a:lnTo>
                        <a:pt x="0" y="220"/>
                      </a:lnTo>
                      <a:lnTo>
                        <a:pt x="8" y="212"/>
                      </a:lnTo>
                      <a:lnTo>
                        <a:pt x="8" y="203"/>
                      </a:lnTo>
                      <a:lnTo>
                        <a:pt x="17" y="203"/>
                      </a:lnTo>
                      <a:lnTo>
                        <a:pt x="25" y="203"/>
                      </a:lnTo>
                      <a:lnTo>
                        <a:pt x="25" y="195"/>
                      </a:lnTo>
                      <a:lnTo>
                        <a:pt x="34" y="195"/>
                      </a:lnTo>
                      <a:lnTo>
                        <a:pt x="25" y="186"/>
                      </a:lnTo>
                      <a:lnTo>
                        <a:pt x="34" y="186"/>
                      </a:lnTo>
                      <a:lnTo>
                        <a:pt x="34" y="178"/>
                      </a:lnTo>
                      <a:lnTo>
                        <a:pt x="42" y="178"/>
                      </a:lnTo>
                      <a:lnTo>
                        <a:pt x="42" y="169"/>
                      </a:lnTo>
                      <a:lnTo>
                        <a:pt x="50" y="169"/>
                      </a:lnTo>
                      <a:lnTo>
                        <a:pt x="50" y="161"/>
                      </a:lnTo>
                      <a:lnTo>
                        <a:pt x="59" y="161"/>
                      </a:lnTo>
                      <a:lnTo>
                        <a:pt x="59" y="152"/>
                      </a:lnTo>
                      <a:lnTo>
                        <a:pt x="50" y="144"/>
                      </a:lnTo>
                      <a:lnTo>
                        <a:pt x="42" y="135"/>
                      </a:lnTo>
                      <a:lnTo>
                        <a:pt x="34" y="135"/>
                      </a:lnTo>
                      <a:lnTo>
                        <a:pt x="34" y="127"/>
                      </a:lnTo>
                      <a:lnTo>
                        <a:pt x="25" y="127"/>
                      </a:lnTo>
                      <a:lnTo>
                        <a:pt x="17" y="127"/>
                      </a:lnTo>
                      <a:lnTo>
                        <a:pt x="17" y="118"/>
                      </a:lnTo>
                      <a:lnTo>
                        <a:pt x="17" y="110"/>
                      </a:lnTo>
                      <a:lnTo>
                        <a:pt x="8" y="110"/>
                      </a:lnTo>
                      <a:lnTo>
                        <a:pt x="0" y="101"/>
                      </a:lnTo>
                      <a:lnTo>
                        <a:pt x="8" y="101"/>
                      </a:lnTo>
                      <a:lnTo>
                        <a:pt x="0" y="93"/>
                      </a:lnTo>
                      <a:lnTo>
                        <a:pt x="0" y="85"/>
                      </a:lnTo>
                      <a:lnTo>
                        <a:pt x="8" y="85"/>
                      </a:lnTo>
                      <a:lnTo>
                        <a:pt x="8" y="76"/>
                      </a:lnTo>
                      <a:lnTo>
                        <a:pt x="8" y="68"/>
                      </a:lnTo>
                      <a:lnTo>
                        <a:pt x="0" y="59"/>
                      </a:lnTo>
                      <a:lnTo>
                        <a:pt x="8" y="51"/>
                      </a:lnTo>
                      <a:lnTo>
                        <a:pt x="8" y="42"/>
                      </a:lnTo>
                      <a:lnTo>
                        <a:pt x="17" y="42"/>
                      </a:lnTo>
                      <a:lnTo>
                        <a:pt x="8" y="42"/>
                      </a:lnTo>
                      <a:lnTo>
                        <a:pt x="17" y="42"/>
                      </a:lnTo>
                      <a:lnTo>
                        <a:pt x="17" y="34"/>
                      </a:lnTo>
                      <a:lnTo>
                        <a:pt x="17" y="25"/>
                      </a:lnTo>
                      <a:lnTo>
                        <a:pt x="17" y="17"/>
                      </a:lnTo>
                      <a:lnTo>
                        <a:pt x="25" y="8"/>
                      </a:lnTo>
                      <a:lnTo>
                        <a:pt x="34" y="0"/>
                      </a:lnTo>
                      <a:lnTo>
                        <a:pt x="67" y="17"/>
                      </a:lnTo>
                      <a:lnTo>
                        <a:pt x="76" y="17"/>
                      </a:lnTo>
                      <a:lnTo>
                        <a:pt x="84" y="17"/>
                      </a:lnTo>
                      <a:lnTo>
                        <a:pt x="118" y="25"/>
                      </a:lnTo>
                      <a:lnTo>
                        <a:pt x="118" y="34"/>
                      </a:lnTo>
                      <a:lnTo>
                        <a:pt x="118" y="42"/>
                      </a:lnTo>
                      <a:lnTo>
                        <a:pt x="110" y="59"/>
                      </a:lnTo>
                      <a:lnTo>
                        <a:pt x="110" y="68"/>
                      </a:lnTo>
                      <a:lnTo>
                        <a:pt x="101" y="76"/>
                      </a:lnTo>
                      <a:lnTo>
                        <a:pt x="101" y="68"/>
                      </a:lnTo>
                      <a:lnTo>
                        <a:pt x="101" y="76"/>
                      </a:lnTo>
                      <a:lnTo>
                        <a:pt x="101" y="85"/>
                      </a:lnTo>
                      <a:lnTo>
                        <a:pt x="93" y="101"/>
                      </a:lnTo>
                      <a:lnTo>
                        <a:pt x="101" y="110"/>
                      </a:lnTo>
                      <a:lnTo>
                        <a:pt x="110" y="101"/>
                      </a:lnTo>
                      <a:lnTo>
                        <a:pt x="127" y="118"/>
                      </a:lnTo>
                      <a:lnTo>
                        <a:pt x="127" y="144"/>
                      </a:lnTo>
                      <a:lnTo>
                        <a:pt x="127" y="152"/>
                      </a:lnTo>
                      <a:lnTo>
                        <a:pt x="118" y="152"/>
                      </a:lnTo>
                      <a:lnTo>
                        <a:pt x="127" y="152"/>
                      </a:lnTo>
                      <a:lnTo>
                        <a:pt x="127" y="178"/>
                      </a:lnTo>
                      <a:lnTo>
                        <a:pt x="127" y="195"/>
                      </a:lnTo>
                      <a:lnTo>
                        <a:pt x="127" y="212"/>
                      </a:lnTo>
                      <a:lnTo>
                        <a:pt x="118" y="220"/>
                      </a:lnTo>
                      <a:lnTo>
                        <a:pt x="110" y="220"/>
                      </a:lnTo>
                      <a:lnTo>
                        <a:pt x="110" y="229"/>
                      </a:lnTo>
                      <a:lnTo>
                        <a:pt x="110" y="237"/>
                      </a:lnTo>
                      <a:lnTo>
                        <a:pt x="110" y="246"/>
                      </a:lnTo>
                      <a:lnTo>
                        <a:pt x="93" y="262"/>
                      </a:lnTo>
                      <a:lnTo>
                        <a:pt x="101" y="262"/>
                      </a:lnTo>
                      <a:lnTo>
                        <a:pt x="84" y="296"/>
                      </a:lnTo>
                      <a:lnTo>
                        <a:pt x="84" y="305"/>
                      </a:lnTo>
                      <a:lnTo>
                        <a:pt x="76" y="305"/>
                      </a:lnTo>
                      <a:lnTo>
                        <a:pt x="76" y="288"/>
                      </a:lnTo>
                      <a:lnTo>
                        <a:pt x="67" y="279"/>
                      </a:lnTo>
                      <a:lnTo>
                        <a:pt x="59" y="279"/>
                      </a:lnTo>
                      <a:lnTo>
                        <a:pt x="50" y="288"/>
                      </a:lnTo>
                      <a:lnTo>
                        <a:pt x="17" y="262"/>
                      </a:lnTo>
                      <a:lnTo>
                        <a:pt x="0" y="254"/>
                      </a:lnTo>
                      <a:lnTo>
                        <a:pt x="0" y="246"/>
                      </a:lnTo>
                      <a:lnTo>
                        <a:pt x="0" y="237"/>
                      </a:lnTo>
                      <a:lnTo>
                        <a:pt x="0" y="229"/>
                      </a:lnTo>
                      <a:close/>
                    </a:path>
                  </a:pathLst>
                </a:custGeom>
                <a:solidFill>
                  <a:srgbClr val="8DA3FF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0" hangingPunct="0">
                    <a:spcBef>
                      <a:spcPct val="20000"/>
                    </a:spcBef>
                  </a:pPr>
                  <a:endParaRPr lang="en-US"/>
                </a:p>
              </p:txBody>
            </p:sp>
            <p:sp>
              <p:nvSpPr>
                <p:cNvPr id="46149" name="Freeform 105"/>
                <p:cNvSpPr>
                  <a:spLocks/>
                </p:cNvSpPr>
                <p:nvPr/>
              </p:nvSpPr>
              <p:spPr bwMode="auto">
                <a:xfrm>
                  <a:off x="3725" y="1741"/>
                  <a:ext cx="314" cy="543"/>
                </a:xfrm>
                <a:custGeom>
                  <a:avLst/>
                  <a:gdLst>
                    <a:gd name="T0" fmla="*/ 170 w 314"/>
                    <a:gd name="T1" fmla="*/ 475 h 543"/>
                    <a:gd name="T2" fmla="*/ 161 w 314"/>
                    <a:gd name="T3" fmla="*/ 483 h 543"/>
                    <a:gd name="T4" fmla="*/ 161 w 314"/>
                    <a:gd name="T5" fmla="*/ 492 h 543"/>
                    <a:gd name="T6" fmla="*/ 153 w 314"/>
                    <a:gd name="T7" fmla="*/ 500 h 543"/>
                    <a:gd name="T8" fmla="*/ 144 w 314"/>
                    <a:gd name="T9" fmla="*/ 517 h 543"/>
                    <a:gd name="T10" fmla="*/ 144 w 314"/>
                    <a:gd name="T11" fmla="*/ 509 h 543"/>
                    <a:gd name="T12" fmla="*/ 127 w 314"/>
                    <a:gd name="T13" fmla="*/ 500 h 543"/>
                    <a:gd name="T14" fmla="*/ 102 w 314"/>
                    <a:gd name="T15" fmla="*/ 509 h 543"/>
                    <a:gd name="T16" fmla="*/ 93 w 314"/>
                    <a:gd name="T17" fmla="*/ 526 h 543"/>
                    <a:gd name="T18" fmla="*/ 68 w 314"/>
                    <a:gd name="T19" fmla="*/ 517 h 543"/>
                    <a:gd name="T20" fmla="*/ 51 w 314"/>
                    <a:gd name="T21" fmla="*/ 517 h 543"/>
                    <a:gd name="T22" fmla="*/ 43 w 314"/>
                    <a:gd name="T23" fmla="*/ 517 h 543"/>
                    <a:gd name="T24" fmla="*/ 26 w 314"/>
                    <a:gd name="T25" fmla="*/ 526 h 543"/>
                    <a:gd name="T26" fmla="*/ 17 w 314"/>
                    <a:gd name="T27" fmla="*/ 534 h 543"/>
                    <a:gd name="T28" fmla="*/ 9 w 314"/>
                    <a:gd name="T29" fmla="*/ 534 h 543"/>
                    <a:gd name="T30" fmla="*/ 0 w 314"/>
                    <a:gd name="T31" fmla="*/ 526 h 543"/>
                    <a:gd name="T32" fmla="*/ 9 w 314"/>
                    <a:gd name="T33" fmla="*/ 517 h 543"/>
                    <a:gd name="T34" fmla="*/ 0 w 314"/>
                    <a:gd name="T35" fmla="*/ 517 h 543"/>
                    <a:gd name="T36" fmla="*/ 0 w 314"/>
                    <a:gd name="T37" fmla="*/ 509 h 543"/>
                    <a:gd name="T38" fmla="*/ 0 w 314"/>
                    <a:gd name="T39" fmla="*/ 500 h 543"/>
                    <a:gd name="T40" fmla="*/ 9 w 314"/>
                    <a:gd name="T41" fmla="*/ 483 h 543"/>
                    <a:gd name="T42" fmla="*/ 9 w 314"/>
                    <a:gd name="T43" fmla="*/ 475 h 543"/>
                    <a:gd name="T44" fmla="*/ 17 w 314"/>
                    <a:gd name="T45" fmla="*/ 475 h 543"/>
                    <a:gd name="T46" fmla="*/ 26 w 314"/>
                    <a:gd name="T47" fmla="*/ 450 h 543"/>
                    <a:gd name="T48" fmla="*/ 34 w 314"/>
                    <a:gd name="T49" fmla="*/ 441 h 543"/>
                    <a:gd name="T50" fmla="*/ 34 w 314"/>
                    <a:gd name="T51" fmla="*/ 424 h 543"/>
                    <a:gd name="T52" fmla="*/ 51 w 314"/>
                    <a:gd name="T53" fmla="*/ 407 h 543"/>
                    <a:gd name="T54" fmla="*/ 43 w 314"/>
                    <a:gd name="T55" fmla="*/ 390 h 543"/>
                    <a:gd name="T56" fmla="*/ 34 w 314"/>
                    <a:gd name="T57" fmla="*/ 382 h 543"/>
                    <a:gd name="T58" fmla="*/ 26 w 314"/>
                    <a:gd name="T59" fmla="*/ 365 h 543"/>
                    <a:gd name="T60" fmla="*/ 34 w 314"/>
                    <a:gd name="T61" fmla="*/ 356 h 543"/>
                    <a:gd name="T62" fmla="*/ 34 w 314"/>
                    <a:gd name="T63" fmla="*/ 339 h 543"/>
                    <a:gd name="T64" fmla="*/ 34 w 314"/>
                    <a:gd name="T65" fmla="*/ 297 h 543"/>
                    <a:gd name="T66" fmla="*/ 26 w 314"/>
                    <a:gd name="T67" fmla="*/ 153 h 543"/>
                    <a:gd name="T68" fmla="*/ 9 w 314"/>
                    <a:gd name="T69" fmla="*/ 26 h 543"/>
                    <a:gd name="T70" fmla="*/ 43 w 314"/>
                    <a:gd name="T71" fmla="*/ 34 h 543"/>
                    <a:gd name="T72" fmla="*/ 153 w 314"/>
                    <a:gd name="T73" fmla="*/ 9 h 543"/>
                    <a:gd name="T74" fmla="*/ 263 w 314"/>
                    <a:gd name="T75" fmla="*/ 0 h 543"/>
                    <a:gd name="T76" fmla="*/ 280 w 314"/>
                    <a:gd name="T77" fmla="*/ 60 h 543"/>
                    <a:gd name="T78" fmla="*/ 289 w 314"/>
                    <a:gd name="T79" fmla="*/ 144 h 543"/>
                    <a:gd name="T80" fmla="*/ 297 w 314"/>
                    <a:gd name="T81" fmla="*/ 255 h 543"/>
                    <a:gd name="T82" fmla="*/ 306 w 314"/>
                    <a:gd name="T83" fmla="*/ 339 h 543"/>
                    <a:gd name="T84" fmla="*/ 306 w 314"/>
                    <a:gd name="T85" fmla="*/ 348 h 543"/>
                    <a:gd name="T86" fmla="*/ 306 w 314"/>
                    <a:gd name="T87" fmla="*/ 365 h 543"/>
                    <a:gd name="T88" fmla="*/ 314 w 314"/>
                    <a:gd name="T89" fmla="*/ 373 h 543"/>
                    <a:gd name="T90" fmla="*/ 280 w 314"/>
                    <a:gd name="T91" fmla="*/ 390 h 543"/>
                    <a:gd name="T92" fmla="*/ 255 w 314"/>
                    <a:gd name="T93" fmla="*/ 390 h 543"/>
                    <a:gd name="T94" fmla="*/ 255 w 314"/>
                    <a:gd name="T95" fmla="*/ 416 h 543"/>
                    <a:gd name="T96" fmla="*/ 238 w 314"/>
                    <a:gd name="T97" fmla="*/ 450 h 543"/>
                    <a:gd name="T98" fmla="*/ 221 w 314"/>
                    <a:gd name="T99" fmla="*/ 458 h 543"/>
                    <a:gd name="T100" fmla="*/ 204 w 314"/>
                    <a:gd name="T101" fmla="*/ 492 h 543"/>
                    <a:gd name="T102" fmla="*/ 178 w 314"/>
                    <a:gd name="T103" fmla="*/ 492 h 543"/>
                    <a:gd name="T104" fmla="*/ 170 w 314"/>
                    <a:gd name="T105" fmla="*/ 475 h 543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w 314"/>
                    <a:gd name="T160" fmla="*/ 0 h 543"/>
                    <a:gd name="T161" fmla="*/ 314 w 314"/>
                    <a:gd name="T162" fmla="*/ 543 h 543"/>
                  </a:gdLst>
                  <a:ahLst/>
                  <a:cxnLst>
                    <a:cxn ang="T106">
                      <a:pos x="T0" y="T1"/>
                    </a:cxn>
                    <a:cxn ang="T107">
                      <a:pos x="T2" y="T3"/>
                    </a:cxn>
                    <a:cxn ang="T108">
                      <a:pos x="T4" y="T5"/>
                    </a:cxn>
                    <a:cxn ang="T109">
                      <a:pos x="T6" y="T7"/>
                    </a:cxn>
                    <a:cxn ang="T110">
                      <a:pos x="T8" y="T9"/>
                    </a:cxn>
                    <a:cxn ang="T111">
                      <a:pos x="T10" y="T11"/>
                    </a:cxn>
                    <a:cxn ang="T112">
                      <a:pos x="T12" y="T13"/>
                    </a:cxn>
                    <a:cxn ang="T113">
                      <a:pos x="T14" y="T15"/>
                    </a:cxn>
                    <a:cxn ang="T114">
                      <a:pos x="T16" y="T17"/>
                    </a:cxn>
                    <a:cxn ang="T115">
                      <a:pos x="T18" y="T19"/>
                    </a:cxn>
                    <a:cxn ang="T116">
                      <a:pos x="T20" y="T21"/>
                    </a:cxn>
                    <a:cxn ang="T117">
                      <a:pos x="T22" y="T23"/>
                    </a:cxn>
                    <a:cxn ang="T118">
                      <a:pos x="T24" y="T25"/>
                    </a:cxn>
                    <a:cxn ang="T119">
                      <a:pos x="T26" y="T27"/>
                    </a:cxn>
                    <a:cxn ang="T120">
                      <a:pos x="T28" y="T29"/>
                    </a:cxn>
                    <a:cxn ang="T121">
                      <a:pos x="T30" y="T31"/>
                    </a:cxn>
                    <a:cxn ang="T122">
                      <a:pos x="T32" y="T33"/>
                    </a:cxn>
                    <a:cxn ang="T123">
                      <a:pos x="T34" y="T35"/>
                    </a:cxn>
                    <a:cxn ang="T124">
                      <a:pos x="T36" y="T37"/>
                    </a:cxn>
                    <a:cxn ang="T125">
                      <a:pos x="T38" y="T39"/>
                    </a:cxn>
                    <a:cxn ang="T126">
                      <a:pos x="T40" y="T41"/>
                    </a:cxn>
                    <a:cxn ang="T127">
                      <a:pos x="T42" y="T43"/>
                    </a:cxn>
                    <a:cxn ang="T128">
                      <a:pos x="T44" y="T45"/>
                    </a:cxn>
                    <a:cxn ang="T129">
                      <a:pos x="T46" y="T47"/>
                    </a:cxn>
                    <a:cxn ang="T130">
                      <a:pos x="T48" y="T49"/>
                    </a:cxn>
                    <a:cxn ang="T131">
                      <a:pos x="T50" y="T51"/>
                    </a:cxn>
                    <a:cxn ang="T132">
                      <a:pos x="T52" y="T53"/>
                    </a:cxn>
                    <a:cxn ang="T133">
                      <a:pos x="T54" y="T55"/>
                    </a:cxn>
                    <a:cxn ang="T134">
                      <a:pos x="T56" y="T57"/>
                    </a:cxn>
                    <a:cxn ang="T135">
                      <a:pos x="T58" y="T59"/>
                    </a:cxn>
                    <a:cxn ang="T136">
                      <a:pos x="T60" y="T61"/>
                    </a:cxn>
                    <a:cxn ang="T137">
                      <a:pos x="T62" y="T63"/>
                    </a:cxn>
                    <a:cxn ang="T138">
                      <a:pos x="T64" y="T65"/>
                    </a:cxn>
                    <a:cxn ang="T139">
                      <a:pos x="T66" y="T67"/>
                    </a:cxn>
                    <a:cxn ang="T140">
                      <a:pos x="T68" y="T69"/>
                    </a:cxn>
                    <a:cxn ang="T141">
                      <a:pos x="T70" y="T71"/>
                    </a:cxn>
                    <a:cxn ang="T142">
                      <a:pos x="T72" y="T73"/>
                    </a:cxn>
                    <a:cxn ang="T143">
                      <a:pos x="T74" y="T75"/>
                    </a:cxn>
                    <a:cxn ang="T144">
                      <a:pos x="T76" y="T77"/>
                    </a:cxn>
                    <a:cxn ang="T145">
                      <a:pos x="T78" y="T79"/>
                    </a:cxn>
                    <a:cxn ang="T146">
                      <a:pos x="T80" y="T81"/>
                    </a:cxn>
                    <a:cxn ang="T147">
                      <a:pos x="T82" y="T83"/>
                    </a:cxn>
                    <a:cxn ang="T148">
                      <a:pos x="T84" y="T85"/>
                    </a:cxn>
                    <a:cxn ang="T149">
                      <a:pos x="T86" y="T87"/>
                    </a:cxn>
                    <a:cxn ang="T150">
                      <a:pos x="T88" y="T89"/>
                    </a:cxn>
                    <a:cxn ang="T151">
                      <a:pos x="T90" y="T91"/>
                    </a:cxn>
                    <a:cxn ang="T152">
                      <a:pos x="T92" y="T93"/>
                    </a:cxn>
                    <a:cxn ang="T153">
                      <a:pos x="T94" y="T95"/>
                    </a:cxn>
                    <a:cxn ang="T154">
                      <a:pos x="T96" y="T97"/>
                    </a:cxn>
                    <a:cxn ang="T155">
                      <a:pos x="T98" y="T99"/>
                    </a:cxn>
                    <a:cxn ang="T156">
                      <a:pos x="T100" y="T101"/>
                    </a:cxn>
                    <a:cxn ang="T157">
                      <a:pos x="T102" y="T103"/>
                    </a:cxn>
                    <a:cxn ang="T158">
                      <a:pos x="T104" y="T105"/>
                    </a:cxn>
                  </a:cxnLst>
                  <a:rect l="T159" t="T160" r="T161" b="T162"/>
                  <a:pathLst>
                    <a:path w="314" h="543">
                      <a:moveTo>
                        <a:pt x="170" y="475"/>
                      </a:moveTo>
                      <a:lnTo>
                        <a:pt x="170" y="466"/>
                      </a:lnTo>
                      <a:lnTo>
                        <a:pt x="161" y="466"/>
                      </a:lnTo>
                      <a:lnTo>
                        <a:pt x="161" y="475"/>
                      </a:lnTo>
                      <a:lnTo>
                        <a:pt x="170" y="475"/>
                      </a:lnTo>
                      <a:lnTo>
                        <a:pt x="161" y="483"/>
                      </a:lnTo>
                      <a:lnTo>
                        <a:pt x="161" y="492"/>
                      </a:lnTo>
                      <a:lnTo>
                        <a:pt x="153" y="492"/>
                      </a:lnTo>
                      <a:lnTo>
                        <a:pt x="153" y="500"/>
                      </a:lnTo>
                      <a:lnTo>
                        <a:pt x="153" y="509"/>
                      </a:lnTo>
                      <a:lnTo>
                        <a:pt x="144" y="509"/>
                      </a:lnTo>
                      <a:lnTo>
                        <a:pt x="144" y="517"/>
                      </a:lnTo>
                      <a:lnTo>
                        <a:pt x="144" y="509"/>
                      </a:lnTo>
                      <a:lnTo>
                        <a:pt x="136" y="509"/>
                      </a:lnTo>
                      <a:lnTo>
                        <a:pt x="127" y="500"/>
                      </a:lnTo>
                      <a:lnTo>
                        <a:pt x="119" y="500"/>
                      </a:lnTo>
                      <a:lnTo>
                        <a:pt x="119" y="509"/>
                      </a:lnTo>
                      <a:lnTo>
                        <a:pt x="110" y="509"/>
                      </a:lnTo>
                      <a:lnTo>
                        <a:pt x="102" y="509"/>
                      </a:lnTo>
                      <a:lnTo>
                        <a:pt x="102" y="517"/>
                      </a:lnTo>
                      <a:lnTo>
                        <a:pt x="102" y="526"/>
                      </a:lnTo>
                      <a:lnTo>
                        <a:pt x="93" y="526"/>
                      </a:lnTo>
                      <a:lnTo>
                        <a:pt x="85" y="526"/>
                      </a:lnTo>
                      <a:lnTo>
                        <a:pt x="85" y="517"/>
                      </a:lnTo>
                      <a:lnTo>
                        <a:pt x="76" y="517"/>
                      </a:lnTo>
                      <a:lnTo>
                        <a:pt x="68" y="517"/>
                      </a:lnTo>
                      <a:lnTo>
                        <a:pt x="59" y="517"/>
                      </a:lnTo>
                      <a:lnTo>
                        <a:pt x="43" y="509"/>
                      </a:lnTo>
                      <a:lnTo>
                        <a:pt x="43" y="517"/>
                      </a:lnTo>
                      <a:lnTo>
                        <a:pt x="51" y="517"/>
                      </a:lnTo>
                      <a:lnTo>
                        <a:pt x="51" y="526"/>
                      </a:lnTo>
                      <a:lnTo>
                        <a:pt x="43" y="526"/>
                      </a:lnTo>
                      <a:lnTo>
                        <a:pt x="43" y="517"/>
                      </a:lnTo>
                      <a:lnTo>
                        <a:pt x="34" y="517"/>
                      </a:lnTo>
                      <a:lnTo>
                        <a:pt x="26" y="526"/>
                      </a:lnTo>
                      <a:lnTo>
                        <a:pt x="17" y="517"/>
                      </a:lnTo>
                      <a:lnTo>
                        <a:pt x="17" y="526"/>
                      </a:lnTo>
                      <a:lnTo>
                        <a:pt x="17" y="534"/>
                      </a:lnTo>
                      <a:lnTo>
                        <a:pt x="17" y="543"/>
                      </a:lnTo>
                      <a:lnTo>
                        <a:pt x="9" y="534"/>
                      </a:lnTo>
                      <a:lnTo>
                        <a:pt x="0" y="534"/>
                      </a:lnTo>
                      <a:lnTo>
                        <a:pt x="9" y="534"/>
                      </a:lnTo>
                      <a:lnTo>
                        <a:pt x="0" y="526"/>
                      </a:lnTo>
                      <a:lnTo>
                        <a:pt x="9" y="526"/>
                      </a:lnTo>
                      <a:lnTo>
                        <a:pt x="9" y="517"/>
                      </a:lnTo>
                      <a:lnTo>
                        <a:pt x="0" y="517"/>
                      </a:lnTo>
                      <a:lnTo>
                        <a:pt x="9" y="517"/>
                      </a:lnTo>
                      <a:lnTo>
                        <a:pt x="0" y="509"/>
                      </a:lnTo>
                      <a:lnTo>
                        <a:pt x="0" y="500"/>
                      </a:lnTo>
                      <a:lnTo>
                        <a:pt x="9" y="500"/>
                      </a:lnTo>
                      <a:lnTo>
                        <a:pt x="0" y="500"/>
                      </a:lnTo>
                      <a:lnTo>
                        <a:pt x="9" y="492"/>
                      </a:lnTo>
                      <a:lnTo>
                        <a:pt x="9" y="483"/>
                      </a:lnTo>
                      <a:lnTo>
                        <a:pt x="9" y="475"/>
                      </a:lnTo>
                      <a:lnTo>
                        <a:pt x="9" y="466"/>
                      </a:lnTo>
                      <a:lnTo>
                        <a:pt x="9" y="475"/>
                      </a:lnTo>
                      <a:lnTo>
                        <a:pt x="17" y="466"/>
                      </a:lnTo>
                      <a:lnTo>
                        <a:pt x="17" y="475"/>
                      </a:lnTo>
                      <a:lnTo>
                        <a:pt x="17" y="466"/>
                      </a:lnTo>
                      <a:lnTo>
                        <a:pt x="26" y="458"/>
                      </a:lnTo>
                      <a:lnTo>
                        <a:pt x="26" y="450"/>
                      </a:lnTo>
                      <a:lnTo>
                        <a:pt x="34" y="450"/>
                      </a:lnTo>
                      <a:lnTo>
                        <a:pt x="34" y="441"/>
                      </a:lnTo>
                      <a:lnTo>
                        <a:pt x="34" y="433"/>
                      </a:lnTo>
                      <a:lnTo>
                        <a:pt x="34" y="424"/>
                      </a:lnTo>
                      <a:lnTo>
                        <a:pt x="43" y="424"/>
                      </a:lnTo>
                      <a:lnTo>
                        <a:pt x="43" y="416"/>
                      </a:lnTo>
                      <a:lnTo>
                        <a:pt x="51" y="407"/>
                      </a:lnTo>
                      <a:lnTo>
                        <a:pt x="43" y="407"/>
                      </a:lnTo>
                      <a:lnTo>
                        <a:pt x="43" y="399"/>
                      </a:lnTo>
                      <a:lnTo>
                        <a:pt x="43" y="390"/>
                      </a:lnTo>
                      <a:lnTo>
                        <a:pt x="43" y="382"/>
                      </a:lnTo>
                      <a:lnTo>
                        <a:pt x="34" y="382"/>
                      </a:lnTo>
                      <a:lnTo>
                        <a:pt x="34" y="373"/>
                      </a:lnTo>
                      <a:lnTo>
                        <a:pt x="34" y="365"/>
                      </a:lnTo>
                      <a:lnTo>
                        <a:pt x="26" y="365"/>
                      </a:lnTo>
                      <a:lnTo>
                        <a:pt x="26" y="356"/>
                      </a:lnTo>
                      <a:lnTo>
                        <a:pt x="34" y="356"/>
                      </a:lnTo>
                      <a:lnTo>
                        <a:pt x="34" y="348"/>
                      </a:lnTo>
                      <a:lnTo>
                        <a:pt x="34" y="339"/>
                      </a:lnTo>
                      <a:lnTo>
                        <a:pt x="26" y="339"/>
                      </a:lnTo>
                      <a:lnTo>
                        <a:pt x="34" y="331"/>
                      </a:lnTo>
                      <a:lnTo>
                        <a:pt x="34" y="314"/>
                      </a:lnTo>
                      <a:lnTo>
                        <a:pt x="34" y="297"/>
                      </a:lnTo>
                      <a:lnTo>
                        <a:pt x="34" y="263"/>
                      </a:lnTo>
                      <a:lnTo>
                        <a:pt x="26" y="229"/>
                      </a:lnTo>
                      <a:lnTo>
                        <a:pt x="26" y="187"/>
                      </a:lnTo>
                      <a:lnTo>
                        <a:pt x="26" y="153"/>
                      </a:lnTo>
                      <a:lnTo>
                        <a:pt x="17" y="119"/>
                      </a:lnTo>
                      <a:lnTo>
                        <a:pt x="17" y="102"/>
                      </a:lnTo>
                      <a:lnTo>
                        <a:pt x="17" y="85"/>
                      </a:lnTo>
                      <a:lnTo>
                        <a:pt x="17" y="60"/>
                      </a:lnTo>
                      <a:lnTo>
                        <a:pt x="9" y="26"/>
                      </a:lnTo>
                      <a:lnTo>
                        <a:pt x="17" y="34"/>
                      </a:lnTo>
                      <a:lnTo>
                        <a:pt x="26" y="34"/>
                      </a:lnTo>
                      <a:lnTo>
                        <a:pt x="17" y="34"/>
                      </a:lnTo>
                      <a:lnTo>
                        <a:pt x="26" y="34"/>
                      </a:lnTo>
                      <a:lnTo>
                        <a:pt x="43" y="34"/>
                      </a:lnTo>
                      <a:lnTo>
                        <a:pt x="68" y="26"/>
                      </a:lnTo>
                      <a:lnTo>
                        <a:pt x="76" y="17"/>
                      </a:lnTo>
                      <a:lnTo>
                        <a:pt x="102" y="17"/>
                      </a:lnTo>
                      <a:lnTo>
                        <a:pt x="136" y="9"/>
                      </a:lnTo>
                      <a:lnTo>
                        <a:pt x="153" y="9"/>
                      </a:lnTo>
                      <a:lnTo>
                        <a:pt x="178" y="9"/>
                      </a:lnTo>
                      <a:lnTo>
                        <a:pt x="187" y="9"/>
                      </a:lnTo>
                      <a:lnTo>
                        <a:pt x="221" y="0"/>
                      </a:lnTo>
                      <a:lnTo>
                        <a:pt x="229" y="0"/>
                      </a:lnTo>
                      <a:lnTo>
                        <a:pt x="263" y="0"/>
                      </a:lnTo>
                      <a:lnTo>
                        <a:pt x="272" y="0"/>
                      </a:lnTo>
                      <a:lnTo>
                        <a:pt x="272" y="26"/>
                      </a:lnTo>
                      <a:lnTo>
                        <a:pt x="272" y="43"/>
                      </a:lnTo>
                      <a:lnTo>
                        <a:pt x="280" y="60"/>
                      </a:lnTo>
                      <a:lnTo>
                        <a:pt x="280" y="94"/>
                      </a:lnTo>
                      <a:lnTo>
                        <a:pt x="280" y="102"/>
                      </a:lnTo>
                      <a:lnTo>
                        <a:pt x="289" y="128"/>
                      </a:lnTo>
                      <a:lnTo>
                        <a:pt x="289" y="144"/>
                      </a:lnTo>
                      <a:lnTo>
                        <a:pt x="289" y="178"/>
                      </a:lnTo>
                      <a:lnTo>
                        <a:pt x="297" y="221"/>
                      </a:lnTo>
                      <a:lnTo>
                        <a:pt x="297" y="229"/>
                      </a:lnTo>
                      <a:lnTo>
                        <a:pt x="297" y="255"/>
                      </a:lnTo>
                      <a:lnTo>
                        <a:pt x="297" y="280"/>
                      </a:lnTo>
                      <a:lnTo>
                        <a:pt x="306" y="280"/>
                      </a:lnTo>
                      <a:lnTo>
                        <a:pt x="306" y="314"/>
                      </a:lnTo>
                      <a:lnTo>
                        <a:pt x="306" y="339"/>
                      </a:lnTo>
                      <a:lnTo>
                        <a:pt x="297" y="339"/>
                      </a:lnTo>
                      <a:lnTo>
                        <a:pt x="297" y="348"/>
                      </a:lnTo>
                      <a:lnTo>
                        <a:pt x="306" y="348"/>
                      </a:lnTo>
                      <a:lnTo>
                        <a:pt x="306" y="356"/>
                      </a:lnTo>
                      <a:lnTo>
                        <a:pt x="306" y="365"/>
                      </a:lnTo>
                      <a:lnTo>
                        <a:pt x="314" y="365"/>
                      </a:lnTo>
                      <a:lnTo>
                        <a:pt x="314" y="373"/>
                      </a:lnTo>
                      <a:lnTo>
                        <a:pt x="297" y="382"/>
                      </a:lnTo>
                      <a:lnTo>
                        <a:pt x="289" y="382"/>
                      </a:lnTo>
                      <a:lnTo>
                        <a:pt x="280" y="390"/>
                      </a:lnTo>
                      <a:lnTo>
                        <a:pt x="272" y="390"/>
                      </a:lnTo>
                      <a:lnTo>
                        <a:pt x="263" y="390"/>
                      </a:lnTo>
                      <a:lnTo>
                        <a:pt x="255" y="390"/>
                      </a:lnTo>
                      <a:lnTo>
                        <a:pt x="255" y="399"/>
                      </a:lnTo>
                      <a:lnTo>
                        <a:pt x="255" y="407"/>
                      </a:lnTo>
                      <a:lnTo>
                        <a:pt x="255" y="416"/>
                      </a:lnTo>
                      <a:lnTo>
                        <a:pt x="246" y="424"/>
                      </a:lnTo>
                      <a:lnTo>
                        <a:pt x="238" y="433"/>
                      </a:lnTo>
                      <a:lnTo>
                        <a:pt x="238" y="441"/>
                      </a:lnTo>
                      <a:lnTo>
                        <a:pt x="238" y="450"/>
                      </a:lnTo>
                      <a:lnTo>
                        <a:pt x="229" y="458"/>
                      </a:lnTo>
                      <a:lnTo>
                        <a:pt x="221" y="450"/>
                      </a:lnTo>
                      <a:lnTo>
                        <a:pt x="221" y="458"/>
                      </a:lnTo>
                      <a:lnTo>
                        <a:pt x="212" y="466"/>
                      </a:lnTo>
                      <a:lnTo>
                        <a:pt x="212" y="483"/>
                      </a:lnTo>
                      <a:lnTo>
                        <a:pt x="212" y="492"/>
                      </a:lnTo>
                      <a:lnTo>
                        <a:pt x="204" y="492"/>
                      </a:lnTo>
                      <a:lnTo>
                        <a:pt x="195" y="492"/>
                      </a:lnTo>
                      <a:lnTo>
                        <a:pt x="187" y="492"/>
                      </a:lnTo>
                      <a:lnTo>
                        <a:pt x="178" y="492"/>
                      </a:lnTo>
                      <a:lnTo>
                        <a:pt x="178" y="483"/>
                      </a:lnTo>
                      <a:lnTo>
                        <a:pt x="178" y="475"/>
                      </a:lnTo>
                      <a:lnTo>
                        <a:pt x="170" y="475"/>
                      </a:lnTo>
                      <a:close/>
                    </a:path>
                  </a:pathLst>
                </a:custGeom>
                <a:solidFill>
                  <a:srgbClr val="8DA3FF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0" hangingPunct="0">
                    <a:spcBef>
                      <a:spcPct val="20000"/>
                    </a:spcBef>
                  </a:pPr>
                  <a:endParaRPr lang="en-US"/>
                </a:p>
              </p:txBody>
            </p:sp>
            <p:sp>
              <p:nvSpPr>
                <p:cNvPr id="46150" name="Freeform 106"/>
                <p:cNvSpPr>
                  <a:spLocks/>
                </p:cNvSpPr>
                <p:nvPr/>
              </p:nvSpPr>
              <p:spPr bwMode="auto">
                <a:xfrm>
                  <a:off x="583" y="1487"/>
                  <a:ext cx="645" cy="992"/>
                </a:xfrm>
                <a:custGeom>
                  <a:avLst/>
                  <a:gdLst>
                    <a:gd name="T0" fmla="*/ 51 w 645"/>
                    <a:gd name="T1" fmla="*/ 449 h 992"/>
                    <a:gd name="T2" fmla="*/ 8 w 645"/>
                    <a:gd name="T3" fmla="*/ 382 h 992"/>
                    <a:gd name="T4" fmla="*/ 0 w 645"/>
                    <a:gd name="T5" fmla="*/ 365 h 992"/>
                    <a:gd name="T6" fmla="*/ 0 w 645"/>
                    <a:gd name="T7" fmla="*/ 348 h 992"/>
                    <a:gd name="T8" fmla="*/ 17 w 645"/>
                    <a:gd name="T9" fmla="*/ 314 h 992"/>
                    <a:gd name="T10" fmla="*/ 68 w 645"/>
                    <a:gd name="T11" fmla="*/ 102 h 992"/>
                    <a:gd name="T12" fmla="*/ 153 w 645"/>
                    <a:gd name="T13" fmla="*/ 9 h 992"/>
                    <a:gd name="T14" fmla="*/ 263 w 645"/>
                    <a:gd name="T15" fmla="*/ 34 h 992"/>
                    <a:gd name="T16" fmla="*/ 373 w 645"/>
                    <a:gd name="T17" fmla="*/ 60 h 992"/>
                    <a:gd name="T18" fmla="*/ 552 w 645"/>
                    <a:gd name="T19" fmla="*/ 102 h 992"/>
                    <a:gd name="T20" fmla="*/ 645 w 645"/>
                    <a:gd name="T21" fmla="*/ 119 h 992"/>
                    <a:gd name="T22" fmla="*/ 603 w 645"/>
                    <a:gd name="T23" fmla="*/ 356 h 992"/>
                    <a:gd name="T24" fmla="*/ 586 w 645"/>
                    <a:gd name="T25" fmla="*/ 432 h 992"/>
                    <a:gd name="T26" fmla="*/ 560 w 645"/>
                    <a:gd name="T27" fmla="*/ 551 h 992"/>
                    <a:gd name="T28" fmla="*/ 535 w 645"/>
                    <a:gd name="T29" fmla="*/ 678 h 992"/>
                    <a:gd name="T30" fmla="*/ 518 w 645"/>
                    <a:gd name="T31" fmla="*/ 771 h 992"/>
                    <a:gd name="T32" fmla="*/ 501 w 645"/>
                    <a:gd name="T33" fmla="*/ 856 h 992"/>
                    <a:gd name="T34" fmla="*/ 492 w 645"/>
                    <a:gd name="T35" fmla="*/ 873 h 992"/>
                    <a:gd name="T36" fmla="*/ 484 w 645"/>
                    <a:gd name="T37" fmla="*/ 873 h 992"/>
                    <a:gd name="T38" fmla="*/ 475 w 645"/>
                    <a:gd name="T39" fmla="*/ 864 h 992"/>
                    <a:gd name="T40" fmla="*/ 475 w 645"/>
                    <a:gd name="T41" fmla="*/ 856 h 992"/>
                    <a:gd name="T42" fmla="*/ 467 w 645"/>
                    <a:gd name="T43" fmla="*/ 856 h 992"/>
                    <a:gd name="T44" fmla="*/ 458 w 645"/>
                    <a:gd name="T45" fmla="*/ 848 h 992"/>
                    <a:gd name="T46" fmla="*/ 441 w 645"/>
                    <a:gd name="T47" fmla="*/ 848 h 992"/>
                    <a:gd name="T48" fmla="*/ 433 w 645"/>
                    <a:gd name="T49" fmla="*/ 856 h 992"/>
                    <a:gd name="T50" fmla="*/ 433 w 645"/>
                    <a:gd name="T51" fmla="*/ 864 h 992"/>
                    <a:gd name="T52" fmla="*/ 433 w 645"/>
                    <a:gd name="T53" fmla="*/ 881 h 992"/>
                    <a:gd name="T54" fmla="*/ 433 w 645"/>
                    <a:gd name="T55" fmla="*/ 881 h 992"/>
                    <a:gd name="T56" fmla="*/ 433 w 645"/>
                    <a:gd name="T57" fmla="*/ 898 h 992"/>
                    <a:gd name="T58" fmla="*/ 433 w 645"/>
                    <a:gd name="T59" fmla="*/ 907 h 992"/>
                    <a:gd name="T60" fmla="*/ 433 w 645"/>
                    <a:gd name="T61" fmla="*/ 915 h 992"/>
                    <a:gd name="T62" fmla="*/ 424 w 645"/>
                    <a:gd name="T63" fmla="*/ 924 h 992"/>
                    <a:gd name="T64" fmla="*/ 424 w 645"/>
                    <a:gd name="T65" fmla="*/ 932 h 992"/>
                    <a:gd name="T66" fmla="*/ 433 w 645"/>
                    <a:gd name="T67" fmla="*/ 949 h 992"/>
                    <a:gd name="T68" fmla="*/ 424 w 645"/>
                    <a:gd name="T69" fmla="*/ 966 h 992"/>
                    <a:gd name="T70" fmla="*/ 424 w 645"/>
                    <a:gd name="T71" fmla="*/ 975 h 992"/>
                    <a:gd name="T72" fmla="*/ 416 w 645"/>
                    <a:gd name="T73" fmla="*/ 975 h 992"/>
                    <a:gd name="T74" fmla="*/ 424 w 645"/>
                    <a:gd name="T75" fmla="*/ 983 h 992"/>
                    <a:gd name="T76" fmla="*/ 416 w 645"/>
                    <a:gd name="T77" fmla="*/ 992 h 992"/>
                    <a:gd name="T78" fmla="*/ 314 w 645"/>
                    <a:gd name="T79" fmla="*/ 839 h 992"/>
                    <a:gd name="T80" fmla="*/ 161 w 645"/>
                    <a:gd name="T81" fmla="*/ 619 h 992"/>
                    <a:gd name="T82" fmla="*/ 59 w 645"/>
                    <a:gd name="T83" fmla="*/ 466 h 992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w 645"/>
                    <a:gd name="T127" fmla="*/ 0 h 992"/>
                    <a:gd name="T128" fmla="*/ 645 w 645"/>
                    <a:gd name="T129" fmla="*/ 992 h 992"/>
                  </a:gdLst>
                  <a:ahLst/>
                  <a:cxnLst>
                    <a:cxn ang="T84">
                      <a:pos x="T0" y="T1"/>
                    </a:cxn>
                    <a:cxn ang="T85">
                      <a:pos x="T2" y="T3"/>
                    </a:cxn>
                    <a:cxn ang="T86">
                      <a:pos x="T4" y="T5"/>
                    </a:cxn>
                    <a:cxn ang="T87">
                      <a:pos x="T6" y="T7"/>
                    </a:cxn>
                    <a:cxn ang="T88">
                      <a:pos x="T8" y="T9"/>
                    </a:cxn>
                    <a:cxn ang="T89">
                      <a:pos x="T10" y="T11"/>
                    </a:cxn>
                    <a:cxn ang="T90">
                      <a:pos x="T12" y="T13"/>
                    </a:cxn>
                    <a:cxn ang="T91">
                      <a:pos x="T14" y="T15"/>
                    </a:cxn>
                    <a:cxn ang="T92">
                      <a:pos x="T16" y="T17"/>
                    </a:cxn>
                    <a:cxn ang="T93">
                      <a:pos x="T18" y="T19"/>
                    </a:cxn>
                    <a:cxn ang="T94">
                      <a:pos x="T20" y="T21"/>
                    </a:cxn>
                    <a:cxn ang="T95">
                      <a:pos x="T22" y="T23"/>
                    </a:cxn>
                    <a:cxn ang="T96">
                      <a:pos x="T24" y="T25"/>
                    </a:cxn>
                    <a:cxn ang="T97">
                      <a:pos x="T26" y="T27"/>
                    </a:cxn>
                    <a:cxn ang="T98">
                      <a:pos x="T28" y="T29"/>
                    </a:cxn>
                    <a:cxn ang="T99">
                      <a:pos x="T30" y="T31"/>
                    </a:cxn>
                    <a:cxn ang="T100">
                      <a:pos x="T32" y="T33"/>
                    </a:cxn>
                    <a:cxn ang="T101">
                      <a:pos x="T34" y="T35"/>
                    </a:cxn>
                    <a:cxn ang="T102">
                      <a:pos x="T36" y="T37"/>
                    </a:cxn>
                    <a:cxn ang="T103">
                      <a:pos x="T38" y="T39"/>
                    </a:cxn>
                    <a:cxn ang="T104">
                      <a:pos x="T40" y="T41"/>
                    </a:cxn>
                    <a:cxn ang="T105">
                      <a:pos x="T42" y="T43"/>
                    </a:cxn>
                    <a:cxn ang="T106">
                      <a:pos x="T44" y="T45"/>
                    </a:cxn>
                    <a:cxn ang="T107">
                      <a:pos x="T46" y="T47"/>
                    </a:cxn>
                    <a:cxn ang="T108">
                      <a:pos x="T48" y="T49"/>
                    </a:cxn>
                    <a:cxn ang="T109">
                      <a:pos x="T50" y="T51"/>
                    </a:cxn>
                    <a:cxn ang="T110">
                      <a:pos x="T52" y="T53"/>
                    </a:cxn>
                    <a:cxn ang="T111">
                      <a:pos x="T54" y="T55"/>
                    </a:cxn>
                    <a:cxn ang="T112">
                      <a:pos x="T56" y="T57"/>
                    </a:cxn>
                    <a:cxn ang="T113">
                      <a:pos x="T58" y="T59"/>
                    </a:cxn>
                    <a:cxn ang="T114">
                      <a:pos x="T60" y="T61"/>
                    </a:cxn>
                    <a:cxn ang="T115">
                      <a:pos x="T62" y="T63"/>
                    </a:cxn>
                    <a:cxn ang="T116">
                      <a:pos x="T64" y="T65"/>
                    </a:cxn>
                    <a:cxn ang="T117">
                      <a:pos x="T66" y="T67"/>
                    </a:cxn>
                    <a:cxn ang="T118">
                      <a:pos x="T68" y="T69"/>
                    </a:cxn>
                    <a:cxn ang="T119">
                      <a:pos x="T70" y="T71"/>
                    </a:cxn>
                    <a:cxn ang="T120">
                      <a:pos x="T72" y="T73"/>
                    </a:cxn>
                    <a:cxn ang="T121">
                      <a:pos x="T74" y="T75"/>
                    </a:cxn>
                    <a:cxn ang="T122">
                      <a:pos x="T76" y="T77"/>
                    </a:cxn>
                    <a:cxn ang="T123">
                      <a:pos x="T78" y="T79"/>
                    </a:cxn>
                    <a:cxn ang="T124">
                      <a:pos x="T80" y="T81"/>
                    </a:cxn>
                    <a:cxn ang="T125">
                      <a:pos x="T82" y="T83"/>
                    </a:cxn>
                  </a:cxnLst>
                  <a:rect l="T126" t="T127" r="T128" b="T129"/>
                  <a:pathLst>
                    <a:path w="645" h="992">
                      <a:moveTo>
                        <a:pt x="59" y="466"/>
                      </a:moveTo>
                      <a:lnTo>
                        <a:pt x="51" y="449"/>
                      </a:lnTo>
                      <a:lnTo>
                        <a:pt x="25" y="415"/>
                      </a:lnTo>
                      <a:lnTo>
                        <a:pt x="8" y="382"/>
                      </a:lnTo>
                      <a:lnTo>
                        <a:pt x="0" y="373"/>
                      </a:lnTo>
                      <a:lnTo>
                        <a:pt x="0" y="365"/>
                      </a:lnTo>
                      <a:lnTo>
                        <a:pt x="0" y="356"/>
                      </a:lnTo>
                      <a:lnTo>
                        <a:pt x="0" y="348"/>
                      </a:lnTo>
                      <a:lnTo>
                        <a:pt x="8" y="331"/>
                      </a:lnTo>
                      <a:lnTo>
                        <a:pt x="17" y="314"/>
                      </a:lnTo>
                      <a:lnTo>
                        <a:pt x="25" y="280"/>
                      </a:lnTo>
                      <a:lnTo>
                        <a:pt x="68" y="102"/>
                      </a:lnTo>
                      <a:lnTo>
                        <a:pt x="93" y="0"/>
                      </a:lnTo>
                      <a:lnTo>
                        <a:pt x="153" y="9"/>
                      </a:lnTo>
                      <a:lnTo>
                        <a:pt x="161" y="9"/>
                      </a:lnTo>
                      <a:lnTo>
                        <a:pt x="263" y="34"/>
                      </a:lnTo>
                      <a:lnTo>
                        <a:pt x="373" y="60"/>
                      </a:lnTo>
                      <a:lnTo>
                        <a:pt x="467" y="85"/>
                      </a:lnTo>
                      <a:lnTo>
                        <a:pt x="552" y="102"/>
                      </a:lnTo>
                      <a:lnTo>
                        <a:pt x="628" y="119"/>
                      </a:lnTo>
                      <a:lnTo>
                        <a:pt x="645" y="119"/>
                      </a:lnTo>
                      <a:lnTo>
                        <a:pt x="620" y="246"/>
                      </a:lnTo>
                      <a:lnTo>
                        <a:pt x="603" y="356"/>
                      </a:lnTo>
                      <a:lnTo>
                        <a:pt x="594" y="382"/>
                      </a:lnTo>
                      <a:lnTo>
                        <a:pt x="586" y="432"/>
                      </a:lnTo>
                      <a:lnTo>
                        <a:pt x="569" y="543"/>
                      </a:lnTo>
                      <a:lnTo>
                        <a:pt x="560" y="551"/>
                      </a:lnTo>
                      <a:lnTo>
                        <a:pt x="552" y="610"/>
                      </a:lnTo>
                      <a:lnTo>
                        <a:pt x="535" y="678"/>
                      </a:lnTo>
                      <a:lnTo>
                        <a:pt x="526" y="754"/>
                      </a:lnTo>
                      <a:lnTo>
                        <a:pt x="518" y="771"/>
                      </a:lnTo>
                      <a:lnTo>
                        <a:pt x="509" y="856"/>
                      </a:lnTo>
                      <a:lnTo>
                        <a:pt x="501" y="856"/>
                      </a:lnTo>
                      <a:lnTo>
                        <a:pt x="501" y="864"/>
                      </a:lnTo>
                      <a:lnTo>
                        <a:pt x="492" y="873"/>
                      </a:lnTo>
                      <a:lnTo>
                        <a:pt x="484" y="873"/>
                      </a:lnTo>
                      <a:lnTo>
                        <a:pt x="475" y="864"/>
                      </a:lnTo>
                      <a:lnTo>
                        <a:pt x="475" y="856"/>
                      </a:lnTo>
                      <a:lnTo>
                        <a:pt x="467" y="856"/>
                      </a:lnTo>
                      <a:lnTo>
                        <a:pt x="458" y="856"/>
                      </a:lnTo>
                      <a:lnTo>
                        <a:pt x="458" y="848"/>
                      </a:lnTo>
                      <a:lnTo>
                        <a:pt x="450" y="848"/>
                      </a:lnTo>
                      <a:lnTo>
                        <a:pt x="441" y="848"/>
                      </a:lnTo>
                      <a:lnTo>
                        <a:pt x="433" y="856"/>
                      </a:lnTo>
                      <a:lnTo>
                        <a:pt x="433" y="864"/>
                      </a:lnTo>
                      <a:lnTo>
                        <a:pt x="433" y="881"/>
                      </a:lnTo>
                      <a:lnTo>
                        <a:pt x="433" y="890"/>
                      </a:lnTo>
                      <a:lnTo>
                        <a:pt x="433" y="898"/>
                      </a:lnTo>
                      <a:lnTo>
                        <a:pt x="424" y="898"/>
                      </a:lnTo>
                      <a:lnTo>
                        <a:pt x="433" y="907"/>
                      </a:lnTo>
                      <a:lnTo>
                        <a:pt x="424" y="915"/>
                      </a:lnTo>
                      <a:lnTo>
                        <a:pt x="433" y="915"/>
                      </a:lnTo>
                      <a:lnTo>
                        <a:pt x="424" y="924"/>
                      </a:lnTo>
                      <a:lnTo>
                        <a:pt x="424" y="932"/>
                      </a:lnTo>
                      <a:lnTo>
                        <a:pt x="424" y="941"/>
                      </a:lnTo>
                      <a:lnTo>
                        <a:pt x="433" y="949"/>
                      </a:lnTo>
                      <a:lnTo>
                        <a:pt x="424" y="958"/>
                      </a:lnTo>
                      <a:lnTo>
                        <a:pt x="424" y="966"/>
                      </a:lnTo>
                      <a:lnTo>
                        <a:pt x="424" y="975"/>
                      </a:lnTo>
                      <a:lnTo>
                        <a:pt x="424" y="983"/>
                      </a:lnTo>
                      <a:lnTo>
                        <a:pt x="416" y="975"/>
                      </a:lnTo>
                      <a:lnTo>
                        <a:pt x="416" y="983"/>
                      </a:lnTo>
                      <a:lnTo>
                        <a:pt x="424" y="983"/>
                      </a:lnTo>
                      <a:lnTo>
                        <a:pt x="416" y="992"/>
                      </a:lnTo>
                      <a:lnTo>
                        <a:pt x="331" y="873"/>
                      </a:lnTo>
                      <a:lnTo>
                        <a:pt x="314" y="839"/>
                      </a:lnTo>
                      <a:lnTo>
                        <a:pt x="212" y="695"/>
                      </a:lnTo>
                      <a:lnTo>
                        <a:pt x="161" y="619"/>
                      </a:lnTo>
                      <a:lnTo>
                        <a:pt x="119" y="551"/>
                      </a:lnTo>
                      <a:lnTo>
                        <a:pt x="59" y="466"/>
                      </a:lnTo>
                      <a:close/>
                    </a:path>
                  </a:pathLst>
                </a:custGeom>
                <a:solidFill>
                  <a:srgbClr val="8DA3FF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0" hangingPunct="0">
                    <a:spcBef>
                      <a:spcPct val="20000"/>
                    </a:spcBef>
                  </a:pPr>
                  <a:endParaRPr lang="en-US"/>
                </a:p>
              </p:txBody>
            </p:sp>
            <p:sp>
              <p:nvSpPr>
                <p:cNvPr id="46151" name="Freeform 107"/>
                <p:cNvSpPr>
                  <a:spLocks/>
                </p:cNvSpPr>
                <p:nvPr/>
              </p:nvSpPr>
              <p:spPr bwMode="auto">
                <a:xfrm>
                  <a:off x="1109" y="1606"/>
                  <a:ext cx="569" cy="720"/>
                </a:xfrm>
                <a:custGeom>
                  <a:avLst/>
                  <a:gdLst>
                    <a:gd name="T0" fmla="*/ 26 w 569"/>
                    <a:gd name="T1" fmla="*/ 491 h 720"/>
                    <a:gd name="T2" fmla="*/ 34 w 569"/>
                    <a:gd name="T3" fmla="*/ 432 h 720"/>
                    <a:gd name="T4" fmla="*/ 43 w 569"/>
                    <a:gd name="T5" fmla="*/ 424 h 720"/>
                    <a:gd name="T6" fmla="*/ 60 w 569"/>
                    <a:gd name="T7" fmla="*/ 313 h 720"/>
                    <a:gd name="T8" fmla="*/ 68 w 569"/>
                    <a:gd name="T9" fmla="*/ 263 h 720"/>
                    <a:gd name="T10" fmla="*/ 77 w 569"/>
                    <a:gd name="T11" fmla="*/ 237 h 720"/>
                    <a:gd name="T12" fmla="*/ 94 w 569"/>
                    <a:gd name="T13" fmla="*/ 127 h 720"/>
                    <a:gd name="T14" fmla="*/ 119 w 569"/>
                    <a:gd name="T15" fmla="*/ 0 h 720"/>
                    <a:gd name="T16" fmla="*/ 221 w 569"/>
                    <a:gd name="T17" fmla="*/ 17 h 720"/>
                    <a:gd name="T18" fmla="*/ 297 w 569"/>
                    <a:gd name="T19" fmla="*/ 34 h 720"/>
                    <a:gd name="T20" fmla="*/ 306 w 569"/>
                    <a:gd name="T21" fmla="*/ 34 h 720"/>
                    <a:gd name="T22" fmla="*/ 357 w 569"/>
                    <a:gd name="T23" fmla="*/ 42 h 720"/>
                    <a:gd name="T24" fmla="*/ 399 w 569"/>
                    <a:gd name="T25" fmla="*/ 51 h 720"/>
                    <a:gd name="T26" fmla="*/ 391 w 569"/>
                    <a:gd name="T27" fmla="*/ 102 h 720"/>
                    <a:gd name="T28" fmla="*/ 382 w 569"/>
                    <a:gd name="T29" fmla="*/ 144 h 720"/>
                    <a:gd name="T30" fmla="*/ 382 w 569"/>
                    <a:gd name="T31" fmla="*/ 178 h 720"/>
                    <a:gd name="T32" fmla="*/ 476 w 569"/>
                    <a:gd name="T33" fmla="*/ 195 h 720"/>
                    <a:gd name="T34" fmla="*/ 476 w 569"/>
                    <a:gd name="T35" fmla="*/ 195 h 720"/>
                    <a:gd name="T36" fmla="*/ 569 w 569"/>
                    <a:gd name="T37" fmla="*/ 203 h 720"/>
                    <a:gd name="T38" fmla="*/ 561 w 569"/>
                    <a:gd name="T39" fmla="*/ 246 h 720"/>
                    <a:gd name="T40" fmla="*/ 552 w 569"/>
                    <a:gd name="T41" fmla="*/ 305 h 720"/>
                    <a:gd name="T42" fmla="*/ 544 w 569"/>
                    <a:gd name="T43" fmla="*/ 381 h 720"/>
                    <a:gd name="T44" fmla="*/ 544 w 569"/>
                    <a:gd name="T45" fmla="*/ 398 h 720"/>
                    <a:gd name="T46" fmla="*/ 544 w 569"/>
                    <a:gd name="T47" fmla="*/ 415 h 720"/>
                    <a:gd name="T48" fmla="*/ 527 w 569"/>
                    <a:gd name="T49" fmla="*/ 525 h 720"/>
                    <a:gd name="T50" fmla="*/ 518 w 569"/>
                    <a:gd name="T51" fmla="*/ 559 h 720"/>
                    <a:gd name="T52" fmla="*/ 518 w 569"/>
                    <a:gd name="T53" fmla="*/ 568 h 720"/>
                    <a:gd name="T54" fmla="*/ 518 w 569"/>
                    <a:gd name="T55" fmla="*/ 601 h 720"/>
                    <a:gd name="T56" fmla="*/ 510 w 569"/>
                    <a:gd name="T57" fmla="*/ 635 h 720"/>
                    <a:gd name="T58" fmla="*/ 501 w 569"/>
                    <a:gd name="T59" fmla="*/ 720 h 720"/>
                    <a:gd name="T60" fmla="*/ 408 w 569"/>
                    <a:gd name="T61" fmla="*/ 703 h 720"/>
                    <a:gd name="T62" fmla="*/ 357 w 569"/>
                    <a:gd name="T63" fmla="*/ 695 h 720"/>
                    <a:gd name="T64" fmla="*/ 357 w 569"/>
                    <a:gd name="T65" fmla="*/ 695 h 720"/>
                    <a:gd name="T66" fmla="*/ 331 w 569"/>
                    <a:gd name="T67" fmla="*/ 695 h 720"/>
                    <a:gd name="T68" fmla="*/ 264 w 569"/>
                    <a:gd name="T69" fmla="*/ 686 h 720"/>
                    <a:gd name="T70" fmla="*/ 179 w 569"/>
                    <a:gd name="T71" fmla="*/ 669 h 720"/>
                    <a:gd name="T72" fmla="*/ 145 w 569"/>
                    <a:gd name="T73" fmla="*/ 661 h 720"/>
                    <a:gd name="T74" fmla="*/ 111 w 569"/>
                    <a:gd name="T75" fmla="*/ 652 h 720"/>
                    <a:gd name="T76" fmla="*/ 0 w 569"/>
                    <a:gd name="T77" fmla="*/ 635 h 720"/>
                    <a:gd name="T78" fmla="*/ 9 w 569"/>
                    <a:gd name="T79" fmla="*/ 559 h 720"/>
                    <a:gd name="T80" fmla="*/ 26 w 569"/>
                    <a:gd name="T81" fmla="*/ 491 h 720"/>
                    <a:gd name="T82" fmla="*/ 26 w 569"/>
                    <a:gd name="T83" fmla="*/ 491 h 720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w 569"/>
                    <a:gd name="T127" fmla="*/ 0 h 720"/>
                    <a:gd name="T128" fmla="*/ 569 w 569"/>
                    <a:gd name="T129" fmla="*/ 720 h 720"/>
                  </a:gdLst>
                  <a:ahLst/>
                  <a:cxnLst>
                    <a:cxn ang="T84">
                      <a:pos x="T0" y="T1"/>
                    </a:cxn>
                    <a:cxn ang="T85">
                      <a:pos x="T2" y="T3"/>
                    </a:cxn>
                    <a:cxn ang="T86">
                      <a:pos x="T4" y="T5"/>
                    </a:cxn>
                    <a:cxn ang="T87">
                      <a:pos x="T6" y="T7"/>
                    </a:cxn>
                    <a:cxn ang="T88">
                      <a:pos x="T8" y="T9"/>
                    </a:cxn>
                    <a:cxn ang="T89">
                      <a:pos x="T10" y="T11"/>
                    </a:cxn>
                    <a:cxn ang="T90">
                      <a:pos x="T12" y="T13"/>
                    </a:cxn>
                    <a:cxn ang="T91">
                      <a:pos x="T14" y="T15"/>
                    </a:cxn>
                    <a:cxn ang="T92">
                      <a:pos x="T16" y="T17"/>
                    </a:cxn>
                    <a:cxn ang="T93">
                      <a:pos x="T18" y="T19"/>
                    </a:cxn>
                    <a:cxn ang="T94">
                      <a:pos x="T20" y="T21"/>
                    </a:cxn>
                    <a:cxn ang="T95">
                      <a:pos x="T22" y="T23"/>
                    </a:cxn>
                    <a:cxn ang="T96">
                      <a:pos x="T24" y="T25"/>
                    </a:cxn>
                    <a:cxn ang="T97">
                      <a:pos x="T26" y="T27"/>
                    </a:cxn>
                    <a:cxn ang="T98">
                      <a:pos x="T28" y="T29"/>
                    </a:cxn>
                    <a:cxn ang="T99">
                      <a:pos x="T30" y="T31"/>
                    </a:cxn>
                    <a:cxn ang="T100">
                      <a:pos x="T32" y="T33"/>
                    </a:cxn>
                    <a:cxn ang="T101">
                      <a:pos x="T34" y="T35"/>
                    </a:cxn>
                    <a:cxn ang="T102">
                      <a:pos x="T36" y="T37"/>
                    </a:cxn>
                    <a:cxn ang="T103">
                      <a:pos x="T38" y="T39"/>
                    </a:cxn>
                    <a:cxn ang="T104">
                      <a:pos x="T40" y="T41"/>
                    </a:cxn>
                    <a:cxn ang="T105">
                      <a:pos x="T42" y="T43"/>
                    </a:cxn>
                    <a:cxn ang="T106">
                      <a:pos x="T44" y="T45"/>
                    </a:cxn>
                    <a:cxn ang="T107">
                      <a:pos x="T46" y="T47"/>
                    </a:cxn>
                    <a:cxn ang="T108">
                      <a:pos x="T48" y="T49"/>
                    </a:cxn>
                    <a:cxn ang="T109">
                      <a:pos x="T50" y="T51"/>
                    </a:cxn>
                    <a:cxn ang="T110">
                      <a:pos x="T52" y="T53"/>
                    </a:cxn>
                    <a:cxn ang="T111">
                      <a:pos x="T54" y="T55"/>
                    </a:cxn>
                    <a:cxn ang="T112">
                      <a:pos x="T56" y="T57"/>
                    </a:cxn>
                    <a:cxn ang="T113">
                      <a:pos x="T58" y="T59"/>
                    </a:cxn>
                    <a:cxn ang="T114">
                      <a:pos x="T60" y="T61"/>
                    </a:cxn>
                    <a:cxn ang="T115">
                      <a:pos x="T62" y="T63"/>
                    </a:cxn>
                    <a:cxn ang="T116">
                      <a:pos x="T64" y="T65"/>
                    </a:cxn>
                    <a:cxn ang="T117">
                      <a:pos x="T66" y="T67"/>
                    </a:cxn>
                    <a:cxn ang="T118">
                      <a:pos x="T68" y="T69"/>
                    </a:cxn>
                    <a:cxn ang="T119">
                      <a:pos x="T70" y="T71"/>
                    </a:cxn>
                    <a:cxn ang="T120">
                      <a:pos x="T72" y="T73"/>
                    </a:cxn>
                    <a:cxn ang="T121">
                      <a:pos x="T74" y="T75"/>
                    </a:cxn>
                    <a:cxn ang="T122">
                      <a:pos x="T76" y="T77"/>
                    </a:cxn>
                    <a:cxn ang="T123">
                      <a:pos x="T78" y="T79"/>
                    </a:cxn>
                    <a:cxn ang="T124">
                      <a:pos x="T80" y="T81"/>
                    </a:cxn>
                    <a:cxn ang="T125">
                      <a:pos x="T82" y="T83"/>
                    </a:cxn>
                  </a:cxnLst>
                  <a:rect l="T126" t="T127" r="T128" b="T129"/>
                  <a:pathLst>
                    <a:path w="569" h="720">
                      <a:moveTo>
                        <a:pt x="26" y="491"/>
                      </a:moveTo>
                      <a:lnTo>
                        <a:pt x="34" y="432"/>
                      </a:lnTo>
                      <a:lnTo>
                        <a:pt x="43" y="424"/>
                      </a:lnTo>
                      <a:lnTo>
                        <a:pt x="60" y="313"/>
                      </a:lnTo>
                      <a:lnTo>
                        <a:pt x="68" y="263"/>
                      </a:lnTo>
                      <a:lnTo>
                        <a:pt x="77" y="237"/>
                      </a:lnTo>
                      <a:lnTo>
                        <a:pt x="94" y="127"/>
                      </a:lnTo>
                      <a:lnTo>
                        <a:pt x="119" y="0"/>
                      </a:lnTo>
                      <a:lnTo>
                        <a:pt x="221" y="17"/>
                      </a:lnTo>
                      <a:lnTo>
                        <a:pt x="297" y="34"/>
                      </a:lnTo>
                      <a:lnTo>
                        <a:pt x="306" y="34"/>
                      </a:lnTo>
                      <a:lnTo>
                        <a:pt x="357" y="42"/>
                      </a:lnTo>
                      <a:lnTo>
                        <a:pt x="399" y="51"/>
                      </a:lnTo>
                      <a:lnTo>
                        <a:pt x="391" y="102"/>
                      </a:lnTo>
                      <a:lnTo>
                        <a:pt x="382" y="144"/>
                      </a:lnTo>
                      <a:lnTo>
                        <a:pt x="382" y="178"/>
                      </a:lnTo>
                      <a:lnTo>
                        <a:pt x="476" y="195"/>
                      </a:lnTo>
                      <a:lnTo>
                        <a:pt x="569" y="203"/>
                      </a:lnTo>
                      <a:lnTo>
                        <a:pt x="561" y="246"/>
                      </a:lnTo>
                      <a:lnTo>
                        <a:pt x="552" y="305"/>
                      </a:lnTo>
                      <a:lnTo>
                        <a:pt x="544" y="381"/>
                      </a:lnTo>
                      <a:lnTo>
                        <a:pt x="544" y="398"/>
                      </a:lnTo>
                      <a:lnTo>
                        <a:pt x="544" y="415"/>
                      </a:lnTo>
                      <a:lnTo>
                        <a:pt x="527" y="525"/>
                      </a:lnTo>
                      <a:lnTo>
                        <a:pt x="518" y="559"/>
                      </a:lnTo>
                      <a:lnTo>
                        <a:pt x="518" y="568"/>
                      </a:lnTo>
                      <a:lnTo>
                        <a:pt x="518" y="601"/>
                      </a:lnTo>
                      <a:lnTo>
                        <a:pt x="510" y="635"/>
                      </a:lnTo>
                      <a:lnTo>
                        <a:pt x="501" y="720"/>
                      </a:lnTo>
                      <a:lnTo>
                        <a:pt x="408" y="703"/>
                      </a:lnTo>
                      <a:lnTo>
                        <a:pt x="357" y="695"/>
                      </a:lnTo>
                      <a:lnTo>
                        <a:pt x="331" y="695"/>
                      </a:lnTo>
                      <a:lnTo>
                        <a:pt x="264" y="686"/>
                      </a:lnTo>
                      <a:lnTo>
                        <a:pt x="179" y="669"/>
                      </a:lnTo>
                      <a:lnTo>
                        <a:pt x="145" y="661"/>
                      </a:lnTo>
                      <a:lnTo>
                        <a:pt x="111" y="652"/>
                      </a:lnTo>
                      <a:lnTo>
                        <a:pt x="0" y="635"/>
                      </a:lnTo>
                      <a:lnTo>
                        <a:pt x="9" y="559"/>
                      </a:lnTo>
                      <a:lnTo>
                        <a:pt x="26" y="491"/>
                      </a:lnTo>
                      <a:close/>
                    </a:path>
                  </a:pathLst>
                </a:custGeom>
                <a:solidFill>
                  <a:srgbClr val="8DA3FF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0" hangingPunct="0">
                    <a:spcBef>
                      <a:spcPct val="20000"/>
                    </a:spcBef>
                  </a:pPr>
                  <a:endParaRPr lang="en-US"/>
                </a:p>
              </p:txBody>
            </p:sp>
            <p:sp>
              <p:nvSpPr>
                <p:cNvPr id="46152" name="Freeform 108"/>
                <p:cNvSpPr>
                  <a:spLocks/>
                </p:cNvSpPr>
                <p:nvPr/>
              </p:nvSpPr>
              <p:spPr bwMode="auto">
                <a:xfrm>
                  <a:off x="217" y="1377"/>
                  <a:ext cx="816" cy="1398"/>
                </a:xfrm>
                <a:custGeom>
                  <a:avLst/>
                  <a:gdLst>
                    <a:gd name="T0" fmla="*/ 145 w 816"/>
                    <a:gd name="T1" fmla="*/ 534 h 1398"/>
                    <a:gd name="T2" fmla="*/ 111 w 816"/>
                    <a:gd name="T3" fmla="*/ 517 h 1398"/>
                    <a:gd name="T4" fmla="*/ 102 w 816"/>
                    <a:gd name="T5" fmla="*/ 525 h 1398"/>
                    <a:gd name="T6" fmla="*/ 94 w 816"/>
                    <a:gd name="T7" fmla="*/ 534 h 1398"/>
                    <a:gd name="T8" fmla="*/ 85 w 816"/>
                    <a:gd name="T9" fmla="*/ 559 h 1398"/>
                    <a:gd name="T10" fmla="*/ 51 w 816"/>
                    <a:gd name="T11" fmla="*/ 525 h 1398"/>
                    <a:gd name="T12" fmla="*/ 51 w 816"/>
                    <a:gd name="T13" fmla="*/ 492 h 1398"/>
                    <a:gd name="T14" fmla="*/ 17 w 816"/>
                    <a:gd name="T15" fmla="*/ 415 h 1398"/>
                    <a:gd name="T16" fmla="*/ 26 w 816"/>
                    <a:gd name="T17" fmla="*/ 314 h 1398"/>
                    <a:gd name="T18" fmla="*/ 17 w 816"/>
                    <a:gd name="T19" fmla="*/ 237 h 1398"/>
                    <a:gd name="T20" fmla="*/ 43 w 816"/>
                    <a:gd name="T21" fmla="*/ 127 h 1398"/>
                    <a:gd name="T22" fmla="*/ 68 w 816"/>
                    <a:gd name="T23" fmla="*/ 34 h 1398"/>
                    <a:gd name="T24" fmla="*/ 111 w 816"/>
                    <a:gd name="T25" fmla="*/ 9 h 1398"/>
                    <a:gd name="T26" fmla="*/ 332 w 816"/>
                    <a:gd name="T27" fmla="*/ 68 h 1398"/>
                    <a:gd name="T28" fmla="*/ 391 w 816"/>
                    <a:gd name="T29" fmla="*/ 390 h 1398"/>
                    <a:gd name="T30" fmla="*/ 366 w 816"/>
                    <a:gd name="T31" fmla="*/ 466 h 1398"/>
                    <a:gd name="T32" fmla="*/ 391 w 816"/>
                    <a:gd name="T33" fmla="*/ 525 h 1398"/>
                    <a:gd name="T34" fmla="*/ 527 w 816"/>
                    <a:gd name="T35" fmla="*/ 729 h 1398"/>
                    <a:gd name="T36" fmla="*/ 782 w 816"/>
                    <a:gd name="T37" fmla="*/ 1102 h 1398"/>
                    <a:gd name="T38" fmla="*/ 782 w 816"/>
                    <a:gd name="T39" fmla="*/ 1119 h 1398"/>
                    <a:gd name="T40" fmla="*/ 790 w 816"/>
                    <a:gd name="T41" fmla="*/ 1144 h 1398"/>
                    <a:gd name="T42" fmla="*/ 790 w 816"/>
                    <a:gd name="T43" fmla="*/ 1161 h 1398"/>
                    <a:gd name="T44" fmla="*/ 799 w 816"/>
                    <a:gd name="T45" fmla="*/ 1178 h 1398"/>
                    <a:gd name="T46" fmla="*/ 816 w 816"/>
                    <a:gd name="T47" fmla="*/ 1195 h 1398"/>
                    <a:gd name="T48" fmla="*/ 816 w 816"/>
                    <a:gd name="T49" fmla="*/ 1203 h 1398"/>
                    <a:gd name="T50" fmla="*/ 782 w 816"/>
                    <a:gd name="T51" fmla="*/ 1220 h 1398"/>
                    <a:gd name="T52" fmla="*/ 765 w 816"/>
                    <a:gd name="T53" fmla="*/ 1237 h 1398"/>
                    <a:gd name="T54" fmla="*/ 765 w 816"/>
                    <a:gd name="T55" fmla="*/ 1254 h 1398"/>
                    <a:gd name="T56" fmla="*/ 756 w 816"/>
                    <a:gd name="T57" fmla="*/ 1271 h 1398"/>
                    <a:gd name="T58" fmla="*/ 756 w 816"/>
                    <a:gd name="T59" fmla="*/ 1288 h 1398"/>
                    <a:gd name="T60" fmla="*/ 739 w 816"/>
                    <a:gd name="T61" fmla="*/ 1305 h 1398"/>
                    <a:gd name="T62" fmla="*/ 731 w 816"/>
                    <a:gd name="T63" fmla="*/ 1313 h 1398"/>
                    <a:gd name="T64" fmla="*/ 731 w 816"/>
                    <a:gd name="T65" fmla="*/ 1339 h 1398"/>
                    <a:gd name="T66" fmla="*/ 731 w 816"/>
                    <a:gd name="T67" fmla="*/ 1347 h 1398"/>
                    <a:gd name="T68" fmla="*/ 739 w 816"/>
                    <a:gd name="T69" fmla="*/ 1356 h 1398"/>
                    <a:gd name="T70" fmla="*/ 739 w 816"/>
                    <a:gd name="T71" fmla="*/ 1381 h 1398"/>
                    <a:gd name="T72" fmla="*/ 731 w 816"/>
                    <a:gd name="T73" fmla="*/ 1390 h 1398"/>
                    <a:gd name="T74" fmla="*/ 731 w 816"/>
                    <a:gd name="T75" fmla="*/ 1390 h 1398"/>
                    <a:gd name="T76" fmla="*/ 714 w 816"/>
                    <a:gd name="T77" fmla="*/ 1390 h 1398"/>
                    <a:gd name="T78" fmla="*/ 451 w 816"/>
                    <a:gd name="T79" fmla="*/ 1339 h 1398"/>
                    <a:gd name="T80" fmla="*/ 451 w 816"/>
                    <a:gd name="T81" fmla="*/ 1339 h 1398"/>
                    <a:gd name="T82" fmla="*/ 451 w 816"/>
                    <a:gd name="T83" fmla="*/ 1263 h 1398"/>
                    <a:gd name="T84" fmla="*/ 366 w 816"/>
                    <a:gd name="T85" fmla="*/ 1186 h 1398"/>
                    <a:gd name="T86" fmla="*/ 366 w 816"/>
                    <a:gd name="T87" fmla="*/ 1161 h 1398"/>
                    <a:gd name="T88" fmla="*/ 289 w 816"/>
                    <a:gd name="T89" fmla="*/ 1110 h 1398"/>
                    <a:gd name="T90" fmla="*/ 230 w 816"/>
                    <a:gd name="T91" fmla="*/ 1059 h 1398"/>
                    <a:gd name="T92" fmla="*/ 170 w 816"/>
                    <a:gd name="T93" fmla="*/ 1025 h 1398"/>
                    <a:gd name="T94" fmla="*/ 170 w 816"/>
                    <a:gd name="T95" fmla="*/ 983 h 1398"/>
                    <a:gd name="T96" fmla="*/ 179 w 816"/>
                    <a:gd name="T97" fmla="*/ 949 h 1398"/>
                    <a:gd name="T98" fmla="*/ 162 w 816"/>
                    <a:gd name="T99" fmla="*/ 907 h 1398"/>
                    <a:gd name="T100" fmla="*/ 128 w 816"/>
                    <a:gd name="T101" fmla="*/ 847 h 1398"/>
                    <a:gd name="T102" fmla="*/ 94 w 816"/>
                    <a:gd name="T103" fmla="*/ 729 h 1398"/>
                    <a:gd name="T104" fmla="*/ 119 w 816"/>
                    <a:gd name="T105" fmla="*/ 703 h 1398"/>
                    <a:gd name="T106" fmla="*/ 85 w 816"/>
                    <a:gd name="T107" fmla="*/ 669 h 1398"/>
                    <a:gd name="T108" fmla="*/ 77 w 816"/>
                    <a:gd name="T109" fmla="*/ 610 h 1398"/>
                    <a:gd name="T110" fmla="*/ 94 w 816"/>
                    <a:gd name="T111" fmla="*/ 568 h 1398"/>
                    <a:gd name="T112" fmla="*/ 111 w 816"/>
                    <a:gd name="T113" fmla="*/ 619 h 1398"/>
                    <a:gd name="T114" fmla="*/ 102 w 816"/>
                    <a:gd name="T115" fmla="*/ 576 h 1398"/>
                    <a:gd name="T116" fmla="*/ 111 w 816"/>
                    <a:gd name="T117" fmla="*/ 542 h 1398"/>
                    <a:gd name="T118" fmla="*/ 179 w 816"/>
                    <a:gd name="T119" fmla="*/ 551 h 1398"/>
                    <a:gd name="T120" fmla="*/ 187 w 816"/>
                    <a:gd name="T121" fmla="*/ 551 h 1398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  <a:gd name="T165" fmla="*/ 0 60000 65536"/>
                    <a:gd name="T166" fmla="*/ 0 60000 65536"/>
                    <a:gd name="T167" fmla="*/ 0 60000 65536"/>
                    <a:gd name="T168" fmla="*/ 0 60000 65536"/>
                    <a:gd name="T169" fmla="*/ 0 60000 65536"/>
                    <a:gd name="T170" fmla="*/ 0 60000 65536"/>
                    <a:gd name="T171" fmla="*/ 0 60000 65536"/>
                    <a:gd name="T172" fmla="*/ 0 60000 65536"/>
                    <a:gd name="T173" fmla="*/ 0 60000 65536"/>
                    <a:gd name="T174" fmla="*/ 0 60000 65536"/>
                    <a:gd name="T175" fmla="*/ 0 60000 65536"/>
                    <a:gd name="T176" fmla="*/ 0 60000 65536"/>
                    <a:gd name="T177" fmla="*/ 0 60000 65536"/>
                    <a:gd name="T178" fmla="*/ 0 60000 65536"/>
                    <a:gd name="T179" fmla="*/ 0 60000 65536"/>
                    <a:gd name="T180" fmla="*/ 0 60000 65536"/>
                    <a:gd name="T181" fmla="*/ 0 60000 65536"/>
                    <a:gd name="T182" fmla="*/ 0 60000 65536"/>
                    <a:gd name="T183" fmla="*/ 0 w 816"/>
                    <a:gd name="T184" fmla="*/ 0 h 1398"/>
                    <a:gd name="T185" fmla="*/ 816 w 816"/>
                    <a:gd name="T186" fmla="*/ 1398 h 1398"/>
                  </a:gdLst>
                  <a:ahLst/>
                  <a:cxnLst>
                    <a:cxn ang="T122">
                      <a:pos x="T0" y="T1"/>
                    </a:cxn>
                    <a:cxn ang="T123">
                      <a:pos x="T2" y="T3"/>
                    </a:cxn>
                    <a:cxn ang="T124">
                      <a:pos x="T4" y="T5"/>
                    </a:cxn>
                    <a:cxn ang="T125">
                      <a:pos x="T6" y="T7"/>
                    </a:cxn>
                    <a:cxn ang="T126">
                      <a:pos x="T8" y="T9"/>
                    </a:cxn>
                    <a:cxn ang="T127">
                      <a:pos x="T10" y="T11"/>
                    </a:cxn>
                    <a:cxn ang="T128">
                      <a:pos x="T12" y="T13"/>
                    </a:cxn>
                    <a:cxn ang="T129">
                      <a:pos x="T14" y="T15"/>
                    </a:cxn>
                    <a:cxn ang="T130">
                      <a:pos x="T16" y="T17"/>
                    </a:cxn>
                    <a:cxn ang="T131">
                      <a:pos x="T18" y="T19"/>
                    </a:cxn>
                    <a:cxn ang="T132">
                      <a:pos x="T20" y="T21"/>
                    </a:cxn>
                    <a:cxn ang="T133">
                      <a:pos x="T22" y="T23"/>
                    </a:cxn>
                    <a:cxn ang="T134">
                      <a:pos x="T24" y="T25"/>
                    </a:cxn>
                    <a:cxn ang="T135">
                      <a:pos x="T26" y="T27"/>
                    </a:cxn>
                    <a:cxn ang="T136">
                      <a:pos x="T28" y="T29"/>
                    </a:cxn>
                    <a:cxn ang="T137">
                      <a:pos x="T30" y="T31"/>
                    </a:cxn>
                    <a:cxn ang="T138">
                      <a:pos x="T32" y="T33"/>
                    </a:cxn>
                    <a:cxn ang="T139">
                      <a:pos x="T34" y="T35"/>
                    </a:cxn>
                    <a:cxn ang="T140">
                      <a:pos x="T36" y="T37"/>
                    </a:cxn>
                    <a:cxn ang="T141">
                      <a:pos x="T38" y="T39"/>
                    </a:cxn>
                    <a:cxn ang="T142">
                      <a:pos x="T40" y="T41"/>
                    </a:cxn>
                    <a:cxn ang="T143">
                      <a:pos x="T42" y="T43"/>
                    </a:cxn>
                    <a:cxn ang="T144">
                      <a:pos x="T44" y="T45"/>
                    </a:cxn>
                    <a:cxn ang="T145">
                      <a:pos x="T46" y="T47"/>
                    </a:cxn>
                    <a:cxn ang="T146">
                      <a:pos x="T48" y="T49"/>
                    </a:cxn>
                    <a:cxn ang="T147">
                      <a:pos x="T50" y="T51"/>
                    </a:cxn>
                    <a:cxn ang="T148">
                      <a:pos x="T52" y="T53"/>
                    </a:cxn>
                    <a:cxn ang="T149">
                      <a:pos x="T54" y="T55"/>
                    </a:cxn>
                    <a:cxn ang="T150">
                      <a:pos x="T56" y="T57"/>
                    </a:cxn>
                    <a:cxn ang="T151">
                      <a:pos x="T58" y="T59"/>
                    </a:cxn>
                    <a:cxn ang="T152">
                      <a:pos x="T60" y="T61"/>
                    </a:cxn>
                    <a:cxn ang="T153">
                      <a:pos x="T62" y="T63"/>
                    </a:cxn>
                    <a:cxn ang="T154">
                      <a:pos x="T64" y="T65"/>
                    </a:cxn>
                    <a:cxn ang="T155">
                      <a:pos x="T66" y="T67"/>
                    </a:cxn>
                    <a:cxn ang="T156">
                      <a:pos x="T68" y="T69"/>
                    </a:cxn>
                    <a:cxn ang="T157">
                      <a:pos x="T70" y="T71"/>
                    </a:cxn>
                    <a:cxn ang="T158">
                      <a:pos x="T72" y="T73"/>
                    </a:cxn>
                    <a:cxn ang="T159">
                      <a:pos x="T74" y="T75"/>
                    </a:cxn>
                    <a:cxn ang="T160">
                      <a:pos x="T76" y="T77"/>
                    </a:cxn>
                    <a:cxn ang="T161">
                      <a:pos x="T78" y="T79"/>
                    </a:cxn>
                    <a:cxn ang="T162">
                      <a:pos x="T80" y="T81"/>
                    </a:cxn>
                    <a:cxn ang="T163">
                      <a:pos x="T82" y="T83"/>
                    </a:cxn>
                    <a:cxn ang="T164">
                      <a:pos x="T84" y="T85"/>
                    </a:cxn>
                    <a:cxn ang="T165">
                      <a:pos x="T86" y="T87"/>
                    </a:cxn>
                    <a:cxn ang="T166">
                      <a:pos x="T88" y="T89"/>
                    </a:cxn>
                    <a:cxn ang="T167">
                      <a:pos x="T90" y="T91"/>
                    </a:cxn>
                    <a:cxn ang="T168">
                      <a:pos x="T92" y="T93"/>
                    </a:cxn>
                    <a:cxn ang="T169">
                      <a:pos x="T94" y="T95"/>
                    </a:cxn>
                    <a:cxn ang="T170">
                      <a:pos x="T96" y="T97"/>
                    </a:cxn>
                    <a:cxn ang="T171">
                      <a:pos x="T98" y="T99"/>
                    </a:cxn>
                    <a:cxn ang="T172">
                      <a:pos x="T100" y="T101"/>
                    </a:cxn>
                    <a:cxn ang="T173">
                      <a:pos x="T102" y="T103"/>
                    </a:cxn>
                    <a:cxn ang="T174">
                      <a:pos x="T104" y="T105"/>
                    </a:cxn>
                    <a:cxn ang="T175">
                      <a:pos x="T106" y="T107"/>
                    </a:cxn>
                    <a:cxn ang="T176">
                      <a:pos x="T108" y="T109"/>
                    </a:cxn>
                    <a:cxn ang="T177">
                      <a:pos x="T110" y="T111"/>
                    </a:cxn>
                    <a:cxn ang="T178">
                      <a:pos x="T112" y="T113"/>
                    </a:cxn>
                    <a:cxn ang="T179">
                      <a:pos x="T114" y="T115"/>
                    </a:cxn>
                    <a:cxn ang="T180">
                      <a:pos x="T116" y="T117"/>
                    </a:cxn>
                    <a:cxn ang="T181">
                      <a:pos x="T118" y="T119"/>
                    </a:cxn>
                    <a:cxn ang="T182">
                      <a:pos x="T120" y="T121"/>
                    </a:cxn>
                  </a:cxnLst>
                  <a:rect l="T183" t="T184" r="T185" b="T186"/>
                  <a:pathLst>
                    <a:path w="816" h="1398">
                      <a:moveTo>
                        <a:pt x="179" y="542"/>
                      </a:moveTo>
                      <a:lnTo>
                        <a:pt x="162" y="551"/>
                      </a:lnTo>
                      <a:lnTo>
                        <a:pt x="153" y="551"/>
                      </a:lnTo>
                      <a:lnTo>
                        <a:pt x="145" y="534"/>
                      </a:lnTo>
                      <a:lnTo>
                        <a:pt x="119" y="542"/>
                      </a:lnTo>
                      <a:lnTo>
                        <a:pt x="119" y="525"/>
                      </a:lnTo>
                      <a:lnTo>
                        <a:pt x="111" y="517"/>
                      </a:lnTo>
                      <a:lnTo>
                        <a:pt x="119" y="525"/>
                      </a:lnTo>
                      <a:lnTo>
                        <a:pt x="119" y="534"/>
                      </a:lnTo>
                      <a:lnTo>
                        <a:pt x="102" y="525"/>
                      </a:lnTo>
                      <a:lnTo>
                        <a:pt x="94" y="525"/>
                      </a:lnTo>
                      <a:lnTo>
                        <a:pt x="94" y="517"/>
                      </a:lnTo>
                      <a:lnTo>
                        <a:pt x="94" y="534"/>
                      </a:lnTo>
                      <a:lnTo>
                        <a:pt x="94" y="542"/>
                      </a:lnTo>
                      <a:lnTo>
                        <a:pt x="85" y="551"/>
                      </a:lnTo>
                      <a:lnTo>
                        <a:pt x="85" y="559"/>
                      </a:lnTo>
                      <a:lnTo>
                        <a:pt x="68" y="551"/>
                      </a:lnTo>
                      <a:lnTo>
                        <a:pt x="60" y="534"/>
                      </a:lnTo>
                      <a:lnTo>
                        <a:pt x="51" y="525"/>
                      </a:lnTo>
                      <a:lnTo>
                        <a:pt x="43" y="525"/>
                      </a:lnTo>
                      <a:lnTo>
                        <a:pt x="51" y="508"/>
                      </a:lnTo>
                      <a:lnTo>
                        <a:pt x="51" y="492"/>
                      </a:lnTo>
                      <a:lnTo>
                        <a:pt x="43" y="466"/>
                      </a:lnTo>
                      <a:lnTo>
                        <a:pt x="34" y="449"/>
                      </a:lnTo>
                      <a:lnTo>
                        <a:pt x="17" y="415"/>
                      </a:lnTo>
                      <a:lnTo>
                        <a:pt x="9" y="390"/>
                      </a:lnTo>
                      <a:lnTo>
                        <a:pt x="17" y="381"/>
                      </a:lnTo>
                      <a:lnTo>
                        <a:pt x="17" y="339"/>
                      </a:lnTo>
                      <a:lnTo>
                        <a:pt x="26" y="314"/>
                      </a:lnTo>
                      <a:lnTo>
                        <a:pt x="26" y="297"/>
                      </a:lnTo>
                      <a:lnTo>
                        <a:pt x="26" y="280"/>
                      </a:lnTo>
                      <a:lnTo>
                        <a:pt x="17" y="254"/>
                      </a:lnTo>
                      <a:lnTo>
                        <a:pt x="17" y="237"/>
                      </a:lnTo>
                      <a:lnTo>
                        <a:pt x="0" y="212"/>
                      </a:lnTo>
                      <a:lnTo>
                        <a:pt x="0" y="203"/>
                      </a:lnTo>
                      <a:lnTo>
                        <a:pt x="0" y="186"/>
                      </a:lnTo>
                      <a:lnTo>
                        <a:pt x="43" y="127"/>
                      </a:lnTo>
                      <a:lnTo>
                        <a:pt x="51" y="102"/>
                      </a:lnTo>
                      <a:lnTo>
                        <a:pt x="60" y="85"/>
                      </a:lnTo>
                      <a:lnTo>
                        <a:pt x="68" y="68"/>
                      </a:lnTo>
                      <a:lnTo>
                        <a:pt x="68" y="34"/>
                      </a:lnTo>
                      <a:lnTo>
                        <a:pt x="68" y="26"/>
                      </a:lnTo>
                      <a:lnTo>
                        <a:pt x="68" y="17"/>
                      </a:lnTo>
                      <a:lnTo>
                        <a:pt x="77" y="0"/>
                      </a:lnTo>
                      <a:lnTo>
                        <a:pt x="111" y="9"/>
                      </a:lnTo>
                      <a:lnTo>
                        <a:pt x="136" y="17"/>
                      </a:lnTo>
                      <a:lnTo>
                        <a:pt x="170" y="26"/>
                      </a:lnTo>
                      <a:lnTo>
                        <a:pt x="255" y="51"/>
                      </a:lnTo>
                      <a:lnTo>
                        <a:pt x="332" y="68"/>
                      </a:lnTo>
                      <a:lnTo>
                        <a:pt x="383" y="85"/>
                      </a:lnTo>
                      <a:lnTo>
                        <a:pt x="459" y="110"/>
                      </a:lnTo>
                      <a:lnTo>
                        <a:pt x="434" y="212"/>
                      </a:lnTo>
                      <a:lnTo>
                        <a:pt x="391" y="390"/>
                      </a:lnTo>
                      <a:lnTo>
                        <a:pt x="383" y="424"/>
                      </a:lnTo>
                      <a:lnTo>
                        <a:pt x="374" y="441"/>
                      </a:lnTo>
                      <a:lnTo>
                        <a:pt x="366" y="458"/>
                      </a:lnTo>
                      <a:lnTo>
                        <a:pt x="366" y="466"/>
                      </a:lnTo>
                      <a:lnTo>
                        <a:pt x="366" y="475"/>
                      </a:lnTo>
                      <a:lnTo>
                        <a:pt x="366" y="483"/>
                      </a:lnTo>
                      <a:lnTo>
                        <a:pt x="374" y="492"/>
                      </a:lnTo>
                      <a:lnTo>
                        <a:pt x="391" y="525"/>
                      </a:lnTo>
                      <a:lnTo>
                        <a:pt x="417" y="559"/>
                      </a:lnTo>
                      <a:lnTo>
                        <a:pt x="425" y="576"/>
                      </a:lnTo>
                      <a:lnTo>
                        <a:pt x="485" y="661"/>
                      </a:lnTo>
                      <a:lnTo>
                        <a:pt x="527" y="729"/>
                      </a:lnTo>
                      <a:lnTo>
                        <a:pt x="578" y="805"/>
                      </a:lnTo>
                      <a:lnTo>
                        <a:pt x="680" y="949"/>
                      </a:lnTo>
                      <a:lnTo>
                        <a:pt x="697" y="983"/>
                      </a:lnTo>
                      <a:lnTo>
                        <a:pt x="782" y="1102"/>
                      </a:lnTo>
                      <a:lnTo>
                        <a:pt x="782" y="1110"/>
                      </a:lnTo>
                      <a:lnTo>
                        <a:pt x="782" y="1119"/>
                      </a:lnTo>
                      <a:lnTo>
                        <a:pt x="782" y="1127"/>
                      </a:lnTo>
                      <a:lnTo>
                        <a:pt x="782" y="1135"/>
                      </a:lnTo>
                      <a:lnTo>
                        <a:pt x="790" y="1144"/>
                      </a:lnTo>
                      <a:lnTo>
                        <a:pt x="790" y="1161"/>
                      </a:lnTo>
                      <a:lnTo>
                        <a:pt x="799" y="1169"/>
                      </a:lnTo>
                      <a:lnTo>
                        <a:pt x="790" y="1178"/>
                      </a:lnTo>
                      <a:lnTo>
                        <a:pt x="799" y="1178"/>
                      </a:lnTo>
                      <a:lnTo>
                        <a:pt x="799" y="1186"/>
                      </a:lnTo>
                      <a:lnTo>
                        <a:pt x="807" y="1186"/>
                      </a:lnTo>
                      <a:lnTo>
                        <a:pt x="816" y="1195"/>
                      </a:lnTo>
                      <a:lnTo>
                        <a:pt x="816" y="1203"/>
                      </a:lnTo>
                      <a:lnTo>
                        <a:pt x="799" y="1212"/>
                      </a:lnTo>
                      <a:lnTo>
                        <a:pt x="799" y="1220"/>
                      </a:lnTo>
                      <a:lnTo>
                        <a:pt x="790" y="1220"/>
                      </a:lnTo>
                      <a:lnTo>
                        <a:pt x="782" y="1220"/>
                      </a:lnTo>
                      <a:lnTo>
                        <a:pt x="782" y="1229"/>
                      </a:lnTo>
                      <a:lnTo>
                        <a:pt x="765" y="1237"/>
                      </a:lnTo>
                      <a:lnTo>
                        <a:pt x="765" y="1246"/>
                      </a:lnTo>
                      <a:lnTo>
                        <a:pt x="765" y="1254"/>
                      </a:lnTo>
                      <a:lnTo>
                        <a:pt x="765" y="1263"/>
                      </a:lnTo>
                      <a:lnTo>
                        <a:pt x="765" y="1271"/>
                      </a:lnTo>
                      <a:lnTo>
                        <a:pt x="756" y="1271"/>
                      </a:lnTo>
                      <a:lnTo>
                        <a:pt x="756" y="1280"/>
                      </a:lnTo>
                      <a:lnTo>
                        <a:pt x="756" y="1288"/>
                      </a:lnTo>
                      <a:lnTo>
                        <a:pt x="748" y="1296"/>
                      </a:lnTo>
                      <a:lnTo>
                        <a:pt x="739" y="1305"/>
                      </a:lnTo>
                      <a:lnTo>
                        <a:pt x="731" y="1305"/>
                      </a:lnTo>
                      <a:lnTo>
                        <a:pt x="731" y="1313"/>
                      </a:lnTo>
                      <a:lnTo>
                        <a:pt x="731" y="1322"/>
                      </a:lnTo>
                      <a:lnTo>
                        <a:pt x="731" y="1330"/>
                      </a:lnTo>
                      <a:lnTo>
                        <a:pt x="731" y="1339"/>
                      </a:lnTo>
                      <a:lnTo>
                        <a:pt x="722" y="1339"/>
                      </a:lnTo>
                      <a:lnTo>
                        <a:pt x="722" y="1347"/>
                      </a:lnTo>
                      <a:lnTo>
                        <a:pt x="731" y="1356"/>
                      </a:lnTo>
                      <a:lnTo>
                        <a:pt x="731" y="1347"/>
                      </a:lnTo>
                      <a:lnTo>
                        <a:pt x="731" y="1356"/>
                      </a:lnTo>
                      <a:lnTo>
                        <a:pt x="739" y="1356"/>
                      </a:lnTo>
                      <a:lnTo>
                        <a:pt x="748" y="1364"/>
                      </a:lnTo>
                      <a:lnTo>
                        <a:pt x="748" y="1373"/>
                      </a:lnTo>
                      <a:lnTo>
                        <a:pt x="748" y="1381"/>
                      </a:lnTo>
                      <a:lnTo>
                        <a:pt x="739" y="1381"/>
                      </a:lnTo>
                      <a:lnTo>
                        <a:pt x="739" y="1390"/>
                      </a:lnTo>
                      <a:lnTo>
                        <a:pt x="731" y="1390"/>
                      </a:lnTo>
                      <a:lnTo>
                        <a:pt x="731" y="1398"/>
                      </a:lnTo>
                      <a:lnTo>
                        <a:pt x="714" y="1390"/>
                      </a:lnTo>
                      <a:lnTo>
                        <a:pt x="570" y="1373"/>
                      </a:lnTo>
                      <a:lnTo>
                        <a:pt x="459" y="1356"/>
                      </a:lnTo>
                      <a:lnTo>
                        <a:pt x="451" y="1339"/>
                      </a:lnTo>
                      <a:lnTo>
                        <a:pt x="459" y="1356"/>
                      </a:lnTo>
                      <a:lnTo>
                        <a:pt x="459" y="1339"/>
                      </a:lnTo>
                      <a:lnTo>
                        <a:pt x="451" y="1330"/>
                      </a:lnTo>
                      <a:lnTo>
                        <a:pt x="451" y="1339"/>
                      </a:lnTo>
                      <a:lnTo>
                        <a:pt x="451" y="1313"/>
                      </a:lnTo>
                      <a:lnTo>
                        <a:pt x="451" y="1280"/>
                      </a:lnTo>
                      <a:lnTo>
                        <a:pt x="451" y="1263"/>
                      </a:lnTo>
                      <a:lnTo>
                        <a:pt x="434" y="1237"/>
                      </a:lnTo>
                      <a:lnTo>
                        <a:pt x="391" y="1186"/>
                      </a:lnTo>
                      <a:lnTo>
                        <a:pt x="374" y="1178"/>
                      </a:lnTo>
                      <a:lnTo>
                        <a:pt x="366" y="1186"/>
                      </a:lnTo>
                      <a:lnTo>
                        <a:pt x="357" y="1178"/>
                      </a:lnTo>
                      <a:lnTo>
                        <a:pt x="357" y="1169"/>
                      </a:lnTo>
                      <a:lnTo>
                        <a:pt x="366" y="1169"/>
                      </a:lnTo>
                      <a:lnTo>
                        <a:pt x="366" y="1161"/>
                      </a:lnTo>
                      <a:lnTo>
                        <a:pt x="357" y="1135"/>
                      </a:lnTo>
                      <a:lnTo>
                        <a:pt x="332" y="1135"/>
                      </a:lnTo>
                      <a:lnTo>
                        <a:pt x="315" y="1127"/>
                      </a:lnTo>
                      <a:lnTo>
                        <a:pt x="289" y="1110"/>
                      </a:lnTo>
                      <a:lnTo>
                        <a:pt x="289" y="1093"/>
                      </a:lnTo>
                      <a:lnTo>
                        <a:pt x="264" y="1068"/>
                      </a:lnTo>
                      <a:lnTo>
                        <a:pt x="255" y="1068"/>
                      </a:lnTo>
                      <a:lnTo>
                        <a:pt x="230" y="1059"/>
                      </a:lnTo>
                      <a:lnTo>
                        <a:pt x="213" y="1051"/>
                      </a:lnTo>
                      <a:lnTo>
                        <a:pt x="204" y="1042"/>
                      </a:lnTo>
                      <a:lnTo>
                        <a:pt x="170" y="1034"/>
                      </a:lnTo>
                      <a:lnTo>
                        <a:pt x="170" y="1025"/>
                      </a:lnTo>
                      <a:lnTo>
                        <a:pt x="153" y="1017"/>
                      </a:lnTo>
                      <a:lnTo>
                        <a:pt x="162" y="1000"/>
                      </a:lnTo>
                      <a:lnTo>
                        <a:pt x="162" y="991"/>
                      </a:lnTo>
                      <a:lnTo>
                        <a:pt x="170" y="983"/>
                      </a:lnTo>
                      <a:lnTo>
                        <a:pt x="162" y="974"/>
                      </a:lnTo>
                      <a:lnTo>
                        <a:pt x="170" y="966"/>
                      </a:lnTo>
                      <a:lnTo>
                        <a:pt x="179" y="958"/>
                      </a:lnTo>
                      <a:lnTo>
                        <a:pt x="179" y="949"/>
                      </a:lnTo>
                      <a:lnTo>
                        <a:pt x="153" y="932"/>
                      </a:lnTo>
                      <a:lnTo>
                        <a:pt x="153" y="924"/>
                      </a:lnTo>
                      <a:lnTo>
                        <a:pt x="162" y="915"/>
                      </a:lnTo>
                      <a:lnTo>
                        <a:pt x="162" y="907"/>
                      </a:lnTo>
                      <a:lnTo>
                        <a:pt x="153" y="898"/>
                      </a:lnTo>
                      <a:lnTo>
                        <a:pt x="136" y="873"/>
                      </a:lnTo>
                      <a:lnTo>
                        <a:pt x="128" y="864"/>
                      </a:lnTo>
                      <a:lnTo>
                        <a:pt x="128" y="847"/>
                      </a:lnTo>
                      <a:lnTo>
                        <a:pt x="119" y="830"/>
                      </a:lnTo>
                      <a:lnTo>
                        <a:pt x="102" y="788"/>
                      </a:lnTo>
                      <a:lnTo>
                        <a:pt x="94" y="771"/>
                      </a:lnTo>
                      <a:lnTo>
                        <a:pt x="94" y="729"/>
                      </a:lnTo>
                      <a:lnTo>
                        <a:pt x="102" y="729"/>
                      </a:lnTo>
                      <a:lnTo>
                        <a:pt x="111" y="729"/>
                      </a:lnTo>
                      <a:lnTo>
                        <a:pt x="119" y="703"/>
                      </a:lnTo>
                      <a:lnTo>
                        <a:pt x="111" y="686"/>
                      </a:lnTo>
                      <a:lnTo>
                        <a:pt x="94" y="686"/>
                      </a:lnTo>
                      <a:lnTo>
                        <a:pt x="85" y="669"/>
                      </a:lnTo>
                      <a:lnTo>
                        <a:pt x="77" y="661"/>
                      </a:lnTo>
                      <a:lnTo>
                        <a:pt x="68" y="636"/>
                      </a:lnTo>
                      <a:lnTo>
                        <a:pt x="77" y="627"/>
                      </a:lnTo>
                      <a:lnTo>
                        <a:pt x="77" y="610"/>
                      </a:lnTo>
                      <a:lnTo>
                        <a:pt x="68" y="602"/>
                      </a:lnTo>
                      <a:lnTo>
                        <a:pt x="77" y="576"/>
                      </a:lnTo>
                      <a:lnTo>
                        <a:pt x="85" y="568"/>
                      </a:lnTo>
                      <a:lnTo>
                        <a:pt x="94" y="568"/>
                      </a:lnTo>
                      <a:lnTo>
                        <a:pt x="94" y="576"/>
                      </a:lnTo>
                      <a:lnTo>
                        <a:pt x="94" y="585"/>
                      </a:lnTo>
                      <a:lnTo>
                        <a:pt x="85" y="593"/>
                      </a:lnTo>
                      <a:lnTo>
                        <a:pt x="111" y="619"/>
                      </a:lnTo>
                      <a:lnTo>
                        <a:pt x="119" y="619"/>
                      </a:lnTo>
                      <a:lnTo>
                        <a:pt x="111" y="610"/>
                      </a:lnTo>
                      <a:lnTo>
                        <a:pt x="111" y="585"/>
                      </a:lnTo>
                      <a:lnTo>
                        <a:pt x="102" y="576"/>
                      </a:lnTo>
                      <a:lnTo>
                        <a:pt x="102" y="559"/>
                      </a:lnTo>
                      <a:lnTo>
                        <a:pt x="102" y="551"/>
                      </a:lnTo>
                      <a:lnTo>
                        <a:pt x="111" y="542"/>
                      </a:lnTo>
                      <a:lnTo>
                        <a:pt x="136" y="551"/>
                      </a:lnTo>
                      <a:lnTo>
                        <a:pt x="170" y="559"/>
                      </a:lnTo>
                      <a:lnTo>
                        <a:pt x="170" y="551"/>
                      </a:lnTo>
                      <a:lnTo>
                        <a:pt x="179" y="551"/>
                      </a:lnTo>
                      <a:lnTo>
                        <a:pt x="179" y="559"/>
                      </a:lnTo>
                      <a:lnTo>
                        <a:pt x="187" y="559"/>
                      </a:lnTo>
                      <a:lnTo>
                        <a:pt x="187" y="551"/>
                      </a:lnTo>
                      <a:lnTo>
                        <a:pt x="170" y="551"/>
                      </a:lnTo>
                      <a:lnTo>
                        <a:pt x="179" y="542"/>
                      </a:lnTo>
                      <a:close/>
                    </a:path>
                  </a:pathLst>
                </a:custGeom>
                <a:solidFill>
                  <a:srgbClr val="8DA3FF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0" hangingPunct="0">
                    <a:spcBef>
                      <a:spcPct val="20000"/>
                    </a:spcBef>
                  </a:pPr>
                  <a:endParaRPr lang="en-US"/>
                </a:p>
              </p:txBody>
            </p:sp>
            <p:sp>
              <p:nvSpPr>
                <p:cNvPr id="46153" name="Freeform 109"/>
                <p:cNvSpPr>
                  <a:spLocks/>
                </p:cNvSpPr>
                <p:nvPr/>
              </p:nvSpPr>
              <p:spPr bwMode="auto">
                <a:xfrm>
                  <a:off x="430" y="2479"/>
                  <a:ext cx="42" cy="17"/>
                </a:xfrm>
                <a:custGeom>
                  <a:avLst/>
                  <a:gdLst>
                    <a:gd name="T0" fmla="*/ 8 w 42"/>
                    <a:gd name="T1" fmla="*/ 0 h 17"/>
                    <a:gd name="T2" fmla="*/ 25 w 42"/>
                    <a:gd name="T3" fmla="*/ 8 h 17"/>
                    <a:gd name="T4" fmla="*/ 34 w 42"/>
                    <a:gd name="T5" fmla="*/ 8 h 17"/>
                    <a:gd name="T6" fmla="*/ 42 w 42"/>
                    <a:gd name="T7" fmla="*/ 8 h 17"/>
                    <a:gd name="T8" fmla="*/ 34 w 42"/>
                    <a:gd name="T9" fmla="*/ 17 h 17"/>
                    <a:gd name="T10" fmla="*/ 17 w 42"/>
                    <a:gd name="T11" fmla="*/ 17 h 17"/>
                    <a:gd name="T12" fmla="*/ 8 w 42"/>
                    <a:gd name="T13" fmla="*/ 8 h 17"/>
                    <a:gd name="T14" fmla="*/ 0 w 42"/>
                    <a:gd name="T15" fmla="*/ 8 h 17"/>
                    <a:gd name="T16" fmla="*/ 0 w 42"/>
                    <a:gd name="T17" fmla="*/ 0 h 17"/>
                    <a:gd name="T18" fmla="*/ 0 w 42"/>
                    <a:gd name="T19" fmla="*/ 0 h 17"/>
                    <a:gd name="T20" fmla="*/ 8 w 42"/>
                    <a:gd name="T21" fmla="*/ 0 h 17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w 42"/>
                    <a:gd name="T34" fmla="*/ 0 h 17"/>
                    <a:gd name="T35" fmla="*/ 42 w 42"/>
                    <a:gd name="T36" fmla="*/ 17 h 17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T33" t="T34" r="T35" b="T36"/>
                  <a:pathLst>
                    <a:path w="42" h="17">
                      <a:moveTo>
                        <a:pt x="8" y="0"/>
                      </a:moveTo>
                      <a:lnTo>
                        <a:pt x="25" y="8"/>
                      </a:lnTo>
                      <a:lnTo>
                        <a:pt x="34" y="8"/>
                      </a:lnTo>
                      <a:lnTo>
                        <a:pt x="42" y="8"/>
                      </a:lnTo>
                      <a:lnTo>
                        <a:pt x="34" y="17"/>
                      </a:lnTo>
                      <a:lnTo>
                        <a:pt x="17" y="17"/>
                      </a:lnTo>
                      <a:lnTo>
                        <a:pt x="8" y="8"/>
                      </a:lnTo>
                      <a:lnTo>
                        <a:pt x="0" y="8"/>
                      </a:lnTo>
                      <a:lnTo>
                        <a:pt x="0" y="0"/>
                      </a:lnTo>
                      <a:lnTo>
                        <a:pt x="8" y="0"/>
                      </a:lnTo>
                      <a:close/>
                    </a:path>
                  </a:pathLst>
                </a:custGeom>
                <a:solidFill>
                  <a:srgbClr val="8DA3FF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0" hangingPunct="0">
                    <a:spcBef>
                      <a:spcPct val="20000"/>
                    </a:spcBef>
                  </a:pPr>
                  <a:endParaRPr lang="en-US"/>
                </a:p>
              </p:txBody>
            </p:sp>
            <p:sp>
              <p:nvSpPr>
                <p:cNvPr id="46154" name="Freeform 110"/>
                <p:cNvSpPr>
                  <a:spLocks/>
                </p:cNvSpPr>
                <p:nvPr/>
              </p:nvSpPr>
              <p:spPr bwMode="auto">
                <a:xfrm>
                  <a:off x="396" y="2479"/>
                  <a:ext cx="25" cy="17"/>
                </a:xfrm>
                <a:custGeom>
                  <a:avLst/>
                  <a:gdLst>
                    <a:gd name="T0" fmla="*/ 8 w 25"/>
                    <a:gd name="T1" fmla="*/ 8 h 17"/>
                    <a:gd name="T2" fmla="*/ 0 w 25"/>
                    <a:gd name="T3" fmla="*/ 0 h 17"/>
                    <a:gd name="T4" fmla="*/ 17 w 25"/>
                    <a:gd name="T5" fmla="*/ 0 h 17"/>
                    <a:gd name="T6" fmla="*/ 25 w 25"/>
                    <a:gd name="T7" fmla="*/ 8 h 17"/>
                    <a:gd name="T8" fmla="*/ 8 w 25"/>
                    <a:gd name="T9" fmla="*/ 17 h 17"/>
                    <a:gd name="T10" fmla="*/ 8 w 25"/>
                    <a:gd name="T11" fmla="*/ 8 h 17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25"/>
                    <a:gd name="T19" fmla="*/ 0 h 17"/>
                    <a:gd name="T20" fmla="*/ 25 w 25"/>
                    <a:gd name="T21" fmla="*/ 17 h 17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25" h="17">
                      <a:moveTo>
                        <a:pt x="8" y="8"/>
                      </a:moveTo>
                      <a:lnTo>
                        <a:pt x="0" y="0"/>
                      </a:lnTo>
                      <a:lnTo>
                        <a:pt x="17" y="0"/>
                      </a:lnTo>
                      <a:lnTo>
                        <a:pt x="25" y="8"/>
                      </a:lnTo>
                      <a:lnTo>
                        <a:pt x="8" y="17"/>
                      </a:lnTo>
                      <a:lnTo>
                        <a:pt x="8" y="8"/>
                      </a:lnTo>
                      <a:close/>
                    </a:path>
                  </a:pathLst>
                </a:custGeom>
                <a:solidFill>
                  <a:srgbClr val="8DA3FF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0" hangingPunct="0">
                    <a:spcBef>
                      <a:spcPct val="20000"/>
                    </a:spcBef>
                  </a:pPr>
                  <a:endParaRPr lang="en-US"/>
                </a:p>
              </p:txBody>
            </p:sp>
            <p:sp>
              <p:nvSpPr>
                <p:cNvPr id="46155" name="Freeform 111"/>
                <p:cNvSpPr>
                  <a:spLocks/>
                </p:cNvSpPr>
                <p:nvPr/>
              </p:nvSpPr>
              <p:spPr bwMode="auto">
                <a:xfrm>
                  <a:off x="549" y="2580"/>
                  <a:ext cx="25" cy="34"/>
                </a:xfrm>
                <a:custGeom>
                  <a:avLst/>
                  <a:gdLst>
                    <a:gd name="T0" fmla="*/ 0 w 25"/>
                    <a:gd name="T1" fmla="*/ 0 h 34"/>
                    <a:gd name="T2" fmla="*/ 25 w 25"/>
                    <a:gd name="T3" fmla="*/ 17 h 34"/>
                    <a:gd name="T4" fmla="*/ 25 w 25"/>
                    <a:gd name="T5" fmla="*/ 26 h 34"/>
                    <a:gd name="T6" fmla="*/ 25 w 25"/>
                    <a:gd name="T7" fmla="*/ 34 h 34"/>
                    <a:gd name="T8" fmla="*/ 8 w 25"/>
                    <a:gd name="T9" fmla="*/ 26 h 34"/>
                    <a:gd name="T10" fmla="*/ 8 w 25"/>
                    <a:gd name="T11" fmla="*/ 17 h 34"/>
                    <a:gd name="T12" fmla="*/ 0 w 25"/>
                    <a:gd name="T13" fmla="*/ 9 h 34"/>
                    <a:gd name="T14" fmla="*/ 0 w 25"/>
                    <a:gd name="T15" fmla="*/ 0 h 34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w 25"/>
                    <a:gd name="T25" fmla="*/ 0 h 34"/>
                    <a:gd name="T26" fmla="*/ 25 w 25"/>
                    <a:gd name="T27" fmla="*/ 34 h 34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T24" t="T25" r="T26" b="T27"/>
                  <a:pathLst>
                    <a:path w="25" h="34">
                      <a:moveTo>
                        <a:pt x="0" y="0"/>
                      </a:moveTo>
                      <a:lnTo>
                        <a:pt x="25" y="17"/>
                      </a:lnTo>
                      <a:lnTo>
                        <a:pt x="25" y="26"/>
                      </a:lnTo>
                      <a:lnTo>
                        <a:pt x="25" y="34"/>
                      </a:lnTo>
                      <a:lnTo>
                        <a:pt x="8" y="26"/>
                      </a:lnTo>
                      <a:lnTo>
                        <a:pt x="8" y="17"/>
                      </a:lnTo>
                      <a:lnTo>
                        <a:pt x="0" y="9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8DA3FF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0" hangingPunct="0">
                    <a:spcBef>
                      <a:spcPct val="20000"/>
                    </a:spcBef>
                  </a:pPr>
                  <a:endParaRPr lang="en-US"/>
                </a:p>
              </p:txBody>
            </p:sp>
            <p:sp>
              <p:nvSpPr>
                <p:cNvPr id="46156" name="Freeform 112"/>
                <p:cNvSpPr>
                  <a:spLocks/>
                </p:cNvSpPr>
                <p:nvPr/>
              </p:nvSpPr>
              <p:spPr bwMode="auto">
                <a:xfrm>
                  <a:off x="532" y="2640"/>
                  <a:ext cx="25" cy="33"/>
                </a:xfrm>
                <a:custGeom>
                  <a:avLst/>
                  <a:gdLst>
                    <a:gd name="T0" fmla="*/ 25 w 25"/>
                    <a:gd name="T1" fmla="*/ 33 h 33"/>
                    <a:gd name="T2" fmla="*/ 17 w 25"/>
                    <a:gd name="T3" fmla="*/ 33 h 33"/>
                    <a:gd name="T4" fmla="*/ 8 w 25"/>
                    <a:gd name="T5" fmla="*/ 17 h 33"/>
                    <a:gd name="T6" fmla="*/ 0 w 25"/>
                    <a:gd name="T7" fmla="*/ 0 h 33"/>
                    <a:gd name="T8" fmla="*/ 8 w 25"/>
                    <a:gd name="T9" fmla="*/ 0 h 33"/>
                    <a:gd name="T10" fmla="*/ 8 w 25"/>
                    <a:gd name="T11" fmla="*/ 8 h 33"/>
                    <a:gd name="T12" fmla="*/ 25 w 25"/>
                    <a:gd name="T13" fmla="*/ 33 h 33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w 25"/>
                    <a:gd name="T22" fmla="*/ 0 h 33"/>
                    <a:gd name="T23" fmla="*/ 25 w 25"/>
                    <a:gd name="T24" fmla="*/ 33 h 33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T21" t="T22" r="T23" b="T24"/>
                  <a:pathLst>
                    <a:path w="25" h="33">
                      <a:moveTo>
                        <a:pt x="25" y="33"/>
                      </a:moveTo>
                      <a:lnTo>
                        <a:pt x="17" y="33"/>
                      </a:lnTo>
                      <a:lnTo>
                        <a:pt x="8" y="17"/>
                      </a:lnTo>
                      <a:lnTo>
                        <a:pt x="0" y="0"/>
                      </a:lnTo>
                      <a:lnTo>
                        <a:pt x="8" y="0"/>
                      </a:lnTo>
                      <a:lnTo>
                        <a:pt x="8" y="8"/>
                      </a:lnTo>
                      <a:lnTo>
                        <a:pt x="25" y="33"/>
                      </a:lnTo>
                      <a:close/>
                    </a:path>
                  </a:pathLst>
                </a:custGeom>
                <a:solidFill>
                  <a:srgbClr val="8DA3FF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0" hangingPunct="0">
                    <a:spcBef>
                      <a:spcPct val="20000"/>
                    </a:spcBef>
                  </a:pPr>
                  <a:endParaRPr lang="en-US"/>
                </a:p>
              </p:txBody>
            </p:sp>
            <p:sp>
              <p:nvSpPr>
                <p:cNvPr id="46157" name="Freeform 113"/>
                <p:cNvSpPr>
                  <a:spLocks/>
                </p:cNvSpPr>
                <p:nvPr/>
              </p:nvSpPr>
              <p:spPr bwMode="auto">
                <a:xfrm>
                  <a:off x="3997" y="1648"/>
                  <a:ext cx="424" cy="492"/>
                </a:xfrm>
                <a:custGeom>
                  <a:avLst/>
                  <a:gdLst>
                    <a:gd name="T0" fmla="*/ 187 w 424"/>
                    <a:gd name="T1" fmla="*/ 475 h 492"/>
                    <a:gd name="T2" fmla="*/ 170 w 424"/>
                    <a:gd name="T3" fmla="*/ 466 h 492"/>
                    <a:gd name="T4" fmla="*/ 161 w 424"/>
                    <a:gd name="T5" fmla="*/ 475 h 492"/>
                    <a:gd name="T6" fmla="*/ 144 w 424"/>
                    <a:gd name="T7" fmla="*/ 475 h 492"/>
                    <a:gd name="T8" fmla="*/ 127 w 424"/>
                    <a:gd name="T9" fmla="*/ 466 h 492"/>
                    <a:gd name="T10" fmla="*/ 102 w 424"/>
                    <a:gd name="T11" fmla="*/ 466 h 492"/>
                    <a:gd name="T12" fmla="*/ 93 w 424"/>
                    <a:gd name="T13" fmla="*/ 441 h 492"/>
                    <a:gd name="T14" fmla="*/ 76 w 424"/>
                    <a:gd name="T15" fmla="*/ 432 h 492"/>
                    <a:gd name="T16" fmla="*/ 68 w 424"/>
                    <a:gd name="T17" fmla="*/ 424 h 492"/>
                    <a:gd name="T18" fmla="*/ 42 w 424"/>
                    <a:gd name="T19" fmla="*/ 424 h 492"/>
                    <a:gd name="T20" fmla="*/ 34 w 424"/>
                    <a:gd name="T21" fmla="*/ 407 h 492"/>
                    <a:gd name="T22" fmla="*/ 25 w 424"/>
                    <a:gd name="T23" fmla="*/ 322 h 492"/>
                    <a:gd name="T24" fmla="*/ 17 w 424"/>
                    <a:gd name="T25" fmla="*/ 237 h 492"/>
                    <a:gd name="T26" fmla="*/ 8 w 424"/>
                    <a:gd name="T27" fmla="*/ 153 h 492"/>
                    <a:gd name="T28" fmla="*/ 0 w 424"/>
                    <a:gd name="T29" fmla="*/ 93 h 492"/>
                    <a:gd name="T30" fmla="*/ 93 w 424"/>
                    <a:gd name="T31" fmla="*/ 85 h 492"/>
                    <a:gd name="T32" fmla="*/ 187 w 424"/>
                    <a:gd name="T33" fmla="*/ 93 h 492"/>
                    <a:gd name="T34" fmla="*/ 195 w 424"/>
                    <a:gd name="T35" fmla="*/ 102 h 492"/>
                    <a:gd name="T36" fmla="*/ 272 w 424"/>
                    <a:gd name="T37" fmla="*/ 85 h 492"/>
                    <a:gd name="T38" fmla="*/ 357 w 424"/>
                    <a:gd name="T39" fmla="*/ 26 h 492"/>
                    <a:gd name="T40" fmla="*/ 407 w 424"/>
                    <a:gd name="T41" fmla="*/ 68 h 492"/>
                    <a:gd name="T42" fmla="*/ 424 w 424"/>
                    <a:gd name="T43" fmla="*/ 178 h 492"/>
                    <a:gd name="T44" fmla="*/ 407 w 424"/>
                    <a:gd name="T45" fmla="*/ 187 h 492"/>
                    <a:gd name="T46" fmla="*/ 416 w 424"/>
                    <a:gd name="T47" fmla="*/ 195 h 492"/>
                    <a:gd name="T48" fmla="*/ 424 w 424"/>
                    <a:gd name="T49" fmla="*/ 221 h 492"/>
                    <a:gd name="T50" fmla="*/ 416 w 424"/>
                    <a:gd name="T51" fmla="*/ 237 h 492"/>
                    <a:gd name="T52" fmla="*/ 416 w 424"/>
                    <a:gd name="T53" fmla="*/ 263 h 492"/>
                    <a:gd name="T54" fmla="*/ 407 w 424"/>
                    <a:gd name="T55" fmla="*/ 271 h 492"/>
                    <a:gd name="T56" fmla="*/ 407 w 424"/>
                    <a:gd name="T57" fmla="*/ 280 h 492"/>
                    <a:gd name="T58" fmla="*/ 416 w 424"/>
                    <a:gd name="T59" fmla="*/ 297 h 492"/>
                    <a:gd name="T60" fmla="*/ 407 w 424"/>
                    <a:gd name="T61" fmla="*/ 314 h 492"/>
                    <a:gd name="T62" fmla="*/ 399 w 424"/>
                    <a:gd name="T63" fmla="*/ 322 h 492"/>
                    <a:gd name="T64" fmla="*/ 382 w 424"/>
                    <a:gd name="T65" fmla="*/ 339 h 492"/>
                    <a:gd name="T66" fmla="*/ 374 w 424"/>
                    <a:gd name="T67" fmla="*/ 348 h 492"/>
                    <a:gd name="T68" fmla="*/ 357 w 424"/>
                    <a:gd name="T69" fmla="*/ 348 h 492"/>
                    <a:gd name="T70" fmla="*/ 348 w 424"/>
                    <a:gd name="T71" fmla="*/ 365 h 492"/>
                    <a:gd name="T72" fmla="*/ 340 w 424"/>
                    <a:gd name="T73" fmla="*/ 373 h 492"/>
                    <a:gd name="T74" fmla="*/ 331 w 424"/>
                    <a:gd name="T75" fmla="*/ 390 h 492"/>
                    <a:gd name="T76" fmla="*/ 331 w 424"/>
                    <a:gd name="T77" fmla="*/ 398 h 492"/>
                    <a:gd name="T78" fmla="*/ 331 w 424"/>
                    <a:gd name="T79" fmla="*/ 407 h 492"/>
                    <a:gd name="T80" fmla="*/ 323 w 424"/>
                    <a:gd name="T81" fmla="*/ 424 h 492"/>
                    <a:gd name="T82" fmla="*/ 323 w 424"/>
                    <a:gd name="T83" fmla="*/ 407 h 492"/>
                    <a:gd name="T84" fmla="*/ 306 w 424"/>
                    <a:gd name="T85" fmla="*/ 407 h 492"/>
                    <a:gd name="T86" fmla="*/ 306 w 424"/>
                    <a:gd name="T87" fmla="*/ 432 h 492"/>
                    <a:gd name="T88" fmla="*/ 297 w 424"/>
                    <a:gd name="T89" fmla="*/ 449 h 492"/>
                    <a:gd name="T90" fmla="*/ 297 w 424"/>
                    <a:gd name="T91" fmla="*/ 458 h 492"/>
                    <a:gd name="T92" fmla="*/ 289 w 424"/>
                    <a:gd name="T93" fmla="*/ 483 h 492"/>
                    <a:gd name="T94" fmla="*/ 272 w 424"/>
                    <a:gd name="T95" fmla="*/ 492 h 492"/>
                    <a:gd name="T96" fmla="*/ 255 w 424"/>
                    <a:gd name="T97" fmla="*/ 475 h 492"/>
                    <a:gd name="T98" fmla="*/ 238 w 424"/>
                    <a:gd name="T99" fmla="*/ 466 h 492"/>
                    <a:gd name="T100" fmla="*/ 229 w 424"/>
                    <a:gd name="T101" fmla="*/ 449 h 492"/>
                    <a:gd name="T102" fmla="*/ 212 w 424"/>
                    <a:gd name="T103" fmla="*/ 458 h 492"/>
                    <a:gd name="T104" fmla="*/ 195 w 424"/>
                    <a:gd name="T105" fmla="*/ 475 h 492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w 424"/>
                    <a:gd name="T160" fmla="*/ 0 h 492"/>
                    <a:gd name="T161" fmla="*/ 424 w 424"/>
                    <a:gd name="T162" fmla="*/ 492 h 492"/>
                  </a:gdLst>
                  <a:ahLst/>
                  <a:cxnLst>
                    <a:cxn ang="T106">
                      <a:pos x="T0" y="T1"/>
                    </a:cxn>
                    <a:cxn ang="T107">
                      <a:pos x="T2" y="T3"/>
                    </a:cxn>
                    <a:cxn ang="T108">
                      <a:pos x="T4" y="T5"/>
                    </a:cxn>
                    <a:cxn ang="T109">
                      <a:pos x="T6" y="T7"/>
                    </a:cxn>
                    <a:cxn ang="T110">
                      <a:pos x="T8" y="T9"/>
                    </a:cxn>
                    <a:cxn ang="T111">
                      <a:pos x="T10" y="T11"/>
                    </a:cxn>
                    <a:cxn ang="T112">
                      <a:pos x="T12" y="T13"/>
                    </a:cxn>
                    <a:cxn ang="T113">
                      <a:pos x="T14" y="T15"/>
                    </a:cxn>
                    <a:cxn ang="T114">
                      <a:pos x="T16" y="T17"/>
                    </a:cxn>
                    <a:cxn ang="T115">
                      <a:pos x="T18" y="T19"/>
                    </a:cxn>
                    <a:cxn ang="T116">
                      <a:pos x="T20" y="T21"/>
                    </a:cxn>
                    <a:cxn ang="T117">
                      <a:pos x="T22" y="T23"/>
                    </a:cxn>
                    <a:cxn ang="T118">
                      <a:pos x="T24" y="T25"/>
                    </a:cxn>
                    <a:cxn ang="T119">
                      <a:pos x="T26" y="T27"/>
                    </a:cxn>
                    <a:cxn ang="T120">
                      <a:pos x="T28" y="T29"/>
                    </a:cxn>
                    <a:cxn ang="T121">
                      <a:pos x="T30" y="T31"/>
                    </a:cxn>
                    <a:cxn ang="T122">
                      <a:pos x="T32" y="T33"/>
                    </a:cxn>
                    <a:cxn ang="T123">
                      <a:pos x="T34" y="T35"/>
                    </a:cxn>
                    <a:cxn ang="T124">
                      <a:pos x="T36" y="T37"/>
                    </a:cxn>
                    <a:cxn ang="T125">
                      <a:pos x="T38" y="T39"/>
                    </a:cxn>
                    <a:cxn ang="T126">
                      <a:pos x="T40" y="T41"/>
                    </a:cxn>
                    <a:cxn ang="T127">
                      <a:pos x="T42" y="T43"/>
                    </a:cxn>
                    <a:cxn ang="T128">
                      <a:pos x="T44" y="T45"/>
                    </a:cxn>
                    <a:cxn ang="T129">
                      <a:pos x="T46" y="T47"/>
                    </a:cxn>
                    <a:cxn ang="T130">
                      <a:pos x="T48" y="T49"/>
                    </a:cxn>
                    <a:cxn ang="T131">
                      <a:pos x="T50" y="T51"/>
                    </a:cxn>
                    <a:cxn ang="T132">
                      <a:pos x="T52" y="T53"/>
                    </a:cxn>
                    <a:cxn ang="T133">
                      <a:pos x="T54" y="T55"/>
                    </a:cxn>
                    <a:cxn ang="T134">
                      <a:pos x="T56" y="T57"/>
                    </a:cxn>
                    <a:cxn ang="T135">
                      <a:pos x="T58" y="T59"/>
                    </a:cxn>
                    <a:cxn ang="T136">
                      <a:pos x="T60" y="T61"/>
                    </a:cxn>
                    <a:cxn ang="T137">
                      <a:pos x="T62" y="T63"/>
                    </a:cxn>
                    <a:cxn ang="T138">
                      <a:pos x="T64" y="T65"/>
                    </a:cxn>
                    <a:cxn ang="T139">
                      <a:pos x="T66" y="T67"/>
                    </a:cxn>
                    <a:cxn ang="T140">
                      <a:pos x="T68" y="T69"/>
                    </a:cxn>
                    <a:cxn ang="T141">
                      <a:pos x="T70" y="T71"/>
                    </a:cxn>
                    <a:cxn ang="T142">
                      <a:pos x="T72" y="T73"/>
                    </a:cxn>
                    <a:cxn ang="T143">
                      <a:pos x="T74" y="T75"/>
                    </a:cxn>
                    <a:cxn ang="T144">
                      <a:pos x="T76" y="T77"/>
                    </a:cxn>
                    <a:cxn ang="T145">
                      <a:pos x="T78" y="T79"/>
                    </a:cxn>
                    <a:cxn ang="T146">
                      <a:pos x="T80" y="T81"/>
                    </a:cxn>
                    <a:cxn ang="T147">
                      <a:pos x="T82" y="T83"/>
                    </a:cxn>
                    <a:cxn ang="T148">
                      <a:pos x="T84" y="T85"/>
                    </a:cxn>
                    <a:cxn ang="T149">
                      <a:pos x="T86" y="T87"/>
                    </a:cxn>
                    <a:cxn ang="T150">
                      <a:pos x="T88" y="T89"/>
                    </a:cxn>
                    <a:cxn ang="T151">
                      <a:pos x="T90" y="T91"/>
                    </a:cxn>
                    <a:cxn ang="T152">
                      <a:pos x="T92" y="T93"/>
                    </a:cxn>
                    <a:cxn ang="T153">
                      <a:pos x="T94" y="T95"/>
                    </a:cxn>
                    <a:cxn ang="T154">
                      <a:pos x="T96" y="T97"/>
                    </a:cxn>
                    <a:cxn ang="T155">
                      <a:pos x="T98" y="T99"/>
                    </a:cxn>
                    <a:cxn ang="T156">
                      <a:pos x="T100" y="T101"/>
                    </a:cxn>
                    <a:cxn ang="T157">
                      <a:pos x="T102" y="T103"/>
                    </a:cxn>
                    <a:cxn ang="T158">
                      <a:pos x="T104" y="T105"/>
                    </a:cxn>
                  </a:cxnLst>
                  <a:rect l="T159" t="T160" r="T161" b="T162"/>
                  <a:pathLst>
                    <a:path w="424" h="492">
                      <a:moveTo>
                        <a:pt x="195" y="475"/>
                      </a:moveTo>
                      <a:lnTo>
                        <a:pt x="195" y="475"/>
                      </a:lnTo>
                      <a:lnTo>
                        <a:pt x="187" y="475"/>
                      </a:lnTo>
                      <a:lnTo>
                        <a:pt x="187" y="466"/>
                      </a:lnTo>
                      <a:lnTo>
                        <a:pt x="178" y="466"/>
                      </a:lnTo>
                      <a:lnTo>
                        <a:pt x="170" y="466"/>
                      </a:lnTo>
                      <a:lnTo>
                        <a:pt x="161" y="466"/>
                      </a:lnTo>
                      <a:lnTo>
                        <a:pt x="161" y="475"/>
                      </a:lnTo>
                      <a:lnTo>
                        <a:pt x="153" y="475"/>
                      </a:lnTo>
                      <a:lnTo>
                        <a:pt x="144" y="475"/>
                      </a:lnTo>
                      <a:lnTo>
                        <a:pt x="144" y="466"/>
                      </a:lnTo>
                      <a:lnTo>
                        <a:pt x="136" y="466"/>
                      </a:lnTo>
                      <a:lnTo>
                        <a:pt x="127" y="466"/>
                      </a:lnTo>
                      <a:lnTo>
                        <a:pt x="127" y="458"/>
                      </a:lnTo>
                      <a:lnTo>
                        <a:pt x="119" y="466"/>
                      </a:lnTo>
                      <a:lnTo>
                        <a:pt x="110" y="466"/>
                      </a:lnTo>
                      <a:lnTo>
                        <a:pt x="102" y="466"/>
                      </a:lnTo>
                      <a:lnTo>
                        <a:pt x="102" y="458"/>
                      </a:lnTo>
                      <a:lnTo>
                        <a:pt x="93" y="449"/>
                      </a:lnTo>
                      <a:lnTo>
                        <a:pt x="93" y="441"/>
                      </a:lnTo>
                      <a:lnTo>
                        <a:pt x="85" y="432"/>
                      </a:lnTo>
                      <a:lnTo>
                        <a:pt x="76" y="432"/>
                      </a:lnTo>
                      <a:lnTo>
                        <a:pt x="76" y="424"/>
                      </a:lnTo>
                      <a:lnTo>
                        <a:pt x="68" y="424"/>
                      </a:lnTo>
                      <a:lnTo>
                        <a:pt x="59" y="432"/>
                      </a:lnTo>
                      <a:lnTo>
                        <a:pt x="51" y="432"/>
                      </a:lnTo>
                      <a:lnTo>
                        <a:pt x="42" y="424"/>
                      </a:lnTo>
                      <a:lnTo>
                        <a:pt x="42" y="432"/>
                      </a:lnTo>
                      <a:lnTo>
                        <a:pt x="34" y="432"/>
                      </a:lnTo>
                      <a:lnTo>
                        <a:pt x="34" y="407"/>
                      </a:lnTo>
                      <a:lnTo>
                        <a:pt x="34" y="373"/>
                      </a:lnTo>
                      <a:lnTo>
                        <a:pt x="25" y="373"/>
                      </a:lnTo>
                      <a:lnTo>
                        <a:pt x="25" y="348"/>
                      </a:lnTo>
                      <a:lnTo>
                        <a:pt x="25" y="322"/>
                      </a:lnTo>
                      <a:lnTo>
                        <a:pt x="25" y="314"/>
                      </a:lnTo>
                      <a:lnTo>
                        <a:pt x="17" y="271"/>
                      </a:lnTo>
                      <a:lnTo>
                        <a:pt x="17" y="237"/>
                      </a:lnTo>
                      <a:lnTo>
                        <a:pt x="17" y="221"/>
                      </a:lnTo>
                      <a:lnTo>
                        <a:pt x="8" y="195"/>
                      </a:lnTo>
                      <a:lnTo>
                        <a:pt x="8" y="187"/>
                      </a:lnTo>
                      <a:lnTo>
                        <a:pt x="8" y="153"/>
                      </a:lnTo>
                      <a:lnTo>
                        <a:pt x="0" y="136"/>
                      </a:lnTo>
                      <a:lnTo>
                        <a:pt x="0" y="119"/>
                      </a:lnTo>
                      <a:lnTo>
                        <a:pt x="0" y="93"/>
                      </a:lnTo>
                      <a:lnTo>
                        <a:pt x="34" y="93"/>
                      </a:lnTo>
                      <a:lnTo>
                        <a:pt x="42" y="93"/>
                      </a:lnTo>
                      <a:lnTo>
                        <a:pt x="85" y="85"/>
                      </a:lnTo>
                      <a:lnTo>
                        <a:pt x="93" y="85"/>
                      </a:lnTo>
                      <a:lnTo>
                        <a:pt x="119" y="76"/>
                      </a:lnTo>
                      <a:lnTo>
                        <a:pt x="153" y="85"/>
                      </a:lnTo>
                      <a:lnTo>
                        <a:pt x="170" y="93"/>
                      </a:lnTo>
                      <a:lnTo>
                        <a:pt x="187" y="93"/>
                      </a:lnTo>
                      <a:lnTo>
                        <a:pt x="195" y="93"/>
                      </a:lnTo>
                      <a:lnTo>
                        <a:pt x="170" y="110"/>
                      </a:lnTo>
                      <a:lnTo>
                        <a:pt x="178" y="110"/>
                      </a:lnTo>
                      <a:lnTo>
                        <a:pt x="195" y="102"/>
                      </a:lnTo>
                      <a:lnTo>
                        <a:pt x="212" y="110"/>
                      </a:lnTo>
                      <a:lnTo>
                        <a:pt x="238" y="102"/>
                      </a:lnTo>
                      <a:lnTo>
                        <a:pt x="263" y="85"/>
                      </a:lnTo>
                      <a:lnTo>
                        <a:pt x="272" y="85"/>
                      </a:lnTo>
                      <a:lnTo>
                        <a:pt x="289" y="85"/>
                      </a:lnTo>
                      <a:lnTo>
                        <a:pt x="314" y="60"/>
                      </a:lnTo>
                      <a:lnTo>
                        <a:pt x="323" y="51"/>
                      </a:lnTo>
                      <a:lnTo>
                        <a:pt x="357" y="26"/>
                      </a:lnTo>
                      <a:lnTo>
                        <a:pt x="399" y="0"/>
                      </a:lnTo>
                      <a:lnTo>
                        <a:pt x="399" y="17"/>
                      </a:lnTo>
                      <a:lnTo>
                        <a:pt x="407" y="68"/>
                      </a:lnTo>
                      <a:lnTo>
                        <a:pt x="416" y="110"/>
                      </a:lnTo>
                      <a:lnTo>
                        <a:pt x="416" y="144"/>
                      </a:lnTo>
                      <a:lnTo>
                        <a:pt x="424" y="178"/>
                      </a:lnTo>
                      <a:lnTo>
                        <a:pt x="416" y="178"/>
                      </a:lnTo>
                      <a:lnTo>
                        <a:pt x="407" y="187"/>
                      </a:lnTo>
                      <a:lnTo>
                        <a:pt x="416" y="187"/>
                      </a:lnTo>
                      <a:lnTo>
                        <a:pt x="416" y="195"/>
                      </a:lnTo>
                      <a:lnTo>
                        <a:pt x="416" y="204"/>
                      </a:lnTo>
                      <a:lnTo>
                        <a:pt x="416" y="212"/>
                      </a:lnTo>
                      <a:lnTo>
                        <a:pt x="424" y="212"/>
                      </a:lnTo>
                      <a:lnTo>
                        <a:pt x="424" y="221"/>
                      </a:lnTo>
                      <a:lnTo>
                        <a:pt x="416" y="229"/>
                      </a:lnTo>
                      <a:lnTo>
                        <a:pt x="416" y="237"/>
                      </a:lnTo>
                      <a:lnTo>
                        <a:pt x="416" y="254"/>
                      </a:lnTo>
                      <a:lnTo>
                        <a:pt x="416" y="263"/>
                      </a:lnTo>
                      <a:lnTo>
                        <a:pt x="416" y="271"/>
                      </a:lnTo>
                      <a:lnTo>
                        <a:pt x="407" y="271"/>
                      </a:lnTo>
                      <a:lnTo>
                        <a:pt x="416" y="280"/>
                      </a:lnTo>
                      <a:lnTo>
                        <a:pt x="407" y="280"/>
                      </a:lnTo>
                      <a:lnTo>
                        <a:pt x="416" y="288"/>
                      </a:lnTo>
                      <a:lnTo>
                        <a:pt x="407" y="288"/>
                      </a:lnTo>
                      <a:lnTo>
                        <a:pt x="407" y="297"/>
                      </a:lnTo>
                      <a:lnTo>
                        <a:pt x="416" y="297"/>
                      </a:lnTo>
                      <a:lnTo>
                        <a:pt x="407" y="305"/>
                      </a:lnTo>
                      <a:lnTo>
                        <a:pt x="407" y="314"/>
                      </a:lnTo>
                      <a:lnTo>
                        <a:pt x="399" y="314"/>
                      </a:lnTo>
                      <a:lnTo>
                        <a:pt x="399" y="322"/>
                      </a:lnTo>
                      <a:lnTo>
                        <a:pt x="390" y="331"/>
                      </a:lnTo>
                      <a:lnTo>
                        <a:pt x="382" y="339"/>
                      </a:lnTo>
                      <a:lnTo>
                        <a:pt x="382" y="348"/>
                      </a:lnTo>
                      <a:lnTo>
                        <a:pt x="374" y="348"/>
                      </a:lnTo>
                      <a:lnTo>
                        <a:pt x="365" y="356"/>
                      </a:lnTo>
                      <a:lnTo>
                        <a:pt x="365" y="348"/>
                      </a:lnTo>
                      <a:lnTo>
                        <a:pt x="357" y="348"/>
                      </a:lnTo>
                      <a:lnTo>
                        <a:pt x="348" y="356"/>
                      </a:lnTo>
                      <a:lnTo>
                        <a:pt x="348" y="365"/>
                      </a:lnTo>
                      <a:lnTo>
                        <a:pt x="340" y="365"/>
                      </a:lnTo>
                      <a:lnTo>
                        <a:pt x="340" y="373"/>
                      </a:lnTo>
                      <a:lnTo>
                        <a:pt x="331" y="382"/>
                      </a:lnTo>
                      <a:lnTo>
                        <a:pt x="340" y="390"/>
                      </a:lnTo>
                      <a:lnTo>
                        <a:pt x="331" y="390"/>
                      </a:lnTo>
                      <a:lnTo>
                        <a:pt x="331" y="398"/>
                      </a:lnTo>
                      <a:lnTo>
                        <a:pt x="340" y="407"/>
                      </a:lnTo>
                      <a:lnTo>
                        <a:pt x="340" y="415"/>
                      </a:lnTo>
                      <a:lnTo>
                        <a:pt x="331" y="407"/>
                      </a:lnTo>
                      <a:lnTo>
                        <a:pt x="331" y="415"/>
                      </a:lnTo>
                      <a:lnTo>
                        <a:pt x="323" y="424"/>
                      </a:lnTo>
                      <a:lnTo>
                        <a:pt x="323" y="415"/>
                      </a:lnTo>
                      <a:lnTo>
                        <a:pt x="323" y="407"/>
                      </a:lnTo>
                      <a:lnTo>
                        <a:pt x="314" y="407"/>
                      </a:lnTo>
                      <a:lnTo>
                        <a:pt x="306" y="407"/>
                      </a:lnTo>
                      <a:lnTo>
                        <a:pt x="306" y="415"/>
                      </a:lnTo>
                      <a:lnTo>
                        <a:pt x="306" y="424"/>
                      </a:lnTo>
                      <a:lnTo>
                        <a:pt x="306" y="432"/>
                      </a:lnTo>
                      <a:lnTo>
                        <a:pt x="297" y="432"/>
                      </a:lnTo>
                      <a:lnTo>
                        <a:pt x="297" y="441"/>
                      </a:lnTo>
                      <a:lnTo>
                        <a:pt x="297" y="449"/>
                      </a:lnTo>
                      <a:lnTo>
                        <a:pt x="306" y="458"/>
                      </a:lnTo>
                      <a:lnTo>
                        <a:pt x="297" y="466"/>
                      </a:lnTo>
                      <a:lnTo>
                        <a:pt x="297" y="458"/>
                      </a:lnTo>
                      <a:lnTo>
                        <a:pt x="297" y="466"/>
                      </a:lnTo>
                      <a:lnTo>
                        <a:pt x="289" y="483"/>
                      </a:lnTo>
                      <a:lnTo>
                        <a:pt x="280" y="483"/>
                      </a:lnTo>
                      <a:lnTo>
                        <a:pt x="280" y="492"/>
                      </a:lnTo>
                      <a:lnTo>
                        <a:pt x="272" y="492"/>
                      </a:lnTo>
                      <a:lnTo>
                        <a:pt x="263" y="492"/>
                      </a:lnTo>
                      <a:lnTo>
                        <a:pt x="263" y="483"/>
                      </a:lnTo>
                      <a:lnTo>
                        <a:pt x="255" y="483"/>
                      </a:lnTo>
                      <a:lnTo>
                        <a:pt x="255" y="475"/>
                      </a:lnTo>
                      <a:lnTo>
                        <a:pt x="246" y="475"/>
                      </a:lnTo>
                      <a:lnTo>
                        <a:pt x="238" y="475"/>
                      </a:lnTo>
                      <a:lnTo>
                        <a:pt x="238" y="466"/>
                      </a:lnTo>
                      <a:lnTo>
                        <a:pt x="229" y="458"/>
                      </a:lnTo>
                      <a:lnTo>
                        <a:pt x="229" y="449"/>
                      </a:lnTo>
                      <a:lnTo>
                        <a:pt x="221" y="458"/>
                      </a:lnTo>
                      <a:lnTo>
                        <a:pt x="212" y="458"/>
                      </a:lnTo>
                      <a:lnTo>
                        <a:pt x="212" y="466"/>
                      </a:lnTo>
                      <a:lnTo>
                        <a:pt x="212" y="475"/>
                      </a:lnTo>
                      <a:lnTo>
                        <a:pt x="204" y="475"/>
                      </a:lnTo>
                      <a:lnTo>
                        <a:pt x="195" y="475"/>
                      </a:lnTo>
                      <a:close/>
                    </a:path>
                  </a:pathLst>
                </a:custGeom>
                <a:solidFill>
                  <a:srgbClr val="8DA3FF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0" hangingPunct="0">
                    <a:spcBef>
                      <a:spcPct val="20000"/>
                    </a:spcBef>
                  </a:pPr>
                  <a:endParaRPr lang="en-US"/>
                </a:p>
              </p:txBody>
            </p:sp>
            <p:sp>
              <p:nvSpPr>
                <p:cNvPr id="46158" name="Freeform 114"/>
                <p:cNvSpPr>
                  <a:spLocks/>
                </p:cNvSpPr>
                <p:nvPr/>
              </p:nvSpPr>
              <p:spPr bwMode="auto">
                <a:xfrm>
                  <a:off x="3368" y="1674"/>
                  <a:ext cx="408" cy="720"/>
                </a:xfrm>
                <a:custGeom>
                  <a:avLst/>
                  <a:gdLst>
                    <a:gd name="T0" fmla="*/ 323 w 408"/>
                    <a:gd name="T1" fmla="*/ 661 h 720"/>
                    <a:gd name="T2" fmla="*/ 323 w 408"/>
                    <a:gd name="T3" fmla="*/ 703 h 720"/>
                    <a:gd name="T4" fmla="*/ 298 w 408"/>
                    <a:gd name="T5" fmla="*/ 694 h 720"/>
                    <a:gd name="T6" fmla="*/ 264 w 408"/>
                    <a:gd name="T7" fmla="*/ 703 h 720"/>
                    <a:gd name="T8" fmla="*/ 255 w 408"/>
                    <a:gd name="T9" fmla="*/ 720 h 720"/>
                    <a:gd name="T10" fmla="*/ 238 w 408"/>
                    <a:gd name="T11" fmla="*/ 711 h 720"/>
                    <a:gd name="T12" fmla="*/ 230 w 408"/>
                    <a:gd name="T13" fmla="*/ 703 h 720"/>
                    <a:gd name="T14" fmla="*/ 221 w 408"/>
                    <a:gd name="T15" fmla="*/ 686 h 720"/>
                    <a:gd name="T16" fmla="*/ 221 w 408"/>
                    <a:gd name="T17" fmla="*/ 661 h 720"/>
                    <a:gd name="T18" fmla="*/ 213 w 408"/>
                    <a:gd name="T19" fmla="*/ 627 h 720"/>
                    <a:gd name="T20" fmla="*/ 179 w 408"/>
                    <a:gd name="T21" fmla="*/ 601 h 720"/>
                    <a:gd name="T22" fmla="*/ 170 w 408"/>
                    <a:gd name="T23" fmla="*/ 593 h 720"/>
                    <a:gd name="T24" fmla="*/ 136 w 408"/>
                    <a:gd name="T25" fmla="*/ 576 h 720"/>
                    <a:gd name="T26" fmla="*/ 128 w 408"/>
                    <a:gd name="T27" fmla="*/ 542 h 720"/>
                    <a:gd name="T28" fmla="*/ 136 w 408"/>
                    <a:gd name="T29" fmla="*/ 508 h 720"/>
                    <a:gd name="T30" fmla="*/ 145 w 408"/>
                    <a:gd name="T31" fmla="*/ 483 h 720"/>
                    <a:gd name="T32" fmla="*/ 111 w 408"/>
                    <a:gd name="T33" fmla="*/ 474 h 720"/>
                    <a:gd name="T34" fmla="*/ 85 w 408"/>
                    <a:gd name="T35" fmla="*/ 457 h 720"/>
                    <a:gd name="T36" fmla="*/ 77 w 408"/>
                    <a:gd name="T37" fmla="*/ 432 h 720"/>
                    <a:gd name="T38" fmla="*/ 34 w 408"/>
                    <a:gd name="T39" fmla="*/ 398 h 720"/>
                    <a:gd name="T40" fmla="*/ 9 w 408"/>
                    <a:gd name="T41" fmla="*/ 364 h 720"/>
                    <a:gd name="T42" fmla="*/ 0 w 408"/>
                    <a:gd name="T43" fmla="*/ 330 h 720"/>
                    <a:gd name="T44" fmla="*/ 9 w 408"/>
                    <a:gd name="T45" fmla="*/ 296 h 720"/>
                    <a:gd name="T46" fmla="*/ 9 w 408"/>
                    <a:gd name="T47" fmla="*/ 271 h 720"/>
                    <a:gd name="T48" fmla="*/ 34 w 408"/>
                    <a:gd name="T49" fmla="*/ 254 h 720"/>
                    <a:gd name="T50" fmla="*/ 43 w 408"/>
                    <a:gd name="T51" fmla="*/ 220 h 720"/>
                    <a:gd name="T52" fmla="*/ 34 w 408"/>
                    <a:gd name="T53" fmla="*/ 186 h 720"/>
                    <a:gd name="T54" fmla="*/ 43 w 408"/>
                    <a:gd name="T55" fmla="*/ 161 h 720"/>
                    <a:gd name="T56" fmla="*/ 85 w 408"/>
                    <a:gd name="T57" fmla="*/ 144 h 720"/>
                    <a:gd name="T58" fmla="*/ 102 w 408"/>
                    <a:gd name="T59" fmla="*/ 127 h 720"/>
                    <a:gd name="T60" fmla="*/ 119 w 408"/>
                    <a:gd name="T61" fmla="*/ 84 h 720"/>
                    <a:gd name="T62" fmla="*/ 111 w 408"/>
                    <a:gd name="T63" fmla="*/ 59 h 720"/>
                    <a:gd name="T64" fmla="*/ 85 w 408"/>
                    <a:gd name="T65" fmla="*/ 34 h 720"/>
                    <a:gd name="T66" fmla="*/ 68 w 408"/>
                    <a:gd name="T67" fmla="*/ 17 h 720"/>
                    <a:gd name="T68" fmla="*/ 230 w 408"/>
                    <a:gd name="T69" fmla="*/ 8 h 720"/>
                    <a:gd name="T70" fmla="*/ 332 w 408"/>
                    <a:gd name="T71" fmla="*/ 25 h 720"/>
                    <a:gd name="T72" fmla="*/ 374 w 408"/>
                    <a:gd name="T73" fmla="*/ 152 h 720"/>
                    <a:gd name="T74" fmla="*/ 383 w 408"/>
                    <a:gd name="T75" fmla="*/ 296 h 720"/>
                    <a:gd name="T76" fmla="*/ 383 w 408"/>
                    <a:gd name="T77" fmla="*/ 406 h 720"/>
                    <a:gd name="T78" fmla="*/ 391 w 408"/>
                    <a:gd name="T79" fmla="*/ 423 h 720"/>
                    <a:gd name="T80" fmla="*/ 391 w 408"/>
                    <a:gd name="T81" fmla="*/ 432 h 720"/>
                    <a:gd name="T82" fmla="*/ 400 w 408"/>
                    <a:gd name="T83" fmla="*/ 449 h 720"/>
                    <a:gd name="T84" fmla="*/ 400 w 408"/>
                    <a:gd name="T85" fmla="*/ 474 h 720"/>
                    <a:gd name="T86" fmla="*/ 391 w 408"/>
                    <a:gd name="T87" fmla="*/ 491 h 720"/>
                    <a:gd name="T88" fmla="*/ 391 w 408"/>
                    <a:gd name="T89" fmla="*/ 508 h 720"/>
                    <a:gd name="T90" fmla="*/ 383 w 408"/>
                    <a:gd name="T91" fmla="*/ 517 h 720"/>
                    <a:gd name="T92" fmla="*/ 374 w 408"/>
                    <a:gd name="T93" fmla="*/ 533 h 720"/>
                    <a:gd name="T94" fmla="*/ 366 w 408"/>
                    <a:gd name="T95" fmla="*/ 542 h 720"/>
                    <a:gd name="T96" fmla="*/ 366 w 408"/>
                    <a:gd name="T97" fmla="*/ 559 h 720"/>
                    <a:gd name="T98" fmla="*/ 357 w 408"/>
                    <a:gd name="T99" fmla="*/ 576 h 720"/>
                    <a:gd name="T100" fmla="*/ 357 w 408"/>
                    <a:gd name="T101" fmla="*/ 584 h 720"/>
                    <a:gd name="T102" fmla="*/ 357 w 408"/>
                    <a:gd name="T103" fmla="*/ 593 h 720"/>
                    <a:gd name="T104" fmla="*/ 357 w 408"/>
                    <a:gd name="T105" fmla="*/ 601 h 720"/>
                    <a:gd name="T106" fmla="*/ 349 w 408"/>
                    <a:gd name="T107" fmla="*/ 627 h 720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w 408"/>
                    <a:gd name="T163" fmla="*/ 0 h 720"/>
                    <a:gd name="T164" fmla="*/ 408 w 408"/>
                    <a:gd name="T165" fmla="*/ 720 h 720"/>
                  </a:gdLst>
                  <a:ahLst/>
                  <a:cxnLst>
                    <a:cxn ang="T108">
                      <a:pos x="T0" y="T1"/>
                    </a:cxn>
                    <a:cxn ang="T109">
                      <a:pos x="T2" y="T3"/>
                    </a:cxn>
                    <a:cxn ang="T110">
                      <a:pos x="T4" y="T5"/>
                    </a:cxn>
                    <a:cxn ang="T111">
                      <a:pos x="T6" y="T7"/>
                    </a:cxn>
                    <a:cxn ang="T112">
                      <a:pos x="T8" y="T9"/>
                    </a:cxn>
                    <a:cxn ang="T113">
                      <a:pos x="T10" y="T11"/>
                    </a:cxn>
                    <a:cxn ang="T114">
                      <a:pos x="T12" y="T13"/>
                    </a:cxn>
                    <a:cxn ang="T115">
                      <a:pos x="T14" y="T15"/>
                    </a:cxn>
                    <a:cxn ang="T116">
                      <a:pos x="T16" y="T17"/>
                    </a:cxn>
                    <a:cxn ang="T117">
                      <a:pos x="T18" y="T19"/>
                    </a:cxn>
                    <a:cxn ang="T118">
                      <a:pos x="T20" y="T21"/>
                    </a:cxn>
                    <a:cxn ang="T119">
                      <a:pos x="T22" y="T23"/>
                    </a:cxn>
                    <a:cxn ang="T120">
                      <a:pos x="T24" y="T25"/>
                    </a:cxn>
                    <a:cxn ang="T121">
                      <a:pos x="T26" y="T27"/>
                    </a:cxn>
                    <a:cxn ang="T122">
                      <a:pos x="T28" y="T29"/>
                    </a:cxn>
                    <a:cxn ang="T123">
                      <a:pos x="T30" y="T31"/>
                    </a:cxn>
                    <a:cxn ang="T124">
                      <a:pos x="T32" y="T33"/>
                    </a:cxn>
                    <a:cxn ang="T125">
                      <a:pos x="T34" y="T35"/>
                    </a:cxn>
                    <a:cxn ang="T126">
                      <a:pos x="T36" y="T37"/>
                    </a:cxn>
                    <a:cxn ang="T127">
                      <a:pos x="T38" y="T39"/>
                    </a:cxn>
                    <a:cxn ang="T128">
                      <a:pos x="T40" y="T41"/>
                    </a:cxn>
                    <a:cxn ang="T129">
                      <a:pos x="T42" y="T43"/>
                    </a:cxn>
                    <a:cxn ang="T130">
                      <a:pos x="T44" y="T45"/>
                    </a:cxn>
                    <a:cxn ang="T131">
                      <a:pos x="T46" y="T47"/>
                    </a:cxn>
                    <a:cxn ang="T132">
                      <a:pos x="T48" y="T49"/>
                    </a:cxn>
                    <a:cxn ang="T133">
                      <a:pos x="T50" y="T51"/>
                    </a:cxn>
                    <a:cxn ang="T134">
                      <a:pos x="T52" y="T53"/>
                    </a:cxn>
                    <a:cxn ang="T135">
                      <a:pos x="T54" y="T55"/>
                    </a:cxn>
                    <a:cxn ang="T136">
                      <a:pos x="T56" y="T57"/>
                    </a:cxn>
                    <a:cxn ang="T137">
                      <a:pos x="T58" y="T59"/>
                    </a:cxn>
                    <a:cxn ang="T138">
                      <a:pos x="T60" y="T61"/>
                    </a:cxn>
                    <a:cxn ang="T139">
                      <a:pos x="T62" y="T63"/>
                    </a:cxn>
                    <a:cxn ang="T140">
                      <a:pos x="T64" y="T65"/>
                    </a:cxn>
                    <a:cxn ang="T141">
                      <a:pos x="T66" y="T67"/>
                    </a:cxn>
                    <a:cxn ang="T142">
                      <a:pos x="T68" y="T69"/>
                    </a:cxn>
                    <a:cxn ang="T143">
                      <a:pos x="T70" y="T71"/>
                    </a:cxn>
                    <a:cxn ang="T144">
                      <a:pos x="T72" y="T73"/>
                    </a:cxn>
                    <a:cxn ang="T145">
                      <a:pos x="T74" y="T75"/>
                    </a:cxn>
                    <a:cxn ang="T146">
                      <a:pos x="T76" y="T77"/>
                    </a:cxn>
                    <a:cxn ang="T147">
                      <a:pos x="T78" y="T79"/>
                    </a:cxn>
                    <a:cxn ang="T148">
                      <a:pos x="T80" y="T81"/>
                    </a:cxn>
                    <a:cxn ang="T149">
                      <a:pos x="T82" y="T83"/>
                    </a:cxn>
                    <a:cxn ang="T150">
                      <a:pos x="T84" y="T85"/>
                    </a:cxn>
                    <a:cxn ang="T151">
                      <a:pos x="T86" y="T87"/>
                    </a:cxn>
                    <a:cxn ang="T152">
                      <a:pos x="T88" y="T89"/>
                    </a:cxn>
                    <a:cxn ang="T153">
                      <a:pos x="T90" y="T91"/>
                    </a:cxn>
                    <a:cxn ang="T154">
                      <a:pos x="T92" y="T93"/>
                    </a:cxn>
                    <a:cxn ang="T155">
                      <a:pos x="T94" y="T95"/>
                    </a:cxn>
                    <a:cxn ang="T156">
                      <a:pos x="T96" y="T97"/>
                    </a:cxn>
                    <a:cxn ang="T157">
                      <a:pos x="T98" y="T99"/>
                    </a:cxn>
                    <a:cxn ang="T158">
                      <a:pos x="T100" y="T101"/>
                    </a:cxn>
                    <a:cxn ang="T159">
                      <a:pos x="T102" y="T103"/>
                    </a:cxn>
                    <a:cxn ang="T160">
                      <a:pos x="T104" y="T105"/>
                    </a:cxn>
                    <a:cxn ang="T161">
                      <a:pos x="T106" y="T107"/>
                    </a:cxn>
                  </a:cxnLst>
                  <a:rect l="T162" t="T163" r="T164" b="T165"/>
                  <a:pathLst>
                    <a:path w="408" h="720">
                      <a:moveTo>
                        <a:pt x="366" y="644"/>
                      </a:moveTo>
                      <a:lnTo>
                        <a:pt x="357" y="644"/>
                      </a:lnTo>
                      <a:lnTo>
                        <a:pt x="340" y="652"/>
                      </a:lnTo>
                      <a:lnTo>
                        <a:pt x="332" y="652"/>
                      </a:lnTo>
                      <a:lnTo>
                        <a:pt x="323" y="661"/>
                      </a:lnTo>
                      <a:lnTo>
                        <a:pt x="323" y="669"/>
                      </a:lnTo>
                      <a:lnTo>
                        <a:pt x="323" y="677"/>
                      </a:lnTo>
                      <a:lnTo>
                        <a:pt x="323" y="686"/>
                      </a:lnTo>
                      <a:lnTo>
                        <a:pt x="332" y="686"/>
                      </a:lnTo>
                      <a:lnTo>
                        <a:pt x="332" y="694"/>
                      </a:lnTo>
                      <a:lnTo>
                        <a:pt x="323" y="703"/>
                      </a:lnTo>
                      <a:lnTo>
                        <a:pt x="315" y="703"/>
                      </a:lnTo>
                      <a:lnTo>
                        <a:pt x="315" y="694"/>
                      </a:lnTo>
                      <a:lnTo>
                        <a:pt x="306" y="694"/>
                      </a:lnTo>
                      <a:lnTo>
                        <a:pt x="298" y="694"/>
                      </a:lnTo>
                      <a:lnTo>
                        <a:pt x="289" y="686"/>
                      </a:lnTo>
                      <a:lnTo>
                        <a:pt x="281" y="686"/>
                      </a:lnTo>
                      <a:lnTo>
                        <a:pt x="272" y="686"/>
                      </a:lnTo>
                      <a:lnTo>
                        <a:pt x="264" y="694"/>
                      </a:lnTo>
                      <a:lnTo>
                        <a:pt x="264" y="703"/>
                      </a:lnTo>
                      <a:lnTo>
                        <a:pt x="255" y="703"/>
                      </a:lnTo>
                      <a:lnTo>
                        <a:pt x="255" y="711"/>
                      </a:lnTo>
                      <a:lnTo>
                        <a:pt x="264" y="720"/>
                      </a:lnTo>
                      <a:lnTo>
                        <a:pt x="255" y="720"/>
                      </a:lnTo>
                      <a:lnTo>
                        <a:pt x="255" y="711"/>
                      </a:lnTo>
                      <a:lnTo>
                        <a:pt x="247" y="711"/>
                      </a:lnTo>
                      <a:lnTo>
                        <a:pt x="247" y="703"/>
                      </a:lnTo>
                      <a:lnTo>
                        <a:pt x="238" y="703"/>
                      </a:lnTo>
                      <a:lnTo>
                        <a:pt x="238" y="711"/>
                      </a:lnTo>
                      <a:lnTo>
                        <a:pt x="247" y="711"/>
                      </a:lnTo>
                      <a:lnTo>
                        <a:pt x="247" y="720"/>
                      </a:lnTo>
                      <a:lnTo>
                        <a:pt x="238" y="711"/>
                      </a:lnTo>
                      <a:lnTo>
                        <a:pt x="230" y="711"/>
                      </a:lnTo>
                      <a:lnTo>
                        <a:pt x="230" y="703"/>
                      </a:lnTo>
                      <a:lnTo>
                        <a:pt x="230" y="694"/>
                      </a:lnTo>
                      <a:lnTo>
                        <a:pt x="221" y="686"/>
                      </a:lnTo>
                      <a:lnTo>
                        <a:pt x="221" y="677"/>
                      </a:lnTo>
                      <a:lnTo>
                        <a:pt x="230" y="669"/>
                      </a:lnTo>
                      <a:lnTo>
                        <a:pt x="230" y="661"/>
                      </a:lnTo>
                      <a:lnTo>
                        <a:pt x="221" y="661"/>
                      </a:lnTo>
                      <a:lnTo>
                        <a:pt x="221" y="652"/>
                      </a:lnTo>
                      <a:lnTo>
                        <a:pt x="213" y="644"/>
                      </a:lnTo>
                      <a:lnTo>
                        <a:pt x="213" y="635"/>
                      </a:lnTo>
                      <a:lnTo>
                        <a:pt x="213" y="627"/>
                      </a:lnTo>
                      <a:lnTo>
                        <a:pt x="204" y="627"/>
                      </a:lnTo>
                      <a:lnTo>
                        <a:pt x="196" y="627"/>
                      </a:lnTo>
                      <a:lnTo>
                        <a:pt x="196" y="618"/>
                      </a:lnTo>
                      <a:lnTo>
                        <a:pt x="196" y="610"/>
                      </a:lnTo>
                      <a:lnTo>
                        <a:pt x="179" y="601"/>
                      </a:lnTo>
                      <a:lnTo>
                        <a:pt x="170" y="610"/>
                      </a:lnTo>
                      <a:lnTo>
                        <a:pt x="170" y="601"/>
                      </a:lnTo>
                      <a:lnTo>
                        <a:pt x="170" y="593"/>
                      </a:lnTo>
                      <a:lnTo>
                        <a:pt x="162" y="593"/>
                      </a:lnTo>
                      <a:lnTo>
                        <a:pt x="153" y="584"/>
                      </a:lnTo>
                      <a:lnTo>
                        <a:pt x="145" y="584"/>
                      </a:lnTo>
                      <a:lnTo>
                        <a:pt x="136" y="576"/>
                      </a:lnTo>
                      <a:lnTo>
                        <a:pt x="128" y="567"/>
                      </a:lnTo>
                      <a:lnTo>
                        <a:pt x="128" y="550"/>
                      </a:lnTo>
                      <a:lnTo>
                        <a:pt x="128" y="542"/>
                      </a:lnTo>
                      <a:lnTo>
                        <a:pt x="136" y="525"/>
                      </a:lnTo>
                      <a:lnTo>
                        <a:pt x="136" y="517"/>
                      </a:lnTo>
                      <a:lnTo>
                        <a:pt x="136" y="508"/>
                      </a:lnTo>
                      <a:lnTo>
                        <a:pt x="136" y="500"/>
                      </a:lnTo>
                      <a:lnTo>
                        <a:pt x="145" y="491"/>
                      </a:lnTo>
                      <a:lnTo>
                        <a:pt x="145" y="483"/>
                      </a:lnTo>
                      <a:lnTo>
                        <a:pt x="128" y="474"/>
                      </a:lnTo>
                      <a:lnTo>
                        <a:pt x="111" y="474"/>
                      </a:lnTo>
                      <a:lnTo>
                        <a:pt x="102" y="483"/>
                      </a:lnTo>
                      <a:lnTo>
                        <a:pt x="94" y="483"/>
                      </a:lnTo>
                      <a:lnTo>
                        <a:pt x="94" y="474"/>
                      </a:lnTo>
                      <a:lnTo>
                        <a:pt x="85" y="466"/>
                      </a:lnTo>
                      <a:lnTo>
                        <a:pt x="85" y="457"/>
                      </a:lnTo>
                      <a:lnTo>
                        <a:pt x="85" y="449"/>
                      </a:lnTo>
                      <a:lnTo>
                        <a:pt x="85" y="440"/>
                      </a:lnTo>
                      <a:lnTo>
                        <a:pt x="77" y="432"/>
                      </a:lnTo>
                      <a:lnTo>
                        <a:pt x="68" y="423"/>
                      </a:lnTo>
                      <a:lnTo>
                        <a:pt x="60" y="415"/>
                      </a:lnTo>
                      <a:lnTo>
                        <a:pt x="51" y="415"/>
                      </a:lnTo>
                      <a:lnTo>
                        <a:pt x="43" y="406"/>
                      </a:lnTo>
                      <a:lnTo>
                        <a:pt x="43" y="398"/>
                      </a:lnTo>
                      <a:lnTo>
                        <a:pt x="34" y="398"/>
                      </a:lnTo>
                      <a:lnTo>
                        <a:pt x="34" y="389"/>
                      </a:lnTo>
                      <a:lnTo>
                        <a:pt x="17" y="381"/>
                      </a:lnTo>
                      <a:lnTo>
                        <a:pt x="17" y="372"/>
                      </a:lnTo>
                      <a:lnTo>
                        <a:pt x="17" y="364"/>
                      </a:lnTo>
                      <a:lnTo>
                        <a:pt x="9" y="364"/>
                      </a:lnTo>
                      <a:lnTo>
                        <a:pt x="9" y="356"/>
                      </a:lnTo>
                      <a:lnTo>
                        <a:pt x="9" y="347"/>
                      </a:lnTo>
                      <a:lnTo>
                        <a:pt x="0" y="339"/>
                      </a:lnTo>
                      <a:lnTo>
                        <a:pt x="0" y="330"/>
                      </a:lnTo>
                      <a:lnTo>
                        <a:pt x="0" y="322"/>
                      </a:lnTo>
                      <a:lnTo>
                        <a:pt x="0" y="313"/>
                      </a:lnTo>
                      <a:lnTo>
                        <a:pt x="0" y="305"/>
                      </a:lnTo>
                      <a:lnTo>
                        <a:pt x="0" y="296"/>
                      </a:lnTo>
                      <a:lnTo>
                        <a:pt x="9" y="296"/>
                      </a:lnTo>
                      <a:lnTo>
                        <a:pt x="9" y="288"/>
                      </a:lnTo>
                      <a:lnTo>
                        <a:pt x="9" y="279"/>
                      </a:lnTo>
                      <a:lnTo>
                        <a:pt x="9" y="271"/>
                      </a:lnTo>
                      <a:lnTo>
                        <a:pt x="9" y="262"/>
                      </a:lnTo>
                      <a:lnTo>
                        <a:pt x="17" y="262"/>
                      </a:lnTo>
                      <a:lnTo>
                        <a:pt x="26" y="262"/>
                      </a:lnTo>
                      <a:lnTo>
                        <a:pt x="26" y="254"/>
                      </a:lnTo>
                      <a:lnTo>
                        <a:pt x="34" y="254"/>
                      </a:lnTo>
                      <a:lnTo>
                        <a:pt x="34" y="245"/>
                      </a:lnTo>
                      <a:lnTo>
                        <a:pt x="34" y="237"/>
                      </a:lnTo>
                      <a:lnTo>
                        <a:pt x="43" y="228"/>
                      </a:lnTo>
                      <a:lnTo>
                        <a:pt x="43" y="220"/>
                      </a:lnTo>
                      <a:lnTo>
                        <a:pt x="43" y="203"/>
                      </a:lnTo>
                      <a:lnTo>
                        <a:pt x="43" y="195"/>
                      </a:lnTo>
                      <a:lnTo>
                        <a:pt x="43" y="186"/>
                      </a:lnTo>
                      <a:lnTo>
                        <a:pt x="34" y="186"/>
                      </a:lnTo>
                      <a:lnTo>
                        <a:pt x="34" y="178"/>
                      </a:lnTo>
                      <a:lnTo>
                        <a:pt x="34" y="169"/>
                      </a:lnTo>
                      <a:lnTo>
                        <a:pt x="34" y="161"/>
                      </a:lnTo>
                      <a:lnTo>
                        <a:pt x="43" y="152"/>
                      </a:lnTo>
                      <a:lnTo>
                        <a:pt x="43" y="161"/>
                      </a:lnTo>
                      <a:lnTo>
                        <a:pt x="51" y="152"/>
                      </a:lnTo>
                      <a:lnTo>
                        <a:pt x="60" y="152"/>
                      </a:lnTo>
                      <a:lnTo>
                        <a:pt x="68" y="152"/>
                      </a:lnTo>
                      <a:lnTo>
                        <a:pt x="77" y="144"/>
                      </a:lnTo>
                      <a:lnTo>
                        <a:pt x="85" y="144"/>
                      </a:lnTo>
                      <a:lnTo>
                        <a:pt x="94" y="144"/>
                      </a:lnTo>
                      <a:lnTo>
                        <a:pt x="94" y="135"/>
                      </a:lnTo>
                      <a:lnTo>
                        <a:pt x="102" y="135"/>
                      </a:lnTo>
                      <a:lnTo>
                        <a:pt x="102" y="127"/>
                      </a:lnTo>
                      <a:lnTo>
                        <a:pt x="102" y="118"/>
                      </a:lnTo>
                      <a:lnTo>
                        <a:pt x="102" y="110"/>
                      </a:lnTo>
                      <a:lnTo>
                        <a:pt x="111" y="110"/>
                      </a:lnTo>
                      <a:lnTo>
                        <a:pt x="111" y="101"/>
                      </a:lnTo>
                      <a:lnTo>
                        <a:pt x="119" y="84"/>
                      </a:lnTo>
                      <a:lnTo>
                        <a:pt x="119" y="76"/>
                      </a:lnTo>
                      <a:lnTo>
                        <a:pt x="111" y="67"/>
                      </a:lnTo>
                      <a:lnTo>
                        <a:pt x="111" y="59"/>
                      </a:lnTo>
                      <a:lnTo>
                        <a:pt x="102" y="50"/>
                      </a:lnTo>
                      <a:lnTo>
                        <a:pt x="94" y="50"/>
                      </a:lnTo>
                      <a:lnTo>
                        <a:pt x="85" y="42"/>
                      </a:lnTo>
                      <a:lnTo>
                        <a:pt x="85" y="34"/>
                      </a:lnTo>
                      <a:lnTo>
                        <a:pt x="77" y="25"/>
                      </a:lnTo>
                      <a:lnTo>
                        <a:pt x="68" y="25"/>
                      </a:lnTo>
                      <a:lnTo>
                        <a:pt x="68" y="17"/>
                      </a:lnTo>
                      <a:lnTo>
                        <a:pt x="85" y="17"/>
                      </a:lnTo>
                      <a:lnTo>
                        <a:pt x="136" y="8"/>
                      </a:lnTo>
                      <a:lnTo>
                        <a:pt x="145" y="8"/>
                      </a:lnTo>
                      <a:lnTo>
                        <a:pt x="187" y="8"/>
                      </a:lnTo>
                      <a:lnTo>
                        <a:pt x="230" y="8"/>
                      </a:lnTo>
                      <a:lnTo>
                        <a:pt x="247" y="8"/>
                      </a:lnTo>
                      <a:lnTo>
                        <a:pt x="289" y="0"/>
                      </a:lnTo>
                      <a:lnTo>
                        <a:pt x="298" y="0"/>
                      </a:lnTo>
                      <a:lnTo>
                        <a:pt x="332" y="0"/>
                      </a:lnTo>
                      <a:lnTo>
                        <a:pt x="332" y="25"/>
                      </a:lnTo>
                      <a:lnTo>
                        <a:pt x="340" y="42"/>
                      </a:lnTo>
                      <a:lnTo>
                        <a:pt x="349" y="50"/>
                      </a:lnTo>
                      <a:lnTo>
                        <a:pt x="357" y="76"/>
                      </a:lnTo>
                      <a:lnTo>
                        <a:pt x="366" y="93"/>
                      </a:lnTo>
                      <a:lnTo>
                        <a:pt x="374" y="127"/>
                      </a:lnTo>
                      <a:lnTo>
                        <a:pt x="374" y="152"/>
                      </a:lnTo>
                      <a:lnTo>
                        <a:pt x="374" y="169"/>
                      </a:lnTo>
                      <a:lnTo>
                        <a:pt x="374" y="186"/>
                      </a:lnTo>
                      <a:lnTo>
                        <a:pt x="383" y="220"/>
                      </a:lnTo>
                      <a:lnTo>
                        <a:pt x="383" y="254"/>
                      </a:lnTo>
                      <a:lnTo>
                        <a:pt x="383" y="296"/>
                      </a:lnTo>
                      <a:lnTo>
                        <a:pt x="391" y="330"/>
                      </a:lnTo>
                      <a:lnTo>
                        <a:pt x="391" y="364"/>
                      </a:lnTo>
                      <a:lnTo>
                        <a:pt x="391" y="381"/>
                      </a:lnTo>
                      <a:lnTo>
                        <a:pt x="391" y="398"/>
                      </a:lnTo>
                      <a:lnTo>
                        <a:pt x="383" y="406"/>
                      </a:lnTo>
                      <a:lnTo>
                        <a:pt x="391" y="406"/>
                      </a:lnTo>
                      <a:lnTo>
                        <a:pt x="391" y="415"/>
                      </a:lnTo>
                      <a:lnTo>
                        <a:pt x="391" y="423"/>
                      </a:lnTo>
                      <a:lnTo>
                        <a:pt x="383" y="423"/>
                      </a:lnTo>
                      <a:lnTo>
                        <a:pt x="383" y="432"/>
                      </a:lnTo>
                      <a:lnTo>
                        <a:pt x="391" y="432"/>
                      </a:lnTo>
                      <a:lnTo>
                        <a:pt x="391" y="440"/>
                      </a:lnTo>
                      <a:lnTo>
                        <a:pt x="391" y="449"/>
                      </a:lnTo>
                      <a:lnTo>
                        <a:pt x="400" y="449"/>
                      </a:lnTo>
                      <a:lnTo>
                        <a:pt x="400" y="457"/>
                      </a:lnTo>
                      <a:lnTo>
                        <a:pt x="400" y="466"/>
                      </a:lnTo>
                      <a:lnTo>
                        <a:pt x="400" y="474"/>
                      </a:lnTo>
                      <a:lnTo>
                        <a:pt x="408" y="474"/>
                      </a:lnTo>
                      <a:lnTo>
                        <a:pt x="400" y="483"/>
                      </a:lnTo>
                      <a:lnTo>
                        <a:pt x="400" y="491"/>
                      </a:lnTo>
                      <a:lnTo>
                        <a:pt x="391" y="491"/>
                      </a:lnTo>
                      <a:lnTo>
                        <a:pt x="391" y="500"/>
                      </a:lnTo>
                      <a:lnTo>
                        <a:pt x="391" y="508"/>
                      </a:lnTo>
                      <a:lnTo>
                        <a:pt x="391" y="517"/>
                      </a:lnTo>
                      <a:lnTo>
                        <a:pt x="383" y="517"/>
                      </a:lnTo>
                      <a:lnTo>
                        <a:pt x="383" y="525"/>
                      </a:lnTo>
                      <a:lnTo>
                        <a:pt x="374" y="533"/>
                      </a:lnTo>
                      <a:lnTo>
                        <a:pt x="374" y="542"/>
                      </a:lnTo>
                      <a:lnTo>
                        <a:pt x="374" y="533"/>
                      </a:lnTo>
                      <a:lnTo>
                        <a:pt x="366" y="542"/>
                      </a:lnTo>
                      <a:lnTo>
                        <a:pt x="366" y="533"/>
                      </a:lnTo>
                      <a:lnTo>
                        <a:pt x="366" y="542"/>
                      </a:lnTo>
                      <a:lnTo>
                        <a:pt x="366" y="550"/>
                      </a:lnTo>
                      <a:lnTo>
                        <a:pt x="366" y="559"/>
                      </a:lnTo>
                      <a:lnTo>
                        <a:pt x="357" y="567"/>
                      </a:lnTo>
                      <a:lnTo>
                        <a:pt x="366" y="567"/>
                      </a:lnTo>
                      <a:lnTo>
                        <a:pt x="357" y="567"/>
                      </a:lnTo>
                      <a:lnTo>
                        <a:pt x="357" y="576"/>
                      </a:lnTo>
                      <a:lnTo>
                        <a:pt x="366" y="584"/>
                      </a:lnTo>
                      <a:lnTo>
                        <a:pt x="357" y="584"/>
                      </a:lnTo>
                      <a:lnTo>
                        <a:pt x="366" y="584"/>
                      </a:lnTo>
                      <a:lnTo>
                        <a:pt x="366" y="593"/>
                      </a:lnTo>
                      <a:lnTo>
                        <a:pt x="357" y="593"/>
                      </a:lnTo>
                      <a:lnTo>
                        <a:pt x="366" y="601"/>
                      </a:lnTo>
                      <a:lnTo>
                        <a:pt x="357" y="601"/>
                      </a:lnTo>
                      <a:lnTo>
                        <a:pt x="366" y="601"/>
                      </a:lnTo>
                      <a:lnTo>
                        <a:pt x="357" y="610"/>
                      </a:lnTo>
                      <a:lnTo>
                        <a:pt x="357" y="618"/>
                      </a:lnTo>
                      <a:lnTo>
                        <a:pt x="349" y="618"/>
                      </a:lnTo>
                      <a:lnTo>
                        <a:pt x="349" y="627"/>
                      </a:lnTo>
                      <a:lnTo>
                        <a:pt x="357" y="635"/>
                      </a:lnTo>
                      <a:lnTo>
                        <a:pt x="366" y="644"/>
                      </a:lnTo>
                      <a:close/>
                    </a:path>
                  </a:pathLst>
                </a:custGeom>
                <a:solidFill>
                  <a:srgbClr val="8DA3FF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0" hangingPunct="0">
                    <a:spcBef>
                      <a:spcPct val="20000"/>
                    </a:spcBef>
                  </a:pPr>
                  <a:endParaRPr lang="en-US"/>
                </a:p>
              </p:txBody>
            </p:sp>
            <p:sp>
              <p:nvSpPr>
                <p:cNvPr id="46159" name="Freeform 115"/>
                <p:cNvSpPr>
                  <a:spLocks/>
                </p:cNvSpPr>
                <p:nvPr/>
              </p:nvSpPr>
              <p:spPr bwMode="auto">
                <a:xfrm>
                  <a:off x="4795" y="1970"/>
                  <a:ext cx="17" cy="34"/>
                </a:xfrm>
                <a:custGeom>
                  <a:avLst/>
                  <a:gdLst>
                    <a:gd name="T0" fmla="*/ 9 w 17"/>
                    <a:gd name="T1" fmla="*/ 9 h 34"/>
                    <a:gd name="T2" fmla="*/ 17 w 17"/>
                    <a:gd name="T3" fmla="*/ 17 h 34"/>
                    <a:gd name="T4" fmla="*/ 9 w 17"/>
                    <a:gd name="T5" fmla="*/ 34 h 34"/>
                    <a:gd name="T6" fmla="*/ 9 w 17"/>
                    <a:gd name="T7" fmla="*/ 26 h 34"/>
                    <a:gd name="T8" fmla="*/ 9 w 17"/>
                    <a:gd name="T9" fmla="*/ 17 h 34"/>
                    <a:gd name="T10" fmla="*/ 0 w 17"/>
                    <a:gd name="T11" fmla="*/ 17 h 34"/>
                    <a:gd name="T12" fmla="*/ 0 w 17"/>
                    <a:gd name="T13" fmla="*/ 0 h 34"/>
                    <a:gd name="T14" fmla="*/ 9 w 17"/>
                    <a:gd name="T15" fmla="*/ 9 h 34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w 17"/>
                    <a:gd name="T25" fmla="*/ 0 h 34"/>
                    <a:gd name="T26" fmla="*/ 17 w 17"/>
                    <a:gd name="T27" fmla="*/ 34 h 34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T24" t="T25" r="T26" b="T27"/>
                  <a:pathLst>
                    <a:path w="17" h="34">
                      <a:moveTo>
                        <a:pt x="9" y="9"/>
                      </a:moveTo>
                      <a:lnTo>
                        <a:pt x="17" y="17"/>
                      </a:lnTo>
                      <a:lnTo>
                        <a:pt x="9" y="34"/>
                      </a:lnTo>
                      <a:lnTo>
                        <a:pt x="9" y="26"/>
                      </a:lnTo>
                      <a:lnTo>
                        <a:pt x="9" y="17"/>
                      </a:lnTo>
                      <a:lnTo>
                        <a:pt x="0" y="17"/>
                      </a:lnTo>
                      <a:lnTo>
                        <a:pt x="0" y="0"/>
                      </a:lnTo>
                      <a:lnTo>
                        <a:pt x="9" y="9"/>
                      </a:lnTo>
                      <a:close/>
                    </a:path>
                  </a:pathLst>
                </a:custGeom>
                <a:solidFill>
                  <a:srgbClr val="8DA3FF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0" hangingPunct="0">
                    <a:spcBef>
                      <a:spcPct val="20000"/>
                    </a:spcBef>
                  </a:pPr>
                  <a:endParaRPr lang="en-US"/>
                </a:p>
              </p:txBody>
            </p:sp>
            <p:sp>
              <p:nvSpPr>
                <p:cNvPr id="46160" name="Freeform 116"/>
                <p:cNvSpPr>
                  <a:spLocks/>
                </p:cNvSpPr>
                <p:nvPr/>
              </p:nvSpPr>
              <p:spPr bwMode="auto">
                <a:xfrm>
                  <a:off x="4787" y="1970"/>
                  <a:ext cx="25" cy="26"/>
                </a:xfrm>
                <a:custGeom>
                  <a:avLst/>
                  <a:gdLst>
                    <a:gd name="T0" fmla="*/ 8 w 25"/>
                    <a:gd name="T1" fmla="*/ 0 h 26"/>
                    <a:gd name="T2" fmla="*/ 25 w 25"/>
                    <a:gd name="T3" fmla="*/ 9 h 26"/>
                    <a:gd name="T4" fmla="*/ 8 w 25"/>
                    <a:gd name="T5" fmla="*/ 26 h 26"/>
                    <a:gd name="T6" fmla="*/ 8 w 25"/>
                    <a:gd name="T7" fmla="*/ 26 h 26"/>
                    <a:gd name="T8" fmla="*/ 8 w 25"/>
                    <a:gd name="T9" fmla="*/ 17 h 26"/>
                    <a:gd name="T10" fmla="*/ 8 w 25"/>
                    <a:gd name="T11" fmla="*/ 17 h 26"/>
                    <a:gd name="T12" fmla="*/ 8 w 25"/>
                    <a:gd name="T13" fmla="*/ 17 h 26"/>
                    <a:gd name="T14" fmla="*/ 8 w 25"/>
                    <a:gd name="T15" fmla="*/ 17 h 26"/>
                    <a:gd name="T16" fmla="*/ 8 w 25"/>
                    <a:gd name="T17" fmla="*/ 9 h 26"/>
                    <a:gd name="T18" fmla="*/ 0 w 25"/>
                    <a:gd name="T19" fmla="*/ 9 h 26"/>
                    <a:gd name="T20" fmla="*/ 8 w 25"/>
                    <a:gd name="T21" fmla="*/ 0 h 26"/>
                    <a:gd name="T22" fmla="*/ 8 w 25"/>
                    <a:gd name="T23" fmla="*/ 0 h 26"/>
                    <a:gd name="T24" fmla="*/ 8 w 25"/>
                    <a:gd name="T25" fmla="*/ 0 h 2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w 25"/>
                    <a:gd name="T40" fmla="*/ 0 h 26"/>
                    <a:gd name="T41" fmla="*/ 25 w 25"/>
                    <a:gd name="T42" fmla="*/ 26 h 26"/>
                  </a:gdLst>
                  <a:ahLst/>
                  <a:cxnLst>
                    <a:cxn ang="T26">
                      <a:pos x="T0" y="T1"/>
                    </a:cxn>
                    <a:cxn ang="T27">
                      <a:pos x="T2" y="T3"/>
                    </a:cxn>
                    <a:cxn ang="T28">
                      <a:pos x="T4" y="T5"/>
                    </a:cxn>
                    <a:cxn ang="T29">
                      <a:pos x="T6" y="T7"/>
                    </a:cxn>
                    <a:cxn ang="T30">
                      <a:pos x="T8" y="T9"/>
                    </a:cxn>
                    <a:cxn ang="T31">
                      <a:pos x="T10" y="T11"/>
                    </a:cxn>
                    <a:cxn ang="T32">
                      <a:pos x="T12" y="T13"/>
                    </a:cxn>
                    <a:cxn ang="T33">
                      <a:pos x="T14" y="T15"/>
                    </a:cxn>
                    <a:cxn ang="T34">
                      <a:pos x="T16" y="T17"/>
                    </a:cxn>
                    <a:cxn ang="T35">
                      <a:pos x="T18" y="T19"/>
                    </a:cxn>
                    <a:cxn ang="T36">
                      <a:pos x="T20" y="T21"/>
                    </a:cxn>
                    <a:cxn ang="T37">
                      <a:pos x="T22" y="T23"/>
                    </a:cxn>
                    <a:cxn ang="T38">
                      <a:pos x="T24" y="T25"/>
                    </a:cxn>
                  </a:cxnLst>
                  <a:rect l="T39" t="T40" r="T41" b="T42"/>
                  <a:pathLst>
                    <a:path w="25" h="26">
                      <a:moveTo>
                        <a:pt x="8" y="0"/>
                      </a:moveTo>
                      <a:lnTo>
                        <a:pt x="25" y="9"/>
                      </a:lnTo>
                      <a:lnTo>
                        <a:pt x="8" y="26"/>
                      </a:lnTo>
                      <a:lnTo>
                        <a:pt x="8" y="17"/>
                      </a:lnTo>
                      <a:lnTo>
                        <a:pt x="8" y="9"/>
                      </a:lnTo>
                      <a:lnTo>
                        <a:pt x="0" y="9"/>
                      </a:lnTo>
                      <a:lnTo>
                        <a:pt x="8" y="0"/>
                      </a:lnTo>
                      <a:close/>
                    </a:path>
                  </a:pathLst>
                </a:custGeom>
                <a:solidFill>
                  <a:srgbClr val="8DA3FF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0" hangingPunct="0">
                    <a:spcBef>
                      <a:spcPct val="20000"/>
                    </a:spcBef>
                  </a:pPr>
                  <a:endParaRPr lang="en-US"/>
                </a:p>
              </p:txBody>
            </p:sp>
            <p:sp>
              <p:nvSpPr>
                <p:cNvPr id="46161" name="Freeform 117"/>
                <p:cNvSpPr>
                  <a:spLocks/>
                </p:cNvSpPr>
                <p:nvPr/>
              </p:nvSpPr>
              <p:spPr bwMode="auto">
                <a:xfrm>
                  <a:off x="4897" y="1835"/>
                  <a:ext cx="102" cy="178"/>
                </a:xfrm>
                <a:custGeom>
                  <a:avLst/>
                  <a:gdLst>
                    <a:gd name="T0" fmla="*/ 34 w 102"/>
                    <a:gd name="T1" fmla="*/ 161 h 178"/>
                    <a:gd name="T2" fmla="*/ 34 w 102"/>
                    <a:gd name="T3" fmla="*/ 152 h 178"/>
                    <a:gd name="T4" fmla="*/ 26 w 102"/>
                    <a:gd name="T5" fmla="*/ 127 h 178"/>
                    <a:gd name="T6" fmla="*/ 17 w 102"/>
                    <a:gd name="T7" fmla="*/ 93 h 178"/>
                    <a:gd name="T8" fmla="*/ 17 w 102"/>
                    <a:gd name="T9" fmla="*/ 76 h 178"/>
                    <a:gd name="T10" fmla="*/ 9 w 102"/>
                    <a:gd name="T11" fmla="*/ 67 h 178"/>
                    <a:gd name="T12" fmla="*/ 9 w 102"/>
                    <a:gd name="T13" fmla="*/ 59 h 178"/>
                    <a:gd name="T14" fmla="*/ 0 w 102"/>
                    <a:gd name="T15" fmla="*/ 17 h 178"/>
                    <a:gd name="T16" fmla="*/ 0 w 102"/>
                    <a:gd name="T17" fmla="*/ 17 h 178"/>
                    <a:gd name="T18" fmla="*/ 0 w 102"/>
                    <a:gd name="T19" fmla="*/ 8 h 178"/>
                    <a:gd name="T20" fmla="*/ 9 w 102"/>
                    <a:gd name="T21" fmla="*/ 8 h 178"/>
                    <a:gd name="T22" fmla="*/ 9 w 102"/>
                    <a:gd name="T23" fmla="*/ 0 h 178"/>
                    <a:gd name="T24" fmla="*/ 17 w 102"/>
                    <a:gd name="T25" fmla="*/ 0 h 178"/>
                    <a:gd name="T26" fmla="*/ 26 w 102"/>
                    <a:gd name="T27" fmla="*/ 0 h 178"/>
                    <a:gd name="T28" fmla="*/ 34 w 102"/>
                    <a:gd name="T29" fmla="*/ 0 h 178"/>
                    <a:gd name="T30" fmla="*/ 34 w 102"/>
                    <a:gd name="T31" fmla="*/ 0 h 178"/>
                    <a:gd name="T32" fmla="*/ 34 w 102"/>
                    <a:gd name="T33" fmla="*/ 0 h 178"/>
                    <a:gd name="T34" fmla="*/ 26 w 102"/>
                    <a:gd name="T35" fmla="*/ 8 h 178"/>
                    <a:gd name="T36" fmla="*/ 26 w 102"/>
                    <a:gd name="T37" fmla="*/ 8 h 178"/>
                    <a:gd name="T38" fmla="*/ 26 w 102"/>
                    <a:gd name="T39" fmla="*/ 8 h 178"/>
                    <a:gd name="T40" fmla="*/ 26 w 102"/>
                    <a:gd name="T41" fmla="*/ 17 h 178"/>
                    <a:gd name="T42" fmla="*/ 17 w 102"/>
                    <a:gd name="T43" fmla="*/ 25 h 178"/>
                    <a:gd name="T44" fmla="*/ 26 w 102"/>
                    <a:gd name="T45" fmla="*/ 34 h 178"/>
                    <a:gd name="T46" fmla="*/ 26 w 102"/>
                    <a:gd name="T47" fmla="*/ 50 h 178"/>
                    <a:gd name="T48" fmla="*/ 34 w 102"/>
                    <a:gd name="T49" fmla="*/ 59 h 178"/>
                    <a:gd name="T50" fmla="*/ 51 w 102"/>
                    <a:gd name="T51" fmla="*/ 67 h 178"/>
                    <a:gd name="T52" fmla="*/ 51 w 102"/>
                    <a:gd name="T53" fmla="*/ 93 h 178"/>
                    <a:gd name="T54" fmla="*/ 60 w 102"/>
                    <a:gd name="T55" fmla="*/ 101 h 178"/>
                    <a:gd name="T56" fmla="*/ 68 w 102"/>
                    <a:gd name="T57" fmla="*/ 110 h 178"/>
                    <a:gd name="T58" fmla="*/ 85 w 102"/>
                    <a:gd name="T59" fmla="*/ 118 h 178"/>
                    <a:gd name="T60" fmla="*/ 93 w 102"/>
                    <a:gd name="T61" fmla="*/ 118 h 178"/>
                    <a:gd name="T62" fmla="*/ 102 w 102"/>
                    <a:gd name="T63" fmla="*/ 161 h 178"/>
                    <a:gd name="T64" fmla="*/ 102 w 102"/>
                    <a:gd name="T65" fmla="*/ 161 h 178"/>
                    <a:gd name="T66" fmla="*/ 102 w 102"/>
                    <a:gd name="T67" fmla="*/ 161 h 178"/>
                    <a:gd name="T68" fmla="*/ 76 w 102"/>
                    <a:gd name="T69" fmla="*/ 169 h 178"/>
                    <a:gd name="T70" fmla="*/ 43 w 102"/>
                    <a:gd name="T71" fmla="*/ 178 h 178"/>
                    <a:gd name="T72" fmla="*/ 34 w 102"/>
                    <a:gd name="T73" fmla="*/ 161 h 178"/>
                    <a:gd name="T74" fmla="*/ 34 w 102"/>
                    <a:gd name="T75" fmla="*/ 161 h 178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w 102"/>
                    <a:gd name="T115" fmla="*/ 0 h 178"/>
                    <a:gd name="T116" fmla="*/ 102 w 102"/>
                    <a:gd name="T117" fmla="*/ 178 h 178"/>
                  </a:gdLst>
                  <a:ahLst/>
                  <a:cxnLst>
                    <a:cxn ang="T76">
                      <a:pos x="T0" y="T1"/>
                    </a:cxn>
                    <a:cxn ang="T77">
                      <a:pos x="T2" y="T3"/>
                    </a:cxn>
                    <a:cxn ang="T78">
                      <a:pos x="T4" y="T5"/>
                    </a:cxn>
                    <a:cxn ang="T79">
                      <a:pos x="T6" y="T7"/>
                    </a:cxn>
                    <a:cxn ang="T80">
                      <a:pos x="T8" y="T9"/>
                    </a:cxn>
                    <a:cxn ang="T81">
                      <a:pos x="T10" y="T11"/>
                    </a:cxn>
                    <a:cxn ang="T82">
                      <a:pos x="T12" y="T13"/>
                    </a:cxn>
                    <a:cxn ang="T83">
                      <a:pos x="T14" y="T15"/>
                    </a:cxn>
                    <a:cxn ang="T84">
                      <a:pos x="T16" y="T17"/>
                    </a:cxn>
                    <a:cxn ang="T85">
                      <a:pos x="T18" y="T19"/>
                    </a:cxn>
                    <a:cxn ang="T86">
                      <a:pos x="T20" y="T21"/>
                    </a:cxn>
                    <a:cxn ang="T87">
                      <a:pos x="T22" y="T23"/>
                    </a:cxn>
                    <a:cxn ang="T88">
                      <a:pos x="T24" y="T25"/>
                    </a:cxn>
                    <a:cxn ang="T89">
                      <a:pos x="T26" y="T27"/>
                    </a:cxn>
                    <a:cxn ang="T90">
                      <a:pos x="T28" y="T29"/>
                    </a:cxn>
                    <a:cxn ang="T91">
                      <a:pos x="T30" y="T31"/>
                    </a:cxn>
                    <a:cxn ang="T92">
                      <a:pos x="T32" y="T33"/>
                    </a:cxn>
                    <a:cxn ang="T93">
                      <a:pos x="T34" y="T35"/>
                    </a:cxn>
                    <a:cxn ang="T94">
                      <a:pos x="T36" y="T37"/>
                    </a:cxn>
                    <a:cxn ang="T95">
                      <a:pos x="T38" y="T39"/>
                    </a:cxn>
                    <a:cxn ang="T96">
                      <a:pos x="T40" y="T41"/>
                    </a:cxn>
                    <a:cxn ang="T97">
                      <a:pos x="T42" y="T43"/>
                    </a:cxn>
                    <a:cxn ang="T98">
                      <a:pos x="T44" y="T45"/>
                    </a:cxn>
                    <a:cxn ang="T99">
                      <a:pos x="T46" y="T47"/>
                    </a:cxn>
                    <a:cxn ang="T100">
                      <a:pos x="T48" y="T49"/>
                    </a:cxn>
                    <a:cxn ang="T101">
                      <a:pos x="T50" y="T51"/>
                    </a:cxn>
                    <a:cxn ang="T102">
                      <a:pos x="T52" y="T53"/>
                    </a:cxn>
                    <a:cxn ang="T103">
                      <a:pos x="T54" y="T55"/>
                    </a:cxn>
                    <a:cxn ang="T104">
                      <a:pos x="T56" y="T57"/>
                    </a:cxn>
                    <a:cxn ang="T105">
                      <a:pos x="T58" y="T59"/>
                    </a:cxn>
                    <a:cxn ang="T106">
                      <a:pos x="T60" y="T61"/>
                    </a:cxn>
                    <a:cxn ang="T107">
                      <a:pos x="T62" y="T63"/>
                    </a:cxn>
                    <a:cxn ang="T108">
                      <a:pos x="T64" y="T65"/>
                    </a:cxn>
                    <a:cxn ang="T109">
                      <a:pos x="T66" y="T67"/>
                    </a:cxn>
                    <a:cxn ang="T110">
                      <a:pos x="T68" y="T69"/>
                    </a:cxn>
                    <a:cxn ang="T111">
                      <a:pos x="T70" y="T71"/>
                    </a:cxn>
                    <a:cxn ang="T112">
                      <a:pos x="T72" y="T73"/>
                    </a:cxn>
                    <a:cxn ang="T113">
                      <a:pos x="T74" y="T75"/>
                    </a:cxn>
                  </a:cxnLst>
                  <a:rect l="T114" t="T115" r="T116" b="T117"/>
                  <a:pathLst>
                    <a:path w="102" h="178">
                      <a:moveTo>
                        <a:pt x="34" y="161"/>
                      </a:moveTo>
                      <a:lnTo>
                        <a:pt x="34" y="152"/>
                      </a:lnTo>
                      <a:lnTo>
                        <a:pt x="26" y="127"/>
                      </a:lnTo>
                      <a:lnTo>
                        <a:pt x="17" y="93"/>
                      </a:lnTo>
                      <a:lnTo>
                        <a:pt x="17" y="76"/>
                      </a:lnTo>
                      <a:lnTo>
                        <a:pt x="9" y="67"/>
                      </a:lnTo>
                      <a:lnTo>
                        <a:pt x="9" y="59"/>
                      </a:lnTo>
                      <a:lnTo>
                        <a:pt x="0" y="17"/>
                      </a:lnTo>
                      <a:lnTo>
                        <a:pt x="0" y="8"/>
                      </a:lnTo>
                      <a:lnTo>
                        <a:pt x="9" y="8"/>
                      </a:lnTo>
                      <a:lnTo>
                        <a:pt x="9" y="0"/>
                      </a:lnTo>
                      <a:lnTo>
                        <a:pt x="17" y="0"/>
                      </a:lnTo>
                      <a:lnTo>
                        <a:pt x="26" y="0"/>
                      </a:lnTo>
                      <a:lnTo>
                        <a:pt x="34" y="0"/>
                      </a:lnTo>
                      <a:lnTo>
                        <a:pt x="26" y="8"/>
                      </a:lnTo>
                      <a:lnTo>
                        <a:pt x="26" y="17"/>
                      </a:lnTo>
                      <a:lnTo>
                        <a:pt x="17" y="25"/>
                      </a:lnTo>
                      <a:lnTo>
                        <a:pt x="26" y="34"/>
                      </a:lnTo>
                      <a:lnTo>
                        <a:pt x="26" y="50"/>
                      </a:lnTo>
                      <a:lnTo>
                        <a:pt x="34" y="59"/>
                      </a:lnTo>
                      <a:lnTo>
                        <a:pt x="51" y="67"/>
                      </a:lnTo>
                      <a:lnTo>
                        <a:pt x="51" y="93"/>
                      </a:lnTo>
                      <a:lnTo>
                        <a:pt x="60" y="101"/>
                      </a:lnTo>
                      <a:lnTo>
                        <a:pt x="68" y="110"/>
                      </a:lnTo>
                      <a:lnTo>
                        <a:pt x="85" y="118"/>
                      </a:lnTo>
                      <a:lnTo>
                        <a:pt x="93" y="118"/>
                      </a:lnTo>
                      <a:lnTo>
                        <a:pt x="102" y="161"/>
                      </a:lnTo>
                      <a:lnTo>
                        <a:pt x="76" y="169"/>
                      </a:lnTo>
                      <a:lnTo>
                        <a:pt x="43" y="178"/>
                      </a:lnTo>
                      <a:lnTo>
                        <a:pt x="34" y="161"/>
                      </a:lnTo>
                      <a:close/>
                    </a:path>
                  </a:pathLst>
                </a:custGeom>
                <a:solidFill>
                  <a:srgbClr val="8DA3FF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0" hangingPunct="0">
                    <a:spcBef>
                      <a:spcPct val="20000"/>
                    </a:spcBef>
                  </a:pPr>
                  <a:endParaRPr lang="en-US"/>
                </a:p>
              </p:txBody>
            </p:sp>
            <p:sp>
              <p:nvSpPr>
                <p:cNvPr id="46162" name="Freeform 118"/>
                <p:cNvSpPr>
                  <a:spLocks/>
                </p:cNvSpPr>
                <p:nvPr/>
              </p:nvSpPr>
              <p:spPr bwMode="auto">
                <a:xfrm>
                  <a:off x="4260" y="1826"/>
                  <a:ext cx="459" cy="449"/>
                </a:xfrm>
                <a:custGeom>
                  <a:avLst/>
                  <a:gdLst>
                    <a:gd name="T0" fmla="*/ 289 w 459"/>
                    <a:gd name="T1" fmla="*/ 246 h 449"/>
                    <a:gd name="T2" fmla="*/ 280 w 459"/>
                    <a:gd name="T3" fmla="*/ 280 h 449"/>
                    <a:gd name="T4" fmla="*/ 272 w 459"/>
                    <a:gd name="T5" fmla="*/ 305 h 449"/>
                    <a:gd name="T6" fmla="*/ 255 w 459"/>
                    <a:gd name="T7" fmla="*/ 339 h 449"/>
                    <a:gd name="T8" fmla="*/ 246 w 459"/>
                    <a:gd name="T9" fmla="*/ 365 h 449"/>
                    <a:gd name="T10" fmla="*/ 255 w 459"/>
                    <a:gd name="T11" fmla="*/ 381 h 449"/>
                    <a:gd name="T12" fmla="*/ 246 w 459"/>
                    <a:gd name="T13" fmla="*/ 398 h 449"/>
                    <a:gd name="T14" fmla="*/ 221 w 459"/>
                    <a:gd name="T15" fmla="*/ 398 h 449"/>
                    <a:gd name="T16" fmla="*/ 204 w 459"/>
                    <a:gd name="T17" fmla="*/ 415 h 449"/>
                    <a:gd name="T18" fmla="*/ 187 w 459"/>
                    <a:gd name="T19" fmla="*/ 432 h 449"/>
                    <a:gd name="T20" fmla="*/ 153 w 459"/>
                    <a:gd name="T21" fmla="*/ 432 h 449"/>
                    <a:gd name="T22" fmla="*/ 127 w 459"/>
                    <a:gd name="T23" fmla="*/ 449 h 449"/>
                    <a:gd name="T24" fmla="*/ 102 w 459"/>
                    <a:gd name="T25" fmla="*/ 441 h 449"/>
                    <a:gd name="T26" fmla="*/ 85 w 459"/>
                    <a:gd name="T27" fmla="*/ 424 h 449"/>
                    <a:gd name="T28" fmla="*/ 77 w 459"/>
                    <a:gd name="T29" fmla="*/ 415 h 449"/>
                    <a:gd name="T30" fmla="*/ 60 w 459"/>
                    <a:gd name="T31" fmla="*/ 407 h 449"/>
                    <a:gd name="T32" fmla="*/ 34 w 459"/>
                    <a:gd name="T33" fmla="*/ 390 h 449"/>
                    <a:gd name="T34" fmla="*/ 17 w 459"/>
                    <a:gd name="T35" fmla="*/ 365 h 449"/>
                    <a:gd name="T36" fmla="*/ 9 w 459"/>
                    <a:gd name="T37" fmla="*/ 331 h 449"/>
                    <a:gd name="T38" fmla="*/ 9 w 459"/>
                    <a:gd name="T39" fmla="*/ 314 h 449"/>
                    <a:gd name="T40" fmla="*/ 34 w 459"/>
                    <a:gd name="T41" fmla="*/ 280 h 449"/>
                    <a:gd name="T42" fmla="*/ 34 w 459"/>
                    <a:gd name="T43" fmla="*/ 254 h 449"/>
                    <a:gd name="T44" fmla="*/ 51 w 459"/>
                    <a:gd name="T45" fmla="*/ 229 h 449"/>
                    <a:gd name="T46" fmla="*/ 60 w 459"/>
                    <a:gd name="T47" fmla="*/ 246 h 449"/>
                    <a:gd name="T48" fmla="*/ 68 w 459"/>
                    <a:gd name="T49" fmla="*/ 220 h 449"/>
                    <a:gd name="T50" fmla="*/ 68 w 459"/>
                    <a:gd name="T51" fmla="*/ 204 h 449"/>
                    <a:gd name="T52" fmla="*/ 85 w 459"/>
                    <a:gd name="T53" fmla="*/ 178 h 449"/>
                    <a:gd name="T54" fmla="*/ 119 w 459"/>
                    <a:gd name="T55" fmla="*/ 170 h 449"/>
                    <a:gd name="T56" fmla="*/ 136 w 459"/>
                    <a:gd name="T57" fmla="*/ 144 h 449"/>
                    <a:gd name="T58" fmla="*/ 153 w 459"/>
                    <a:gd name="T59" fmla="*/ 119 h 449"/>
                    <a:gd name="T60" fmla="*/ 153 w 459"/>
                    <a:gd name="T61" fmla="*/ 102 h 449"/>
                    <a:gd name="T62" fmla="*/ 153 w 459"/>
                    <a:gd name="T63" fmla="*/ 85 h 449"/>
                    <a:gd name="T64" fmla="*/ 161 w 459"/>
                    <a:gd name="T65" fmla="*/ 43 h 449"/>
                    <a:gd name="T66" fmla="*/ 144 w 459"/>
                    <a:gd name="T67" fmla="*/ 9 h 449"/>
                    <a:gd name="T68" fmla="*/ 161 w 459"/>
                    <a:gd name="T69" fmla="*/ 26 h 449"/>
                    <a:gd name="T70" fmla="*/ 255 w 459"/>
                    <a:gd name="T71" fmla="*/ 102 h 449"/>
                    <a:gd name="T72" fmla="*/ 306 w 459"/>
                    <a:gd name="T73" fmla="*/ 144 h 449"/>
                    <a:gd name="T74" fmla="*/ 323 w 459"/>
                    <a:gd name="T75" fmla="*/ 119 h 449"/>
                    <a:gd name="T76" fmla="*/ 340 w 459"/>
                    <a:gd name="T77" fmla="*/ 110 h 449"/>
                    <a:gd name="T78" fmla="*/ 348 w 459"/>
                    <a:gd name="T79" fmla="*/ 93 h 449"/>
                    <a:gd name="T80" fmla="*/ 357 w 459"/>
                    <a:gd name="T81" fmla="*/ 102 h 449"/>
                    <a:gd name="T82" fmla="*/ 382 w 459"/>
                    <a:gd name="T83" fmla="*/ 102 h 449"/>
                    <a:gd name="T84" fmla="*/ 382 w 459"/>
                    <a:gd name="T85" fmla="*/ 93 h 449"/>
                    <a:gd name="T86" fmla="*/ 399 w 459"/>
                    <a:gd name="T87" fmla="*/ 85 h 449"/>
                    <a:gd name="T88" fmla="*/ 433 w 459"/>
                    <a:gd name="T89" fmla="*/ 85 h 449"/>
                    <a:gd name="T90" fmla="*/ 433 w 459"/>
                    <a:gd name="T91" fmla="*/ 85 h 449"/>
                    <a:gd name="T92" fmla="*/ 442 w 459"/>
                    <a:gd name="T93" fmla="*/ 93 h 449"/>
                    <a:gd name="T94" fmla="*/ 442 w 459"/>
                    <a:gd name="T95" fmla="*/ 93 h 449"/>
                    <a:gd name="T96" fmla="*/ 450 w 459"/>
                    <a:gd name="T97" fmla="*/ 102 h 449"/>
                    <a:gd name="T98" fmla="*/ 459 w 459"/>
                    <a:gd name="T99" fmla="*/ 119 h 449"/>
                    <a:gd name="T100" fmla="*/ 433 w 459"/>
                    <a:gd name="T101" fmla="*/ 127 h 449"/>
                    <a:gd name="T102" fmla="*/ 399 w 459"/>
                    <a:gd name="T103" fmla="*/ 127 h 449"/>
                    <a:gd name="T104" fmla="*/ 391 w 459"/>
                    <a:gd name="T105" fmla="*/ 153 h 449"/>
                    <a:gd name="T106" fmla="*/ 382 w 459"/>
                    <a:gd name="T107" fmla="*/ 178 h 449"/>
                    <a:gd name="T108" fmla="*/ 374 w 459"/>
                    <a:gd name="T109" fmla="*/ 187 h 449"/>
                    <a:gd name="T110" fmla="*/ 340 w 459"/>
                    <a:gd name="T111" fmla="*/ 212 h 449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  <a:gd name="T165" fmla="*/ 0 60000 65536"/>
                    <a:gd name="T166" fmla="*/ 0 60000 65536"/>
                    <a:gd name="T167" fmla="*/ 0 60000 65536"/>
                    <a:gd name="T168" fmla="*/ 0 w 459"/>
                    <a:gd name="T169" fmla="*/ 0 h 449"/>
                    <a:gd name="T170" fmla="*/ 459 w 459"/>
                    <a:gd name="T171" fmla="*/ 449 h 449"/>
                  </a:gdLst>
                  <a:ahLst/>
                  <a:cxnLst>
                    <a:cxn ang="T112">
                      <a:pos x="T0" y="T1"/>
                    </a:cxn>
                    <a:cxn ang="T113">
                      <a:pos x="T2" y="T3"/>
                    </a:cxn>
                    <a:cxn ang="T114">
                      <a:pos x="T4" y="T5"/>
                    </a:cxn>
                    <a:cxn ang="T115">
                      <a:pos x="T6" y="T7"/>
                    </a:cxn>
                    <a:cxn ang="T116">
                      <a:pos x="T8" y="T9"/>
                    </a:cxn>
                    <a:cxn ang="T117">
                      <a:pos x="T10" y="T11"/>
                    </a:cxn>
                    <a:cxn ang="T118">
                      <a:pos x="T12" y="T13"/>
                    </a:cxn>
                    <a:cxn ang="T119">
                      <a:pos x="T14" y="T15"/>
                    </a:cxn>
                    <a:cxn ang="T120">
                      <a:pos x="T16" y="T17"/>
                    </a:cxn>
                    <a:cxn ang="T121">
                      <a:pos x="T18" y="T19"/>
                    </a:cxn>
                    <a:cxn ang="T122">
                      <a:pos x="T20" y="T21"/>
                    </a:cxn>
                    <a:cxn ang="T123">
                      <a:pos x="T22" y="T23"/>
                    </a:cxn>
                    <a:cxn ang="T124">
                      <a:pos x="T24" y="T25"/>
                    </a:cxn>
                    <a:cxn ang="T125">
                      <a:pos x="T26" y="T27"/>
                    </a:cxn>
                    <a:cxn ang="T126">
                      <a:pos x="T28" y="T29"/>
                    </a:cxn>
                    <a:cxn ang="T127">
                      <a:pos x="T30" y="T31"/>
                    </a:cxn>
                    <a:cxn ang="T128">
                      <a:pos x="T32" y="T33"/>
                    </a:cxn>
                    <a:cxn ang="T129">
                      <a:pos x="T34" y="T35"/>
                    </a:cxn>
                    <a:cxn ang="T130">
                      <a:pos x="T36" y="T37"/>
                    </a:cxn>
                    <a:cxn ang="T131">
                      <a:pos x="T38" y="T39"/>
                    </a:cxn>
                    <a:cxn ang="T132">
                      <a:pos x="T40" y="T41"/>
                    </a:cxn>
                    <a:cxn ang="T133">
                      <a:pos x="T42" y="T43"/>
                    </a:cxn>
                    <a:cxn ang="T134">
                      <a:pos x="T44" y="T45"/>
                    </a:cxn>
                    <a:cxn ang="T135">
                      <a:pos x="T46" y="T47"/>
                    </a:cxn>
                    <a:cxn ang="T136">
                      <a:pos x="T48" y="T49"/>
                    </a:cxn>
                    <a:cxn ang="T137">
                      <a:pos x="T50" y="T51"/>
                    </a:cxn>
                    <a:cxn ang="T138">
                      <a:pos x="T52" y="T53"/>
                    </a:cxn>
                    <a:cxn ang="T139">
                      <a:pos x="T54" y="T55"/>
                    </a:cxn>
                    <a:cxn ang="T140">
                      <a:pos x="T56" y="T57"/>
                    </a:cxn>
                    <a:cxn ang="T141">
                      <a:pos x="T58" y="T59"/>
                    </a:cxn>
                    <a:cxn ang="T142">
                      <a:pos x="T60" y="T61"/>
                    </a:cxn>
                    <a:cxn ang="T143">
                      <a:pos x="T62" y="T63"/>
                    </a:cxn>
                    <a:cxn ang="T144">
                      <a:pos x="T64" y="T65"/>
                    </a:cxn>
                    <a:cxn ang="T145">
                      <a:pos x="T66" y="T67"/>
                    </a:cxn>
                    <a:cxn ang="T146">
                      <a:pos x="T68" y="T69"/>
                    </a:cxn>
                    <a:cxn ang="T147">
                      <a:pos x="T70" y="T71"/>
                    </a:cxn>
                    <a:cxn ang="T148">
                      <a:pos x="T72" y="T73"/>
                    </a:cxn>
                    <a:cxn ang="T149">
                      <a:pos x="T74" y="T75"/>
                    </a:cxn>
                    <a:cxn ang="T150">
                      <a:pos x="T76" y="T77"/>
                    </a:cxn>
                    <a:cxn ang="T151">
                      <a:pos x="T78" y="T79"/>
                    </a:cxn>
                    <a:cxn ang="T152">
                      <a:pos x="T80" y="T81"/>
                    </a:cxn>
                    <a:cxn ang="T153">
                      <a:pos x="T82" y="T83"/>
                    </a:cxn>
                    <a:cxn ang="T154">
                      <a:pos x="T84" y="T85"/>
                    </a:cxn>
                    <a:cxn ang="T155">
                      <a:pos x="T86" y="T87"/>
                    </a:cxn>
                    <a:cxn ang="T156">
                      <a:pos x="T88" y="T89"/>
                    </a:cxn>
                    <a:cxn ang="T157">
                      <a:pos x="T90" y="T91"/>
                    </a:cxn>
                    <a:cxn ang="T158">
                      <a:pos x="T92" y="T93"/>
                    </a:cxn>
                    <a:cxn ang="T159">
                      <a:pos x="T94" y="T95"/>
                    </a:cxn>
                    <a:cxn ang="T160">
                      <a:pos x="T96" y="T97"/>
                    </a:cxn>
                    <a:cxn ang="T161">
                      <a:pos x="T98" y="T99"/>
                    </a:cxn>
                    <a:cxn ang="T162">
                      <a:pos x="T100" y="T101"/>
                    </a:cxn>
                    <a:cxn ang="T163">
                      <a:pos x="T102" y="T103"/>
                    </a:cxn>
                    <a:cxn ang="T164">
                      <a:pos x="T104" y="T105"/>
                    </a:cxn>
                    <a:cxn ang="T165">
                      <a:pos x="T106" y="T107"/>
                    </a:cxn>
                    <a:cxn ang="T166">
                      <a:pos x="T108" y="T109"/>
                    </a:cxn>
                    <a:cxn ang="T167">
                      <a:pos x="T110" y="T111"/>
                    </a:cxn>
                  </a:cxnLst>
                  <a:rect l="T168" t="T169" r="T170" b="T171"/>
                  <a:pathLst>
                    <a:path w="459" h="449">
                      <a:moveTo>
                        <a:pt x="331" y="254"/>
                      </a:moveTo>
                      <a:lnTo>
                        <a:pt x="331" y="254"/>
                      </a:lnTo>
                      <a:lnTo>
                        <a:pt x="323" y="263"/>
                      </a:lnTo>
                      <a:lnTo>
                        <a:pt x="306" y="254"/>
                      </a:lnTo>
                      <a:lnTo>
                        <a:pt x="297" y="246"/>
                      </a:lnTo>
                      <a:lnTo>
                        <a:pt x="289" y="246"/>
                      </a:lnTo>
                      <a:lnTo>
                        <a:pt x="289" y="254"/>
                      </a:lnTo>
                      <a:lnTo>
                        <a:pt x="289" y="263"/>
                      </a:lnTo>
                      <a:lnTo>
                        <a:pt x="289" y="271"/>
                      </a:lnTo>
                      <a:lnTo>
                        <a:pt x="280" y="271"/>
                      </a:lnTo>
                      <a:lnTo>
                        <a:pt x="280" y="280"/>
                      </a:lnTo>
                      <a:lnTo>
                        <a:pt x="280" y="288"/>
                      </a:lnTo>
                      <a:lnTo>
                        <a:pt x="272" y="297"/>
                      </a:lnTo>
                      <a:lnTo>
                        <a:pt x="272" y="305"/>
                      </a:lnTo>
                      <a:lnTo>
                        <a:pt x="272" y="314"/>
                      </a:lnTo>
                      <a:lnTo>
                        <a:pt x="272" y="322"/>
                      </a:lnTo>
                      <a:lnTo>
                        <a:pt x="263" y="331"/>
                      </a:lnTo>
                      <a:lnTo>
                        <a:pt x="255" y="339"/>
                      </a:lnTo>
                      <a:lnTo>
                        <a:pt x="255" y="348"/>
                      </a:lnTo>
                      <a:lnTo>
                        <a:pt x="246" y="356"/>
                      </a:lnTo>
                      <a:lnTo>
                        <a:pt x="246" y="365"/>
                      </a:lnTo>
                      <a:lnTo>
                        <a:pt x="246" y="373"/>
                      </a:lnTo>
                      <a:lnTo>
                        <a:pt x="255" y="373"/>
                      </a:lnTo>
                      <a:lnTo>
                        <a:pt x="255" y="381"/>
                      </a:lnTo>
                      <a:lnTo>
                        <a:pt x="246" y="381"/>
                      </a:lnTo>
                      <a:lnTo>
                        <a:pt x="246" y="390"/>
                      </a:lnTo>
                      <a:lnTo>
                        <a:pt x="246" y="398"/>
                      </a:lnTo>
                      <a:lnTo>
                        <a:pt x="238" y="398"/>
                      </a:lnTo>
                      <a:lnTo>
                        <a:pt x="238" y="407"/>
                      </a:lnTo>
                      <a:lnTo>
                        <a:pt x="229" y="407"/>
                      </a:lnTo>
                      <a:lnTo>
                        <a:pt x="229" y="398"/>
                      </a:lnTo>
                      <a:lnTo>
                        <a:pt x="221" y="398"/>
                      </a:lnTo>
                      <a:lnTo>
                        <a:pt x="221" y="407"/>
                      </a:lnTo>
                      <a:lnTo>
                        <a:pt x="212" y="415"/>
                      </a:lnTo>
                      <a:lnTo>
                        <a:pt x="204" y="415"/>
                      </a:lnTo>
                      <a:lnTo>
                        <a:pt x="195" y="415"/>
                      </a:lnTo>
                      <a:lnTo>
                        <a:pt x="195" y="424"/>
                      </a:lnTo>
                      <a:lnTo>
                        <a:pt x="187" y="432"/>
                      </a:lnTo>
                      <a:lnTo>
                        <a:pt x="178" y="432"/>
                      </a:lnTo>
                      <a:lnTo>
                        <a:pt x="170" y="432"/>
                      </a:lnTo>
                      <a:lnTo>
                        <a:pt x="161" y="441"/>
                      </a:lnTo>
                      <a:lnTo>
                        <a:pt x="153" y="432"/>
                      </a:lnTo>
                      <a:lnTo>
                        <a:pt x="144" y="432"/>
                      </a:lnTo>
                      <a:lnTo>
                        <a:pt x="144" y="441"/>
                      </a:lnTo>
                      <a:lnTo>
                        <a:pt x="136" y="441"/>
                      </a:lnTo>
                      <a:lnTo>
                        <a:pt x="136" y="449"/>
                      </a:lnTo>
                      <a:lnTo>
                        <a:pt x="127" y="449"/>
                      </a:lnTo>
                      <a:lnTo>
                        <a:pt x="119" y="449"/>
                      </a:lnTo>
                      <a:lnTo>
                        <a:pt x="111" y="449"/>
                      </a:lnTo>
                      <a:lnTo>
                        <a:pt x="111" y="441"/>
                      </a:lnTo>
                      <a:lnTo>
                        <a:pt x="102" y="441"/>
                      </a:lnTo>
                      <a:lnTo>
                        <a:pt x="94" y="441"/>
                      </a:lnTo>
                      <a:lnTo>
                        <a:pt x="85" y="432"/>
                      </a:lnTo>
                      <a:lnTo>
                        <a:pt x="77" y="424"/>
                      </a:lnTo>
                      <a:lnTo>
                        <a:pt x="85" y="424"/>
                      </a:lnTo>
                      <a:lnTo>
                        <a:pt x="85" y="415"/>
                      </a:lnTo>
                      <a:lnTo>
                        <a:pt x="77" y="415"/>
                      </a:lnTo>
                      <a:lnTo>
                        <a:pt x="68" y="415"/>
                      </a:lnTo>
                      <a:lnTo>
                        <a:pt x="60" y="415"/>
                      </a:lnTo>
                      <a:lnTo>
                        <a:pt x="68" y="415"/>
                      </a:lnTo>
                      <a:lnTo>
                        <a:pt x="68" y="407"/>
                      </a:lnTo>
                      <a:lnTo>
                        <a:pt x="60" y="407"/>
                      </a:lnTo>
                      <a:lnTo>
                        <a:pt x="51" y="407"/>
                      </a:lnTo>
                      <a:lnTo>
                        <a:pt x="43" y="398"/>
                      </a:lnTo>
                      <a:lnTo>
                        <a:pt x="43" y="390"/>
                      </a:lnTo>
                      <a:lnTo>
                        <a:pt x="34" y="390"/>
                      </a:lnTo>
                      <a:lnTo>
                        <a:pt x="34" y="381"/>
                      </a:lnTo>
                      <a:lnTo>
                        <a:pt x="26" y="373"/>
                      </a:lnTo>
                      <a:lnTo>
                        <a:pt x="17" y="373"/>
                      </a:lnTo>
                      <a:lnTo>
                        <a:pt x="26" y="373"/>
                      </a:lnTo>
                      <a:lnTo>
                        <a:pt x="26" y="365"/>
                      </a:lnTo>
                      <a:lnTo>
                        <a:pt x="17" y="365"/>
                      </a:lnTo>
                      <a:lnTo>
                        <a:pt x="9" y="348"/>
                      </a:lnTo>
                      <a:lnTo>
                        <a:pt x="0" y="348"/>
                      </a:lnTo>
                      <a:lnTo>
                        <a:pt x="9" y="339"/>
                      </a:lnTo>
                      <a:lnTo>
                        <a:pt x="0" y="331"/>
                      </a:lnTo>
                      <a:lnTo>
                        <a:pt x="9" y="331"/>
                      </a:lnTo>
                      <a:lnTo>
                        <a:pt x="9" y="322"/>
                      </a:lnTo>
                      <a:lnTo>
                        <a:pt x="0" y="314"/>
                      </a:lnTo>
                      <a:lnTo>
                        <a:pt x="9" y="314"/>
                      </a:lnTo>
                      <a:lnTo>
                        <a:pt x="17" y="314"/>
                      </a:lnTo>
                      <a:lnTo>
                        <a:pt x="17" y="305"/>
                      </a:lnTo>
                      <a:lnTo>
                        <a:pt x="26" y="305"/>
                      </a:lnTo>
                      <a:lnTo>
                        <a:pt x="34" y="288"/>
                      </a:lnTo>
                      <a:lnTo>
                        <a:pt x="34" y="280"/>
                      </a:lnTo>
                      <a:lnTo>
                        <a:pt x="34" y="288"/>
                      </a:lnTo>
                      <a:lnTo>
                        <a:pt x="43" y="280"/>
                      </a:lnTo>
                      <a:lnTo>
                        <a:pt x="34" y="271"/>
                      </a:lnTo>
                      <a:lnTo>
                        <a:pt x="34" y="263"/>
                      </a:lnTo>
                      <a:lnTo>
                        <a:pt x="34" y="254"/>
                      </a:lnTo>
                      <a:lnTo>
                        <a:pt x="43" y="254"/>
                      </a:lnTo>
                      <a:lnTo>
                        <a:pt x="43" y="246"/>
                      </a:lnTo>
                      <a:lnTo>
                        <a:pt x="43" y="237"/>
                      </a:lnTo>
                      <a:lnTo>
                        <a:pt x="43" y="229"/>
                      </a:lnTo>
                      <a:lnTo>
                        <a:pt x="51" y="229"/>
                      </a:lnTo>
                      <a:lnTo>
                        <a:pt x="60" y="229"/>
                      </a:lnTo>
                      <a:lnTo>
                        <a:pt x="60" y="237"/>
                      </a:lnTo>
                      <a:lnTo>
                        <a:pt x="60" y="246"/>
                      </a:lnTo>
                      <a:lnTo>
                        <a:pt x="68" y="237"/>
                      </a:lnTo>
                      <a:lnTo>
                        <a:pt x="68" y="229"/>
                      </a:lnTo>
                      <a:lnTo>
                        <a:pt x="77" y="237"/>
                      </a:lnTo>
                      <a:lnTo>
                        <a:pt x="77" y="229"/>
                      </a:lnTo>
                      <a:lnTo>
                        <a:pt x="68" y="220"/>
                      </a:lnTo>
                      <a:lnTo>
                        <a:pt x="68" y="212"/>
                      </a:lnTo>
                      <a:lnTo>
                        <a:pt x="77" y="212"/>
                      </a:lnTo>
                      <a:lnTo>
                        <a:pt x="68" y="204"/>
                      </a:lnTo>
                      <a:lnTo>
                        <a:pt x="77" y="195"/>
                      </a:lnTo>
                      <a:lnTo>
                        <a:pt x="77" y="187"/>
                      </a:lnTo>
                      <a:lnTo>
                        <a:pt x="85" y="187"/>
                      </a:lnTo>
                      <a:lnTo>
                        <a:pt x="85" y="178"/>
                      </a:lnTo>
                      <a:lnTo>
                        <a:pt x="94" y="170"/>
                      </a:lnTo>
                      <a:lnTo>
                        <a:pt x="102" y="170"/>
                      </a:lnTo>
                      <a:lnTo>
                        <a:pt x="102" y="178"/>
                      </a:lnTo>
                      <a:lnTo>
                        <a:pt x="111" y="170"/>
                      </a:lnTo>
                      <a:lnTo>
                        <a:pt x="119" y="170"/>
                      </a:lnTo>
                      <a:lnTo>
                        <a:pt x="119" y="161"/>
                      </a:lnTo>
                      <a:lnTo>
                        <a:pt x="127" y="153"/>
                      </a:lnTo>
                      <a:lnTo>
                        <a:pt x="136" y="144"/>
                      </a:lnTo>
                      <a:lnTo>
                        <a:pt x="136" y="136"/>
                      </a:lnTo>
                      <a:lnTo>
                        <a:pt x="144" y="136"/>
                      </a:lnTo>
                      <a:lnTo>
                        <a:pt x="144" y="127"/>
                      </a:lnTo>
                      <a:lnTo>
                        <a:pt x="153" y="119"/>
                      </a:lnTo>
                      <a:lnTo>
                        <a:pt x="144" y="119"/>
                      </a:lnTo>
                      <a:lnTo>
                        <a:pt x="144" y="110"/>
                      </a:lnTo>
                      <a:lnTo>
                        <a:pt x="153" y="110"/>
                      </a:lnTo>
                      <a:lnTo>
                        <a:pt x="144" y="102"/>
                      </a:lnTo>
                      <a:lnTo>
                        <a:pt x="153" y="102"/>
                      </a:lnTo>
                      <a:lnTo>
                        <a:pt x="144" y="93"/>
                      </a:lnTo>
                      <a:lnTo>
                        <a:pt x="153" y="93"/>
                      </a:lnTo>
                      <a:lnTo>
                        <a:pt x="153" y="85"/>
                      </a:lnTo>
                      <a:lnTo>
                        <a:pt x="153" y="76"/>
                      </a:lnTo>
                      <a:lnTo>
                        <a:pt x="153" y="59"/>
                      </a:lnTo>
                      <a:lnTo>
                        <a:pt x="153" y="51"/>
                      </a:lnTo>
                      <a:lnTo>
                        <a:pt x="161" y="43"/>
                      </a:lnTo>
                      <a:lnTo>
                        <a:pt x="161" y="34"/>
                      </a:lnTo>
                      <a:lnTo>
                        <a:pt x="153" y="34"/>
                      </a:lnTo>
                      <a:lnTo>
                        <a:pt x="153" y="26"/>
                      </a:lnTo>
                      <a:lnTo>
                        <a:pt x="153" y="17"/>
                      </a:lnTo>
                      <a:lnTo>
                        <a:pt x="153" y="9"/>
                      </a:lnTo>
                      <a:lnTo>
                        <a:pt x="144" y="9"/>
                      </a:lnTo>
                      <a:lnTo>
                        <a:pt x="153" y="0"/>
                      </a:lnTo>
                      <a:lnTo>
                        <a:pt x="161" y="0"/>
                      </a:lnTo>
                      <a:lnTo>
                        <a:pt x="161" y="17"/>
                      </a:lnTo>
                      <a:lnTo>
                        <a:pt x="161" y="26"/>
                      </a:lnTo>
                      <a:lnTo>
                        <a:pt x="170" y="59"/>
                      </a:lnTo>
                      <a:lnTo>
                        <a:pt x="170" y="76"/>
                      </a:lnTo>
                      <a:lnTo>
                        <a:pt x="178" y="85"/>
                      </a:lnTo>
                      <a:lnTo>
                        <a:pt x="178" y="110"/>
                      </a:lnTo>
                      <a:lnTo>
                        <a:pt x="187" y="110"/>
                      </a:lnTo>
                      <a:lnTo>
                        <a:pt x="238" y="102"/>
                      </a:lnTo>
                      <a:lnTo>
                        <a:pt x="255" y="102"/>
                      </a:lnTo>
                      <a:lnTo>
                        <a:pt x="280" y="93"/>
                      </a:lnTo>
                      <a:lnTo>
                        <a:pt x="289" y="161"/>
                      </a:lnTo>
                      <a:lnTo>
                        <a:pt x="297" y="161"/>
                      </a:lnTo>
                      <a:lnTo>
                        <a:pt x="297" y="153"/>
                      </a:lnTo>
                      <a:lnTo>
                        <a:pt x="306" y="153"/>
                      </a:lnTo>
                      <a:lnTo>
                        <a:pt x="306" y="144"/>
                      </a:lnTo>
                      <a:lnTo>
                        <a:pt x="314" y="144"/>
                      </a:lnTo>
                      <a:lnTo>
                        <a:pt x="323" y="136"/>
                      </a:lnTo>
                      <a:lnTo>
                        <a:pt x="323" y="127"/>
                      </a:lnTo>
                      <a:lnTo>
                        <a:pt x="323" y="119"/>
                      </a:lnTo>
                      <a:lnTo>
                        <a:pt x="331" y="119"/>
                      </a:lnTo>
                      <a:lnTo>
                        <a:pt x="340" y="127"/>
                      </a:lnTo>
                      <a:lnTo>
                        <a:pt x="340" y="119"/>
                      </a:lnTo>
                      <a:lnTo>
                        <a:pt x="340" y="110"/>
                      </a:lnTo>
                      <a:lnTo>
                        <a:pt x="348" y="102"/>
                      </a:lnTo>
                      <a:lnTo>
                        <a:pt x="348" y="93"/>
                      </a:lnTo>
                      <a:lnTo>
                        <a:pt x="357" y="93"/>
                      </a:lnTo>
                      <a:lnTo>
                        <a:pt x="357" y="102"/>
                      </a:lnTo>
                      <a:lnTo>
                        <a:pt x="348" y="102"/>
                      </a:lnTo>
                      <a:lnTo>
                        <a:pt x="357" y="102"/>
                      </a:lnTo>
                      <a:lnTo>
                        <a:pt x="365" y="110"/>
                      </a:lnTo>
                      <a:lnTo>
                        <a:pt x="365" y="102"/>
                      </a:lnTo>
                      <a:lnTo>
                        <a:pt x="365" y="110"/>
                      </a:lnTo>
                      <a:lnTo>
                        <a:pt x="365" y="102"/>
                      </a:lnTo>
                      <a:lnTo>
                        <a:pt x="374" y="110"/>
                      </a:lnTo>
                      <a:lnTo>
                        <a:pt x="382" y="102"/>
                      </a:lnTo>
                      <a:lnTo>
                        <a:pt x="391" y="102"/>
                      </a:lnTo>
                      <a:lnTo>
                        <a:pt x="382" y="93"/>
                      </a:lnTo>
                      <a:lnTo>
                        <a:pt x="391" y="93"/>
                      </a:lnTo>
                      <a:lnTo>
                        <a:pt x="382" y="93"/>
                      </a:lnTo>
                      <a:lnTo>
                        <a:pt x="391" y="93"/>
                      </a:lnTo>
                      <a:lnTo>
                        <a:pt x="391" y="85"/>
                      </a:lnTo>
                      <a:lnTo>
                        <a:pt x="399" y="85"/>
                      </a:lnTo>
                      <a:lnTo>
                        <a:pt x="408" y="76"/>
                      </a:lnTo>
                      <a:lnTo>
                        <a:pt x="416" y="76"/>
                      </a:lnTo>
                      <a:lnTo>
                        <a:pt x="425" y="85"/>
                      </a:lnTo>
                      <a:lnTo>
                        <a:pt x="433" y="85"/>
                      </a:lnTo>
                      <a:lnTo>
                        <a:pt x="442" y="85"/>
                      </a:lnTo>
                      <a:lnTo>
                        <a:pt x="442" y="93"/>
                      </a:lnTo>
                      <a:lnTo>
                        <a:pt x="450" y="93"/>
                      </a:lnTo>
                      <a:lnTo>
                        <a:pt x="450" y="102"/>
                      </a:lnTo>
                      <a:lnTo>
                        <a:pt x="459" y="110"/>
                      </a:lnTo>
                      <a:lnTo>
                        <a:pt x="459" y="119"/>
                      </a:lnTo>
                      <a:lnTo>
                        <a:pt x="459" y="127"/>
                      </a:lnTo>
                      <a:lnTo>
                        <a:pt x="459" y="136"/>
                      </a:lnTo>
                      <a:lnTo>
                        <a:pt x="459" y="144"/>
                      </a:lnTo>
                      <a:lnTo>
                        <a:pt x="450" y="144"/>
                      </a:lnTo>
                      <a:lnTo>
                        <a:pt x="433" y="127"/>
                      </a:lnTo>
                      <a:lnTo>
                        <a:pt x="408" y="119"/>
                      </a:lnTo>
                      <a:lnTo>
                        <a:pt x="408" y="110"/>
                      </a:lnTo>
                      <a:lnTo>
                        <a:pt x="399" y="110"/>
                      </a:lnTo>
                      <a:lnTo>
                        <a:pt x="399" y="119"/>
                      </a:lnTo>
                      <a:lnTo>
                        <a:pt x="399" y="127"/>
                      </a:lnTo>
                      <a:lnTo>
                        <a:pt x="391" y="136"/>
                      </a:lnTo>
                      <a:lnTo>
                        <a:pt x="399" y="136"/>
                      </a:lnTo>
                      <a:lnTo>
                        <a:pt x="391" y="144"/>
                      </a:lnTo>
                      <a:lnTo>
                        <a:pt x="399" y="144"/>
                      </a:lnTo>
                      <a:lnTo>
                        <a:pt x="399" y="153"/>
                      </a:lnTo>
                      <a:lnTo>
                        <a:pt x="391" y="153"/>
                      </a:lnTo>
                      <a:lnTo>
                        <a:pt x="391" y="161"/>
                      </a:lnTo>
                      <a:lnTo>
                        <a:pt x="382" y="170"/>
                      </a:lnTo>
                      <a:lnTo>
                        <a:pt x="391" y="170"/>
                      </a:lnTo>
                      <a:lnTo>
                        <a:pt x="382" y="178"/>
                      </a:lnTo>
                      <a:lnTo>
                        <a:pt x="374" y="187"/>
                      </a:lnTo>
                      <a:lnTo>
                        <a:pt x="365" y="195"/>
                      </a:lnTo>
                      <a:lnTo>
                        <a:pt x="365" y="212"/>
                      </a:lnTo>
                      <a:lnTo>
                        <a:pt x="348" y="204"/>
                      </a:lnTo>
                      <a:lnTo>
                        <a:pt x="340" y="204"/>
                      </a:lnTo>
                      <a:lnTo>
                        <a:pt x="340" y="212"/>
                      </a:lnTo>
                      <a:lnTo>
                        <a:pt x="340" y="220"/>
                      </a:lnTo>
                      <a:lnTo>
                        <a:pt x="340" y="229"/>
                      </a:lnTo>
                      <a:lnTo>
                        <a:pt x="331" y="254"/>
                      </a:lnTo>
                      <a:close/>
                    </a:path>
                  </a:pathLst>
                </a:custGeom>
                <a:solidFill>
                  <a:srgbClr val="8DA3FF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0" hangingPunct="0">
                    <a:spcBef>
                      <a:spcPct val="20000"/>
                    </a:spcBef>
                  </a:pPr>
                  <a:endParaRPr lang="en-US"/>
                </a:p>
              </p:txBody>
            </p:sp>
            <p:sp>
              <p:nvSpPr>
                <p:cNvPr id="46163" name="Freeform 119"/>
                <p:cNvSpPr>
                  <a:spLocks/>
                </p:cNvSpPr>
                <p:nvPr/>
              </p:nvSpPr>
              <p:spPr bwMode="auto">
                <a:xfrm>
                  <a:off x="4540" y="1852"/>
                  <a:ext cx="459" cy="220"/>
                </a:xfrm>
                <a:custGeom>
                  <a:avLst/>
                  <a:gdLst>
                    <a:gd name="T0" fmla="*/ 433 w 459"/>
                    <a:gd name="T1" fmla="*/ 152 h 220"/>
                    <a:gd name="T2" fmla="*/ 450 w 459"/>
                    <a:gd name="T3" fmla="*/ 186 h 220"/>
                    <a:gd name="T4" fmla="*/ 417 w 459"/>
                    <a:gd name="T5" fmla="*/ 220 h 220"/>
                    <a:gd name="T6" fmla="*/ 391 w 459"/>
                    <a:gd name="T7" fmla="*/ 194 h 220"/>
                    <a:gd name="T8" fmla="*/ 383 w 459"/>
                    <a:gd name="T9" fmla="*/ 178 h 220"/>
                    <a:gd name="T10" fmla="*/ 374 w 459"/>
                    <a:gd name="T11" fmla="*/ 186 h 220"/>
                    <a:gd name="T12" fmla="*/ 349 w 459"/>
                    <a:gd name="T13" fmla="*/ 161 h 220"/>
                    <a:gd name="T14" fmla="*/ 357 w 459"/>
                    <a:gd name="T15" fmla="*/ 152 h 220"/>
                    <a:gd name="T16" fmla="*/ 340 w 459"/>
                    <a:gd name="T17" fmla="*/ 135 h 220"/>
                    <a:gd name="T18" fmla="*/ 332 w 459"/>
                    <a:gd name="T19" fmla="*/ 127 h 220"/>
                    <a:gd name="T20" fmla="*/ 349 w 459"/>
                    <a:gd name="T21" fmla="*/ 110 h 220"/>
                    <a:gd name="T22" fmla="*/ 340 w 459"/>
                    <a:gd name="T23" fmla="*/ 101 h 220"/>
                    <a:gd name="T24" fmla="*/ 332 w 459"/>
                    <a:gd name="T25" fmla="*/ 76 h 220"/>
                    <a:gd name="T26" fmla="*/ 349 w 459"/>
                    <a:gd name="T27" fmla="*/ 50 h 220"/>
                    <a:gd name="T28" fmla="*/ 332 w 459"/>
                    <a:gd name="T29" fmla="*/ 33 h 220"/>
                    <a:gd name="T30" fmla="*/ 306 w 459"/>
                    <a:gd name="T31" fmla="*/ 76 h 220"/>
                    <a:gd name="T32" fmla="*/ 298 w 459"/>
                    <a:gd name="T33" fmla="*/ 84 h 220"/>
                    <a:gd name="T34" fmla="*/ 315 w 459"/>
                    <a:gd name="T35" fmla="*/ 93 h 220"/>
                    <a:gd name="T36" fmla="*/ 315 w 459"/>
                    <a:gd name="T37" fmla="*/ 169 h 220"/>
                    <a:gd name="T38" fmla="*/ 323 w 459"/>
                    <a:gd name="T39" fmla="*/ 194 h 220"/>
                    <a:gd name="T40" fmla="*/ 349 w 459"/>
                    <a:gd name="T41" fmla="*/ 220 h 220"/>
                    <a:gd name="T42" fmla="*/ 281 w 459"/>
                    <a:gd name="T43" fmla="*/ 203 h 220"/>
                    <a:gd name="T44" fmla="*/ 247 w 459"/>
                    <a:gd name="T45" fmla="*/ 194 h 220"/>
                    <a:gd name="T46" fmla="*/ 255 w 459"/>
                    <a:gd name="T47" fmla="*/ 152 h 220"/>
                    <a:gd name="T48" fmla="*/ 255 w 459"/>
                    <a:gd name="T49" fmla="*/ 144 h 220"/>
                    <a:gd name="T50" fmla="*/ 247 w 459"/>
                    <a:gd name="T51" fmla="*/ 127 h 220"/>
                    <a:gd name="T52" fmla="*/ 221 w 459"/>
                    <a:gd name="T53" fmla="*/ 118 h 220"/>
                    <a:gd name="T54" fmla="*/ 213 w 459"/>
                    <a:gd name="T55" fmla="*/ 110 h 220"/>
                    <a:gd name="T56" fmla="*/ 204 w 459"/>
                    <a:gd name="T57" fmla="*/ 101 h 220"/>
                    <a:gd name="T58" fmla="*/ 196 w 459"/>
                    <a:gd name="T59" fmla="*/ 93 h 220"/>
                    <a:gd name="T60" fmla="*/ 179 w 459"/>
                    <a:gd name="T61" fmla="*/ 93 h 220"/>
                    <a:gd name="T62" fmla="*/ 179 w 459"/>
                    <a:gd name="T63" fmla="*/ 84 h 220"/>
                    <a:gd name="T64" fmla="*/ 170 w 459"/>
                    <a:gd name="T65" fmla="*/ 76 h 220"/>
                    <a:gd name="T66" fmla="*/ 170 w 459"/>
                    <a:gd name="T67" fmla="*/ 67 h 220"/>
                    <a:gd name="T68" fmla="*/ 162 w 459"/>
                    <a:gd name="T69" fmla="*/ 67 h 220"/>
                    <a:gd name="T70" fmla="*/ 162 w 459"/>
                    <a:gd name="T71" fmla="*/ 67 h 220"/>
                    <a:gd name="T72" fmla="*/ 162 w 459"/>
                    <a:gd name="T73" fmla="*/ 59 h 220"/>
                    <a:gd name="T74" fmla="*/ 153 w 459"/>
                    <a:gd name="T75" fmla="*/ 59 h 220"/>
                    <a:gd name="T76" fmla="*/ 153 w 459"/>
                    <a:gd name="T77" fmla="*/ 59 h 220"/>
                    <a:gd name="T78" fmla="*/ 145 w 459"/>
                    <a:gd name="T79" fmla="*/ 59 h 220"/>
                    <a:gd name="T80" fmla="*/ 128 w 459"/>
                    <a:gd name="T81" fmla="*/ 50 h 220"/>
                    <a:gd name="T82" fmla="*/ 119 w 459"/>
                    <a:gd name="T83" fmla="*/ 59 h 220"/>
                    <a:gd name="T84" fmla="*/ 111 w 459"/>
                    <a:gd name="T85" fmla="*/ 67 h 220"/>
                    <a:gd name="T86" fmla="*/ 102 w 459"/>
                    <a:gd name="T87" fmla="*/ 67 h 220"/>
                    <a:gd name="T88" fmla="*/ 102 w 459"/>
                    <a:gd name="T89" fmla="*/ 76 h 220"/>
                    <a:gd name="T90" fmla="*/ 85 w 459"/>
                    <a:gd name="T91" fmla="*/ 84 h 220"/>
                    <a:gd name="T92" fmla="*/ 77 w 459"/>
                    <a:gd name="T93" fmla="*/ 76 h 220"/>
                    <a:gd name="T94" fmla="*/ 77 w 459"/>
                    <a:gd name="T95" fmla="*/ 67 h 220"/>
                    <a:gd name="T96" fmla="*/ 68 w 459"/>
                    <a:gd name="T97" fmla="*/ 67 h 220"/>
                    <a:gd name="T98" fmla="*/ 68 w 459"/>
                    <a:gd name="T99" fmla="*/ 76 h 220"/>
                    <a:gd name="T100" fmla="*/ 51 w 459"/>
                    <a:gd name="T101" fmla="*/ 93 h 220"/>
                    <a:gd name="T102" fmla="*/ 43 w 459"/>
                    <a:gd name="T103" fmla="*/ 93 h 220"/>
                    <a:gd name="T104" fmla="*/ 43 w 459"/>
                    <a:gd name="T105" fmla="*/ 110 h 220"/>
                    <a:gd name="T106" fmla="*/ 26 w 459"/>
                    <a:gd name="T107" fmla="*/ 127 h 220"/>
                    <a:gd name="T108" fmla="*/ 9 w 459"/>
                    <a:gd name="T109" fmla="*/ 135 h 220"/>
                    <a:gd name="T110" fmla="*/ 68 w 459"/>
                    <a:gd name="T111" fmla="*/ 59 h 220"/>
                    <a:gd name="T112" fmla="*/ 196 w 459"/>
                    <a:gd name="T113" fmla="*/ 33 h 220"/>
                    <a:gd name="T114" fmla="*/ 264 w 459"/>
                    <a:gd name="T115" fmla="*/ 25 h 220"/>
                    <a:gd name="T116" fmla="*/ 357 w 459"/>
                    <a:gd name="T117" fmla="*/ 0 h 220"/>
                    <a:gd name="T118" fmla="*/ 374 w 459"/>
                    <a:gd name="T119" fmla="*/ 76 h 220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  <a:gd name="T165" fmla="*/ 0 60000 65536"/>
                    <a:gd name="T166" fmla="*/ 0 60000 65536"/>
                    <a:gd name="T167" fmla="*/ 0 60000 65536"/>
                    <a:gd name="T168" fmla="*/ 0 60000 65536"/>
                    <a:gd name="T169" fmla="*/ 0 60000 65536"/>
                    <a:gd name="T170" fmla="*/ 0 60000 65536"/>
                    <a:gd name="T171" fmla="*/ 0 60000 65536"/>
                    <a:gd name="T172" fmla="*/ 0 60000 65536"/>
                    <a:gd name="T173" fmla="*/ 0 60000 65536"/>
                    <a:gd name="T174" fmla="*/ 0 60000 65536"/>
                    <a:gd name="T175" fmla="*/ 0 60000 65536"/>
                    <a:gd name="T176" fmla="*/ 0 60000 65536"/>
                    <a:gd name="T177" fmla="*/ 0 60000 65536"/>
                    <a:gd name="T178" fmla="*/ 0 60000 65536"/>
                    <a:gd name="T179" fmla="*/ 0 60000 65536"/>
                    <a:gd name="T180" fmla="*/ 0 w 459"/>
                    <a:gd name="T181" fmla="*/ 0 h 220"/>
                    <a:gd name="T182" fmla="*/ 459 w 459"/>
                    <a:gd name="T183" fmla="*/ 220 h 220"/>
                  </a:gdLst>
                  <a:ahLst/>
                  <a:cxnLst>
                    <a:cxn ang="T120">
                      <a:pos x="T0" y="T1"/>
                    </a:cxn>
                    <a:cxn ang="T121">
                      <a:pos x="T2" y="T3"/>
                    </a:cxn>
                    <a:cxn ang="T122">
                      <a:pos x="T4" y="T5"/>
                    </a:cxn>
                    <a:cxn ang="T123">
                      <a:pos x="T6" y="T7"/>
                    </a:cxn>
                    <a:cxn ang="T124">
                      <a:pos x="T8" y="T9"/>
                    </a:cxn>
                    <a:cxn ang="T125">
                      <a:pos x="T10" y="T11"/>
                    </a:cxn>
                    <a:cxn ang="T126">
                      <a:pos x="T12" y="T13"/>
                    </a:cxn>
                    <a:cxn ang="T127">
                      <a:pos x="T14" y="T15"/>
                    </a:cxn>
                    <a:cxn ang="T128">
                      <a:pos x="T16" y="T17"/>
                    </a:cxn>
                    <a:cxn ang="T129">
                      <a:pos x="T18" y="T19"/>
                    </a:cxn>
                    <a:cxn ang="T130">
                      <a:pos x="T20" y="T21"/>
                    </a:cxn>
                    <a:cxn ang="T131">
                      <a:pos x="T22" y="T23"/>
                    </a:cxn>
                    <a:cxn ang="T132">
                      <a:pos x="T24" y="T25"/>
                    </a:cxn>
                    <a:cxn ang="T133">
                      <a:pos x="T26" y="T27"/>
                    </a:cxn>
                    <a:cxn ang="T134">
                      <a:pos x="T28" y="T29"/>
                    </a:cxn>
                    <a:cxn ang="T135">
                      <a:pos x="T30" y="T31"/>
                    </a:cxn>
                    <a:cxn ang="T136">
                      <a:pos x="T32" y="T33"/>
                    </a:cxn>
                    <a:cxn ang="T137">
                      <a:pos x="T34" y="T35"/>
                    </a:cxn>
                    <a:cxn ang="T138">
                      <a:pos x="T36" y="T37"/>
                    </a:cxn>
                    <a:cxn ang="T139">
                      <a:pos x="T38" y="T39"/>
                    </a:cxn>
                    <a:cxn ang="T140">
                      <a:pos x="T40" y="T41"/>
                    </a:cxn>
                    <a:cxn ang="T141">
                      <a:pos x="T42" y="T43"/>
                    </a:cxn>
                    <a:cxn ang="T142">
                      <a:pos x="T44" y="T45"/>
                    </a:cxn>
                    <a:cxn ang="T143">
                      <a:pos x="T46" y="T47"/>
                    </a:cxn>
                    <a:cxn ang="T144">
                      <a:pos x="T48" y="T49"/>
                    </a:cxn>
                    <a:cxn ang="T145">
                      <a:pos x="T50" y="T51"/>
                    </a:cxn>
                    <a:cxn ang="T146">
                      <a:pos x="T52" y="T53"/>
                    </a:cxn>
                    <a:cxn ang="T147">
                      <a:pos x="T54" y="T55"/>
                    </a:cxn>
                    <a:cxn ang="T148">
                      <a:pos x="T56" y="T57"/>
                    </a:cxn>
                    <a:cxn ang="T149">
                      <a:pos x="T58" y="T59"/>
                    </a:cxn>
                    <a:cxn ang="T150">
                      <a:pos x="T60" y="T61"/>
                    </a:cxn>
                    <a:cxn ang="T151">
                      <a:pos x="T62" y="T63"/>
                    </a:cxn>
                    <a:cxn ang="T152">
                      <a:pos x="T64" y="T65"/>
                    </a:cxn>
                    <a:cxn ang="T153">
                      <a:pos x="T66" y="T67"/>
                    </a:cxn>
                    <a:cxn ang="T154">
                      <a:pos x="T68" y="T69"/>
                    </a:cxn>
                    <a:cxn ang="T155">
                      <a:pos x="T70" y="T71"/>
                    </a:cxn>
                    <a:cxn ang="T156">
                      <a:pos x="T72" y="T73"/>
                    </a:cxn>
                    <a:cxn ang="T157">
                      <a:pos x="T74" y="T75"/>
                    </a:cxn>
                    <a:cxn ang="T158">
                      <a:pos x="T76" y="T77"/>
                    </a:cxn>
                    <a:cxn ang="T159">
                      <a:pos x="T78" y="T79"/>
                    </a:cxn>
                    <a:cxn ang="T160">
                      <a:pos x="T80" y="T81"/>
                    </a:cxn>
                    <a:cxn ang="T161">
                      <a:pos x="T82" y="T83"/>
                    </a:cxn>
                    <a:cxn ang="T162">
                      <a:pos x="T84" y="T85"/>
                    </a:cxn>
                    <a:cxn ang="T163">
                      <a:pos x="T86" y="T87"/>
                    </a:cxn>
                    <a:cxn ang="T164">
                      <a:pos x="T88" y="T89"/>
                    </a:cxn>
                    <a:cxn ang="T165">
                      <a:pos x="T90" y="T91"/>
                    </a:cxn>
                    <a:cxn ang="T166">
                      <a:pos x="T92" y="T93"/>
                    </a:cxn>
                    <a:cxn ang="T167">
                      <a:pos x="T94" y="T95"/>
                    </a:cxn>
                    <a:cxn ang="T168">
                      <a:pos x="T96" y="T97"/>
                    </a:cxn>
                    <a:cxn ang="T169">
                      <a:pos x="T98" y="T99"/>
                    </a:cxn>
                    <a:cxn ang="T170">
                      <a:pos x="T100" y="T101"/>
                    </a:cxn>
                    <a:cxn ang="T171">
                      <a:pos x="T102" y="T103"/>
                    </a:cxn>
                    <a:cxn ang="T172">
                      <a:pos x="T104" y="T105"/>
                    </a:cxn>
                    <a:cxn ang="T173">
                      <a:pos x="T106" y="T107"/>
                    </a:cxn>
                    <a:cxn ang="T174">
                      <a:pos x="T108" y="T109"/>
                    </a:cxn>
                    <a:cxn ang="T175">
                      <a:pos x="T110" y="T111"/>
                    </a:cxn>
                    <a:cxn ang="T176">
                      <a:pos x="T112" y="T113"/>
                    </a:cxn>
                    <a:cxn ang="T177">
                      <a:pos x="T114" y="T115"/>
                    </a:cxn>
                    <a:cxn ang="T178">
                      <a:pos x="T116" y="T117"/>
                    </a:cxn>
                    <a:cxn ang="T179">
                      <a:pos x="T118" y="T119"/>
                    </a:cxn>
                  </a:cxnLst>
                  <a:rect l="T180" t="T181" r="T182" b="T183"/>
                  <a:pathLst>
                    <a:path w="459" h="220">
                      <a:moveTo>
                        <a:pt x="391" y="135"/>
                      </a:moveTo>
                      <a:lnTo>
                        <a:pt x="391" y="144"/>
                      </a:lnTo>
                      <a:lnTo>
                        <a:pt x="400" y="161"/>
                      </a:lnTo>
                      <a:lnTo>
                        <a:pt x="433" y="152"/>
                      </a:lnTo>
                      <a:lnTo>
                        <a:pt x="459" y="144"/>
                      </a:lnTo>
                      <a:lnTo>
                        <a:pt x="450" y="161"/>
                      </a:lnTo>
                      <a:lnTo>
                        <a:pt x="459" y="169"/>
                      </a:lnTo>
                      <a:lnTo>
                        <a:pt x="450" y="186"/>
                      </a:lnTo>
                      <a:lnTo>
                        <a:pt x="442" y="203"/>
                      </a:lnTo>
                      <a:lnTo>
                        <a:pt x="442" y="211"/>
                      </a:lnTo>
                      <a:lnTo>
                        <a:pt x="417" y="211"/>
                      </a:lnTo>
                      <a:lnTo>
                        <a:pt x="417" y="220"/>
                      </a:lnTo>
                      <a:lnTo>
                        <a:pt x="400" y="220"/>
                      </a:lnTo>
                      <a:lnTo>
                        <a:pt x="400" y="203"/>
                      </a:lnTo>
                      <a:lnTo>
                        <a:pt x="391" y="203"/>
                      </a:lnTo>
                      <a:lnTo>
                        <a:pt x="391" y="194"/>
                      </a:lnTo>
                      <a:lnTo>
                        <a:pt x="391" y="186"/>
                      </a:lnTo>
                      <a:lnTo>
                        <a:pt x="383" y="186"/>
                      </a:lnTo>
                      <a:lnTo>
                        <a:pt x="383" y="178"/>
                      </a:lnTo>
                      <a:lnTo>
                        <a:pt x="383" y="169"/>
                      </a:lnTo>
                      <a:lnTo>
                        <a:pt x="383" y="186"/>
                      </a:lnTo>
                      <a:lnTo>
                        <a:pt x="374" y="186"/>
                      </a:lnTo>
                      <a:lnTo>
                        <a:pt x="366" y="194"/>
                      </a:lnTo>
                      <a:lnTo>
                        <a:pt x="340" y="178"/>
                      </a:lnTo>
                      <a:lnTo>
                        <a:pt x="340" y="169"/>
                      </a:lnTo>
                      <a:lnTo>
                        <a:pt x="349" y="161"/>
                      </a:lnTo>
                      <a:lnTo>
                        <a:pt x="340" y="152"/>
                      </a:lnTo>
                      <a:lnTo>
                        <a:pt x="366" y="152"/>
                      </a:lnTo>
                      <a:lnTo>
                        <a:pt x="366" y="144"/>
                      </a:lnTo>
                      <a:lnTo>
                        <a:pt x="357" y="152"/>
                      </a:lnTo>
                      <a:lnTo>
                        <a:pt x="357" y="144"/>
                      </a:lnTo>
                      <a:lnTo>
                        <a:pt x="349" y="135"/>
                      </a:lnTo>
                      <a:lnTo>
                        <a:pt x="340" y="135"/>
                      </a:lnTo>
                      <a:lnTo>
                        <a:pt x="332" y="135"/>
                      </a:lnTo>
                      <a:lnTo>
                        <a:pt x="332" y="144"/>
                      </a:lnTo>
                      <a:lnTo>
                        <a:pt x="332" y="127"/>
                      </a:lnTo>
                      <a:lnTo>
                        <a:pt x="340" y="127"/>
                      </a:lnTo>
                      <a:lnTo>
                        <a:pt x="349" y="127"/>
                      </a:lnTo>
                      <a:lnTo>
                        <a:pt x="349" y="110"/>
                      </a:lnTo>
                      <a:lnTo>
                        <a:pt x="349" y="101"/>
                      </a:lnTo>
                      <a:lnTo>
                        <a:pt x="349" y="110"/>
                      </a:lnTo>
                      <a:lnTo>
                        <a:pt x="340" y="101"/>
                      </a:lnTo>
                      <a:lnTo>
                        <a:pt x="340" y="84"/>
                      </a:lnTo>
                      <a:lnTo>
                        <a:pt x="332" y="93"/>
                      </a:lnTo>
                      <a:lnTo>
                        <a:pt x="332" y="84"/>
                      </a:lnTo>
                      <a:lnTo>
                        <a:pt x="332" y="76"/>
                      </a:lnTo>
                      <a:lnTo>
                        <a:pt x="332" y="59"/>
                      </a:lnTo>
                      <a:lnTo>
                        <a:pt x="340" y="50"/>
                      </a:lnTo>
                      <a:lnTo>
                        <a:pt x="357" y="42"/>
                      </a:lnTo>
                      <a:lnTo>
                        <a:pt x="349" y="50"/>
                      </a:lnTo>
                      <a:lnTo>
                        <a:pt x="349" y="33"/>
                      </a:lnTo>
                      <a:lnTo>
                        <a:pt x="340" y="33"/>
                      </a:lnTo>
                      <a:lnTo>
                        <a:pt x="340" y="25"/>
                      </a:lnTo>
                      <a:lnTo>
                        <a:pt x="332" y="33"/>
                      </a:lnTo>
                      <a:lnTo>
                        <a:pt x="332" y="50"/>
                      </a:lnTo>
                      <a:lnTo>
                        <a:pt x="323" y="50"/>
                      </a:lnTo>
                      <a:lnTo>
                        <a:pt x="306" y="50"/>
                      </a:lnTo>
                      <a:lnTo>
                        <a:pt x="306" y="76"/>
                      </a:lnTo>
                      <a:lnTo>
                        <a:pt x="298" y="76"/>
                      </a:lnTo>
                      <a:lnTo>
                        <a:pt x="289" y="76"/>
                      </a:lnTo>
                      <a:lnTo>
                        <a:pt x="298" y="76"/>
                      </a:lnTo>
                      <a:lnTo>
                        <a:pt x="298" y="84"/>
                      </a:lnTo>
                      <a:lnTo>
                        <a:pt x="289" y="84"/>
                      </a:lnTo>
                      <a:lnTo>
                        <a:pt x="289" y="93"/>
                      </a:lnTo>
                      <a:lnTo>
                        <a:pt x="298" y="84"/>
                      </a:lnTo>
                      <a:lnTo>
                        <a:pt x="315" y="93"/>
                      </a:lnTo>
                      <a:lnTo>
                        <a:pt x="315" y="118"/>
                      </a:lnTo>
                      <a:lnTo>
                        <a:pt x="306" y="135"/>
                      </a:lnTo>
                      <a:lnTo>
                        <a:pt x="315" y="144"/>
                      </a:lnTo>
                      <a:lnTo>
                        <a:pt x="315" y="169"/>
                      </a:lnTo>
                      <a:lnTo>
                        <a:pt x="332" y="178"/>
                      </a:lnTo>
                      <a:lnTo>
                        <a:pt x="332" y="186"/>
                      </a:lnTo>
                      <a:lnTo>
                        <a:pt x="332" y="194"/>
                      </a:lnTo>
                      <a:lnTo>
                        <a:pt x="323" y="194"/>
                      </a:lnTo>
                      <a:lnTo>
                        <a:pt x="323" y="186"/>
                      </a:lnTo>
                      <a:lnTo>
                        <a:pt x="306" y="178"/>
                      </a:lnTo>
                      <a:lnTo>
                        <a:pt x="340" y="203"/>
                      </a:lnTo>
                      <a:lnTo>
                        <a:pt x="349" y="220"/>
                      </a:lnTo>
                      <a:lnTo>
                        <a:pt x="323" y="203"/>
                      </a:lnTo>
                      <a:lnTo>
                        <a:pt x="298" y="211"/>
                      </a:lnTo>
                      <a:lnTo>
                        <a:pt x="289" y="194"/>
                      </a:lnTo>
                      <a:lnTo>
                        <a:pt x="281" y="203"/>
                      </a:lnTo>
                      <a:lnTo>
                        <a:pt x="272" y="186"/>
                      </a:lnTo>
                      <a:lnTo>
                        <a:pt x="255" y="194"/>
                      </a:lnTo>
                      <a:lnTo>
                        <a:pt x="247" y="194"/>
                      </a:lnTo>
                      <a:lnTo>
                        <a:pt x="247" y="186"/>
                      </a:lnTo>
                      <a:lnTo>
                        <a:pt x="255" y="161"/>
                      </a:lnTo>
                      <a:lnTo>
                        <a:pt x="255" y="152"/>
                      </a:lnTo>
                      <a:lnTo>
                        <a:pt x="264" y="152"/>
                      </a:lnTo>
                      <a:lnTo>
                        <a:pt x="255" y="144"/>
                      </a:lnTo>
                      <a:lnTo>
                        <a:pt x="272" y="127"/>
                      </a:lnTo>
                      <a:lnTo>
                        <a:pt x="255" y="118"/>
                      </a:lnTo>
                      <a:lnTo>
                        <a:pt x="247" y="127"/>
                      </a:lnTo>
                      <a:lnTo>
                        <a:pt x="238" y="127"/>
                      </a:lnTo>
                      <a:lnTo>
                        <a:pt x="230" y="118"/>
                      </a:lnTo>
                      <a:lnTo>
                        <a:pt x="221" y="118"/>
                      </a:lnTo>
                      <a:lnTo>
                        <a:pt x="213" y="118"/>
                      </a:lnTo>
                      <a:lnTo>
                        <a:pt x="213" y="110"/>
                      </a:lnTo>
                      <a:lnTo>
                        <a:pt x="204" y="110"/>
                      </a:lnTo>
                      <a:lnTo>
                        <a:pt x="204" y="101"/>
                      </a:lnTo>
                      <a:lnTo>
                        <a:pt x="204" y="93"/>
                      </a:lnTo>
                      <a:lnTo>
                        <a:pt x="196" y="93"/>
                      </a:lnTo>
                      <a:lnTo>
                        <a:pt x="187" y="93"/>
                      </a:lnTo>
                      <a:lnTo>
                        <a:pt x="179" y="93"/>
                      </a:lnTo>
                      <a:lnTo>
                        <a:pt x="179" y="84"/>
                      </a:lnTo>
                      <a:lnTo>
                        <a:pt x="170" y="76"/>
                      </a:lnTo>
                      <a:lnTo>
                        <a:pt x="170" y="67"/>
                      </a:lnTo>
                      <a:lnTo>
                        <a:pt x="162" y="67"/>
                      </a:lnTo>
                      <a:lnTo>
                        <a:pt x="162" y="59"/>
                      </a:lnTo>
                      <a:lnTo>
                        <a:pt x="153" y="59"/>
                      </a:lnTo>
                      <a:lnTo>
                        <a:pt x="145" y="59"/>
                      </a:lnTo>
                      <a:lnTo>
                        <a:pt x="136" y="50"/>
                      </a:lnTo>
                      <a:lnTo>
                        <a:pt x="128" y="50"/>
                      </a:lnTo>
                      <a:lnTo>
                        <a:pt x="119" y="59"/>
                      </a:lnTo>
                      <a:lnTo>
                        <a:pt x="111" y="59"/>
                      </a:lnTo>
                      <a:lnTo>
                        <a:pt x="111" y="67"/>
                      </a:lnTo>
                      <a:lnTo>
                        <a:pt x="102" y="67"/>
                      </a:lnTo>
                      <a:lnTo>
                        <a:pt x="111" y="67"/>
                      </a:lnTo>
                      <a:lnTo>
                        <a:pt x="102" y="67"/>
                      </a:lnTo>
                      <a:lnTo>
                        <a:pt x="111" y="76"/>
                      </a:lnTo>
                      <a:lnTo>
                        <a:pt x="102" y="76"/>
                      </a:lnTo>
                      <a:lnTo>
                        <a:pt x="94" y="84"/>
                      </a:lnTo>
                      <a:lnTo>
                        <a:pt x="85" y="76"/>
                      </a:lnTo>
                      <a:lnTo>
                        <a:pt x="85" y="84"/>
                      </a:lnTo>
                      <a:lnTo>
                        <a:pt x="85" y="76"/>
                      </a:lnTo>
                      <a:lnTo>
                        <a:pt x="85" y="84"/>
                      </a:lnTo>
                      <a:lnTo>
                        <a:pt x="77" y="76"/>
                      </a:lnTo>
                      <a:lnTo>
                        <a:pt x="68" y="76"/>
                      </a:lnTo>
                      <a:lnTo>
                        <a:pt x="77" y="76"/>
                      </a:lnTo>
                      <a:lnTo>
                        <a:pt x="77" y="67"/>
                      </a:lnTo>
                      <a:lnTo>
                        <a:pt x="68" y="67"/>
                      </a:lnTo>
                      <a:lnTo>
                        <a:pt x="68" y="76"/>
                      </a:lnTo>
                      <a:lnTo>
                        <a:pt x="60" y="84"/>
                      </a:lnTo>
                      <a:lnTo>
                        <a:pt x="60" y="93"/>
                      </a:lnTo>
                      <a:lnTo>
                        <a:pt x="60" y="101"/>
                      </a:lnTo>
                      <a:lnTo>
                        <a:pt x="51" y="93"/>
                      </a:lnTo>
                      <a:lnTo>
                        <a:pt x="43" y="93"/>
                      </a:lnTo>
                      <a:lnTo>
                        <a:pt x="43" y="101"/>
                      </a:lnTo>
                      <a:lnTo>
                        <a:pt x="43" y="110"/>
                      </a:lnTo>
                      <a:lnTo>
                        <a:pt x="34" y="118"/>
                      </a:lnTo>
                      <a:lnTo>
                        <a:pt x="26" y="118"/>
                      </a:lnTo>
                      <a:lnTo>
                        <a:pt x="26" y="127"/>
                      </a:lnTo>
                      <a:lnTo>
                        <a:pt x="17" y="127"/>
                      </a:lnTo>
                      <a:lnTo>
                        <a:pt x="17" y="135"/>
                      </a:lnTo>
                      <a:lnTo>
                        <a:pt x="9" y="135"/>
                      </a:lnTo>
                      <a:lnTo>
                        <a:pt x="0" y="67"/>
                      </a:lnTo>
                      <a:lnTo>
                        <a:pt x="9" y="67"/>
                      </a:lnTo>
                      <a:lnTo>
                        <a:pt x="51" y="59"/>
                      </a:lnTo>
                      <a:lnTo>
                        <a:pt x="68" y="59"/>
                      </a:lnTo>
                      <a:lnTo>
                        <a:pt x="102" y="50"/>
                      </a:lnTo>
                      <a:lnTo>
                        <a:pt x="111" y="50"/>
                      </a:lnTo>
                      <a:lnTo>
                        <a:pt x="136" y="42"/>
                      </a:lnTo>
                      <a:lnTo>
                        <a:pt x="196" y="33"/>
                      </a:lnTo>
                      <a:lnTo>
                        <a:pt x="221" y="33"/>
                      </a:lnTo>
                      <a:lnTo>
                        <a:pt x="238" y="25"/>
                      </a:lnTo>
                      <a:lnTo>
                        <a:pt x="264" y="25"/>
                      </a:lnTo>
                      <a:lnTo>
                        <a:pt x="281" y="17"/>
                      </a:lnTo>
                      <a:lnTo>
                        <a:pt x="315" y="8"/>
                      </a:lnTo>
                      <a:lnTo>
                        <a:pt x="323" y="8"/>
                      </a:lnTo>
                      <a:lnTo>
                        <a:pt x="357" y="0"/>
                      </a:lnTo>
                      <a:lnTo>
                        <a:pt x="366" y="42"/>
                      </a:lnTo>
                      <a:lnTo>
                        <a:pt x="366" y="50"/>
                      </a:lnTo>
                      <a:lnTo>
                        <a:pt x="374" y="59"/>
                      </a:lnTo>
                      <a:lnTo>
                        <a:pt x="374" y="76"/>
                      </a:lnTo>
                      <a:lnTo>
                        <a:pt x="383" y="110"/>
                      </a:lnTo>
                      <a:lnTo>
                        <a:pt x="391" y="135"/>
                      </a:lnTo>
                      <a:close/>
                    </a:path>
                  </a:pathLst>
                </a:custGeom>
                <a:solidFill>
                  <a:srgbClr val="8DA3FF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0" hangingPunct="0">
                    <a:spcBef>
                      <a:spcPct val="20000"/>
                    </a:spcBef>
                  </a:pPr>
                  <a:endParaRPr lang="en-US"/>
                </a:p>
              </p:txBody>
            </p:sp>
            <p:sp>
              <p:nvSpPr>
                <p:cNvPr id="46164" name="Freeform 120"/>
                <p:cNvSpPr>
                  <a:spLocks/>
                </p:cNvSpPr>
                <p:nvPr/>
              </p:nvSpPr>
              <p:spPr bwMode="auto">
                <a:xfrm>
                  <a:off x="4863" y="1953"/>
                  <a:ext cx="9" cy="26"/>
                </a:xfrm>
                <a:custGeom>
                  <a:avLst/>
                  <a:gdLst>
                    <a:gd name="T0" fmla="*/ 9 w 9"/>
                    <a:gd name="T1" fmla="*/ 17 h 26"/>
                    <a:gd name="T2" fmla="*/ 0 w 9"/>
                    <a:gd name="T3" fmla="*/ 9 h 26"/>
                    <a:gd name="T4" fmla="*/ 0 w 9"/>
                    <a:gd name="T5" fmla="*/ 9 h 26"/>
                    <a:gd name="T6" fmla="*/ 0 w 9"/>
                    <a:gd name="T7" fmla="*/ 9 h 26"/>
                    <a:gd name="T8" fmla="*/ 0 w 9"/>
                    <a:gd name="T9" fmla="*/ 17 h 26"/>
                    <a:gd name="T10" fmla="*/ 0 w 9"/>
                    <a:gd name="T11" fmla="*/ 9 h 26"/>
                    <a:gd name="T12" fmla="*/ 0 w 9"/>
                    <a:gd name="T13" fmla="*/ 17 h 26"/>
                    <a:gd name="T14" fmla="*/ 0 w 9"/>
                    <a:gd name="T15" fmla="*/ 26 h 26"/>
                    <a:gd name="T16" fmla="*/ 0 w 9"/>
                    <a:gd name="T17" fmla="*/ 9 h 26"/>
                    <a:gd name="T18" fmla="*/ 0 w 9"/>
                    <a:gd name="T19" fmla="*/ 0 h 26"/>
                    <a:gd name="T20" fmla="*/ 9 w 9"/>
                    <a:gd name="T21" fmla="*/ 0 h 26"/>
                    <a:gd name="T22" fmla="*/ 9 w 9"/>
                    <a:gd name="T23" fmla="*/ 9 h 26"/>
                    <a:gd name="T24" fmla="*/ 9 w 9"/>
                    <a:gd name="T25" fmla="*/ 9 h 26"/>
                    <a:gd name="T26" fmla="*/ 9 w 9"/>
                    <a:gd name="T27" fmla="*/ 17 h 2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w 9"/>
                    <a:gd name="T43" fmla="*/ 0 h 26"/>
                    <a:gd name="T44" fmla="*/ 9 w 9"/>
                    <a:gd name="T45" fmla="*/ 26 h 26"/>
                  </a:gdLst>
                  <a:ahLst/>
                  <a:cxnLst>
                    <a:cxn ang="T28">
                      <a:pos x="T0" y="T1"/>
                    </a:cxn>
                    <a:cxn ang="T29">
                      <a:pos x="T2" y="T3"/>
                    </a:cxn>
                    <a:cxn ang="T30">
                      <a:pos x="T4" y="T5"/>
                    </a:cxn>
                    <a:cxn ang="T31">
                      <a:pos x="T6" y="T7"/>
                    </a:cxn>
                    <a:cxn ang="T32">
                      <a:pos x="T8" y="T9"/>
                    </a:cxn>
                    <a:cxn ang="T33">
                      <a:pos x="T10" y="T11"/>
                    </a:cxn>
                    <a:cxn ang="T34">
                      <a:pos x="T12" y="T13"/>
                    </a:cxn>
                    <a:cxn ang="T35">
                      <a:pos x="T14" y="T15"/>
                    </a:cxn>
                    <a:cxn ang="T36">
                      <a:pos x="T16" y="T17"/>
                    </a:cxn>
                    <a:cxn ang="T37">
                      <a:pos x="T18" y="T19"/>
                    </a:cxn>
                    <a:cxn ang="T38">
                      <a:pos x="T20" y="T21"/>
                    </a:cxn>
                    <a:cxn ang="T39">
                      <a:pos x="T22" y="T23"/>
                    </a:cxn>
                    <a:cxn ang="T40">
                      <a:pos x="T24" y="T25"/>
                    </a:cxn>
                    <a:cxn ang="T41">
                      <a:pos x="T26" y="T27"/>
                    </a:cxn>
                  </a:cxnLst>
                  <a:rect l="T42" t="T43" r="T44" b="T45"/>
                  <a:pathLst>
                    <a:path w="9" h="26">
                      <a:moveTo>
                        <a:pt x="9" y="17"/>
                      </a:moveTo>
                      <a:lnTo>
                        <a:pt x="0" y="9"/>
                      </a:lnTo>
                      <a:lnTo>
                        <a:pt x="0" y="17"/>
                      </a:lnTo>
                      <a:lnTo>
                        <a:pt x="0" y="9"/>
                      </a:lnTo>
                      <a:lnTo>
                        <a:pt x="0" y="17"/>
                      </a:lnTo>
                      <a:lnTo>
                        <a:pt x="0" y="26"/>
                      </a:lnTo>
                      <a:lnTo>
                        <a:pt x="0" y="9"/>
                      </a:lnTo>
                      <a:lnTo>
                        <a:pt x="0" y="0"/>
                      </a:lnTo>
                      <a:lnTo>
                        <a:pt x="9" y="0"/>
                      </a:lnTo>
                      <a:lnTo>
                        <a:pt x="9" y="9"/>
                      </a:lnTo>
                      <a:lnTo>
                        <a:pt x="9" y="17"/>
                      </a:lnTo>
                      <a:close/>
                    </a:path>
                  </a:pathLst>
                </a:custGeom>
                <a:solidFill>
                  <a:srgbClr val="8DA3FF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0" hangingPunct="0">
                    <a:spcBef>
                      <a:spcPct val="20000"/>
                    </a:spcBef>
                  </a:pPr>
                  <a:endParaRPr lang="en-US"/>
                </a:p>
              </p:txBody>
            </p:sp>
            <p:sp>
              <p:nvSpPr>
                <p:cNvPr id="46165" name="Freeform 121"/>
                <p:cNvSpPr>
                  <a:spLocks/>
                </p:cNvSpPr>
                <p:nvPr/>
              </p:nvSpPr>
              <p:spPr bwMode="auto">
                <a:xfrm>
                  <a:off x="4999" y="1996"/>
                  <a:ext cx="1" cy="17"/>
                </a:xfrm>
                <a:custGeom>
                  <a:avLst/>
                  <a:gdLst>
                    <a:gd name="T0" fmla="*/ 0 w 1"/>
                    <a:gd name="T1" fmla="*/ 0 h 17"/>
                    <a:gd name="T2" fmla="*/ 0 w 1"/>
                    <a:gd name="T3" fmla="*/ 0 h 17"/>
                    <a:gd name="T4" fmla="*/ 0 w 1"/>
                    <a:gd name="T5" fmla="*/ 17 h 17"/>
                    <a:gd name="T6" fmla="*/ 0 w 1"/>
                    <a:gd name="T7" fmla="*/ 0 h 17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1"/>
                    <a:gd name="T13" fmla="*/ 0 h 17"/>
                    <a:gd name="T14" fmla="*/ 1 w 1"/>
                    <a:gd name="T15" fmla="*/ 17 h 17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1" h="17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17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8DA3FF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0" hangingPunct="0">
                    <a:spcBef>
                      <a:spcPct val="20000"/>
                    </a:spcBef>
                  </a:pPr>
                  <a:endParaRPr lang="en-US"/>
                </a:p>
              </p:txBody>
            </p:sp>
            <p:sp>
              <p:nvSpPr>
                <p:cNvPr id="46166" name="Freeform 122"/>
                <p:cNvSpPr>
                  <a:spLocks/>
                </p:cNvSpPr>
                <p:nvPr/>
              </p:nvSpPr>
              <p:spPr bwMode="auto">
                <a:xfrm>
                  <a:off x="4990" y="2013"/>
                  <a:ext cx="9" cy="42"/>
                </a:xfrm>
                <a:custGeom>
                  <a:avLst/>
                  <a:gdLst>
                    <a:gd name="T0" fmla="*/ 0 w 9"/>
                    <a:gd name="T1" fmla="*/ 42 h 42"/>
                    <a:gd name="T2" fmla="*/ 9 w 9"/>
                    <a:gd name="T3" fmla="*/ 42 h 42"/>
                    <a:gd name="T4" fmla="*/ 9 w 9"/>
                    <a:gd name="T5" fmla="*/ 33 h 42"/>
                    <a:gd name="T6" fmla="*/ 9 w 9"/>
                    <a:gd name="T7" fmla="*/ 17 h 42"/>
                    <a:gd name="T8" fmla="*/ 9 w 9"/>
                    <a:gd name="T9" fmla="*/ 0 h 42"/>
                    <a:gd name="T10" fmla="*/ 9 w 9"/>
                    <a:gd name="T11" fmla="*/ 25 h 42"/>
                    <a:gd name="T12" fmla="*/ 9 w 9"/>
                    <a:gd name="T13" fmla="*/ 42 h 42"/>
                    <a:gd name="T14" fmla="*/ 0 w 9"/>
                    <a:gd name="T15" fmla="*/ 42 h 42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w 9"/>
                    <a:gd name="T25" fmla="*/ 0 h 42"/>
                    <a:gd name="T26" fmla="*/ 9 w 9"/>
                    <a:gd name="T27" fmla="*/ 42 h 42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T24" t="T25" r="T26" b="T27"/>
                  <a:pathLst>
                    <a:path w="9" h="42">
                      <a:moveTo>
                        <a:pt x="0" y="42"/>
                      </a:moveTo>
                      <a:lnTo>
                        <a:pt x="9" y="42"/>
                      </a:lnTo>
                      <a:lnTo>
                        <a:pt x="9" y="33"/>
                      </a:lnTo>
                      <a:lnTo>
                        <a:pt x="9" y="17"/>
                      </a:lnTo>
                      <a:lnTo>
                        <a:pt x="9" y="0"/>
                      </a:lnTo>
                      <a:lnTo>
                        <a:pt x="9" y="25"/>
                      </a:lnTo>
                      <a:lnTo>
                        <a:pt x="9" y="42"/>
                      </a:lnTo>
                      <a:lnTo>
                        <a:pt x="0" y="42"/>
                      </a:lnTo>
                      <a:close/>
                    </a:path>
                  </a:pathLst>
                </a:custGeom>
                <a:solidFill>
                  <a:srgbClr val="8DA3FF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0" hangingPunct="0">
                    <a:spcBef>
                      <a:spcPct val="20000"/>
                    </a:spcBef>
                  </a:pPr>
                  <a:endParaRPr lang="en-US"/>
                </a:p>
              </p:txBody>
            </p:sp>
            <p:sp>
              <p:nvSpPr>
                <p:cNvPr id="46167" name="Freeform 123"/>
                <p:cNvSpPr>
                  <a:spLocks/>
                </p:cNvSpPr>
                <p:nvPr/>
              </p:nvSpPr>
              <p:spPr bwMode="auto">
                <a:xfrm>
                  <a:off x="1610" y="1809"/>
                  <a:ext cx="739" cy="585"/>
                </a:xfrm>
                <a:custGeom>
                  <a:avLst/>
                  <a:gdLst>
                    <a:gd name="T0" fmla="*/ 714 w 739"/>
                    <a:gd name="T1" fmla="*/ 500 h 585"/>
                    <a:gd name="T2" fmla="*/ 714 w 739"/>
                    <a:gd name="T3" fmla="*/ 534 h 585"/>
                    <a:gd name="T4" fmla="*/ 705 w 739"/>
                    <a:gd name="T5" fmla="*/ 585 h 585"/>
                    <a:gd name="T6" fmla="*/ 612 w 739"/>
                    <a:gd name="T7" fmla="*/ 576 h 585"/>
                    <a:gd name="T8" fmla="*/ 603 w 739"/>
                    <a:gd name="T9" fmla="*/ 576 h 585"/>
                    <a:gd name="T10" fmla="*/ 510 w 739"/>
                    <a:gd name="T11" fmla="*/ 568 h 585"/>
                    <a:gd name="T12" fmla="*/ 391 w 739"/>
                    <a:gd name="T13" fmla="*/ 559 h 585"/>
                    <a:gd name="T14" fmla="*/ 382 w 739"/>
                    <a:gd name="T15" fmla="*/ 559 h 585"/>
                    <a:gd name="T16" fmla="*/ 332 w 739"/>
                    <a:gd name="T17" fmla="*/ 559 h 585"/>
                    <a:gd name="T18" fmla="*/ 306 w 739"/>
                    <a:gd name="T19" fmla="*/ 551 h 585"/>
                    <a:gd name="T20" fmla="*/ 255 w 739"/>
                    <a:gd name="T21" fmla="*/ 551 h 585"/>
                    <a:gd name="T22" fmla="*/ 221 w 739"/>
                    <a:gd name="T23" fmla="*/ 542 h 585"/>
                    <a:gd name="T24" fmla="*/ 213 w 739"/>
                    <a:gd name="T25" fmla="*/ 542 h 585"/>
                    <a:gd name="T26" fmla="*/ 162 w 739"/>
                    <a:gd name="T27" fmla="*/ 534 h 585"/>
                    <a:gd name="T28" fmla="*/ 162 w 739"/>
                    <a:gd name="T29" fmla="*/ 534 h 585"/>
                    <a:gd name="T30" fmla="*/ 68 w 739"/>
                    <a:gd name="T31" fmla="*/ 526 h 585"/>
                    <a:gd name="T32" fmla="*/ 0 w 739"/>
                    <a:gd name="T33" fmla="*/ 517 h 585"/>
                    <a:gd name="T34" fmla="*/ 9 w 739"/>
                    <a:gd name="T35" fmla="*/ 432 h 585"/>
                    <a:gd name="T36" fmla="*/ 17 w 739"/>
                    <a:gd name="T37" fmla="*/ 398 h 585"/>
                    <a:gd name="T38" fmla="*/ 17 w 739"/>
                    <a:gd name="T39" fmla="*/ 365 h 585"/>
                    <a:gd name="T40" fmla="*/ 17 w 739"/>
                    <a:gd name="T41" fmla="*/ 356 h 585"/>
                    <a:gd name="T42" fmla="*/ 26 w 739"/>
                    <a:gd name="T43" fmla="*/ 322 h 585"/>
                    <a:gd name="T44" fmla="*/ 43 w 739"/>
                    <a:gd name="T45" fmla="*/ 212 h 585"/>
                    <a:gd name="T46" fmla="*/ 43 w 739"/>
                    <a:gd name="T47" fmla="*/ 195 h 585"/>
                    <a:gd name="T48" fmla="*/ 43 w 739"/>
                    <a:gd name="T49" fmla="*/ 178 h 585"/>
                    <a:gd name="T50" fmla="*/ 51 w 739"/>
                    <a:gd name="T51" fmla="*/ 102 h 585"/>
                    <a:gd name="T52" fmla="*/ 60 w 739"/>
                    <a:gd name="T53" fmla="*/ 43 h 585"/>
                    <a:gd name="T54" fmla="*/ 68 w 739"/>
                    <a:gd name="T55" fmla="*/ 0 h 585"/>
                    <a:gd name="T56" fmla="*/ 179 w 739"/>
                    <a:gd name="T57" fmla="*/ 17 h 585"/>
                    <a:gd name="T58" fmla="*/ 238 w 739"/>
                    <a:gd name="T59" fmla="*/ 26 h 585"/>
                    <a:gd name="T60" fmla="*/ 281 w 739"/>
                    <a:gd name="T61" fmla="*/ 26 h 585"/>
                    <a:gd name="T62" fmla="*/ 332 w 739"/>
                    <a:gd name="T63" fmla="*/ 34 h 585"/>
                    <a:gd name="T64" fmla="*/ 340 w 739"/>
                    <a:gd name="T65" fmla="*/ 34 h 585"/>
                    <a:gd name="T66" fmla="*/ 433 w 739"/>
                    <a:gd name="T67" fmla="*/ 43 h 585"/>
                    <a:gd name="T68" fmla="*/ 459 w 739"/>
                    <a:gd name="T69" fmla="*/ 51 h 585"/>
                    <a:gd name="T70" fmla="*/ 544 w 739"/>
                    <a:gd name="T71" fmla="*/ 60 h 585"/>
                    <a:gd name="T72" fmla="*/ 595 w 739"/>
                    <a:gd name="T73" fmla="*/ 60 h 585"/>
                    <a:gd name="T74" fmla="*/ 612 w 739"/>
                    <a:gd name="T75" fmla="*/ 60 h 585"/>
                    <a:gd name="T76" fmla="*/ 680 w 739"/>
                    <a:gd name="T77" fmla="*/ 68 h 585"/>
                    <a:gd name="T78" fmla="*/ 688 w 739"/>
                    <a:gd name="T79" fmla="*/ 68 h 585"/>
                    <a:gd name="T80" fmla="*/ 739 w 739"/>
                    <a:gd name="T81" fmla="*/ 68 h 585"/>
                    <a:gd name="T82" fmla="*/ 739 w 739"/>
                    <a:gd name="T83" fmla="*/ 102 h 585"/>
                    <a:gd name="T84" fmla="*/ 739 w 739"/>
                    <a:gd name="T85" fmla="*/ 110 h 585"/>
                    <a:gd name="T86" fmla="*/ 739 w 739"/>
                    <a:gd name="T87" fmla="*/ 144 h 585"/>
                    <a:gd name="T88" fmla="*/ 731 w 739"/>
                    <a:gd name="T89" fmla="*/ 153 h 585"/>
                    <a:gd name="T90" fmla="*/ 731 w 739"/>
                    <a:gd name="T91" fmla="*/ 195 h 585"/>
                    <a:gd name="T92" fmla="*/ 731 w 739"/>
                    <a:gd name="T93" fmla="*/ 254 h 585"/>
                    <a:gd name="T94" fmla="*/ 731 w 739"/>
                    <a:gd name="T95" fmla="*/ 254 h 585"/>
                    <a:gd name="T96" fmla="*/ 722 w 739"/>
                    <a:gd name="T97" fmla="*/ 314 h 585"/>
                    <a:gd name="T98" fmla="*/ 722 w 739"/>
                    <a:gd name="T99" fmla="*/ 322 h 585"/>
                    <a:gd name="T100" fmla="*/ 722 w 739"/>
                    <a:gd name="T101" fmla="*/ 365 h 585"/>
                    <a:gd name="T102" fmla="*/ 722 w 739"/>
                    <a:gd name="T103" fmla="*/ 382 h 585"/>
                    <a:gd name="T104" fmla="*/ 714 w 739"/>
                    <a:gd name="T105" fmla="*/ 424 h 585"/>
                    <a:gd name="T106" fmla="*/ 714 w 739"/>
                    <a:gd name="T107" fmla="*/ 424 h 585"/>
                    <a:gd name="T108" fmla="*/ 714 w 739"/>
                    <a:gd name="T109" fmla="*/ 492 h 585"/>
                    <a:gd name="T110" fmla="*/ 714 w 739"/>
                    <a:gd name="T111" fmla="*/ 500 h 585"/>
                    <a:gd name="T112" fmla="*/ 714 w 739"/>
                    <a:gd name="T113" fmla="*/ 500 h 585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  <a:gd name="T165" fmla="*/ 0 60000 65536"/>
                    <a:gd name="T166" fmla="*/ 0 60000 65536"/>
                    <a:gd name="T167" fmla="*/ 0 60000 65536"/>
                    <a:gd name="T168" fmla="*/ 0 60000 65536"/>
                    <a:gd name="T169" fmla="*/ 0 60000 65536"/>
                    <a:gd name="T170" fmla="*/ 0 60000 65536"/>
                    <a:gd name="T171" fmla="*/ 0 w 739"/>
                    <a:gd name="T172" fmla="*/ 0 h 585"/>
                    <a:gd name="T173" fmla="*/ 739 w 739"/>
                    <a:gd name="T174" fmla="*/ 585 h 585"/>
                  </a:gdLst>
                  <a:ahLst/>
                  <a:cxnLst>
                    <a:cxn ang="T114">
                      <a:pos x="T0" y="T1"/>
                    </a:cxn>
                    <a:cxn ang="T115">
                      <a:pos x="T2" y="T3"/>
                    </a:cxn>
                    <a:cxn ang="T116">
                      <a:pos x="T4" y="T5"/>
                    </a:cxn>
                    <a:cxn ang="T117">
                      <a:pos x="T6" y="T7"/>
                    </a:cxn>
                    <a:cxn ang="T118">
                      <a:pos x="T8" y="T9"/>
                    </a:cxn>
                    <a:cxn ang="T119">
                      <a:pos x="T10" y="T11"/>
                    </a:cxn>
                    <a:cxn ang="T120">
                      <a:pos x="T12" y="T13"/>
                    </a:cxn>
                    <a:cxn ang="T121">
                      <a:pos x="T14" y="T15"/>
                    </a:cxn>
                    <a:cxn ang="T122">
                      <a:pos x="T16" y="T17"/>
                    </a:cxn>
                    <a:cxn ang="T123">
                      <a:pos x="T18" y="T19"/>
                    </a:cxn>
                    <a:cxn ang="T124">
                      <a:pos x="T20" y="T21"/>
                    </a:cxn>
                    <a:cxn ang="T125">
                      <a:pos x="T22" y="T23"/>
                    </a:cxn>
                    <a:cxn ang="T126">
                      <a:pos x="T24" y="T25"/>
                    </a:cxn>
                    <a:cxn ang="T127">
                      <a:pos x="T26" y="T27"/>
                    </a:cxn>
                    <a:cxn ang="T128">
                      <a:pos x="T28" y="T29"/>
                    </a:cxn>
                    <a:cxn ang="T129">
                      <a:pos x="T30" y="T31"/>
                    </a:cxn>
                    <a:cxn ang="T130">
                      <a:pos x="T32" y="T33"/>
                    </a:cxn>
                    <a:cxn ang="T131">
                      <a:pos x="T34" y="T35"/>
                    </a:cxn>
                    <a:cxn ang="T132">
                      <a:pos x="T36" y="T37"/>
                    </a:cxn>
                    <a:cxn ang="T133">
                      <a:pos x="T38" y="T39"/>
                    </a:cxn>
                    <a:cxn ang="T134">
                      <a:pos x="T40" y="T41"/>
                    </a:cxn>
                    <a:cxn ang="T135">
                      <a:pos x="T42" y="T43"/>
                    </a:cxn>
                    <a:cxn ang="T136">
                      <a:pos x="T44" y="T45"/>
                    </a:cxn>
                    <a:cxn ang="T137">
                      <a:pos x="T46" y="T47"/>
                    </a:cxn>
                    <a:cxn ang="T138">
                      <a:pos x="T48" y="T49"/>
                    </a:cxn>
                    <a:cxn ang="T139">
                      <a:pos x="T50" y="T51"/>
                    </a:cxn>
                    <a:cxn ang="T140">
                      <a:pos x="T52" y="T53"/>
                    </a:cxn>
                    <a:cxn ang="T141">
                      <a:pos x="T54" y="T55"/>
                    </a:cxn>
                    <a:cxn ang="T142">
                      <a:pos x="T56" y="T57"/>
                    </a:cxn>
                    <a:cxn ang="T143">
                      <a:pos x="T58" y="T59"/>
                    </a:cxn>
                    <a:cxn ang="T144">
                      <a:pos x="T60" y="T61"/>
                    </a:cxn>
                    <a:cxn ang="T145">
                      <a:pos x="T62" y="T63"/>
                    </a:cxn>
                    <a:cxn ang="T146">
                      <a:pos x="T64" y="T65"/>
                    </a:cxn>
                    <a:cxn ang="T147">
                      <a:pos x="T66" y="T67"/>
                    </a:cxn>
                    <a:cxn ang="T148">
                      <a:pos x="T68" y="T69"/>
                    </a:cxn>
                    <a:cxn ang="T149">
                      <a:pos x="T70" y="T71"/>
                    </a:cxn>
                    <a:cxn ang="T150">
                      <a:pos x="T72" y="T73"/>
                    </a:cxn>
                    <a:cxn ang="T151">
                      <a:pos x="T74" y="T75"/>
                    </a:cxn>
                    <a:cxn ang="T152">
                      <a:pos x="T76" y="T77"/>
                    </a:cxn>
                    <a:cxn ang="T153">
                      <a:pos x="T78" y="T79"/>
                    </a:cxn>
                    <a:cxn ang="T154">
                      <a:pos x="T80" y="T81"/>
                    </a:cxn>
                    <a:cxn ang="T155">
                      <a:pos x="T82" y="T83"/>
                    </a:cxn>
                    <a:cxn ang="T156">
                      <a:pos x="T84" y="T85"/>
                    </a:cxn>
                    <a:cxn ang="T157">
                      <a:pos x="T86" y="T87"/>
                    </a:cxn>
                    <a:cxn ang="T158">
                      <a:pos x="T88" y="T89"/>
                    </a:cxn>
                    <a:cxn ang="T159">
                      <a:pos x="T90" y="T91"/>
                    </a:cxn>
                    <a:cxn ang="T160">
                      <a:pos x="T92" y="T93"/>
                    </a:cxn>
                    <a:cxn ang="T161">
                      <a:pos x="T94" y="T95"/>
                    </a:cxn>
                    <a:cxn ang="T162">
                      <a:pos x="T96" y="T97"/>
                    </a:cxn>
                    <a:cxn ang="T163">
                      <a:pos x="T98" y="T99"/>
                    </a:cxn>
                    <a:cxn ang="T164">
                      <a:pos x="T100" y="T101"/>
                    </a:cxn>
                    <a:cxn ang="T165">
                      <a:pos x="T102" y="T103"/>
                    </a:cxn>
                    <a:cxn ang="T166">
                      <a:pos x="T104" y="T105"/>
                    </a:cxn>
                    <a:cxn ang="T167">
                      <a:pos x="T106" y="T107"/>
                    </a:cxn>
                    <a:cxn ang="T168">
                      <a:pos x="T108" y="T109"/>
                    </a:cxn>
                    <a:cxn ang="T169">
                      <a:pos x="T110" y="T111"/>
                    </a:cxn>
                    <a:cxn ang="T170">
                      <a:pos x="T112" y="T113"/>
                    </a:cxn>
                  </a:cxnLst>
                  <a:rect l="T171" t="T172" r="T173" b="T174"/>
                  <a:pathLst>
                    <a:path w="739" h="585">
                      <a:moveTo>
                        <a:pt x="714" y="500"/>
                      </a:moveTo>
                      <a:lnTo>
                        <a:pt x="714" y="534"/>
                      </a:lnTo>
                      <a:lnTo>
                        <a:pt x="705" y="585"/>
                      </a:lnTo>
                      <a:lnTo>
                        <a:pt x="612" y="576"/>
                      </a:lnTo>
                      <a:lnTo>
                        <a:pt x="603" y="576"/>
                      </a:lnTo>
                      <a:lnTo>
                        <a:pt x="510" y="568"/>
                      </a:lnTo>
                      <a:lnTo>
                        <a:pt x="391" y="559"/>
                      </a:lnTo>
                      <a:lnTo>
                        <a:pt x="382" y="559"/>
                      </a:lnTo>
                      <a:lnTo>
                        <a:pt x="332" y="559"/>
                      </a:lnTo>
                      <a:lnTo>
                        <a:pt x="306" y="551"/>
                      </a:lnTo>
                      <a:lnTo>
                        <a:pt x="255" y="551"/>
                      </a:lnTo>
                      <a:lnTo>
                        <a:pt x="221" y="542"/>
                      </a:lnTo>
                      <a:lnTo>
                        <a:pt x="213" y="542"/>
                      </a:lnTo>
                      <a:lnTo>
                        <a:pt x="162" y="534"/>
                      </a:lnTo>
                      <a:lnTo>
                        <a:pt x="68" y="526"/>
                      </a:lnTo>
                      <a:lnTo>
                        <a:pt x="0" y="517"/>
                      </a:lnTo>
                      <a:lnTo>
                        <a:pt x="9" y="432"/>
                      </a:lnTo>
                      <a:lnTo>
                        <a:pt x="17" y="398"/>
                      </a:lnTo>
                      <a:lnTo>
                        <a:pt x="17" y="365"/>
                      </a:lnTo>
                      <a:lnTo>
                        <a:pt x="17" y="356"/>
                      </a:lnTo>
                      <a:lnTo>
                        <a:pt x="26" y="322"/>
                      </a:lnTo>
                      <a:lnTo>
                        <a:pt x="43" y="212"/>
                      </a:lnTo>
                      <a:lnTo>
                        <a:pt x="43" y="195"/>
                      </a:lnTo>
                      <a:lnTo>
                        <a:pt x="43" y="178"/>
                      </a:lnTo>
                      <a:lnTo>
                        <a:pt x="51" y="102"/>
                      </a:lnTo>
                      <a:lnTo>
                        <a:pt x="60" y="43"/>
                      </a:lnTo>
                      <a:lnTo>
                        <a:pt x="68" y="0"/>
                      </a:lnTo>
                      <a:lnTo>
                        <a:pt x="179" y="17"/>
                      </a:lnTo>
                      <a:lnTo>
                        <a:pt x="238" y="26"/>
                      </a:lnTo>
                      <a:lnTo>
                        <a:pt x="281" y="26"/>
                      </a:lnTo>
                      <a:lnTo>
                        <a:pt x="332" y="34"/>
                      </a:lnTo>
                      <a:lnTo>
                        <a:pt x="340" y="34"/>
                      </a:lnTo>
                      <a:lnTo>
                        <a:pt x="433" y="43"/>
                      </a:lnTo>
                      <a:lnTo>
                        <a:pt x="459" y="51"/>
                      </a:lnTo>
                      <a:lnTo>
                        <a:pt x="544" y="60"/>
                      </a:lnTo>
                      <a:lnTo>
                        <a:pt x="595" y="60"/>
                      </a:lnTo>
                      <a:lnTo>
                        <a:pt x="612" y="60"/>
                      </a:lnTo>
                      <a:lnTo>
                        <a:pt x="680" y="68"/>
                      </a:lnTo>
                      <a:lnTo>
                        <a:pt x="688" y="68"/>
                      </a:lnTo>
                      <a:lnTo>
                        <a:pt x="739" y="68"/>
                      </a:lnTo>
                      <a:lnTo>
                        <a:pt x="739" y="102"/>
                      </a:lnTo>
                      <a:lnTo>
                        <a:pt x="739" y="110"/>
                      </a:lnTo>
                      <a:lnTo>
                        <a:pt x="739" y="144"/>
                      </a:lnTo>
                      <a:lnTo>
                        <a:pt x="731" y="153"/>
                      </a:lnTo>
                      <a:lnTo>
                        <a:pt x="731" y="195"/>
                      </a:lnTo>
                      <a:lnTo>
                        <a:pt x="731" y="254"/>
                      </a:lnTo>
                      <a:lnTo>
                        <a:pt x="722" y="314"/>
                      </a:lnTo>
                      <a:lnTo>
                        <a:pt x="722" y="322"/>
                      </a:lnTo>
                      <a:lnTo>
                        <a:pt x="722" y="365"/>
                      </a:lnTo>
                      <a:lnTo>
                        <a:pt x="722" y="382"/>
                      </a:lnTo>
                      <a:lnTo>
                        <a:pt x="714" y="424"/>
                      </a:lnTo>
                      <a:lnTo>
                        <a:pt x="714" y="492"/>
                      </a:lnTo>
                      <a:lnTo>
                        <a:pt x="714" y="500"/>
                      </a:lnTo>
                      <a:close/>
                    </a:path>
                  </a:pathLst>
                </a:custGeom>
                <a:solidFill>
                  <a:srgbClr val="8DA3FF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0" hangingPunct="0">
                    <a:spcBef>
                      <a:spcPct val="20000"/>
                    </a:spcBef>
                  </a:pPr>
                  <a:endParaRPr lang="en-US"/>
                </a:p>
              </p:txBody>
            </p:sp>
            <p:sp>
              <p:nvSpPr>
                <p:cNvPr id="46168" name="Freeform 124"/>
                <p:cNvSpPr>
                  <a:spLocks/>
                </p:cNvSpPr>
                <p:nvPr/>
              </p:nvSpPr>
              <p:spPr bwMode="auto">
                <a:xfrm>
                  <a:off x="3606" y="2072"/>
                  <a:ext cx="739" cy="381"/>
                </a:xfrm>
                <a:custGeom>
                  <a:avLst/>
                  <a:gdLst>
                    <a:gd name="T0" fmla="*/ 178 w 739"/>
                    <a:gd name="T1" fmla="*/ 347 h 381"/>
                    <a:gd name="T2" fmla="*/ 136 w 739"/>
                    <a:gd name="T3" fmla="*/ 364 h 381"/>
                    <a:gd name="T4" fmla="*/ 60 w 739"/>
                    <a:gd name="T5" fmla="*/ 381 h 381"/>
                    <a:gd name="T6" fmla="*/ 0 w 739"/>
                    <a:gd name="T7" fmla="*/ 364 h 381"/>
                    <a:gd name="T8" fmla="*/ 17 w 739"/>
                    <a:gd name="T9" fmla="*/ 364 h 381"/>
                    <a:gd name="T10" fmla="*/ 26 w 739"/>
                    <a:gd name="T11" fmla="*/ 347 h 381"/>
                    <a:gd name="T12" fmla="*/ 26 w 739"/>
                    <a:gd name="T13" fmla="*/ 322 h 381"/>
                    <a:gd name="T14" fmla="*/ 17 w 739"/>
                    <a:gd name="T15" fmla="*/ 305 h 381"/>
                    <a:gd name="T16" fmla="*/ 60 w 739"/>
                    <a:gd name="T17" fmla="*/ 296 h 381"/>
                    <a:gd name="T18" fmla="*/ 85 w 739"/>
                    <a:gd name="T19" fmla="*/ 305 h 381"/>
                    <a:gd name="T20" fmla="*/ 85 w 739"/>
                    <a:gd name="T21" fmla="*/ 271 h 381"/>
                    <a:gd name="T22" fmla="*/ 128 w 739"/>
                    <a:gd name="T23" fmla="*/ 246 h 381"/>
                    <a:gd name="T24" fmla="*/ 128 w 739"/>
                    <a:gd name="T25" fmla="*/ 203 h 381"/>
                    <a:gd name="T26" fmla="*/ 136 w 739"/>
                    <a:gd name="T27" fmla="*/ 195 h 381"/>
                    <a:gd name="T28" fmla="*/ 153 w 739"/>
                    <a:gd name="T29" fmla="*/ 186 h 381"/>
                    <a:gd name="T30" fmla="*/ 170 w 739"/>
                    <a:gd name="T31" fmla="*/ 195 h 381"/>
                    <a:gd name="T32" fmla="*/ 178 w 739"/>
                    <a:gd name="T33" fmla="*/ 186 h 381"/>
                    <a:gd name="T34" fmla="*/ 212 w 739"/>
                    <a:gd name="T35" fmla="*/ 195 h 381"/>
                    <a:gd name="T36" fmla="*/ 229 w 739"/>
                    <a:gd name="T37" fmla="*/ 178 h 381"/>
                    <a:gd name="T38" fmla="*/ 255 w 739"/>
                    <a:gd name="T39" fmla="*/ 178 h 381"/>
                    <a:gd name="T40" fmla="*/ 263 w 739"/>
                    <a:gd name="T41" fmla="*/ 186 h 381"/>
                    <a:gd name="T42" fmla="*/ 272 w 739"/>
                    <a:gd name="T43" fmla="*/ 178 h 381"/>
                    <a:gd name="T44" fmla="*/ 280 w 739"/>
                    <a:gd name="T45" fmla="*/ 161 h 381"/>
                    <a:gd name="T46" fmla="*/ 280 w 739"/>
                    <a:gd name="T47" fmla="*/ 152 h 381"/>
                    <a:gd name="T48" fmla="*/ 280 w 739"/>
                    <a:gd name="T49" fmla="*/ 135 h 381"/>
                    <a:gd name="T50" fmla="*/ 297 w 739"/>
                    <a:gd name="T51" fmla="*/ 161 h 381"/>
                    <a:gd name="T52" fmla="*/ 331 w 739"/>
                    <a:gd name="T53" fmla="*/ 161 h 381"/>
                    <a:gd name="T54" fmla="*/ 340 w 739"/>
                    <a:gd name="T55" fmla="*/ 119 h 381"/>
                    <a:gd name="T56" fmla="*/ 357 w 739"/>
                    <a:gd name="T57" fmla="*/ 102 h 381"/>
                    <a:gd name="T58" fmla="*/ 374 w 739"/>
                    <a:gd name="T59" fmla="*/ 68 h 381"/>
                    <a:gd name="T60" fmla="*/ 399 w 739"/>
                    <a:gd name="T61" fmla="*/ 59 h 381"/>
                    <a:gd name="T62" fmla="*/ 433 w 739"/>
                    <a:gd name="T63" fmla="*/ 42 h 381"/>
                    <a:gd name="T64" fmla="*/ 425 w 739"/>
                    <a:gd name="T65" fmla="*/ 25 h 381"/>
                    <a:gd name="T66" fmla="*/ 416 w 739"/>
                    <a:gd name="T67" fmla="*/ 8 h 381"/>
                    <a:gd name="T68" fmla="*/ 450 w 739"/>
                    <a:gd name="T69" fmla="*/ 8 h 381"/>
                    <a:gd name="T70" fmla="*/ 467 w 739"/>
                    <a:gd name="T71" fmla="*/ 8 h 381"/>
                    <a:gd name="T72" fmla="*/ 484 w 739"/>
                    <a:gd name="T73" fmla="*/ 25 h 381"/>
                    <a:gd name="T74" fmla="*/ 518 w 739"/>
                    <a:gd name="T75" fmla="*/ 42 h 381"/>
                    <a:gd name="T76" fmla="*/ 544 w 739"/>
                    <a:gd name="T77" fmla="*/ 51 h 381"/>
                    <a:gd name="T78" fmla="*/ 561 w 739"/>
                    <a:gd name="T79" fmla="*/ 42 h 381"/>
                    <a:gd name="T80" fmla="*/ 586 w 739"/>
                    <a:gd name="T81" fmla="*/ 51 h 381"/>
                    <a:gd name="T82" fmla="*/ 603 w 739"/>
                    <a:gd name="T83" fmla="*/ 34 h 381"/>
                    <a:gd name="T84" fmla="*/ 620 w 739"/>
                    <a:gd name="T85" fmla="*/ 34 h 381"/>
                    <a:gd name="T86" fmla="*/ 646 w 739"/>
                    <a:gd name="T87" fmla="*/ 51 h 381"/>
                    <a:gd name="T88" fmla="*/ 663 w 739"/>
                    <a:gd name="T89" fmla="*/ 85 h 381"/>
                    <a:gd name="T90" fmla="*/ 654 w 739"/>
                    <a:gd name="T91" fmla="*/ 102 h 381"/>
                    <a:gd name="T92" fmla="*/ 680 w 739"/>
                    <a:gd name="T93" fmla="*/ 127 h 381"/>
                    <a:gd name="T94" fmla="*/ 697 w 739"/>
                    <a:gd name="T95" fmla="*/ 144 h 381"/>
                    <a:gd name="T96" fmla="*/ 714 w 739"/>
                    <a:gd name="T97" fmla="*/ 161 h 381"/>
                    <a:gd name="T98" fmla="*/ 731 w 739"/>
                    <a:gd name="T99" fmla="*/ 169 h 381"/>
                    <a:gd name="T100" fmla="*/ 705 w 739"/>
                    <a:gd name="T101" fmla="*/ 212 h 381"/>
                    <a:gd name="T102" fmla="*/ 671 w 739"/>
                    <a:gd name="T103" fmla="*/ 237 h 381"/>
                    <a:gd name="T104" fmla="*/ 654 w 739"/>
                    <a:gd name="T105" fmla="*/ 263 h 381"/>
                    <a:gd name="T106" fmla="*/ 629 w 739"/>
                    <a:gd name="T107" fmla="*/ 288 h 381"/>
                    <a:gd name="T108" fmla="*/ 595 w 739"/>
                    <a:gd name="T109" fmla="*/ 305 h 381"/>
                    <a:gd name="T110" fmla="*/ 518 w 739"/>
                    <a:gd name="T111" fmla="*/ 322 h 381"/>
                    <a:gd name="T112" fmla="*/ 416 w 739"/>
                    <a:gd name="T113" fmla="*/ 330 h 381"/>
                    <a:gd name="T114" fmla="*/ 289 w 739"/>
                    <a:gd name="T115" fmla="*/ 339 h 381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  <a:gd name="T165" fmla="*/ 0 60000 65536"/>
                    <a:gd name="T166" fmla="*/ 0 60000 65536"/>
                    <a:gd name="T167" fmla="*/ 0 60000 65536"/>
                    <a:gd name="T168" fmla="*/ 0 60000 65536"/>
                    <a:gd name="T169" fmla="*/ 0 60000 65536"/>
                    <a:gd name="T170" fmla="*/ 0 60000 65536"/>
                    <a:gd name="T171" fmla="*/ 0 60000 65536"/>
                    <a:gd name="T172" fmla="*/ 0 60000 65536"/>
                    <a:gd name="T173" fmla="*/ 0 60000 65536"/>
                    <a:gd name="T174" fmla="*/ 0 w 739"/>
                    <a:gd name="T175" fmla="*/ 0 h 381"/>
                    <a:gd name="T176" fmla="*/ 739 w 739"/>
                    <a:gd name="T177" fmla="*/ 381 h 381"/>
                  </a:gdLst>
                  <a:ahLst/>
                  <a:cxnLst>
                    <a:cxn ang="T116">
                      <a:pos x="T0" y="T1"/>
                    </a:cxn>
                    <a:cxn ang="T117">
                      <a:pos x="T2" y="T3"/>
                    </a:cxn>
                    <a:cxn ang="T118">
                      <a:pos x="T4" y="T5"/>
                    </a:cxn>
                    <a:cxn ang="T119">
                      <a:pos x="T6" y="T7"/>
                    </a:cxn>
                    <a:cxn ang="T120">
                      <a:pos x="T8" y="T9"/>
                    </a:cxn>
                    <a:cxn ang="T121">
                      <a:pos x="T10" y="T11"/>
                    </a:cxn>
                    <a:cxn ang="T122">
                      <a:pos x="T12" y="T13"/>
                    </a:cxn>
                    <a:cxn ang="T123">
                      <a:pos x="T14" y="T15"/>
                    </a:cxn>
                    <a:cxn ang="T124">
                      <a:pos x="T16" y="T17"/>
                    </a:cxn>
                    <a:cxn ang="T125">
                      <a:pos x="T18" y="T19"/>
                    </a:cxn>
                    <a:cxn ang="T126">
                      <a:pos x="T20" y="T21"/>
                    </a:cxn>
                    <a:cxn ang="T127">
                      <a:pos x="T22" y="T23"/>
                    </a:cxn>
                    <a:cxn ang="T128">
                      <a:pos x="T24" y="T25"/>
                    </a:cxn>
                    <a:cxn ang="T129">
                      <a:pos x="T26" y="T27"/>
                    </a:cxn>
                    <a:cxn ang="T130">
                      <a:pos x="T28" y="T29"/>
                    </a:cxn>
                    <a:cxn ang="T131">
                      <a:pos x="T30" y="T31"/>
                    </a:cxn>
                    <a:cxn ang="T132">
                      <a:pos x="T32" y="T33"/>
                    </a:cxn>
                    <a:cxn ang="T133">
                      <a:pos x="T34" y="T35"/>
                    </a:cxn>
                    <a:cxn ang="T134">
                      <a:pos x="T36" y="T37"/>
                    </a:cxn>
                    <a:cxn ang="T135">
                      <a:pos x="T38" y="T39"/>
                    </a:cxn>
                    <a:cxn ang="T136">
                      <a:pos x="T40" y="T41"/>
                    </a:cxn>
                    <a:cxn ang="T137">
                      <a:pos x="T42" y="T43"/>
                    </a:cxn>
                    <a:cxn ang="T138">
                      <a:pos x="T44" y="T45"/>
                    </a:cxn>
                    <a:cxn ang="T139">
                      <a:pos x="T46" y="T47"/>
                    </a:cxn>
                    <a:cxn ang="T140">
                      <a:pos x="T48" y="T49"/>
                    </a:cxn>
                    <a:cxn ang="T141">
                      <a:pos x="T50" y="T51"/>
                    </a:cxn>
                    <a:cxn ang="T142">
                      <a:pos x="T52" y="T53"/>
                    </a:cxn>
                    <a:cxn ang="T143">
                      <a:pos x="T54" y="T55"/>
                    </a:cxn>
                    <a:cxn ang="T144">
                      <a:pos x="T56" y="T57"/>
                    </a:cxn>
                    <a:cxn ang="T145">
                      <a:pos x="T58" y="T59"/>
                    </a:cxn>
                    <a:cxn ang="T146">
                      <a:pos x="T60" y="T61"/>
                    </a:cxn>
                    <a:cxn ang="T147">
                      <a:pos x="T62" y="T63"/>
                    </a:cxn>
                    <a:cxn ang="T148">
                      <a:pos x="T64" y="T65"/>
                    </a:cxn>
                    <a:cxn ang="T149">
                      <a:pos x="T66" y="T67"/>
                    </a:cxn>
                    <a:cxn ang="T150">
                      <a:pos x="T68" y="T69"/>
                    </a:cxn>
                    <a:cxn ang="T151">
                      <a:pos x="T70" y="T71"/>
                    </a:cxn>
                    <a:cxn ang="T152">
                      <a:pos x="T72" y="T73"/>
                    </a:cxn>
                    <a:cxn ang="T153">
                      <a:pos x="T74" y="T75"/>
                    </a:cxn>
                    <a:cxn ang="T154">
                      <a:pos x="T76" y="T77"/>
                    </a:cxn>
                    <a:cxn ang="T155">
                      <a:pos x="T78" y="T79"/>
                    </a:cxn>
                    <a:cxn ang="T156">
                      <a:pos x="T80" y="T81"/>
                    </a:cxn>
                    <a:cxn ang="T157">
                      <a:pos x="T82" y="T83"/>
                    </a:cxn>
                    <a:cxn ang="T158">
                      <a:pos x="T84" y="T85"/>
                    </a:cxn>
                    <a:cxn ang="T159">
                      <a:pos x="T86" y="T87"/>
                    </a:cxn>
                    <a:cxn ang="T160">
                      <a:pos x="T88" y="T89"/>
                    </a:cxn>
                    <a:cxn ang="T161">
                      <a:pos x="T90" y="T91"/>
                    </a:cxn>
                    <a:cxn ang="T162">
                      <a:pos x="T92" y="T93"/>
                    </a:cxn>
                    <a:cxn ang="T163">
                      <a:pos x="T94" y="T95"/>
                    </a:cxn>
                    <a:cxn ang="T164">
                      <a:pos x="T96" y="T97"/>
                    </a:cxn>
                    <a:cxn ang="T165">
                      <a:pos x="T98" y="T99"/>
                    </a:cxn>
                    <a:cxn ang="T166">
                      <a:pos x="T100" y="T101"/>
                    </a:cxn>
                    <a:cxn ang="T167">
                      <a:pos x="T102" y="T103"/>
                    </a:cxn>
                    <a:cxn ang="T168">
                      <a:pos x="T104" y="T105"/>
                    </a:cxn>
                    <a:cxn ang="T169">
                      <a:pos x="T106" y="T107"/>
                    </a:cxn>
                    <a:cxn ang="T170">
                      <a:pos x="T108" y="T109"/>
                    </a:cxn>
                    <a:cxn ang="T171">
                      <a:pos x="T110" y="T111"/>
                    </a:cxn>
                    <a:cxn ang="T172">
                      <a:pos x="T112" y="T113"/>
                    </a:cxn>
                    <a:cxn ang="T173">
                      <a:pos x="T114" y="T115"/>
                    </a:cxn>
                  </a:cxnLst>
                  <a:rect l="T174" t="T175" r="T176" b="T177"/>
                  <a:pathLst>
                    <a:path w="739" h="381">
                      <a:moveTo>
                        <a:pt x="289" y="339"/>
                      </a:moveTo>
                      <a:lnTo>
                        <a:pt x="263" y="339"/>
                      </a:lnTo>
                      <a:lnTo>
                        <a:pt x="238" y="347"/>
                      </a:lnTo>
                      <a:lnTo>
                        <a:pt x="229" y="347"/>
                      </a:lnTo>
                      <a:lnTo>
                        <a:pt x="204" y="347"/>
                      </a:lnTo>
                      <a:lnTo>
                        <a:pt x="178" y="347"/>
                      </a:lnTo>
                      <a:lnTo>
                        <a:pt x="170" y="347"/>
                      </a:lnTo>
                      <a:lnTo>
                        <a:pt x="153" y="356"/>
                      </a:lnTo>
                      <a:lnTo>
                        <a:pt x="153" y="347"/>
                      </a:lnTo>
                      <a:lnTo>
                        <a:pt x="136" y="347"/>
                      </a:lnTo>
                      <a:lnTo>
                        <a:pt x="136" y="364"/>
                      </a:lnTo>
                      <a:lnTo>
                        <a:pt x="136" y="373"/>
                      </a:lnTo>
                      <a:lnTo>
                        <a:pt x="94" y="373"/>
                      </a:lnTo>
                      <a:lnTo>
                        <a:pt x="60" y="381"/>
                      </a:lnTo>
                      <a:lnTo>
                        <a:pt x="0" y="381"/>
                      </a:lnTo>
                      <a:lnTo>
                        <a:pt x="0" y="364"/>
                      </a:lnTo>
                      <a:lnTo>
                        <a:pt x="9" y="364"/>
                      </a:lnTo>
                      <a:lnTo>
                        <a:pt x="9" y="373"/>
                      </a:lnTo>
                      <a:lnTo>
                        <a:pt x="17" y="373"/>
                      </a:lnTo>
                      <a:lnTo>
                        <a:pt x="17" y="364"/>
                      </a:lnTo>
                      <a:lnTo>
                        <a:pt x="17" y="356"/>
                      </a:lnTo>
                      <a:lnTo>
                        <a:pt x="17" y="347"/>
                      </a:lnTo>
                      <a:lnTo>
                        <a:pt x="26" y="347"/>
                      </a:lnTo>
                      <a:lnTo>
                        <a:pt x="17" y="339"/>
                      </a:lnTo>
                      <a:lnTo>
                        <a:pt x="26" y="330"/>
                      </a:lnTo>
                      <a:lnTo>
                        <a:pt x="26" y="322"/>
                      </a:lnTo>
                      <a:lnTo>
                        <a:pt x="17" y="313"/>
                      </a:lnTo>
                      <a:lnTo>
                        <a:pt x="17" y="305"/>
                      </a:lnTo>
                      <a:lnTo>
                        <a:pt x="26" y="305"/>
                      </a:lnTo>
                      <a:lnTo>
                        <a:pt x="26" y="296"/>
                      </a:lnTo>
                      <a:lnTo>
                        <a:pt x="34" y="288"/>
                      </a:lnTo>
                      <a:lnTo>
                        <a:pt x="43" y="288"/>
                      </a:lnTo>
                      <a:lnTo>
                        <a:pt x="51" y="288"/>
                      </a:lnTo>
                      <a:lnTo>
                        <a:pt x="60" y="296"/>
                      </a:lnTo>
                      <a:lnTo>
                        <a:pt x="68" y="296"/>
                      </a:lnTo>
                      <a:lnTo>
                        <a:pt x="77" y="296"/>
                      </a:lnTo>
                      <a:lnTo>
                        <a:pt x="77" y="305"/>
                      </a:lnTo>
                      <a:lnTo>
                        <a:pt x="85" y="305"/>
                      </a:lnTo>
                      <a:lnTo>
                        <a:pt x="94" y="296"/>
                      </a:lnTo>
                      <a:lnTo>
                        <a:pt x="94" y="288"/>
                      </a:lnTo>
                      <a:lnTo>
                        <a:pt x="85" y="288"/>
                      </a:lnTo>
                      <a:lnTo>
                        <a:pt x="85" y="279"/>
                      </a:lnTo>
                      <a:lnTo>
                        <a:pt x="85" y="271"/>
                      </a:lnTo>
                      <a:lnTo>
                        <a:pt x="85" y="263"/>
                      </a:lnTo>
                      <a:lnTo>
                        <a:pt x="94" y="254"/>
                      </a:lnTo>
                      <a:lnTo>
                        <a:pt x="102" y="254"/>
                      </a:lnTo>
                      <a:lnTo>
                        <a:pt x="119" y="246"/>
                      </a:lnTo>
                      <a:lnTo>
                        <a:pt x="128" y="246"/>
                      </a:lnTo>
                      <a:lnTo>
                        <a:pt x="119" y="237"/>
                      </a:lnTo>
                      <a:lnTo>
                        <a:pt x="111" y="229"/>
                      </a:lnTo>
                      <a:lnTo>
                        <a:pt x="111" y="220"/>
                      </a:lnTo>
                      <a:lnTo>
                        <a:pt x="119" y="220"/>
                      </a:lnTo>
                      <a:lnTo>
                        <a:pt x="119" y="212"/>
                      </a:lnTo>
                      <a:lnTo>
                        <a:pt x="128" y="203"/>
                      </a:lnTo>
                      <a:lnTo>
                        <a:pt x="136" y="212"/>
                      </a:lnTo>
                      <a:lnTo>
                        <a:pt x="136" y="203"/>
                      </a:lnTo>
                      <a:lnTo>
                        <a:pt x="136" y="195"/>
                      </a:lnTo>
                      <a:lnTo>
                        <a:pt x="136" y="186"/>
                      </a:lnTo>
                      <a:lnTo>
                        <a:pt x="145" y="195"/>
                      </a:lnTo>
                      <a:lnTo>
                        <a:pt x="153" y="186"/>
                      </a:lnTo>
                      <a:lnTo>
                        <a:pt x="162" y="186"/>
                      </a:lnTo>
                      <a:lnTo>
                        <a:pt x="162" y="195"/>
                      </a:lnTo>
                      <a:lnTo>
                        <a:pt x="170" y="195"/>
                      </a:lnTo>
                      <a:lnTo>
                        <a:pt x="170" y="186"/>
                      </a:lnTo>
                      <a:lnTo>
                        <a:pt x="162" y="186"/>
                      </a:lnTo>
                      <a:lnTo>
                        <a:pt x="162" y="178"/>
                      </a:lnTo>
                      <a:lnTo>
                        <a:pt x="178" y="186"/>
                      </a:lnTo>
                      <a:lnTo>
                        <a:pt x="187" y="186"/>
                      </a:lnTo>
                      <a:lnTo>
                        <a:pt x="195" y="186"/>
                      </a:lnTo>
                      <a:lnTo>
                        <a:pt x="204" y="186"/>
                      </a:lnTo>
                      <a:lnTo>
                        <a:pt x="204" y="195"/>
                      </a:lnTo>
                      <a:lnTo>
                        <a:pt x="212" y="195"/>
                      </a:lnTo>
                      <a:lnTo>
                        <a:pt x="221" y="195"/>
                      </a:lnTo>
                      <a:lnTo>
                        <a:pt x="221" y="186"/>
                      </a:lnTo>
                      <a:lnTo>
                        <a:pt x="221" y="178"/>
                      </a:lnTo>
                      <a:lnTo>
                        <a:pt x="229" y="178"/>
                      </a:lnTo>
                      <a:lnTo>
                        <a:pt x="238" y="178"/>
                      </a:lnTo>
                      <a:lnTo>
                        <a:pt x="238" y="169"/>
                      </a:lnTo>
                      <a:lnTo>
                        <a:pt x="246" y="169"/>
                      </a:lnTo>
                      <a:lnTo>
                        <a:pt x="255" y="178"/>
                      </a:lnTo>
                      <a:lnTo>
                        <a:pt x="263" y="178"/>
                      </a:lnTo>
                      <a:lnTo>
                        <a:pt x="263" y="186"/>
                      </a:lnTo>
                      <a:lnTo>
                        <a:pt x="263" y="178"/>
                      </a:lnTo>
                      <a:lnTo>
                        <a:pt x="272" y="178"/>
                      </a:lnTo>
                      <a:lnTo>
                        <a:pt x="272" y="169"/>
                      </a:lnTo>
                      <a:lnTo>
                        <a:pt x="272" y="161"/>
                      </a:lnTo>
                      <a:lnTo>
                        <a:pt x="280" y="161"/>
                      </a:lnTo>
                      <a:lnTo>
                        <a:pt x="280" y="152"/>
                      </a:lnTo>
                      <a:lnTo>
                        <a:pt x="289" y="144"/>
                      </a:lnTo>
                      <a:lnTo>
                        <a:pt x="280" y="144"/>
                      </a:lnTo>
                      <a:lnTo>
                        <a:pt x="280" y="135"/>
                      </a:lnTo>
                      <a:lnTo>
                        <a:pt x="289" y="135"/>
                      </a:lnTo>
                      <a:lnTo>
                        <a:pt x="289" y="144"/>
                      </a:lnTo>
                      <a:lnTo>
                        <a:pt x="297" y="144"/>
                      </a:lnTo>
                      <a:lnTo>
                        <a:pt x="297" y="152"/>
                      </a:lnTo>
                      <a:lnTo>
                        <a:pt x="297" y="161"/>
                      </a:lnTo>
                      <a:lnTo>
                        <a:pt x="306" y="161"/>
                      </a:lnTo>
                      <a:lnTo>
                        <a:pt x="314" y="161"/>
                      </a:lnTo>
                      <a:lnTo>
                        <a:pt x="323" y="161"/>
                      </a:lnTo>
                      <a:lnTo>
                        <a:pt x="331" y="161"/>
                      </a:lnTo>
                      <a:lnTo>
                        <a:pt x="331" y="152"/>
                      </a:lnTo>
                      <a:lnTo>
                        <a:pt x="331" y="135"/>
                      </a:lnTo>
                      <a:lnTo>
                        <a:pt x="340" y="127"/>
                      </a:lnTo>
                      <a:lnTo>
                        <a:pt x="340" y="119"/>
                      </a:lnTo>
                      <a:lnTo>
                        <a:pt x="348" y="127"/>
                      </a:lnTo>
                      <a:lnTo>
                        <a:pt x="357" y="119"/>
                      </a:lnTo>
                      <a:lnTo>
                        <a:pt x="357" y="110"/>
                      </a:lnTo>
                      <a:lnTo>
                        <a:pt x="357" y="102"/>
                      </a:lnTo>
                      <a:lnTo>
                        <a:pt x="365" y="93"/>
                      </a:lnTo>
                      <a:lnTo>
                        <a:pt x="374" y="85"/>
                      </a:lnTo>
                      <a:lnTo>
                        <a:pt x="374" y="76"/>
                      </a:lnTo>
                      <a:lnTo>
                        <a:pt x="374" y="68"/>
                      </a:lnTo>
                      <a:lnTo>
                        <a:pt x="374" y="59"/>
                      </a:lnTo>
                      <a:lnTo>
                        <a:pt x="382" y="59"/>
                      </a:lnTo>
                      <a:lnTo>
                        <a:pt x="391" y="59"/>
                      </a:lnTo>
                      <a:lnTo>
                        <a:pt x="399" y="59"/>
                      </a:lnTo>
                      <a:lnTo>
                        <a:pt x="408" y="51"/>
                      </a:lnTo>
                      <a:lnTo>
                        <a:pt x="416" y="51"/>
                      </a:lnTo>
                      <a:lnTo>
                        <a:pt x="433" y="42"/>
                      </a:lnTo>
                      <a:lnTo>
                        <a:pt x="433" y="34"/>
                      </a:lnTo>
                      <a:lnTo>
                        <a:pt x="425" y="34"/>
                      </a:lnTo>
                      <a:lnTo>
                        <a:pt x="425" y="25"/>
                      </a:lnTo>
                      <a:lnTo>
                        <a:pt x="425" y="17"/>
                      </a:lnTo>
                      <a:lnTo>
                        <a:pt x="416" y="17"/>
                      </a:lnTo>
                      <a:lnTo>
                        <a:pt x="416" y="8"/>
                      </a:lnTo>
                      <a:lnTo>
                        <a:pt x="425" y="8"/>
                      </a:lnTo>
                      <a:lnTo>
                        <a:pt x="433" y="8"/>
                      </a:lnTo>
                      <a:lnTo>
                        <a:pt x="433" y="0"/>
                      </a:lnTo>
                      <a:lnTo>
                        <a:pt x="442" y="8"/>
                      </a:lnTo>
                      <a:lnTo>
                        <a:pt x="450" y="8"/>
                      </a:lnTo>
                      <a:lnTo>
                        <a:pt x="459" y="0"/>
                      </a:lnTo>
                      <a:lnTo>
                        <a:pt x="467" y="0"/>
                      </a:lnTo>
                      <a:lnTo>
                        <a:pt x="467" y="8"/>
                      </a:lnTo>
                      <a:lnTo>
                        <a:pt x="476" y="8"/>
                      </a:lnTo>
                      <a:lnTo>
                        <a:pt x="484" y="17"/>
                      </a:lnTo>
                      <a:lnTo>
                        <a:pt x="484" y="25"/>
                      </a:lnTo>
                      <a:lnTo>
                        <a:pt x="493" y="34"/>
                      </a:lnTo>
                      <a:lnTo>
                        <a:pt x="493" y="42"/>
                      </a:lnTo>
                      <a:lnTo>
                        <a:pt x="501" y="42"/>
                      </a:lnTo>
                      <a:lnTo>
                        <a:pt x="510" y="42"/>
                      </a:lnTo>
                      <a:lnTo>
                        <a:pt x="518" y="34"/>
                      </a:lnTo>
                      <a:lnTo>
                        <a:pt x="518" y="42"/>
                      </a:lnTo>
                      <a:lnTo>
                        <a:pt x="527" y="42"/>
                      </a:lnTo>
                      <a:lnTo>
                        <a:pt x="535" y="42"/>
                      </a:lnTo>
                      <a:lnTo>
                        <a:pt x="535" y="51"/>
                      </a:lnTo>
                      <a:lnTo>
                        <a:pt x="544" y="51"/>
                      </a:lnTo>
                      <a:lnTo>
                        <a:pt x="552" y="51"/>
                      </a:lnTo>
                      <a:lnTo>
                        <a:pt x="552" y="42"/>
                      </a:lnTo>
                      <a:lnTo>
                        <a:pt x="561" y="42"/>
                      </a:lnTo>
                      <a:lnTo>
                        <a:pt x="569" y="42"/>
                      </a:lnTo>
                      <a:lnTo>
                        <a:pt x="578" y="42"/>
                      </a:lnTo>
                      <a:lnTo>
                        <a:pt x="578" y="51"/>
                      </a:lnTo>
                      <a:lnTo>
                        <a:pt x="586" y="51"/>
                      </a:lnTo>
                      <a:lnTo>
                        <a:pt x="595" y="51"/>
                      </a:lnTo>
                      <a:lnTo>
                        <a:pt x="603" y="51"/>
                      </a:lnTo>
                      <a:lnTo>
                        <a:pt x="603" y="42"/>
                      </a:lnTo>
                      <a:lnTo>
                        <a:pt x="603" y="34"/>
                      </a:lnTo>
                      <a:lnTo>
                        <a:pt x="612" y="34"/>
                      </a:lnTo>
                      <a:lnTo>
                        <a:pt x="620" y="25"/>
                      </a:lnTo>
                      <a:lnTo>
                        <a:pt x="620" y="34"/>
                      </a:lnTo>
                      <a:lnTo>
                        <a:pt x="629" y="42"/>
                      </a:lnTo>
                      <a:lnTo>
                        <a:pt x="629" y="51"/>
                      </a:lnTo>
                      <a:lnTo>
                        <a:pt x="637" y="51"/>
                      </a:lnTo>
                      <a:lnTo>
                        <a:pt x="646" y="51"/>
                      </a:lnTo>
                      <a:lnTo>
                        <a:pt x="646" y="59"/>
                      </a:lnTo>
                      <a:lnTo>
                        <a:pt x="654" y="59"/>
                      </a:lnTo>
                      <a:lnTo>
                        <a:pt x="654" y="68"/>
                      </a:lnTo>
                      <a:lnTo>
                        <a:pt x="663" y="76"/>
                      </a:lnTo>
                      <a:lnTo>
                        <a:pt x="663" y="85"/>
                      </a:lnTo>
                      <a:lnTo>
                        <a:pt x="654" y="85"/>
                      </a:lnTo>
                      <a:lnTo>
                        <a:pt x="663" y="93"/>
                      </a:lnTo>
                      <a:lnTo>
                        <a:pt x="654" y="102"/>
                      </a:lnTo>
                      <a:lnTo>
                        <a:pt x="663" y="102"/>
                      </a:lnTo>
                      <a:lnTo>
                        <a:pt x="671" y="119"/>
                      </a:lnTo>
                      <a:lnTo>
                        <a:pt x="680" y="119"/>
                      </a:lnTo>
                      <a:lnTo>
                        <a:pt x="680" y="127"/>
                      </a:lnTo>
                      <a:lnTo>
                        <a:pt x="671" y="127"/>
                      </a:lnTo>
                      <a:lnTo>
                        <a:pt x="680" y="127"/>
                      </a:lnTo>
                      <a:lnTo>
                        <a:pt x="688" y="135"/>
                      </a:lnTo>
                      <a:lnTo>
                        <a:pt x="688" y="144"/>
                      </a:lnTo>
                      <a:lnTo>
                        <a:pt x="697" y="144"/>
                      </a:lnTo>
                      <a:lnTo>
                        <a:pt x="697" y="152"/>
                      </a:lnTo>
                      <a:lnTo>
                        <a:pt x="705" y="161"/>
                      </a:lnTo>
                      <a:lnTo>
                        <a:pt x="714" y="161"/>
                      </a:lnTo>
                      <a:lnTo>
                        <a:pt x="722" y="161"/>
                      </a:lnTo>
                      <a:lnTo>
                        <a:pt x="722" y="169"/>
                      </a:lnTo>
                      <a:lnTo>
                        <a:pt x="714" y="169"/>
                      </a:lnTo>
                      <a:lnTo>
                        <a:pt x="722" y="169"/>
                      </a:lnTo>
                      <a:lnTo>
                        <a:pt x="731" y="169"/>
                      </a:lnTo>
                      <a:lnTo>
                        <a:pt x="739" y="169"/>
                      </a:lnTo>
                      <a:lnTo>
                        <a:pt x="705" y="203"/>
                      </a:lnTo>
                      <a:lnTo>
                        <a:pt x="705" y="212"/>
                      </a:lnTo>
                      <a:lnTo>
                        <a:pt x="697" y="212"/>
                      </a:lnTo>
                      <a:lnTo>
                        <a:pt x="680" y="220"/>
                      </a:lnTo>
                      <a:lnTo>
                        <a:pt x="671" y="237"/>
                      </a:lnTo>
                      <a:lnTo>
                        <a:pt x="671" y="246"/>
                      </a:lnTo>
                      <a:lnTo>
                        <a:pt x="663" y="246"/>
                      </a:lnTo>
                      <a:lnTo>
                        <a:pt x="654" y="254"/>
                      </a:lnTo>
                      <a:lnTo>
                        <a:pt x="654" y="263"/>
                      </a:lnTo>
                      <a:lnTo>
                        <a:pt x="646" y="271"/>
                      </a:lnTo>
                      <a:lnTo>
                        <a:pt x="637" y="271"/>
                      </a:lnTo>
                      <a:lnTo>
                        <a:pt x="629" y="279"/>
                      </a:lnTo>
                      <a:lnTo>
                        <a:pt x="637" y="288"/>
                      </a:lnTo>
                      <a:lnTo>
                        <a:pt x="629" y="288"/>
                      </a:lnTo>
                      <a:lnTo>
                        <a:pt x="612" y="296"/>
                      </a:lnTo>
                      <a:lnTo>
                        <a:pt x="603" y="296"/>
                      </a:lnTo>
                      <a:lnTo>
                        <a:pt x="603" y="305"/>
                      </a:lnTo>
                      <a:lnTo>
                        <a:pt x="595" y="305"/>
                      </a:lnTo>
                      <a:lnTo>
                        <a:pt x="586" y="313"/>
                      </a:lnTo>
                      <a:lnTo>
                        <a:pt x="578" y="313"/>
                      </a:lnTo>
                      <a:lnTo>
                        <a:pt x="552" y="313"/>
                      </a:lnTo>
                      <a:lnTo>
                        <a:pt x="544" y="313"/>
                      </a:lnTo>
                      <a:lnTo>
                        <a:pt x="518" y="322"/>
                      </a:lnTo>
                      <a:lnTo>
                        <a:pt x="467" y="322"/>
                      </a:lnTo>
                      <a:lnTo>
                        <a:pt x="442" y="322"/>
                      </a:lnTo>
                      <a:lnTo>
                        <a:pt x="416" y="330"/>
                      </a:lnTo>
                      <a:lnTo>
                        <a:pt x="399" y="330"/>
                      </a:lnTo>
                      <a:lnTo>
                        <a:pt x="365" y="330"/>
                      </a:lnTo>
                      <a:lnTo>
                        <a:pt x="348" y="339"/>
                      </a:lnTo>
                      <a:lnTo>
                        <a:pt x="323" y="339"/>
                      </a:lnTo>
                      <a:lnTo>
                        <a:pt x="297" y="339"/>
                      </a:lnTo>
                      <a:lnTo>
                        <a:pt x="289" y="339"/>
                      </a:lnTo>
                      <a:close/>
                    </a:path>
                  </a:pathLst>
                </a:custGeom>
                <a:solidFill>
                  <a:srgbClr val="8DA3FF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0" hangingPunct="0">
                    <a:spcBef>
                      <a:spcPct val="20000"/>
                    </a:spcBef>
                  </a:pPr>
                  <a:endParaRPr lang="en-US"/>
                </a:p>
              </p:txBody>
            </p:sp>
            <p:sp>
              <p:nvSpPr>
                <p:cNvPr id="46169" name="Freeform 125"/>
                <p:cNvSpPr>
                  <a:spLocks/>
                </p:cNvSpPr>
                <p:nvPr/>
              </p:nvSpPr>
              <p:spPr bwMode="auto">
                <a:xfrm>
                  <a:off x="3589" y="2445"/>
                  <a:ext cx="9" cy="8"/>
                </a:xfrm>
                <a:custGeom>
                  <a:avLst/>
                  <a:gdLst>
                    <a:gd name="T0" fmla="*/ 0 w 9"/>
                    <a:gd name="T1" fmla="*/ 8 h 8"/>
                    <a:gd name="T2" fmla="*/ 0 w 9"/>
                    <a:gd name="T3" fmla="*/ 8 h 8"/>
                    <a:gd name="T4" fmla="*/ 0 w 9"/>
                    <a:gd name="T5" fmla="*/ 8 h 8"/>
                    <a:gd name="T6" fmla="*/ 0 w 9"/>
                    <a:gd name="T7" fmla="*/ 0 h 8"/>
                    <a:gd name="T8" fmla="*/ 0 w 9"/>
                    <a:gd name="T9" fmla="*/ 0 h 8"/>
                    <a:gd name="T10" fmla="*/ 9 w 9"/>
                    <a:gd name="T11" fmla="*/ 0 h 8"/>
                    <a:gd name="T12" fmla="*/ 9 w 9"/>
                    <a:gd name="T13" fmla="*/ 8 h 8"/>
                    <a:gd name="T14" fmla="*/ 9 w 9"/>
                    <a:gd name="T15" fmla="*/ 8 h 8"/>
                    <a:gd name="T16" fmla="*/ 9 w 9"/>
                    <a:gd name="T17" fmla="*/ 8 h 8"/>
                    <a:gd name="T18" fmla="*/ 9 w 9"/>
                    <a:gd name="T19" fmla="*/ 8 h 8"/>
                    <a:gd name="T20" fmla="*/ 0 w 9"/>
                    <a:gd name="T21" fmla="*/ 8 h 8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w 9"/>
                    <a:gd name="T34" fmla="*/ 0 h 8"/>
                    <a:gd name="T35" fmla="*/ 9 w 9"/>
                    <a:gd name="T36" fmla="*/ 8 h 8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T33" t="T34" r="T35" b="T36"/>
                  <a:pathLst>
                    <a:path w="9" h="8">
                      <a:moveTo>
                        <a:pt x="0" y="8"/>
                      </a:moveTo>
                      <a:lnTo>
                        <a:pt x="0" y="8"/>
                      </a:lnTo>
                      <a:lnTo>
                        <a:pt x="0" y="0"/>
                      </a:lnTo>
                      <a:lnTo>
                        <a:pt x="9" y="0"/>
                      </a:lnTo>
                      <a:lnTo>
                        <a:pt x="9" y="8"/>
                      </a:lnTo>
                      <a:lnTo>
                        <a:pt x="0" y="8"/>
                      </a:lnTo>
                      <a:close/>
                    </a:path>
                  </a:pathLst>
                </a:custGeom>
                <a:solidFill>
                  <a:srgbClr val="8DA3FF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0" hangingPunct="0">
                    <a:spcBef>
                      <a:spcPct val="20000"/>
                    </a:spcBef>
                  </a:pPr>
                  <a:endParaRPr lang="en-US"/>
                </a:p>
              </p:txBody>
            </p:sp>
            <p:sp>
              <p:nvSpPr>
                <p:cNvPr id="46170" name="Freeform 126"/>
                <p:cNvSpPr>
                  <a:spLocks/>
                </p:cNvSpPr>
                <p:nvPr/>
              </p:nvSpPr>
              <p:spPr bwMode="auto">
                <a:xfrm>
                  <a:off x="2315" y="2004"/>
                  <a:ext cx="756" cy="407"/>
                </a:xfrm>
                <a:custGeom>
                  <a:avLst/>
                  <a:gdLst>
                    <a:gd name="T0" fmla="*/ 671 w 756"/>
                    <a:gd name="T1" fmla="*/ 407 h 407"/>
                    <a:gd name="T2" fmla="*/ 637 w 756"/>
                    <a:gd name="T3" fmla="*/ 407 h 407"/>
                    <a:gd name="T4" fmla="*/ 612 w 756"/>
                    <a:gd name="T5" fmla="*/ 407 h 407"/>
                    <a:gd name="T6" fmla="*/ 544 w 756"/>
                    <a:gd name="T7" fmla="*/ 407 h 407"/>
                    <a:gd name="T8" fmla="*/ 467 w 756"/>
                    <a:gd name="T9" fmla="*/ 407 h 407"/>
                    <a:gd name="T10" fmla="*/ 399 w 756"/>
                    <a:gd name="T11" fmla="*/ 407 h 407"/>
                    <a:gd name="T12" fmla="*/ 357 w 756"/>
                    <a:gd name="T13" fmla="*/ 407 h 407"/>
                    <a:gd name="T14" fmla="*/ 264 w 756"/>
                    <a:gd name="T15" fmla="*/ 407 h 407"/>
                    <a:gd name="T16" fmla="*/ 213 w 756"/>
                    <a:gd name="T17" fmla="*/ 398 h 407"/>
                    <a:gd name="T18" fmla="*/ 145 w 756"/>
                    <a:gd name="T19" fmla="*/ 398 h 407"/>
                    <a:gd name="T20" fmla="*/ 102 w 756"/>
                    <a:gd name="T21" fmla="*/ 398 h 407"/>
                    <a:gd name="T22" fmla="*/ 0 w 756"/>
                    <a:gd name="T23" fmla="*/ 390 h 407"/>
                    <a:gd name="T24" fmla="*/ 9 w 756"/>
                    <a:gd name="T25" fmla="*/ 339 h 407"/>
                    <a:gd name="T26" fmla="*/ 9 w 756"/>
                    <a:gd name="T27" fmla="*/ 297 h 407"/>
                    <a:gd name="T28" fmla="*/ 9 w 756"/>
                    <a:gd name="T29" fmla="*/ 229 h 407"/>
                    <a:gd name="T30" fmla="*/ 17 w 756"/>
                    <a:gd name="T31" fmla="*/ 170 h 407"/>
                    <a:gd name="T32" fmla="*/ 17 w 756"/>
                    <a:gd name="T33" fmla="*/ 119 h 407"/>
                    <a:gd name="T34" fmla="*/ 26 w 756"/>
                    <a:gd name="T35" fmla="*/ 59 h 407"/>
                    <a:gd name="T36" fmla="*/ 85 w 756"/>
                    <a:gd name="T37" fmla="*/ 9 h 407"/>
                    <a:gd name="T38" fmla="*/ 153 w 756"/>
                    <a:gd name="T39" fmla="*/ 9 h 407"/>
                    <a:gd name="T40" fmla="*/ 204 w 756"/>
                    <a:gd name="T41" fmla="*/ 17 h 407"/>
                    <a:gd name="T42" fmla="*/ 264 w 756"/>
                    <a:gd name="T43" fmla="*/ 17 h 407"/>
                    <a:gd name="T44" fmla="*/ 314 w 756"/>
                    <a:gd name="T45" fmla="*/ 17 h 407"/>
                    <a:gd name="T46" fmla="*/ 374 w 756"/>
                    <a:gd name="T47" fmla="*/ 17 h 407"/>
                    <a:gd name="T48" fmla="*/ 425 w 756"/>
                    <a:gd name="T49" fmla="*/ 17 h 407"/>
                    <a:gd name="T50" fmla="*/ 484 w 756"/>
                    <a:gd name="T51" fmla="*/ 26 h 407"/>
                    <a:gd name="T52" fmla="*/ 535 w 756"/>
                    <a:gd name="T53" fmla="*/ 26 h 407"/>
                    <a:gd name="T54" fmla="*/ 595 w 756"/>
                    <a:gd name="T55" fmla="*/ 26 h 407"/>
                    <a:gd name="T56" fmla="*/ 637 w 756"/>
                    <a:gd name="T57" fmla="*/ 26 h 407"/>
                    <a:gd name="T58" fmla="*/ 680 w 756"/>
                    <a:gd name="T59" fmla="*/ 26 h 407"/>
                    <a:gd name="T60" fmla="*/ 688 w 756"/>
                    <a:gd name="T61" fmla="*/ 34 h 407"/>
                    <a:gd name="T62" fmla="*/ 697 w 756"/>
                    <a:gd name="T63" fmla="*/ 34 h 407"/>
                    <a:gd name="T64" fmla="*/ 705 w 756"/>
                    <a:gd name="T65" fmla="*/ 42 h 407"/>
                    <a:gd name="T66" fmla="*/ 714 w 756"/>
                    <a:gd name="T67" fmla="*/ 34 h 407"/>
                    <a:gd name="T68" fmla="*/ 722 w 756"/>
                    <a:gd name="T69" fmla="*/ 34 h 407"/>
                    <a:gd name="T70" fmla="*/ 722 w 756"/>
                    <a:gd name="T71" fmla="*/ 42 h 407"/>
                    <a:gd name="T72" fmla="*/ 722 w 756"/>
                    <a:gd name="T73" fmla="*/ 42 h 407"/>
                    <a:gd name="T74" fmla="*/ 722 w 756"/>
                    <a:gd name="T75" fmla="*/ 51 h 407"/>
                    <a:gd name="T76" fmla="*/ 722 w 756"/>
                    <a:gd name="T77" fmla="*/ 51 h 407"/>
                    <a:gd name="T78" fmla="*/ 722 w 756"/>
                    <a:gd name="T79" fmla="*/ 51 h 407"/>
                    <a:gd name="T80" fmla="*/ 722 w 756"/>
                    <a:gd name="T81" fmla="*/ 59 h 407"/>
                    <a:gd name="T82" fmla="*/ 714 w 756"/>
                    <a:gd name="T83" fmla="*/ 59 h 407"/>
                    <a:gd name="T84" fmla="*/ 714 w 756"/>
                    <a:gd name="T85" fmla="*/ 59 h 407"/>
                    <a:gd name="T86" fmla="*/ 705 w 756"/>
                    <a:gd name="T87" fmla="*/ 68 h 407"/>
                    <a:gd name="T88" fmla="*/ 705 w 756"/>
                    <a:gd name="T89" fmla="*/ 76 h 407"/>
                    <a:gd name="T90" fmla="*/ 705 w 756"/>
                    <a:gd name="T91" fmla="*/ 85 h 407"/>
                    <a:gd name="T92" fmla="*/ 714 w 756"/>
                    <a:gd name="T93" fmla="*/ 93 h 407"/>
                    <a:gd name="T94" fmla="*/ 722 w 756"/>
                    <a:gd name="T95" fmla="*/ 102 h 407"/>
                    <a:gd name="T96" fmla="*/ 722 w 756"/>
                    <a:gd name="T97" fmla="*/ 110 h 407"/>
                    <a:gd name="T98" fmla="*/ 722 w 756"/>
                    <a:gd name="T99" fmla="*/ 110 h 407"/>
                    <a:gd name="T100" fmla="*/ 731 w 756"/>
                    <a:gd name="T101" fmla="*/ 127 h 407"/>
                    <a:gd name="T102" fmla="*/ 739 w 756"/>
                    <a:gd name="T103" fmla="*/ 127 h 407"/>
                    <a:gd name="T104" fmla="*/ 748 w 756"/>
                    <a:gd name="T105" fmla="*/ 127 h 407"/>
                    <a:gd name="T106" fmla="*/ 756 w 756"/>
                    <a:gd name="T107" fmla="*/ 136 h 407"/>
                    <a:gd name="T108" fmla="*/ 756 w 756"/>
                    <a:gd name="T109" fmla="*/ 144 h 407"/>
                    <a:gd name="T110" fmla="*/ 756 w 756"/>
                    <a:gd name="T111" fmla="*/ 187 h 407"/>
                    <a:gd name="T112" fmla="*/ 756 w 756"/>
                    <a:gd name="T113" fmla="*/ 229 h 407"/>
                    <a:gd name="T114" fmla="*/ 756 w 756"/>
                    <a:gd name="T115" fmla="*/ 280 h 407"/>
                    <a:gd name="T116" fmla="*/ 756 w 756"/>
                    <a:gd name="T117" fmla="*/ 322 h 407"/>
                    <a:gd name="T118" fmla="*/ 756 w 756"/>
                    <a:gd name="T119" fmla="*/ 364 h 407"/>
                    <a:gd name="T120" fmla="*/ 756 w 756"/>
                    <a:gd name="T121" fmla="*/ 407 h 407"/>
                    <a:gd name="T122" fmla="*/ 705 w 756"/>
                    <a:gd name="T123" fmla="*/ 407 h 407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  <a:gd name="T165" fmla="*/ 0 60000 65536"/>
                    <a:gd name="T166" fmla="*/ 0 60000 65536"/>
                    <a:gd name="T167" fmla="*/ 0 60000 65536"/>
                    <a:gd name="T168" fmla="*/ 0 60000 65536"/>
                    <a:gd name="T169" fmla="*/ 0 60000 65536"/>
                    <a:gd name="T170" fmla="*/ 0 60000 65536"/>
                    <a:gd name="T171" fmla="*/ 0 60000 65536"/>
                    <a:gd name="T172" fmla="*/ 0 60000 65536"/>
                    <a:gd name="T173" fmla="*/ 0 60000 65536"/>
                    <a:gd name="T174" fmla="*/ 0 60000 65536"/>
                    <a:gd name="T175" fmla="*/ 0 60000 65536"/>
                    <a:gd name="T176" fmla="*/ 0 60000 65536"/>
                    <a:gd name="T177" fmla="*/ 0 60000 65536"/>
                    <a:gd name="T178" fmla="*/ 0 60000 65536"/>
                    <a:gd name="T179" fmla="*/ 0 60000 65536"/>
                    <a:gd name="T180" fmla="*/ 0 60000 65536"/>
                    <a:gd name="T181" fmla="*/ 0 60000 65536"/>
                    <a:gd name="T182" fmla="*/ 0 60000 65536"/>
                    <a:gd name="T183" fmla="*/ 0 60000 65536"/>
                    <a:gd name="T184" fmla="*/ 0 60000 65536"/>
                    <a:gd name="T185" fmla="*/ 0 60000 65536"/>
                    <a:gd name="T186" fmla="*/ 0 w 756"/>
                    <a:gd name="T187" fmla="*/ 0 h 407"/>
                    <a:gd name="T188" fmla="*/ 756 w 756"/>
                    <a:gd name="T189" fmla="*/ 407 h 407"/>
                  </a:gdLst>
                  <a:ahLst/>
                  <a:cxnLst>
                    <a:cxn ang="T124">
                      <a:pos x="T0" y="T1"/>
                    </a:cxn>
                    <a:cxn ang="T125">
                      <a:pos x="T2" y="T3"/>
                    </a:cxn>
                    <a:cxn ang="T126">
                      <a:pos x="T4" y="T5"/>
                    </a:cxn>
                    <a:cxn ang="T127">
                      <a:pos x="T6" y="T7"/>
                    </a:cxn>
                    <a:cxn ang="T128">
                      <a:pos x="T8" y="T9"/>
                    </a:cxn>
                    <a:cxn ang="T129">
                      <a:pos x="T10" y="T11"/>
                    </a:cxn>
                    <a:cxn ang="T130">
                      <a:pos x="T12" y="T13"/>
                    </a:cxn>
                    <a:cxn ang="T131">
                      <a:pos x="T14" y="T15"/>
                    </a:cxn>
                    <a:cxn ang="T132">
                      <a:pos x="T16" y="T17"/>
                    </a:cxn>
                    <a:cxn ang="T133">
                      <a:pos x="T18" y="T19"/>
                    </a:cxn>
                    <a:cxn ang="T134">
                      <a:pos x="T20" y="T21"/>
                    </a:cxn>
                    <a:cxn ang="T135">
                      <a:pos x="T22" y="T23"/>
                    </a:cxn>
                    <a:cxn ang="T136">
                      <a:pos x="T24" y="T25"/>
                    </a:cxn>
                    <a:cxn ang="T137">
                      <a:pos x="T26" y="T27"/>
                    </a:cxn>
                    <a:cxn ang="T138">
                      <a:pos x="T28" y="T29"/>
                    </a:cxn>
                    <a:cxn ang="T139">
                      <a:pos x="T30" y="T31"/>
                    </a:cxn>
                    <a:cxn ang="T140">
                      <a:pos x="T32" y="T33"/>
                    </a:cxn>
                    <a:cxn ang="T141">
                      <a:pos x="T34" y="T35"/>
                    </a:cxn>
                    <a:cxn ang="T142">
                      <a:pos x="T36" y="T37"/>
                    </a:cxn>
                    <a:cxn ang="T143">
                      <a:pos x="T38" y="T39"/>
                    </a:cxn>
                    <a:cxn ang="T144">
                      <a:pos x="T40" y="T41"/>
                    </a:cxn>
                    <a:cxn ang="T145">
                      <a:pos x="T42" y="T43"/>
                    </a:cxn>
                    <a:cxn ang="T146">
                      <a:pos x="T44" y="T45"/>
                    </a:cxn>
                    <a:cxn ang="T147">
                      <a:pos x="T46" y="T47"/>
                    </a:cxn>
                    <a:cxn ang="T148">
                      <a:pos x="T48" y="T49"/>
                    </a:cxn>
                    <a:cxn ang="T149">
                      <a:pos x="T50" y="T51"/>
                    </a:cxn>
                    <a:cxn ang="T150">
                      <a:pos x="T52" y="T53"/>
                    </a:cxn>
                    <a:cxn ang="T151">
                      <a:pos x="T54" y="T55"/>
                    </a:cxn>
                    <a:cxn ang="T152">
                      <a:pos x="T56" y="T57"/>
                    </a:cxn>
                    <a:cxn ang="T153">
                      <a:pos x="T58" y="T59"/>
                    </a:cxn>
                    <a:cxn ang="T154">
                      <a:pos x="T60" y="T61"/>
                    </a:cxn>
                    <a:cxn ang="T155">
                      <a:pos x="T62" y="T63"/>
                    </a:cxn>
                    <a:cxn ang="T156">
                      <a:pos x="T64" y="T65"/>
                    </a:cxn>
                    <a:cxn ang="T157">
                      <a:pos x="T66" y="T67"/>
                    </a:cxn>
                    <a:cxn ang="T158">
                      <a:pos x="T68" y="T69"/>
                    </a:cxn>
                    <a:cxn ang="T159">
                      <a:pos x="T70" y="T71"/>
                    </a:cxn>
                    <a:cxn ang="T160">
                      <a:pos x="T72" y="T73"/>
                    </a:cxn>
                    <a:cxn ang="T161">
                      <a:pos x="T74" y="T75"/>
                    </a:cxn>
                    <a:cxn ang="T162">
                      <a:pos x="T76" y="T77"/>
                    </a:cxn>
                    <a:cxn ang="T163">
                      <a:pos x="T78" y="T79"/>
                    </a:cxn>
                    <a:cxn ang="T164">
                      <a:pos x="T80" y="T81"/>
                    </a:cxn>
                    <a:cxn ang="T165">
                      <a:pos x="T82" y="T83"/>
                    </a:cxn>
                    <a:cxn ang="T166">
                      <a:pos x="T84" y="T85"/>
                    </a:cxn>
                    <a:cxn ang="T167">
                      <a:pos x="T86" y="T87"/>
                    </a:cxn>
                    <a:cxn ang="T168">
                      <a:pos x="T88" y="T89"/>
                    </a:cxn>
                    <a:cxn ang="T169">
                      <a:pos x="T90" y="T91"/>
                    </a:cxn>
                    <a:cxn ang="T170">
                      <a:pos x="T92" y="T93"/>
                    </a:cxn>
                    <a:cxn ang="T171">
                      <a:pos x="T94" y="T95"/>
                    </a:cxn>
                    <a:cxn ang="T172">
                      <a:pos x="T96" y="T97"/>
                    </a:cxn>
                    <a:cxn ang="T173">
                      <a:pos x="T98" y="T99"/>
                    </a:cxn>
                    <a:cxn ang="T174">
                      <a:pos x="T100" y="T101"/>
                    </a:cxn>
                    <a:cxn ang="T175">
                      <a:pos x="T102" y="T103"/>
                    </a:cxn>
                    <a:cxn ang="T176">
                      <a:pos x="T104" y="T105"/>
                    </a:cxn>
                    <a:cxn ang="T177">
                      <a:pos x="T106" y="T107"/>
                    </a:cxn>
                    <a:cxn ang="T178">
                      <a:pos x="T108" y="T109"/>
                    </a:cxn>
                    <a:cxn ang="T179">
                      <a:pos x="T110" y="T111"/>
                    </a:cxn>
                    <a:cxn ang="T180">
                      <a:pos x="T112" y="T113"/>
                    </a:cxn>
                    <a:cxn ang="T181">
                      <a:pos x="T114" y="T115"/>
                    </a:cxn>
                    <a:cxn ang="T182">
                      <a:pos x="T116" y="T117"/>
                    </a:cxn>
                    <a:cxn ang="T183">
                      <a:pos x="T118" y="T119"/>
                    </a:cxn>
                    <a:cxn ang="T184">
                      <a:pos x="T120" y="T121"/>
                    </a:cxn>
                    <a:cxn ang="T185">
                      <a:pos x="T122" y="T123"/>
                    </a:cxn>
                  </a:cxnLst>
                  <a:rect l="T186" t="T187" r="T188" b="T189"/>
                  <a:pathLst>
                    <a:path w="756" h="407">
                      <a:moveTo>
                        <a:pt x="705" y="407"/>
                      </a:moveTo>
                      <a:lnTo>
                        <a:pt x="671" y="407"/>
                      </a:lnTo>
                      <a:lnTo>
                        <a:pt x="663" y="407"/>
                      </a:lnTo>
                      <a:lnTo>
                        <a:pt x="637" y="407"/>
                      </a:lnTo>
                      <a:lnTo>
                        <a:pt x="620" y="407"/>
                      </a:lnTo>
                      <a:lnTo>
                        <a:pt x="612" y="407"/>
                      </a:lnTo>
                      <a:lnTo>
                        <a:pt x="561" y="407"/>
                      </a:lnTo>
                      <a:lnTo>
                        <a:pt x="544" y="407"/>
                      </a:lnTo>
                      <a:lnTo>
                        <a:pt x="501" y="407"/>
                      </a:lnTo>
                      <a:lnTo>
                        <a:pt x="467" y="407"/>
                      </a:lnTo>
                      <a:lnTo>
                        <a:pt x="433" y="407"/>
                      </a:lnTo>
                      <a:lnTo>
                        <a:pt x="399" y="407"/>
                      </a:lnTo>
                      <a:lnTo>
                        <a:pt x="374" y="407"/>
                      </a:lnTo>
                      <a:lnTo>
                        <a:pt x="357" y="407"/>
                      </a:lnTo>
                      <a:lnTo>
                        <a:pt x="314" y="407"/>
                      </a:lnTo>
                      <a:lnTo>
                        <a:pt x="264" y="407"/>
                      </a:lnTo>
                      <a:lnTo>
                        <a:pt x="255" y="407"/>
                      </a:lnTo>
                      <a:lnTo>
                        <a:pt x="213" y="398"/>
                      </a:lnTo>
                      <a:lnTo>
                        <a:pt x="204" y="398"/>
                      </a:lnTo>
                      <a:lnTo>
                        <a:pt x="145" y="398"/>
                      </a:lnTo>
                      <a:lnTo>
                        <a:pt x="111" y="398"/>
                      </a:lnTo>
                      <a:lnTo>
                        <a:pt x="102" y="398"/>
                      </a:lnTo>
                      <a:lnTo>
                        <a:pt x="51" y="390"/>
                      </a:lnTo>
                      <a:lnTo>
                        <a:pt x="0" y="390"/>
                      </a:lnTo>
                      <a:lnTo>
                        <a:pt x="9" y="339"/>
                      </a:lnTo>
                      <a:lnTo>
                        <a:pt x="9" y="305"/>
                      </a:lnTo>
                      <a:lnTo>
                        <a:pt x="9" y="297"/>
                      </a:lnTo>
                      <a:lnTo>
                        <a:pt x="9" y="229"/>
                      </a:lnTo>
                      <a:lnTo>
                        <a:pt x="17" y="187"/>
                      </a:lnTo>
                      <a:lnTo>
                        <a:pt x="17" y="170"/>
                      </a:lnTo>
                      <a:lnTo>
                        <a:pt x="17" y="127"/>
                      </a:lnTo>
                      <a:lnTo>
                        <a:pt x="17" y="119"/>
                      </a:lnTo>
                      <a:lnTo>
                        <a:pt x="26" y="59"/>
                      </a:lnTo>
                      <a:lnTo>
                        <a:pt x="26" y="0"/>
                      </a:lnTo>
                      <a:lnTo>
                        <a:pt x="85" y="9"/>
                      </a:lnTo>
                      <a:lnTo>
                        <a:pt x="94" y="9"/>
                      </a:lnTo>
                      <a:lnTo>
                        <a:pt x="153" y="9"/>
                      </a:lnTo>
                      <a:lnTo>
                        <a:pt x="204" y="17"/>
                      </a:lnTo>
                      <a:lnTo>
                        <a:pt x="213" y="17"/>
                      </a:lnTo>
                      <a:lnTo>
                        <a:pt x="264" y="17"/>
                      </a:lnTo>
                      <a:lnTo>
                        <a:pt x="306" y="17"/>
                      </a:lnTo>
                      <a:lnTo>
                        <a:pt x="314" y="17"/>
                      </a:lnTo>
                      <a:lnTo>
                        <a:pt x="348" y="17"/>
                      </a:lnTo>
                      <a:lnTo>
                        <a:pt x="374" y="17"/>
                      </a:lnTo>
                      <a:lnTo>
                        <a:pt x="399" y="17"/>
                      </a:lnTo>
                      <a:lnTo>
                        <a:pt x="425" y="17"/>
                      </a:lnTo>
                      <a:lnTo>
                        <a:pt x="442" y="17"/>
                      </a:lnTo>
                      <a:lnTo>
                        <a:pt x="484" y="26"/>
                      </a:lnTo>
                      <a:lnTo>
                        <a:pt x="527" y="26"/>
                      </a:lnTo>
                      <a:lnTo>
                        <a:pt x="535" y="26"/>
                      </a:lnTo>
                      <a:lnTo>
                        <a:pt x="569" y="26"/>
                      </a:lnTo>
                      <a:lnTo>
                        <a:pt x="595" y="26"/>
                      </a:lnTo>
                      <a:lnTo>
                        <a:pt x="612" y="26"/>
                      </a:lnTo>
                      <a:lnTo>
                        <a:pt x="637" y="26"/>
                      </a:lnTo>
                      <a:lnTo>
                        <a:pt x="680" y="26"/>
                      </a:lnTo>
                      <a:lnTo>
                        <a:pt x="688" y="34"/>
                      </a:lnTo>
                      <a:lnTo>
                        <a:pt x="697" y="34"/>
                      </a:lnTo>
                      <a:lnTo>
                        <a:pt x="705" y="42"/>
                      </a:lnTo>
                      <a:lnTo>
                        <a:pt x="705" y="34"/>
                      </a:lnTo>
                      <a:lnTo>
                        <a:pt x="714" y="34"/>
                      </a:lnTo>
                      <a:lnTo>
                        <a:pt x="722" y="34"/>
                      </a:lnTo>
                      <a:lnTo>
                        <a:pt x="722" y="42"/>
                      </a:lnTo>
                      <a:lnTo>
                        <a:pt x="722" y="51"/>
                      </a:lnTo>
                      <a:lnTo>
                        <a:pt x="722" y="59"/>
                      </a:lnTo>
                      <a:lnTo>
                        <a:pt x="714" y="59"/>
                      </a:lnTo>
                      <a:lnTo>
                        <a:pt x="714" y="68"/>
                      </a:lnTo>
                      <a:lnTo>
                        <a:pt x="705" y="68"/>
                      </a:lnTo>
                      <a:lnTo>
                        <a:pt x="705" y="76"/>
                      </a:lnTo>
                      <a:lnTo>
                        <a:pt x="705" y="85"/>
                      </a:lnTo>
                      <a:lnTo>
                        <a:pt x="705" y="93"/>
                      </a:lnTo>
                      <a:lnTo>
                        <a:pt x="714" y="93"/>
                      </a:lnTo>
                      <a:lnTo>
                        <a:pt x="714" y="102"/>
                      </a:lnTo>
                      <a:lnTo>
                        <a:pt x="722" y="102"/>
                      </a:lnTo>
                      <a:lnTo>
                        <a:pt x="722" y="110"/>
                      </a:lnTo>
                      <a:lnTo>
                        <a:pt x="731" y="119"/>
                      </a:lnTo>
                      <a:lnTo>
                        <a:pt x="731" y="127"/>
                      </a:lnTo>
                      <a:lnTo>
                        <a:pt x="739" y="127"/>
                      </a:lnTo>
                      <a:lnTo>
                        <a:pt x="748" y="127"/>
                      </a:lnTo>
                      <a:lnTo>
                        <a:pt x="756" y="136"/>
                      </a:lnTo>
                      <a:lnTo>
                        <a:pt x="756" y="144"/>
                      </a:lnTo>
                      <a:lnTo>
                        <a:pt x="756" y="170"/>
                      </a:lnTo>
                      <a:lnTo>
                        <a:pt x="756" y="187"/>
                      </a:lnTo>
                      <a:lnTo>
                        <a:pt x="756" y="220"/>
                      </a:lnTo>
                      <a:lnTo>
                        <a:pt x="756" y="229"/>
                      </a:lnTo>
                      <a:lnTo>
                        <a:pt x="756" y="271"/>
                      </a:lnTo>
                      <a:lnTo>
                        <a:pt x="756" y="280"/>
                      </a:lnTo>
                      <a:lnTo>
                        <a:pt x="756" y="322"/>
                      </a:lnTo>
                      <a:lnTo>
                        <a:pt x="756" y="364"/>
                      </a:lnTo>
                      <a:lnTo>
                        <a:pt x="756" y="398"/>
                      </a:lnTo>
                      <a:lnTo>
                        <a:pt x="756" y="407"/>
                      </a:lnTo>
                      <a:lnTo>
                        <a:pt x="714" y="407"/>
                      </a:lnTo>
                      <a:lnTo>
                        <a:pt x="705" y="407"/>
                      </a:lnTo>
                      <a:close/>
                    </a:path>
                  </a:pathLst>
                </a:custGeom>
                <a:solidFill>
                  <a:srgbClr val="8DA3FF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0" hangingPunct="0">
                    <a:spcBef>
                      <a:spcPct val="20000"/>
                    </a:spcBef>
                  </a:pPr>
                  <a:endParaRPr lang="en-US"/>
                </a:p>
              </p:txBody>
            </p:sp>
            <p:sp>
              <p:nvSpPr>
                <p:cNvPr id="46171" name="Freeform 127"/>
                <p:cNvSpPr>
                  <a:spLocks/>
                </p:cNvSpPr>
                <p:nvPr/>
              </p:nvSpPr>
              <p:spPr bwMode="auto">
                <a:xfrm>
                  <a:off x="4184" y="1936"/>
                  <a:ext cx="789" cy="449"/>
                </a:xfrm>
                <a:custGeom>
                  <a:avLst/>
                  <a:gdLst>
                    <a:gd name="T0" fmla="*/ 373 w 789"/>
                    <a:gd name="T1" fmla="*/ 399 h 449"/>
                    <a:gd name="T2" fmla="*/ 203 w 789"/>
                    <a:gd name="T3" fmla="*/ 424 h 449"/>
                    <a:gd name="T4" fmla="*/ 153 w 789"/>
                    <a:gd name="T5" fmla="*/ 432 h 449"/>
                    <a:gd name="T6" fmla="*/ 42 w 789"/>
                    <a:gd name="T7" fmla="*/ 441 h 449"/>
                    <a:gd name="T8" fmla="*/ 25 w 789"/>
                    <a:gd name="T9" fmla="*/ 441 h 449"/>
                    <a:gd name="T10" fmla="*/ 59 w 789"/>
                    <a:gd name="T11" fmla="*/ 424 h 449"/>
                    <a:gd name="T12" fmla="*/ 76 w 789"/>
                    <a:gd name="T13" fmla="*/ 399 h 449"/>
                    <a:gd name="T14" fmla="*/ 93 w 789"/>
                    <a:gd name="T15" fmla="*/ 373 h 449"/>
                    <a:gd name="T16" fmla="*/ 127 w 789"/>
                    <a:gd name="T17" fmla="*/ 339 h 449"/>
                    <a:gd name="T18" fmla="*/ 161 w 789"/>
                    <a:gd name="T19" fmla="*/ 322 h 449"/>
                    <a:gd name="T20" fmla="*/ 178 w 789"/>
                    <a:gd name="T21" fmla="*/ 331 h 449"/>
                    <a:gd name="T22" fmla="*/ 203 w 789"/>
                    <a:gd name="T23" fmla="*/ 339 h 449"/>
                    <a:gd name="T24" fmla="*/ 220 w 789"/>
                    <a:gd name="T25" fmla="*/ 322 h 449"/>
                    <a:gd name="T26" fmla="*/ 263 w 789"/>
                    <a:gd name="T27" fmla="*/ 322 h 449"/>
                    <a:gd name="T28" fmla="*/ 271 w 789"/>
                    <a:gd name="T29" fmla="*/ 305 h 449"/>
                    <a:gd name="T30" fmla="*/ 280 w 789"/>
                    <a:gd name="T31" fmla="*/ 305 h 449"/>
                    <a:gd name="T32" fmla="*/ 305 w 789"/>
                    <a:gd name="T33" fmla="*/ 288 h 449"/>
                    <a:gd name="T34" fmla="*/ 322 w 789"/>
                    <a:gd name="T35" fmla="*/ 288 h 449"/>
                    <a:gd name="T36" fmla="*/ 331 w 789"/>
                    <a:gd name="T37" fmla="*/ 271 h 449"/>
                    <a:gd name="T38" fmla="*/ 322 w 789"/>
                    <a:gd name="T39" fmla="*/ 263 h 449"/>
                    <a:gd name="T40" fmla="*/ 331 w 789"/>
                    <a:gd name="T41" fmla="*/ 238 h 449"/>
                    <a:gd name="T42" fmla="*/ 348 w 789"/>
                    <a:gd name="T43" fmla="*/ 212 h 449"/>
                    <a:gd name="T44" fmla="*/ 356 w 789"/>
                    <a:gd name="T45" fmla="*/ 178 h 449"/>
                    <a:gd name="T46" fmla="*/ 365 w 789"/>
                    <a:gd name="T47" fmla="*/ 161 h 449"/>
                    <a:gd name="T48" fmla="*/ 365 w 789"/>
                    <a:gd name="T49" fmla="*/ 136 h 449"/>
                    <a:gd name="T50" fmla="*/ 416 w 789"/>
                    <a:gd name="T51" fmla="*/ 119 h 449"/>
                    <a:gd name="T52" fmla="*/ 424 w 789"/>
                    <a:gd name="T53" fmla="*/ 94 h 449"/>
                    <a:gd name="T54" fmla="*/ 450 w 789"/>
                    <a:gd name="T55" fmla="*/ 77 h 449"/>
                    <a:gd name="T56" fmla="*/ 458 w 789"/>
                    <a:gd name="T57" fmla="*/ 68 h 449"/>
                    <a:gd name="T58" fmla="*/ 467 w 789"/>
                    <a:gd name="T59" fmla="*/ 43 h 449"/>
                    <a:gd name="T60" fmla="*/ 475 w 789"/>
                    <a:gd name="T61" fmla="*/ 26 h 449"/>
                    <a:gd name="T62" fmla="*/ 475 w 789"/>
                    <a:gd name="T63" fmla="*/ 0 h 449"/>
                    <a:gd name="T64" fmla="*/ 535 w 789"/>
                    <a:gd name="T65" fmla="*/ 26 h 449"/>
                    <a:gd name="T66" fmla="*/ 552 w 789"/>
                    <a:gd name="T67" fmla="*/ 9 h 449"/>
                    <a:gd name="T68" fmla="*/ 560 w 789"/>
                    <a:gd name="T69" fmla="*/ 26 h 449"/>
                    <a:gd name="T70" fmla="*/ 577 w 789"/>
                    <a:gd name="T71" fmla="*/ 34 h 449"/>
                    <a:gd name="T72" fmla="*/ 611 w 789"/>
                    <a:gd name="T73" fmla="*/ 51 h 449"/>
                    <a:gd name="T74" fmla="*/ 620 w 789"/>
                    <a:gd name="T75" fmla="*/ 68 h 449"/>
                    <a:gd name="T76" fmla="*/ 603 w 789"/>
                    <a:gd name="T77" fmla="*/ 85 h 449"/>
                    <a:gd name="T78" fmla="*/ 603 w 789"/>
                    <a:gd name="T79" fmla="*/ 119 h 449"/>
                    <a:gd name="T80" fmla="*/ 679 w 789"/>
                    <a:gd name="T81" fmla="*/ 144 h 449"/>
                    <a:gd name="T82" fmla="*/ 713 w 789"/>
                    <a:gd name="T83" fmla="*/ 161 h 449"/>
                    <a:gd name="T84" fmla="*/ 696 w 789"/>
                    <a:gd name="T85" fmla="*/ 195 h 449"/>
                    <a:gd name="T86" fmla="*/ 679 w 789"/>
                    <a:gd name="T87" fmla="*/ 178 h 449"/>
                    <a:gd name="T88" fmla="*/ 713 w 789"/>
                    <a:gd name="T89" fmla="*/ 204 h 449"/>
                    <a:gd name="T90" fmla="*/ 705 w 789"/>
                    <a:gd name="T91" fmla="*/ 221 h 449"/>
                    <a:gd name="T92" fmla="*/ 688 w 789"/>
                    <a:gd name="T93" fmla="*/ 229 h 449"/>
                    <a:gd name="T94" fmla="*/ 722 w 789"/>
                    <a:gd name="T95" fmla="*/ 255 h 449"/>
                    <a:gd name="T96" fmla="*/ 739 w 789"/>
                    <a:gd name="T97" fmla="*/ 271 h 449"/>
                    <a:gd name="T98" fmla="*/ 705 w 789"/>
                    <a:gd name="T99" fmla="*/ 263 h 449"/>
                    <a:gd name="T100" fmla="*/ 679 w 789"/>
                    <a:gd name="T101" fmla="*/ 255 h 449"/>
                    <a:gd name="T102" fmla="*/ 679 w 789"/>
                    <a:gd name="T103" fmla="*/ 255 h 449"/>
                    <a:gd name="T104" fmla="*/ 705 w 789"/>
                    <a:gd name="T105" fmla="*/ 280 h 449"/>
                    <a:gd name="T106" fmla="*/ 713 w 789"/>
                    <a:gd name="T107" fmla="*/ 297 h 449"/>
                    <a:gd name="T108" fmla="*/ 730 w 789"/>
                    <a:gd name="T109" fmla="*/ 297 h 449"/>
                    <a:gd name="T110" fmla="*/ 747 w 789"/>
                    <a:gd name="T111" fmla="*/ 280 h 449"/>
                    <a:gd name="T112" fmla="*/ 789 w 789"/>
                    <a:gd name="T113" fmla="*/ 314 h 449"/>
                    <a:gd name="T114" fmla="*/ 764 w 789"/>
                    <a:gd name="T115" fmla="*/ 322 h 449"/>
                    <a:gd name="T116" fmla="*/ 662 w 789"/>
                    <a:gd name="T117" fmla="*/ 348 h 449"/>
                    <a:gd name="T118" fmla="*/ 535 w 789"/>
                    <a:gd name="T119" fmla="*/ 373 h 449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  <a:gd name="T165" fmla="*/ 0 60000 65536"/>
                    <a:gd name="T166" fmla="*/ 0 60000 65536"/>
                    <a:gd name="T167" fmla="*/ 0 60000 65536"/>
                    <a:gd name="T168" fmla="*/ 0 60000 65536"/>
                    <a:gd name="T169" fmla="*/ 0 60000 65536"/>
                    <a:gd name="T170" fmla="*/ 0 60000 65536"/>
                    <a:gd name="T171" fmla="*/ 0 60000 65536"/>
                    <a:gd name="T172" fmla="*/ 0 60000 65536"/>
                    <a:gd name="T173" fmla="*/ 0 60000 65536"/>
                    <a:gd name="T174" fmla="*/ 0 60000 65536"/>
                    <a:gd name="T175" fmla="*/ 0 60000 65536"/>
                    <a:gd name="T176" fmla="*/ 0 60000 65536"/>
                    <a:gd name="T177" fmla="*/ 0 60000 65536"/>
                    <a:gd name="T178" fmla="*/ 0 60000 65536"/>
                    <a:gd name="T179" fmla="*/ 0 60000 65536"/>
                    <a:gd name="T180" fmla="*/ 0 w 789"/>
                    <a:gd name="T181" fmla="*/ 0 h 449"/>
                    <a:gd name="T182" fmla="*/ 789 w 789"/>
                    <a:gd name="T183" fmla="*/ 449 h 449"/>
                  </a:gdLst>
                  <a:ahLst/>
                  <a:cxnLst>
                    <a:cxn ang="T120">
                      <a:pos x="T0" y="T1"/>
                    </a:cxn>
                    <a:cxn ang="T121">
                      <a:pos x="T2" y="T3"/>
                    </a:cxn>
                    <a:cxn ang="T122">
                      <a:pos x="T4" y="T5"/>
                    </a:cxn>
                    <a:cxn ang="T123">
                      <a:pos x="T6" y="T7"/>
                    </a:cxn>
                    <a:cxn ang="T124">
                      <a:pos x="T8" y="T9"/>
                    </a:cxn>
                    <a:cxn ang="T125">
                      <a:pos x="T10" y="T11"/>
                    </a:cxn>
                    <a:cxn ang="T126">
                      <a:pos x="T12" y="T13"/>
                    </a:cxn>
                    <a:cxn ang="T127">
                      <a:pos x="T14" y="T15"/>
                    </a:cxn>
                    <a:cxn ang="T128">
                      <a:pos x="T16" y="T17"/>
                    </a:cxn>
                    <a:cxn ang="T129">
                      <a:pos x="T18" y="T19"/>
                    </a:cxn>
                    <a:cxn ang="T130">
                      <a:pos x="T20" y="T21"/>
                    </a:cxn>
                    <a:cxn ang="T131">
                      <a:pos x="T22" y="T23"/>
                    </a:cxn>
                    <a:cxn ang="T132">
                      <a:pos x="T24" y="T25"/>
                    </a:cxn>
                    <a:cxn ang="T133">
                      <a:pos x="T26" y="T27"/>
                    </a:cxn>
                    <a:cxn ang="T134">
                      <a:pos x="T28" y="T29"/>
                    </a:cxn>
                    <a:cxn ang="T135">
                      <a:pos x="T30" y="T31"/>
                    </a:cxn>
                    <a:cxn ang="T136">
                      <a:pos x="T32" y="T33"/>
                    </a:cxn>
                    <a:cxn ang="T137">
                      <a:pos x="T34" y="T35"/>
                    </a:cxn>
                    <a:cxn ang="T138">
                      <a:pos x="T36" y="T37"/>
                    </a:cxn>
                    <a:cxn ang="T139">
                      <a:pos x="T38" y="T39"/>
                    </a:cxn>
                    <a:cxn ang="T140">
                      <a:pos x="T40" y="T41"/>
                    </a:cxn>
                    <a:cxn ang="T141">
                      <a:pos x="T42" y="T43"/>
                    </a:cxn>
                    <a:cxn ang="T142">
                      <a:pos x="T44" y="T45"/>
                    </a:cxn>
                    <a:cxn ang="T143">
                      <a:pos x="T46" y="T47"/>
                    </a:cxn>
                    <a:cxn ang="T144">
                      <a:pos x="T48" y="T49"/>
                    </a:cxn>
                    <a:cxn ang="T145">
                      <a:pos x="T50" y="T51"/>
                    </a:cxn>
                    <a:cxn ang="T146">
                      <a:pos x="T52" y="T53"/>
                    </a:cxn>
                    <a:cxn ang="T147">
                      <a:pos x="T54" y="T55"/>
                    </a:cxn>
                    <a:cxn ang="T148">
                      <a:pos x="T56" y="T57"/>
                    </a:cxn>
                    <a:cxn ang="T149">
                      <a:pos x="T58" y="T59"/>
                    </a:cxn>
                    <a:cxn ang="T150">
                      <a:pos x="T60" y="T61"/>
                    </a:cxn>
                    <a:cxn ang="T151">
                      <a:pos x="T62" y="T63"/>
                    </a:cxn>
                    <a:cxn ang="T152">
                      <a:pos x="T64" y="T65"/>
                    </a:cxn>
                    <a:cxn ang="T153">
                      <a:pos x="T66" y="T67"/>
                    </a:cxn>
                    <a:cxn ang="T154">
                      <a:pos x="T68" y="T69"/>
                    </a:cxn>
                    <a:cxn ang="T155">
                      <a:pos x="T70" y="T71"/>
                    </a:cxn>
                    <a:cxn ang="T156">
                      <a:pos x="T72" y="T73"/>
                    </a:cxn>
                    <a:cxn ang="T157">
                      <a:pos x="T74" y="T75"/>
                    </a:cxn>
                    <a:cxn ang="T158">
                      <a:pos x="T76" y="T77"/>
                    </a:cxn>
                    <a:cxn ang="T159">
                      <a:pos x="T78" y="T79"/>
                    </a:cxn>
                    <a:cxn ang="T160">
                      <a:pos x="T80" y="T81"/>
                    </a:cxn>
                    <a:cxn ang="T161">
                      <a:pos x="T82" y="T83"/>
                    </a:cxn>
                    <a:cxn ang="T162">
                      <a:pos x="T84" y="T85"/>
                    </a:cxn>
                    <a:cxn ang="T163">
                      <a:pos x="T86" y="T87"/>
                    </a:cxn>
                    <a:cxn ang="T164">
                      <a:pos x="T88" y="T89"/>
                    </a:cxn>
                    <a:cxn ang="T165">
                      <a:pos x="T90" y="T91"/>
                    </a:cxn>
                    <a:cxn ang="T166">
                      <a:pos x="T92" y="T93"/>
                    </a:cxn>
                    <a:cxn ang="T167">
                      <a:pos x="T94" y="T95"/>
                    </a:cxn>
                    <a:cxn ang="T168">
                      <a:pos x="T96" y="T97"/>
                    </a:cxn>
                    <a:cxn ang="T169">
                      <a:pos x="T98" y="T99"/>
                    </a:cxn>
                    <a:cxn ang="T170">
                      <a:pos x="T100" y="T101"/>
                    </a:cxn>
                    <a:cxn ang="T171">
                      <a:pos x="T102" y="T103"/>
                    </a:cxn>
                    <a:cxn ang="T172">
                      <a:pos x="T104" y="T105"/>
                    </a:cxn>
                    <a:cxn ang="T173">
                      <a:pos x="T106" y="T107"/>
                    </a:cxn>
                    <a:cxn ang="T174">
                      <a:pos x="T108" y="T109"/>
                    </a:cxn>
                    <a:cxn ang="T175">
                      <a:pos x="T110" y="T111"/>
                    </a:cxn>
                    <a:cxn ang="T176">
                      <a:pos x="T112" y="T113"/>
                    </a:cxn>
                    <a:cxn ang="T177">
                      <a:pos x="T114" y="T115"/>
                    </a:cxn>
                    <a:cxn ang="T178">
                      <a:pos x="T116" y="T117"/>
                    </a:cxn>
                    <a:cxn ang="T179">
                      <a:pos x="T118" y="T119"/>
                    </a:cxn>
                  </a:cxnLst>
                  <a:rect l="T180" t="T181" r="T182" b="T183"/>
                  <a:pathLst>
                    <a:path w="789" h="449">
                      <a:moveTo>
                        <a:pt x="458" y="382"/>
                      </a:moveTo>
                      <a:lnTo>
                        <a:pt x="450" y="382"/>
                      </a:lnTo>
                      <a:lnTo>
                        <a:pt x="424" y="390"/>
                      </a:lnTo>
                      <a:lnTo>
                        <a:pt x="407" y="390"/>
                      </a:lnTo>
                      <a:lnTo>
                        <a:pt x="373" y="399"/>
                      </a:lnTo>
                      <a:lnTo>
                        <a:pt x="331" y="407"/>
                      </a:lnTo>
                      <a:lnTo>
                        <a:pt x="314" y="407"/>
                      </a:lnTo>
                      <a:lnTo>
                        <a:pt x="288" y="407"/>
                      </a:lnTo>
                      <a:lnTo>
                        <a:pt x="280" y="415"/>
                      </a:lnTo>
                      <a:lnTo>
                        <a:pt x="237" y="415"/>
                      </a:lnTo>
                      <a:lnTo>
                        <a:pt x="203" y="424"/>
                      </a:lnTo>
                      <a:lnTo>
                        <a:pt x="203" y="415"/>
                      </a:lnTo>
                      <a:lnTo>
                        <a:pt x="187" y="424"/>
                      </a:lnTo>
                      <a:lnTo>
                        <a:pt x="178" y="424"/>
                      </a:lnTo>
                      <a:lnTo>
                        <a:pt x="153" y="424"/>
                      </a:lnTo>
                      <a:lnTo>
                        <a:pt x="153" y="432"/>
                      </a:lnTo>
                      <a:lnTo>
                        <a:pt x="144" y="432"/>
                      </a:lnTo>
                      <a:lnTo>
                        <a:pt x="110" y="432"/>
                      </a:lnTo>
                      <a:lnTo>
                        <a:pt x="85" y="441"/>
                      </a:lnTo>
                      <a:lnTo>
                        <a:pt x="76" y="441"/>
                      </a:lnTo>
                      <a:lnTo>
                        <a:pt x="51" y="441"/>
                      </a:lnTo>
                      <a:lnTo>
                        <a:pt x="42" y="441"/>
                      </a:lnTo>
                      <a:lnTo>
                        <a:pt x="25" y="449"/>
                      </a:lnTo>
                      <a:lnTo>
                        <a:pt x="0" y="449"/>
                      </a:lnTo>
                      <a:lnTo>
                        <a:pt x="8" y="449"/>
                      </a:lnTo>
                      <a:lnTo>
                        <a:pt x="17" y="441"/>
                      </a:lnTo>
                      <a:lnTo>
                        <a:pt x="25" y="441"/>
                      </a:lnTo>
                      <a:lnTo>
                        <a:pt x="25" y="432"/>
                      </a:lnTo>
                      <a:lnTo>
                        <a:pt x="34" y="432"/>
                      </a:lnTo>
                      <a:lnTo>
                        <a:pt x="51" y="424"/>
                      </a:lnTo>
                      <a:lnTo>
                        <a:pt x="59" y="424"/>
                      </a:lnTo>
                      <a:lnTo>
                        <a:pt x="51" y="415"/>
                      </a:lnTo>
                      <a:lnTo>
                        <a:pt x="59" y="407"/>
                      </a:lnTo>
                      <a:lnTo>
                        <a:pt x="68" y="407"/>
                      </a:lnTo>
                      <a:lnTo>
                        <a:pt x="76" y="399"/>
                      </a:lnTo>
                      <a:lnTo>
                        <a:pt x="76" y="390"/>
                      </a:lnTo>
                      <a:lnTo>
                        <a:pt x="85" y="382"/>
                      </a:lnTo>
                      <a:lnTo>
                        <a:pt x="93" y="382"/>
                      </a:lnTo>
                      <a:lnTo>
                        <a:pt x="93" y="373"/>
                      </a:lnTo>
                      <a:lnTo>
                        <a:pt x="102" y="356"/>
                      </a:lnTo>
                      <a:lnTo>
                        <a:pt x="119" y="348"/>
                      </a:lnTo>
                      <a:lnTo>
                        <a:pt x="127" y="348"/>
                      </a:lnTo>
                      <a:lnTo>
                        <a:pt x="127" y="339"/>
                      </a:lnTo>
                      <a:lnTo>
                        <a:pt x="161" y="305"/>
                      </a:lnTo>
                      <a:lnTo>
                        <a:pt x="161" y="314"/>
                      </a:lnTo>
                      <a:lnTo>
                        <a:pt x="153" y="314"/>
                      </a:lnTo>
                      <a:lnTo>
                        <a:pt x="161" y="322"/>
                      </a:lnTo>
                      <a:lnTo>
                        <a:pt x="170" y="331"/>
                      </a:lnTo>
                      <a:lnTo>
                        <a:pt x="178" y="331"/>
                      </a:lnTo>
                      <a:lnTo>
                        <a:pt x="187" y="331"/>
                      </a:lnTo>
                      <a:lnTo>
                        <a:pt x="187" y="339"/>
                      </a:lnTo>
                      <a:lnTo>
                        <a:pt x="195" y="339"/>
                      </a:lnTo>
                      <a:lnTo>
                        <a:pt x="203" y="339"/>
                      </a:lnTo>
                      <a:lnTo>
                        <a:pt x="212" y="339"/>
                      </a:lnTo>
                      <a:lnTo>
                        <a:pt x="212" y="331"/>
                      </a:lnTo>
                      <a:lnTo>
                        <a:pt x="220" y="331"/>
                      </a:lnTo>
                      <a:lnTo>
                        <a:pt x="220" y="322"/>
                      </a:lnTo>
                      <a:lnTo>
                        <a:pt x="229" y="322"/>
                      </a:lnTo>
                      <a:lnTo>
                        <a:pt x="237" y="331"/>
                      </a:lnTo>
                      <a:lnTo>
                        <a:pt x="246" y="322"/>
                      </a:lnTo>
                      <a:lnTo>
                        <a:pt x="254" y="322"/>
                      </a:lnTo>
                      <a:lnTo>
                        <a:pt x="263" y="322"/>
                      </a:lnTo>
                      <a:lnTo>
                        <a:pt x="271" y="314"/>
                      </a:lnTo>
                      <a:lnTo>
                        <a:pt x="271" y="305"/>
                      </a:lnTo>
                      <a:lnTo>
                        <a:pt x="280" y="305"/>
                      </a:lnTo>
                      <a:lnTo>
                        <a:pt x="288" y="305"/>
                      </a:lnTo>
                      <a:lnTo>
                        <a:pt x="297" y="297"/>
                      </a:lnTo>
                      <a:lnTo>
                        <a:pt x="297" y="288"/>
                      </a:lnTo>
                      <a:lnTo>
                        <a:pt x="305" y="288"/>
                      </a:lnTo>
                      <a:lnTo>
                        <a:pt x="305" y="297"/>
                      </a:lnTo>
                      <a:lnTo>
                        <a:pt x="314" y="297"/>
                      </a:lnTo>
                      <a:lnTo>
                        <a:pt x="314" y="288"/>
                      </a:lnTo>
                      <a:lnTo>
                        <a:pt x="322" y="288"/>
                      </a:lnTo>
                      <a:lnTo>
                        <a:pt x="322" y="280"/>
                      </a:lnTo>
                      <a:lnTo>
                        <a:pt x="322" y="271"/>
                      </a:lnTo>
                      <a:lnTo>
                        <a:pt x="331" y="271"/>
                      </a:lnTo>
                      <a:lnTo>
                        <a:pt x="331" y="263"/>
                      </a:lnTo>
                      <a:lnTo>
                        <a:pt x="322" y="263"/>
                      </a:lnTo>
                      <a:lnTo>
                        <a:pt x="322" y="255"/>
                      </a:lnTo>
                      <a:lnTo>
                        <a:pt x="322" y="246"/>
                      </a:lnTo>
                      <a:lnTo>
                        <a:pt x="331" y="238"/>
                      </a:lnTo>
                      <a:lnTo>
                        <a:pt x="331" y="229"/>
                      </a:lnTo>
                      <a:lnTo>
                        <a:pt x="339" y="221"/>
                      </a:lnTo>
                      <a:lnTo>
                        <a:pt x="348" y="212"/>
                      </a:lnTo>
                      <a:lnTo>
                        <a:pt x="348" y="204"/>
                      </a:lnTo>
                      <a:lnTo>
                        <a:pt x="348" y="195"/>
                      </a:lnTo>
                      <a:lnTo>
                        <a:pt x="348" y="187"/>
                      </a:lnTo>
                      <a:lnTo>
                        <a:pt x="356" y="178"/>
                      </a:lnTo>
                      <a:lnTo>
                        <a:pt x="356" y="170"/>
                      </a:lnTo>
                      <a:lnTo>
                        <a:pt x="356" y="161"/>
                      </a:lnTo>
                      <a:lnTo>
                        <a:pt x="365" y="161"/>
                      </a:lnTo>
                      <a:lnTo>
                        <a:pt x="365" y="153"/>
                      </a:lnTo>
                      <a:lnTo>
                        <a:pt x="365" y="144"/>
                      </a:lnTo>
                      <a:lnTo>
                        <a:pt x="365" y="136"/>
                      </a:lnTo>
                      <a:lnTo>
                        <a:pt x="373" y="136"/>
                      </a:lnTo>
                      <a:lnTo>
                        <a:pt x="382" y="144"/>
                      </a:lnTo>
                      <a:lnTo>
                        <a:pt x="399" y="153"/>
                      </a:lnTo>
                      <a:lnTo>
                        <a:pt x="407" y="144"/>
                      </a:lnTo>
                      <a:lnTo>
                        <a:pt x="416" y="119"/>
                      </a:lnTo>
                      <a:lnTo>
                        <a:pt x="416" y="110"/>
                      </a:lnTo>
                      <a:lnTo>
                        <a:pt x="416" y="102"/>
                      </a:lnTo>
                      <a:lnTo>
                        <a:pt x="416" y="94"/>
                      </a:lnTo>
                      <a:lnTo>
                        <a:pt x="424" y="94"/>
                      </a:lnTo>
                      <a:lnTo>
                        <a:pt x="441" y="102"/>
                      </a:lnTo>
                      <a:lnTo>
                        <a:pt x="441" y="85"/>
                      </a:lnTo>
                      <a:lnTo>
                        <a:pt x="450" y="77"/>
                      </a:lnTo>
                      <a:lnTo>
                        <a:pt x="458" y="68"/>
                      </a:lnTo>
                      <a:lnTo>
                        <a:pt x="467" y="60"/>
                      </a:lnTo>
                      <a:lnTo>
                        <a:pt x="458" y="60"/>
                      </a:lnTo>
                      <a:lnTo>
                        <a:pt x="467" y="51"/>
                      </a:lnTo>
                      <a:lnTo>
                        <a:pt x="467" y="43"/>
                      </a:lnTo>
                      <a:lnTo>
                        <a:pt x="475" y="43"/>
                      </a:lnTo>
                      <a:lnTo>
                        <a:pt x="475" y="34"/>
                      </a:lnTo>
                      <a:lnTo>
                        <a:pt x="467" y="34"/>
                      </a:lnTo>
                      <a:lnTo>
                        <a:pt x="475" y="26"/>
                      </a:lnTo>
                      <a:lnTo>
                        <a:pt x="467" y="26"/>
                      </a:lnTo>
                      <a:lnTo>
                        <a:pt x="475" y="17"/>
                      </a:lnTo>
                      <a:lnTo>
                        <a:pt x="475" y="9"/>
                      </a:lnTo>
                      <a:lnTo>
                        <a:pt x="475" y="0"/>
                      </a:lnTo>
                      <a:lnTo>
                        <a:pt x="484" y="0"/>
                      </a:lnTo>
                      <a:lnTo>
                        <a:pt x="484" y="9"/>
                      </a:lnTo>
                      <a:lnTo>
                        <a:pt x="509" y="17"/>
                      </a:lnTo>
                      <a:lnTo>
                        <a:pt x="526" y="34"/>
                      </a:lnTo>
                      <a:lnTo>
                        <a:pt x="535" y="34"/>
                      </a:lnTo>
                      <a:lnTo>
                        <a:pt x="535" y="26"/>
                      </a:lnTo>
                      <a:lnTo>
                        <a:pt x="535" y="17"/>
                      </a:lnTo>
                      <a:lnTo>
                        <a:pt x="535" y="9"/>
                      </a:lnTo>
                      <a:lnTo>
                        <a:pt x="543" y="9"/>
                      </a:lnTo>
                      <a:lnTo>
                        <a:pt x="552" y="9"/>
                      </a:lnTo>
                      <a:lnTo>
                        <a:pt x="560" y="9"/>
                      </a:lnTo>
                      <a:lnTo>
                        <a:pt x="560" y="17"/>
                      </a:lnTo>
                      <a:lnTo>
                        <a:pt x="560" y="26"/>
                      </a:lnTo>
                      <a:lnTo>
                        <a:pt x="569" y="26"/>
                      </a:lnTo>
                      <a:lnTo>
                        <a:pt x="569" y="34"/>
                      </a:lnTo>
                      <a:lnTo>
                        <a:pt x="577" y="34"/>
                      </a:lnTo>
                      <a:lnTo>
                        <a:pt x="586" y="34"/>
                      </a:lnTo>
                      <a:lnTo>
                        <a:pt x="594" y="43"/>
                      </a:lnTo>
                      <a:lnTo>
                        <a:pt x="603" y="43"/>
                      </a:lnTo>
                      <a:lnTo>
                        <a:pt x="611" y="43"/>
                      </a:lnTo>
                      <a:lnTo>
                        <a:pt x="611" y="51"/>
                      </a:lnTo>
                      <a:lnTo>
                        <a:pt x="611" y="60"/>
                      </a:lnTo>
                      <a:lnTo>
                        <a:pt x="620" y="68"/>
                      </a:lnTo>
                      <a:lnTo>
                        <a:pt x="611" y="68"/>
                      </a:lnTo>
                      <a:lnTo>
                        <a:pt x="611" y="77"/>
                      </a:lnTo>
                      <a:lnTo>
                        <a:pt x="603" y="85"/>
                      </a:lnTo>
                      <a:lnTo>
                        <a:pt x="603" y="77"/>
                      </a:lnTo>
                      <a:lnTo>
                        <a:pt x="603" y="85"/>
                      </a:lnTo>
                      <a:lnTo>
                        <a:pt x="594" y="102"/>
                      </a:lnTo>
                      <a:lnTo>
                        <a:pt x="594" y="110"/>
                      </a:lnTo>
                      <a:lnTo>
                        <a:pt x="603" y="119"/>
                      </a:lnTo>
                      <a:lnTo>
                        <a:pt x="611" y="119"/>
                      </a:lnTo>
                      <a:lnTo>
                        <a:pt x="628" y="110"/>
                      </a:lnTo>
                      <a:lnTo>
                        <a:pt x="637" y="127"/>
                      </a:lnTo>
                      <a:lnTo>
                        <a:pt x="637" y="136"/>
                      </a:lnTo>
                      <a:lnTo>
                        <a:pt x="679" y="136"/>
                      </a:lnTo>
                      <a:lnTo>
                        <a:pt x="679" y="144"/>
                      </a:lnTo>
                      <a:lnTo>
                        <a:pt x="679" y="153"/>
                      </a:lnTo>
                      <a:lnTo>
                        <a:pt x="688" y="144"/>
                      </a:lnTo>
                      <a:lnTo>
                        <a:pt x="705" y="153"/>
                      </a:lnTo>
                      <a:lnTo>
                        <a:pt x="713" y="161"/>
                      </a:lnTo>
                      <a:lnTo>
                        <a:pt x="713" y="170"/>
                      </a:lnTo>
                      <a:lnTo>
                        <a:pt x="713" y="178"/>
                      </a:lnTo>
                      <a:lnTo>
                        <a:pt x="713" y="187"/>
                      </a:lnTo>
                      <a:lnTo>
                        <a:pt x="713" y="195"/>
                      </a:lnTo>
                      <a:lnTo>
                        <a:pt x="696" y="195"/>
                      </a:lnTo>
                      <a:lnTo>
                        <a:pt x="688" y="178"/>
                      </a:lnTo>
                      <a:lnTo>
                        <a:pt x="679" y="178"/>
                      </a:lnTo>
                      <a:lnTo>
                        <a:pt x="662" y="161"/>
                      </a:lnTo>
                      <a:lnTo>
                        <a:pt x="662" y="170"/>
                      </a:lnTo>
                      <a:lnTo>
                        <a:pt x="671" y="178"/>
                      </a:lnTo>
                      <a:lnTo>
                        <a:pt x="679" y="178"/>
                      </a:lnTo>
                      <a:lnTo>
                        <a:pt x="688" y="195"/>
                      </a:lnTo>
                      <a:lnTo>
                        <a:pt x="722" y="204"/>
                      </a:lnTo>
                      <a:lnTo>
                        <a:pt x="713" y="204"/>
                      </a:lnTo>
                      <a:lnTo>
                        <a:pt x="696" y="204"/>
                      </a:lnTo>
                      <a:lnTo>
                        <a:pt x="705" y="212"/>
                      </a:lnTo>
                      <a:lnTo>
                        <a:pt x="713" y="204"/>
                      </a:lnTo>
                      <a:lnTo>
                        <a:pt x="730" y="221"/>
                      </a:lnTo>
                      <a:lnTo>
                        <a:pt x="730" y="229"/>
                      </a:lnTo>
                      <a:lnTo>
                        <a:pt x="722" y="221"/>
                      </a:lnTo>
                      <a:lnTo>
                        <a:pt x="705" y="221"/>
                      </a:lnTo>
                      <a:lnTo>
                        <a:pt x="713" y="221"/>
                      </a:lnTo>
                      <a:lnTo>
                        <a:pt x="713" y="229"/>
                      </a:lnTo>
                      <a:lnTo>
                        <a:pt x="722" y="238"/>
                      </a:lnTo>
                      <a:lnTo>
                        <a:pt x="713" y="246"/>
                      </a:lnTo>
                      <a:lnTo>
                        <a:pt x="688" y="229"/>
                      </a:lnTo>
                      <a:lnTo>
                        <a:pt x="696" y="238"/>
                      </a:lnTo>
                      <a:lnTo>
                        <a:pt x="713" y="246"/>
                      </a:lnTo>
                      <a:lnTo>
                        <a:pt x="722" y="255"/>
                      </a:lnTo>
                      <a:lnTo>
                        <a:pt x="730" y="246"/>
                      </a:lnTo>
                      <a:lnTo>
                        <a:pt x="730" y="255"/>
                      </a:lnTo>
                      <a:lnTo>
                        <a:pt x="722" y="263"/>
                      </a:lnTo>
                      <a:lnTo>
                        <a:pt x="739" y="263"/>
                      </a:lnTo>
                      <a:lnTo>
                        <a:pt x="739" y="271"/>
                      </a:lnTo>
                      <a:lnTo>
                        <a:pt x="730" y="271"/>
                      </a:lnTo>
                      <a:lnTo>
                        <a:pt x="722" y="280"/>
                      </a:lnTo>
                      <a:lnTo>
                        <a:pt x="713" y="271"/>
                      </a:lnTo>
                      <a:lnTo>
                        <a:pt x="713" y="263"/>
                      </a:lnTo>
                      <a:lnTo>
                        <a:pt x="705" y="263"/>
                      </a:lnTo>
                      <a:lnTo>
                        <a:pt x="696" y="263"/>
                      </a:lnTo>
                      <a:lnTo>
                        <a:pt x="696" y="255"/>
                      </a:lnTo>
                      <a:lnTo>
                        <a:pt x="696" y="246"/>
                      </a:lnTo>
                      <a:lnTo>
                        <a:pt x="688" y="246"/>
                      </a:lnTo>
                      <a:lnTo>
                        <a:pt x="688" y="255"/>
                      </a:lnTo>
                      <a:lnTo>
                        <a:pt x="679" y="255"/>
                      </a:lnTo>
                      <a:lnTo>
                        <a:pt x="671" y="255"/>
                      </a:lnTo>
                      <a:lnTo>
                        <a:pt x="671" y="246"/>
                      </a:lnTo>
                      <a:lnTo>
                        <a:pt x="671" y="255"/>
                      </a:lnTo>
                      <a:lnTo>
                        <a:pt x="662" y="255"/>
                      </a:lnTo>
                      <a:lnTo>
                        <a:pt x="671" y="255"/>
                      </a:lnTo>
                      <a:lnTo>
                        <a:pt x="679" y="255"/>
                      </a:lnTo>
                      <a:lnTo>
                        <a:pt x="688" y="263"/>
                      </a:lnTo>
                      <a:lnTo>
                        <a:pt x="688" y="255"/>
                      </a:lnTo>
                      <a:lnTo>
                        <a:pt x="696" y="263"/>
                      </a:lnTo>
                      <a:lnTo>
                        <a:pt x="696" y="271"/>
                      </a:lnTo>
                      <a:lnTo>
                        <a:pt x="705" y="271"/>
                      </a:lnTo>
                      <a:lnTo>
                        <a:pt x="705" y="280"/>
                      </a:lnTo>
                      <a:lnTo>
                        <a:pt x="713" y="280"/>
                      </a:lnTo>
                      <a:lnTo>
                        <a:pt x="713" y="288"/>
                      </a:lnTo>
                      <a:lnTo>
                        <a:pt x="722" y="288"/>
                      </a:lnTo>
                      <a:lnTo>
                        <a:pt x="713" y="297"/>
                      </a:lnTo>
                      <a:lnTo>
                        <a:pt x="713" y="305"/>
                      </a:lnTo>
                      <a:lnTo>
                        <a:pt x="722" y="288"/>
                      </a:lnTo>
                      <a:lnTo>
                        <a:pt x="730" y="288"/>
                      </a:lnTo>
                      <a:lnTo>
                        <a:pt x="730" y="280"/>
                      </a:lnTo>
                      <a:lnTo>
                        <a:pt x="739" y="288"/>
                      </a:lnTo>
                      <a:lnTo>
                        <a:pt x="730" y="297"/>
                      </a:lnTo>
                      <a:lnTo>
                        <a:pt x="739" y="288"/>
                      </a:lnTo>
                      <a:lnTo>
                        <a:pt x="739" y="297"/>
                      </a:lnTo>
                      <a:lnTo>
                        <a:pt x="739" y="280"/>
                      </a:lnTo>
                      <a:lnTo>
                        <a:pt x="747" y="280"/>
                      </a:lnTo>
                      <a:lnTo>
                        <a:pt x="756" y="280"/>
                      </a:lnTo>
                      <a:lnTo>
                        <a:pt x="764" y="271"/>
                      </a:lnTo>
                      <a:lnTo>
                        <a:pt x="789" y="322"/>
                      </a:lnTo>
                      <a:lnTo>
                        <a:pt x="789" y="314"/>
                      </a:lnTo>
                      <a:lnTo>
                        <a:pt x="781" y="297"/>
                      </a:lnTo>
                      <a:lnTo>
                        <a:pt x="781" y="322"/>
                      </a:lnTo>
                      <a:lnTo>
                        <a:pt x="773" y="322"/>
                      </a:lnTo>
                      <a:lnTo>
                        <a:pt x="773" y="314"/>
                      </a:lnTo>
                      <a:lnTo>
                        <a:pt x="773" y="322"/>
                      </a:lnTo>
                      <a:lnTo>
                        <a:pt x="764" y="322"/>
                      </a:lnTo>
                      <a:lnTo>
                        <a:pt x="747" y="331"/>
                      </a:lnTo>
                      <a:lnTo>
                        <a:pt x="730" y="331"/>
                      </a:lnTo>
                      <a:lnTo>
                        <a:pt x="722" y="331"/>
                      </a:lnTo>
                      <a:lnTo>
                        <a:pt x="688" y="339"/>
                      </a:lnTo>
                      <a:lnTo>
                        <a:pt x="662" y="348"/>
                      </a:lnTo>
                      <a:lnTo>
                        <a:pt x="645" y="348"/>
                      </a:lnTo>
                      <a:lnTo>
                        <a:pt x="603" y="356"/>
                      </a:lnTo>
                      <a:lnTo>
                        <a:pt x="586" y="356"/>
                      </a:lnTo>
                      <a:lnTo>
                        <a:pt x="569" y="365"/>
                      </a:lnTo>
                      <a:lnTo>
                        <a:pt x="543" y="373"/>
                      </a:lnTo>
                      <a:lnTo>
                        <a:pt x="535" y="373"/>
                      </a:lnTo>
                      <a:lnTo>
                        <a:pt x="501" y="373"/>
                      </a:lnTo>
                      <a:lnTo>
                        <a:pt x="492" y="382"/>
                      </a:lnTo>
                      <a:lnTo>
                        <a:pt x="458" y="382"/>
                      </a:lnTo>
                      <a:close/>
                    </a:path>
                  </a:pathLst>
                </a:custGeom>
                <a:solidFill>
                  <a:srgbClr val="8DA3FF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0" hangingPunct="0">
                    <a:spcBef>
                      <a:spcPct val="20000"/>
                    </a:spcBef>
                  </a:pPr>
                  <a:endParaRPr lang="en-US"/>
                </a:p>
              </p:txBody>
            </p:sp>
            <p:sp>
              <p:nvSpPr>
                <p:cNvPr id="46172" name="Freeform 128"/>
                <p:cNvSpPr>
                  <a:spLocks/>
                </p:cNvSpPr>
                <p:nvPr/>
              </p:nvSpPr>
              <p:spPr bwMode="auto">
                <a:xfrm>
                  <a:off x="4982" y="2055"/>
                  <a:ext cx="17" cy="25"/>
                </a:xfrm>
                <a:custGeom>
                  <a:avLst/>
                  <a:gdLst>
                    <a:gd name="T0" fmla="*/ 8 w 17"/>
                    <a:gd name="T1" fmla="*/ 0 h 25"/>
                    <a:gd name="T2" fmla="*/ 17 w 17"/>
                    <a:gd name="T3" fmla="*/ 0 h 25"/>
                    <a:gd name="T4" fmla="*/ 8 w 17"/>
                    <a:gd name="T5" fmla="*/ 8 h 25"/>
                    <a:gd name="T6" fmla="*/ 8 w 17"/>
                    <a:gd name="T7" fmla="*/ 17 h 25"/>
                    <a:gd name="T8" fmla="*/ 0 w 17"/>
                    <a:gd name="T9" fmla="*/ 25 h 25"/>
                    <a:gd name="T10" fmla="*/ 8 w 17"/>
                    <a:gd name="T11" fmla="*/ 17 h 25"/>
                    <a:gd name="T12" fmla="*/ 0 w 17"/>
                    <a:gd name="T13" fmla="*/ 17 h 25"/>
                    <a:gd name="T14" fmla="*/ 8 w 17"/>
                    <a:gd name="T15" fmla="*/ 17 h 25"/>
                    <a:gd name="T16" fmla="*/ 8 w 17"/>
                    <a:gd name="T17" fmla="*/ 0 h 25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17"/>
                    <a:gd name="T28" fmla="*/ 0 h 25"/>
                    <a:gd name="T29" fmla="*/ 17 w 17"/>
                    <a:gd name="T30" fmla="*/ 25 h 25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17" h="25">
                      <a:moveTo>
                        <a:pt x="8" y="0"/>
                      </a:moveTo>
                      <a:lnTo>
                        <a:pt x="17" y="0"/>
                      </a:lnTo>
                      <a:lnTo>
                        <a:pt x="8" y="8"/>
                      </a:lnTo>
                      <a:lnTo>
                        <a:pt x="8" y="17"/>
                      </a:lnTo>
                      <a:lnTo>
                        <a:pt x="0" y="25"/>
                      </a:lnTo>
                      <a:lnTo>
                        <a:pt x="8" y="17"/>
                      </a:lnTo>
                      <a:lnTo>
                        <a:pt x="0" y="17"/>
                      </a:lnTo>
                      <a:lnTo>
                        <a:pt x="8" y="17"/>
                      </a:lnTo>
                      <a:lnTo>
                        <a:pt x="8" y="0"/>
                      </a:lnTo>
                      <a:close/>
                    </a:path>
                  </a:pathLst>
                </a:custGeom>
                <a:solidFill>
                  <a:srgbClr val="8DA3FF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0" hangingPunct="0">
                    <a:spcBef>
                      <a:spcPct val="20000"/>
                    </a:spcBef>
                  </a:pPr>
                  <a:endParaRPr lang="en-US"/>
                </a:p>
              </p:txBody>
            </p:sp>
            <p:sp>
              <p:nvSpPr>
                <p:cNvPr id="46173" name="Freeform 129"/>
                <p:cNvSpPr>
                  <a:spLocks/>
                </p:cNvSpPr>
                <p:nvPr/>
              </p:nvSpPr>
              <p:spPr bwMode="auto">
                <a:xfrm>
                  <a:off x="4940" y="2063"/>
                  <a:ext cx="42" cy="119"/>
                </a:xfrm>
                <a:custGeom>
                  <a:avLst/>
                  <a:gdLst>
                    <a:gd name="T0" fmla="*/ 8 w 42"/>
                    <a:gd name="T1" fmla="*/ 68 h 119"/>
                    <a:gd name="T2" fmla="*/ 0 w 42"/>
                    <a:gd name="T3" fmla="*/ 68 h 119"/>
                    <a:gd name="T4" fmla="*/ 0 w 42"/>
                    <a:gd name="T5" fmla="*/ 60 h 119"/>
                    <a:gd name="T6" fmla="*/ 8 w 42"/>
                    <a:gd name="T7" fmla="*/ 60 h 119"/>
                    <a:gd name="T8" fmla="*/ 0 w 42"/>
                    <a:gd name="T9" fmla="*/ 60 h 119"/>
                    <a:gd name="T10" fmla="*/ 8 w 42"/>
                    <a:gd name="T11" fmla="*/ 43 h 119"/>
                    <a:gd name="T12" fmla="*/ 8 w 42"/>
                    <a:gd name="T13" fmla="*/ 34 h 119"/>
                    <a:gd name="T14" fmla="*/ 17 w 42"/>
                    <a:gd name="T15" fmla="*/ 26 h 119"/>
                    <a:gd name="T16" fmla="*/ 17 w 42"/>
                    <a:gd name="T17" fmla="*/ 26 h 119"/>
                    <a:gd name="T18" fmla="*/ 8 w 42"/>
                    <a:gd name="T19" fmla="*/ 17 h 119"/>
                    <a:gd name="T20" fmla="*/ 17 w 42"/>
                    <a:gd name="T21" fmla="*/ 9 h 119"/>
                    <a:gd name="T22" fmla="*/ 17 w 42"/>
                    <a:gd name="T23" fmla="*/ 9 h 119"/>
                    <a:gd name="T24" fmla="*/ 17 w 42"/>
                    <a:gd name="T25" fmla="*/ 0 h 119"/>
                    <a:gd name="T26" fmla="*/ 42 w 42"/>
                    <a:gd name="T27" fmla="*/ 0 h 119"/>
                    <a:gd name="T28" fmla="*/ 25 w 42"/>
                    <a:gd name="T29" fmla="*/ 43 h 119"/>
                    <a:gd name="T30" fmla="*/ 33 w 42"/>
                    <a:gd name="T31" fmla="*/ 43 h 119"/>
                    <a:gd name="T32" fmla="*/ 25 w 42"/>
                    <a:gd name="T33" fmla="*/ 60 h 119"/>
                    <a:gd name="T34" fmla="*/ 25 w 42"/>
                    <a:gd name="T35" fmla="*/ 60 h 119"/>
                    <a:gd name="T36" fmla="*/ 17 w 42"/>
                    <a:gd name="T37" fmla="*/ 60 h 119"/>
                    <a:gd name="T38" fmla="*/ 17 w 42"/>
                    <a:gd name="T39" fmla="*/ 68 h 119"/>
                    <a:gd name="T40" fmla="*/ 25 w 42"/>
                    <a:gd name="T41" fmla="*/ 68 h 119"/>
                    <a:gd name="T42" fmla="*/ 17 w 42"/>
                    <a:gd name="T43" fmla="*/ 77 h 119"/>
                    <a:gd name="T44" fmla="*/ 17 w 42"/>
                    <a:gd name="T45" fmla="*/ 77 h 119"/>
                    <a:gd name="T46" fmla="*/ 17 w 42"/>
                    <a:gd name="T47" fmla="*/ 85 h 119"/>
                    <a:gd name="T48" fmla="*/ 17 w 42"/>
                    <a:gd name="T49" fmla="*/ 85 h 119"/>
                    <a:gd name="T50" fmla="*/ 8 w 42"/>
                    <a:gd name="T51" fmla="*/ 94 h 119"/>
                    <a:gd name="T52" fmla="*/ 8 w 42"/>
                    <a:gd name="T53" fmla="*/ 119 h 119"/>
                    <a:gd name="T54" fmla="*/ 8 w 42"/>
                    <a:gd name="T55" fmla="*/ 119 h 119"/>
                    <a:gd name="T56" fmla="*/ 0 w 42"/>
                    <a:gd name="T57" fmla="*/ 102 h 119"/>
                    <a:gd name="T58" fmla="*/ 0 w 42"/>
                    <a:gd name="T59" fmla="*/ 77 h 119"/>
                    <a:gd name="T60" fmla="*/ 0 w 42"/>
                    <a:gd name="T61" fmla="*/ 77 h 119"/>
                    <a:gd name="T62" fmla="*/ 0 w 42"/>
                    <a:gd name="T63" fmla="*/ 68 h 119"/>
                    <a:gd name="T64" fmla="*/ 0 w 42"/>
                    <a:gd name="T65" fmla="*/ 68 h 119"/>
                    <a:gd name="T66" fmla="*/ 8 w 42"/>
                    <a:gd name="T67" fmla="*/ 68 h 119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w 42"/>
                    <a:gd name="T103" fmla="*/ 0 h 119"/>
                    <a:gd name="T104" fmla="*/ 42 w 42"/>
                    <a:gd name="T105" fmla="*/ 119 h 119"/>
                  </a:gdLst>
                  <a:ahLst/>
                  <a:cxnLst>
                    <a:cxn ang="T68">
                      <a:pos x="T0" y="T1"/>
                    </a:cxn>
                    <a:cxn ang="T69">
                      <a:pos x="T2" y="T3"/>
                    </a:cxn>
                    <a:cxn ang="T70">
                      <a:pos x="T4" y="T5"/>
                    </a:cxn>
                    <a:cxn ang="T71">
                      <a:pos x="T6" y="T7"/>
                    </a:cxn>
                    <a:cxn ang="T72">
                      <a:pos x="T8" y="T9"/>
                    </a:cxn>
                    <a:cxn ang="T73">
                      <a:pos x="T10" y="T11"/>
                    </a:cxn>
                    <a:cxn ang="T74">
                      <a:pos x="T12" y="T13"/>
                    </a:cxn>
                    <a:cxn ang="T75">
                      <a:pos x="T14" y="T15"/>
                    </a:cxn>
                    <a:cxn ang="T76">
                      <a:pos x="T16" y="T17"/>
                    </a:cxn>
                    <a:cxn ang="T77">
                      <a:pos x="T18" y="T19"/>
                    </a:cxn>
                    <a:cxn ang="T78">
                      <a:pos x="T20" y="T21"/>
                    </a:cxn>
                    <a:cxn ang="T79">
                      <a:pos x="T22" y="T23"/>
                    </a:cxn>
                    <a:cxn ang="T80">
                      <a:pos x="T24" y="T25"/>
                    </a:cxn>
                    <a:cxn ang="T81">
                      <a:pos x="T26" y="T27"/>
                    </a:cxn>
                    <a:cxn ang="T82">
                      <a:pos x="T28" y="T29"/>
                    </a:cxn>
                    <a:cxn ang="T83">
                      <a:pos x="T30" y="T31"/>
                    </a:cxn>
                    <a:cxn ang="T84">
                      <a:pos x="T32" y="T33"/>
                    </a:cxn>
                    <a:cxn ang="T85">
                      <a:pos x="T34" y="T35"/>
                    </a:cxn>
                    <a:cxn ang="T86">
                      <a:pos x="T36" y="T37"/>
                    </a:cxn>
                    <a:cxn ang="T87">
                      <a:pos x="T38" y="T39"/>
                    </a:cxn>
                    <a:cxn ang="T88">
                      <a:pos x="T40" y="T41"/>
                    </a:cxn>
                    <a:cxn ang="T89">
                      <a:pos x="T42" y="T43"/>
                    </a:cxn>
                    <a:cxn ang="T90">
                      <a:pos x="T44" y="T45"/>
                    </a:cxn>
                    <a:cxn ang="T91">
                      <a:pos x="T46" y="T47"/>
                    </a:cxn>
                    <a:cxn ang="T92">
                      <a:pos x="T48" y="T49"/>
                    </a:cxn>
                    <a:cxn ang="T93">
                      <a:pos x="T50" y="T51"/>
                    </a:cxn>
                    <a:cxn ang="T94">
                      <a:pos x="T52" y="T53"/>
                    </a:cxn>
                    <a:cxn ang="T95">
                      <a:pos x="T54" y="T55"/>
                    </a:cxn>
                    <a:cxn ang="T96">
                      <a:pos x="T56" y="T57"/>
                    </a:cxn>
                    <a:cxn ang="T97">
                      <a:pos x="T58" y="T59"/>
                    </a:cxn>
                    <a:cxn ang="T98">
                      <a:pos x="T60" y="T61"/>
                    </a:cxn>
                    <a:cxn ang="T99">
                      <a:pos x="T62" y="T63"/>
                    </a:cxn>
                    <a:cxn ang="T100">
                      <a:pos x="T64" y="T65"/>
                    </a:cxn>
                    <a:cxn ang="T101">
                      <a:pos x="T66" y="T67"/>
                    </a:cxn>
                  </a:cxnLst>
                  <a:rect l="T102" t="T103" r="T104" b="T105"/>
                  <a:pathLst>
                    <a:path w="42" h="119">
                      <a:moveTo>
                        <a:pt x="8" y="68"/>
                      </a:moveTo>
                      <a:lnTo>
                        <a:pt x="0" y="68"/>
                      </a:lnTo>
                      <a:lnTo>
                        <a:pt x="0" y="60"/>
                      </a:lnTo>
                      <a:lnTo>
                        <a:pt x="8" y="60"/>
                      </a:lnTo>
                      <a:lnTo>
                        <a:pt x="0" y="60"/>
                      </a:lnTo>
                      <a:lnTo>
                        <a:pt x="8" y="43"/>
                      </a:lnTo>
                      <a:lnTo>
                        <a:pt x="8" y="34"/>
                      </a:lnTo>
                      <a:lnTo>
                        <a:pt x="17" y="26"/>
                      </a:lnTo>
                      <a:lnTo>
                        <a:pt x="8" y="17"/>
                      </a:lnTo>
                      <a:lnTo>
                        <a:pt x="17" y="9"/>
                      </a:lnTo>
                      <a:lnTo>
                        <a:pt x="17" y="0"/>
                      </a:lnTo>
                      <a:lnTo>
                        <a:pt x="42" y="0"/>
                      </a:lnTo>
                      <a:lnTo>
                        <a:pt x="25" y="43"/>
                      </a:lnTo>
                      <a:lnTo>
                        <a:pt x="33" y="43"/>
                      </a:lnTo>
                      <a:lnTo>
                        <a:pt x="25" y="60"/>
                      </a:lnTo>
                      <a:lnTo>
                        <a:pt x="17" y="60"/>
                      </a:lnTo>
                      <a:lnTo>
                        <a:pt x="17" y="68"/>
                      </a:lnTo>
                      <a:lnTo>
                        <a:pt x="25" y="68"/>
                      </a:lnTo>
                      <a:lnTo>
                        <a:pt x="17" y="77"/>
                      </a:lnTo>
                      <a:lnTo>
                        <a:pt x="17" y="85"/>
                      </a:lnTo>
                      <a:lnTo>
                        <a:pt x="8" y="94"/>
                      </a:lnTo>
                      <a:lnTo>
                        <a:pt x="8" y="119"/>
                      </a:lnTo>
                      <a:lnTo>
                        <a:pt x="0" y="102"/>
                      </a:lnTo>
                      <a:lnTo>
                        <a:pt x="0" y="77"/>
                      </a:lnTo>
                      <a:lnTo>
                        <a:pt x="0" y="68"/>
                      </a:lnTo>
                      <a:lnTo>
                        <a:pt x="8" y="68"/>
                      </a:lnTo>
                      <a:close/>
                    </a:path>
                  </a:pathLst>
                </a:custGeom>
                <a:solidFill>
                  <a:srgbClr val="8DA3FF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0" hangingPunct="0">
                    <a:spcBef>
                      <a:spcPct val="20000"/>
                    </a:spcBef>
                  </a:pPr>
                  <a:endParaRPr lang="en-US"/>
                </a:p>
              </p:txBody>
            </p:sp>
            <p:sp>
              <p:nvSpPr>
                <p:cNvPr id="46174" name="Freeform 130"/>
                <p:cNvSpPr>
                  <a:spLocks/>
                </p:cNvSpPr>
                <p:nvPr/>
              </p:nvSpPr>
              <p:spPr bwMode="auto">
                <a:xfrm>
                  <a:off x="2952" y="1936"/>
                  <a:ext cx="680" cy="593"/>
                </a:xfrm>
                <a:custGeom>
                  <a:avLst/>
                  <a:gdLst>
                    <a:gd name="T0" fmla="*/ 680 w 680"/>
                    <a:gd name="T1" fmla="*/ 483 h 593"/>
                    <a:gd name="T2" fmla="*/ 671 w 680"/>
                    <a:gd name="T3" fmla="*/ 492 h 593"/>
                    <a:gd name="T4" fmla="*/ 663 w 680"/>
                    <a:gd name="T5" fmla="*/ 500 h 593"/>
                    <a:gd name="T6" fmla="*/ 646 w 680"/>
                    <a:gd name="T7" fmla="*/ 526 h 593"/>
                    <a:gd name="T8" fmla="*/ 646 w 680"/>
                    <a:gd name="T9" fmla="*/ 517 h 593"/>
                    <a:gd name="T10" fmla="*/ 637 w 680"/>
                    <a:gd name="T11" fmla="*/ 517 h 593"/>
                    <a:gd name="T12" fmla="*/ 637 w 680"/>
                    <a:gd name="T13" fmla="*/ 543 h 593"/>
                    <a:gd name="T14" fmla="*/ 629 w 680"/>
                    <a:gd name="T15" fmla="*/ 551 h 593"/>
                    <a:gd name="T16" fmla="*/ 637 w 680"/>
                    <a:gd name="T17" fmla="*/ 568 h 593"/>
                    <a:gd name="T18" fmla="*/ 603 w 680"/>
                    <a:gd name="T19" fmla="*/ 585 h 593"/>
                    <a:gd name="T20" fmla="*/ 569 w 680"/>
                    <a:gd name="T21" fmla="*/ 568 h 593"/>
                    <a:gd name="T22" fmla="*/ 586 w 680"/>
                    <a:gd name="T23" fmla="*/ 551 h 593"/>
                    <a:gd name="T24" fmla="*/ 578 w 680"/>
                    <a:gd name="T25" fmla="*/ 534 h 593"/>
                    <a:gd name="T26" fmla="*/ 535 w 680"/>
                    <a:gd name="T27" fmla="*/ 526 h 593"/>
                    <a:gd name="T28" fmla="*/ 374 w 680"/>
                    <a:gd name="T29" fmla="*/ 534 h 593"/>
                    <a:gd name="T30" fmla="*/ 255 w 680"/>
                    <a:gd name="T31" fmla="*/ 543 h 593"/>
                    <a:gd name="T32" fmla="*/ 119 w 680"/>
                    <a:gd name="T33" fmla="*/ 509 h 593"/>
                    <a:gd name="T34" fmla="*/ 119 w 680"/>
                    <a:gd name="T35" fmla="*/ 390 h 593"/>
                    <a:gd name="T36" fmla="*/ 119 w 680"/>
                    <a:gd name="T37" fmla="*/ 238 h 593"/>
                    <a:gd name="T38" fmla="*/ 111 w 680"/>
                    <a:gd name="T39" fmla="*/ 195 h 593"/>
                    <a:gd name="T40" fmla="*/ 85 w 680"/>
                    <a:gd name="T41" fmla="*/ 178 h 593"/>
                    <a:gd name="T42" fmla="*/ 68 w 680"/>
                    <a:gd name="T43" fmla="*/ 161 h 593"/>
                    <a:gd name="T44" fmla="*/ 77 w 680"/>
                    <a:gd name="T45" fmla="*/ 136 h 593"/>
                    <a:gd name="T46" fmla="*/ 85 w 680"/>
                    <a:gd name="T47" fmla="*/ 127 h 593"/>
                    <a:gd name="T48" fmla="*/ 85 w 680"/>
                    <a:gd name="T49" fmla="*/ 119 h 593"/>
                    <a:gd name="T50" fmla="*/ 77 w 680"/>
                    <a:gd name="T51" fmla="*/ 102 h 593"/>
                    <a:gd name="T52" fmla="*/ 60 w 680"/>
                    <a:gd name="T53" fmla="*/ 102 h 593"/>
                    <a:gd name="T54" fmla="*/ 34 w 680"/>
                    <a:gd name="T55" fmla="*/ 85 h 593"/>
                    <a:gd name="T56" fmla="*/ 34 w 680"/>
                    <a:gd name="T57" fmla="*/ 68 h 593"/>
                    <a:gd name="T58" fmla="*/ 9 w 680"/>
                    <a:gd name="T59" fmla="*/ 51 h 593"/>
                    <a:gd name="T60" fmla="*/ 9 w 680"/>
                    <a:gd name="T61" fmla="*/ 26 h 593"/>
                    <a:gd name="T62" fmla="*/ 0 w 680"/>
                    <a:gd name="T63" fmla="*/ 26 h 593"/>
                    <a:gd name="T64" fmla="*/ 111 w 680"/>
                    <a:gd name="T65" fmla="*/ 17 h 593"/>
                    <a:gd name="T66" fmla="*/ 229 w 680"/>
                    <a:gd name="T67" fmla="*/ 9 h 593"/>
                    <a:gd name="T68" fmla="*/ 374 w 680"/>
                    <a:gd name="T69" fmla="*/ 0 h 593"/>
                    <a:gd name="T70" fmla="*/ 399 w 680"/>
                    <a:gd name="T71" fmla="*/ 17 h 593"/>
                    <a:gd name="T72" fmla="*/ 408 w 680"/>
                    <a:gd name="T73" fmla="*/ 26 h 593"/>
                    <a:gd name="T74" fmla="*/ 416 w 680"/>
                    <a:gd name="T75" fmla="*/ 51 h 593"/>
                    <a:gd name="T76" fmla="*/ 425 w 680"/>
                    <a:gd name="T77" fmla="*/ 94 h 593"/>
                    <a:gd name="T78" fmla="*/ 433 w 680"/>
                    <a:gd name="T79" fmla="*/ 119 h 593"/>
                    <a:gd name="T80" fmla="*/ 467 w 680"/>
                    <a:gd name="T81" fmla="*/ 153 h 593"/>
                    <a:gd name="T82" fmla="*/ 501 w 680"/>
                    <a:gd name="T83" fmla="*/ 178 h 593"/>
                    <a:gd name="T84" fmla="*/ 510 w 680"/>
                    <a:gd name="T85" fmla="*/ 221 h 593"/>
                    <a:gd name="T86" fmla="*/ 544 w 680"/>
                    <a:gd name="T87" fmla="*/ 212 h 593"/>
                    <a:gd name="T88" fmla="*/ 561 w 680"/>
                    <a:gd name="T89" fmla="*/ 229 h 593"/>
                    <a:gd name="T90" fmla="*/ 552 w 680"/>
                    <a:gd name="T91" fmla="*/ 263 h 593"/>
                    <a:gd name="T92" fmla="*/ 544 w 680"/>
                    <a:gd name="T93" fmla="*/ 305 h 593"/>
                    <a:gd name="T94" fmla="*/ 569 w 680"/>
                    <a:gd name="T95" fmla="*/ 322 h 593"/>
                    <a:gd name="T96" fmla="*/ 586 w 680"/>
                    <a:gd name="T97" fmla="*/ 348 h 593"/>
                    <a:gd name="T98" fmla="*/ 612 w 680"/>
                    <a:gd name="T99" fmla="*/ 356 h 593"/>
                    <a:gd name="T100" fmla="*/ 629 w 680"/>
                    <a:gd name="T101" fmla="*/ 373 h 593"/>
                    <a:gd name="T102" fmla="*/ 637 w 680"/>
                    <a:gd name="T103" fmla="*/ 415 h 593"/>
                    <a:gd name="T104" fmla="*/ 637 w 680"/>
                    <a:gd name="T105" fmla="*/ 424 h 593"/>
                    <a:gd name="T106" fmla="*/ 663 w 680"/>
                    <a:gd name="T107" fmla="*/ 458 h 593"/>
                    <a:gd name="T108" fmla="*/ 663 w 680"/>
                    <a:gd name="T109" fmla="*/ 441 h 593"/>
                    <a:gd name="T110" fmla="*/ 680 w 680"/>
                    <a:gd name="T111" fmla="*/ 458 h 593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  <a:gd name="T165" fmla="*/ 0 60000 65536"/>
                    <a:gd name="T166" fmla="*/ 0 60000 65536"/>
                    <a:gd name="T167" fmla="*/ 0 60000 65536"/>
                    <a:gd name="T168" fmla="*/ 0 w 680"/>
                    <a:gd name="T169" fmla="*/ 0 h 593"/>
                    <a:gd name="T170" fmla="*/ 680 w 680"/>
                    <a:gd name="T171" fmla="*/ 593 h 593"/>
                  </a:gdLst>
                  <a:ahLst/>
                  <a:cxnLst>
                    <a:cxn ang="T112">
                      <a:pos x="T0" y="T1"/>
                    </a:cxn>
                    <a:cxn ang="T113">
                      <a:pos x="T2" y="T3"/>
                    </a:cxn>
                    <a:cxn ang="T114">
                      <a:pos x="T4" y="T5"/>
                    </a:cxn>
                    <a:cxn ang="T115">
                      <a:pos x="T6" y="T7"/>
                    </a:cxn>
                    <a:cxn ang="T116">
                      <a:pos x="T8" y="T9"/>
                    </a:cxn>
                    <a:cxn ang="T117">
                      <a:pos x="T10" y="T11"/>
                    </a:cxn>
                    <a:cxn ang="T118">
                      <a:pos x="T12" y="T13"/>
                    </a:cxn>
                    <a:cxn ang="T119">
                      <a:pos x="T14" y="T15"/>
                    </a:cxn>
                    <a:cxn ang="T120">
                      <a:pos x="T16" y="T17"/>
                    </a:cxn>
                    <a:cxn ang="T121">
                      <a:pos x="T18" y="T19"/>
                    </a:cxn>
                    <a:cxn ang="T122">
                      <a:pos x="T20" y="T21"/>
                    </a:cxn>
                    <a:cxn ang="T123">
                      <a:pos x="T22" y="T23"/>
                    </a:cxn>
                    <a:cxn ang="T124">
                      <a:pos x="T24" y="T25"/>
                    </a:cxn>
                    <a:cxn ang="T125">
                      <a:pos x="T26" y="T27"/>
                    </a:cxn>
                    <a:cxn ang="T126">
                      <a:pos x="T28" y="T29"/>
                    </a:cxn>
                    <a:cxn ang="T127">
                      <a:pos x="T30" y="T31"/>
                    </a:cxn>
                    <a:cxn ang="T128">
                      <a:pos x="T32" y="T33"/>
                    </a:cxn>
                    <a:cxn ang="T129">
                      <a:pos x="T34" y="T35"/>
                    </a:cxn>
                    <a:cxn ang="T130">
                      <a:pos x="T36" y="T37"/>
                    </a:cxn>
                    <a:cxn ang="T131">
                      <a:pos x="T38" y="T39"/>
                    </a:cxn>
                    <a:cxn ang="T132">
                      <a:pos x="T40" y="T41"/>
                    </a:cxn>
                    <a:cxn ang="T133">
                      <a:pos x="T42" y="T43"/>
                    </a:cxn>
                    <a:cxn ang="T134">
                      <a:pos x="T44" y="T45"/>
                    </a:cxn>
                    <a:cxn ang="T135">
                      <a:pos x="T46" y="T47"/>
                    </a:cxn>
                    <a:cxn ang="T136">
                      <a:pos x="T48" y="T49"/>
                    </a:cxn>
                    <a:cxn ang="T137">
                      <a:pos x="T50" y="T51"/>
                    </a:cxn>
                    <a:cxn ang="T138">
                      <a:pos x="T52" y="T53"/>
                    </a:cxn>
                    <a:cxn ang="T139">
                      <a:pos x="T54" y="T55"/>
                    </a:cxn>
                    <a:cxn ang="T140">
                      <a:pos x="T56" y="T57"/>
                    </a:cxn>
                    <a:cxn ang="T141">
                      <a:pos x="T58" y="T59"/>
                    </a:cxn>
                    <a:cxn ang="T142">
                      <a:pos x="T60" y="T61"/>
                    </a:cxn>
                    <a:cxn ang="T143">
                      <a:pos x="T62" y="T63"/>
                    </a:cxn>
                    <a:cxn ang="T144">
                      <a:pos x="T64" y="T65"/>
                    </a:cxn>
                    <a:cxn ang="T145">
                      <a:pos x="T66" y="T67"/>
                    </a:cxn>
                    <a:cxn ang="T146">
                      <a:pos x="T68" y="T69"/>
                    </a:cxn>
                    <a:cxn ang="T147">
                      <a:pos x="T70" y="T71"/>
                    </a:cxn>
                    <a:cxn ang="T148">
                      <a:pos x="T72" y="T73"/>
                    </a:cxn>
                    <a:cxn ang="T149">
                      <a:pos x="T74" y="T75"/>
                    </a:cxn>
                    <a:cxn ang="T150">
                      <a:pos x="T76" y="T77"/>
                    </a:cxn>
                    <a:cxn ang="T151">
                      <a:pos x="T78" y="T79"/>
                    </a:cxn>
                    <a:cxn ang="T152">
                      <a:pos x="T80" y="T81"/>
                    </a:cxn>
                    <a:cxn ang="T153">
                      <a:pos x="T82" y="T83"/>
                    </a:cxn>
                    <a:cxn ang="T154">
                      <a:pos x="T84" y="T85"/>
                    </a:cxn>
                    <a:cxn ang="T155">
                      <a:pos x="T86" y="T87"/>
                    </a:cxn>
                    <a:cxn ang="T156">
                      <a:pos x="T88" y="T89"/>
                    </a:cxn>
                    <a:cxn ang="T157">
                      <a:pos x="T90" y="T91"/>
                    </a:cxn>
                    <a:cxn ang="T158">
                      <a:pos x="T92" y="T93"/>
                    </a:cxn>
                    <a:cxn ang="T159">
                      <a:pos x="T94" y="T95"/>
                    </a:cxn>
                    <a:cxn ang="T160">
                      <a:pos x="T96" y="T97"/>
                    </a:cxn>
                    <a:cxn ang="T161">
                      <a:pos x="T98" y="T99"/>
                    </a:cxn>
                    <a:cxn ang="T162">
                      <a:pos x="T100" y="T101"/>
                    </a:cxn>
                    <a:cxn ang="T163">
                      <a:pos x="T102" y="T103"/>
                    </a:cxn>
                    <a:cxn ang="T164">
                      <a:pos x="T104" y="T105"/>
                    </a:cxn>
                    <a:cxn ang="T165">
                      <a:pos x="T106" y="T107"/>
                    </a:cxn>
                    <a:cxn ang="T166">
                      <a:pos x="T108" y="T109"/>
                    </a:cxn>
                    <a:cxn ang="T167">
                      <a:pos x="T110" y="T111"/>
                    </a:cxn>
                  </a:cxnLst>
                  <a:rect l="T168" t="T169" r="T170" b="T171"/>
                  <a:pathLst>
                    <a:path w="680" h="593">
                      <a:moveTo>
                        <a:pt x="680" y="458"/>
                      </a:moveTo>
                      <a:lnTo>
                        <a:pt x="680" y="466"/>
                      </a:lnTo>
                      <a:lnTo>
                        <a:pt x="671" y="475"/>
                      </a:lnTo>
                      <a:lnTo>
                        <a:pt x="680" y="483"/>
                      </a:lnTo>
                      <a:lnTo>
                        <a:pt x="671" y="483"/>
                      </a:lnTo>
                      <a:lnTo>
                        <a:pt x="671" y="492"/>
                      </a:lnTo>
                      <a:lnTo>
                        <a:pt x="671" y="500"/>
                      </a:lnTo>
                      <a:lnTo>
                        <a:pt x="671" y="509"/>
                      </a:lnTo>
                      <a:lnTo>
                        <a:pt x="663" y="509"/>
                      </a:lnTo>
                      <a:lnTo>
                        <a:pt x="663" y="500"/>
                      </a:lnTo>
                      <a:lnTo>
                        <a:pt x="654" y="500"/>
                      </a:lnTo>
                      <a:lnTo>
                        <a:pt x="654" y="517"/>
                      </a:lnTo>
                      <a:lnTo>
                        <a:pt x="646" y="526"/>
                      </a:lnTo>
                      <a:lnTo>
                        <a:pt x="646" y="517"/>
                      </a:lnTo>
                      <a:lnTo>
                        <a:pt x="646" y="509"/>
                      </a:lnTo>
                      <a:lnTo>
                        <a:pt x="637" y="509"/>
                      </a:lnTo>
                      <a:lnTo>
                        <a:pt x="637" y="517"/>
                      </a:lnTo>
                      <a:lnTo>
                        <a:pt x="637" y="526"/>
                      </a:lnTo>
                      <a:lnTo>
                        <a:pt x="646" y="534"/>
                      </a:lnTo>
                      <a:lnTo>
                        <a:pt x="637" y="543"/>
                      </a:lnTo>
                      <a:lnTo>
                        <a:pt x="629" y="543"/>
                      </a:lnTo>
                      <a:lnTo>
                        <a:pt x="637" y="543"/>
                      </a:lnTo>
                      <a:lnTo>
                        <a:pt x="637" y="551"/>
                      </a:lnTo>
                      <a:lnTo>
                        <a:pt x="629" y="551"/>
                      </a:lnTo>
                      <a:lnTo>
                        <a:pt x="629" y="560"/>
                      </a:lnTo>
                      <a:lnTo>
                        <a:pt x="637" y="560"/>
                      </a:lnTo>
                      <a:lnTo>
                        <a:pt x="637" y="568"/>
                      </a:lnTo>
                      <a:lnTo>
                        <a:pt x="629" y="576"/>
                      </a:lnTo>
                      <a:lnTo>
                        <a:pt x="629" y="585"/>
                      </a:lnTo>
                      <a:lnTo>
                        <a:pt x="620" y="585"/>
                      </a:lnTo>
                      <a:lnTo>
                        <a:pt x="603" y="585"/>
                      </a:lnTo>
                      <a:lnTo>
                        <a:pt x="569" y="593"/>
                      </a:lnTo>
                      <a:lnTo>
                        <a:pt x="561" y="593"/>
                      </a:lnTo>
                      <a:lnTo>
                        <a:pt x="561" y="576"/>
                      </a:lnTo>
                      <a:lnTo>
                        <a:pt x="569" y="576"/>
                      </a:lnTo>
                      <a:lnTo>
                        <a:pt x="569" y="568"/>
                      </a:lnTo>
                      <a:lnTo>
                        <a:pt x="578" y="560"/>
                      </a:lnTo>
                      <a:lnTo>
                        <a:pt x="586" y="551"/>
                      </a:lnTo>
                      <a:lnTo>
                        <a:pt x="586" y="543"/>
                      </a:lnTo>
                      <a:lnTo>
                        <a:pt x="586" y="534"/>
                      </a:lnTo>
                      <a:lnTo>
                        <a:pt x="578" y="534"/>
                      </a:lnTo>
                      <a:lnTo>
                        <a:pt x="578" y="526"/>
                      </a:lnTo>
                      <a:lnTo>
                        <a:pt x="569" y="526"/>
                      </a:lnTo>
                      <a:lnTo>
                        <a:pt x="535" y="526"/>
                      </a:lnTo>
                      <a:lnTo>
                        <a:pt x="510" y="526"/>
                      </a:lnTo>
                      <a:lnTo>
                        <a:pt x="476" y="534"/>
                      </a:lnTo>
                      <a:lnTo>
                        <a:pt x="450" y="534"/>
                      </a:lnTo>
                      <a:lnTo>
                        <a:pt x="442" y="534"/>
                      </a:lnTo>
                      <a:lnTo>
                        <a:pt x="416" y="534"/>
                      </a:lnTo>
                      <a:lnTo>
                        <a:pt x="374" y="534"/>
                      </a:lnTo>
                      <a:lnTo>
                        <a:pt x="331" y="534"/>
                      </a:lnTo>
                      <a:lnTo>
                        <a:pt x="306" y="534"/>
                      </a:lnTo>
                      <a:lnTo>
                        <a:pt x="297" y="534"/>
                      </a:lnTo>
                      <a:lnTo>
                        <a:pt x="255" y="543"/>
                      </a:lnTo>
                      <a:lnTo>
                        <a:pt x="221" y="543"/>
                      </a:lnTo>
                      <a:lnTo>
                        <a:pt x="196" y="543"/>
                      </a:lnTo>
                      <a:lnTo>
                        <a:pt x="170" y="543"/>
                      </a:lnTo>
                      <a:lnTo>
                        <a:pt x="119" y="543"/>
                      </a:lnTo>
                      <a:lnTo>
                        <a:pt x="119" y="517"/>
                      </a:lnTo>
                      <a:lnTo>
                        <a:pt x="119" y="509"/>
                      </a:lnTo>
                      <a:lnTo>
                        <a:pt x="119" y="475"/>
                      </a:lnTo>
                      <a:lnTo>
                        <a:pt x="119" y="466"/>
                      </a:lnTo>
                      <a:lnTo>
                        <a:pt x="119" y="432"/>
                      </a:lnTo>
                      <a:lnTo>
                        <a:pt x="119" y="390"/>
                      </a:lnTo>
                      <a:lnTo>
                        <a:pt x="119" y="348"/>
                      </a:lnTo>
                      <a:lnTo>
                        <a:pt x="119" y="339"/>
                      </a:lnTo>
                      <a:lnTo>
                        <a:pt x="119" y="297"/>
                      </a:lnTo>
                      <a:lnTo>
                        <a:pt x="119" y="288"/>
                      </a:lnTo>
                      <a:lnTo>
                        <a:pt x="119" y="255"/>
                      </a:lnTo>
                      <a:lnTo>
                        <a:pt x="119" y="238"/>
                      </a:lnTo>
                      <a:lnTo>
                        <a:pt x="119" y="212"/>
                      </a:lnTo>
                      <a:lnTo>
                        <a:pt x="119" y="204"/>
                      </a:lnTo>
                      <a:lnTo>
                        <a:pt x="111" y="195"/>
                      </a:lnTo>
                      <a:lnTo>
                        <a:pt x="102" y="195"/>
                      </a:lnTo>
                      <a:lnTo>
                        <a:pt x="94" y="195"/>
                      </a:lnTo>
                      <a:lnTo>
                        <a:pt x="94" y="187"/>
                      </a:lnTo>
                      <a:lnTo>
                        <a:pt x="85" y="178"/>
                      </a:lnTo>
                      <a:lnTo>
                        <a:pt x="85" y="170"/>
                      </a:lnTo>
                      <a:lnTo>
                        <a:pt x="77" y="170"/>
                      </a:lnTo>
                      <a:lnTo>
                        <a:pt x="77" y="161"/>
                      </a:lnTo>
                      <a:lnTo>
                        <a:pt x="68" y="161"/>
                      </a:lnTo>
                      <a:lnTo>
                        <a:pt x="68" y="153"/>
                      </a:lnTo>
                      <a:lnTo>
                        <a:pt x="68" y="144"/>
                      </a:lnTo>
                      <a:lnTo>
                        <a:pt x="68" y="136"/>
                      </a:lnTo>
                      <a:lnTo>
                        <a:pt x="77" y="136"/>
                      </a:lnTo>
                      <a:lnTo>
                        <a:pt x="77" y="127"/>
                      </a:lnTo>
                      <a:lnTo>
                        <a:pt x="85" y="127"/>
                      </a:lnTo>
                      <a:lnTo>
                        <a:pt x="85" y="119"/>
                      </a:lnTo>
                      <a:lnTo>
                        <a:pt x="85" y="110"/>
                      </a:lnTo>
                      <a:lnTo>
                        <a:pt x="85" y="102"/>
                      </a:lnTo>
                      <a:lnTo>
                        <a:pt x="77" y="102"/>
                      </a:lnTo>
                      <a:lnTo>
                        <a:pt x="68" y="102"/>
                      </a:lnTo>
                      <a:lnTo>
                        <a:pt x="68" y="110"/>
                      </a:lnTo>
                      <a:lnTo>
                        <a:pt x="60" y="102"/>
                      </a:lnTo>
                      <a:lnTo>
                        <a:pt x="51" y="102"/>
                      </a:lnTo>
                      <a:lnTo>
                        <a:pt x="43" y="94"/>
                      </a:lnTo>
                      <a:lnTo>
                        <a:pt x="43" y="85"/>
                      </a:lnTo>
                      <a:lnTo>
                        <a:pt x="34" y="85"/>
                      </a:lnTo>
                      <a:lnTo>
                        <a:pt x="34" y="77"/>
                      </a:lnTo>
                      <a:lnTo>
                        <a:pt x="34" y="68"/>
                      </a:lnTo>
                      <a:lnTo>
                        <a:pt x="26" y="60"/>
                      </a:lnTo>
                      <a:lnTo>
                        <a:pt x="17" y="51"/>
                      </a:lnTo>
                      <a:lnTo>
                        <a:pt x="9" y="51"/>
                      </a:lnTo>
                      <a:lnTo>
                        <a:pt x="17" y="51"/>
                      </a:lnTo>
                      <a:lnTo>
                        <a:pt x="17" y="43"/>
                      </a:lnTo>
                      <a:lnTo>
                        <a:pt x="9" y="26"/>
                      </a:lnTo>
                      <a:lnTo>
                        <a:pt x="9" y="17"/>
                      </a:lnTo>
                      <a:lnTo>
                        <a:pt x="9" y="26"/>
                      </a:lnTo>
                      <a:lnTo>
                        <a:pt x="0" y="26"/>
                      </a:lnTo>
                      <a:lnTo>
                        <a:pt x="0" y="17"/>
                      </a:lnTo>
                      <a:lnTo>
                        <a:pt x="34" y="17"/>
                      </a:lnTo>
                      <a:lnTo>
                        <a:pt x="51" y="17"/>
                      </a:lnTo>
                      <a:lnTo>
                        <a:pt x="85" y="17"/>
                      </a:lnTo>
                      <a:lnTo>
                        <a:pt x="111" y="17"/>
                      </a:lnTo>
                      <a:lnTo>
                        <a:pt x="128" y="17"/>
                      </a:lnTo>
                      <a:lnTo>
                        <a:pt x="145" y="17"/>
                      </a:lnTo>
                      <a:lnTo>
                        <a:pt x="170" y="17"/>
                      </a:lnTo>
                      <a:lnTo>
                        <a:pt x="196" y="17"/>
                      </a:lnTo>
                      <a:lnTo>
                        <a:pt x="213" y="9"/>
                      </a:lnTo>
                      <a:lnTo>
                        <a:pt x="229" y="9"/>
                      </a:lnTo>
                      <a:lnTo>
                        <a:pt x="255" y="9"/>
                      </a:lnTo>
                      <a:lnTo>
                        <a:pt x="297" y="9"/>
                      </a:lnTo>
                      <a:lnTo>
                        <a:pt x="306" y="9"/>
                      </a:lnTo>
                      <a:lnTo>
                        <a:pt x="331" y="9"/>
                      </a:lnTo>
                      <a:lnTo>
                        <a:pt x="348" y="9"/>
                      </a:lnTo>
                      <a:lnTo>
                        <a:pt x="374" y="0"/>
                      </a:lnTo>
                      <a:lnTo>
                        <a:pt x="391" y="0"/>
                      </a:lnTo>
                      <a:lnTo>
                        <a:pt x="391" y="9"/>
                      </a:lnTo>
                      <a:lnTo>
                        <a:pt x="399" y="9"/>
                      </a:lnTo>
                      <a:lnTo>
                        <a:pt x="399" y="17"/>
                      </a:lnTo>
                      <a:lnTo>
                        <a:pt x="408" y="17"/>
                      </a:lnTo>
                      <a:lnTo>
                        <a:pt x="408" y="26"/>
                      </a:lnTo>
                      <a:lnTo>
                        <a:pt x="416" y="26"/>
                      </a:lnTo>
                      <a:lnTo>
                        <a:pt x="416" y="34"/>
                      </a:lnTo>
                      <a:lnTo>
                        <a:pt x="416" y="43"/>
                      </a:lnTo>
                      <a:lnTo>
                        <a:pt x="416" y="51"/>
                      </a:lnTo>
                      <a:lnTo>
                        <a:pt x="416" y="60"/>
                      </a:lnTo>
                      <a:lnTo>
                        <a:pt x="416" y="68"/>
                      </a:lnTo>
                      <a:lnTo>
                        <a:pt x="416" y="77"/>
                      </a:lnTo>
                      <a:lnTo>
                        <a:pt x="425" y="85"/>
                      </a:lnTo>
                      <a:lnTo>
                        <a:pt x="425" y="94"/>
                      </a:lnTo>
                      <a:lnTo>
                        <a:pt x="425" y="102"/>
                      </a:lnTo>
                      <a:lnTo>
                        <a:pt x="433" y="102"/>
                      </a:lnTo>
                      <a:lnTo>
                        <a:pt x="433" y="110"/>
                      </a:lnTo>
                      <a:lnTo>
                        <a:pt x="433" y="119"/>
                      </a:lnTo>
                      <a:lnTo>
                        <a:pt x="450" y="127"/>
                      </a:lnTo>
                      <a:lnTo>
                        <a:pt x="450" y="136"/>
                      </a:lnTo>
                      <a:lnTo>
                        <a:pt x="459" y="136"/>
                      </a:lnTo>
                      <a:lnTo>
                        <a:pt x="459" y="144"/>
                      </a:lnTo>
                      <a:lnTo>
                        <a:pt x="467" y="153"/>
                      </a:lnTo>
                      <a:lnTo>
                        <a:pt x="476" y="153"/>
                      </a:lnTo>
                      <a:lnTo>
                        <a:pt x="484" y="161"/>
                      </a:lnTo>
                      <a:lnTo>
                        <a:pt x="493" y="170"/>
                      </a:lnTo>
                      <a:lnTo>
                        <a:pt x="501" y="178"/>
                      </a:lnTo>
                      <a:lnTo>
                        <a:pt x="501" y="187"/>
                      </a:lnTo>
                      <a:lnTo>
                        <a:pt x="501" y="195"/>
                      </a:lnTo>
                      <a:lnTo>
                        <a:pt x="501" y="204"/>
                      </a:lnTo>
                      <a:lnTo>
                        <a:pt x="510" y="212"/>
                      </a:lnTo>
                      <a:lnTo>
                        <a:pt x="510" y="221"/>
                      </a:lnTo>
                      <a:lnTo>
                        <a:pt x="518" y="221"/>
                      </a:lnTo>
                      <a:lnTo>
                        <a:pt x="527" y="212"/>
                      </a:lnTo>
                      <a:lnTo>
                        <a:pt x="544" y="212"/>
                      </a:lnTo>
                      <a:lnTo>
                        <a:pt x="561" y="221"/>
                      </a:lnTo>
                      <a:lnTo>
                        <a:pt x="561" y="229"/>
                      </a:lnTo>
                      <a:lnTo>
                        <a:pt x="552" y="238"/>
                      </a:lnTo>
                      <a:lnTo>
                        <a:pt x="552" y="246"/>
                      </a:lnTo>
                      <a:lnTo>
                        <a:pt x="552" y="255"/>
                      </a:lnTo>
                      <a:lnTo>
                        <a:pt x="552" y="263"/>
                      </a:lnTo>
                      <a:lnTo>
                        <a:pt x="544" y="280"/>
                      </a:lnTo>
                      <a:lnTo>
                        <a:pt x="544" y="288"/>
                      </a:lnTo>
                      <a:lnTo>
                        <a:pt x="544" y="305"/>
                      </a:lnTo>
                      <a:lnTo>
                        <a:pt x="552" y="314"/>
                      </a:lnTo>
                      <a:lnTo>
                        <a:pt x="561" y="322"/>
                      </a:lnTo>
                      <a:lnTo>
                        <a:pt x="569" y="322"/>
                      </a:lnTo>
                      <a:lnTo>
                        <a:pt x="578" y="331"/>
                      </a:lnTo>
                      <a:lnTo>
                        <a:pt x="586" y="331"/>
                      </a:lnTo>
                      <a:lnTo>
                        <a:pt x="586" y="339"/>
                      </a:lnTo>
                      <a:lnTo>
                        <a:pt x="586" y="348"/>
                      </a:lnTo>
                      <a:lnTo>
                        <a:pt x="595" y="339"/>
                      </a:lnTo>
                      <a:lnTo>
                        <a:pt x="612" y="348"/>
                      </a:lnTo>
                      <a:lnTo>
                        <a:pt x="612" y="356"/>
                      </a:lnTo>
                      <a:lnTo>
                        <a:pt x="612" y="365"/>
                      </a:lnTo>
                      <a:lnTo>
                        <a:pt x="620" y="365"/>
                      </a:lnTo>
                      <a:lnTo>
                        <a:pt x="629" y="365"/>
                      </a:lnTo>
                      <a:lnTo>
                        <a:pt x="629" y="373"/>
                      </a:lnTo>
                      <a:lnTo>
                        <a:pt x="629" y="382"/>
                      </a:lnTo>
                      <a:lnTo>
                        <a:pt x="637" y="390"/>
                      </a:lnTo>
                      <a:lnTo>
                        <a:pt x="637" y="399"/>
                      </a:lnTo>
                      <a:lnTo>
                        <a:pt x="646" y="399"/>
                      </a:lnTo>
                      <a:lnTo>
                        <a:pt x="646" y="407"/>
                      </a:lnTo>
                      <a:lnTo>
                        <a:pt x="637" y="415"/>
                      </a:lnTo>
                      <a:lnTo>
                        <a:pt x="637" y="424"/>
                      </a:lnTo>
                      <a:lnTo>
                        <a:pt x="646" y="432"/>
                      </a:lnTo>
                      <a:lnTo>
                        <a:pt x="646" y="441"/>
                      </a:lnTo>
                      <a:lnTo>
                        <a:pt x="646" y="449"/>
                      </a:lnTo>
                      <a:lnTo>
                        <a:pt x="654" y="449"/>
                      </a:lnTo>
                      <a:lnTo>
                        <a:pt x="663" y="458"/>
                      </a:lnTo>
                      <a:lnTo>
                        <a:pt x="663" y="449"/>
                      </a:lnTo>
                      <a:lnTo>
                        <a:pt x="654" y="449"/>
                      </a:lnTo>
                      <a:lnTo>
                        <a:pt x="654" y="441"/>
                      </a:lnTo>
                      <a:lnTo>
                        <a:pt x="663" y="441"/>
                      </a:lnTo>
                      <a:lnTo>
                        <a:pt x="663" y="449"/>
                      </a:lnTo>
                      <a:lnTo>
                        <a:pt x="671" y="449"/>
                      </a:lnTo>
                      <a:lnTo>
                        <a:pt x="671" y="458"/>
                      </a:lnTo>
                      <a:lnTo>
                        <a:pt x="680" y="458"/>
                      </a:lnTo>
                      <a:close/>
                    </a:path>
                  </a:pathLst>
                </a:custGeom>
                <a:solidFill>
                  <a:srgbClr val="8DA3FF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0" hangingPunct="0">
                    <a:spcBef>
                      <a:spcPct val="20000"/>
                    </a:spcBef>
                  </a:pPr>
                  <a:endParaRPr lang="en-US"/>
                </a:p>
              </p:txBody>
            </p:sp>
            <p:sp>
              <p:nvSpPr>
                <p:cNvPr id="46175" name="Freeform 131"/>
                <p:cNvSpPr>
                  <a:spLocks/>
                </p:cNvSpPr>
                <p:nvPr/>
              </p:nvSpPr>
              <p:spPr bwMode="auto">
                <a:xfrm>
                  <a:off x="914" y="2241"/>
                  <a:ext cx="696" cy="805"/>
                </a:xfrm>
                <a:custGeom>
                  <a:avLst/>
                  <a:gdLst>
                    <a:gd name="T0" fmla="*/ 34 w 696"/>
                    <a:gd name="T1" fmla="*/ 492 h 805"/>
                    <a:gd name="T2" fmla="*/ 34 w 696"/>
                    <a:gd name="T3" fmla="*/ 492 h 805"/>
                    <a:gd name="T4" fmla="*/ 34 w 696"/>
                    <a:gd name="T5" fmla="*/ 475 h 805"/>
                    <a:gd name="T6" fmla="*/ 34 w 696"/>
                    <a:gd name="T7" fmla="*/ 458 h 805"/>
                    <a:gd name="T8" fmla="*/ 34 w 696"/>
                    <a:gd name="T9" fmla="*/ 441 h 805"/>
                    <a:gd name="T10" fmla="*/ 51 w 696"/>
                    <a:gd name="T11" fmla="*/ 432 h 805"/>
                    <a:gd name="T12" fmla="*/ 59 w 696"/>
                    <a:gd name="T13" fmla="*/ 424 h 805"/>
                    <a:gd name="T14" fmla="*/ 59 w 696"/>
                    <a:gd name="T15" fmla="*/ 416 h 805"/>
                    <a:gd name="T16" fmla="*/ 68 w 696"/>
                    <a:gd name="T17" fmla="*/ 399 h 805"/>
                    <a:gd name="T18" fmla="*/ 68 w 696"/>
                    <a:gd name="T19" fmla="*/ 390 h 805"/>
                    <a:gd name="T20" fmla="*/ 68 w 696"/>
                    <a:gd name="T21" fmla="*/ 373 h 805"/>
                    <a:gd name="T22" fmla="*/ 85 w 696"/>
                    <a:gd name="T23" fmla="*/ 365 h 805"/>
                    <a:gd name="T24" fmla="*/ 102 w 696"/>
                    <a:gd name="T25" fmla="*/ 356 h 805"/>
                    <a:gd name="T26" fmla="*/ 119 w 696"/>
                    <a:gd name="T27" fmla="*/ 339 h 805"/>
                    <a:gd name="T28" fmla="*/ 119 w 696"/>
                    <a:gd name="T29" fmla="*/ 331 h 805"/>
                    <a:gd name="T30" fmla="*/ 102 w 696"/>
                    <a:gd name="T31" fmla="*/ 322 h 805"/>
                    <a:gd name="T32" fmla="*/ 93 w 696"/>
                    <a:gd name="T33" fmla="*/ 314 h 805"/>
                    <a:gd name="T34" fmla="*/ 93 w 696"/>
                    <a:gd name="T35" fmla="*/ 297 h 805"/>
                    <a:gd name="T36" fmla="*/ 93 w 696"/>
                    <a:gd name="T37" fmla="*/ 280 h 805"/>
                    <a:gd name="T38" fmla="*/ 85 w 696"/>
                    <a:gd name="T39" fmla="*/ 263 h 805"/>
                    <a:gd name="T40" fmla="*/ 85 w 696"/>
                    <a:gd name="T41" fmla="*/ 246 h 805"/>
                    <a:gd name="T42" fmla="*/ 85 w 696"/>
                    <a:gd name="T43" fmla="*/ 238 h 805"/>
                    <a:gd name="T44" fmla="*/ 85 w 696"/>
                    <a:gd name="T45" fmla="*/ 221 h 805"/>
                    <a:gd name="T46" fmla="*/ 93 w 696"/>
                    <a:gd name="T47" fmla="*/ 221 h 805"/>
                    <a:gd name="T48" fmla="*/ 102 w 696"/>
                    <a:gd name="T49" fmla="*/ 195 h 805"/>
                    <a:gd name="T50" fmla="*/ 93 w 696"/>
                    <a:gd name="T51" fmla="*/ 170 h 805"/>
                    <a:gd name="T52" fmla="*/ 102 w 696"/>
                    <a:gd name="T53" fmla="*/ 161 h 805"/>
                    <a:gd name="T54" fmla="*/ 93 w 696"/>
                    <a:gd name="T55" fmla="*/ 144 h 805"/>
                    <a:gd name="T56" fmla="*/ 102 w 696"/>
                    <a:gd name="T57" fmla="*/ 127 h 805"/>
                    <a:gd name="T58" fmla="*/ 102 w 696"/>
                    <a:gd name="T59" fmla="*/ 110 h 805"/>
                    <a:gd name="T60" fmla="*/ 102 w 696"/>
                    <a:gd name="T61" fmla="*/ 102 h 805"/>
                    <a:gd name="T62" fmla="*/ 119 w 696"/>
                    <a:gd name="T63" fmla="*/ 94 h 805"/>
                    <a:gd name="T64" fmla="*/ 136 w 696"/>
                    <a:gd name="T65" fmla="*/ 102 h 805"/>
                    <a:gd name="T66" fmla="*/ 144 w 696"/>
                    <a:gd name="T67" fmla="*/ 110 h 805"/>
                    <a:gd name="T68" fmla="*/ 153 w 696"/>
                    <a:gd name="T69" fmla="*/ 119 h 805"/>
                    <a:gd name="T70" fmla="*/ 170 w 696"/>
                    <a:gd name="T71" fmla="*/ 110 h 805"/>
                    <a:gd name="T72" fmla="*/ 187 w 696"/>
                    <a:gd name="T73" fmla="*/ 17 h 805"/>
                    <a:gd name="T74" fmla="*/ 340 w 696"/>
                    <a:gd name="T75" fmla="*/ 26 h 805"/>
                    <a:gd name="T76" fmla="*/ 526 w 696"/>
                    <a:gd name="T77" fmla="*/ 60 h 805"/>
                    <a:gd name="T78" fmla="*/ 603 w 696"/>
                    <a:gd name="T79" fmla="*/ 68 h 805"/>
                    <a:gd name="T80" fmla="*/ 662 w 696"/>
                    <a:gd name="T81" fmla="*/ 339 h 805"/>
                    <a:gd name="T82" fmla="*/ 628 w 696"/>
                    <a:gd name="T83" fmla="*/ 568 h 805"/>
                    <a:gd name="T84" fmla="*/ 594 w 696"/>
                    <a:gd name="T85" fmla="*/ 805 h 805"/>
                    <a:gd name="T86" fmla="*/ 348 w 696"/>
                    <a:gd name="T87" fmla="*/ 754 h 805"/>
                    <a:gd name="T88" fmla="*/ 8 w 696"/>
                    <a:gd name="T89" fmla="*/ 543 h 805"/>
                    <a:gd name="T90" fmla="*/ 17 w 696"/>
                    <a:gd name="T91" fmla="*/ 526 h 805"/>
                    <a:gd name="T92" fmla="*/ 34 w 696"/>
                    <a:gd name="T93" fmla="*/ 526 h 805"/>
                    <a:gd name="T94" fmla="*/ 34 w 696"/>
                    <a:gd name="T95" fmla="*/ 526 h 805"/>
                    <a:gd name="T96" fmla="*/ 42 w 696"/>
                    <a:gd name="T97" fmla="*/ 526 h 805"/>
                    <a:gd name="T98" fmla="*/ 51 w 696"/>
                    <a:gd name="T99" fmla="*/ 517 h 805"/>
                    <a:gd name="T100" fmla="*/ 42 w 696"/>
                    <a:gd name="T101" fmla="*/ 492 h 805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w 696"/>
                    <a:gd name="T154" fmla="*/ 0 h 805"/>
                    <a:gd name="T155" fmla="*/ 696 w 696"/>
                    <a:gd name="T156" fmla="*/ 805 h 805"/>
                  </a:gdLst>
                  <a:ahLst/>
                  <a:cxnLst>
                    <a:cxn ang="T102">
                      <a:pos x="T0" y="T1"/>
                    </a:cxn>
                    <a:cxn ang="T103">
                      <a:pos x="T2" y="T3"/>
                    </a:cxn>
                    <a:cxn ang="T104">
                      <a:pos x="T4" y="T5"/>
                    </a:cxn>
                    <a:cxn ang="T105">
                      <a:pos x="T6" y="T7"/>
                    </a:cxn>
                    <a:cxn ang="T106">
                      <a:pos x="T8" y="T9"/>
                    </a:cxn>
                    <a:cxn ang="T107">
                      <a:pos x="T10" y="T11"/>
                    </a:cxn>
                    <a:cxn ang="T108">
                      <a:pos x="T12" y="T13"/>
                    </a:cxn>
                    <a:cxn ang="T109">
                      <a:pos x="T14" y="T15"/>
                    </a:cxn>
                    <a:cxn ang="T110">
                      <a:pos x="T16" y="T17"/>
                    </a:cxn>
                    <a:cxn ang="T111">
                      <a:pos x="T18" y="T19"/>
                    </a:cxn>
                    <a:cxn ang="T112">
                      <a:pos x="T20" y="T21"/>
                    </a:cxn>
                    <a:cxn ang="T113">
                      <a:pos x="T22" y="T23"/>
                    </a:cxn>
                    <a:cxn ang="T114">
                      <a:pos x="T24" y="T25"/>
                    </a:cxn>
                    <a:cxn ang="T115">
                      <a:pos x="T26" y="T27"/>
                    </a:cxn>
                    <a:cxn ang="T116">
                      <a:pos x="T28" y="T29"/>
                    </a:cxn>
                    <a:cxn ang="T117">
                      <a:pos x="T30" y="T31"/>
                    </a:cxn>
                    <a:cxn ang="T118">
                      <a:pos x="T32" y="T33"/>
                    </a:cxn>
                    <a:cxn ang="T119">
                      <a:pos x="T34" y="T35"/>
                    </a:cxn>
                    <a:cxn ang="T120">
                      <a:pos x="T36" y="T37"/>
                    </a:cxn>
                    <a:cxn ang="T121">
                      <a:pos x="T38" y="T39"/>
                    </a:cxn>
                    <a:cxn ang="T122">
                      <a:pos x="T40" y="T41"/>
                    </a:cxn>
                    <a:cxn ang="T123">
                      <a:pos x="T42" y="T43"/>
                    </a:cxn>
                    <a:cxn ang="T124">
                      <a:pos x="T44" y="T45"/>
                    </a:cxn>
                    <a:cxn ang="T125">
                      <a:pos x="T46" y="T47"/>
                    </a:cxn>
                    <a:cxn ang="T126">
                      <a:pos x="T48" y="T49"/>
                    </a:cxn>
                    <a:cxn ang="T127">
                      <a:pos x="T50" y="T51"/>
                    </a:cxn>
                    <a:cxn ang="T128">
                      <a:pos x="T52" y="T53"/>
                    </a:cxn>
                    <a:cxn ang="T129">
                      <a:pos x="T54" y="T55"/>
                    </a:cxn>
                    <a:cxn ang="T130">
                      <a:pos x="T56" y="T57"/>
                    </a:cxn>
                    <a:cxn ang="T131">
                      <a:pos x="T58" y="T59"/>
                    </a:cxn>
                    <a:cxn ang="T132">
                      <a:pos x="T60" y="T61"/>
                    </a:cxn>
                    <a:cxn ang="T133">
                      <a:pos x="T62" y="T63"/>
                    </a:cxn>
                    <a:cxn ang="T134">
                      <a:pos x="T64" y="T65"/>
                    </a:cxn>
                    <a:cxn ang="T135">
                      <a:pos x="T66" y="T67"/>
                    </a:cxn>
                    <a:cxn ang="T136">
                      <a:pos x="T68" y="T69"/>
                    </a:cxn>
                    <a:cxn ang="T137">
                      <a:pos x="T70" y="T71"/>
                    </a:cxn>
                    <a:cxn ang="T138">
                      <a:pos x="T72" y="T73"/>
                    </a:cxn>
                    <a:cxn ang="T139">
                      <a:pos x="T74" y="T75"/>
                    </a:cxn>
                    <a:cxn ang="T140">
                      <a:pos x="T76" y="T77"/>
                    </a:cxn>
                    <a:cxn ang="T141">
                      <a:pos x="T78" y="T79"/>
                    </a:cxn>
                    <a:cxn ang="T142">
                      <a:pos x="T80" y="T81"/>
                    </a:cxn>
                    <a:cxn ang="T143">
                      <a:pos x="T82" y="T83"/>
                    </a:cxn>
                    <a:cxn ang="T144">
                      <a:pos x="T84" y="T85"/>
                    </a:cxn>
                    <a:cxn ang="T145">
                      <a:pos x="T86" y="T87"/>
                    </a:cxn>
                    <a:cxn ang="T146">
                      <a:pos x="T88" y="T89"/>
                    </a:cxn>
                    <a:cxn ang="T147">
                      <a:pos x="T90" y="T91"/>
                    </a:cxn>
                    <a:cxn ang="T148">
                      <a:pos x="T92" y="T93"/>
                    </a:cxn>
                    <a:cxn ang="T149">
                      <a:pos x="T94" y="T95"/>
                    </a:cxn>
                    <a:cxn ang="T150">
                      <a:pos x="T96" y="T97"/>
                    </a:cxn>
                    <a:cxn ang="T151">
                      <a:pos x="T98" y="T99"/>
                    </a:cxn>
                    <a:cxn ang="T152">
                      <a:pos x="T100" y="T101"/>
                    </a:cxn>
                  </a:cxnLst>
                  <a:rect l="T153" t="T154" r="T155" b="T156"/>
                  <a:pathLst>
                    <a:path w="696" h="805">
                      <a:moveTo>
                        <a:pt x="42" y="492"/>
                      </a:moveTo>
                      <a:lnTo>
                        <a:pt x="42" y="492"/>
                      </a:lnTo>
                      <a:lnTo>
                        <a:pt x="34" y="492"/>
                      </a:lnTo>
                      <a:lnTo>
                        <a:pt x="34" y="483"/>
                      </a:lnTo>
                      <a:lnTo>
                        <a:pt x="34" y="492"/>
                      </a:lnTo>
                      <a:lnTo>
                        <a:pt x="25" y="483"/>
                      </a:lnTo>
                      <a:lnTo>
                        <a:pt x="25" y="475"/>
                      </a:lnTo>
                      <a:lnTo>
                        <a:pt x="34" y="475"/>
                      </a:lnTo>
                      <a:lnTo>
                        <a:pt x="34" y="466"/>
                      </a:lnTo>
                      <a:lnTo>
                        <a:pt x="34" y="458"/>
                      </a:lnTo>
                      <a:lnTo>
                        <a:pt x="34" y="449"/>
                      </a:lnTo>
                      <a:lnTo>
                        <a:pt x="34" y="441"/>
                      </a:lnTo>
                      <a:lnTo>
                        <a:pt x="42" y="441"/>
                      </a:lnTo>
                      <a:lnTo>
                        <a:pt x="51" y="432"/>
                      </a:lnTo>
                      <a:lnTo>
                        <a:pt x="59" y="424"/>
                      </a:lnTo>
                      <a:lnTo>
                        <a:pt x="59" y="416"/>
                      </a:lnTo>
                      <a:lnTo>
                        <a:pt x="59" y="407"/>
                      </a:lnTo>
                      <a:lnTo>
                        <a:pt x="68" y="407"/>
                      </a:lnTo>
                      <a:lnTo>
                        <a:pt x="68" y="399"/>
                      </a:lnTo>
                      <a:lnTo>
                        <a:pt x="68" y="390"/>
                      </a:lnTo>
                      <a:lnTo>
                        <a:pt x="68" y="382"/>
                      </a:lnTo>
                      <a:lnTo>
                        <a:pt x="68" y="373"/>
                      </a:lnTo>
                      <a:lnTo>
                        <a:pt x="85" y="365"/>
                      </a:lnTo>
                      <a:lnTo>
                        <a:pt x="85" y="356"/>
                      </a:lnTo>
                      <a:lnTo>
                        <a:pt x="93" y="356"/>
                      </a:lnTo>
                      <a:lnTo>
                        <a:pt x="102" y="356"/>
                      </a:lnTo>
                      <a:lnTo>
                        <a:pt x="102" y="348"/>
                      </a:lnTo>
                      <a:lnTo>
                        <a:pt x="119" y="339"/>
                      </a:lnTo>
                      <a:lnTo>
                        <a:pt x="119" y="331"/>
                      </a:lnTo>
                      <a:lnTo>
                        <a:pt x="110" y="322"/>
                      </a:lnTo>
                      <a:lnTo>
                        <a:pt x="102" y="322"/>
                      </a:lnTo>
                      <a:lnTo>
                        <a:pt x="102" y="314"/>
                      </a:lnTo>
                      <a:lnTo>
                        <a:pt x="93" y="314"/>
                      </a:lnTo>
                      <a:lnTo>
                        <a:pt x="102" y="305"/>
                      </a:lnTo>
                      <a:lnTo>
                        <a:pt x="93" y="297"/>
                      </a:lnTo>
                      <a:lnTo>
                        <a:pt x="93" y="280"/>
                      </a:lnTo>
                      <a:lnTo>
                        <a:pt x="85" y="271"/>
                      </a:lnTo>
                      <a:lnTo>
                        <a:pt x="85" y="263"/>
                      </a:lnTo>
                      <a:lnTo>
                        <a:pt x="85" y="255"/>
                      </a:lnTo>
                      <a:lnTo>
                        <a:pt x="85" y="246"/>
                      </a:lnTo>
                      <a:lnTo>
                        <a:pt x="85" y="238"/>
                      </a:lnTo>
                      <a:lnTo>
                        <a:pt x="93" y="229"/>
                      </a:lnTo>
                      <a:lnTo>
                        <a:pt x="85" y="229"/>
                      </a:lnTo>
                      <a:lnTo>
                        <a:pt x="85" y="221"/>
                      </a:lnTo>
                      <a:lnTo>
                        <a:pt x="93" y="229"/>
                      </a:lnTo>
                      <a:lnTo>
                        <a:pt x="93" y="221"/>
                      </a:lnTo>
                      <a:lnTo>
                        <a:pt x="93" y="212"/>
                      </a:lnTo>
                      <a:lnTo>
                        <a:pt x="93" y="204"/>
                      </a:lnTo>
                      <a:lnTo>
                        <a:pt x="102" y="195"/>
                      </a:lnTo>
                      <a:lnTo>
                        <a:pt x="93" y="187"/>
                      </a:lnTo>
                      <a:lnTo>
                        <a:pt x="93" y="178"/>
                      </a:lnTo>
                      <a:lnTo>
                        <a:pt x="93" y="170"/>
                      </a:lnTo>
                      <a:lnTo>
                        <a:pt x="102" y="161"/>
                      </a:lnTo>
                      <a:lnTo>
                        <a:pt x="93" y="161"/>
                      </a:lnTo>
                      <a:lnTo>
                        <a:pt x="102" y="153"/>
                      </a:lnTo>
                      <a:lnTo>
                        <a:pt x="93" y="144"/>
                      </a:lnTo>
                      <a:lnTo>
                        <a:pt x="102" y="144"/>
                      </a:lnTo>
                      <a:lnTo>
                        <a:pt x="102" y="136"/>
                      </a:lnTo>
                      <a:lnTo>
                        <a:pt x="102" y="127"/>
                      </a:lnTo>
                      <a:lnTo>
                        <a:pt x="102" y="110"/>
                      </a:lnTo>
                      <a:lnTo>
                        <a:pt x="102" y="102"/>
                      </a:lnTo>
                      <a:lnTo>
                        <a:pt x="110" y="94"/>
                      </a:lnTo>
                      <a:lnTo>
                        <a:pt x="119" y="94"/>
                      </a:lnTo>
                      <a:lnTo>
                        <a:pt x="127" y="94"/>
                      </a:lnTo>
                      <a:lnTo>
                        <a:pt x="127" y="102"/>
                      </a:lnTo>
                      <a:lnTo>
                        <a:pt x="136" y="102"/>
                      </a:lnTo>
                      <a:lnTo>
                        <a:pt x="144" y="102"/>
                      </a:lnTo>
                      <a:lnTo>
                        <a:pt x="144" y="110"/>
                      </a:lnTo>
                      <a:lnTo>
                        <a:pt x="153" y="119"/>
                      </a:lnTo>
                      <a:lnTo>
                        <a:pt x="161" y="119"/>
                      </a:lnTo>
                      <a:lnTo>
                        <a:pt x="170" y="110"/>
                      </a:lnTo>
                      <a:lnTo>
                        <a:pt x="170" y="102"/>
                      </a:lnTo>
                      <a:lnTo>
                        <a:pt x="178" y="102"/>
                      </a:lnTo>
                      <a:lnTo>
                        <a:pt x="187" y="17"/>
                      </a:lnTo>
                      <a:lnTo>
                        <a:pt x="195" y="0"/>
                      </a:lnTo>
                      <a:lnTo>
                        <a:pt x="306" y="17"/>
                      </a:lnTo>
                      <a:lnTo>
                        <a:pt x="340" y="26"/>
                      </a:lnTo>
                      <a:lnTo>
                        <a:pt x="374" y="34"/>
                      </a:lnTo>
                      <a:lnTo>
                        <a:pt x="459" y="51"/>
                      </a:lnTo>
                      <a:lnTo>
                        <a:pt x="526" y="60"/>
                      </a:lnTo>
                      <a:lnTo>
                        <a:pt x="552" y="60"/>
                      </a:lnTo>
                      <a:lnTo>
                        <a:pt x="603" y="68"/>
                      </a:lnTo>
                      <a:lnTo>
                        <a:pt x="696" y="85"/>
                      </a:lnTo>
                      <a:lnTo>
                        <a:pt x="679" y="212"/>
                      </a:lnTo>
                      <a:lnTo>
                        <a:pt x="662" y="339"/>
                      </a:lnTo>
                      <a:lnTo>
                        <a:pt x="654" y="390"/>
                      </a:lnTo>
                      <a:lnTo>
                        <a:pt x="637" y="492"/>
                      </a:lnTo>
                      <a:lnTo>
                        <a:pt x="628" y="568"/>
                      </a:lnTo>
                      <a:lnTo>
                        <a:pt x="620" y="619"/>
                      </a:lnTo>
                      <a:lnTo>
                        <a:pt x="611" y="661"/>
                      </a:lnTo>
                      <a:lnTo>
                        <a:pt x="594" y="805"/>
                      </a:lnTo>
                      <a:lnTo>
                        <a:pt x="442" y="780"/>
                      </a:lnTo>
                      <a:lnTo>
                        <a:pt x="374" y="771"/>
                      </a:lnTo>
                      <a:lnTo>
                        <a:pt x="348" y="754"/>
                      </a:lnTo>
                      <a:lnTo>
                        <a:pt x="153" y="644"/>
                      </a:lnTo>
                      <a:lnTo>
                        <a:pt x="0" y="560"/>
                      </a:lnTo>
                      <a:lnTo>
                        <a:pt x="8" y="543"/>
                      </a:lnTo>
                      <a:lnTo>
                        <a:pt x="17" y="526"/>
                      </a:lnTo>
                      <a:lnTo>
                        <a:pt x="34" y="534"/>
                      </a:lnTo>
                      <a:lnTo>
                        <a:pt x="34" y="526"/>
                      </a:lnTo>
                      <a:lnTo>
                        <a:pt x="42" y="526"/>
                      </a:lnTo>
                      <a:lnTo>
                        <a:pt x="42" y="517"/>
                      </a:lnTo>
                      <a:lnTo>
                        <a:pt x="51" y="517"/>
                      </a:lnTo>
                      <a:lnTo>
                        <a:pt x="51" y="509"/>
                      </a:lnTo>
                      <a:lnTo>
                        <a:pt x="51" y="500"/>
                      </a:lnTo>
                      <a:lnTo>
                        <a:pt x="42" y="492"/>
                      </a:lnTo>
                      <a:close/>
                    </a:path>
                  </a:pathLst>
                </a:custGeom>
                <a:solidFill>
                  <a:srgbClr val="8DA3FF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0" hangingPunct="0">
                    <a:spcBef>
                      <a:spcPct val="20000"/>
                    </a:spcBef>
                  </a:pPr>
                  <a:endParaRPr lang="en-US"/>
                </a:p>
              </p:txBody>
            </p:sp>
            <p:sp>
              <p:nvSpPr>
                <p:cNvPr id="46176" name="Freeform 132"/>
                <p:cNvSpPr>
                  <a:spLocks/>
                </p:cNvSpPr>
                <p:nvPr/>
              </p:nvSpPr>
              <p:spPr bwMode="auto">
                <a:xfrm>
                  <a:off x="2213" y="2385"/>
                  <a:ext cx="884" cy="466"/>
                </a:xfrm>
                <a:custGeom>
                  <a:avLst/>
                  <a:gdLst>
                    <a:gd name="T0" fmla="*/ 875 w 884"/>
                    <a:gd name="T1" fmla="*/ 424 h 466"/>
                    <a:gd name="T2" fmla="*/ 875 w 884"/>
                    <a:gd name="T3" fmla="*/ 458 h 466"/>
                    <a:gd name="T4" fmla="*/ 875 w 884"/>
                    <a:gd name="T5" fmla="*/ 458 h 466"/>
                    <a:gd name="T6" fmla="*/ 867 w 884"/>
                    <a:gd name="T7" fmla="*/ 458 h 466"/>
                    <a:gd name="T8" fmla="*/ 858 w 884"/>
                    <a:gd name="T9" fmla="*/ 458 h 466"/>
                    <a:gd name="T10" fmla="*/ 858 w 884"/>
                    <a:gd name="T11" fmla="*/ 458 h 466"/>
                    <a:gd name="T12" fmla="*/ 850 w 884"/>
                    <a:gd name="T13" fmla="*/ 449 h 466"/>
                    <a:gd name="T14" fmla="*/ 850 w 884"/>
                    <a:gd name="T15" fmla="*/ 449 h 466"/>
                    <a:gd name="T16" fmla="*/ 833 w 884"/>
                    <a:gd name="T17" fmla="*/ 449 h 466"/>
                    <a:gd name="T18" fmla="*/ 833 w 884"/>
                    <a:gd name="T19" fmla="*/ 441 h 466"/>
                    <a:gd name="T20" fmla="*/ 816 w 884"/>
                    <a:gd name="T21" fmla="*/ 433 h 466"/>
                    <a:gd name="T22" fmla="*/ 816 w 884"/>
                    <a:gd name="T23" fmla="*/ 433 h 466"/>
                    <a:gd name="T24" fmla="*/ 807 w 884"/>
                    <a:gd name="T25" fmla="*/ 424 h 466"/>
                    <a:gd name="T26" fmla="*/ 799 w 884"/>
                    <a:gd name="T27" fmla="*/ 433 h 466"/>
                    <a:gd name="T28" fmla="*/ 790 w 884"/>
                    <a:gd name="T29" fmla="*/ 433 h 466"/>
                    <a:gd name="T30" fmla="*/ 765 w 884"/>
                    <a:gd name="T31" fmla="*/ 433 h 466"/>
                    <a:gd name="T32" fmla="*/ 765 w 884"/>
                    <a:gd name="T33" fmla="*/ 424 h 466"/>
                    <a:gd name="T34" fmla="*/ 748 w 884"/>
                    <a:gd name="T35" fmla="*/ 433 h 466"/>
                    <a:gd name="T36" fmla="*/ 739 w 884"/>
                    <a:gd name="T37" fmla="*/ 433 h 466"/>
                    <a:gd name="T38" fmla="*/ 722 w 884"/>
                    <a:gd name="T39" fmla="*/ 433 h 466"/>
                    <a:gd name="T40" fmla="*/ 714 w 884"/>
                    <a:gd name="T41" fmla="*/ 441 h 466"/>
                    <a:gd name="T42" fmla="*/ 697 w 884"/>
                    <a:gd name="T43" fmla="*/ 441 h 466"/>
                    <a:gd name="T44" fmla="*/ 705 w 884"/>
                    <a:gd name="T45" fmla="*/ 441 h 466"/>
                    <a:gd name="T46" fmla="*/ 688 w 884"/>
                    <a:gd name="T47" fmla="*/ 449 h 466"/>
                    <a:gd name="T48" fmla="*/ 680 w 884"/>
                    <a:gd name="T49" fmla="*/ 449 h 466"/>
                    <a:gd name="T50" fmla="*/ 663 w 884"/>
                    <a:gd name="T51" fmla="*/ 441 h 466"/>
                    <a:gd name="T52" fmla="*/ 646 w 884"/>
                    <a:gd name="T53" fmla="*/ 433 h 466"/>
                    <a:gd name="T54" fmla="*/ 629 w 884"/>
                    <a:gd name="T55" fmla="*/ 433 h 466"/>
                    <a:gd name="T56" fmla="*/ 620 w 884"/>
                    <a:gd name="T57" fmla="*/ 424 h 466"/>
                    <a:gd name="T58" fmla="*/ 612 w 884"/>
                    <a:gd name="T59" fmla="*/ 433 h 466"/>
                    <a:gd name="T60" fmla="*/ 603 w 884"/>
                    <a:gd name="T61" fmla="*/ 441 h 466"/>
                    <a:gd name="T62" fmla="*/ 603 w 884"/>
                    <a:gd name="T63" fmla="*/ 449 h 466"/>
                    <a:gd name="T64" fmla="*/ 595 w 884"/>
                    <a:gd name="T65" fmla="*/ 433 h 466"/>
                    <a:gd name="T66" fmla="*/ 586 w 884"/>
                    <a:gd name="T67" fmla="*/ 433 h 466"/>
                    <a:gd name="T68" fmla="*/ 578 w 884"/>
                    <a:gd name="T69" fmla="*/ 433 h 466"/>
                    <a:gd name="T70" fmla="*/ 561 w 884"/>
                    <a:gd name="T71" fmla="*/ 433 h 466"/>
                    <a:gd name="T72" fmla="*/ 552 w 884"/>
                    <a:gd name="T73" fmla="*/ 424 h 466"/>
                    <a:gd name="T74" fmla="*/ 535 w 884"/>
                    <a:gd name="T75" fmla="*/ 424 h 466"/>
                    <a:gd name="T76" fmla="*/ 510 w 884"/>
                    <a:gd name="T77" fmla="*/ 433 h 466"/>
                    <a:gd name="T78" fmla="*/ 510 w 884"/>
                    <a:gd name="T79" fmla="*/ 424 h 466"/>
                    <a:gd name="T80" fmla="*/ 501 w 884"/>
                    <a:gd name="T81" fmla="*/ 416 h 466"/>
                    <a:gd name="T82" fmla="*/ 493 w 884"/>
                    <a:gd name="T83" fmla="*/ 399 h 466"/>
                    <a:gd name="T84" fmla="*/ 467 w 884"/>
                    <a:gd name="T85" fmla="*/ 399 h 466"/>
                    <a:gd name="T86" fmla="*/ 450 w 884"/>
                    <a:gd name="T87" fmla="*/ 399 h 466"/>
                    <a:gd name="T88" fmla="*/ 433 w 884"/>
                    <a:gd name="T89" fmla="*/ 390 h 466"/>
                    <a:gd name="T90" fmla="*/ 408 w 884"/>
                    <a:gd name="T91" fmla="*/ 390 h 466"/>
                    <a:gd name="T92" fmla="*/ 382 w 884"/>
                    <a:gd name="T93" fmla="*/ 382 h 466"/>
                    <a:gd name="T94" fmla="*/ 374 w 884"/>
                    <a:gd name="T95" fmla="*/ 365 h 466"/>
                    <a:gd name="T96" fmla="*/ 366 w 884"/>
                    <a:gd name="T97" fmla="*/ 356 h 466"/>
                    <a:gd name="T98" fmla="*/ 349 w 884"/>
                    <a:gd name="T99" fmla="*/ 356 h 466"/>
                    <a:gd name="T100" fmla="*/ 323 w 884"/>
                    <a:gd name="T101" fmla="*/ 348 h 466"/>
                    <a:gd name="T102" fmla="*/ 306 w 884"/>
                    <a:gd name="T103" fmla="*/ 331 h 466"/>
                    <a:gd name="T104" fmla="*/ 306 w 884"/>
                    <a:gd name="T105" fmla="*/ 255 h 466"/>
                    <a:gd name="T106" fmla="*/ 306 w 884"/>
                    <a:gd name="T107" fmla="*/ 85 h 466"/>
                    <a:gd name="T108" fmla="*/ 145 w 884"/>
                    <a:gd name="T109" fmla="*/ 77 h 466"/>
                    <a:gd name="T110" fmla="*/ 102 w 884"/>
                    <a:gd name="T111" fmla="*/ 9 h 466"/>
                    <a:gd name="T112" fmla="*/ 247 w 884"/>
                    <a:gd name="T113" fmla="*/ 17 h 466"/>
                    <a:gd name="T114" fmla="*/ 416 w 884"/>
                    <a:gd name="T115" fmla="*/ 26 h 466"/>
                    <a:gd name="T116" fmla="*/ 569 w 884"/>
                    <a:gd name="T117" fmla="*/ 26 h 466"/>
                    <a:gd name="T118" fmla="*/ 722 w 884"/>
                    <a:gd name="T119" fmla="*/ 26 h 466"/>
                    <a:gd name="T120" fmla="*/ 816 w 884"/>
                    <a:gd name="T121" fmla="*/ 26 h 466"/>
                    <a:gd name="T122" fmla="*/ 858 w 884"/>
                    <a:gd name="T123" fmla="*/ 94 h 466"/>
                    <a:gd name="T124" fmla="*/ 884 w 884"/>
                    <a:gd name="T125" fmla="*/ 238 h 46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  <a:gd name="T165" fmla="*/ 0 60000 65536"/>
                    <a:gd name="T166" fmla="*/ 0 60000 65536"/>
                    <a:gd name="T167" fmla="*/ 0 60000 65536"/>
                    <a:gd name="T168" fmla="*/ 0 60000 65536"/>
                    <a:gd name="T169" fmla="*/ 0 60000 65536"/>
                    <a:gd name="T170" fmla="*/ 0 60000 65536"/>
                    <a:gd name="T171" fmla="*/ 0 60000 65536"/>
                    <a:gd name="T172" fmla="*/ 0 60000 65536"/>
                    <a:gd name="T173" fmla="*/ 0 60000 65536"/>
                    <a:gd name="T174" fmla="*/ 0 60000 65536"/>
                    <a:gd name="T175" fmla="*/ 0 60000 65536"/>
                    <a:gd name="T176" fmla="*/ 0 60000 65536"/>
                    <a:gd name="T177" fmla="*/ 0 60000 65536"/>
                    <a:gd name="T178" fmla="*/ 0 60000 65536"/>
                    <a:gd name="T179" fmla="*/ 0 60000 65536"/>
                    <a:gd name="T180" fmla="*/ 0 60000 65536"/>
                    <a:gd name="T181" fmla="*/ 0 60000 65536"/>
                    <a:gd name="T182" fmla="*/ 0 60000 65536"/>
                    <a:gd name="T183" fmla="*/ 0 60000 65536"/>
                    <a:gd name="T184" fmla="*/ 0 60000 65536"/>
                    <a:gd name="T185" fmla="*/ 0 60000 65536"/>
                    <a:gd name="T186" fmla="*/ 0 60000 65536"/>
                    <a:gd name="T187" fmla="*/ 0 60000 65536"/>
                    <a:gd name="T188" fmla="*/ 0 60000 65536"/>
                    <a:gd name="T189" fmla="*/ 0 w 884"/>
                    <a:gd name="T190" fmla="*/ 0 h 466"/>
                    <a:gd name="T191" fmla="*/ 884 w 884"/>
                    <a:gd name="T192" fmla="*/ 466 h 466"/>
                  </a:gdLst>
                  <a:ahLst/>
                  <a:cxnLst>
                    <a:cxn ang="T126">
                      <a:pos x="T0" y="T1"/>
                    </a:cxn>
                    <a:cxn ang="T127">
                      <a:pos x="T2" y="T3"/>
                    </a:cxn>
                    <a:cxn ang="T128">
                      <a:pos x="T4" y="T5"/>
                    </a:cxn>
                    <a:cxn ang="T129">
                      <a:pos x="T6" y="T7"/>
                    </a:cxn>
                    <a:cxn ang="T130">
                      <a:pos x="T8" y="T9"/>
                    </a:cxn>
                    <a:cxn ang="T131">
                      <a:pos x="T10" y="T11"/>
                    </a:cxn>
                    <a:cxn ang="T132">
                      <a:pos x="T12" y="T13"/>
                    </a:cxn>
                    <a:cxn ang="T133">
                      <a:pos x="T14" y="T15"/>
                    </a:cxn>
                    <a:cxn ang="T134">
                      <a:pos x="T16" y="T17"/>
                    </a:cxn>
                    <a:cxn ang="T135">
                      <a:pos x="T18" y="T19"/>
                    </a:cxn>
                    <a:cxn ang="T136">
                      <a:pos x="T20" y="T21"/>
                    </a:cxn>
                    <a:cxn ang="T137">
                      <a:pos x="T22" y="T23"/>
                    </a:cxn>
                    <a:cxn ang="T138">
                      <a:pos x="T24" y="T25"/>
                    </a:cxn>
                    <a:cxn ang="T139">
                      <a:pos x="T26" y="T27"/>
                    </a:cxn>
                    <a:cxn ang="T140">
                      <a:pos x="T28" y="T29"/>
                    </a:cxn>
                    <a:cxn ang="T141">
                      <a:pos x="T30" y="T31"/>
                    </a:cxn>
                    <a:cxn ang="T142">
                      <a:pos x="T32" y="T33"/>
                    </a:cxn>
                    <a:cxn ang="T143">
                      <a:pos x="T34" y="T35"/>
                    </a:cxn>
                    <a:cxn ang="T144">
                      <a:pos x="T36" y="T37"/>
                    </a:cxn>
                    <a:cxn ang="T145">
                      <a:pos x="T38" y="T39"/>
                    </a:cxn>
                    <a:cxn ang="T146">
                      <a:pos x="T40" y="T41"/>
                    </a:cxn>
                    <a:cxn ang="T147">
                      <a:pos x="T42" y="T43"/>
                    </a:cxn>
                    <a:cxn ang="T148">
                      <a:pos x="T44" y="T45"/>
                    </a:cxn>
                    <a:cxn ang="T149">
                      <a:pos x="T46" y="T47"/>
                    </a:cxn>
                    <a:cxn ang="T150">
                      <a:pos x="T48" y="T49"/>
                    </a:cxn>
                    <a:cxn ang="T151">
                      <a:pos x="T50" y="T51"/>
                    </a:cxn>
                    <a:cxn ang="T152">
                      <a:pos x="T52" y="T53"/>
                    </a:cxn>
                    <a:cxn ang="T153">
                      <a:pos x="T54" y="T55"/>
                    </a:cxn>
                    <a:cxn ang="T154">
                      <a:pos x="T56" y="T57"/>
                    </a:cxn>
                    <a:cxn ang="T155">
                      <a:pos x="T58" y="T59"/>
                    </a:cxn>
                    <a:cxn ang="T156">
                      <a:pos x="T60" y="T61"/>
                    </a:cxn>
                    <a:cxn ang="T157">
                      <a:pos x="T62" y="T63"/>
                    </a:cxn>
                    <a:cxn ang="T158">
                      <a:pos x="T64" y="T65"/>
                    </a:cxn>
                    <a:cxn ang="T159">
                      <a:pos x="T66" y="T67"/>
                    </a:cxn>
                    <a:cxn ang="T160">
                      <a:pos x="T68" y="T69"/>
                    </a:cxn>
                    <a:cxn ang="T161">
                      <a:pos x="T70" y="T71"/>
                    </a:cxn>
                    <a:cxn ang="T162">
                      <a:pos x="T72" y="T73"/>
                    </a:cxn>
                    <a:cxn ang="T163">
                      <a:pos x="T74" y="T75"/>
                    </a:cxn>
                    <a:cxn ang="T164">
                      <a:pos x="T76" y="T77"/>
                    </a:cxn>
                    <a:cxn ang="T165">
                      <a:pos x="T78" y="T79"/>
                    </a:cxn>
                    <a:cxn ang="T166">
                      <a:pos x="T80" y="T81"/>
                    </a:cxn>
                    <a:cxn ang="T167">
                      <a:pos x="T82" y="T83"/>
                    </a:cxn>
                    <a:cxn ang="T168">
                      <a:pos x="T84" y="T85"/>
                    </a:cxn>
                    <a:cxn ang="T169">
                      <a:pos x="T86" y="T87"/>
                    </a:cxn>
                    <a:cxn ang="T170">
                      <a:pos x="T88" y="T89"/>
                    </a:cxn>
                    <a:cxn ang="T171">
                      <a:pos x="T90" y="T91"/>
                    </a:cxn>
                    <a:cxn ang="T172">
                      <a:pos x="T92" y="T93"/>
                    </a:cxn>
                    <a:cxn ang="T173">
                      <a:pos x="T94" y="T95"/>
                    </a:cxn>
                    <a:cxn ang="T174">
                      <a:pos x="T96" y="T97"/>
                    </a:cxn>
                    <a:cxn ang="T175">
                      <a:pos x="T98" y="T99"/>
                    </a:cxn>
                    <a:cxn ang="T176">
                      <a:pos x="T100" y="T101"/>
                    </a:cxn>
                    <a:cxn ang="T177">
                      <a:pos x="T102" y="T103"/>
                    </a:cxn>
                    <a:cxn ang="T178">
                      <a:pos x="T104" y="T105"/>
                    </a:cxn>
                    <a:cxn ang="T179">
                      <a:pos x="T106" y="T107"/>
                    </a:cxn>
                    <a:cxn ang="T180">
                      <a:pos x="T108" y="T109"/>
                    </a:cxn>
                    <a:cxn ang="T181">
                      <a:pos x="T110" y="T111"/>
                    </a:cxn>
                    <a:cxn ang="T182">
                      <a:pos x="T112" y="T113"/>
                    </a:cxn>
                    <a:cxn ang="T183">
                      <a:pos x="T114" y="T115"/>
                    </a:cxn>
                    <a:cxn ang="T184">
                      <a:pos x="T116" y="T117"/>
                    </a:cxn>
                    <a:cxn ang="T185">
                      <a:pos x="T118" y="T119"/>
                    </a:cxn>
                    <a:cxn ang="T186">
                      <a:pos x="T120" y="T121"/>
                    </a:cxn>
                    <a:cxn ang="T187">
                      <a:pos x="T122" y="T123"/>
                    </a:cxn>
                    <a:cxn ang="T188">
                      <a:pos x="T124" y="T125"/>
                    </a:cxn>
                  </a:cxnLst>
                  <a:rect l="T189" t="T190" r="T191" b="T192"/>
                  <a:pathLst>
                    <a:path w="884" h="466">
                      <a:moveTo>
                        <a:pt x="884" y="297"/>
                      </a:moveTo>
                      <a:lnTo>
                        <a:pt x="884" y="322"/>
                      </a:lnTo>
                      <a:lnTo>
                        <a:pt x="884" y="348"/>
                      </a:lnTo>
                      <a:lnTo>
                        <a:pt x="875" y="390"/>
                      </a:lnTo>
                      <a:lnTo>
                        <a:pt x="875" y="424"/>
                      </a:lnTo>
                      <a:lnTo>
                        <a:pt x="875" y="466"/>
                      </a:lnTo>
                      <a:lnTo>
                        <a:pt x="875" y="458"/>
                      </a:lnTo>
                      <a:lnTo>
                        <a:pt x="867" y="466"/>
                      </a:lnTo>
                      <a:lnTo>
                        <a:pt x="867" y="458"/>
                      </a:lnTo>
                      <a:lnTo>
                        <a:pt x="875" y="458"/>
                      </a:lnTo>
                      <a:lnTo>
                        <a:pt x="867" y="458"/>
                      </a:lnTo>
                      <a:lnTo>
                        <a:pt x="858" y="458"/>
                      </a:lnTo>
                      <a:lnTo>
                        <a:pt x="850" y="458"/>
                      </a:lnTo>
                      <a:lnTo>
                        <a:pt x="850" y="449"/>
                      </a:lnTo>
                      <a:lnTo>
                        <a:pt x="841" y="449"/>
                      </a:lnTo>
                      <a:lnTo>
                        <a:pt x="833" y="449"/>
                      </a:lnTo>
                      <a:lnTo>
                        <a:pt x="833" y="441"/>
                      </a:lnTo>
                      <a:lnTo>
                        <a:pt x="824" y="433"/>
                      </a:lnTo>
                      <a:lnTo>
                        <a:pt x="816" y="433"/>
                      </a:lnTo>
                      <a:lnTo>
                        <a:pt x="816" y="424"/>
                      </a:lnTo>
                      <a:lnTo>
                        <a:pt x="816" y="433"/>
                      </a:lnTo>
                      <a:lnTo>
                        <a:pt x="816" y="424"/>
                      </a:lnTo>
                      <a:lnTo>
                        <a:pt x="807" y="424"/>
                      </a:lnTo>
                      <a:lnTo>
                        <a:pt x="799" y="424"/>
                      </a:lnTo>
                      <a:lnTo>
                        <a:pt x="799" y="433"/>
                      </a:lnTo>
                      <a:lnTo>
                        <a:pt x="790" y="424"/>
                      </a:lnTo>
                      <a:lnTo>
                        <a:pt x="790" y="433"/>
                      </a:lnTo>
                      <a:lnTo>
                        <a:pt x="773" y="433"/>
                      </a:lnTo>
                      <a:lnTo>
                        <a:pt x="765" y="433"/>
                      </a:lnTo>
                      <a:lnTo>
                        <a:pt x="765" y="424"/>
                      </a:lnTo>
                      <a:lnTo>
                        <a:pt x="756" y="424"/>
                      </a:lnTo>
                      <a:lnTo>
                        <a:pt x="748" y="433"/>
                      </a:lnTo>
                      <a:lnTo>
                        <a:pt x="739" y="433"/>
                      </a:lnTo>
                      <a:lnTo>
                        <a:pt x="739" y="441"/>
                      </a:lnTo>
                      <a:lnTo>
                        <a:pt x="731" y="441"/>
                      </a:lnTo>
                      <a:lnTo>
                        <a:pt x="722" y="433"/>
                      </a:lnTo>
                      <a:lnTo>
                        <a:pt x="714" y="433"/>
                      </a:lnTo>
                      <a:lnTo>
                        <a:pt x="714" y="441"/>
                      </a:lnTo>
                      <a:lnTo>
                        <a:pt x="714" y="433"/>
                      </a:lnTo>
                      <a:lnTo>
                        <a:pt x="714" y="441"/>
                      </a:lnTo>
                      <a:lnTo>
                        <a:pt x="705" y="441"/>
                      </a:lnTo>
                      <a:lnTo>
                        <a:pt x="697" y="441"/>
                      </a:lnTo>
                      <a:lnTo>
                        <a:pt x="705" y="441"/>
                      </a:lnTo>
                      <a:lnTo>
                        <a:pt x="697" y="441"/>
                      </a:lnTo>
                      <a:lnTo>
                        <a:pt x="697" y="449"/>
                      </a:lnTo>
                      <a:lnTo>
                        <a:pt x="688" y="449"/>
                      </a:lnTo>
                      <a:lnTo>
                        <a:pt x="688" y="458"/>
                      </a:lnTo>
                      <a:lnTo>
                        <a:pt x="680" y="458"/>
                      </a:lnTo>
                      <a:lnTo>
                        <a:pt x="680" y="449"/>
                      </a:lnTo>
                      <a:lnTo>
                        <a:pt x="671" y="441"/>
                      </a:lnTo>
                      <a:lnTo>
                        <a:pt x="663" y="449"/>
                      </a:lnTo>
                      <a:lnTo>
                        <a:pt x="663" y="441"/>
                      </a:lnTo>
                      <a:lnTo>
                        <a:pt x="654" y="441"/>
                      </a:lnTo>
                      <a:lnTo>
                        <a:pt x="654" y="433"/>
                      </a:lnTo>
                      <a:lnTo>
                        <a:pt x="646" y="424"/>
                      </a:lnTo>
                      <a:lnTo>
                        <a:pt x="646" y="433"/>
                      </a:lnTo>
                      <a:lnTo>
                        <a:pt x="646" y="441"/>
                      </a:lnTo>
                      <a:lnTo>
                        <a:pt x="637" y="441"/>
                      </a:lnTo>
                      <a:lnTo>
                        <a:pt x="637" y="433"/>
                      </a:lnTo>
                      <a:lnTo>
                        <a:pt x="629" y="433"/>
                      </a:lnTo>
                      <a:lnTo>
                        <a:pt x="629" y="424"/>
                      </a:lnTo>
                      <a:lnTo>
                        <a:pt x="620" y="424"/>
                      </a:lnTo>
                      <a:lnTo>
                        <a:pt x="612" y="424"/>
                      </a:lnTo>
                      <a:lnTo>
                        <a:pt x="612" y="433"/>
                      </a:lnTo>
                      <a:lnTo>
                        <a:pt x="612" y="441"/>
                      </a:lnTo>
                      <a:lnTo>
                        <a:pt x="603" y="433"/>
                      </a:lnTo>
                      <a:lnTo>
                        <a:pt x="603" y="441"/>
                      </a:lnTo>
                      <a:lnTo>
                        <a:pt x="603" y="449"/>
                      </a:lnTo>
                      <a:lnTo>
                        <a:pt x="595" y="449"/>
                      </a:lnTo>
                      <a:lnTo>
                        <a:pt x="586" y="441"/>
                      </a:lnTo>
                      <a:lnTo>
                        <a:pt x="595" y="441"/>
                      </a:lnTo>
                      <a:lnTo>
                        <a:pt x="595" y="433"/>
                      </a:lnTo>
                      <a:lnTo>
                        <a:pt x="586" y="433"/>
                      </a:lnTo>
                      <a:lnTo>
                        <a:pt x="578" y="433"/>
                      </a:lnTo>
                      <a:lnTo>
                        <a:pt x="578" y="441"/>
                      </a:lnTo>
                      <a:lnTo>
                        <a:pt x="569" y="441"/>
                      </a:lnTo>
                      <a:lnTo>
                        <a:pt x="561" y="441"/>
                      </a:lnTo>
                      <a:lnTo>
                        <a:pt x="561" y="433"/>
                      </a:lnTo>
                      <a:lnTo>
                        <a:pt x="561" y="424"/>
                      </a:lnTo>
                      <a:lnTo>
                        <a:pt x="552" y="424"/>
                      </a:lnTo>
                      <a:lnTo>
                        <a:pt x="552" y="416"/>
                      </a:lnTo>
                      <a:lnTo>
                        <a:pt x="544" y="416"/>
                      </a:lnTo>
                      <a:lnTo>
                        <a:pt x="535" y="416"/>
                      </a:lnTo>
                      <a:lnTo>
                        <a:pt x="535" y="424"/>
                      </a:lnTo>
                      <a:lnTo>
                        <a:pt x="527" y="433"/>
                      </a:lnTo>
                      <a:lnTo>
                        <a:pt x="518" y="433"/>
                      </a:lnTo>
                      <a:lnTo>
                        <a:pt x="510" y="433"/>
                      </a:lnTo>
                      <a:lnTo>
                        <a:pt x="510" y="424"/>
                      </a:lnTo>
                      <a:lnTo>
                        <a:pt x="510" y="416"/>
                      </a:lnTo>
                      <a:lnTo>
                        <a:pt x="501" y="416"/>
                      </a:lnTo>
                      <a:lnTo>
                        <a:pt x="493" y="407"/>
                      </a:lnTo>
                      <a:lnTo>
                        <a:pt x="501" y="399"/>
                      </a:lnTo>
                      <a:lnTo>
                        <a:pt x="493" y="399"/>
                      </a:lnTo>
                      <a:lnTo>
                        <a:pt x="476" y="399"/>
                      </a:lnTo>
                      <a:lnTo>
                        <a:pt x="467" y="399"/>
                      </a:lnTo>
                      <a:lnTo>
                        <a:pt x="467" y="407"/>
                      </a:lnTo>
                      <a:lnTo>
                        <a:pt x="459" y="407"/>
                      </a:lnTo>
                      <a:lnTo>
                        <a:pt x="450" y="407"/>
                      </a:lnTo>
                      <a:lnTo>
                        <a:pt x="450" y="399"/>
                      </a:lnTo>
                      <a:lnTo>
                        <a:pt x="442" y="390"/>
                      </a:lnTo>
                      <a:lnTo>
                        <a:pt x="433" y="390"/>
                      </a:lnTo>
                      <a:lnTo>
                        <a:pt x="433" y="399"/>
                      </a:lnTo>
                      <a:lnTo>
                        <a:pt x="425" y="399"/>
                      </a:lnTo>
                      <a:lnTo>
                        <a:pt x="425" y="390"/>
                      </a:lnTo>
                      <a:lnTo>
                        <a:pt x="416" y="390"/>
                      </a:lnTo>
                      <a:lnTo>
                        <a:pt x="408" y="390"/>
                      </a:lnTo>
                      <a:lnTo>
                        <a:pt x="399" y="382"/>
                      </a:lnTo>
                      <a:lnTo>
                        <a:pt x="399" y="390"/>
                      </a:lnTo>
                      <a:lnTo>
                        <a:pt x="391" y="382"/>
                      </a:lnTo>
                      <a:lnTo>
                        <a:pt x="382" y="382"/>
                      </a:lnTo>
                      <a:lnTo>
                        <a:pt x="382" y="373"/>
                      </a:lnTo>
                      <a:lnTo>
                        <a:pt x="382" y="365"/>
                      </a:lnTo>
                      <a:lnTo>
                        <a:pt x="374" y="365"/>
                      </a:lnTo>
                      <a:lnTo>
                        <a:pt x="374" y="356"/>
                      </a:lnTo>
                      <a:lnTo>
                        <a:pt x="366" y="356"/>
                      </a:lnTo>
                      <a:lnTo>
                        <a:pt x="366" y="348"/>
                      </a:lnTo>
                      <a:lnTo>
                        <a:pt x="366" y="356"/>
                      </a:lnTo>
                      <a:lnTo>
                        <a:pt x="357" y="365"/>
                      </a:lnTo>
                      <a:lnTo>
                        <a:pt x="349" y="356"/>
                      </a:lnTo>
                      <a:lnTo>
                        <a:pt x="340" y="356"/>
                      </a:lnTo>
                      <a:lnTo>
                        <a:pt x="340" y="365"/>
                      </a:lnTo>
                      <a:lnTo>
                        <a:pt x="332" y="356"/>
                      </a:lnTo>
                      <a:lnTo>
                        <a:pt x="323" y="348"/>
                      </a:lnTo>
                      <a:lnTo>
                        <a:pt x="315" y="339"/>
                      </a:lnTo>
                      <a:lnTo>
                        <a:pt x="306" y="331"/>
                      </a:lnTo>
                      <a:lnTo>
                        <a:pt x="298" y="331"/>
                      </a:lnTo>
                      <a:lnTo>
                        <a:pt x="298" y="314"/>
                      </a:lnTo>
                      <a:lnTo>
                        <a:pt x="298" y="272"/>
                      </a:lnTo>
                      <a:lnTo>
                        <a:pt x="306" y="255"/>
                      </a:lnTo>
                      <a:lnTo>
                        <a:pt x="306" y="221"/>
                      </a:lnTo>
                      <a:lnTo>
                        <a:pt x="306" y="195"/>
                      </a:lnTo>
                      <a:lnTo>
                        <a:pt x="306" y="161"/>
                      </a:lnTo>
                      <a:lnTo>
                        <a:pt x="306" y="144"/>
                      </a:lnTo>
                      <a:lnTo>
                        <a:pt x="306" y="85"/>
                      </a:lnTo>
                      <a:lnTo>
                        <a:pt x="255" y="85"/>
                      </a:lnTo>
                      <a:lnTo>
                        <a:pt x="213" y="85"/>
                      </a:lnTo>
                      <a:lnTo>
                        <a:pt x="196" y="85"/>
                      </a:lnTo>
                      <a:lnTo>
                        <a:pt x="145" y="77"/>
                      </a:lnTo>
                      <a:lnTo>
                        <a:pt x="102" y="77"/>
                      </a:lnTo>
                      <a:lnTo>
                        <a:pt x="85" y="77"/>
                      </a:lnTo>
                      <a:lnTo>
                        <a:pt x="0" y="68"/>
                      </a:lnTo>
                      <a:lnTo>
                        <a:pt x="9" y="0"/>
                      </a:lnTo>
                      <a:lnTo>
                        <a:pt x="102" y="9"/>
                      </a:lnTo>
                      <a:lnTo>
                        <a:pt x="153" y="9"/>
                      </a:lnTo>
                      <a:lnTo>
                        <a:pt x="204" y="17"/>
                      </a:lnTo>
                      <a:lnTo>
                        <a:pt x="213" y="17"/>
                      </a:lnTo>
                      <a:lnTo>
                        <a:pt x="247" y="17"/>
                      </a:lnTo>
                      <a:lnTo>
                        <a:pt x="306" y="17"/>
                      </a:lnTo>
                      <a:lnTo>
                        <a:pt x="315" y="17"/>
                      </a:lnTo>
                      <a:lnTo>
                        <a:pt x="357" y="26"/>
                      </a:lnTo>
                      <a:lnTo>
                        <a:pt x="366" y="26"/>
                      </a:lnTo>
                      <a:lnTo>
                        <a:pt x="416" y="26"/>
                      </a:lnTo>
                      <a:lnTo>
                        <a:pt x="459" y="26"/>
                      </a:lnTo>
                      <a:lnTo>
                        <a:pt x="476" y="26"/>
                      </a:lnTo>
                      <a:lnTo>
                        <a:pt x="501" y="26"/>
                      </a:lnTo>
                      <a:lnTo>
                        <a:pt x="535" y="26"/>
                      </a:lnTo>
                      <a:lnTo>
                        <a:pt x="569" y="26"/>
                      </a:lnTo>
                      <a:lnTo>
                        <a:pt x="603" y="26"/>
                      </a:lnTo>
                      <a:lnTo>
                        <a:pt x="646" y="26"/>
                      </a:lnTo>
                      <a:lnTo>
                        <a:pt x="663" y="26"/>
                      </a:lnTo>
                      <a:lnTo>
                        <a:pt x="714" y="26"/>
                      </a:lnTo>
                      <a:lnTo>
                        <a:pt x="722" y="26"/>
                      </a:lnTo>
                      <a:lnTo>
                        <a:pt x="739" y="26"/>
                      </a:lnTo>
                      <a:lnTo>
                        <a:pt x="765" y="26"/>
                      </a:lnTo>
                      <a:lnTo>
                        <a:pt x="773" y="26"/>
                      </a:lnTo>
                      <a:lnTo>
                        <a:pt x="807" y="26"/>
                      </a:lnTo>
                      <a:lnTo>
                        <a:pt x="816" y="26"/>
                      </a:lnTo>
                      <a:lnTo>
                        <a:pt x="858" y="26"/>
                      </a:lnTo>
                      <a:lnTo>
                        <a:pt x="858" y="60"/>
                      </a:lnTo>
                      <a:lnTo>
                        <a:pt x="858" y="68"/>
                      </a:lnTo>
                      <a:lnTo>
                        <a:pt x="858" y="94"/>
                      </a:lnTo>
                      <a:lnTo>
                        <a:pt x="867" y="136"/>
                      </a:lnTo>
                      <a:lnTo>
                        <a:pt x="867" y="144"/>
                      </a:lnTo>
                      <a:lnTo>
                        <a:pt x="875" y="187"/>
                      </a:lnTo>
                      <a:lnTo>
                        <a:pt x="875" y="204"/>
                      </a:lnTo>
                      <a:lnTo>
                        <a:pt x="884" y="238"/>
                      </a:lnTo>
                      <a:lnTo>
                        <a:pt x="884" y="297"/>
                      </a:lnTo>
                      <a:close/>
                    </a:path>
                  </a:pathLst>
                </a:custGeom>
                <a:solidFill>
                  <a:srgbClr val="8DA3FF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0" hangingPunct="0">
                    <a:spcBef>
                      <a:spcPct val="20000"/>
                    </a:spcBef>
                  </a:pPr>
                  <a:endParaRPr lang="en-US"/>
                </a:p>
              </p:txBody>
            </p:sp>
            <p:sp>
              <p:nvSpPr>
                <p:cNvPr id="46177" name="Freeform 133"/>
                <p:cNvSpPr>
                  <a:spLocks/>
                </p:cNvSpPr>
                <p:nvPr/>
              </p:nvSpPr>
              <p:spPr bwMode="auto">
                <a:xfrm>
                  <a:off x="4150" y="2258"/>
                  <a:ext cx="866" cy="390"/>
                </a:xfrm>
                <a:custGeom>
                  <a:avLst/>
                  <a:gdLst>
                    <a:gd name="T0" fmla="*/ 0 w 866"/>
                    <a:gd name="T1" fmla="*/ 305 h 390"/>
                    <a:gd name="T2" fmla="*/ 25 w 866"/>
                    <a:gd name="T3" fmla="*/ 297 h 390"/>
                    <a:gd name="T4" fmla="*/ 34 w 866"/>
                    <a:gd name="T5" fmla="*/ 271 h 390"/>
                    <a:gd name="T6" fmla="*/ 68 w 866"/>
                    <a:gd name="T7" fmla="*/ 254 h 390"/>
                    <a:gd name="T8" fmla="*/ 93 w 866"/>
                    <a:gd name="T9" fmla="*/ 238 h 390"/>
                    <a:gd name="T10" fmla="*/ 102 w 866"/>
                    <a:gd name="T11" fmla="*/ 229 h 390"/>
                    <a:gd name="T12" fmla="*/ 127 w 866"/>
                    <a:gd name="T13" fmla="*/ 212 h 390"/>
                    <a:gd name="T14" fmla="*/ 136 w 866"/>
                    <a:gd name="T15" fmla="*/ 195 h 390"/>
                    <a:gd name="T16" fmla="*/ 153 w 866"/>
                    <a:gd name="T17" fmla="*/ 178 h 390"/>
                    <a:gd name="T18" fmla="*/ 170 w 866"/>
                    <a:gd name="T19" fmla="*/ 187 h 390"/>
                    <a:gd name="T20" fmla="*/ 187 w 866"/>
                    <a:gd name="T21" fmla="*/ 170 h 390"/>
                    <a:gd name="T22" fmla="*/ 212 w 866"/>
                    <a:gd name="T23" fmla="*/ 161 h 390"/>
                    <a:gd name="T24" fmla="*/ 237 w 866"/>
                    <a:gd name="T25" fmla="*/ 136 h 390"/>
                    <a:gd name="T26" fmla="*/ 237 w 866"/>
                    <a:gd name="T27" fmla="*/ 102 h 390"/>
                    <a:gd name="T28" fmla="*/ 365 w 866"/>
                    <a:gd name="T29" fmla="*/ 85 h 390"/>
                    <a:gd name="T30" fmla="*/ 484 w 866"/>
                    <a:gd name="T31" fmla="*/ 60 h 390"/>
                    <a:gd name="T32" fmla="*/ 577 w 866"/>
                    <a:gd name="T33" fmla="*/ 51 h 390"/>
                    <a:gd name="T34" fmla="*/ 696 w 866"/>
                    <a:gd name="T35" fmla="*/ 26 h 390"/>
                    <a:gd name="T36" fmla="*/ 781 w 866"/>
                    <a:gd name="T37" fmla="*/ 9 h 390"/>
                    <a:gd name="T38" fmla="*/ 815 w 866"/>
                    <a:gd name="T39" fmla="*/ 17 h 390"/>
                    <a:gd name="T40" fmla="*/ 823 w 866"/>
                    <a:gd name="T41" fmla="*/ 26 h 390"/>
                    <a:gd name="T42" fmla="*/ 823 w 866"/>
                    <a:gd name="T43" fmla="*/ 34 h 390"/>
                    <a:gd name="T44" fmla="*/ 798 w 866"/>
                    <a:gd name="T45" fmla="*/ 34 h 390"/>
                    <a:gd name="T46" fmla="*/ 790 w 866"/>
                    <a:gd name="T47" fmla="*/ 51 h 390"/>
                    <a:gd name="T48" fmla="*/ 764 w 866"/>
                    <a:gd name="T49" fmla="*/ 77 h 390"/>
                    <a:gd name="T50" fmla="*/ 747 w 866"/>
                    <a:gd name="T51" fmla="*/ 43 h 390"/>
                    <a:gd name="T52" fmla="*/ 747 w 866"/>
                    <a:gd name="T53" fmla="*/ 51 h 390"/>
                    <a:gd name="T54" fmla="*/ 781 w 866"/>
                    <a:gd name="T55" fmla="*/ 77 h 390"/>
                    <a:gd name="T56" fmla="*/ 823 w 866"/>
                    <a:gd name="T57" fmla="*/ 102 h 390"/>
                    <a:gd name="T58" fmla="*/ 832 w 866"/>
                    <a:gd name="T59" fmla="*/ 85 h 390"/>
                    <a:gd name="T60" fmla="*/ 849 w 866"/>
                    <a:gd name="T61" fmla="*/ 110 h 390"/>
                    <a:gd name="T62" fmla="*/ 790 w 866"/>
                    <a:gd name="T63" fmla="*/ 144 h 390"/>
                    <a:gd name="T64" fmla="*/ 781 w 866"/>
                    <a:gd name="T65" fmla="*/ 153 h 390"/>
                    <a:gd name="T66" fmla="*/ 781 w 866"/>
                    <a:gd name="T67" fmla="*/ 170 h 390"/>
                    <a:gd name="T68" fmla="*/ 790 w 866"/>
                    <a:gd name="T69" fmla="*/ 187 h 390"/>
                    <a:gd name="T70" fmla="*/ 756 w 866"/>
                    <a:gd name="T71" fmla="*/ 204 h 390"/>
                    <a:gd name="T72" fmla="*/ 764 w 866"/>
                    <a:gd name="T73" fmla="*/ 221 h 390"/>
                    <a:gd name="T74" fmla="*/ 815 w 866"/>
                    <a:gd name="T75" fmla="*/ 212 h 390"/>
                    <a:gd name="T76" fmla="*/ 798 w 866"/>
                    <a:gd name="T77" fmla="*/ 246 h 390"/>
                    <a:gd name="T78" fmla="*/ 713 w 866"/>
                    <a:gd name="T79" fmla="*/ 297 h 390"/>
                    <a:gd name="T80" fmla="*/ 679 w 866"/>
                    <a:gd name="T81" fmla="*/ 339 h 390"/>
                    <a:gd name="T82" fmla="*/ 671 w 866"/>
                    <a:gd name="T83" fmla="*/ 373 h 390"/>
                    <a:gd name="T84" fmla="*/ 509 w 866"/>
                    <a:gd name="T85" fmla="*/ 314 h 390"/>
                    <a:gd name="T86" fmla="*/ 390 w 866"/>
                    <a:gd name="T87" fmla="*/ 305 h 390"/>
                    <a:gd name="T88" fmla="*/ 348 w 866"/>
                    <a:gd name="T89" fmla="*/ 280 h 390"/>
                    <a:gd name="T90" fmla="*/ 331 w 866"/>
                    <a:gd name="T91" fmla="*/ 271 h 390"/>
                    <a:gd name="T92" fmla="*/ 237 w 866"/>
                    <a:gd name="T93" fmla="*/ 280 h 390"/>
                    <a:gd name="T94" fmla="*/ 195 w 866"/>
                    <a:gd name="T95" fmla="*/ 288 h 390"/>
                    <a:gd name="T96" fmla="*/ 178 w 866"/>
                    <a:gd name="T97" fmla="*/ 297 h 390"/>
                    <a:gd name="T98" fmla="*/ 161 w 866"/>
                    <a:gd name="T99" fmla="*/ 305 h 390"/>
                    <a:gd name="T100" fmla="*/ 76 w 866"/>
                    <a:gd name="T101" fmla="*/ 331 h 390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w 866"/>
                    <a:gd name="T154" fmla="*/ 0 h 390"/>
                    <a:gd name="T155" fmla="*/ 866 w 866"/>
                    <a:gd name="T156" fmla="*/ 390 h 390"/>
                  </a:gdLst>
                  <a:ahLst/>
                  <a:cxnLst>
                    <a:cxn ang="T102">
                      <a:pos x="T0" y="T1"/>
                    </a:cxn>
                    <a:cxn ang="T103">
                      <a:pos x="T2" y="T3"/>
                    </a:cxn>
                    <a:cxn ang="T104">
                      <a:pos x="T4" y="T5"/>
                    </a:cxn>
                    <a:cxn ang="T105">
                      <a:pos x="T6" y="T7"/>
                    </a:cxn>
                    <a:cxn ang="T106">
                      <a:pos x="T8" y="T9"/>
                    </a:cxn>
                    <a:cxn ang="T107">
                      <a:pos x="T10" y="T11"/>
                    </a:cxn>
                    <a:cxn ang="T108">
                      <a:pos x="T12" y="T13"/>
                    </a:cxn>
                    <a:cxn ang="T109">
                      <a:pos x="T14" y="T15"/>
                    </a:cxn>
                    <a:cxn ang="T110">
                      <a:pos x="T16" y="T17"/>
                    </a:cxn>
                    <a:cxn ang="T111">
                      <a:pos x="T18" y="T19"/>
                    </a:cxn>
                    <a:cxn ang="T112">
                      <a:pos x="T20" y="T21"/>
                    </a:cxn>
                    <a:cxn ang="T113">
                      <a:pos x="T22" y="T23"/>
                    </a:cxn>
                    <a:cxn ang="T114">
                      <a:pos x="T24" y="T25"/>
                    </a:cxn>
                    <a:cxn ang="T115">
                      <a:pos x="T26" y="T27"/>
                    </a:cxn>
                    <a:cxn ang="T116">
                      <a:pos x="T28" y="T29"/>
                    </a:cxn>
                    <a:cxn ang="T117">
                      <a:pos x="T30" y="T31"/>
                    </a:cxn>
                    <a:cxn ang="T118">
                      <a:pos x="T32" y="T33"/>
                    </a:cxn>
                    <a:cxn ang="T119">
                      <a:pos x="T34" y="T35"/>
                    </a:cxn>
                    <a:cxn ang="T120">
                      <a:pos x="T36" y="T37"/>
                    </a:cxn>
                    <a:cxn ang="T121">
                      <a:pos x="T38" y="T39"/>
                    </a:cxn>
                    <a:cxn ang="T122">
                      <a:pos x="T40" y="T41"/>
                    </a:cxn>
                    <a:cxn ang="T123">
                      <a:pos x="T42" y="T43"/>
                    </a:cxn>
                    <a:cxn ang="T124">
                      <a:pos x="T44" y="T45"/>
                    </a:cxn>
                    <a:cxn ang="T125">
                      <a:pos x="T46" y="T47"/>
                    </a:cxn>
                    <a:cxn ang="T126">
                      <a:pos x="T48" y="T49"/>
                    </a:cxn>
                    <a:cxn ang="T127">
                      <a:pos x="T50" y="T51"/>
                    </a:cxn>
                    <a:cxn ang="T128">
                      <a:pos x="T52" y="T53"/>
                    </a:cxn>
                    <a:cxn ang="T129">
                      <a:pos x="T54" y="T55"/>
                    </a:cxn>
                    <a:cxn ang="T130">
                      <a:pos x="T56" y="T57"/>
                    </a:cxn>
                    <a:cxn ang="T131">
                      <a:pos x="T58" y="T59"/>
                    </a:cxn>
                    <a:cxn ang="T132">
                      <a:pos x="T60" y="T61"/>
                    </a:cxn>
                    <a:cxn ang="T133">
                      <a:pos x="T62" y="T63"/>
                    </a:cxn>
                    <a:cxn ang="T134">
                      <a:pos x="T64" y="T65"/>
                    </a:cxn>
                    <a:cxn ang="T135">
                      <a:pos x="T66" y="T67"/>
                    </a:cxn>
                    <a:cxn ang="T136">
                      <a:pos x="T68" y="T69"/>
                    </a:cxn>
                    <a:cxn ang="T137">
                      <a:pos x="T70" y="T71"/>
                    </a:cxn>
                    <a:cxn ang="T138">
                      <a:pos x="T72" y="T73"/>
                    </a:cxn>
                    <a:cxn ang="T139">
                      <a:pos x="T74" y="T75"/>
                    </a:cxn>
                    <a:cxn ang="T140">
                      <a:pos x="T76" y="T77"/>
                    </a:cxn>
                    <a:cxn ang="T141">
                      <a:pos x="T78" y="T79"/>
                    </a:cxn>
                    <a:cxn ang="T142">
                      <a:pos x="T80" y="T81"/>
                    </a:cxn>
                    <a:cxn ang="T143">
                      <a:pos x="T82" y="T83"/>
                    </a:cxn>
                    <a:cxn ang="T144">
                      <a:pos x="T84" y="T85"/>
                    </a:cxn>
                    <a:cxn ang="T145">
                      <a:pos x="T86" y="T87"/>
                    </a:cxn>
                    <a:cxn ang="T146">
                      <a:pos x="T88" y="T89"/>
                    </a:cxn>
                    <a:cxn ang="T147">
                      <a:pos x="T90" y="T91"/>
                    </a:cxn>
                    <a:cxn ang="T148">
                      <a:pos x="T92" y="T93"/>
                    </a:cxn>
                    <a:cxn ang="T149">
                      <a:pos x="T94" y="T95"/>
                    </a:cxn>
                    <a:cxn ang="T150">
                      <a:pos x="T96" y="T97"/>
                    </a:cxn>
                    <a:cxn ang="T151">
                      <a:pos x="T98" y="T99"/>
                    </a:cxn>
                    <a:cxn ang="T152">
                      <a:pos x="T100" y="T101"/>
                    </a:cxn>
                  </a:cxnLst>
                  <a:rect l="T153" t="T154" r="T155" b="T156"/>
                  <a:pathLst>
                    <a:path w="866" h="390">
                      <a:moveTo>
                        <a:pt x="34" y="339"/>
                      </a:moveTo>
                      <a:lnTo>
                        <a:pt x="17" y="339"/>
                      </a:lnTo>
                      <a:lnTo>
                        <a:pt x="0" y="339"/>
                      </a:lnTo>
                      <a:lnTo>
                        <a:pt x="0" y="314"/>
                      </a:lnTo>
                      <a:lnTo>
                        <a:pt x="0" y="305"/>
                      </a:lnTo>
                      <a:lnTo>
                        <a:pt x="8" y="305"/>
                      </a:lnTo>
                      <a:lnTo>
                        <a:pt x="17" y="305"/>
                      </a:lnTo>
                      <a:lnTo>
                        <a:pt x="17" y="297"/>
                      </a:lnTo>
                      <a:lnTo>
                        <a:pt x="25" y="297"/>
                      </a:lnTo>
                      <a:lnTo>
                        <a:pt x="25" y="288"/>
                      </a:lnTo>
                      <a:lnTo>
                        <a:pt x="25" y="280"/>
                      </a:lnTo>
                      <a:lnTo>
                        <a:pt x="34" y="271"/>
                      </a:lnTo>
                      <a:lnTo>
                        <a:pt x="42" y="263"/>
                      </a:lnTo>
                      <a:lnTo>
                        <a:pt x="51" y="254"/>
                      </a:lnTo>
                      <a:lnTo>
                        <a:pt x="59" y="254"/>
                      </a:lnTo>
                      <a:lnTo>
                        <a:pt x="68" y="254"/>
                      </a:lnTo>
                      <a:lnTo>
                        <a:pt x="76" y="254"/>
                      </a:lnTo>
                      <a:lnTo>
                        <a:pt x="85" y="246"/>
                      </a:lnTo>
                      <a:lnTo>
                        <a:pt x="93" y="238"/>
                      </a:lnTo>
                      <a:lnTo>
                        <a:pt x="93" y="229"/>
                      </a:lnTo>
                      <a:lnTo>
                        <a:pt x="102" y="229"/>
                      </a:lnTo>
                      <a:lnTo>
                        <a:pt x="110" y="229"/>
                      </a:lnTo>
                      <a:lnTo>
                        <a:pt x="110" y="221"/>
                      </a:lnTo>
                      <a:lnTo>
                        <a:pt x="119" y="221"/>
                      </a:lnTo>
                      <a:lnTo>
                        <a:pt x="127" y="221"/>
                      </a:lnTo>
                      <a:lnTo>
                        <a:pt x="127" y="212"/>
                      </a:lnTo>
                      <a:lnTo>
                        <a:pt x="127" y="204"/>
                      </a:lnTo>
                      <a:lnTo>
                        <a:pt x="127" y="195"/>
                      </a:lnTo>
                      <a:lnTo>
                        <a:pt x="136" y="204"/>
                      </a:lnTo>
                      <a:lnTo>
                        <a:pt x="136" y="195"/>
                      </a:lnTo>
                      <a:lnTo>
                        <a:pt x="136" y="187"/>
                      </a:lnTo>
                      <a:lnTo>
                        <a:pt x="153" y="178"/>
                      </a:lnTo>
                      <a:lnTo>
                        <a:pt x="153" y="187"/>
                      </a:lnTo>
                      <a:lnTo>
                        <a:pt x="161" y="195"/>
                      </a:lnTo>
                      <a:lnTo>
                        <a:pt x="170" y="187"/>
                      </a:lnTo>
                      <a:lnTo>
                        <a:pt x="178" y="178"/>
                      </a:lnTo>
                      <a:lnTo>
                        <a:pt x="178" y="170"/>
                      </a:lnTo>
                      <a:lnTo>
                        <a:pt x="187" y="170"/>
                      </a:lnTo>
                      <a:lnTo>
                        <a:pt x="195" y="161"/>
                      </a:lnTo>
                      <a:lnTo>
                        <a:pt x="204" y="170"/>
                      </a:lnTo>
                      <a:lnTo>
                        <a:pt x="212" y="161"/>
                      </a:lnTo>
                      <a:lnTo>
                        <a:pt x="221" y="144"/>
                      </a:lnTo>
                      <a:lnTo>
                        <a:pt x="229" y="136"/>
                      </a:lnTo>
                      <a:lnTo>
                        <a:pt x="237" y="136"/>
                      </a:lnTo>
                      <a:lnTo>
                        <a:pt x="237" y="127"/>
                      </a:lnTo>
                      <a:lnTo>
                        <a:pt x="237" y="110"/>
                      </a:lnTo>
                      <a:lnTo>
                        <a:pt x="237" y="102"/>
                      </a:lnTo>
                      <a:lnTo>
                        <a:pt x="271" y="93"/>
                      </a:lnTo>
                      <a:lnTo>
                        <a:pt x="314" y="93"/>
                      </a:lnTo>
                      <a:lnTo>
                        <a:pt x="322" y="85"/>
                      </a:lnTo>
                      <a:lnTo>
                        <a:pt x="348" y="85"/>
                      </a:lnTo>
                      <a:lnTo>
                        <a:pt x="365" y="85"/>
                      </a:lnTo>
                      <a:lnTo>
                        <a:pt x="407" y="77"/>
                      </a:lnTo>
                      <a:lnTo>
                        <a:pt x="441" y="68"/>
                      </a:lnTo>
                      <a:lnTo>
                        <a:pt x="458" y="68"/>
                      </a:lnTo>
                      <a:lnTo>
                        <a:pt x="484" y="60"/>
                      </a:lnTo>
                      <a:lnTo>
                        <a:pt x="492" y="60"/>
                      </a:lnTo>
                      <a:lnTo>
                        <a:pt x="526" y="60"/>
                      </a:lnTo>
                      <a:lnTo>
                        <a:pt x="535" y="51"/>
                      </a:lnTo>
                      <a:lnTo>
                        <a:pt x="569" y="51"/>
                      </a:lnTo>
                      <a:lnTo>
                        <a:pt x="577" y="51"/>
                      </a:lnTo>
                      <a:lnTo>
                        <a:pt x="603" y="43"/>
                      </a:lnTo>
                      <a:lnTo>
                        <a:pt x="620" y="34"/>
                      </a:lnTo>
                      <a:lnTo>
                        <a:pt x="637" y="34"/>
                      </a:lnTo>
                      <a:lnTo>
                        <a:pt x="679" y="26"/>
                      </a:lnTo>
                      <a:lnTo>
                        <a:pt x="696" y="26"/>
                      </a:lnTo>
                      <a:lnTo>
                        <a:pt x="722" y="17"/>
                      </a:lnTo>
                      <a:lnTo>
                        <a:pt x="756" y="9"/>
                      </a:lnTo>
                      <a:lnTo>
                        <a:pt x="764" y="9"/>
                      </a:lnTo>
                      <a:lnTo>
                        <a:pt x="781" y="9"/>
                      </a:lnTo>
                      <a:lnTo>
                        <a:pt x="798" y="0"/>
                      </a:lnTo>
                      <a:lnTo>
                        <a:pt x="807" y="0"/>
                      </a:lnTo>
                      <a:lnTo>
                        <a:pt x="807" y="9"/>
                      </a:lnTo>
                      <a:lnTo>
                        <a:pt x="815" y="17"/>
                      </a:lnTo>
                      <a:lnTo>
                        <a:pt x="823" y="26"/>
                      </a:lnTo>
                      <a:lnTo>
                        <a:pt x="823" y="17"/>
                      </a:lnTo>
                      <a:lnTo>
                        <a:pt x="823" y="26"/>
                      </a:lnTo>
                      <a:lnTo>
                        <a:pt x="840" y="51"/>
                      </a:lnTo>
                      <a:lnTo>
                        <a:pt x="840" y="60"/>
                      </a:lnTo>
                      <a:lnTo>
                        <a:pt x="840" y="51"/>
                      </a:lnTo>
                      <a:lnTo>
                        <a:pt x="832" y="34"/>
                      </a:lnTo>
                      <a:lnTo>
                        <a:pt x="823" y="34"/>
                      </a:lnTo>
                      <a:lnTo>
                        <a:pt x="815" y="26"/>
                      </a:lnTo>
                      <a:lnTo>
                        <a:pt x="823" y="43"/>
                      </a:lnTo>
                      <a:lnTo>
                        <a:pt x="823" y="51"/>
                      </a:lnTo>
                      <a:lnTo>
                        <a:pt x="798" y="34"/>
                      </a:lnTo>
                      <a:lnTo>
                        <a:pt x="807" y="51"/>
                      </a:lnTo>
                      <a:lnTo>
                        <a:pt x="798" y="51"/>
                      </a:lnTo>
                      <a:lnTo>
                        <a:pt x="790" y="51"/>
                      </a:lnTo>
                      <a:lnTo>
                        <a:pt x="798" y="60"/>
                      </a:lnTo>
                      <a:lnTo>
                        <a:pt x="773" y="68"/>
                      </a:lnTo>
                      <a:lnTo>
                        <a:pt x="781" y="68"/>
                      </a:lnTo>
                      <a:lnTo>
                        <a:pt x="773" y="77"/>
                      </a:lnTo>
                      <a:lnTo>
                        <a:pt x="764" y="77"/>
                      </a:lnTo>
                      <a:lnTo>
                        <a:pt x="756" y="77"/>
                      </a:lnTo>
                      <a:lnTo>
                        <a:pt x="764" y="77"/>
                      </a:lnTo>
                      <a:lnTo>
                        <a:pt x="756" y="77"/>
                      </a:lnTo>
                      <a:lnTo>
                        <a:pt x="747" y="68"/>
                      </a:lnTo>
                      <a:lnTo>
                        <a:pt x="747" y="43"/>
                      </a:lnTo>
                      <a:lnTo>
                        <a:pt x="739" y="43"/>
                      </a:lnTo>
                      <a:lnTo>
                        <a:pt x="722" y="43"/>
                      </a:lnTo>
                      <a:lnTo>
                        <a:pt x="747" y="43"/>
                      </a:lnTo>
                      <a:lnTo>
                        <a:pt x="747" y="51"/>
                      </a:lnTo>
                      <a:lnTo>
                        <a:pt x="747" y="68"/>
                      </a:lnTo>
                      <a:lnTo>
                        <a:pt x="756" y="85"/>
                      </a:lnTo>
                      <a:lnTo>
                        <a:pt x="756" y="93"/>
                      </a:lnTo>
                      <a:lnTo>
                        <a:pt x="781" y="77"/>
                      </a:lnTo>
                      <a:lnTo>
                        <a:pt x="790" y="85"/>
                      </a:lnTo>
                      <a:lnTo>
                        <a:pt x="807" y="77"/>
                      </a:lnTo>
                      <a:lnTo>
                        <a:pt x="815" y="77"/>
                      </a:lnTo>
                      <a:lnTo>
                        <a:pt x="823" y="77"/>
                      </a:lnTo>
                      <a:lnTo>
                        <a:pt x="823" y="102"/>
                      </a:lnTo>
                      <a:lnTo>
                        <a:pt x="832" y="110"/>
                      </a:lnTo>
                      <a:lnTo>
                        <a:pt x="815" y="110"/>
                      </a:lnTo>
                      <a:lnTo>
                        <a:pt x="823" y="110"/>
                      </a:lnTo>
                      <a:lnTo>
                        <a:pt x="832" y="110"/>
                      </a:lnTo>
                      <a:lnTo>
                        <a:pt x="832" y="85"/>
                      </a:lnTo>
                      <a:lnTo>
                        <a:pt x="849" y="77"/>
                      </a:lnTo>
                      <a:lnTo>
                        <a:pt x="857" y="77"/>
                      </a:lnTo>
                      <a:lnTo>
                        <a:pt x="866" y="102"/>
                      </a:lnTo>
                      <a:lnTo>
                        <a:pt x="857" y="119"/>
                      </a:lnTo>
                      <a:lnTo>
                        <a:pt x="849" y="110"/>
                      </a:lnTo>
                      <a:lnTo>
                        <a:pt x="840" y="144"/>
                      </a:lnTo>
                      <a:lnTo>
                        <a:pt x="823" y="153"/>
                      </a:lnTo>
                      <a:lnTo>
                        <a:pt x="790" y="153"/>
                      </a:lnTo>
                      <a:lnTo>
                        <a:pt x="790" y="144"/>
                      </a:lnTo>
                      <a:lnTo>
                        <a:pt x="790" y="136"/>
                      </a:lnTo>
                      <a:lnTo>
                        <a:pt x="781" y="136"/>
                      </a:lnTo>
                      <a:lnTo>
                        <a:pt x="790" y="136"/>
                      </a:lnTo>
                      <a:lnTo>
                        <a:pt x="773" y="144"/>
                      </a:lnTo>
                      <a:lnTo>
                        <a:pt x="781" y="153"/>
                      </a:lnTo>
                      <a:lnTo>
                        <a:pt x="773" y="161"/>
                      </a:lnTo>
                      <a:lnTo>
                        <a:pt x="730" y="153"/>
                      </a:lnTo>
                      <a:lnTo>
                        <a:pt x="739" y="161"/>
                      </a:lnTo>
                      <a:lnTo>
                        <a:pt x="773" y="170"/>
                      </a:lnTo>
                      <a:lnTo>
                        <a:pt x="781" y="170"/>
                      </a:lnTo>
                      <a:lnTo>
                        <a:pt x="790" y="170"/>
                      </a:lnTo>
                      <a:lnTo>
                        <a:pt x="798" y="178"/>
                      </a:lnTo>
                      <a:lnTo>
                        <a:pt x="781" y="187"/>
                      </a:lnTo>
                      <a:lnTo>
                        <a:pt x="790" y="187"/>
                      </a:lnTo>
                      <a:lnTo>
                        <a:pt x="790" y="204"/>
                      </a:lnTo>
                      <a:lnTo>
                        <a:pt x="781" y="204"/>
                      </a:lnTo>
                      <a:lnTo>
                        <a:pt x="764" y="212"/>
                      </a:lnTo>
                      <a:lnTo>
                        <a:pt x="756" y="212"/>
                      </a:lnTo>
                      <a:lnTo>
                        <a:pt x="756" y="204"/>
                      </a:lnTo>
                      <a:lnTo>
                        <a:pt x="747" y="204"/>
                      </a:lnTo>
                      <a:lnTo>
                        <a:pt x="739" y="204"/>
                      </a:lnTo>
                      <a:lnTo>
                        <a:pt x="739" y="212"/>
                      </a:lnTo>
                      <a:lnTo>
                        <a:pt x="747" y="212"/>
                      </a:lnTo>
                      <a:lnTo>
                        <a:pt x="764" y="221"/>
                      </a:lnTo>
                      <a:lnTo>
                        <a:pt x="790" y="221"/>
                      </a:lnTo>
                      <a:lnTo>
                        <a:pt x="781" y="212"/>
                      </a:lnTo>
                      <a:lnTo>
                        <a:pt x="798" y="212"/>
                      </a:lnTo>
                      <a:lnTo>
                        <a:pt x="807" y="204"/>
                      </a:lnTo>
                      <a:lnTo>
                        <a:pt x="815" y="212"/>
                      </a:lnTo>
                      <a:lnTo>
                        <a:pt x="823" y="204"/>
                      </a:lnTo>
                      <a:lnTo>
                        <a:pt x="823" y="212"/>
                      </a:lnTo>
                      <a:lnTo>
                        <a:pt x="807" y="229"/>
                      </a:lnTo>
                      <a:lnTo>
                        <a:pt x="798" y="246"/>
                      </a:lnTo>
                      <a:lnTo>
                        <a:pt x="756" y="254"/>
                      </a:lnTo>
                      <a:lnTo>
                        <a:pt x="739" y="246"/>
                      </a:lnTo>
                      <a:lnTo>
                        <a:pt x="747" y="263"/>
                      </a:lnTo>
                      <a:lnTo>
                        <a:pt x="713" y="297"/>
                      </a:lnTo>
                      <a:lnTo>
                        <a:pt x="705" y="305"/>
                      </a:lnTo>
                      <a:lnTo>
                        <a:pt x="705" y="297"/>
                      </a:lnTo>
                      <a:lnTo>
                        <a:pt x="705" y="305"/>
                      </a:lnTo>
                      <a:lnTo>
                        <a:pt x="688" y="322"/>
                      </a:lnTo>
                      <a:lnTo>
                        <a:pt x="679" y="339"/>
                      </a:lnTo>
                      <a:lnTo>
                        <a:pt x="679" y="356"/>
                      </a:lnTo>
                      <a:lnTo>
                        <a:pt x="671" y="339"/>
                      </a:lnTo>
                      <a:lnTo>
                        <a:pt x="679" y="365"/>
                      </a:lnTo>
                      <a:lnTo>
                        <a:pt x="671" y="373"/>
                      </a:lnTo>
                      <a:lnTo>
                        <a:pt x="611" y="390"/>
                      </a:lnTo>
                      <a:lnTo>
                        <a:pt x="603" y="382"/>
                      </a:lnTo>
                      <a:lnTo>
                        <a:pt x="552" y="348"/>
                      </a:lnTo>
                      <a:lnTo>
                        <a:pt x="509" y="314"/>
                      </a:lnTo>
                      <a:lnTo>
                        <a:pt x="484" y="297"/>
                      </a:lnTo>
                      <a:lnTo>
                        <a:pt x="475" y="297"/>
                      </a:lnTo>
                      <a:lnTo>
                        <a:pt x="458" y="297"/>
                      </a:lnTo>
                      <a:lnTo>
                        <a:pt x="416" y="305"/>
                      </a:lnTo>
                      <a:lnTo>
                        <a:pt x="390" y="305"/>
                      </a:lnTo>
                      <a:lnTo>
                        <a:pt x="365" y="314"/>
                      </a:lnTo>
                      <a:lnTo>
                        <a:pt x="365" y="297"/>
                      </a:lnTo>
                      <a:lnTo>
                        <a:pt x="356" y="288"/>
                      </a:lnTo>
                      <a:lnTo>
                        <a:pt x="348" y="280"/>
                      </a:lnTo>
                      <a:lnTo>
                        <a:pt x="331" y="288"/>
                      </a:lnTo>
                      <a:lnTo>
                        <a:pt x="331" y="280"/>
                      </a:lnTo>
                      <a:lnTo>
                        <a:pt x="331" y="271"/>
                      </a:lnTo>
                      <a:lnTo>
                        <a:pt x="305" y="271"/>
                      </a:lnTo>
                      <a:lnTo>
                        <a:pt x="297" y="271"/>
                      </a:lnTo>
                      <a:lnTo>
                        <a:pt x="254" y="280"/>
                      </a:lnTo>
                      <a:lnTo>
                        <a:pt x="246" y="280"/>
                      </a:lnTo>
                      <a:lnTo>
                        <a:pt x="237" y="280"/>
                      </a:lnTo>
                      <a:lnTo>
                        <a:pt x="212" y="288"/>
                      </a:lnTo>
                      <a:lnTo>
                        <a:pt x="204" y="288"/>
                      </a:lnTo>
                      <a:lnTo>
                        <a:pt x="195" y="288"/>
                      </a:lnTo>
                      <a:lnTo>
                        <a:pt x="187" y="288"/>
                      </a:lnTo>
                      <a:lnTo>
                        <a:pt x="178" y="297"/>
                      </a:lnTo>
                      <a:lnTo>
                        <a:pt x="170" y="297"/>
                      </a:lnTo>
                      <a:lnTo>
                        <a:pt x="161" y="305"/>
                      </a:lnTo>
                      <a:lnTo>
                        <a:pt x="153" y="305"/>
                      </a:lnTo>
                      <a:lnTo>
                        <a:pt x="144" y="314"/>
                      </a:lnTo>
                      <a:lnTo>
                        <a:pt x="136" y="322"/>
                      </a:lnTo>
                      <a:lnTo>
                        <a:pt x="119" y="322"/>
                      </a:lnTo>
                      <a:lnTo>
                        <a:pt x="76" y="331"/>
                      </a:lnTo>
                      <a:lnTo>
                        <a:pt x="34" y="339"/>
                      </a:lnTo>
                      <a:close/>
                    </a:path>
                  </a:pathLst>
                </a:custGeom>
                <a:solidFill>
                  <a:srgbClr val="8DA3FF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0" hangingPunct="0">
                    <a:spcBef>
                      <a:spcPct val="20000"/>
                    </a:spcBef>
                  </a:pPr>
                  <a:endParaRPr lang="en-US"/>
                </a:p>
              </p:txBody>
            </p:sp>
            <p:sp>
              <p:nvSpPr>
                <p:cNvPr id="46178" name="Freeform 134"/>
                <p:cNvSpPr>
                  <a:spLocks/>
                </p:cNvSpPr>
                <p:nvPr/>
              </p:nvSpPr>
              <p:spPr bwMode="auto">
                <a:xfrm>
                  <a:off x="4957" y="2258"/>
                  <a:ext cx="16" cy="9"/>
                </a:xfrm>
                <a:custGeom>
                  <a:avLst/>
                  <a:gdLst>
                    <a:gd name="T0" fmla="*/ 0 w 16"/>
                    <a:gd name="T1" fmla="*/ 0 h 9"/>
                    <a:gd name="T2" fmla="*/ 8 w 16"/>
                    <a:gd name="T3" fmla="*/ 0 h 9"/>
                    <a:gd name="T4" fmla="*/ 16 w 16"/>
                    <a:gd name="T5" fmla="*/ 0 h 9"/>
                    <a:gd name="T6" fmla="*/ 16 w 16"/>
                    <a:gd name="T7" fmla="*/ 9 h 9"/>
                    <a:gd name="T8" fmla="*/ 8 w 16"/>
                    <a:gd name="T9" fmla="*/ 9 h 9"/>
                    <a:gd name="T10" fmla="*/ 8 w 16"/>
                    <a:gd name="T11" fmla="*/ 0 h 9"/>
                    <a:gd name="T12" fmla="*/ 0 w 16"/>
                    <a:gd name="T13" fmla="*/ 0 h 9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w 16"/>
                    <a:gd name="T22" fmla="*/ 0 h 9"/>
                    <a:gd name="T23" fmla="*/ 16 w 16"/>
                    <a:gd name="T24" fmla="*/ 9 h 9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T21" t="T22" r="T23" b="T24"/>
                  <a:pathLst>
                    <a:path w="16" h="9">
                      <a:moveTo>
                        <a:pt x="0" y="0"/>
                      </a:moveTo>
                      <a:lnTo>
                        <a:pt x="8" y="0"/>
                      </a:lnTo>
                      <a:lnTo>
                        <a:pt x="16" y="0"/>
                      </a:lnTo>
                      <a:lnTo>
                        <a:pt x="16" y="9"/>
                      </a:lnTo>
                      <a:lnTo>
                        <a:pt x="8" y="9"/>
                      </a:lnTo>
                      <a:lnTo>
                        <a:pt x="8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8DA3FF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0" hangingPunct="0">
                    <a:spcBef>
                      <a:spcPct val="20000"/>
                    </a:spcBef>
                  </a:pPr>
                  <a:endParaRPr lang="en-US"/>
                </a:p>
              </p:txBody>
            </p:sp>
            <p:sp>
              <p:nvSpPr>
                <p:cNvPr id="46179" name="Freeform 135"/>
                <p:cNvSpPr>
                  <a:spLocks/>
                </p:cNvSpPr>
                <p:nvPr/>
              </p:nvSpPr>
              <p:spPr bwMode="auto">
                <a:xfrm>
                  <a:off x="4973" y="2258"/>
                  <a:ext cx="51" cy="85"/>
                </a:xfrm>
                <a:custGeom>
                  <a:avLst/>
                  <a:gdLst>
                    <a:gd name="T0" fmla="*/ 0 w 51"/>
                    <a:gd name="T1" fmla="*/ 0 h 85"/>
                    <a:gd name="T2" fmla="*/ 0 w 51"/>
                    <a:gd name="T3" fmla="*/ 0 h 85"/>
                    <a:gd name="T4" fmla="*/ 17 w 51"/>
                    <a:gd name="T5" fmla="*/ 34 h 85"/>
                    <a:gd name="T6" fmla="*/ 51 w 51"/>
                    <a:gd name="T7" fmla="*/ 85 h 85"/>
                    <a:gd name="T8" fmla="*/ 34 w 51"/>
                    <a:gd name="T9" fmla="*/ 60 h 85"/>
                    <a:gd name="T10" fmla="*/ 26 w 51"/>
                    <a:gd name="T11" fmla="*/ 60 h 85"/>
                    <a:gd name="T12" fmla="*/ 17 w 51"/>
                    <a:gd name="T13" fmla="*/ 34 h 85"/>
                    <a:gd name="T14" fmla="*/ 0 w 51"/>
                    <a:gd name="T15" fmla="*/ 0 h 85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w 51"/>
                    <a:gd name="T25" fmla="*/ 0 h 85"/>
                    <a:gd name="T26" fmla="*/ 51 w 51"/>
                    <a:gd name="T27" fmla="*/ 85 h 85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T24" t="T25" r="T26" b="T27"/>
                  <a:pathLst>
                    <a:path w="51" h="85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17" y="34"/>
                      </a:lnTo>
                      <a:lnTo>
                        <a:pt x="51" y="85"/>
                      </a:lnTo>
                      <a:lnTo>
                        <a:pt x="34" y="60"/>
                      </a:lnTo>
                      <a:lnTo>
                        <a:pt x="26" y="60"/>
                      </a:lnTo>
                      <a:lnTo>
                        <a:pt x="17" y="34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8DA3FF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0" hangingPunct="0">
                    <a:spcBef>
                      <a:spcPct val="20000"/>
                    </a:spcBef>
                  </a:pPr>
                  <a:endParaRPr lang="en-US"/>
                </a:p>
              </p:txBody>
            </p:sp>
            <p:sp>
              <p:nvSpPr>
                <p:cNvPr id="46180" name="Freeform 136"/>
                <p:cNvSpPr>
                  <a:spLocks/>
                </p:cNvSpPr>
                <p:nvPr/>
              </p:nvSpPr>
              <p:spPr bwMode="auto">
                <a:xfrm>
                  <a:off x="5024" y="2343"/>
                  <a:ext cx="17" cy="85"/>
                </a:xfrm>
                <a:custGeom>
                  <a:avLst/>
                  <a:gdLst>
                    <a:gd name="T0" fmla="*/ 9 w 17"/>
                    <a:gd name="T1" fmla="*/ 17 h 85"/>
                    <a:gd name="T2" fmla="*/ 9 w 17"/>
                    <a:gd name="T3" fmla="*/ 0 h 85"/>
                    <a:gd name="T4" fmla="*/ 17 w 17"/>
                    <a:gd name="T5" fmla="*/ 17 h 85"/>
                    <a:gd name="T6" fmla="*/ 17 w 17"/>
                    <a:gd name="T7" fmla="*/ 68 h 85"/>
                    <a:gd name="T8" fmla="*/ 0 w 17"/>
                    <a:gd name="T9" fmla="*/ 85 h 85"/>
                    <a:gd name="T10" fmla="*/ 0 w 17"/>
                    <a:gd name="T11" fmla="*/ 76 h 85"/>
                    <a:gd name="T12" fmla="*/ 17 w 17"/>
                    <a:gd name="T13" fmla="*/ 68 h 85"/>
                    <a:gd name="T14" fmla="*/ 17 w 17"/>
                    <a:gd name="T15" fmla="*/ 25 h 85"/>
                    <a:gd name="T16" fmla="*/ 9 w 17"/>
                    <a:gd name="T17" fmla="*/ 17 h 85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17"/>
                    <a:gd name="T28" fmla="*/ 0 h 85"/>
                    <a:gd name="T29" fmla="*/ 17 w 17"/>
                    <a:gd name="T30" fmla="*/ 85 h 85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17" h="85">
                      <a:moveTo>
                        <a:pt x="9" y="17"/>
                      </a:moveTo>
                      <a:lnTo>
                        <a:pt x="9" y="0"/>
                      </a:lnTo>
                      <a:lnTo>
                        <a:pt x="17" y="17"/>
                      </a:lnTo>
                      <a:lnTo>
                        <a:pt x="17" y="68"/>
                      </a:lnTo>
                      <a:lnTo>
                        <a:pt x="0" y="85"/>
                      </a:lnTo>
                      <a:lnTo>
                        <a:pt x="0" y="76"/>
                      </a:lnTo>
                      <a:lnTo>
                        <a:pt x="17" y="68"/>
                      </a:lnTo>
                      <a:lnTo>
                        <a:pt x="17" y="25"/>
                      </a:lnTo>
                      <a:lnTo>
                        <a:pt x="9" y="17"/>
                      </a:lnTo>
                      <a:close/>
                    </a:path>
                  </a:pathLst>
                </a:custGeom>
                <a:solidFill>
                  <a:srgbClr val="8DA3FF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0" hangingPunct="0">
                    <a:spcBef>
                      <a:spcPct val="20000"/>
                    </a:spcBef>
                  </a:pPr>
                  <a:endParaRPr lang="en-US"/>
                </a:p>
              </p:txBody>
            </p:sp>
            <p:sp>
              <p:nvSpPr>
                <p:cNvPr id="46181" name="Freeform 137"/>
                <p:cNvSpPr>
                  <a:spLocks/>
                </p:cNvSpPr>
                <p:nvPr/>
              </p:nvSpPr>
              <p:spPr bwMode="auto">
                <a:xfrm>
                  <a:off x="4999" y="2428"/>
                  <a:ext cx="25" cy="17"/>
                </a:xfrm>
                <a:custGeom>
                  <a:avLst/>
                  <a:gdLst>
                    <a:gd name="T0" fmla="*/ 0 w 25"/>
                    <a:gd name="T1" fmla="*/ 17 h 17"/>
                    <a:gd name="T2" fmla="*/ 0 w 25"/>
                    <a:gd name="T3" fmla="*/ 8 h 17"/>
                    <a:gd name="T4" fmla="*/ 17 w 25"/>
                    <a:gd name="T5" fmla="*/ 0 h 17"/>
                    <a:gd name="T6" fmla="*/ 25 w 25"/>
                    <a:gd name="T7" fmla="*/ 0 h 17"/>
                    <a:gd name="T8" fmla="*/ 17 w 25"/>
                    <a:gd name="T9" fmla="*/ 0 h 17"/>
                    <a:gd name="T10" fmla="*/ 8 w 25"/>
                    <a:gd name="T11" fmla="*/ 8 h 17"/>
                    <a:gd name="T12" fmla="*/ 0 w 25"/>
                    <a:gd name="T13" fmla="*/ 17 h 17"/>
                    <a:gd name="T14" fmla="*/ 0 w 25"/>
                    <a:gd name="T15" fmla="*/ 17 h 17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w 25"/>
                    <a:gd name="T25" fmla="*/ 0 h 17"/>
                    <a:gd name="T26" fmla="*/ 25 w 25"/>
                    <a:gd name="T27" fmla="*/ 17 h 17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T24" t="T25" r="T26" b="T27"/>
                  <a:pathLst>
                    <a:path w="25" h="17">
                      <a:moveTo>
                        <a:pt x="0" y="17"/>
                      </a:moveTo>
                      <a:lnTo>
                        <a:pt x="0" y="8"/>
                      </a:lnTo>
                      <a:lnTo>
                        <a:pt x="17" y="0"/>
                      </a:lnTo>
                      <a:lnTo>
                        <a:pt x="25" y="0"/>
                      </a:lnTo>
                      <a:lnTo>
                        <a:pt x="17" y="0"/>
                      </a:lnTo>
                      <a:lnTo>
                        <a:pt x="8" y="8"/>
                      </a:lnTo>
                      <a:lnTo>
                        <a:pt x="0" y="17"/>
                      </a:lnTo>
                      <a:close/>
                    </a:path>
                  </a:pathLst>
                </a:custGeom>
                <a:solidFill>
                  <a:srgbClr val="8DA3FF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0" hangingPunct="0">
                    <a:spcBef>
                      <a:spcPct val="20000"/>
                    </a:spcBef>
                  </a:pPr>
                  <a:endParaRPr lang="en-US"/>
                </a:p>
              </p:txBody>
            </p:sp>
            <p:sp>
              <p:nvSpPr>
                <p:cNvPr id="46182" name="Freeform 138"/>
                <p:cNvSpPr>
                  <a:spLocks/>
                </p:cNvSpPr>
                <p:nvPr/>
              </p:nvSpPr>
              <p:spPr bwMode="auto">
                <a:xfrm>
                  <a:off x="4957" y="2479"/>
                  <a:ext cx="16" cy="42"/>
                </a:xfrm>
                <a:custGeom>
                  <a:avLst/>
                  <a:gdLst>
                    <a:gd name="T0" fmla="*/ 0 w 16"/>
                    <a:gd name="T1" fmla="*/ 42 h 42"/>
                    <a:gd name="T2" fmla="*/ 0 w 16"/>
                    <a:gd name="T3" fmla="*/ 33 h 42"/>
                    <a:gd name="T4" fmla="*/ 0 w 16"/>
                    <a:gd name="T5" fmla="*/ 33 h 42"/>
                    <a:gd name="T6" fmla="*/ 8 w 16"/>
                    <a:gd name="T7" fmla="*/ 25 h 42"/>
                    <a:gd name="T8" fmla="*/ 8 w 16"/>
                    <a:gd name="T9" fmla="*/ 17 h 42"/>
                    <a:gd name="T10" fmla="*/ 16 w 16"/>
                    <a:gd name="T11" fmla="*/ 8 h 42"/>
                    <a:gd name="T12" fmla="*/ 16 w 16"/>
                    <a:gd name="T13" fmla="*/ 0 h 42"/>
                    <a:gd name="T14" fmla="*/ 8 w 16"/>
                    <a:gd name="T15" fmla="*/ 25 h 42"/>
                    <a:gd name="T16" fmla="*/ 0 w 16"/>
                    <a:gd name="T17" fmla="*/ 42 h 42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16"/>
                    <a:gd name="T28" fmla="*/ 0 h 42"/>
                    <a:gd name="T29" fmla="*/ 16 w 16"/>
                    <a:gd name="T30" fmla="*/ 42 h 42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16" h="42">
                      <a:moveTo>
                        <a:pt x="0" y="42"/>
                      </a:moveTo>
                      <a:lnTo>
                        <a:pt x="0" y="33"/>
                      </a:lnTo>
                      <a:lnTo>
                        <a:pt x="8" y="25"/>
                      </a:lnTo>
                      <a:lnTo>
                        <a:pt x="8" y="17"/>
                      </a:lnTo>
                      <a:lnTo>
                        <a:pt x="16" y="8"/>
                      </a:lnTo>
                      <a:lnTo>
                        <a:pt x="16" y="0"/>
                      </a:lnTo>
                      <a:lnTo>
                        <a:pt x="8" y="25"/>
                      </a:lnTo>
                      <a:lnTo>
                        <a:pt x="0" y="42"/>
                      </a:lnTo>
                      <a:close/>
                    </a:path>
                  </a:pathLst>
                </a:custGeom>
                <a:solidFill>
                  <a:srgbClr val="8DA3FF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0" hangingPunct="0">
                    <a:spcBef>
                      <a:spcPct val="20000"/>
                    </a:spcBef>
                  </a:pPr>
                  <a:endParaRPr lang="en-US"/>
                </a:p>
              </p:txBody>
            </p:sp>
            <p:sp>
              <p:nvSpPr>
                <p:cNvPr id="46183" name="Freeform 139"/>
                <p:cNvSpPr>
                  <a:spLocks/>
                </p:cNvSpPr>
                <p:nvPr/>
              </p:nvSpPr>
              <p:spPr bwMode="auto">
                <a:xfrm>
                  <a:off x="3521" y="2351"/>
                  <a:ext cx="866" cy="306"/>
                </a:xfrm>
                <a:custGeom>
                  <a:avLst/>
                  <a:gdLst>
                    <a:gd name="T0" fmla="*/ 654 w 866"/>
                    <a:gd name="T1" fmla="*/ 204 h 306"/>
                    <a:gd name="T2" fmla="*/ 637 w 866"/>
                    <a:gd name="T3" fmla="*/ 212 h 306"/>
                    <a:gd name="T4" fmla="*/ 595 w 866"/>
                    <a:gd name="T5" fmla="*/ 255 h 306"/>
                    <a:gd name="T6" fmla="*/ 561 w 866"/>
                    <a:gd name="T7" fmla="*/ 255 h 306"/>
                    <a:gd name="T8" fmla="*/ 493 w 866"/>
                    <a:gd name="T9" fmla="*/ 263 h 306"/>
                    <a:gd name="T10" fmla="*/ 374 w 866"/>
                    <a:gd name="T11" fmla="*/ 272 h 306"/>
                    <a:gd name="T12" fmla="*/ 280 w 866"/>
                    <a:gd name="T13" fmla="*/ 280 h 306"/>
                    <a:gd name="T14" fmla="*/ 204 w 866"/>
                    <a:gd name="T15" fmla="*/ 289 h 306"/>
                    <a:gd name="T16" fmla="*/ 136 w 866"/>
                    <a:gd name="T17" fmla="*/ 297 h 306"/>
                    <a:gd name="T18" fmla="*/ 68 w 866"/>
                    <a:gd name="T19" fmla="*/ 297 h 306"/>
                    <a:gd name="T20" fmla="*/ 17 w 866"/>
                    <a:gd name="T21" fmla="*/ 289 h 306"/>
                    <a:gd name="T22" fmla="*/ 26 w 866"/>
                    <a:gd name="T23" fmla="*/ 289 h 306"/>
                    <a:gd name="T24" fmla="*/ 26 w 866"/>
                    <a:gd name="T25" fmla="*/ 272 h 306"/>
                    <a:gd name="T26" fmla="*/ 17 w 866"/>
                    <a:gd name="T27" fmla="*/ 263 h 306"/>
                    <a:gd name="T28" fmla="*/ 17 w 866"/>
                    <a:gd name="T29" fmla="*/ 255 h 306"/>
                    <a:gd name="T30" fmla="*/ 17 w 866"/>
                    <a:gd name="T31" fmla="*/ 246 h 306"/>
                    <a:gd name="T32" fmla="*/ 17 w 866"/>
                    <a:gd name="T33" fmla="*/ 246 h 306"/>
                    <a:gd name="T34" fmla="*/ 26 w 866"/>
                    <a:gd name="T35" fmla="*/ 238 h 306"/>
                    <a:gd name="T36" fmla="*/ 34 w 866"/>
                    <a:gd name="T37" fmla="*/ 246 h 306"/>
                    <a:gd name="T38" fmla="*/ 34 w 866"/>
                    <a:gd name="T39" fmla="*/ 229 h 306"/>
                    <a:gd name="T40" fmla="*/ 43 w 866"/>
                    <a:gd name="T41" fmla="*/ 229 h 306"/>
                    <a:gd name="T42" fmla="*/ 43 w 866"/>
                    <a:gd name="T43" fmla="*/ 221 h 306"/>
                    <a:gd name="T44" fmla="*/ 43 w 866"/>
                    <a:gd name="T45" fmla="*/ 212 h 306"/>
                    <a:gd name="T46" fmla="*/ 34 w 866"/>
                    <a:gd name="T47" fmla="*/ 204 h 306"/>
                    <a:gd name="T48" fmla="*/ 51 w 866"/>
                    <a:gd name="T49" fmla="*/ 195 h 306"/>
                    <a:gd name="T50" fmla="*/ 60 w 866"/>
                    <a:gd name="T51" fmla="*/ 187 h 306"/>
                    <a:gd name="T52" fmla="*/ 51 w 866"/>
                    <a:gd name="T53" fmla="*/ 178 h 306"/>
                    <a:gd name="T54" fmla="*/ 68 w 866"/>
                    <a:gd name="T55" fmla="*/ 178 h 306"/>
                    <a:gd name="T56" fmla="*/ 60 w 866"/>
                    <a:gd name="T57" fmla="*/ 170 h 306"/>
                    <a:gd name="T58" fmla="*/ 68 w 866"/>
                    <a:gd name="T59" fmla="*/ 153 h 306"/>
                    <a:gd name="T60" fmla="*/ 60 w 866"/>
                    <a:gd name="T61" fmla="*/ 136 h 306"/>
                    <a:gd name="T62" fmla="*/ 68 w 866"/>
                    <a:gd name="T63" fmla="*/ 136 h 306"/>
                    <a:gd name="T64" fmla="*/ 68 w 866"/>
                    <a:gd name="T65" fmla="*/ 128 h 306"/>
                    <a:gd name="T66" fmla="*/ 68 w 866"/>
                    <a:gd name="T67" fmla="*/ 111 h 306"/>
                    <a:gd name="T68" fmla="*/ 77 w 866"/>
                    <a:gd name="T69" fmla="*/ 111 h 306"/>
                    <a:gd name="T70" fmla="*/ 85 w 866"/>
                    <a:gd name="T71" fmla="*/ 102 h 306"/>
                    <a:gd name="T72" fmla="*/ 179 w 866"/>
                    <a:gd name="T73" fmla="*/ 94 h 306"/>
                    <a:gd name="T74" fmla="*/ 221 w 866"/>
                    <a:gd name="T75" fmla="*/ 85 h 306"/>
                    <a:gd name="T76" fmla="*/ 255 w 866"/>
                    <a:gd name="T77" fmla="*/ 68 h 306"/>
                    <a:gd name="T78" fmla="*/ 323 w 866"/>
                    <a:gd name="T79" fmla="*/ 68 h 306"/>
                    <a:gd name="T80" fmla="*/ 408 w 866"/>
                    <a:gd name="T81" fmla="*/ 60 h 306"/>
                    <a:gd name="T82" fmla="*/ 501 w 866"/>
                    <a:gd name="T83" fmla="*/ 51 h 306"/>
                    <a:gd name="T84" fmla="*/ 552 w 866"/>
                    <a:gd name="T85" fmla="*/ 43 h 306"/>
                    <a:gd name="T86" fmla="*/ 637 w 866"/>
                    <a:gd name="T87" fmla="*/ 34 h 306"/>
                    <a:gd name="T88" fmla="*/ 705 w 866"/>
                    <a:gd name="T89" fmla="*/ 26 h 306"/>
                    <a:gd name="T90" fmla="*/ 748 w 866"/>
                    <a:gd name="T91" fmla="*/ 26 h 306"/>
                    <a:gd name="T92" fmla="*/ 816 w 866"/>
                    <a:gd name="T93" fmla="*/ 9 h 306"/>
                    <a:gd name="T94" fmla="*/ 866 w 866"/>
                    <a:gd name="T95" fmla="*/ 0 h 306"/>
                    <a:gd name="T96" fmla="*/ 866 w 866"/>
                    <a:gd name="T97" fmla="*/ 34 h 306"/>
                    <a:gd name="T98" fmla="*/ 858 w 866"/>
                    <a:gd name="T99" fmla="*/ 43 h 306"/>
                    <a:gd name="T100" fmla="*/ 833 w 866"/>
                    <a:gd name="T101" fmla="*/ 77 h 306"/>
                    <a:gd name="T102" fmla="*/ 816 w 866"/>
                    <a:gd name="T103" fmla="*/ 77 h 306"/>
                    <a:gd name="T104" fmla="*/ 799 w 866"/>
                    <a:gd name="T105" fmla="*/ 94 h 306"/>
                    <a:gd name="T106" fmla="*/ 782 w 866"/>
                    <a:gd name="T107" fmla="*/ 94 h 306"/>
                    <a:gd name="T108" fmla="*/ 782 w 866"/>
                    <a:gd name="T109" fmla="*/ 85 h 306"/>
                    <a:gd name="T110" fmla="*/ 765 w 866"/>
                    <a:gd name="T111" fmla="*/ 111 h 306"/>
                    <a:gd name="T112" fmla="*/ 756 w 866"/>
                    <a:gd name="T113" fmla="*/ 119 h 306"/>
                    <a:gd name="T114" fmla="*/ 739 w 866"/>
                    <a:gd name="T115" fmla="*/ 136 h 306"/>
                    <a:gd name="T116" fmla="*/ 722 w 866"/>
                    <a:gd name="T117" fmla="*/ 145 h 306"/>
                    <a:gd name="T118" fmla="*/ 714 w 866"/>
                    <a:gd name="T119" fmla="*/ 153 h 306"/>
                    <a:gd name="T120" fmla="*/ 688 w 866"/>
                    <a:gd name="T121" fmla="*/ 161 h 306"/>
                    <a:gd name="T122" fmla="*/ 663 w 866"/>
                    <a:gd name="T123" fmla="*/ 178 h 30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  <a:gd name="T165" fmla="*/ 0 60000 65536"/>
                    <a:gd name="T166" fmla="*/ 0 60000 65536"/>
                    <a:gd name="T167" fmla="*/ 0 60000 65536"/>
                    <a:gd name="T168" fmla="*/ 0 60000 65536"/>
                    <a:gd name="T169" fmla="*/ 0 60000 65536"/>
                    <a:gd name="T170" fmla="*/ 0 60000 65536"/>
                    <a:gd name="T171" fmla="*/ 0 60000 65536"/>
                    <a:gd name="T172" fmla="*/ 0 60000 65536"/>
                    <a:gd name="T173" fmla="*/ 0 60000 65536"/>
                    <a:gd name="T174" fmla="*/ 0 60000 65536"/>
                    <a:gd name="T175" fmla="*/ 0 60000 65536"/>
                    <a:gd name="T176" fmla="*/ 0 60000 65536"/>
                    <a:gd name="T177" fmla="*/ 0 60000 65536"/>
                    <a:gd name="T178" fmla="*/ 0 60000 65536"/>
                    <a:gd name="T179" fmla="*/ 0 60000 65536"/>
                    <a:gd name="T180" fmla="*/ 0 60000 65536"/>
                    <a:gd name="T181" fmla="*/ 0 60000 65536"/>
                    <a:gd name="T182" fmla="*/ 0 60000 65536"/>
                    <a:gd name="T183" fmla="*/ 0 60000 65536"/>
                    <a:gd name="T184" fmla="*/ 0 60000 65536"/>
                    <a:gd name="T185" fmla="*/ 0 60000 65536"/>
                    <a:gd name="T186" fmla="*/ 0 w 866"/>
                    <a:gd name="T187" fmla="*/ 0 h 306"/>
                    <a:gd name="T188" fmla="*/ 866 w 866"/>
                    <a:gd name="T189" fmla="*/ 306 h 306"/>
                  </a:gdLst>
                  <a:ahLst/>
                  <a:cxnLst>
                    <a:cxn ang="T124">
                      <a:pos x="T0" y="T1"/>
                    </a:cxn>
                    <a:cxn ang="T125">
                      <a:pos x="T2" y="T3"/>
                    </a:cxn>
                    <a:cxn ang="T126">
                      <a:pos x="T4" y="T5"/>
                    </a:cxn>
                    <a:cxn ang="T127">
                      <a:pos x="T6" y="T7"/>
                    </a:cxn>
                    <a:cxn ang="T128">
                      <a:pos x="T8" y="T9"/>
                    </a:cxn>
                    <a:cxn ang="T129">
                      <a:pos x="T10" y="T11"/>
                    </a:cxn>
                    <a:cxn ang="T130">
                      <a:pos x="T12" y="T13"/>
                    </a:cxn>
                    <a:cxn ang="T131">
                      <a:pos x="T14" y="T15"/>
                    </a:cxn>
                    <a:cxn ang="T132">
                      <a:pos x="T16" y="T17"/>
                    </a:cxn>
                    <a:cxn ang="T133">
                      <a:pos x="T18" y="T19"/>
                    </a:cxn>
                    <a:cxn ang="T134">
                      <a:pos x="T20" y="T21"/>
                    </a:cxn>
                    <a:cxn ang="T135">
                      <a:pos x="T22" y="T23"/>
                    </a:cxn>
                    <a:cxn ang="T136">
                      <a:pos x="T24" y="T25"/>
                    </a:cxn>
                    <a:cxn ang="T137">
                      <a:pos x="T26" y="T27"/>
                    </a:cxn>
                    <a:cxn ang="T138">
                      <a:pos x="T28" y="T29"/>
                    </a:cxn>
                    <a:cxn ang="T139">
                      <a:pos x="T30" y="T31"/>
                    </a:cxn>
                    <a:cxn ang="T140">
                      <a:pos x="T32" y="T33"/>
                    </a:cxn>
                    <a:cxn ang="T141">
                      <a:pos x="T34" y="T35"/>
                    </a:cxn>
                    <a:cxn ang="T142">
                      <a:pos x="T36" y="T37"/>
                    </a:cxn>
                    <a:cxn ang="T143">
                      <a:pos x="T38" y="T39"/>
                    </a:cxn>
                    <a:cxn ang="T144">
                      <a:pos x="T40" y="T41"/>
                    </a:cxn>
                    <a:cxn ang="T145">
                      <a:pos x="T42" y="T43"/>
                    </a:cxn>
                    <a:cxn ang="T146">
                      <a:pos x="T44" y="T45"/>
                    </a:cxn>
                    <a:cxn ang="T147">
                      <a:pos x="T46" y="T47"/>
                    </a:cxn>
                    <a:cxn ang="T148">
                      <a:pos x="T48" y="T49"/>
                    </a:cxn>
                    <a:cxn ang="T149">
                      <a:pos x="T50" y="T51"/>
                    </a:cxn>
                    <a:cxn ang="T150">
                      <a:pos x="T52" y="T53"/>
                    </a:cxn>
                    <a:cxn ang="T151">
                      <a:pos x="T54" y="T55"/>
                    </a:cxn>
                    <a:cxn ang="T152">
                      <a:pos x="T56" y="T57"/>
                    </a:cxn>
                    <a:cxn ang="T153">
                      <a:pos x="T58" y="T59"/>
                    </a:cxn>
                    <a:cxn ang="T154">
                      <a:pos x="T60" y="T61"/>
                    </a:cxn>
                    <a:cxn ang="T155">
                      <a:pos x="T62" y="T63"/>
                    </a:cxn>
                    <a:cxn ang="T156">
                      <a:pos x="T64" y="T65"/>
                    </a:cxn>
                    <a:cxn ang="T157">
                      <a:pos x="T66" y="T67"/>
                    </a:cxn>
                    <a:cxn ang="T158">
                      <a:pos x="T68" y="T69"/>
                    </a:cxn>
                    <a:cxn ang="T159">
                      <a:pos x="T70" y="T71"/>
                    </a:cxn>
                    <a:cxn ang="T160">
                      <a:pos x="T72" y="T73"/>
                    </a:cxn>
                    <a:cxn ang="T161">
                      <a:pos x="T74" y="T75"/>
                    </a:cxn>
                    <a:cxn ang="T162">
                      <a:pos x="T76" y="T77"/>
                    </a:cxn>
                    <a:cxn ang="T163">
                      <a:pos x="T78" y="T79"/>
                    </a:cxn>
                    <a:cxn ang="T164">
                      <a:pos x="T80" y="T81"/>
                    </a:cxn>
                    <a:cxn ang="T165">
                      <a:pos x="T82" y="T83"/>
                    </a:cxn>
                    <a:cxn ang="T166">
                      <a:pos x="T84" y="T85"/>
                    </a:cxn>
                    <a:cxn ang="T167">
                      <a:pos x="T86" y="T87"/>
                    </a:cxn>
                    <a:cxn ang="T168">
                      <a:pos x="T88" y="T89"/>
                    </a:cxn>
                    <a:cxn ang="T169">
                      <a:pos x="T90" y="T91"/>
                    </a:cxn>
                    <a:cxn ang="T170">
                      <a:pos x="T92" y="T93"/>
                    </a:cxn>
                    <a:cxn ang="T171">
                      <a:pos x="T94" y="T95"/>
                    </a:cxn>
                    <a:cxn ang="T172">
                      <a:pos x="T96" y="T97"/>
                    </a:cxn>
                    <a:cxn ang="T173">
                      <a:pos x="T98" y="T99"/>
                    </a:cxn>
                    <a:cxn ang="T174">
                      <a:pos x="T100" y="T101"/>
                    </a:cxn>
                    <a:cxn ang="T175">
                      <a:pos x="T102" y="T103"/>
                    </a:cxn>
                    <a:cxn ang="T176">
                      <a:pos x="T104" y="T105"/>
                    </a:cxn>
                    <a:cxn ang="T177">
                      <a:pos x="T106" y="T107"/>
                    </a:cxn>
                    <a:cxn ang="T178">
                      <a:pos x="T108" y="T109"/>
                    </a:cxn>
                    <a:cxn ang="T179">
                      <a:pos x="T110" y="T111"/>
                    </a:cxn>
                    <a:cxn ang="T180">
                      <a:pos x="T112" y="T113"/>
                    </a:cxn>
                    <a:cxn ang="T181">
                      <a:pos x="T114" y="T115"/>
                    </a:cxn>
                    <a:cxn ang="T182">
                      <a:pos x="T116" y="T117"/>
                    </a:cxn>
                    <a:cxn ang="T183">
                      <a:pos x="T118" y="T119"/>
                    </a:cxn>
                    <a:cxn ang="T184">
                      <a:pos x="T120" y="T121"/>
                    </a:cxn>
                    <a:cxn ang="T185">
                      <a:pos x="T122" y="T123"/>
                    </a:cxn>
                  </a:cxnLst>
                  <a:rect l="T186" t="T187" r="T188" b="T189"/>
                  <a:pathLst>
                    <a:path w="866" h="306">
                      <a:moveTo>
                        <a:pt x="654" y="187"/>
                      </a:moveTo>
                      <a:lnTo>
                        <a:pt x="654" y="187"/>
                      </a:lnTo>
                      <a:lnTo>
                        <a:pt x="654" y="195"/>
                      </a:lnTo>
                      <a:lnTo>
                        <a:pt x="654" y="204"/>
                      </a:lnTo>
                      <a:lnTo>
                        <a:pt x="646" y="204"/>
                      </a:lnTo>
                      <a:lnTo>
                        <a:pt x="646" y="212"/>
                      </a:lnTo>
                      <a:lnTo>
                        <a:pt x="637" y="212"/>
                      </a:lnTo>
                      <a:lnTo>
                        <a:pt x="629" y="212"/>
                      </a:lnTo>
                      <a:lnTo>
                        <a:pt x="629" y="221"/>
                      </a:lnTo>
                      <a:lnTo>
                        <a:pt x="629" y="246"/>
                      </a:lnTo>
                      <a:lnTo>
                        <a:pt x="595" y="255"/>
                      </a:lnTo>
                      <a:lnTo>
                        <a:pt x="578" y="255"/>
                      </a:lnTo>
                      <a:lnTo>
                        <a:pt x="561" y="255"/>
                      </a:lnTo>
                      <a:lnTo>
                        <a:pt x="527" y="263"/>
                      </a:lnTo>
                      <a:lnTo>
                        <a:pt x="518" y="263"/>
                      </a:lnTo>
                      <a:lnTo>
                        <a:pt x="510" y="263"/>
                      </a:lnTo>
                      <a:lnTo>
                        <a:pt x="493" y="263"/>
                      </a:lnTo>
                      <a:lnTo>
                        <a:pt x="467" y="263"/>
                      </a:lnTo>
                      <a:lnTo>
                        <a:pt x="416" y="272"/>
                      </a:lnTo>
                      <a:lnTo>
                        <a:pt x="374" y="272"/>
                      </a:lnTo>
                      <a:lnTo>
                        <a:pt x="365" y="272"/>
                      </a:lnTo>
                      <a:lnTo>
                        <a:pt x="323" y="280"/>
                      </a:lnTo>
                      <a:lnTo>
                        <a:pt x="280" y="280"/>
                      </a:lnTo>
                      <a:lnTo>
                        <a:pt x="247" y="280"/>
                      </a:lnTo>
                      <a:lnTo>
                        <a:pt x="221" y="289"/>
                      </a:lnTo>
                      <a:lnTo>
                        <a:pt x="204" y="289"/>
                      </a:lnTo>
                      <a:lnTo>
                        <a:pt x="162" y="289"/>
                      </a:lnTo>
                      <a:lnTo>
                        <a:pt x="136" y="297"/>
                      </a:lnTo>
                      <a:lnTo>
                        <a:pt x="119" y="297"/>
                      </a:lnTo>
                      <a:lnTo>
                        <a:pt x="102" y="297"/>
                      </a:lnTo>
                      <a:lnTo>
                        <a:pt x="68" y="297"/>
                      </a:lnTo>
                      <a:lnTo>
                        <a:pt x="0" y="306"/>
                      </a:lnTo>
                      <a:lnTo>
                        <a:pt x="0" y="297"/>
                      </a:lnTo>
                      <a:lnTo>
                        <a:pt x="17" y="297"/>
                      </a:lnTo>
                      <a:lnTo>
                        <a:pt x="17" y="289"/>
                      </a:lnTo>
                      <a:lnTo>
                        <a:pt x="17" y="280"/>
                      </a:lnTo>
                      <a:lnTo>
                        <a:pt x="26" y="289"/>
                      </a:lnTo>
                      <a:lnTo>
                        <a:pt x="26" y="280"/>
                      </a:lnTo>
                      <a:lnTo>
                        <a:pt x="26" y="272"/>
                      </a:lnTo>
                      <a:lnTo>
                        <a:pt x="17" y="272"/>
                      </a:lnTo>
                      <a:lnTo>
                        <a:pt x="17" y="263"/>
                      </a:lnTo>
                      <a:lnTo>
                        <a:pt x="26" y="255"/>
                      </a:lnTo>
                      <a:lnTo>
                        <a:pt x="17" y="255"/>
                      </a:lnTo>
                      <a:lnTo>
                        <a:pt x="26" y="255"/>
                      </a:lnTo>
                      <a:lnTo>
                        <a:pt x="26" y="246"/>
                      </a:lnTo>
                      <a:lnTo>
                        <a:pt x="17" y="246"/>
                      </a:lnTo>
                      <a:lnTo>
                        <a:pt x="17" y="255"/>
                      </a:lnTo>
                      <a:lnTo>
                        <a:pt x="17" y="246"/>
                      </a:lnTo>
                      <a:lnTo>
                        <a:pt x="17" y="238"/>
                      </a:lnTo>
                      <a:lnTo>
                        <a:pt x="26" y="238"/>
                      </a:lnTo>
                      <a:lnTo>
                        <a:pt x="26" y="246"/>
                      </a:lnTo>
                      <a:lnTo>
                        <a:pt x="34" y="246"/>
                      </a:lnTo>
                      <a:lnTo>
                        <a:pt x="26" y="238"/>
                      </a:lnTo>
                      <a:lnTo>
                        <a:pt x="26" y="229"/>
                      </a:lnTo>
                      <a:lnTo>
                        <a:pt x="34" y="229"/>
                      </a:lnTo>
                      <a:lnTo>
                        <a:pt x="43" y="229"/>
                      </a:lnTo>
                      <a:lnTo>
                        <a:pt x="34" y="229"/>
                      </a:lnTo>
                      <a:lnTo>
                        <a:pt x="34" y="221"/>
                      </a:lnTo>
                      <a:lnTo>
                        <a:pt x="43" y="221"/>
                      </a:lnTo>
                      <a:lnTo>
                        <a:pt x="43" y="212"/>
                      </a:lnTo>
                      <a:lnTo>
                        <a:pt x="34" y="212"/>
                      </a:lnTo>
                      <a:lnTo>
                        <a:pt x="34" y="204"/>
                      </a:lnTo>
                      <a:lnTo>
                        <a:pt x="43" y="204"/>
                      </a:lnTo>
                      <a:lnTo>
                        <a:pt x="51" y="204"/>
                      </a:lnTo>
                      <a:lnTo>
                        <a:pt x="51" y="195"/>
                      </a:lnTo>
                      <a:lnTo>
                        <a:pt x="60" y="195"/>
                      </a:lnTo>
                      <a:lnTo>
                        <a:pt x="60" y="187"/>
                      </a:lnTo>
                      <a:lnTo>
                        <a:pt x="51" y="187"/>
                      </a:lnTo>
                      <a:lnTo>
                        <a:pt x="51" y="178"/>
                      </a:lnTo>
                      <a:lnTo>
                        <a:pt x="60" y="178"/>
                      </a:lnTo>
                      <a:lnTo>
                        <a:pt x="60" y="187"/>
                      </a:lnTo>
                      <a:lnTo>
                        <a:pt x="68" y="178"/>
                      </a:lnTo>
                      <a:lnTo>
                        <a:pt x="60" y="178"/>
                      </a:lnTo>
                      <a:lnTo>
                        <a:pt x="51" y="170"/>
                      </a:lnTo>
                      <a:lnTo>
                        <a:pt x="60" y="170"/>
                      </a:lnTo>
                      <a:lnTo>
                        <a:pt x="60" y="161"/>
                      </a:lnTo>
                      <a:lnTo>
                        <a:pt x="68" y="153"/>
                      </a:lnTo>
                      <a:lnTo>
                        <a:pt x="68" y="145"/>
                      </a:lnTo>
                      <a:lnTo>
                        <a:pt x="60" y="145"/>
                      </a:lnTo>
                      <a:lnTo>
                        <a:pt x="60" y="136"/>
                      </a:lnTo>
                      <a:lnTo>
                        <a:pt x="68" y="136"/>
                      </a:lnTo>
                      <a:lnTo>
                        <a:pt x="68" y="128"/>
                      </a:lnTo>
                      <a:lnTo>
                        <a:pt x="60" y="128"/>
                      </a:lnTo>
                      <a:lnTo>
                        <a:pt x="68" y="128"/>
                      </a:lnTo>
                      <a:lnTo>
                        <a:pt x="77" y="119"/>
                      </a:lnTo>
                      <a:lnTo>
                        <a:pt x="68" y="111"/>
                      </a:lnTo>
                      <a:lnTo>
                        <a:pt x="68" y="102"/>
                      </a:lnTo>
                      <a:lnTo>
                        <a:pt x="77" y="102"/>
                      </a:lnTo>
                      <a:lnTo>
                        <a:pt x="77" y="111"/>
                      </a:lnTo>
                      <a:lnTo>
                        <a:pt x="85" y="102"/>
                      </a:lnTo>
                      <a:lnTo>
                        <a:pt x="145" y="102"/>
                      </a:lnTo>
                      <a:lnTo>
                        <a:pt x="179" y="94"/>
                      </a:lnTo>
                      <a:lnTo>
                        <a:pt x="221" y="94"/>
                      </a:lnTo>
                      <a:lnTo>
                        <a:pt x="221" y="85"/>
                      </a:lnTo>
                      <a:lnTo>
                        <a:pt x="221" y="68"/>
                      </a:lnTo>
                      <a:lnTo>
                        <a:pt x="238" y="68"/>
                      </a:lnTo>
                      <a:lnTo>
                        <a:pt x="238" y="77"/>
                      </a:lnTo>
                      <a:lnTo>
                        <a:pt x="255" y="68"/>
                      </a:lnTo>
                      <a:lnTo>
                        <a:pt x="263" y="68"/>
                      </a:lnTo>
                      <a:lnTo>
                        <a:pt x="289" y="68"/>
                      </a:lnTo>
                      <a:lnTo>
                        <a:pt x="314" y="68"/>
                      </a:lnTo>
                      <a:lnTo>
                        <a:pt x="323" y="68"/>
                      </a:lnTo>
                      <a:lnTo>
                        <a:pt x="348" y="60"/>
                      </a:lnTo>
                      <a:lnTo>
                        <a:pt x="374" y="60"/>
                      </a:lnTo>
                      <a:lnTo>
                        <a:pt x="382" y="60"/>
                      </a:lnTo>
                      <a:lnTo>
                        <a:pt x="408" y="60"/>
                      </a:lnTo>
                      <a:lnTo>
                        <a:pt x="433" y="60"/>
                      </a:lnTo>
                      <a:lnTo>
                        <a:pt x="450" y="51"/>
                      </a:lnTo>
                      <a:lnTo>
                        <a:pt x="484" y="51"/>
                      </a:lnTo>
                      <a:lnTo>
                        <a:pt x="501" y="51"/>
                      </a:lnTo>
                      <a:lnTo>
                        <a:pt x="527" y="43"/>
                      </a:lnTo>
                      <a:lnTo>
                        <a:pt x="552" y="43"/>
                      </a:lnTo>
                      <a:lnTo>
                        <a:pt x="603" y="43"/>
                      </a:lnTo>
                      <a:lnTo>
                        <a:pt x="629" y="34"/>
                      </a:lnTo>
                      <a:lnTo>
                        <a:pt x="637" y="34"/>
                      </a:lnTo>
                      <a:lnTo>
                        <a:pt x="663" y="34"/>
                      </a:lnTo>
                      <a:lnTo>
                        <a:pt x="688" y="34"/>
                      </a:lnTo>
                      <a:lnTo>
                        <a:pt x="705" y="26"/>
                      </a:lnTo>
                      <a:lnTo>
                        <a:pt x="714" y="26"/>
                      </a:lnTo>
                      <a:lnTo>
                        <a:pt x="739" y="26"/>
                      </a:lnTo>
                      <a:lnTo>
                        <a:pt x="748" y="26"/>
                      </a:lnTo>
                      <a:lnTo>
                        <a:pt x="773" y="17"/>
                      </a:lnTo>
                      <a:lnTo>
                        <a:pt x="807" y="17"/>
                      </a:lnTo>
                      <a:lnTo>
                        <a:pt x="816" y="17"/>
                      </a:lnTo>
                      <a:lnTo>
                        <a:pt x="816" y="9"/>
                      </a:lnTo>
                      <a:lnTo>
                        <a:pt x="841" y="9"/>
                      </a:lnTo>
                      <a:lnTo>
                        <a:pt x="850" y="9"/>
                      </a:lnTo>
                      <a:lnTo>
                        <a:pt x="866" y="0"/>
                      </a:lnTo>
                      <a:lnTo>
                        <a:pt x="866" y="9"/>
                      </a:lnTo>
                      <a:lnTo>
                        <a:pt x="866" y="17"/>
                      </a:lnTo>
                      <a:lnTo>
                        <a:pt x="866" y="34"/>
                      </a:lnTo>
                      <a:lnTo>
                        <a:pt x="866" y="43"/>
                      </a:lnTo>
                      <a:lnTo>
                        <a:pt x="858" y="43"/>
                      </a:lnTo>
                      <a:lnTo>
                        <a:pt x="850" y="51"/>
                      </a:lnTo>
                      <a:lnTo>
                        <a:pt x="841" y="68"/>
                      </a:lnTo>
                      <a:lnTo>
                        <a:pt x="833" y="77"/>
                      </a:lnTo>
                      <a:lnTo>
                        <a:pt x="824" y="68"/>
                      </a:lnTo>
                      <a:lnTo>
                        <a:pt x="816" y="77"/>
                      </a:lnTo>
                      <a:lnTo>
                        <a:pt x="807" y="77"/>
                      </a:lnTo>
                      <a:lnTo>
                        <a:pt x="807" y="85"/>
                      </a:lnTo>
                      <a:lnTo>
                        <a:pt x="799" y="94"/>
                      </a:lnTo>
                      <a:lnTo>
                        <a:pt x="790" y="102"/>
                      </a:lnTo>
                      <a:lnTo>
                        <a:pt x="782" y="94"/>
                      </a:lnTo>
                      <a:lnTo>
                        <a:pt x="782" y="85"/>
                      </a:lnTo>
                      <a:lnTo>
                        <a:pt x="765" y="94"/>
                      </a:lnTo>
                      <a:lnTo>
                        <a:pt x="765" y="102"/>
                      </a:lnTo>
                      <a:lnTo>
                        <a:pt x="765" y="111"/>
                      </a:lnTo>
                      <a:lnTo>
                        <a:pt x="756" y="102"/>
                      </a:lnTo>
                      <a:lnTo>
                        <a:pt x="756" y="111"/>
                      </a:lnTo>
                      <a:lnTo>
                        <a:pt x="756" y="119"/>
                      </a:lnTo>
                      <a:lnTo>
                        <a:pt x="756" y="128"/>
                      </a:lnTo>
                      <a:lnTo>
                        <a:pt x="748" y="128"/>
                      </a:lnTo>
                      <a:lnTo>
                        <a:pt x="739" y="128"/>
                      </a:lnTo>
                      <a:lnTo>
                        <a:pt x="739" y="136"/>
                      </a:lnTo>
                      <a:lnTo>
                        <a:pt x="731" y="136"/>
                      </a:lnTo>
                      <a:lnTo>
                        <a:pt x="722" y="136"/>
                      </a:lnTo>
                      <a:lnTo>
                        <a:pt x="722" y="145"/>
                      </a:lnTo>
                      <a:lnTo>
                        <a:pt x="714" y="153"/>
                      </a:lnTo>
                      <a:lnTo>
                        <a:pt x="705" y="161"/>
                      </a:lnTo>
                      <a:lnTo>
                        <a:pt x="697" y="161"/>
                      </a:lnTo>
                      <a:lnTo>
                        <a:pt x="688" y="161"/>
                      </a:lnTo>
                      <a:lnTo>
                        <a:pt x="680" y="161"/>
                      </a:lnTo>
                      <a:lnTo>
                        <a:pt x="671" y="170"/>
                      </a:lnTo>
                      <a:lnTo>
                        <a:pt x="663" y="178"/>
                      </a:lnTo>
                      <a:lnTo>
                        <a:pt x="654" y="187"/>
                      </a:lnTo>
                      <a:close/>
                    </a:path>
                  </a:pathLst>
                </a:custGeom>
                <a:solidFill>
                  <a:srgbClr val="8DA3FF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0" hangingPunct="0">
                    <a:spcBef>
                      <a:spcPct val="20000"/>
                    </a:spcBef>
                  </a:pPr>
                  <a:endParaRPr lang="en-US"/>
                </a:p>
              </p:txBody>
            </p:sp>
            <p:sp>
              <p:nvSpPr>
                <p:cNvPr id="46184" name="Freeform 140"/>
                <p:cNvSpPr>
                  <a:spLocks/>
                </p:cNvSpPr>
                <p:nvPr/>
              </p:nvSpPr>
              <p:spPr bwMode="auto">
                <a:xfrm>
                  <a:off x="1780" y="2453"/>
                  <a:ext cx="1427" cy="1390"/>
                </a:xfrm>
                <a:custGeom>
                  <a:avLst/>
                  <a:gdLst>
                    <a:gd name="T0" fmla="*/ 68 w 1427"/>
                    <a:gd name="T1" fmla="*/ 551 h 1390"/>
                    <a:gd name="T2" fmla="*/ 408 w 1427"/>
                    <a:gd name="T3" fmla="*/ 348 h 1390"/>
                    <a:gd name="T4" fmla="*/ 629 w 1427"/>
                    <a:gd name="T5" fmla="*/ 17 h 1390"/>
                    <a:gd name="T6" fmla="*/ 731 w 1427"/>
                    <a:gd name="T7" fmla="*/ 263 h 1390"/>
                    <a:gd name="T8" fmla="*/ 782 w 1427"/>
                    <a:gd name="T9" fmla="*/ 288 h 1390"/>
                    <a:gd name="T10" fmla="*/ 815 w 1427"/>
                    <a:gd name="T11" fmla="*/ 314 h 1390"/>
                    <a:gd name="T12" fmla="*/ 875 w 1427"/>
                    <a:gd name="T13" fmla="*/ 322 h 1390"/>
                    <a:gd name="T14" fmla="*/ 926 w 1427"/>
                    <a:gd name="T15" fmla="*/ 331 h 1390"/>
                    <a:gd name="T16" fmla="*/ 943 w 1427"/>
                    <a:gd name="T17" fmla="*/ 356 h 1390"/>
                    <a:gd name="T18" fmla="*/ 985 w 1427"/>
                    <a:gd name="T19" fmla="*/ 356 h 1390"/>
                    <a:gd name="T20" fmla="*/ 1019 w 1427"/>
                    <a:gd name="T21" fmla="*/ 365 h 1390"/>
                    <a:gd name="T22" fmla="*/ 1036 w 1427"/>
                    <a:gd name="T23" fmla="*/ 373 h 1390"/>
                    <a:gd name="T24" fmla="*/ 1062 w 1427"/>
                    <a:gd name="T25" fmla="*/ 365 h 1390"/>
                    <a:gd name="T26" fmla="*/ 1096 w 1427"/>
                    <a:gd name="T27" fmla="*/ 373 h 1390"/>
                    <a:gd name="T28" fmla="*/ 1130 w 1427"/>
                    <a:gd name="T29" fmla="*/ 381 h 1390"/>
                    <a:gd name="T30" fmla="*/ 1147 w 1427"/>
                    <a:gd name="T31" fmla="*/ 365 h 1390"/>
                    <a:gd name="T32" fmla="*/ 1181 w 1427"/>
                    <a:gd name="T33" fmla="*/ 365 h 1390"/>
                    <a:gd name="T34" fmla="*/ 1206 w 1427"/>
                    <a:gd name="T35" fmla="*/ 365 h 1390"/>
                    <a:gd name="T36" fmla="*/ 1249 w 1427"/>
                    <a:gd name="T37" fmla="*/ 356 h 1390"/>
                    <a:gd name="T38" fmla="*/ 1266 w 1427"/>
                    <a:gd name="T39" fmla="*/ 373 h 1390"/>
                    <a:gd name="T40" fmla="*/ 1283 w 1427"/>
                    <a:gd name="T41" fmla="*/ 381 h 1390"/>
                    <a:gd name="T42" fmla="*/ 1300 w 1427"/>
                    <a:gd name="T43" fmla="*/ 390 h 1390"/>
                    <a:gd name="T44" fmla="*/ 1308 w 1427"/>
                    <a:gd name="T45" fmla="*/ 398 h 1390"/>
                    <a:gd name="T46" fmla="*/ 1325 w 1427"/>
                    <a:gd name="T47" fmla="*/ 398 h 1390"/>
                    <a:gd name="T48" fmla="*/ 1351 w 1427"/>
                    <a:gd name="T49" fmla="*/ 398 h 1390"/>
                    <a:gd name="T50" fmla="*/ 1368 w 1427"/>
                    <a:gd name="T51" fmla="*/ 610 h 1390"/>
                    <a:gd name="T52" fmla="*/ 1393 w 1427"/>
                    <a:gd name="T53" fmla="*/ 644 h 1390"/>
                    <a:gd name="T54" fmla="*/ 1401 w 1427"/>
                    <a:gd name="T55" fmla="*/ 670 h 1390"/>
                    <a:gd name="T56" fmla="*/ 1401 w 1427"/>
                    <a:gd name="T57" fmla="*/ 686 h 1390"/>
                    <a:gd name="T58" fmla="*/ 1418 w 1427"/>
                    <a:gd name="T59" fmla="*/ 712 h 1390"/>
                    <a:gd name="T60" fmla="*/ 1418 w 1427"/>
                    <a:gd name="T61" fmla="*/ 729 h 1390"/>
                    <a:gd name="T62" fmla="*/ 1418 w 1427"/>
                    <a:gd name="T63" fmla="*/ 754 h 1390"/>
                    <a:gd name="T64" fmla="*/ 1401 w 1427"/>
                    <a:gd name="T65" fmla="*/ 780 h 1390"/>
                    <a:gd name="T66" fmla="*/ 1401 w 1427"/>
                    <a:gd name="T67" fmla="*/ 805 h 1390"/>
                    <a:gd name="T68" fmla="*/ 1410 w 1427"/>
                    <a:gd name="T69" fmla="*/ 839 h 1390"/>
                    <a:gd name="T70" fmla="*/ 1300 w 1427"/>
                    <a:gd name="T71" fmla="*/ 932 h 1390"/>
                    <a:gd name="T72" fmla="*/ 1291 w 1427"/>
                    <a:gd name="T73" fmla="*/ 890 h 1390"/>
                    <a:gd name="T74" fmla="*/ 1274 w 1427"/>
                    <a:gd name="T75" fmla="*/ 932 h 1390"/>
                    <a:gd name="T76" fmla="*/ 1189 w 1427"/>
                    <a:gd name="T77" fmla="*/ 1017 h 1390"/>
                    <a:gd name="T78" fmla="*/ 1130 w 1427"/>
                    <a:gd name="T79" fmla="*/ 1025 h 1390"/>
                    <a:gd name="T80" fmla="*/ 1096 w 1427"/>
                    <a:gd name="T81" fmla="*/ 1042 h 1390"/>
                    <a:gd name="T82" fmla="*/ 1079 w 1427"/>
                    <a:gd name="T83" fmla="*/ 1034 h 1390"/>
                    <a:gd name="T84" fmla="*/ 1062 w 1427"/>
                    <a:gd name="T85" fmla="*/ 1059 h 1390"/>
                    <a:gd name="T86" fmla="*/ 1045 w 1427"/>
                    <a:gd name="T87" fmla="*/ 1093 h 1390"/>
                    <a:gd name="T88" fmla="*/ 1036 w 1427"/>
                    <a:gd name="T89" fmla="*/ 1102 h 1390"/>
                    <a:gd name="T90" fmla="*/ 985 w 1427"/>
                    <a:gd name="T91" fmla="*/ 1136 h 1390"/>
                    <a:gd name="T92" fmla="*/ 977 w 1427"/>
                    <a:gd name="T93" fmla="*/ 1203 h 1390"/>
                    <a:gd name="T94" fmla="*/ 977 w 1427"/>
                    <a:gd name="T95" fmla="*/ 1271 h 1390"/>
                    <a:gd name="T96" fmla="*/ 994 w 1427"/>
                    <a:gd name="T97" fmla="*/ 1381 h 1390"/>
                    <a:gd name="T98" fmla="*/ 883 w 1427"/>
                    <a:gd name="T99" fmla="*/ 1356 h 1390"/>
                    <a:gd name="T100" fmla="*/ 790 w 1427"/>
                    <a:gd name="T101" fmla="*/ 1305 h 1390"/>
                    <a:gd name="T102" fmla="*/ 731 w 1427"/>
                    <a:gd name="T103" fmla="*/ 1152 h 1390"/>
                    <a:gd name="T104" fmla="*/ 654 w 1427"/>
                    <a:gd name="T105" fmla="*/ 1034 h 1390"/>
                    <a:gd name="T106" fmla="*/ 561 w 1427"/>
                    <a:gd name="T107" fmla="*/ 890 h 1390"/>
                    <a:gd name="T108" fmla="*/ 493 w 1427"/>
                    <a:gd name="T109" fmla="*/ 864 h 1390"/>
                    <a:gd name="T110" fmla="*/ 382 w 1427"/>
                    <a:gd name="T111" fmla="*/ 915 h 1390"/>
                    <a:gd name="T112" fmla="*/ 280 w 1427"/>
                    <a:gd name="T113" fmla="*/ 924 h 1390"/>
                    <a:gd name="T114" fmla="*/ 179 w 1427"/>
                    <a:gd name="T115" fmla="*/ 771 h 1390"/>
                    <a:gd name="T116" fmla="*/ 102 w 1427"/>
                    <a:gd name="T117" fmla="*/ 678 h 1390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  <a:gd name="T165" fmla="*/ 0 60000 65536"/>
                    <a:gd name="T166" fmla="*/ 0 60000 65536"/>
                    <a:gd name="T167" fmla="*/ 0 60000 65536"/>
                    <a:gd name="T168" fmla="*/ 0 60000 65536"/>
                    <a:gd name="T169" fmla="*/ 0 60000 65536"/>
                    <a:gd name="T170" fmla="*/ 0 60000 65536"/>
                    <a:gd name="T171" fmla="*/ 0 60000 65536"/>
                    <a:gd name="T172" fmla="*/ 0 60000 65536"/>
                    <a:gd name="T173" fmla="*/ 0 60000 65536"/>
                    <a:gd name="T174" fmla="*/ 0 60000 65536"/>
                    <a:gd name="T175" fmla="*/ 0 60000 65536"/>
                    <a:gd name="T176" fmla="*/ 0 60000 65536"/>
                    <a:gd name="T177" fmla="*/ 0 w 1427"/>
                    <a:gd name="T178" fmla="*/ 0 h 1390"/>
                    <a:gd name="T179" fmla="*/ 1427 w 1427"/>
                    <a:gd name="T180" fmla="*/ 1390 h 1390"/>
                  </a:gdLst>
                  <a:ahLst/>
                  <a:cxnLst>
                    <a:cxn ang="T118">
                      <a:pos x="T0" y="T1"/>
                    </a:cxn>
                    <a:cxn ang="T119">
                      <a:pos x="T2" y="T3"/>
                    </a:cxn>
                    <a:cxn ang="T120">
                      <a:pos x="T4" y="T5"/>
                    </a:cxn>
                    <a:cxn ang="T121">
                      <a:pos x="T6" y="T7"/>
                    </a:cxn>
                    <a:cxn ang="T122">
                      <a:pos x="T8" y="T9"/>
                    </a:cxn>
                    <a:cxn ang="T123">
                      <a:pos x="T10" y="T11"/>
                    </a:cxn>
                    <a:cxn ang="T124">
                      <a:pos x="T12" y="T13"/>
                    </a:cxn>
                    <a:cxn ang="T125">
                      <a:pos x="T14" y="T15"/>
                    </a:cxn>
                    <a:cxn ang="T126">
                      <a:pos x="T16" y="T17"/>
                    </a:cxn>
                    <a:cxn ang="T127">
                      <a:pos x="T18" y="T19"/>
                    </a:cxn>
                    <a:cxn ang="T128">
                      <a:pos x="T20" y="T21"/>
                    </a:cxn>
                    <a:cxn ang="T129">
                      <a:pos x="T22" y="T23"/>
                    </a:cxn>
                    <a:cxn ang="T130">
                      <a:pos x="T24" y="T25"/>
                    </a:cxn>
                    <a:cxn ang="T131">
                      <a:pos x="T26" y="T27"/>
                    </a:cxn>
                    <a:cxn ang="T132">
                      <a:pos x="T28" y="T29"/>
                    </a:cxn>
                    <a:cxn ang="T133">
                      <a:pos x="T30" y="T31"/>
                    </a:cxn>
                    <a:cxn ang="T134">
                      <a:pos x="T32" y="T33"/>
                    </a:cxn>
                    <a:cxn ang="T135">
                      <a:pos x="T34" y="T35"/>
                    </a:cxn>
                    <a:cxn ang="T136">
                      <a:pos x="T36" y="T37"/>
                    </a:cxn>
                    <a:cxn ang="T137">
                      <a:pos x="T38" y="T39"/>
                    </a:cxn>
                    <a:cxn ang="T138">
                      <a:pos x="T40" y="T41"/>
                    </a:cxn>
                    <a:cxn ang="T139">
                      <a:pos x="T42" y="T43"/>
                    </a:cxn>
                    <a:cxn ang="T140">
                      <a:pos x="T44" y="T45"/>
                    </a:cxn>
                    <a:cxn ang="T141">
                      <a:pos x="T46" y="T47"/>
                    </a:cxn>
                    <a:cxn ang="T142">
                      <a:pos x="T48" y="T49"/>
                    </a:cxn>
                    <a:cxn ang="T143">
                      <a:pos x="T50" y="T51"/>
                    </a:cxn>
                    <a:cxn ang="T144">
                      <a:pos x="T52" y="T53"/>
                    </a:cxn>
                    <a:cxn ang="T145">
                      <a:pos x="T54" y="T55"/>
                    </a:cxn>
                    <a:cxn ang="T146">
                      <a:pos x="T56" y="T57"/>
                    </a:cxn>
                    <a:cxn ang="T147">
                      <a:pos x="T58" y="T59"/>
                    </a:cxn>
                    <a:cxn ang="T148">
                      <a:pos x="T60" y="T61"/>
                    </a:cxn>
                    <a:cxn ang="T149">
                      <a:pos x="T62" y="T63"/>
                    </a:cxn>
                    <a:cxn ang="T150">
                      <a:pos x="T64" y="T65"/>
                    </a:cxn>
                    <a:cxn ang="T151">
                      <a:pos x="T66" y="T67"/>
                    </a:cxn>
                    <a:cxn ang="T152">
                      <a:pos x="T68" y="T69"/>
                    </a:cxn>
                    <a:cxn ang="T153">
                      <a:pos x="T70" y="T71"/>
                    </a:cxn>
                    <a:cxn ang="T154">
                      <a:pos x="T72" y="T73"/>
                    </a:cxn>
                    <a:cxn ang="T155">
                      <a:pos x="T74" y="T75"/>
                    </a:cxn>
                    <a:cxn ang="T156">
                      <a:pos x="T76" y="T77"/>
                    </a:cxn>
                    <a:cxn ang="T157">
                      <a:pos x="T78" y="T79"/>
                    </a:cxn>
                    <a:cxn ang="T158">
                      <a:pos x="T80" y="T81"/>
                    </a:cxn>
                    <a:cxn ang="T159">
                      <a:pos x="T82" y="T83"/>
                    </a:cxn>
                    <a:cxn ang="T160">
                      <a:pos x="T84" y="T85"/>
                    </a:cxn>
                    <a:cxn ang="T161">
                      <a:pos x="T86" y="T87"/>
                    </a:cxn>
                    <a:cxn ang="T162">
                      <a:pos x="T88" y="T89"/>
                    </a:cxn>
                    <a:cxn ang="T163">
                      <a:pos x="T90" y="T91"/>
                    </a:cxn>
                    <a:cxn ang="T164">
                      <a:pos x="T92" y="T93"/>
                    </a:cxn>
                    <a:cxn ang="T165">
                      <a:pos x="T94" y="T95"/>
                    </a:cxn>
                    <a:cxn ang="T166">
                      <a:pos x="T96" y="T97"/>
                    </a:cxn>
                    <a:cxn ang="T167">
                      <a:pos x="T98" y="T99"/>
                    </a:cxn>
                    <a:cxn ang="T168">
                      <a:pos x="T100" y="T101"/>
                    </a:cxn>
                    <a:cxn ang="T169">
                      <a:pos x="T102" y="T103"/>
                    </a:cxn>
                    <a:cxn ang="T170">
                      <a:pos x="T104" y="T105"/>
                    </a:cxn>
                    <a:cxn ang="T171">
                      <a:pos x="T106" y="T107"/>
                    </a:cxn>
                    <a:cxn ang="T172">
                      <a:pos x="T108" y="T109"/>
                    </a:cxn>
                    <a:cxn ang="T173">
                      <a:pos x="T110" y="T111"/>
                    </a:cxn>
                    <a:cxn ang="T174">
                      <a:pos x="T112" y="T113"/>
                    </a:cxn>
                    <a:cxn ang="T175">
                      <a:pos x="T114" y="T115"/>
                    </a:cxn>
                    <a:cxn ang="T176">
                      <a:pos x="T116" y="T117"/>
                    </a:cxn>
                  </a:cxnLst>
                  <a:rect l="T177" t="T178" r="T179" b="T180"/>
                  <a:pathLst>
                    <a:path w="1427" h="1390">
                      <a:moveTo>
                        <a:pt x="60" y="627"/>
                      </a:moveTo>
                      <a:lnTo>
                        <a:pt x="43" y="610"/>
                      </a:lnTo>
                      <a:lnTo>
                        <a:pt x="26" y="576"/>
                      </a:lnTo>
                      <a:lnTo>
                        <a:pt x="9" y="568"/>
                      </a:lnTo>
                      <a:lnTo>
                        <a:pt x="0" y="568"/>
                      </a:lnTo>
                      <a:lnTo>
                        <a:pt x="0" y="559"/>
                      </a:lnTo>
                      <a:lnTo>
                        <a:pt x="0" y="551"/>
                      </a:lnTo>
                      <a:lnTo>
                        <a:pt x="0" y="542"/>
                      </a:lnTo>
                      <a:lnTo>
                        <a:pt x="26" y="542"/>
                      </a:lnTo>
                      <a:lnTo>
                        <a:pt x="68" y="551"/>
                      </a:lnTo>
                      <a:lnTo>
                        <a:pt x="187" y="559"/>
                      </a:lnTo>
                      <a:lnTo>
                        <a:pt x="196" y="559"/>
                      </a:lnTo>
                      <a:lnTo>
                        <a:pt x="280" y="568"/>
                      </a:lnTo>
                      <a:lnTo>
                        <a:pt x="289" y="568"/>
                      </a:lnTo>
                      <a:lnTo>
                        <a:pt x="314" y="568"/>
                      </a:lnTo>
                      <a:lnTo>
                        <a:pt x="357" y="576"/>
                      </a:lnTo>
                      <a:lnTo>
                        <a:pt x="382" y="576"/>
                      </a:lnTo>
                      <a:lnTo>
                        <a:pt x="391" y="568"/>
                      </a:lnTo>
                      <a:lnTo>
                        <a:pt x="391" y="509"/>
                      </a:lnTo>
                      <a:lnTo>
                        <a:pt x="399" y="458"/>
                      </a:lnTo>
                      <a:lnTo>
                        <a:pt x="399" y="398"/>
                      </a:lnTo>
                      <a:lnTo>
                        <a:pt x="399" y="373"/>
                      </a:lnTo>
                      <a:lnTo>
                        <a:pt x="408" y="348"/>
                      </a:lnTo>
                      <a:lnTo>
                        <a:pt x="408" y="280"/>
                      </a:lnTo>
                      <a:lnTo>
                        <a:pt x="416" y="220"/>
                      </a:lnTo>
                      <a:lnTo>
                        <a:pt x="416" y="195"/>
                      </a:lnTo>
                      <a:lnTo>
                        <a:pt x="416" y="170"/>
                      </a:lnTo>
                      <a:lnTo>
                        <a:pt x="425" y="110"/>
                      </a:lnTo>
                      <a:lnTo>
                        <a:pt x="425" y="93"/>
                      </a:lnTo>
                      <a:lnTo>
                        <a:pt x="425" y="59"/>
                      </a:lnTo>
                      <a:lnTo>
                        <a:pt x="433" y="0"/>
                      </a:lnTo>
                      <a:lnTo>
                        <a:pt x="518" y="9"/>
                      </a:lnTo>
                      <a:lnTo>
                        <a:pt x="535" y="9"/>
                      </a:lnTo>
                      <a:lnTo>
                        <a:pt x="578" y="9"/>
                      </a:lnTo>
                      <a:lnTo>
                        <a:pt x="629" y="17"/>
                      </a:lnTo>
                      <a:lnTo>
                        <a:pt x="646" y="17"/>
                      </a:lnTo>
                      <a:lnTo>
                        <a:pt x="688" y="17"/>
                      </a:lnTo>
                      <a:lnTo>
                        <a:pt x="739" y="17"/>
                      </a:lnTo>
                      <a:lnTo>
                        <a:pt x="739" y="76"/>
                      </a:lnTo>
                      <a:lnTo>
                        <a:pt x="739" y="93"/>
                      </a:lnTo>
                      <a:lnTo>
                        <a:pt x="739" y="127"/>
                      </a:lnTo>
                      <a:lnTo>
                        <a:pt x="739" y="153"/>
                      </a:lnTo>
                      <a:lnTo>
                        <a:pt x="739" y="187"/>
                      </a:lnTo>
                      <a:lnTo>
                        <a:pt x="731" y="204"/>
                      </a:lnTo>
                      <a:lnTo>
                        <a:pt x="731" y="246"/>
                      </a:lnTo>
                      <a:lnTo>
                        <a:pt x="731" y="263"/>
                      </a:lnTo>
                      <a:lnTo>
                        <a:pt x="739" y="263"/>
                      </a:lnTo>
                      <a:lnTo>
                        <a:pt x="748" y="271"/>
                      </a:lnTo>
                      <a:lnTo>
                        <a:pt x="756" y="280"/>
                      </a:lnTo>
                      <a:lnTo>
                        <a:pt x="765" y="288"/>
                      </a:lnTo>
                      <a:lnTo>
                        <a:pt x="773" y="297"/>
                      </a:lnTo>
                      <a:lnTo>
                        <a:pt x="773" y="288"/>
                      </a:lnTo>
                      <a:lnTo>
                        <a:pt x="782" y="288"/>
                      </a:lnTo>
                      <a:lnTo>
                        <a:pt x="790" y="297"/>
                      </a:lnTo>
                      <a:lnTo>
                        <a:pt x="799" y="288"/>
                      </a:lnTo>
                      <a:lnTo>
                        <a:pt x="799" y="280"/>
                      </a:lnTo>
                      <a:lnTo>
                        <a:pt x="799" y="288"/>
                      </a:lnTo>
                      <a:lnTo>
                        <a:pt x="807" y="288"/>
                      </a:lnTo>
                      <a:lnTo>
                        <a:pt x="807" y="297"/>
                      </a:lnTo>
                      <a:lnTo>
                        <a:pt x="815" y="297"/>
                      </a:lnTo>
                      <a:lnTo>
                        <a:pt x="815" y="305"/>
                      </a:lnTo>
                      <a:lnTo>
                        <a:pt x="815" y="314"/>
                      </a:lnTo>
                      <a:lnTo>
                        <a:pt x="824" y="314"/>
                      </a:lnTo>
                      <a:lnTo>
                        <a:pt x="832" y="322"/>
                      </a:lnTo>
                      <a:lnTo>
                        <a:pt x="832" y="314"/>
                      </a:lnTo>
                      <a:lnTo>
                        <a:pt x="841" y="322"/>
                      </a:lnTo>
                      <a:lnTo>
                        <a:pt x="849" y="322"/>
                      </a:lnTo>
                      <a:lnTo>
                        <a:pt x="858" y="322"/>
                      </a:lnTo>
                      <a:lnTo>
                        <a:pt x="858" y="331"/>
                      </a:lnTo>
                      <a:lnTo>
                        <a:pt x="866" y="331"/>
                      </a:lnTo>
                      <a:lnTo>
                        <a:pt x="866" y="322"/>
                      </a:lnTo>
                      <a:lnTo>
                        <a:pt x="875" y="322"/>
                      </a:lnTo>
                      <a:lnTo>
                        <a:pt x="883" y="331"/>
                      </a:lnTo>
                      <a:lnTo>
                        <a:pt x="883" y="339"/>
                      </a:lnTo>
                      <a:lnTo>
                        <a:pt x="892" y="339"/>
                      </a:lnTo>
                      <a:lnTo>
                        <a:pt x="900" y="339"/>
                      </a:lnTo>
                      <a:lnTo>
                        <a:pt x="900" y="331"/>
                      </a:lnTo>
                      <a:lnTo>
                        <a:pt x="909" y="331"/>
                      </a:lnTo>
                      <a:lnTo>
                        <a:pt x="926" y="331"/>
                      </a:lnTo>
                      <a:lnTo>
                        <a:pt x="934" y="331"/>
                      </a:lnTo>
                      <a:lnTo>
                        <a:pt x="926" y="339"/>
                      </a:lnTo>
                      <a:lnTo>
                        <a:pt x="934" y="348"/>
                      </a:lnTo>
                      <a:lnTo>
                        <a:pt x="943" y="348"/>
                      </a:lnTo>
                      <a:lnTo>
                        <a:pt x="943" y="356"/>
                      </a:lnTo>
                      <a:lnTo>
                        <a:pt x="943" y="365"/>
                      </a:lnTo>
                      <a:lnTo>
                        <a:pt x="951" y="365"/>
                      </a:lnTo>
                      <a:lnTo>
                        <a:pt x="960" y="365"/>
                      </a:lnTo>
                      <a:lnTo>
                        <a:pt x="968" y="356"/>
                      </a:lnTo>
                      <a:lnTo>
                        <a:pt x="968" y="348"/>
                      </a:lnTo>
                      <a:lnTo>
                        <a:pt x="977" y="348"/>
                      </a:lnTo>
                      <a:lnTo>
                        <a:pt x="985" y="348"/>
                      </a:lnTo>
                      <a:lnTo>
                        <a:pt x="985" y="356"/>
                      </a:lnTo>
                      <a:lnTo>
                        <a:pt x="994" y="356"/>
                      </a:lnTo>
                      <a:lnTo>
                        <a:pt x="994" y="365"/>
                      </a:lnTo>
                      <a:lnTo>
                        <a:pt x="994" y="373"/>
                      </a:lnTo>
                      <a:lnTo>
                        <a:pt x="1002" y="373"/>
                      </a:lnTo>
                      <a:lnTo>
                        <a:pt x="1011" y="373"/>
                      </a:lnTo>
                      <a:lnTo>
                        <a:pt x="1011" y="365"/>
                      </a:lnTo>
                      <a:lnTo>
                        <a:pt x="1019" y="365"/>
                      </a:lnTo>
                      <a:lnTo>
                        <a:pt x="1028" y="365"/>
                      </a:lnTo>
                      <a:lnTo>
                        <a:pt x="1028" y="373"/>
                      </a:lnTo>
                      <a:lnTo>
                        <a:pt x="1019" y="373"/>
                      </a:lnTo>
                      <a:lnTo>
                        <a:pt x="1028" y="381"/>
                      </a:lnTo>
                      <a:lnTo>
                        <a:pt x="1036" y="381"/>
                      </a:lnTo>
                      <a:lnTo>
                        <a:pt x="1036" y="373"/>
                      </a:lnTo>
                      <a:lnTo>
                        <a:pt x="1036" y="365"/>
                      </a:lnTo>
                      <a:lnTo>
                        <a:pt x="1045" y="373"/>
                      </a:lnTo>
                      <a:lnTo>
                        <a:pt x="1045" y="365"/>
                      </a:lnTo>
                      <a:lnTo>
                        <a:pt x="1045" y="356"/>
                      </a:lnTo>
                      <a:lnTo>
                        <a:pt x="1053" y="356"/>
                      </a:lnTo>
                      <a:lnTo>
                        <a:pt x="1062" y="356"/>
                      </a:lnTo>
                      <a:lnTo>
                        <a:pt x="1062" y="365"/>
                      </a:lnTo>
                      <a:lnTo>
                        <a:pt x="1070" y="365"/>
                      </a:lnTo>
                      <a:lnTo>
                        <a:pt x="1070" y="373"/>
                      </a:lnTo>
                      <a:lnTo>
                        <a:pt x="1079" y="373"/>
                      </a:lnTo>
                      <a:lnTo>
                        <a:pt x="1079" y="365"/>
                      </a:lnTo>
                      <a:lnTo>
                        <a:pt x="1079" y="356"/>
                      </a:lnTo>
                      <a:lnTo>
                        <a:pt x="1087" y="365"/>
                      </a:lnTo>
                      <a:lnTo>
                        <a:pt x="1087" y="373"/>
                      </a:lnTo>
                      <a:lnTo>
                        <a:pt x="1096" y="373"/>
                      </a:lnTo>
                      <a:lnTo>
                        <a:pt x="1096" y="381"/>
                      </a:lnTo>
                      <a:lnTo>
                        <a:pt x="1104" y="373"/>
                      </a:lnTo>
                      <a:lnTo>
                        <a:pt x="1113" y="381"/>
                      </a:lnTo>
                      <a:lnTo>
                        <a:pt x="1113" y="390"/>
                      </a:lnTo>
                      <a:lnTo>
                        <a:pt x="1121" y="390"/>
                      </a:lnTo>
                      <a:lnTo>
                        <a:pt x="1121" y="381"/>
                      </a:lnTo>
                      <a:lnTo>
                        <a:pt x="1130" y="381"/>
                      </a:lnTo>
                      <a:lnTo>
                        <a:pt x="1130" y="373"/>
                      </a:lnTo>
                      <a:lnTo>
                        <a:pt x="1138" y="373"/>
                      </a:lnTo>
                      <a:lnTo>
                        <a:pt x="1130" y="373"/>
                      </a:lnTo>
                      <a:lnTo>
                        <a:pt x="1138" y="373"/>
                      </a:lnTo>
                      <a:lnTo>
                        <a:pt x="1147" y="373"/>
                      </a:lnTo>
                      <a:lnTo>
                        <a:pt x="1147" y="365"/>
                      </a:lnTo>
                      <a:lnTo>
                        <a:pt x="1147" y="373"/>
                      </a:lnTo>
                      <a:lnTo>
                        <a:pt x="1147" y="365"/>
                      </a:lnTo>
                      <a:lnTo>
                        <a:pt x="1155" y="365"/>
                      </a:lnTo>
                      <a:lnTo>
                        <a:pt x="1164" y="373"/>
                      </a:lnTo>
                      <a:lnTo>
                        <a:pt x="1172" y="373"/>
                      </a:lnTo>
                      <a:lnTo>
                        <a:pt x="1172" y="365"/>
                      </a:lnTo>
                      <a:lnTo>
                        <a:pt x="1181" y="365"/>
                      </a:lnTo>
                      <a:lnTo>
                        <a:pt x="1189" y="356"/>
                      </a:lnTo>
                      <a:lnTo>
                        <a:pt x="1198" y="356"/>
                      </a:lnTo>
                      <a:lnTo>
                        <a:pt x="1198" y="365"/>
                      </a:lnTo>
                      <a:lnTo>
                        <a:pt x="1206" y="365"/>
                      </a:lnTo>
                      <a:lnTo>
                        <a:pt x="1223" y="365"/>
                      </a:lnTo>
                      <a:lnTo>
                        <a:pt x="1223" y="356"/>
                      </a:lnTo>
                      <a:lnTo>
                        <a:pt x="1232" y="365"/>
                      </a:lnTo>
                      <a:lnTo>
                        <a:pt x="1232" y="356"/>
                      </a:lnTo>
                      <a:lnTo>
                        <a:pt x="1240" y="356"/>
                      </a:lnTo>
                      <a:lnTo>
                        <a:pt x="1249" y="356"/>
                      </a:lnTo>
                      <a:lnTo>
                        <a:pt x="1249" y="365"/>
                      </a:lnTo>
                      <a:lnTo>
                        <a:pt x="1249" y="356"/>
                      </a:lnTo>
                      <a:lnTo>
                        <a:pt x="1249" y="365"/>
                      </a:lnTo>
                      <a:lnTo>
                        <a:pt x="1257" y="365"/>
                      </a:lnTo>
                      <a:lnTo>
                        <a:pt x="1266" y="373"/>
                      </a:lnTo>
                      <a:lnTo>
                        <a:pt x="1266" y="381"/>
                      </a:lnTo>
                      <a:lnTo>
                        <a:pt x="1274" y="381"/>
                      </a:lnTo>
                      <a:lnTo>
                        <a:pt x="1283" y="381"/>
                      </a:lnTo>
                      <a:lnTo>
                        <a:pt x="1283" y="390"/>
                      </a:lnTo>
                      <a:lnTo>
                        <a:pt x="1291" y="390"/>
                      </a:lnTo>
                      <a:lnTo>
                        <a:pt x="1300" y="390"/>
                      </a:lnTo>
                      <a:lnTo>
                        <a:pt x="1308" y="390"/>
                      </a:lnTo>
                      <a:lnTo>
                        <a:pt x="1300" y="390"/>
                      </a:lnTo>
                      <a:lnTo>
                        <a:pt x="1300" y="398"/>
                      </a:lnTo>
                      <a:lnTo>
                        <a:pt x="1308" y="390"/>
                      </a:lnTo>
                      <a:lnTo>
                        <a:pt x="1308" y="398"/>
                      </a:lnTo>
                      <a:lnTo>
                        <a:pt x="1317" y="398"/>
                      </a:lnTo>
                      <a:lnTo>
                        <a:pt x="1325" y="398"/>
                      </a:lnTo>
                      <a:lnTo>
                        <a:pt x="1317" y="407"/>
                      </a:lnTo>
                      <a:lnTo>
                        <a:pt x="1325" y="407"/>
                      </a:lnTo>
                      <a:lnTo>
                        <a:pt x="1325" y="398"/>
                      </a:lnTo>
                      <a:lnTo>
                        <a:pt x="1334" y="407"/>
                      </a:lnTo>
                      <a:lnTo>
                        <a:pt x="1334" y="398"/>
                      </a:lnTo>
                      <a:lnTo>
                        <a:pt x="1334" y="407"/>
                      </a:lnTo>
                      <a:lnTo>
                        <a:pt x="1334" y="398"/>
                      </a:lnTo>
                      <a:lnTo>
                        <a:pt x="1342" y="398"/>
                      </a:lnTo>
                      <a:lnTo>
                        <a:pt x="1334" y="407"/>
                      </a:lnTo>
                      <a:lnTo>
                        <a:pt x="1342" y="407"/>
                      </a:lnTo>
                      <a:lnTo>
                        <a:pt x="1342" y="398"/>
                      </a:lnTo>
                      <a:lnTo>
                        <a:pt x="1342" y="407"/>
                      </a:lnTo>
                      <a:lnTo>
                        <a:pt x="1351" y="398"/>
                      </a:lnTo>
                      <a:lnTo>
                        <a:pt x="1359" y="398"/>
                      </a:lnTo>
                      <a:lnTo>
                        <a:pt x="1359" y="407"/>
                      </a:lnTo>
                      <a:lnTo>
                        <a:pt x="1359" y="441"/>
                      </a:lnTo>
                      <a:lnTo>
                        <a:pt x="1359" y="475"/>
                      </a:lnTo>
                      <a:lnTo>
                        <a:pt x="1359" y="492"/>
                      </a:lnTo>
                      <a:lnTo>
                        <a:pt x="1359" y="517"/>
                      </a:lnTo>
                      <a:lnTo>
                        <a:pt x="1359" y="551"/>
                      </a:lnTo>
                      <a:lnTo>
                        <a:pt x="1359" y="576"/>
                      </a:lnTo>
                      <a:lnTo>
                        <a:pt x="1359" y="602"/>
                      </a:lnTo>
                      <a:lnTo>
                        <a:pt x="1368" y="602"/>
                      </a:lnTo>
                      <a:lnTo>
                        <a:pt x="1368" y="610"/>
                      </a:lnTo>
                      <a:lnTo>
                        <a:pt x="1376" y="619"/>
                      </a:lnTo>
                      <a:lnTo>
                        <a:pt x="1385" y="619"/>
                      </a:lnTo>
                      <a:lnTo>
                        <a:pt x="1385" y="627"/>
                      </a:lnTo>
                      <a:lnTo>
                        <a:pt x="1385" y="636"/>
                      </a:lnTo>
                      <a:lnTo>
                        <a:pt x="1385" y="644"/>
                      </a:lnTo>
                      <a:lnTo>
                        <a:pt x="1393" y="644"/>
                      </a:lnTo>
                      <a:lnTo>
                        <a:pt x="1385" y="644"/>
                      </a:lnTo>
                      <a:lnTo>
                        <a:pt x="1385" y="653"/>
                      </a:lnTo>
                      <a:lnTo>
                        <a:pt x="1385" y="661"/>
                      </a:lnTo>
                      <a:lnTo>
                        <a:pt x="1393" y="661"/>
                      </a:lnTo>
                      <a:lnTo>
                        <a:pt x="1401" y="661"/>
                      </a:lnTo>
                      <a:lnTo>
                        <a:pt x="1401" y="670"/>
                      </a:lnTo>
                      <a:lnTo>
                        <a:pt x="1393" y="670"/>
                      </a:lnTo>
                      <a:lnTo>
                        <a:pt x="1401" y="670"/>
                      </a:lnTo>
                      <a:lnTo>
                        <a:pt x="1401" y="678"/>
                      </a:lnTo>
                      <a:lnTo>
                        <a:pt x="1401" y="686"/>
                      </a:lnTo>
                      <a:lnTo>
                        <a:pt x="1410" y="686"/>
                      </a:lnTo>
                      <a:lnTo>
                        <a:pt x="1401" y="686"/>
                      </a:lnTo>
                      <a:lnTo>
                        <a:pt x="1401" y="695"/>
                      </a:lnTo>
                      <a:lnTo>
                        <a:pt x="1410" y="695"/>
                      </a:lnTo>
                      <a:lnTo>
                        <a:pt x="1410" y="703"/>
                      </a:lnTo>
                      <a:lnTo>
                        <a:pt x="1418" y="712"/>
                      </a:lnTo>
                      <a:lnTo>
                        <a:pt x="1418" y="703"/>
                      </a:lnTo>
                      <a:lnTo>
                        <a:pt x="1418" y="712"/>
                      </a:lnTo>
                      <a:lnTo>
                        <a:pt x="1418" y="720"/>
                      </a:lnTo>
                      <a:lnTo>
                        <a:pt x="1427" y="729"/>
                      </a:lnTo>
                      <a:lnTo>
                        <a:pt x="1418" y="729"/>
                      </a:lnTo>
                      <a:lnTo>
                        <a:pt x="1418" y="737"/>
                      </a:lnTo>
                      <a:lnTo>
                        <a:pt x="1418" y="746"/>
                      </a:lnTo>
                      <a:lnTo>
                        <a:pt x="1418" y="754"/>
                      </a:lnTo>
                      <a:lnTo>
                        <a:pt x="1418" y="763"/>
                      </a:lnTo>
                      <a:lnTo>
                        <a:pt x="1410" y="763"/>
                      </a:lnTo>
                      <a:lnTo>
                        <a:pt x="1410" y="771"/>
                      </a:lnTo>
                      <a:lnTo>
                        <a:pt x="1410" y="780"/>
                      </a:lnTo>
                      <a:lnTo>
                        <a:pt x="1401" y="780"/>
                      </a:lnTo>
                      <a:lnTo>
                        <a:pt x="1410" y="780"/>
                      </a:lnTo>
                      <a:lnTo>
                        <a:pt x="1401" y="780"/>
                      </a:lnTo>
                      <a:lnTo>
                        <a:pt x="1401" y="788"/>
                      </a:lnTo>
                      <a:lnTo>
                        <a:pt x="1401" y="797"/>
                      </a:lnTo>
                      <a:lnTo>
                        <a:pt x="1401" y="805"/>
                      </a:lnTo>
                      <a:lnTo>
                        <a:pt x="1401" y="814"/>
                      </a:lnTo>
                      <a:lnTo>
                        <a:pt x="1401" y="822"/>
                      </a:lnTo>
                      <a:lnTo>
                        <a:pt x="1401" y="831"/>
                      </a:lnTo>
                      <a:lnTo>
                        <a:pt x="1401" y="839"/>
                      </a:lnTo>
                      <a:lnTo>
                        <a:pt x="1410" y="839"/>
                      </a:lnTo>
                      <a:lnTo>
                        <a:pt x="1401" y="839"/>
                      </a:lnTo>
                      <a:lnTo>
                        <a:pt x="1401" y="847"/>
                      </a:lnTo>
                      <a:lnTo>
                        <a:pt x="1401" y="856"/>
                      </a:lnTo>
                      <a:lnTo>
                        <a:pt x="1385" y="864"/>
                      </a:lnTo>
                      <a:lnTo>
                        <a:pt x="1376" y="881"/>
                      </a:lnTo>
                      <a:lnTo>
                        <a:pt x="1393" y="898"/>
                      </a:lnTo>
                      <a:lnTo>
                        <a:pt x="1368" y="898"/>
                      </a:lnTo>
                      <a:lnTo>
                        <a:pt x="1334" y="915"/>
                      </a:lnTo>
                      <a:lnTo>
                        <a:pt x="1300" y="932"/>
                      </a:lnTo>
                      <a:lnTo>
                        <a:pt x="1291" y="941"/>
                      </a:lnTo>
                      <a:lnTo>
                        <a:pt x="1283" y="941"/>
                      </a:lnTo>
                      <a:lnTo>
                        <a:pt x="1300" y="924"/>
                      </a:lnTo>
                      <a:lnTo>
                        <a:pt x="1308" y="924"/>
                      </a:lnTo>
                      <a:lnTo>
                        <a:pt x="1317" y="924"/>
                      </a:lnTo>
                      <a:lnTo>
                        <a:pt x="1317" y="915"/>
                      </a:lnTo>
                      <a:lnTo>
                        <a:pt x="1308" y="915"/>
                      </a:lnTo>
                      <a:lnTo>
                        <a:pt x="1283" y="924"/>
                      </a:lnTo>
                      <a:lnTo>
                        <a:pt x="1291" y="907"/>
                      </a:lnTo>
                      <a:lnTo>
                        <a:pt x="1291" y="890"/>
                      </a:lnTo>
                      <a:lnTo>
                        <a:pt x="1283" y="890"/>
                      </a:lnTo>
                      <a:lnTo>
                        <a:pt x="1274" y="907"/>
                      </a:lnTo>
                      <a:lnTo>
                        <a:pt x="1266" y="898"/>
                      </a:lnTo>
                      <a:lnTo>
                        <a:pt x="1249" y="890"/>
                      </a:lnTo>
                      <a:lnTo>
                        <a:pt x="1257" y="898"/>
                      </a:lnTo>
                      <a:lnTo>
                        <a:pt x="1266" y="898"/>
                      </a:lnTo>
                      <a:lnTo>
                        <a:pt x="1257" y="915"/>
                      </a:lnTo>
                      <a:lnTo>
                        <a:pt x="1274" y="924"/>
                      </a:lnTo>
                      <a:lnTo>
                        <a:pt x="1266" y="932"/>
                      </a:lnTo>
                      <a:lnTo>
                        <a:pt x="1274" y="932"/>
                      </a:lnTo>
                      <a:lnTo>
                        <a:pt x="1274" y="941"/>
                      </a:lnTo>
                      <a:lnTo>
                        <a:pt x="1283" y="941"/>
                      </a:lnTo>
                      <a:lnTo>
                        <a:pt x="1274" y="941"/>
                      </a:lnTo>
                      <a:lnTo>
                        <a:pt x="1274" y="949"/>
                      </a:lnTo>
                      <a:lnTo>
                        <a:pt x="1266" y="949"/>
                      </a:lnTo>
                      <a:lnTo>
                        <a:pt x="1257" y="966"/>
                      </a:lnTo>
                      <a:lnTo>
                        <a:pt x="1240" y="966"/>
                      </a:lnTo>
                      <a:lnTo>
                        <a:pt x="1240" y="975"/>
                      </a:lnTo>
                      <a:lnTo>
                        <a:pt x="1232" y="992"/>
                      </a:lnTo>
                      <a:lnTo>
                        <a:pt x="1206" y="1017"/>
                      </a:lnTo>
                      <a:lnTo>
                        <a:pt x="1189" y="1025"/>
                      </a:lnTo>
                      <a:lnTo>
                        <a:pt x="1189" y="1017"/>
                      </a:lnTo>
                      <a:lnTo>
                        <a:pt x="1172" y="1025"/>
                      </a:lnTo>
                      <a:lnTo>
                        <a:pt x="1155" y="1025"/>
                      </a:lnTo>
                      <a:lnTo>
                        <a:pt x="1155" y="1034"/>
                      </a:lnTo>
                      <a:lnTo>
                        <a:pt x="1181" y="1025"/>
                      </a:lnTo>
                      <a:lnTo>
                        <a:pt x="1130" y="1051"/>
                      </a:lnTo>
                      <a:lnTo>
                        <a:pt x="1147" y="1042"/>
                      </a:lnTo>
                      <a:lnTo>
                        <a:pt x="1155" y="1034"/>
                      </a:lnTo>
                      <a:lnTo>
                        <a:pt x="1121" y="1042"/>
                      </a:lnTo>
                      <a:lnTo>
                        <a:pt x="1130" y="1042"/>
                      </a:lnTo>
                      <a:lnTo>
                        <a:pt x="1121" y="1034"/>
                      </a:lnTo>
                      <a:lnTo>
                        <a:pt x="1130" y="1017"/>
                      </a:lnTo>
                      <a:lnTo>
                        <a:pt x="1130" y="1025"/>
                      </a:lnTo>
                      <a:lnTo>
                        <a:pt x="1121" y="1034"/>
                      </a:lnTo>
                      <a:lnTo>
                        <a:pt x="1121" y="1025"/>
                      </a:lnTo>
                      <a:lnTo>
                        <a:pt x="1113" y="1034"/>
                      </a:lnTo>
                      <a:lnTo>
                        <a:pt x="1104" y="1034"/>
                      </a:lnTo>
                      <a:lnTo>
                        <a:pt x="1104" y="1025"/>
                      </a:lnTo>
                      <a:lnTo>
                        <a:pt x="1096" y="1017"/>
                      </a:lnTo>
                      <a:lnTo>
                        <a:pt x="1104" y="1025"/>
                      </a:lnTo>
                      <a:lnTo>
                        <a:pt x="1104" y="1034"/>
                      </a:lnTo>
                      <a:lnTo>
                        <a:pt x="1104" y="1042"/>
                      </a:lnTo>
                      <a:lnTo>
                        <a:pt x="1096" y="1042"/>
                      </a:lnTo>
                      <a:lnTo>
                        <a:pt x="1104" y="1042"/>
                      </a:lnTo>
                      <a:lnTo>
                        <a:pt x="1096" y="1034"/>
                      </a:lnTo>
                      <a:lnTo>
                        <a:pt x="1096" y="1042"/>
                      </a:lnTo>
                      <a:lnTo>
                        <a:pt x="1096" y="1034"/>
                      </a:lnTo>
                      <a:lnTo>
                        <a:pt x="1087" y="1034"/>
                      </a:lnTo>
                      <a:lnTo>
                        <a:pt x="1087" y="1025"/>
                      </a:lnTo>
                      <a:lnTo>
                        <a:pt x="1087" y="1017"/>
                      </a:lnTo>
                      <a:lnTo>
                        <a:pt x="1087" y="1025"/>
                      </a:lnTo>
                      <a:lnTo>
                        <a:pt x="1079" y="1025"/>
                      </a:lnTo>
                      <a:lnTo>
                        <a:pt x="1079" y="1034"/>
                      </a:lnTo>
                      <a:lnTo>
                        <a:pt x="1079" y="1042"/>
                      </a:lnTo>
                      <a:lnTo>
                        <a:pt x="1087" y="1042"/>
                      </a:lnTo>
                      <a:lnTo>
                        <a:pt x="1096" y="1051"/>
                      </a:lnTo>
                      <a:lnTo>
                        <a:pt x="1087" y="1059"/>
                      </a:lnTo>
                      <a:lnTo>
                        <a:pt x="1096" y="1059"/>
                      </a:lnTo>
                      <a:lnTo>
                        <a:pt x="1096" y="1051"/>
                      </a:lnTo>
                      <a:lnTo>
                        <a:pt x="1104" y="1059"/>
                      </a:lnTo>
                      <a:lnTo>
                        <a:pt x="1079" y="1076"/>
                      </a:lnTo>
                      <a:lnTo>
                        <a:pt x="1070" y="1076"/>
                      </a:lnTo>
                      <a:lnTo>
                        <a:pt x="1070" y="1068"/>
                      </a:lnTo>
                      <a:lnTo>
                        <a:pt x="1062" y="1059"/>
                      </a:lnTo>
                      <a:lnTo>
                        <a:pt x="1062" y="1068"/>
                      </a:lnTo>
                      <a:lnTo>
                        <a:pt x="1053" y="1068"/>
                      </a:lnTo>
                      <a:lnTo>
                        <a:pt x="1062" y="1068"/>
                      </a:lnTo>
                      <a:lnTo>
                        <a:pt x="1062" y="1076"/>
                      </a:lnTo>
                      <a:lnTo>
                        <a:pt x="1062" y="1085"/>
                      </a:lnTo>
                      <a:lnTo>
                        <a:pt x="1062" y="1093"/>
                      </a:lnTo>
                      <a:lnTo>
                        <a:pt x="1045" y="1102"/>
                      </a:lnTo>
                      <a:lnTo>
                        <a:pt x="1045" y="1085"/>
                      </a:lnTo>
                      <a:lnTo>
                        <a:pt x="1045" y="1093"/>
                      </a:lnTo>
                      <a:lnTo>
                        <a:pt x="1045" y="1102"/>
                      </a:lnTo>
                      <a:lnTo>
                        <a:pt x="1036" y="1102"/>
                      </a:lnTo>
                      <a:lnTo>
                        <a:pt x="1036" y="1093"/>
                      </a:lnTo>
                      <a:lnTo>
                        <a:pt x="1019" y="1102"/>
                      </a:lnTo>
                      <a:lnTo>
                        <a:pt x="1019" y="1093"/>
                      </a:lnTo>
                      <a:lnTo>
                        <a:pt x="1019" y="1102"/>
                      </a:lnTo>
                      <a:lnTo>
                        <a:pt x="1011" y="1110"/>
                      </a:lnTo>
                      <a:lnTo>
                        <a:pt x="1028" y="1110"/>
                      </a:lnTo>
                      <a:lnTo>
                        <a:pt x="1036" y="1102"/>
                      </a:lnTo>
                      <a:lnTo>
                        <a:pt x="1036" y="1110"/>
                      </a:lnTo>
                      <a:lnTo>
                        <a:pt x="1028" y="1127"/>
                      </a:lnTo>
                      <a:lnTo>
                        <a:pt x="1011" y="1136"/>
                      </a:lnTo>
                      <a:lnTo>
                        <a:pt x="1002" y="1136"/>
                      </a:lnTo>
                      <a:lnTo>
                        <a:pt x="994" y="1136"/>
                      </a:lnTo>
                      <a:lnTo>
                        <a:pt x="985" y="1136"/>
                      </a:lnTo>
                      <a:lnTo>
                        <a:pt x="977" y="1127"/>
                      </a:lnTo>
                      <a:lnTo>
                        <a:pt x="977" y="1136"/>
                      </a:lnTo>
                      <a:lnTo>
                        <a:pt x="985" y="1136"/>
                      </a:lnTo>
                      <a:lnTo>
                        <a:pt x="994" y="1136"/>
                      </a:lnTo>
                      <a:lnTo>
                        <a:pt x="994" y="1144"/>
                      </a:lnTo>
                      <a:lnTo>
                        <a:pt x="1002" y="1152"/>
                      </a:lnTo>
                      <a:lnTo>
                        <a:pt x="994" y="1152"/>
                      </a:lnTo>
                      <a:lnTo>
                        <a:pt x="1002" y="1152"/>
                      </a:lnTo>
                      <a:lnTo>
                        <a:pt x="994" y="1161"/>
                      </a:lnTo>
                      <a:lnTo>
                        <a:pt x="1002" y="1152"/>
                      </a:lnTo>
                      <a:lnTo>
                        <a:pt x="1011" y="1152"/>
                      </a:lnTo>
                      <a:lnTo>
                        <a:pt x="1002" y="1169"/>
                      </a:lnTo>
                      <a:lnTo>
                        <a:pt x="985" y="1203"/>
                      </a:lnTo>
                      <a:lnTo>
                        <a:pt x="977" y="1203"/>
                      </a:lnTo>
                      <a:lnTo>
                        <a:pt x="977" y="1186"/>
                      </a:lnTo>
                      <a:lnTo>
                        <a:pt x="977" y="1195"/>
                      </a:lnTo>
                      <a:lnTo>
                        <a:pt x="968" y="1203"/>
                      </a:lnTo>
                      <a:lnTo>
                        <a:pt x="951" y="1186"/>
                      </a:lnTo>
                      <a:lnTo>
                        <a:pt x="960" y="1203"/>
                      </a:lnTo>
                      <a:lnTo>
                        <a:pt x="943" y="1203"/>
                      </a:lnTo>
                      <a:lnTo>
                        <a:pt x="977" y="1212"/>
                      </a:lnTo>
                      <a:lnTo>
                        <a:pt x="985" y="1212"/>
                      </a:lnTo>
                      <a:lnTo>
                        <a:pt x="977" y="1229"/>
                      </a:lnTo>
                      <a:lnTo>
                        <a:pt x="977" y="1246"/>
                      </a:lnTo>
                      <a:lnTo>
                        <a:pt x="968" y="1246"/>
                      </a:lnTo>
                      <a:lnTo>
                        <a:pt x="968" y="1263"/>
                      </a:lnTo>
                      <a:lnTo>
                        <a:pt x="977" y="1271"/>
                      </a:lnTo>
                      <a:lnTo>
                        <a:pt x="985" y="1297"/>
                      </a:lnTo>
                      <a:lnTo>
                        <a:pt x="985" y="1305"/>
                      </a:lnTo>
                      <a:lnTo>
                        <a:pt x="977" y="1305"/>
                      </a:lnTo>
                      <a:lnTo>
                        <a:pt x="985" y="1322"/>
                      </a:lnTo>
                      <a:lnTo>
                        <a:pt x="994" y="1322"/>
                      </a:lnTo>
                      <a:lnTo>
                        <a:pt x="994" y="1347"/>
                      </a:lnTo>
                      <a:lnTo>
                        <a:pt x="1002" y="1364"/>
                      </a:lnTo>
                      <a:lnTo>
                        <a:pt x="1002" y="1373"/>
                      </a:lnTo>
                      <a:lnTo>
                        <a:pt x="1011" y="1364"/>
                      </a:lnTo>
                      <a:lnTo>
                        <a:pt x="1011" y="1373"/>
                      </a:lnTo>
                      <a:lnTo>
                        <a:pt x="1002" y="1373"/>
                      </a:lnTo>
                      <a:lnTo>
                        <a:pt x="994" y="1381"/>
                      </a:lnTo>
                      <a:lnTo>
                        <a:pt x="994" y="1390"/>
                      </a:lnTo>
                      <a:lnTo>
                        <a:pt x="985" y="1390"/>
                      </a:lnTo>
                      <a:lnTo>
                        <a:pt x="968" y="1373"/>
                      </a:lnTo>
                      <a:lnTo>
                        <a:pt x="960" y="1373"/>
                      </a:lnTo>
                      <a:lnTo>
                        <a:pt x="960" y="1364"/>
                      </a:lnTo>
                      <a:lnTo>
                        <a:pt x="934" y="1364"/>
                      </a:lnTo>
                      <a:lnTo>
                        <a:pt x="917" y="1356"/>
                      </a:lnTo>
                      <a:lnTo>
                        <a:pt x="909" y="1364"/>
                      </a:lnTo>
                      <a:lnTo>
                        <a:pt x="909" y="1356"/>
                      </a:lnTo>
                      <a:lnTo>
                        <a:pt x="892" y="1364"/>
                      </a:lnTo>
                      <a:lnTo>
                        <a:pt x="883" y="1356"/>
                      </a:lnTo>
                      <a:lnTo>
                        <a:pt x="883" y="1347"/>
                      </a:lnTo>
                      <a:lnTo>
                        <a:pt x="883" y="1356"/>
                      </a:lnTo>
                      <a:lnTo>
                        <a:pt x="875" y="1347"/>
                      </a:lnTo>
                      <a:lnTo>
                        <a:pt x="866" y="1339"/>
                      </a:lnTo>
                      <a:lnTo>
                        <a:pt x="858" y="1339"/>
                      </a:lnTo>
                      <a:lnTo>
                        <a:pt x="849" y="1330"/>
                      </a:lnTo>
                      <a:lnTo>
                        <a:pt x="841" y="1339"/>
                      </a:lnTo>
                      <a:lnTo>
                        <a:pt x="824" y="1322"/>
                      </a:lnTo>
                      <a:lnTo>
                        <a:pt x="815" y="1322"/>
                      </a:lnTo>
                      <a:lnTo>
                        <a:pt x="807" y="1313"/>
                      </a:lnTo>
                      <a:lnTo>
                        <a:pt x="790" y="1313"/>
                      </a:lnTo>
                      <a:lnTo>
                        <a:pt x="790" y="1305"/>
                      </a:lnTo>
                      <a:lnTo>
                        <a:pt x="782" y="1297"/>
                      </a:lnTo>
                      <a:lnTo>
                        <a:pt x="782" y="1288"/>
                      </a:lnTo>
                      <a:lnTo>
                        <a:pt x="773" y="1254"/>
                      </a:lnTo>
                      <a:lnTo>
                        <a:pt x="765" y="1246"/>
                      </a:lnTo>
                      <a:lnTo>
                        <a:pt x="765" y="1237"/>
                      </a:lnTo>
                      <a:lnTo>
                        <a:pt x="756" y="1229"/>
                      </a:lnTo>
                      <a:lnTo>
                        <a:pt x="756" y="1212"/>
                      </a:lnTo>
                      <a:lnTo>
                        <a:pt x="756" y="1203"/>
                      </a:lnTo>
                      <a:lnTo>
                        <a:pt x="748" y="1195"/>
                      </a:lnTo>
                      <a:lnTo>
                        <a:pt x="748" y="1178"/>
                      </a:lnTo>
                      <a:lnTo>
                        <a:pt x="748" y="1169"/>
                      </a:lnTo>
                      <a:lnTo>
                        <a:pt x="748" y="1161"/>
                      </a:lnTo>
                      <a:lnTo>
                        <a:pt x="731" y="1152"/>
                      </a:lnTo>
                      <a:lnTo>
                        <a:pt x="714" y="1136"/>
                      </a:lnTo>
                      <a:lnTo>
                        <a:pt x="705" y="1136"/>
                      </a:lnTo>
                      <a:lnTo>
                        <a:pt x="705" y="1110"/>
                      </a:lnTo>
                      <a:lnTo>
                        <a:pt x="697" y="1110"/>
                      </a:lnTo>
                      <a:lnTo>
                        <a:pt x="688" y="1085"/>
                      </a:lnTo>
                      <a:lnTo>
                        <a:pt x="671" y="1076"/>
                      </a:lnTo>
                      <a:lnTo>
                        <a:pt x="663" y="1068"/>
                      </a:lnTo>
                      <a:lnTo>
                        <a:pt x="663" y="1059"/>
                      </a:lnTo>
                      <a:lnTo>
                        <a:pt x="654" y="1042"/>
                      </a:lnTo>
                      <a:lnTo>
                        <a:pt x="663" y="1042"/>
                      </a:lnTo>
                      <a:lnTo>
                        <a:pt x="654" y="1034"/>
                      </a:lnTo>
                      <a:lnTo>
                        <a:pt x="646" y="1017"/>
                      </a:lnTo>
                      <a:lnTo>
                        <a:pt x="637" y="992"/>
                      </a:lnTo>
                      <a:lnTo>
                        <a:pt x="629" y="983"/>
                      </a:lnTo>
                      <a:lnTo>
                        <a:pt x="629" y="966"/>
                      </a:lnTo>
                      <a:lnTo>
                        <a:pt x="620" y="958"/>
                      </a:lnTo>
                      <a:lnTo>
                        <a:pt x="612" y="941"/>
                      </a:lnTo>
                      <a:lnTo>
                        <a:pt x="595" y="924"/>
                      </a:lnTo>
                      <a:lnTo>
                        <a:pt x="586" y="915"/>
                      </a:lnTo>
                      <a:lnTo>
                        <a:pt x="561" y="907"/>
                      </a:lnTo>
                      <a:lnTo>
                        <a:pt x="561" y="890"/>
                      </a:lnTo>
                      <a:lnTo>
                        <a:pt x="561" y="898"/>
                      </a:lnTo>
                      <a:lnTo>
                        <a:pt x="561" y="890"/>
                      </a:lnTo>
                      <a:lnTo>
                        <a:pt x="552" y="890"/>
                      </a:lnTo>
                      <a:lnTo>
                        <a:pt x="544" y="881"/>
                      </a:lnTo>
                      <a:lnTo>
                        <a:pt x="552" y="873"/>
                      </a:lnTo>
                      <a:lnTo>
                        <a:pt x="544" y="873"/>
                      </a:lnTo>
                      <a:lnTo>
                        <a:pt x="535" y="873"/>
                      </a:lnTo>
                      <a:lnTo>
                        <a:pt x="535" y="864"/>
                      </a:lnTo>
                      <a:lnTo>
                        <a:pt x="527" y="873"/>
                      </a:lnTo>
                      <a:lnTo>
                        <a:pt x="510" y="873"/>
                      </a:lnTo>
                      <a:lnTo>
                        <a:pt x="501" y="873"/>
                      </a:lnTo>
                      <a:lnTo>
                        <a:pt x="501" y="864"/>
                      </a:lnTo>
                      <a:lnTo>
                        <a:pt x="493" y="864"/>
                      </a:lnTo>
                      <a:lnTo>
                        <a:pt x="484" y="864"/>
                      </a:lnTo>
                      <a:lnTo>
                        <a:pt x="476" y="864"/>
                      </a:lnTo>
                      <a:lnTo>
                        <a:pt x="450" y="856"/>
                      </a:lnTo>
                      <a:lnTo>
                        <a:pt x="442" y="856"/>
                      </a:lnTo>
                      <a:lnTo>
                        <a:pt x="442" y="864"/>
                      </a:lnTo>
                      <a:lnTo>
                        <a:pt x="425" y="864"/>
                      </a:lnTo>
                      <a:lnTo>
                        <a:pt x="425" y="873"/>
                      </a:lnTo>
                      <a:lnTo>
                        <a:pt x="416" y="864"/>
                      </a:lnTo>
                      <a:lnTo>
                        <a:pt x="408" y="873"/>
                      </a:lnTo>
                      <a:lnTo>
                        <a:pt x="408" y="864"/>
                      </a:lnTo>
                      <a:lnTo>
                        <a:pt x="391" y="898"/>
                      </a:lnTo>
                      <a:lnTo>
                        <a:pt x="391" y="907"/>
                      </a:lnTo>
                      <a:lnTo>
                        <a:pt x="382" y="915"/>
                      </a:lnTo>
                      <a:lnTo>
                        <a:pt x="374" y="924"/>
                      </a:lnTo>
                      <a:lnTo>
                        <a:pt x="382" y="932"/>
                      </a:lnTo>
                      <a:lnTo>
                        <a:pt x="365" y="932"/>
                      </a:lnTo>
                      <a:lnTo>
                        <a:pt x="348" y="966"/>
                      </a:lnTo>
                      <a:lnTo>
                        <a:pt x="331" y="958"/>
                      </a:lnTo>
                      <a:lnTo>
                        <a:pt x="331" y="949"/>
                      </a:lnTo>
                      <a:lnTo>
                        <a:pt x="323" y="949"/>
                      </a:lnTo>
                      <a:lnTo>
                        <a:pt x="314" y="949"/>
                      </a:lnTo>
                      <a:lnTo>
                        <a:pt x="306" y="941"/>
                      </a:lnTo>
                      <a:lnTo>
                        <a:pt x="289" y="932"/>
                      </a:lnTo>
                      <a:lnTo>
                        <a:pt x="280" y="924"/>
                      </a:lnTo>
                      <a:lnTo>
                        <a:pt x="280" y="915"/>
                      </a:lnTo>
                      <a:lnTo>
                        <a:pt x="280" y="924"/>
                      </a:lnTo>
                      <a:lnTo>
                        <a:pt x="246" y="907"/>
                      </a:lnTo>
                      <a:lnTo>
                        <a:pt x="238" y="898"/>
                      </a:lnTo>
                      <a:lnTo>
                        <a:pt x="238" y="890"/>
                      </a:lnTo>
                      <a:lnTo>
                        <a:pt x="212" y="881"/>
                      </a:lnTo>
                      <a:lnTo>
                        <a:pt x="204" y="856"/>
                      </a:lnTo>
                      <a:lnTo>
                        <a:pt x="196" y="847"/>
                      </a:lnTo>
                      <a:lnTo>
                        <a:pt x="187" y="831"/>
                      </a:lnTo>
                      <a:lnTo>
                        <a:pt x="187" y="814"/>
                      </a:lnTo>
                      <a:lnTo>
                        <a:pt x="187" y="797"/>
                      </a:lnTo>
                      <a:lnTo>
                        <a:pt x="187" y="788"/>
                      </a:lnTo>
                      <a:lnTo>
                        <a:pt x="179" y="771"/>
                      </a:lnTo>
                      <a:lnTo>
                        <a:pt x="170" y="763"/>
                      </a:lnTo>
                      <a:lnTo>
                        <a:pt x="170" y="746"/>
                      </a:lnTo>
                      <a:lnTo>
                        <a:pt x="162" y="737"/>
                      </a:lnTo>
                      <a:lnTo>
                        <a:pt x="162" y="729"/>
                      </a:lnTo>
                      <a:lnTo>
                        <a:pt x="153" y="729"/>
                      </a:lnTo>
                      <a:lnTo>
                        <a:pt x="136" y="712"/>
                      </a:lnTo>
                      <a:lnTo>
                        <a:pt x="128" y="703"/>
                      </a:lnTo>
                      <a:lnTo>
                        <a:pt x="119" y="703"/>
                      </a:lnTo>
                      <a:lnTo>
                        <a:pt x="119" y="695"/>
                      </a:lnTo>
                      <a:lnTo>
                        <a:pt x="102" y="678"/>
                      </a:lnTo>
                      <a:lnTo>
                        <a:pt x="102" y="670"/>
                      </a:lnTo>
                      <a:lnTo>
                        <a:pt x="85" y="661"/>
                      </a:lnTo>
                      <a:lnTo>
                        <a:pt x="60" y="627"/>
                      </a:lnTo>
                      <a:close/>
                    </a:path>
                  </a:pathLst>
                </a:custGeom>
                <a:solidFill>
                  <a:srgbClr val="8DA3FF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0" hangingPunct="0">
                    <a:spcBef>
                      <a:spcPct val="20000"/>
                    </a:spcBef>
                  </a:pPr>
                  <a:endParaRPr lang="en-US"/>
                </a:p>
              </p:txBody>
            </p:sp>
            <p:sp>
              <p:nvSpPr>
                <p:cNvPr id="46185" name="Freeform 141"/>
                <p:cNvSpPr>
                  <a:spLocks/>
                </p:cNvSpPr>
                <p:nvPr/>
              </p:nvSpPr>
              <p:spPr bwMode="auto">
                <a:xfrm>
                  <a:off x="3029" y="3394"/>
                  <a:ext cx="42" cy="34"/>
                </a:xfrm>
                <a:custGeom>
                  <a:avLst/>
                  <a:gdLst>
                    <a:gd name="T0" fmla="*/ 25 w 42"/>
                    <a:gd name="T1" fmla="*/ 17 h 34"/>
                    <a:gd name="T2" fmla="*/ 42 w 42"/>
                    <a:gd name="T3" fmla="*/ 0 h 34"/>
                    <a:gd name="T4" fmla="*/ 42 w 42"/>
                    <a:gd name="T5" fmla="*/ 8 h 34"/>
                    <a:gd name="T6" fmla="*/ 0 w 42"/>
                    <a:gd name="T7" fmla="*/ 34 h 34"/>
                    <a:gd name="T8" fmla="*/ 25 w 42"/>
                    <a:gd name="T9" fmla="*/ 17 h 3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2"/>
                    <a:gd name="T16" fmla="*/ 0 h 34"/>
                    <a:gd name="T17" fmla="*/ 42 w 42"/>
                    <a:gd name="T18" fmla="*/ 34 h 3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2" h="34">
                      <a:moveTo>
                        <a:pt x="25" y="17"/>
                      </a:moveTo>
                      <a:lnTo>
                        <a:pt x="42" y="0"/>
                      </a:lnTo>
                      <a:lnTo>
                        <a:pt x="42" y="8"/>
                      </a:lnTo>
                      <a:lnTo>
                        <a:pt x="0" y="34"/>
                      </a:lnTo>
                      <a:lnTo>
                        <a:pt x="25" y="17"/>
                      </a:lnTo>
                      <a:close/>
                    </a:path>
                  </a:pathLst>
                </a:custGeom>
                <a:solidFill>
                  <a:srgbClr val="8DA3FF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0" hangingPunct="0">
                    <a:spcBef>
                      <a:spcPct val="20000"/>
                    </a:spcBef>
                  </a:pPr>
                  <a:endParaRPr lang="en-US"/>
                </a:p>
              </p:txBody>
            </p:sp>
            <p:sp>
              <p:nvSpPr>
                <p:cNvPr id="46186" name="Freeform 142"/>
                <p:cNvSpPr>
                  <a:spLocks/>
                </p:cNvSpPr>
                <p:nvPr/>
              </p:nvSpPr>
              <p:spPr bwMode="auto">
                <a:xfrm>
                  <a:off x="2833" y="3521"/>
                  <a:ext cx="51" cy="42"/>
                </a:xfrm>
                <a:custGeom>
                  <a:avLst/>
                  <a:gdLst>
                    <a:gd name="T0" fmla="*/ 51 w 51"/>
                    <a:gd name="T1" fmla="*/ 8 h 42"/>
                    <a:gd name="T2" fmla="*/ 0 w 51"/>
                    <a:gd name="T3" fmla="*/ 42 h 42"/>
                    <a:gd name="T4" fmla="*/ 9 w 51"/>
                    <a:gd name="T5" fmla="*/ 25 h 42"/>
                    <a:gd name="T6" fmla="*/ 17 w 51"/>
                    <a:gd name="T7" fmla="*/ 25 h 42"/>
                    <a:gd name="T8" fmla="*/ 34 w 51"/>
                    <a:gd name="T9" fmla="*/ 8 h 42"/>
                    <a:gd name="T10" fmla="*/ 43 w 51"/>
                    <a:gd name="T11" fmla="*/ 8 h 42"/>
                    <a:gd name="T12" fmla="*/ 51 w 51"/>
                    <a:gd name="T13" fmla="*/ 0 h 42"/>
                    <a:gd name="T14" fmla="*/ 51 w 51"/>
                    <a:gd name="T15" fmla="*/ 8 h 42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w 51"/>
                    <a:gd name="T25" fmla="*/ 0 h 42"/>
                    <a:gd name="T26" fmla="*/ 51 w 51"/>
                    <a:gd name="T27" fmla="*/ 42 h 42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T24" t="T25" r="T26" b="T27"/>
                  <a:pathLst>
                    <a:path w="51" h="42">
                      <a:moveTo>
                        <a:pt x="51" y="8"/>
                      </a:moveTo>
                      <a:lnTo>
                        <a:pt x="0" y="42"/>
                      </a:lnTo>
                      <a:lnTo>
                        <a:pt x="9" y="25"/>
                      </a:lnTo>
                      <a:lnTo>
                        <a:pt x="17" y="25"/>
                      </a:lnTo>
                      <a:lnTo>
                        <a:pt x="34" y="8"/>
                      </a:lnTo>
                      <a:lnTo>
                        <a:pt x="43" y="8"/>
                      </a:lnTo>
                      <a:lnTo>
                        <a:pt x="51" y="0"/>
                      </a:lnTo>
                      <a:lnTo>
                        <a:pt x="51" y="8"/>
                      </a:lnTo>
                      <a:close/>
                    </a:path>
                  </a:pathLst>
                </a:custGeom>
                <a:solidFill>
                  <a:srgbClr val="8DA3FF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0" hangingPunct="0">
                    <a:spcBef>
                      <a:spcPct val="20000"/>
                    </a:spcBef>
                  </a:pPr>
                  <a:endParaRPr lang="en-US"/>
                </a:p>
              </p:txBody>
            </p:sp>
            <p:sp>
              <p:nvSpPr>
                <p:cNvPr id="46187" name="Freeform 143"/>
                <p:cNvSpPr>
                  <a:spLocks/>
                </p:cNvSpPr>
                <p:nvPr/>
              </p:nvSpPr>
              <p:spPr bwMode="auto">
                <a:xfrm>
                  <a:off x="2808" y="3555"/>
                  <a:ext cx="25" cy="34"/>
                </a:xfrm>
                <a:custGeom>
                  <a:avLst/>
                  <a:gdLst>
                    <a:gd name="T0" fmla="*/ 17 w 25"/>
                    <a:gd name="T1" fmla="*/ 8 h 34"/>
                    <a:gd name="T2" fmla="*/ 25 w 25"/>
                    <a:gd name="T3" fmla="*/ 0 h 34"/>
                    <a:gd name="T4" fmla="*/ 25 w 25"/>
                    <a:gd name="T5" fmla="*/ 0 h 34"/>
                    <a:gd name="T6" fmla="*/ 25 w 25"/>
                    <a:gd name="T7" fmla="*/ 8 h 34"/>
                    <a:gd name="T8" fmla="*/ 0 w 25"/>
                    <a:gd name="T9" fmla="*/ 34 h 34"/>
                    <a:gd name="T10" fmla="*/ 8 w 25"/>
                    <a:gd name="T11" fmla="*/ 25 h 34"/>
                    <a:gd name="T12" fmla="*/ 17 w 25"/>
                    <a:gd name="T13" fmla="*/ 17 h 34"/>
                    <a:gd name="T14" fmla="*/ 17 w 25"/>
                    <a:gd name="T15" fmla="*/ 17 h 34"/>
                    <a:gd name="T16" fmla="*/ 17 w 25"/>
                    <a:gd name="T17" fmla="*/ 8 h 34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25"/>
                    <a:gd name="T28" fmla="*/ 0 h 34"/>
                    <a:gd name="T29" fmla="*/ 25 w 25"/>
                    <a:gd name="T30" fmla="*/ 34 h 34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25" h="34">
                      <a:moveTo>
                        <a:pt x="17" y="8"/>
                      </a:moveTo>
                      <a:lnTo>
                        <a:pt x="25" y="0"/>
                      </a:lnTo>
                      <a:lnTo>
                        <a:pt x="25" y="8"/>
                      </a:lnTo>
                      <a:lnTo>
                        <a:pt x="0" y="34"/>
                      </a:lnTo>
                      <a:lnTo>
                        <a:pt x="8" y="25"/>
                      </a:lnTo>
                      <a:lnTo>
                        <a:pt x="17" y="17"/>
                      </a:lnTo>
                      <a:lnTo>
                        <a:pt x="17" y="8"/>
                      </a:lnTo>
                      <a:close/>
                    </a:path>
                  </a:pathLst>
                </a:custGeom>
                <a:solidFill>
                  <a:srgbClr val="8DA3FF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0" hangingPunct="0">
                    <a:spcBef>
                      <a:spcPct val="20000"/>
                    </a:spcBef>
                  </a:pPr>
                  <a:endParaRPr lang="en-US"/>
                </a:p>
              </p:txBody>
            </p:sp>
            <p:sp>
              <p:nvSpPr>
                <p:cNvPr id="46188" name="Freeform 144"/>
                <p:cNvSpPr>
                  <a:spLocks/>
                </p:cNvSpPr>
                <p:nvPr/>
              </p:nvSpPr>
              <p:spPr bwMode="auto">
                <a:xfrm>
                  <a:off x="2774" y="3589"/>
                  <a:ext cx="34" cy="76"/>
                </a:xfrm>
                <a:custGeom>
                  <a:avLst/>
                  <a:gdLst>
                    <a:gd name="T0" fmla="*/ 0 w 34"/>
                    <a:gd name="T1" fmla="*/ 67 h 76"/>
                    <a:gd name="T2" fmla="*/ 0 w 34"/>
                    <a:gd name="T3" fmla="*/ 76 h 76"/>
                    <a:gd name="T4" fmla="*/ 0 w 34"/>
                    <a:gd name="T5" fmla="*/ 67 h 76"/>
                    <a:gd name="T6" fmla="*/ 8 w 34"/>
                    <a:gd name="T7" fmla="*/ 50 h 76"/>
                    <a:gd name="T8" fmla="*/ 17 w 34"/>
                    <a:gd name="T9" fmla="*/ 33 h 76"/>
                    <a:gd name="T10" fmla="*/ 17 w 34"/>
                    <a:gd name="T11" fmla="*/ 25 h 76"/>
                    <a:gd name="T12" fmla="*/ 17 w 34"/>
                    <a:gd name="T13" fmla="*/ 25 h 76"/>
                    <a:gd name="T14" fmla="*/ 25 w 34"/>
                    <a:gd name="T15" fmla="*/ 16 h 76"/>
                    <a:gd name="T16" fmla="*/ 34 w 34"/>
                    <a:gd name="T17" fmla="*/ 8 h 76"/>
                    <a:gd name="T18" fmla="*/ 34 w 34"/>
                    <a:gd name="T19" fmla="*/ 0 h 76"/>
                    <a:gd name="T20" fmla="*/ 34 w 34"/>
                    <a:gd name="T21" fmla="*/ 0 h 76"/>
                    <a:gd name="T22" fmla="*/ 17 w 34"/>
                    <a:gd name="T23" fmla="*/ 33 h 76"/>
                    <a:gd name="T24" fmla="*/ 0 w 34"/>
                    <a:gd name="T25" fmla="*/ 67 h 7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w 34"/>
                    <a:gd name="T40" fmla="*/ 0 h 76"/>
                    <a:gd name="T41" fmla="*/ 34 w 34"/>
                    <a:gd name="T42" fmla="*/ 76 h 76"/>
                  </a:gdLst>
                  <a:ahLst/>
                  <a:cxnLst>
                    <a:cxn ang="T26">
                      <a:pos x="T0" y="T1"/>
                    </a:cxn>
                    <a:cxn ang="T27">
                      <a:pos x="T2" y="T3"/>
                    </a:cxn>
                    <a:cxn ang="T28">
                      <a:pos x="T4" y="T5"/>
                    </a:cxn>
                    <a:cxn ang="T29">
                      <a:pos x="T6" y="T7"/>
                    </a:cxn>
                    <a:cxn ang="T30">
                      <a:pos x="T8" y="T9"/>
                    </a:cxn>
                    <a:cxn ang="T31">
                      <a:pos x="T10" y="T11"/>
                    </a:cxn>
                    <a:cxn ang="T32">
                      <a:pos x="T12" y="T13"/>
                    </a:cxn>
                    <a:cxn ang="T33">
                      <a:pos x="T14" y="T15"/>
                    </a:cxn>
                    <a:cxn ang="T34">
                      <a:pos x="T16" y="T17"/>
                    </a:cxn>
                    <a:cxn ang="T35">
                      <a:pos x="T18" y="T19"/>
                    </a:cxn>
                    <a:cxn ang="T36">
                      <a:pos x="T20" y="T21"/>
                    </a:cxn>
                    <a:cxn ang="T37">
                      <a:pos x="T22" y="T23"/>
                    </a:cxn>
                    <a:cxn ang="T38">
                      <a:pos x="T24" y="T25"/>
                    </a:cxn>
                  </a:cxnLst>
                  <a:rect l="T39" t="T40" r="T41" b="T42"/>
                  <a:pathLst>
                    <a:path w="34" h="76">
                      <a:moveTo>
                        <a:pt x="0" y="67"/>
                      </a:moveTo>
                      <a:lnTo>
                        <a:pt x="0" y="76"/>
                      </a:lnTo>
                      <a:lnTo>
                        <a:pt x="0" y="67"/>
                      </a:lnTo>
                      <a:lnTo>
                        <a:pt x="8" y="50"/>
                      </a:lnTo>
                      <a:lnTo>
                        <a:pt x="17" y="33"/>
                      </a:lnTo>
                      <a:lnTo>
                        <a:pt x="17" y="25"/>
                      </a:lnTo>
                      <a:lnTo>
                        <a:pt x="25" y="16"/>
                      </a:lnTo>
                      <a:lnTo>
                        <a:pt x="34" y="8"/>
                      </a:lnTo>
                      <a:lnTo>
                        <a:pt x="34" y="0"/>
                      </a:lnTo>
                      <a:lnTo>
                        <a:pt x="17" y="33"/>
                      </a:lnTo>
                      <a:lnTo>
                        <a:pt x="0" y="67"/>
                      </a:lnTo>
                      <a:close/>
                    </a:path>
                  </a:pathLst>
                </a:custGeom>
                <a:solidFill>
                  <a:srgbClr val="8DA3FF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0" hangingPunct="0">
                    <a:spcBef>
                      <a:spcPct val="20000"/>
                    </a:spcBef>
                  </a:pPr>
                  <a:endParaRPr lang="en-US"/>
                </a:p>
              </p:txBody>
            </p:sp>
            <p:sp>
              <p:nvSpPr>
                <p:cNvPr id="46189" name="Freeform 145"/>
                <p:cNvSpPr>
                  <a:spLocks/>
                </p:cNvSpPr>
                <p:nvPr/>
              </p:nvSpPr>
              <p:spPr bwMode="auto">
                <a:xfrm>
                  <a:off x="2774" y="3673"/>
                  <a:ext cx="17" cy="144"/>
                </a:xfrm>
                <a:custGeom>
                  <a:avLst/>
                  <a:gdLst>
                    <a:gd name="T0" fmla="*/ 8 w 17"/>
                    <a:gd name="T1" fmla="*/ 77 h 144"/>
                    <a:gd name="T2" fmla="*/ 0 w 17"/>
                    <a:gd name="T3" fmla="*/ 60 h 144"/>
                    <a:gd name="T4" fmla="*/ 0 w 17"/>
                    <a:gd name="T5" fmla="*/ 43 h 144"/>
                    <a:gd name="T6" fmla="*/ 0 w 17"/>
                    <a:gd name="T7" fmla="*/ 34 h 144"/>
                    <a:gd name="T8" fmla="*/ 0 w 17"/>
                    <a:gd name="T9" fmla="*/ 9 h 144"/>
                    <a:gd name="T10" fmla="*/ 0 w 17"/>
                    <a:gd name="T11" fmla="*/ 0 h 144"/>
                    <a:gd name="T12" fmla="*/ 0 w 17"/>
                    <a:gd name="T13" fmla="*/ 0 h 144"/>
                    <a:gd name="T14" fmla="*/ 0 w 17"/>
                    <a:gd name="T15" fmla="*/ 9 h 144"/>
                    <a:gd name="T16" fmla="*/ 0 w 17"/>
                    <a:gd name="T17" fmla="*/ 26 h 144"/>
                    <a:gd name="T18" fmla="*/ 0 w 17"/>
                    <a:gd name="T19" fmla="*/ 51 h 144"/>
                    <a:gd name="T20" fmla="*/ 8 w 17"/>
                    <a:gd name="T21" fmla="*/ 77 h 144"/>
                    <a:gd name="T22" fmla="*/ 17 w 17"/>
                    <a:gd name="T23" fmla="*/ 93 h 144"/>
                    <a:gd name="T24" fmla="*/ 17 w 17"/>
                    <a:gd name="T25" fmla="*/ 119 h 144"/>
                    <a:gd name="T26" fmla="*/ 17 w 17"/>
                    <a:gd name="T27" fmla="*/ 136 h 144"/>
                    <a:gd name="T28" fmla="*/ 17 w 17"/>
                    <a:gd name="T29" fmla="*/ 144 h 144"/>
                    <a:gd name="T30" fmla="*/ 17 w 17"/>
                    <a:gd name="T31" fmla="*/ 119 h 144"/>
                    <a:gd name="T32" fmla="*/ 17 w 17"/>
                    <a:gd name="T33" fmla="*/ 102 h 144"/>
                    <a:gd name="T34" fmla="*/ 8 w 17"/>
                    <a:gd name="T35" fmla="*/ 93 h 144"/>
                    <a:gd name="T36" fmla="*/ 8 w 17"/>
                    <a:gd name="T37" fmla="*/ 85 h 144"/>
                    <a:gd name="T38" fmla="*/ 8 w 17"/>
                    <a:gd name="T39" fmla="*/ 85 h 144"/>
                    <a:gd name="T40" fmla="*/ 8 w 17"/>
                    <a:gd name="T41" fmla="*/ 77 h 144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w 17"/>
                    <a:gd name="T64" fmla="*/ 0 h 144"/>
                    <a:gd name="T65" fmla="*/ 17 w 17"/>
                    <a:gd name="T66" fmla="*/ 144 h 144"/>
                  </a:gdLst>
                  <a:ahLst/>
                  <a:cxnLst>
                    <a:cxn ang="T42">
                      <a:pos x="T0" y="T1"/>
                    </a:cxn>
                    <a:cxn ang="T43">
                      <a:pos x="T2" y="T3"/>
                    </a:cxn>
                    <a:cxn ang="T44">
                      <a:pos x="T4" y="T5"/>
                    </a:cxn>
                    <a:cxn ang="T45">
                      <a:pos x="T6" y="T7"/>
                    </a:cxn>
                    <a:cxn ang="T46">
                      <a:pos x="T8" y="T9"/>
                    </a:cxn>
                    <a:cxn ang="T47">
                      <a:pos x="T10" y="T11"/>
                    </a:cxn>
                    <a:cxn ang="T48">
                      <a:pos x="T12" y="T13"/>
                    </a:cxn>
                    <a:cxn ang="T49">
                      <a:pos x="T14" y="T15"/>
                    </a:cxn>
                    <a:cxn ang="T50">
                      <a:pos x="T16" y="T17"/>
                    </a:cxn>
                    <a:cxn ang="T51">
                      <a:pos x="T18" y="T19"/>
                    </a:cxn>
                    <a:cxn ang="T52">
                      <a:pos x="T20" y="T21"/>
                    </a:cxn>
                    <a:cxn ang="T53">
                      <a:pos x="T22" y="T23"/>
                    </a:cxn>
                    <a:cxn ang="T54">
                      <a:pos x="T24" y="T25"/>
                    </a:cxn>
                    <a:cxn ang="T55">
                      <a:pos x="T26" y="T27"/>
                    </a:cxn>
                    <a:cxn ang="T56">
                      <a:pos x="T28" y="T29"/>
                    </a:cxn>
                    <a:cxn ang="T57">
                      <a:pos x="T30" y="T31"/>
                    </a:cxn>
                    <a:cxn ang="T58">
                      <a:pos x="T32" y="T33"/>
                    </a:cxn>
                    <a:cxn ang="T59">
                      <a:pos x="T34" y="T35"/>
                    </a:cxn>
                    <a:cxn ang="T60">
                      <a:pos x="T36" y="T37"/>
                    </a:cxn>
                    <a:cxn ang="T61">
                      <a:pos x="T38" y="T39"/>
                    </a:cxn>
                    <a:cxn ang="T62">
                      <a:pos x="T40" y="T41"/>
                    </a:cxn>
                  </a:cxnLst>
                  <a:rect l="T63" t="T64" r="T65" b="T66"/>
                  <a:pathLst>
                    <a:path w="17" h="144">
                      <a:moveTo>
                        <a:pt x="8" y="77"/>
                      </a:moveTo>
                      <a:lnTo>
                        <a:pt x="0" y="60"/>
                      </a:lnTo>
                      <a:lnTo>
                        <a:pt x="0" y="43"/>
                      </a:lnTo>
                      <a:lnTo>
                        <a:pt x="0" y="34"/>
                      </a:lnTo>
                      <a:lnTo>
                        <a:pt x="0" y="9"/>
                      </a:lnTo>
                      <a:lnTo>
                        <a:pt x="0" y="0"/>
                      </a:lnTo>
                      <a:lnTo>
                        <a:pt x="0" y="9"/>
                      </a:lnTo>
                      <a:lnTo>
                        <a:pt x="0" y="26"/>
                      </a:lnTo>
                      <a:lnTo>
                        <a:pt x="0" y="51"/>
                      </a:lnTo>
                      <a:lnTo>
                        <a:pt x="8" y="77"/>
                      </a:lnTo>
                      <a:lnTo>
                        <a:pt x="17" y="93"/>
                      </a:lnTo>
                      <a:lnTo>
                        <a:pt x="17" y="119"/>
                      </a:lnTo>
                      <a:lnTo>
                        <a:pt x="17" y="136"/>
                      </a:lnTo>
                      <a:lnTo>
                        <a:pt x="17" y="144"/>
                      </a:lnTo>
                      <a:lnTo>
                        <a:pt x="17" y="119"/>
                      </a:lnTo>
                      <a:lnTo>
                        <a:pt x="17" y="102"/>
                      </a:lnTo>
                      <a:lnTo>
                        <a:pt x="8" y="93"/>
                      </a:lnTo>
                      <a:lnTo>
                        <a:pt x="8" y="85"/>
                      </a:lnTo>
                      <a:lnTo>
                        <a:pt x="8" y="77"/>
                      </a:lnTo>
                      <a:close/>
                    </a:path>
                  </a:pathLst>
                </a:custGeom>
                <a:solidFill>
                  <a:srgbClr val="8DA3FF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0" hangingPunct="0">
                    <a:spcBef>
                      <a:spcPct val="20000"/>
                    </a:spcBef>
                  </a:pPr>
                  <a:endParaRPr lang="en-US"/>
                </a:p>
              </p:txBody>
            </p:sp>
            <p:sp>
              <p:nvSpPr>
                <p:cNvPr id="46190" name="Freeform 146"/>
                <p:cNvSpPr>
                  <a:spLocks/>
                </p:cNvSpPr>
                <p:nvPr/>
              </p:nvSpPr>
              <p:spPr bwMode="auto">
                <a:xfrm>
                  <a:off x="1508" y="2326"/>
                  <a:ext cx="714" cy="729"/>
                </a:xfrm>
                <a:custGeom>
                  <a:avLst/>
                  <a:gdLst>
                    <a:gd name="T0" fmla="*/ 17 w 714"/>
                    <a:gd name="T1" fmla="*/ 576 h 729"/>
                    <a:gd name="T2" fmla="*/ 26 w 714"/>
                    <a:gd name="T3" fmla="*/ 534 h 729"/>
                    <a:gd name="T4" fmla="*/ 34 w 714"/>
                    <a:gd name="T5" fmla="*/ 483 h 729"/>
                    <a:gd name="T6" fmla="*/ 43 w 714"/>
                    <a:gd name="T7" fmla="*/ 407 h 729"/>
                    <a:gd name="T8" fmla="*/ 60 w 714"/>
                    <a:gd name="T9" fmla="*/ 305 h 729"/>
                    <a:gd name="T10" fmla="*/ 68 w 714"/>
                    <a:gd name="T11" fmla="*/ 254 h 729"/>
                    <a:gd name="T12" fmla="*/ 85 w 714"/>
                    <a:gd name="T13" fmla="*/ 127 h 729"/>
                    <a:gd name="T14" fmla="*/ 102 w 714"/>
                    <a:gd name="T15" fmla="*/ 0 h 729"/>
                    <a:gd name="T16" fmla="*/ 170 w 714"/>
                    <a:gd name="T17" fmla="*/ 9 h 729"/>
                    <a:gd name="T18" fmla="*/ 264 w 714"/>
                    <a:gd name="T19" fmla="*/ 17 h 729"/>
                    <a:gd name="T20" fmla="*/ 264 w 714"/>
                    <a:gd name="T21" fmla="*/ 17 h 729"/>
                    <a:gd name="T22" fmla="*/ 315 w 714"/>
                    <a:gd name="T23" fmla="*/ 25 h 729"/>
                    <a:gd name="T24" fmla="*/ 323 w 714"/>
                    <a:gd name="T25" fmla="*/ 25 h 729"/>
                    <a:gd name="T26" fmla="*/ 357 w 714"/>
                    <a:gd name="T27" fmla="*/ 34 h 729"/>
                    <a:gd name="T28" fmla="*/ 408 w 714"/>
                    <a:gd name="T29" fmla="*/ 34 h 729"/>
                    <a:gd name="T30" fmla="*/ 434 w 714"/>
                    <a:gd name="T31" fmla="*/ 42 h 729"/>
                    <a:gd name="T32" fmla="*/ 484 w 714"/>
                    <a:gd name="T33" fmla="*/ 42 h 729"/>
                    <a:gd name="T34" fmla="*/ 493 w 714"/>
                    <a:gd name="T35" fmla="*/ 42 h 729"/>
                    <a:gd name="T36" fmla="*/ 612 w 714"/>
                    <a:gd name="T37" fmla="*/ 51 h 729"/>
                    <a:gd name="T38" fmla="*/ 705 w 714"/>
                    <a:gd name="T39" fmla="*/ 59 h 729"/>
                    <a:gd name="T40" fmla="*/ 714 w 714"/>
                    <a:gd name="T41" fmla="*/ 59 h 729"/>
                    <a:gd name="T42" fmla="*/ 705 w 714"/>
                    <a:gd name="T43" fmla="*/ 127 h 729"/>
                    <a:gd name="T44" fmla="*/ 705 w 714"/>
                    <a:gd name="T45" fmla="*/ 127 h 729"/>
                    <a:gd name="T46" fmla="*/ 697 w 714"/>
                    <a:gd name="T47" fmla="*/ 186 h 729"/>
                    <a:gd name="T48" fmla="*/ 697 w 714"/>
                    <a:gd name="T49" fmla="*/ 220 h 729"/>
                    <a:gd name="T50" fmla="*/ 697 w 714"/>
                    <a:gd name="T51" fmla="*/ 237 h 729"/>
                    <a:gd name="T52" fmla="*/ 688 w 714"/>
                    <a:gd name="T53" fmla="*/ 297 h 729"/>
                    <a:gd name="T54" fmla="*/ 688 w 714"/>
                    <a:gd name="T55" fmla="*/ 322 h 729"/>
                    <a:gd name="T56" fmla="*/ 688 w 714"/>
                    <a:gd name="T57" fmla="*/ 347 h 729"/>
                    <a:gd name="T58" fmla="*/ 680 w 714"/>
                    <a:gd name="T59" fmla="*/ 407 h 729"/>
                    <a:gd name="T60" fmla="*/ 680 w 714"/>
                    <a:gd name="T61" fmla="*/ 475 h 729"/>
                    <a:gd name="T62" fmla="*/ 671 w 714"/>
                    <a:gd name="T63" fmla="*/ 500 h 729"/>
                    <a:gd name="T64" fmla="*/ 671 w 714"/>
                    <a:gd name="T65" fmla="*/ 525 h 729"/>
                    <a:gd name="T66" fmla="*/ 671 w 714"/>
                    <a:gd name="T67" fmla="*/ 585 h 729"/>
                    <a:gd name="T68" fmla="*/ 663 w 714"/>
                    <a:gd name="T69" fmla="*/ 636 h 729"/>
                    <a:gd name="T70" fmla="*/ 663 w 714"/>
                    <a:gd name="T71" fmla="*/ 695 h 729"/>
                    <a:gd name="T72" fmla="*/ 654 w 714"/>
                    <a:gd name="T73" fmla="*/ 703 h 729"/>
                    <a:gd name="T74" fmla="*/ 629 w 714"/>
                    <a:gd name="T75" fmla="*/ 703 h 729"/>
                    <a:gd name="T76" fmla="*/ 586 w 714"/>
                    <a:gd name="T77" fmla="*/ 695 h 729"/>
                    <a:gd name="T78" fmla="*/ 561 w 714"/>
                    <a:gd name="T79" fmla="*/ 695 h 729"/>
                    <a:gd name="T80" fmla="*/ 552 w 714"/>
                    <a:gd name="T81" fmla="*/ 695 h 729"/>
                    <a:gd name="T82" fmla="*/ 468 w 714"/>
                    <a:gd name="T83" fmla="*/ 686 h 729"/>
                    <a:gd name="T84" fmla="*/ 459 w 714"/>
                    <a:gd name="T85" fmla="*/ 686 h 729"/>
                    <a:gd name="T86" fmla="*/ 340 w 714"/>
                    <a:gd name="T87" fmla="*/ 678 h 729"/>
                    <a:gd name="T88" fmla="*/ 298 w 714"/>
                    <a:gd name="T89" fmla="*/ 669 h 729"/>
                    <a:gd name="T90" fmla="*/ 272 w 714"/>
                    <a:gd name="T91" fmla="*/ 669 h 729"/>
                    <a:gd name="T92" fmla="*/ 272 w 714"/>
                    <a:gd name="T93" fmla="*/ 669 h 729"/>
                    <a:gd name="T94" fmla="*/ 272 w 714"/>
                    <a:gd name="T95" fmla="*/ 669 h 729"/>
                    <a:gd name="T96" fmla="*/ 272 w 714"/>
                    <a:gd name="T97" fmla="*/ 678 h 729"/>
                    <a:gd name="T98" fmla="*/ 272 w 714"/>
                    <a:gd name="T99" fmla="*/ 678 h 729"/>
                    <a:gd name="T100" fmla="*/ 272 w 714"/>
                    <a:gd name="T101" fmla="*/ 686 h 729"/>
                    <a:gd name="T102" fmla="*/ 272 w 714"/>
                    <a:gd name="T103" fmla="*/ 695 h 729"/>
                    <a:gd name="T104" fmla="*/ 281 w 714"/>
                    <a:gd name="T105" fmla="*/ 695 h 729"/>
                    <a:gd name="T106" fmla="*/ 196 w 714"/>
                    <a:gd name="T107" fmla="*/ 686 h 729"/>
                    <a:gd name="T108" fmla="*/ 102 w 714"/>
                    <a:gd name="T109" fmla="*/ 678 h 729"/>
                    <a:gd name="T110" fmla="*/ 94 w 714"/>
                    <a:gd name="T111" fmla="*/ 729 h 729"/>
                    <a:gd name="T112" fmla="*/ 0 w 714"/>
                    <a:gd name="T113" fmla="*/ 720 h 729"/>
                    <a:gd name="T114" fmla="*/ 17 w 714"/>
                    <a:gd name="T115" fmla="*/ 576 h 729"/>
                    <a:gd name="T116" fmla="*/ 17 w 714"/>
                    <a:gd name="T117" fmla="*/ 576 h 729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  <a:gd name="T165" fmla="*/ 0 60000 65536"/>
                    <a:gd name="T166" fmla="*/ 0 60000 65536"/>
                    <a:gd name="T167" fmla="*/ 0 60000 65536"/>
                    <a:gd name="T168" fmla="*/ 0 60000 65536"/>
                    <a:gd name="T169" fmla="*/ 0 60000 65536"/>
                    <a:gd name="T170" fmla="*/ 0 60000 65536"/>
                    <a:gd name="T171" fmla="*/ 0 60000 65536"/>
                    <a:gd name="T172" fmla="*/ 0 60000 65536"/>
                    <a:gd name="T173" fmla="*/ 0 60000 65536"/>
                    <a:gd name="T174" fmla="*/ 0 60000 65536"/>
                    <a:gd name="T175" fmla="*/ 0 60000 65536"/>
                    <a:gd name="T176" fmla="*/ 0 60000 65536"/>
                    <a:gd name="T177" fmla="*/ 0 w 714"/>
                    <a:gd name="T178" fmla="*/ 0 h 729"/>
                    <a:gd name="T179" fmla="*/ 714 w 714"/>
                    <a:gd name="T180" fmla="*/ 729 h 729"/>
                  </a:gdLst>
                  <a:ahLst/>
                  <a:cxnLst>
                    <a:cxn ang="T118">
                      <a:pos x="T0" y="T1"/>
                    </a:cxn>
                    <a:cxn ang="T119">
                      <a:pos x="T2" y="T3"/>
                    </a:cxn>
                    <a:cxn ang="T120">
                      <a:pos x="T4" y="T5"/>
                    </a:cxn>
                    <a:cxn ang="T121">
                      <a:pos x="T6" y="T7"/>
                    </a:cxn>
                    <a:cxn ang="T122">
                      <a:pos x="T8" y="T9"/>
                    </a:cxn>
                    <a:cxn ang="T123">
                      <a:pos x="T10" y="T11"/>
                    </a:cxn>
                    <a:cxn ang="T124">
                      <a:pos x="T12" y="T13"/>
                    </a:cxn>
                    <a:cxn ang="T125">
                      <a:pos x="T14" y="T15"/>
                    </a:cxn>
                    <a:cxn ang="T126">
                      <a:pos x="T16" y="T17"/>
                    </a:cxn>
                    <a:cxn ang="T127">
                      <a:pos x="T18" y="T19"/>
                    </a:cxn>
                    <a:cxn ang="T128">
                      <a:pos x="T20" y="T21"/>
                    </a:cxn>
                    <a:cxn ang="T129">
                      <a:pos x="T22" y="T23"/>
                    </a:cxn>
                    <a:cxn ang="T130">
                      <a:pos x="T24" y="T25"/>
                    </a:cxn>
                    <a:cxn ang="T131">
                      <a:pos x="T26" y="T27"/>
                    </a:cxn>
                    <a:cxn ang="T132">
                      <a:pos x="T28" y="T29"/>
                    </a:cxn>
                    <a:cxn ang="T133">
                      <a:pos x="T30" y="T31"/>
                    </a:cxn>
                    <a:cxn ang="T134">
                      <a:pos x="T32" y="T33"/>
                    </a:cxn>
                    <a:cxn ang="T135">
                      <a:pos x="T34" y="T35"/>
                    </a:cxn>
                    <a:cxn ang="T136">
                      <a:pos x="T36" y="T37"/>
                    </a:cxn>
                    <a:cxn ang="T137">
                      <a:pos x="T38" y="T39"/>
                    </a:cxn>
                    <a:cxn ang="T138">
                      <a:pos x="T40" y="T41"/>
                    </a:cxn>
                    <a:cxn ang="T139">
                      <a:pos x="T42" y="T43"/>
                    </a:cxn>
                    <a:cxn ang="T140">
                      <a:pos x="T44" y="T45"/>
                    </a:cxn>
                    <a:cxn ang="T141">
                      <a:pos x="T46" y="T47"/>
                    </a:cxn>
                    <a:cxn ang="T142">
                      <a:pos x="T48" y="T49"/>
                    </a:cxn>
                    <a:cxn ang="T143">
                      <a:pos x="T50" y="T51"/>
                    </a:cxn>
                    <a:cxn ang="T144">
                      <a:pos x="T52" y="T53"/>
                    </a:cxn>
                    <a:cxn ang="T145">
                      <a:pos x="T54" y="T55"/>
                    </a:cxn>
                    <a:cxn ang="T146">
                      <a:pos x="T56" y="T57"/>
                    </a:cxn>
                    <a:cxn ang="T147">
                      <a:pos x="T58" y="T59"/>
                    </a:cxn>
                    <a:cxn ang="T148">
                      <a:pos x="T60" y="T61"/>
                    </a:cxn>
                    <a:cxn ang="T149">
                      <a:pos x="T62" y="T63"/>
                    </a:cxn>
                    <a:cxn ang="T150">
                      <a:pos x="T64" y="T65"/>
                    </a:cxn>
                    <a:cxn ang="T151">
                      <a:pos x="T66" y="T67"/>
                    </a:cxn>
                    <a:cxn ang="T152">
                      <a:pos x="T68" y="T69"/>
                    </a:cxn>
                    <a:cxn ang="T153">
                      <a:pos x="T70" y="T71"/>
                    </a:cxn>
                    <a:cxn ang="T154">
                      <a:pos x="T72" y="T73"/>
                    </a:cxn>
                    <a:cxn ang="T155">
                      <a:pos x="T74" y="T75"/>
                    </a:cxn>
                    <a:cxn ang="T156">
                      <a:pos x="T76" y="T77"/>
                    </a:cxn>
                    <a:cxn ang="T157">
                      <a:pos x="T78" y="T79"/>
                    </a:cxn>
                    <a:cxn ang="T158">
                      <a:pos x="T80" y="T81"/>
                    </a:cxn>
                    <a:cxn ang="T159">
                      <a:pos x="T82" y="T83"/>
                    </a:cxn>
                    <a:cxn ang="T160">
                      <a:pos x="T84" y="T85"/>
                    </a:cxn>
                    <a:cxn ang="T161">
                      <a:pos x="T86" y="T87"/>
                    </a:cxn>
                    <a:cxn ang="T162">
                      <a:pos x="T88" y="T89"/>
                    </a:cxn>
                    <a:cxn ang="T163">
                      <a:pos x="T90" y="T91"/>
                    </a:cxn>
                    <a:cxn ang="T164">
                      <a:pos x="T92" y="T93"/>
                    </a:cxn>
                    <a:cxn ang="T165">
                      <a:pos x="T94" y="T95"/>
                    </a:cxn>
                    <a:cxn ang="T166">
                      <a:pos x="T96" y="T97"/>
                    </a:cxn>
                    <a:cxn ang="T167">
                      <a:pos x="T98" y="T99"/>
                    </a:cxn>
                    <a:cxn ang="T168">
                      <a:pos x="T100" y="T101"/>
                    </a:cxn>
                    <a:cxn ang="T169">
                      <a:pos x="T102" y="T103"/>
                    </a:cxn>
                    <a:cxn ang="T170">
                      <a:pos x="T104" y="T105"/>
                    </a:cxn>
                    <a:cxn ang="T171">
                      <a:pos x="T106" y="T107"/>
                    </a:cxn>
                    <a:cxn ang="T172">
                      <a:pos x="T108" y="T109"/>
                    </a:cxn>
                    <a:cxn ang="T173">
                      <a:pos x="T110" y="T111"/>
                    </a:cxn>
                    <a:cxn ang="T174">
                      <a:pos x="T112" y="T113"/>
                    </a:cxn>
                    <a:cxn ang="T175">
                      <a:pos x="T114" y="T115"/>
                    </a:cxn>
                    <a:cxn ang="T176">
                      <a:pos x="T116" y="T117"/>
                    </a:cxn>
                  </a:cxnLst>
                  <a:rect l="T177" t="T178" r="T179" b="T180"/>
                  <a:pathLst>
                    <a:path w="714" h="729">
                      <a:moveTo>
                        <a:pt x="17" y="576"/>
                      </a:moveTo>
                      <a:lnTo>
                        <a:pt x="26" y="534"/>
                      </a:lnTo>
                      <a:lnTo>
                        <a:pt x="34" y="483"/>
                      </a:lnTo>
                      <a:lnTo>
                        <a:pt x="43" y="407"/>
                      </a:lnTo>
                      <a:lnTo>
                        <a:pt x="60" y="305"/>
                      </a:lnTo>
                      <a:lnTo>
                        <a:pt x="68" y="254"/>
                      </a:lnTo>
                      <a:lnTo>
                        <a:pt x="85" y="127"/>
                      </a:lnTo>
                      <a:lnTo>
                        <a:pt x="102" y="0"/>
                      </a:lnTo>
                      <a:lnTo>
                        <a:pt x="170" y="9"/>
                      </a:lnTo>
                      <a:lnTo>
                        <a:pt x="264" y="17"/>
                      </a:lnTo>
                      <a:lnTo>
                        <a:pt x="315" y="25"/>
                      </a:lnTo>
                      <a:lnTo>
                        <a:pt x="323" y="25"/>
                      </a:lnTo>
                      <a:lnTo>
                        <a:pt x="357" y="34"/>
                      </a:lnTo>
                      <a:lnTo>
                        <a:pt x="408" y="34"/>
                      </a:lnTo>
                      <a:lnTo>
                        <a:pt x="434" y="42"/>
                      </a:lnTo>
                      <a:lnTo>
                        <a:pt x="484" y="42"/>
                      </a:lnTo>
                      <a:lnTo>
                        <a:pt x="493" y="42"/>
                      </a:lnTo>
                      <a:lnTo>
                        <a:pt x="612" y="51"/>
                      </a:lnTo>
                      <a:lnTo>
                        <a:pt x="705" y="59"/>
                      </a:lnTo>
                      <a:lnTo>
                        <a:pt x="714" y="59"/>
                      </a:lnTo>
                      <a:lnTo>
                        <a:pt x="705" y="127"/>
                      </a:lnTo>
                      <a:lnTo>
                        <a:pt x="697" y="186"/>
                      </a:lnTo>
                      <a:lnTo>
                        <a:pt x="697" y="220"/>
                      </a:lnTo>
                      <a:lnTo>
                        <a:pt x="697" y="237"/>
                      </a:lnTo>
                      <a:lnTo>
                        <a:pt x="688" y="297"/>
                      </a:lnTo>
                      <a:lnTo>
                        <a:pt x="688" y="322"/>
                      </a:lnTo>
                      <a:lnTo>
                        <a:pt x="688" y="347"/>
                      </a:lnTo>
                      <a:lnTo>
                        <a:pt x="680" y="407"/>
                      </a:lnTo>
                      <a:lnTo>
                        <a:pt x="680" y="475"/>
                      </a:lnTo>
                      <a:lnTo>
                        <a:pt x="671" y="500"/>
                      </a:lnTo>
                      <a:lnTo>
                        <a:pt x="671" y="525"/>
                      </a:lnTo>
                      <a:lnTo>
                        <a:pt x="671" y="585"/>
                      </a:lnTo>
                      <a:lnTo>
                        <a:pt x="663" y="636"/>
                      </a:lnTo>
                      <a:lnTo>
                        <a:pt x="663" y="695"/>
                      </a:lnTo>
                      <a:lnTo>
                        <a:pt x="654" y="703"/>
                      </a:lnTo>
                      <a:lnTo>
                        <a:pt x="629" y="703"/>
                      </a:lnTo>
                      <a:lnTo>
                        <a:pt x="586" y="695"/>
                      </a:lnTo>
                      <a:lnTo>
                        <a:pt x="561" y="695"/>
                      </a:lnTo>
                      <a:lnTo>
                        <a:pt x="552" y="695"/>
                      </a:lnTo>
                      <a:lnTo>
                        <a:pt x="468" y="686"/>
                      </a:lnTo>
                      <a:lnTo>
                        <a:pt x="459" y="686"/>
                      </a:lnTo>
                      <a:lnTo>
                        <a:pt x="340" y="678"/>
                      </a:lnTo>
                      <a:lnTo>
                        <a:pt x="298" y="669"/>
                      </a:lnTo>
                      <a:lnTo>
                        <a:pt x="272" y="669"/>
                      </a:lnTo>
                      <a:lnTo>
                        <a:pt x="272" y="678"/>
                      </a:lnTo>
                      <a:lnTo>
                        <a:pt x="272" y="686"/>
                      </a:lnTo>
                      <a:lnTo>
                        <a:pt x="272" y="695"/>
                      </a:lnTo>
                      <a:lnTo>
                        <a:pt x="281" y="695"/>
                      </a:lnTo>
                      <a:lnTo>
                        <a:pt x="196" y="686"/>
                      </a:lnTo>
                      <a:lnTo>
                        <a:pt x="102" y="678"/>
                      </a:lnTo>
                      <a:lnTo>
                        <a:pt x="94" y="729"/>
                      </a:lnTo>
                      <a:lnTo>
                        <a:pt x="0" y="720"/>
                      </a:lnTo>
                      <a:lnTo>
                        <a:pt x="17" y="576"/>
                      </a:lnTo>
                      <a:close/>
                    </a:path>
                  </a:pathLst>
                </a:custGeom>
                <a:solidFill>
                  <a:srgbClr val="8DA3FF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0" hangingPunct="0">
                    <a:spcBef>
                      <a:spcPct val="20000"/>
                    </a:spcBef>
                  </a:pPr>
                  <a:endParaRPr lang="en-US"/>
                </a:p>
              </p:txBody>
            </p:sp>
            <p:sp>
              <p:nvSpPr>
                <p:cNvPr id="46191" name="Freeform 147"/>
                <p:cNvSpPr>
                  <a:spLocks/>
                </p:cNvSpPr>
                <p:nvPr/>
              </p:nvSpPr>
              <p:spPr bwMode="auto">
                <a:xfrm>
                  <a:off x="3742" y="2614"/>
                  <a:ext cx="391" cy="636"/>
                </a:xfrm>
                <a:custGeom>
                  <a:avLst/>
                  <a:gdLst>
                    <a:gd name="T0" fmla="*/ 365 w 391"/>
                    <a:gd name="T1" fmla="*/ 398 h 636"/>
                    <a:gd name="T2" fmla="*/ 374 w 391"/>
                    <a:gd name="T3" fmla="*/ 415 h 636"/>
                    <a:gd name="T4" fmla="*/ 374 w 391"/>
                    <a:gd name="T5" fmla="*/ 424 h 636"/>
                    <a:gd name="T6" fmla="*/ 382 w 391"/>
                    <a:gd name="T7" fmla="*/ 441 h 636"/>
                    <a:gd name="T8" fmla="*/ 382 w 391"/>
                    <a:gd name="T9" fmla="*/ 466 h 636"/>
                    <a:gd name="T10" fmla="*/ 382 w 391"/>
                    <a:gd name="T11" fmla="*/ 475 h 636"/>
                    <a:gd name="T12" fmla="*/ 382 w 391"/>
                    <a:gd name="T13" fmla="*/ 483 h 636"/>
                    <a:gd name="T14" fmla="*/ 391 w 391"/>
                    <a:gd name="T15" fmla="*/ 500 h 636"/>
                    <a:gd name="T16" fmla="*/ 280 w 391"/>
                    <a:gd name="T17" fmla="*/ 517 h 636"/>
                    <a:gd name="T18" fmla="*/ 204 w 391"/>
                    <a:gd name="T19" fmla="*/ 525 h 636"/>
                    <a:gd name="T20" fmla="*/ 110 w 391"/>
                    <a:gd name="T21" fmla="*/ 534 h 636"/>
                    <a:gd name="T22" fmla="*/ 110 w 391"/>
                    <a:gd name="T23" fmla="*/ 551 h 636"/>
                    <a:gd name="T24" fmla="*/ 127 w 391"/>
                    <a:gd name="T25" fmla="*/ 568 h 636"/>
                    <a:gd name="T26" fmla="*/ 136 w 391"/>
                    <a:gd name="T27" fmla="*/ 576 h 636"/>
                    <a:gd name="T28" fmla="*/ 136 w 391"/>
                    <a:gd name="T29" fmla="*/ 593 h 636"/>
                    <a:gd name="T30" fmla="*/ 119 w 391"/>
                    <a:gd name="T31" fmla="*/ 619 h 636"/>
                    <a:gd name="T32" fmla="*/ 76 w 391"/>
                    <a:gd name="T33" fmla="*/ 636 h 636"/>
                    <a:gd name="T34" fmla="*/ 85 w 391"/>
                    <a:gd name="T35" fmla="*/ 610 h 636"/>
                    <a:gd name="T36" fmla="*/ 59 w 391"/>
                    <a:gd name="T37" fmla="*/ 619 h 636"/>
                    <a:gd name="T38" fmla="*/ 26 w 391"/>
                    <a:gd name="T39" fmla="*/ 576 h 636"/>
                    <a:gd name="T40" fmla="*/ 9 w 391"/>
                    <a:gd name="T41" fmla="*/ 483 h 636"/>
                    <a:gd name="T42" fmla="*/ 9 w 391"/>
                    <a:gd name="T43" fmla="*/ 381 h 636"/>
                    <a:gd name="T44" fmla="*/ 9 w 391"/>
                    <a:gd name="T45" fmla="*/ 297 h 636"/>
                    <a:gd name="T46" fmla="*/ 9 w 391"/>
                    <a:gd name="T47" fmla="*/ 212 h 636"/>
                    <a:gd name="T48" fmla="*/ 9 w 391"/>
                    <a:gd name="T49" fmla="*/ 144 h 636"/>
                    <a:gd name="T50" fmla="*/ 9 w 391"/>
                    <a:gd name="T51" fmla="*/ 76 h 636"/>
                    <a:gd name="T52" fmla="*/ 9 w 391"/>
                    <a:gd name="T53" fmla="*/ 34 h 636"/>
                    <a:gd name="T54" fmla="*/ 26 w 391"/>
                    <a:gd name="T55" fmla="*/ 17 h 636"/>
                    <a:gd name="T56" fmla="*/ 102 w 391"/>
                    <a:gd name="T57" fmla="*/ 17 h 636"/>
                    <a:gd name="T58" fmla="*/ 195 w 391"/>
                    <a:gd name="T59" fmla="*/ 9 h 636"/>
                    <a:gd name="T60" fmla="*/ 272 w 391"/>
                    <a:gd name="T61" fmla="*/ 0 h 636"/>
                    <a:gd name="T62" fmla="*/ 289 w 391"/>
                    <a:gd name="T63" fmla="*/ 51 h 636"/>
                    <a:gd name="T64" fmla="*/ 306 w 391"/>
                    <a:gd name="T65" fmla="*/ 110 h 636"/>
                    <a:gd name="T66" fmla="*/ 314 w 391"/>
                    <a:gd name="T67" fmla="*/ 170 h 636"/>
                    <a:gd name="T68" fmla="*/ 340 w 391"/>
                    <a:gd name="T69" fmla="*/ 237 h 636"/>
                    <a:gd name="T70" fmla="*/ 348 w 391"/>
                    <a:gd name="T71" fmla="*/ 271 h 636"/>
                    <a:gd name="T72" fmla="*/ 357 w 391"/>
                    <a:gd name="T73" fmla="*/ 280 h 636"/>
                    <a:gd name="T74" fmla="*/ 357 w 391"/>
                    <a:gd name="T75" fmla="*/ 288 h 636"/>
                    <a:gd name="T76" fmla="*/ 357 w 391"/>
                    <a:gd name="T77" fmla="*/ 297 h 636"/>
                    <a:gd name="T78" fmla="*/ 374 w 391"/>
                    <a:gd name="T79" fmla="*/ 322 h 636"/>
                    <a:gd name="T80" fmla="*/ 374 w 391"/>
                    <a:gd name="T81" fmla="*/ 331 h 636"/>
                    <a:gd name="T82" fmla="*/ 374 w 391"/>
                    <a:gd name="T83" fmla="*/ 331 h 636"/>
                    <a:gd name="T84" fmla="*/ 382 w 391"/>
                    <a:gd name="T85" fmla="*/ 339 h 636"/>
                    <a:gd name="T86" fmla="*/ 382 w 391"/>
                    <a:gd name="T87" fmla="*/ 348 h 636"/>
                    <a:gd name="T88" fmla="*/ 382 w 391"/>
                    <a:gd name="T89" fmla="*/ 348 h 636"/>
                    <a:gd name="T90" fmla="*/ 374 w 391"/>
                    <a:gd name="T91" fmla="*/ 364 h 636"/>
                    <a:gd name="T92" fmla="*/ 374 w 391"/>
                    <a:gd name="T93" fmla="*/ 373 h 636"/>
                    <a:gd name="T94" fmla="*/ 374 w 391"/>
                    <a:gd name="T95" fmla="*/ 381 h 6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w 391"/>
                    <a:gd name="T145" fmla="*/ 0 h 636"/>
                    <a:gd name="T146" fmla="*/ 391 w 391"/>
                    <a:gd name="T147" fmla="*/ 636 h 636"/>
                  </a:gdLst>
                  <a:ahLst/>
                  <a:cxnLst>
                    <a:cxn ang="T96">
                      <a:pos x="T0" y="T1"/>
                    </a:cxn>
                    <a:cxn ang="T97">
                      <a:pos x="T2" y="T3"/>
                    </a:cxn>
                    <a:cxn ang="T98">
                      <a:pos x="T4" y="T5"/>
                    </a:cxn>
                    <a:cxn ang="T99">
                      <a:pos x="T6" y="T7"/>
                    </a:cxn>
                    <a:cxn ang="T100">
                      <a:pos x="T8" y="T9"/>
                    </a:cxn>
                    <a:cxn ang="T101">
                      <a:pos x="T10" y="T11"/>
                    </a:cxn>
                    <a:cxn ang="T102">
                      <a:pos x="T12" y="T13"/>
                    </a:cxn>
                    <a:cxn ang="T103">
                      <a:pos x="T14" y="T15"/>
                    </a:cxn>
                    <a:cxn ang="T104">
                      <a:pos x="T16" y="T17"/>
                    </a:cxn>
                    <a:cxn ang="T105">
                      <a:pos x="T18" y="T19"/>
                    </a:cxn>
                    <a:cxn ang="T106">
                      <a:pos x="T20" y="T21"/>
                    </a:cxn>
                    <a:cxn ang="T107">
                      <a:pos x="T22" y="T23"/>
                    </a:cxn>
                    <a:cxn ang="T108">
                      <a:pos x="T24" y="T25"/>
                    </a:cxn>
                    <a:cxn ang="T109">
                      <a:pos x="T26" y="T27"/>
                    </a:cxn>
                    <a:cxn ang="T110">
                      <a:pos x="T28" y="T29"/>
                    </a:cxn>
                    <a:cxn ang="T111">
                      <a:pos x="T30" y="T31"/>
                    </a:cxn>
                    <a:cxn ang="T112">
                      <a:pos x="T32" y="T33"/>
                    </a:cxn>
                    <a:cxn ang="T113">
                      <a:pos x="T34" y="T35"/>
                    </a:cxn>
                    <a:cxn ang="T114">
                      <a:pos x="T36" y="T37"/>
                    </a:cxn>
                    <a:cxn ang="T115">
                      <a:pos x="T38" y="T39"/>
                    </a:cxn>
                    <a:cxn ang="T116">
                      <a:pos x="T40" y="T41"/>
                    </a:cxn>
                    <a:cxn ang="T117">
                      <a:pos x="T42" y="T43"/>
                    </a:cxn>
                    <a:cxn ang="T118">
                      <a:pos x="T44" y="T45"/>
                    </a:cxn>
                    <a:cxn ang="T119">
                      <a:pos x="T46" y="T47"/>
                    </a:cxn>
                    <a:cxn ang="T120">
                      <a:pos x="T48" y="T49"/>
                    </a:cxn>
                    <a:cxn ang="T121">
                      <a:pos x="T50" y="T51"/>
                    </a:cxn>
                    <a:cxn ang="T122">
                      <a:pos x="T52" y="T53"/>
                    </a:cxn>
                    <a:cxn ang="T123">
                      <a:pos x="T54" y="T55"/>
                    </a:cxn>
                    <a:cxn ang="T124">
                      <a:pos x="T56" y="T57"/>
                    </a:cxn>
                    <a:cxn ang="T125">
                      <a:pos x="T58" y="T59"/>
                    </a:cxn>
                    <a:cxn ang="T126">
                      <a:pos x="T60" y="T61"/>
                    </a:cxn>
                    <a:cxn ang="T127">
                      <a:pos x="T62" y="T63"/>
                    </a:cxn>
                    <a:cxn ang="T128">
                      <a:pos x="T64" y="T65"/>
                    </a:cxn>
                    <a:cxn ang="T129">
                      <a:pos x="T66" y="T67"/>
                    </a:cxn>
                    <a:cxn ang="T130">
                      <a:pos x="T68" y="T69"/>
                    </a:cxn>
                    <a:cxn ang="T131">
                      <a:pos x="T70" y="T71"/>
                    </a:cxn>
                    <a:cxn ang="T132">
                      <a:pos x="T72" y="T73"/>
                    </a:cxn>
                    <a:cxn ang="T133">
                      <a:pos x="T74" y="T75"/>
                    </a:cxn>
                    <a:cxn ang="T134">
                      <a:pos x="T76" y="T77"/>
                    </a:cxn>
                    <a:cxn ang="T135">
                      <a:pos x="T78" y="T79"/>
                    </a:cxn>
                    <a:cxn ang="T136">
                      <a:pos x="T80" y="T81"/>
                    </a:cxn>
                    <a:cxn ang="T137">
                      <a:pos x="T82" y="T83"/>
                    </a:cxn>
                    <a:cxn ang="T138">
                      <a:pos x="T84" y="T85"/>
                    </a:cxn>
                    <a:cxn ang="T139">
                      <a:pos x="T86" y="T87"/>
                    </a:cxn>
                    <a:cxn ang="T140">
                      <a:pos x="T88" y="T89"/>
                    </a:cxn>
                    <a:cxn ang="T141">
                      <a:pos x="T90" y="T91"/>
                    </a:cxn>
                    <a:cxn ang="T142">
                      <a:pos x="T92" y="T93"/>
                    </a:cxn>
                    <a:cxn ang="T143">
                      <a:pos x="T94" y="T95"/>
                    </a:cxn>
                  </a:cxnLst>
                  <a:rect l="T144" t="T145" r="T146" b="T147"/>
                  <a:pathLst>
                    <a:path w="391" h="636">
                      <a:moveTo>
                        <a:pt x="374" y="381"/>
                      </a:moveTo>
                      <a:lnTo>
                        <a:pt x="365" y="390"/>
                      </a:lnTo>
                      <a:lnTo>
                        <a:pt x="365" y="398"/>
                      </a:lnTo>
                      <a:lnTo>
                        <a:pt x="365" y="407"/>
                      </a:lnTo>
                      <a:lnTo>
                        <a:pt x="374" y="415"/>
                      </a:lnTo>
                      <a:lnTo>
                        <a:pt x="374" y="424"/>
                      </a:lnTo>
                      <a:lnTo>
                        <a:pt x="382" y="432"/>
                      </a:lnTo>
                      <a:lnTo>
                        <a:pt x="382" y="441"/>
                      </a:lnTo>
                      <a:lnTo>
                        <a:pt x="382" y="449"/>
                      </a:lnTo>
                      <a:lnTo>
                        <a:pt x="382" y="458"/>
                      </a:lnTo>
                      <a:lnTo>
                        <a:pt x="382" y="466"/>
                      </a:lnTo>
                      <a:lnTo>
                        <a:pt x="382" y="475"/>
                      </a:lnTo>
                      <a:lnTo>
                        <a:pt x="382" y="483"/>
                      </a:lnTo>
                      <a:lnTo>
                        <a:pt x="391" y="492"/>
                      </a:lnTo>
                      <a:lnTo>
                        <a:pt x="391" y="500"/>
                      </a:lnTo>
                      <a:lnTo>
                        <a:pt x="340" y="509"/>
                      </a:lnTo>
                      <a:lnTo>
                        <a:pt x="280" y="517"/>
                      </a:lnTo>
                      <a:lnTo>
                        <a:pt x="263" y="517"/>
                      </a:lnTo>
                      <a:lnTo>
                        <a:pt x="246" y="517"/>
                      </a:lnTo>
                      <a:lnTo>
                        <a:pt x="204" y="525"/>
                      </a:lnTo>
                      <a:lnTo>
                        <a:pt x="195" y="525"/>
                      </a:lnTo>
                      <a:lnTo>
                        <a:pt x="153" y="525"/>
                      </a:lnTo>
                      <a:lnTo>
                        <a:pt x="110" y="534"/>
                      </a:lnTo>
                      <a:lnTo>
                        <a:pt x="110" y="551"/>
                      </a:lnTo>
                      <a:lnTo>
                        <a:pt x="119" y="559"/>
                      </a:lnTo>
                      <a:lnTo>
                        <a:pt x="119" y="568"/>
                      </a:lnTo>
                      <a:lnTo>
                        <a:pt x="127" y="568"/>
                      </a:lnTo>
                      <a:lnTo>
                        <a:pt x="136" y="568"/>
                      </a:lnTo>
                      <a:lnTo>
                        <a:pt x="136" y="576"/>
                      </a:lnTo>
                      <a:lnTo>
                        <a:pt x="136" y="585"/>
                      </a:lnTo>
                      <a:lnTo>
                        <a:pt x="127" y="593"/>
                      </a:lnTo>
                      <a:lnTo>
                        <a:pt x="136" y="593"/>
                      </a:lnTo>
                      <a:lnTo>
                        <a:pt x="136" y="602"/>
                      </a:lnTo>
                      <a:lnTo>
                        <a:pt x="127" y="610"/>
                      </a:lnTo>
                      <a:lnTo>
                        <a:pt x="119" y="619"/>
                      </a:lnTo>
                      <a:lnTo>
                        <a:pt x="119" y="627"/>
                      </a:lnTo>
                      <a:lnTo>
                        <a:pt x="93" y="636"/>
                      </a:lnTo>
                      <a:lnTo>
                        <a:pt x="76" y="636"/>
                      </a:lnTo>
                      <a:lnTo>
                        <a:pt x="93" y="627"/>
                      </a:lnTo>
                      <a:lnTo>
                        <a:pt x="102" y="627"/>
                      </a:lnTo>
                      <a:lnTo>
                        <a:pt x="85" y="610"/>
                      </a:lnTo>
                      <a:lnTo>
                        <a:pt x="76" y="585"/>
                      </a:lnTo>
                      <a:lnTo>
                        <a:pt x="68" y="568"/>
                      </a:lnTo>
                      <a:lnTo>
                        <a:pt x="59" y="619"/>
                      </a:lnTo>
                      <a:lnTo>
                        <a:pt x="34" y="619"/>
                      </a:lnTo>
                      <a:lnTo>
                        <a:pt x="26" y="619"/>
                      </a:lnTo>
                      <a:lnTo>
                        <a:pt x="26" y="576"/>
                      </a:lnTo>
                      <a:lnTo>
                        <a:pt x="17" y="542"/>
                      </a:lnTo>
                      <a:lnTo>
                        <a:pt x="17" y="525"/>
                      </a:lnTo>
                      <a:lnTo>
                        <a:pt x="9" y="483"/>
                      </a:lnTo>
                      <a:lnTo>
                        <a:pt x="9" y="449"/>
                      </a:lnTo>
                      <a:lnTo>
                        <a:pt x="9" y="424"/>
                      </a:lnTo>
                      <a:lnTo>
                        <a:pt x="9" y="381"/>
                      </a:lnTo>
                      <a:lnTo>
                        <a:pt x="9" y="373"/>
                      </a:lnTo>
                      <a:lnTo>
                        <a:pt x="9" y="339"/>
                      </a:lnTo>
                      <a:lnTo>
                        <a:pt x="9" y="297"/>
                      </a:lnTo>
                      <a:lnTo>
                        <a:pt x="9" y="288"/>
                      </a:lnTo>
                      <a:lnTo>
                        <a:pt x="9" y="246"/>
                      </a:lnTo>
                      <a:lnTo>
                        <a:pt x="9" y="212"/>
                      </a:lnTo>
                      <a:lnTo>
                        <a:pt x="9" y="187"/>
                      </a:lnTo>
                      <a:lnTo>
                        <a:pt x="9" y="144"/>
                      </a:lnTo>
                      <a:lnTo>
                        <a:pt x="9" y="110"/>
                      </a:lnTo>
                      <a:lnTo>
                        <a:pt x="9" y="93"/>
                      </a:lnTo>
                      <a:lnTo>
                        <a:pt x="9" y="76"/>
                      </a:lnTo>
                      <a:lnTo>
                        <a:pt x="17" y="34"/>
                      </a:lnTo>
                      <a:lnTo>
                        <a:pt x="9" y="34"/>
                      </a:lnTo>
                      <a:lnTo>
                        <a:pt x="0" y="26"/>
                      </a:lnTo>
                      <a:lnTo>
                        <a:pt x="26" y="17"/>
                      </a:lnTo>
                      <a:lnTo>
                        <a:pt x="59" y="17"/>
                      </a:lnTo>
                      <a:lnTo>
                        <a:pt x="102" y="17"/>
                      </a:lnTo>
                      <a:lnTo>
                        <a:pt x="144" y="9"/>
                      </a:lnTo>
                      <a:lnTo>
                        <a:pt x="153" y="9"/>
                      </a:lnTo>
                      <a:lnTo>
                        <a:pt x="195" y="9"/>
                      </a:lnTo>
                      <a:lnTo>
                        <a:pt x="246" y="0"/>
                      </a:lnTo>
                      <a:lnTo>
                        <a:pt x="272" y="0"/>
                      </a:lnTo>
                      <a:lnTo>
                        <a:pt x="272" y="17"/>
                      </a:lnTo>
                      <a:lnTo>
                        <a:pt x="280" y="43"/>
                      </a:lnTo>
                      <a:lnTo>
                        <a:pt x="289" y="51"/>
                      </a:lnTo>
                      <a:lnTo>
                        <a:pt x="289" y="59"/>
                      </a:lnTo>
                      <a:lnTo>
                        <a:pt x="297" y="85"/>
                      </a:lnTo>
                      <a:lnTo>
                        <a:pt x="306" y="110"/>
                      </a:lnTo>
                      <a:lnTo>
                        <a:pt x="306" y="127"/>
                      </a:lnTo>
                      <a:lnTo>
                        <a:pt x="306" y="136"/>
                      </a:lnTo>
                      <a:lnTo>
                        <a:pt x="314" y="170"/>
                      </a:lnTo>
                      <a:lnTo>
                        <a:pt x="323" y="187"/>
                      </a:lnTo>
                      <a:lnTo>
                        <a:pt x="323" y="195"/>
                      </a:lnTo>
                      <a:lnTo>
                        <a:pt x="340" y="237"/>
                      </a:lnTo>
                      <a:lnTo>
                        <a:pt x="348" y="271"/>
                      </a:lnTo>
                      <a:lnTo>
                        <a:pt x="357" y="280"/>
                      </a:lnTo>
                      <a:lnTo>
                        <a:pt x="357" y="288"/>
                      </a:lnTo>
                      <a:lnTo>
                        <a:pt x="357" y="297"/>
                      </a:lnTo>
                      <a:lnTo>
                        <a:pt x="365" y="305"/>
                      </a:lnTo>
                      <a:lnTo>
                        <a:pt x="374" y="314"/>
                      </a:lnTo>
                      <a:lnTo>
                        <a:pt x="374" y="322"/>
                      </a:lnTo>
                      <a:lnTo>
                        <a:pt x="374" y="331"/>
                      </a:lnTo>
                      <a:lnTo>
                        <a:pt x="382" y="339"/>
                      </a:lnTo>
                      <a:lnTo>
                        <a:pt x="382" y="348"/>
                      </a:lnTo>
                      <a:lnTo>
                        <a:pt x="374" y="348"/>
                      </a:lnTo>
                      <a:lnTo>
                        <a:pt x="382" y="348"/>
                      </a:lnTo>
                      <a:lnTo>
                        <a:pt x="374" y="356"/>
                      </a:lnTo>
                      <a:lnTo>
                        <a:pt x="374" y="364"/>
                      </a:lnTo>
                      <a:lnTo>
                        <a:pt x="374" y="373"/>
                      </a:lnTo>
                      <a:lnTo>
                        <a:pt x="374" y="381"/>
                      </a:lnTo>
                      <a:close/>
                    </a:path>
                  </a:pathLst>
                </a:custGeom>
                <a:solidFill>
                  <a:srgbClr val="8DA3FF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0" hangingPunct="0">
                    <a:spcBef>
                      <a:spcPct val="20000"/>
                    </a:spcBef>
                  </a:pPr>
                  <a:endParaRPr lang="en-US"/>
                </a:p>
              </p:txBody>
            </p:sp>
            <p:sp>
              <p:nvSpPr>
                <p:cNvPr id="46192" name="Freeform 148"/>
                <p:cNvSpPr>
                  <a:spLocks/>
                </p:cNvSpPr>
                <p:nvPr/>
              </p:nvSpPr>
              <p:spPr bwMode="auto">
                <a:xfrm>
                  <a:off x="3402" y="2640"/>
                  <a:ext cx="366" cy="627"/>
                </a:xfrm>
                <a:custGeom>
                  <a:avLst/>
                  <a:gdLst>
                    <a:gd name="T0" fmla="*/ 366 w 366"/>
                    <a:gd name="T1" fmla="*/ 601 h 627"/>
                    <a:gd name="T2" fmla="*/ 272 w 366"/>
                    <a:gd name="T3" fmla="*/ 601 h 627"/>
                    <a:gd name="T4" fmla="*/ 238 w 366"/>
                    <a:gd name="T5" fmla="*/ 618 h 627"/>
                    <a:gd name="T6" fmla="*/ 230 w 366"/>
                    <a:gd name="T7" fmla="*/ 610 h 627"/>
                    <a:gd name="T8" fmla="*/ 221 w 366"/>
                    <a:gd name="T9" fmla="*/ 593 h 627"/>
                    <a:gd name="T10" fmla="*/ 213 w 366"/>
                    <a:gd name="T11" fmla="*/ 584 h 627"/>
                    <a:gd name="T12" fmla="*/ 204 w 366"/>
                    <a:gd name="T13" fmla="*/ 567 h 627"/>
                    <a:gd name="T14" fmla="*/ 213 w 366"/>
                    <a:gd name="T15" fmla="*/ 559 h 627"/>
                    <a:gd name="T16" fmla="*/ 213 w 366"/>
                    <a:gd name="T17" fmla="*/ 542 h 627"/>
                    <a:gd name="T18" fmla="*/ 213 w 366"/>
                    <a:gd name="T19" fmla="*/ 525 h 627"/>
                    <a:gd name="T20" fmla="*/ 145 w 366"/>
                    <a:gd name="T21" fmla="*/ 525 h 627"/>
                    <a:gd name="T22" fmla="*/ 9 w 366"/>
                    <a:gd name="T23" fmla="*/ 533 h 627"/>
                    <a:gd name="T24" fmla="*/ 9 w 366"/>
                    <a:gd name="T25" fmla="*/ 508 h 627"/>
                    <a:gd name="T26" fmla="*/ 17 w 366"/>
                    <a:gd name="T27" fmla="*/ 491 h 627"/>
                    <a:gd name="T28" fmla="*/ 17 w 366"/>
                    <a:gd name="T29" fmla="*/ 483 h 627"/>
                    <a:gd name="T30" fmla="*/ 17 w 366"/>
                    <a:gd name="T31" fmla="*/ 466 h 627"/>
                    <a:gd name="T32" fmla="*/ 17 w 366"/>
                    <a:gd name="T33" fmla="*/ 457 h 627"/>
                    <a:gd name="T34" fmla="*/ 34 w 366"/>
                    <a:gd name="T35" fmla="*/ 440 h 627"/>
                    <a:gd name="T36" fmla="*/ 34 w 366"/>
                    <a:gd name="T37" fmla="*/ 440 h 627"/>
                    <a:gd name="T38" fmla="*/ 43 w 366"/>
                    <a:gd name="T39" fmla="*/ 423 h 627"/>
                    <a:gd name="T40" fmla="*/ 60 w 366"/>
                    <a:gd name="T41" fmla="*/ 398 h 627"/>
                    <a:gd name="T42" fmla="*/ 60 w 366"/>
                    <a:gd name="T43" fmla="*/ 389 h 627"/>
                    <a:gd name="T44" fmla="*/ 60 w 366"/>
                    <a:gd name="T45" fmla="*/ 389 h 627"/>
                    <a:gd name="T46" fmla="*/ 60 w 366"/>
                    <a:gd name="T47" fmla="*/ 381 h 627"/>
                    <a:gd name="T48" fmla="*/ 68 w 366"/>
                    <a:gd name="T49" fmla="*/ 364 h 627"/>
                    <a:gd name="T50" fmla="*/ 68 w 366"/>
                    <a:gd name="T51" fmla="*/ 355 h 627"/>
                    <a:gd name="T52" fmla="*/ 60 w 366"/>
                    <a:gd name="T53" fmla="*/ 347 h 627"/>
                    <a:gd name="T54" fmla="*/ 68 w 366"/>
                    <a:gd name="T55" fmla="*/ 338 h 627"/>
                    <a:gd name="T56" fmla="*/ 68 w 366"/>
                    <a:gd name="T57" fmla="*/ 322 h 627"/>
                    <a:gd name="T58" fmla="*/ 60 w 366"/>
                    <a:gd name="T59" fmla="*/ 313 h 627"/>
                    <a:gd name="T60" fmla="*/ 51 w 366"/>
                    <a:gd name="T61" fmla="*/ 279 h 627"/>
                    <a:gd name="T62" fmla="*/ 43 w 366"/>
                    <a:gd name="T63" fmla="*/ 288 h 627"/>
                    <a:gd name="T64" fmla="*/ 43 w 366"/>
                    <a:gd name="T65" fmla="*/ 262 h 627"/>
                    <a:gd name="T66" fmla="*/ 51 w 366"/>
                    <a:gd name="T67" fmla="*/ 245 h 627"/>
                    <a:gd name="T68" fmla="*/ 43 w 366"/>
                    <a:gd name="T69" fmla="*/ 237 h 627"/>
                    <a:gd name="T70" fmla="*/ 51 w 366"/>
                    <a:gd name="T71" fmla="*/ 220 h 627"/>
                    <a:gd name="T72" fmla="*/ 51 w 366"/>
                    <a:gd name="T73" fmla="*/ 220 h 627"/>
                    <a:gd name="T74" fmla="*/ 34 w 366"/>
                    <a:gd name="T75" fmla="*/ 220 h 627"/>
                    <a:gd name="T76" fmla="*/ 34 w 366"/>
                    <a:gd name="T77" fmla="*/ 203 h 627"/>
                    <a:gd name="T78" fmla="*/ 34 w 366"/>
                    <a:gd name="T79" fmla="*/ 186 h 627"/>
                    <a:gd name="T80" fmla="*/ 51 w 366"/>
                    <a:gd name="T81" fmla="*/ 186 h 627"/>
                    <a:gd name="T82" fmla="*/ 51 w 366"/>
                    <a:gd name="T83" fmla="*/ 178 h 627"/>
                    <a:gd name="T84" fmla="*/ 51 w 366"/>
                    <a:gd name="T85" fmla="*/ 169 h 627"/>
                    <a:gd name="T86" fmla="*/ 51 w 366"/>
                    <a:gd name="T87" fmla="*/ 152 h 627"/>
                    <a:gd name="T88" fmla="*/ 60 w 366"/>
                    <a:gd name="T89" fmla="*/ 144 h 627"/>
                    <a:gd name="T90" fmla="*/ 68 w 366"/>
                    <a:gd name="T91" fmla="*/ 127 h 627"/>
                    <a:gd name="T92" fmla="*/ 68 w 366"/>
                    <a:gd name="T93" fmla="*/ 118 h 627"/>
                    <a:gd name="T94" fmla="*/ 77 w 366"/>
                    <a:gd name="T95" fmla="*/ 101 h 627"/>
                    <a:gd name="T96" fmla="*/ 94 w 366"/>
                    <a:gd name="T97" fmla="*/ 101 h 627"/>
                    <a:gd name="T98" fmla="*/ 102 w 366"/>
                    <a:gd name="T99" fmla="*/ 76 h 627"/>
                    <a:gd name="T100" fmla="*/ 102 w 366"/>
                    <a:gd name="T101" fmla="*/ 59 h 627"/>
                    <a:gd name="T102" fmla="*/ 102 w 366"/>
                    <a:gd name="T103" fmla="*/ 42 h 627"/>
                    <a:gd name="T104" fmla="*/ 102 w 366"/>
                    <a:gd name="T105" fmla="*/ 50 h 627"/>
                    <a:gd name="T106" fmla="*/ 111 w 366"/>
                    <a:gd name="T107" fmla="*/ 33 h 627"/>
                    <a:gd name="T108" fmla="*/ 128 w 366"/>
                    <a:gd name="T109" fmla="*/ 33 h 627"/>
                    <a:gd name="T110" fmla="*/ 119 w 366"/>
                    <a:gd name="T111" fmla="*/ 17 h 627"/>
                    <a:gd name="T112" fmla="*/ 281 w 366"/>
                    <a:gd name="T113" fmla="*/ 0 h 627"/>
                    <a:gd name="T114" fmla="*/ 357 w 366"/>
                    <a:gd name="T115" fmla="*/ 8 h 627"/>
                    <a:gd name="T116" fmla="*/ 349 w 366"/>
                    <a:gd name="T117" fmla="*/ 186 h 627"/>
                    <a:gd name="T118" fmla="*/ 349 w 366"/>
                    <a:gd name="T119" fmla="*/ 398 h 627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  <a:gd name="T165" fmla="*/ 0 60000 65536"/>
                    <a:gd name="T166" fmla="*/ 0 60000 65536"/>
                    <a:gd name="T167" fmla="*/ 0 60000 65536"/>
                    <a:gd name="T168" fmla="*/ 0 60000 65536"/>
                    <a:gd name="T169" fmla="*/ 0 60000 65536"/>
                    <a:gd name="T170" fmla="*/ 0 60000 65536"/>
                    <a:gd name="T171" fmla="*/ 0 60000 65536"/>
                    <a:gd name="T172" fmla="*/ 0 60000 65536"/>
                    <a:gd name="T173" fmla="*/ 0 60000 65536"/>
                    <a:gd name="T174" fmla="*/ 0 60000 65536"/>
                    <a:gd name="T175" fmla="*/ 0 60000 65536"/>
                    <a:gd name="T176" fmla="*/ 0 60000 65536"/>
                    <a:gd name="T177" fmla="*/ 0 60000 65536"/>
                    <a:gd name="T178" fmla="*/ 0 60000 65536"/>
                    <a:gd name="T179" fmla="*/ 0 60000 65536"/>
                    <a:gd name="T180" fmla="*/ 0 w 366"/>
                    <a:gd name="T181" fmla="*/ 0 h 627"/>
                    <a:gd name="T182" fmla="*/ 366 w 366"/>
                    <a:gd name="T183" fmla="*/ 627 h 627"/>
                  </a:gdLst>
                  <a:ahLst/>
                  <a:cxnLst>
                    <a:cxn ang="T120">
                      <a:pos x="T0" y="T1"/>
                    </a:cxn>
                    <a:cxn ang="T121">
                      <a:pos x="T2" y="T3"/>
                    </a:cxn>
                    <a:cxn ang="T122">
                      <a:pos x="T4" y="T5"/>
                    </a:cxn>
                    <a:cxn ang="T123">
                      <a:pos x="T6" y="T7"/>
                    </a:cxn>
                    <a:cxn ang="T124">
                      <a:pos x="T8" y="T9"/>
                    </a:cxn>
                    <a:cxn ang="T125">
                      <a:pos x="T10" y="T11"/>
                    </a:cxn>
                    <a:cxn ang="T126">
                      <a:pos x="T12" y="T13"/>
                    </a:cxn>
                    <a:cxn ang="T127">
                      <a:pos x="T14" y="T15"/>
                    </a:cxn>
                    <a:cxn ang="T128">
                      <a:pos x="T16" y="T17"/>
                    </a:cxn>
                    <a:cxn ang="T129">
                      <a:pos x="T18" y="T19"/>
                    </a:cxn>
                    <a:cxn ang="T130">
                      <a:pos x="T20" y="T21"/>
                    </a:cxn>
                    <a:cxn ang="T131">
                      <a:pos x="T22" y="T23"/>
                    </a:cxn>
                    <a:cxn ang="T132">
                      <a:pos x="T24" y="T25"/>
                    </a:cxn>
                    <a:cxn ang="T133">
                      <a:pos x="T26" y="T27"/>
                    </a:cxn>
                    <a:cxn ang="T134">
                      <a:pos x="T28" y="T29"/>
                    </a:cxn>
                    <a:cxn ang="T135">
                      <a:pos x="T30" y="T31"/>
                    </a:cxn>
                    <a:cxn ang="T136">
                      <a:pos x="T32" y="T33"/>
                    </a:cxn>
                    <a:cxn ang="T137">
                      <a:pos x="T34" y="T35"/>
                    </a:cxn>
                    <a:cxn ang="T138">
                      <a:pos x="T36" y="T37"/>
                    </a:cxn>
                    <a:cxn ang="T139">
                      <a:pos x="T38" y="T39"/>
                    </a:cxn>
                    <a:cxn ang="T140">
                      <a:pos x="T40" y="T41"/>
                    </a:cxn>
                    <a:cxn ang="T141">
                      <a:pos x="T42" y="T43"/>
                    </a:cxn>
                    <a:cxn ang="T142">
                      <a:pos x="T44" y="T45"/>
                    </a:cxn>
                    <a:cxn ang="T143">
                      <a:pos x="T46" y="T47"/>
                    </a:cxn>
                    <a:cxn ang="T144">
                      <a:pos x="T48" y="T49"/>
                    </a:cxn>
                    <a:cxn ang="T145">
                      <a:pos x="T50" y="T51"/>
                    </a:cxn>
                    <a:cxn ang="T146">
                      <a:pos x="T52" y="T53"/>
                    </a:cxn>
                    <a:cxn ang="T147">
                      <a:pos x="T54" y="T55"/>
                    </a:cxn>
                    <a:cxn ang="T148">
                      <a:pos x="T56" y="T57"/>
                    </a:cxn>
                    <a:cxn ang="T149">
                      <a:pos x="T58" y="T59"/>
                    </a:cxn>
                    <a:cxn ang="T150">
                      <a:pos x="T60" y="T61"/>
                    </a:cxn>
                    <a:cxn ang="T151">
                      <a:pos x="T62" y="T63"/>
                    </a:cxn>
                    <a:cxn ang="T152">
                      <a:pos x="T64" y="T65"/>
                    </a:cxn>
                    <a:cxn ang="T153">
                      <a:pos x="T66" y="T67"/>
                    </a:cxn>
                    <a:cxn ang="T154">
                      <a:pos x="T68" y="T69"/>
                    </a:cxn>
                    <a:cxn ang="T155">
                      <a:pos x="T70" y="T71"/>
                    </a:cxn>
                    <a:cxn ang="T156">
                      <a:pos x="T72" y="T73"/>
                    </a:cxn>
                    <a:cxn ang="T157">
                      <a:pos x="T74" y="T75"/>
                    </a:cxn>
                    <a:cxn ang="T158">
                      <a:pos x="T76" y="T77"/>
                    </a:cxn>
                    <a:cxn ang="T159">
                      <a:pos x="T78" y="T79"/>
                    </a:cxn>
                    <a:cxn ang="T160">
                      <a:pos x="T80" y="T81"/>
                    </a:cxn>
                    <a:cxn ang="T161">
                      <a:pos x="T82" y="T83"/>
                    </a:cxn>
                    <a:cxn ang="T162">
                      <a:pos x="T84" y="T85"/>
                    </a:cxn>
                    <a:cxn ang="T163">
                      <a:pos x="T86" y="T87"/>
                    </a:cxn>
                    <a:cxn ang="T164">
                      <a:pos x="T88" y="T89"/>
                    </a:cxn>
                    <a:cxn ang="T165">
                      <a:pos x="T90" y="T91"/>
                    </a:cxn>
                    <a:cxn ang="T166">
                      <a:pos x="T92" y="T93"/>
                    </a:cxn>
                    <a:cxn ang="T167">
                      <a:pos x="T94" y="T95"/>
                    </a:cxn>
                    <a:cxn ang="T168">
                      <a:pos x="T96" y="T97"/>
                    </a:cxn>
                    <a:cxn ang="T169">
                      <a:pos x="T98" y="T99"/>
                    </a:cxn>
                    <a:cxn ang="T170">
                      <a:pos x="T100" y="T101"/>
                    </a:cxn>
                    <a:cxn ang="T171">
                      <a:pos x="T102" y="T103"/>
                    </a:cxn>
                    <a:cxn ang="T172">
                      <a:pos x="T104" y="T105"/>
                    </a:cxn>
                    <a:cxn ang="T173">
                      <a:pos x="T106" y="T107"/>
                    </a:cxn>
                    <a:cxn ang="T174">
                      <a:pos x="T108" y="T109"/>
                    </a:cxn>
                    <a:cxn ang="T175">
                      <a:pos x="T110" y="T111"/>
                    </a:cxn>
                    <a:cxn ang="T176">
                      <a:pos x="T112" y="T113"/>
                    </a:cxn>
                    <a:cxn ang="T177">
                      <a:pos x="T114" y="T115"/>
                    </a:cxn>
                    <a:cxn ang="T178">
                      <a:pos x="T116" y="T117"/>
                    </a:cxn>
                    <a:cxn ang="T179">
                      <a:pos x="T118" y="T119"/>
                    </a:cxn>
                  </a:cxnLst>
                  <a:rect l="T180" t="T181" r="T182" b="T183"/>
                  <a:pathLst>
                    <a:path w="366" h="627">
                      <a:moveTo>
                        <a:pt x="349" y="457"/>
                      </a:moveTo>
                      <a:lnTo>
                        <a:pt x="357" y="499"/>
                      </a:lnTo>
                      <a:lnTo>
                        <a:pt x="357" y="516"/>
                      </a:lnTo>
                      <a:lnTo>
                        <a:pt x="366" y="550"/>
                      </a:lnTo>
                      <a:lnTo>
                        <a:pt x="366" y="593"/>
                      </a:lnTo>
                      <a:lnTo>
                        <a:pt x="366" y="601"/>
                      </a:lnTo>
                      <a:lnTo>
                        <a:pt x="349" y="593"/>
                      </a:lnTo>
                      <a:lnTo>
                        <a:pt x="340" y="601"/>
                      </a:lnTo>
                      <a:lnTo>
                        <a:pt x="315" y="593"/>
                      </a:lnTo>
                      <a:lnTo>
                        <a:pt x="306" y="593"/>
                      </a:lnTo>
                      <a:lnTo>
                        <a:pt x="315" y="593"/>
                      </a:lnTo>
                      <a:lnTo>
                        <a:pt x="272" y="610"/>
                      </a:lnTo>
                      <a:lnTo>
                        <a:pt x="272" y="601"/>
                      </a:lnTo>
                      <a:lnTo>
                        <a:pt x="264" y="601"/>
                      </a:lnTo>
                      <a:lnTo>
                        <a:pt x="264" y="610"/>
                      </a:lnTo>
                      <a:lnTo>
                        <a:pt x="255" y="618"/>
                      </a:lnTo>
                      <a:lnTo>
                        <a:pt x="255" y="627"/>
                      </a:lnTo>
                      <a:lnTo>
                        <a:pt x="238" y="627"/>
                      </a:lnTo>
                      <a:lnTo>
                        <a:pt x="238" y="618"/>
                      </a:lnTo>
                      <a:lnTo>
                        <a:pt x="230" y="618"/>
                      </a:lnTo>
                      <a:lnTo>
                        <a:pt x="230" y="610"/>
                      </a:lnTo>
                      <a:lnTo>
                        <a:pt x="238" y="610"/>
                      </a:lnTo>
                      <a:lnTo>
                        <a:pt x="230" y="610"/>
                      </a:lnTo>
                      <a:lnTo>
                        <a:pt x="230" y="601"/>
                      </a:lnTo>
                      <a:lnTo>
                        <a:pt x="230" y="593"/>
                      </a:lnTo>
                      <a:lnTo>
                        <a:pt x="221" y="593"/>
                      </a:lnTo>
                      <a:lnTo>
                        <a:pt x="221" y="584"/>
                      </a:lnTo>
                      <a:lnTo>
                        <a:pt x="213" y="584"/>
                      </a:lnTo>
                      <a:lnTo>
                        <a:pt x="213" y="576"/>
                      </a:lnTo>
                      <a:lnTo>
                        <a:pt x="213" y="567"/>
                      </a:lnTo>
                      <a:lnTo>
                        <a:pt x="204" y="567"/>
                      </a:lnTo>
                      <a:lnTo>
                        <a:pt x="204" y="559"/>
                      </a:lnTo>
                      <a:lnTo>
                        <a:pt x="213" y="559"/>
                      </a:lnTo>
                      <a:lnTo>
                        <a:pt x="204" y="550"/>
                      </a:lnTo>
                      <a:lnTo>
                        <a:pt x="213" y="550"/>
                      </a:lnTo>
                      <a:lnTo>
                        <a:pt x="213" y="542"/>
                      </a:lnTo>
                      <a:lnTo>
                        <a:pt x="213" y="533"/>
                      </a:lnTo>
                      <a:lnTo>
                        <a:pt x="213" y="525"/>
                      </a:lnTo>
                      <a:lnTo>
                        <a:pt x="221" y="525"/>
                      </a:lnTo>
                      <a:lnTo>
                        <a:pt x="213" y="525"/>
                      </a:lnTo>
                      <a:lnTo>
                        <a:pt x="204" y="525"/>
                      </a:lnTo>
                      <a:lnTo>
                        <a:pt x="162" y="525"/>
                      </a:lnTo>
                      <a:lnTo>
                        <a:pt x="145" y="525"/>
                      </a:lnTo>
                      <a:lnTo>
                        <a:pt x="128" y="533"/>
                      </a:lnTo>
                      <a:lnTo>
                        <a:pt x="94" y="533"/>
                      </a:lnTo>
                      <a:lnTo>
                        <a:pt x="68" y="533"/>
                      </a:lnTo>
                      <a:lnTo>
                        <a:pt x="60" y="533"/>
                      </a:lnTo>
                      <a:lnTo>
                        <a:pt x="9" y="533"/>
                      </a:lnTo>
                      <a:lnTo>
                        <a:pt x="17" y="533"/>
                      </a:lnTo>
                      <a:lnTo>
                        <a:pt x="17" y="525"/>
                      </a:lnTo>
                      <a:lnTo>
                        <a:pt x="9" y="516"/>
                      </a:lnTo>
                      <a:lnTo>
                        <a:pt x="9" y="508"/>
                      </a:lnTo>
                      <a:lnTo>
                        <a:pt x="0" y="499"/>
                      </a:lnTo>
                      <a:lnTo>
                        <a:pt x="9" y="499"/>
                      </a:lnTo>
                      <a:lnTo>
                        <a:pt x="17" y="499"/>
                      </a:lnTo>
                      <a:lnTo>
                        <a:pt x="17" y="491"/>
                      </a:lnTo>
                      <a:lnTo>
                        <a:pt x="17" y="483"/>
                      </a:lnTo>
                      <a:lnTo>
                        <a:pt x="9" y="483"/>
                      </a:lnTo>
                      <a:lnTo>
                        <a:pt x="17" y="483"/>
                      </a:lnTo>
                      <a:lnTo>
                        <a:pt x="17" y="491"/>
                      </a:lnTo>
                      <a:lnTo>
                        <a:pt x="26" y="491"/>
                      </a:lnTo>
                      <a:lnTo>
                        <a:pt x="26" y="483"/>
                      </a:lnTo>
                      <a:lnTo>
                        <a:pt x="17" y="474"/>
                      </a:lnTo>
                      <a:lnTo>
                        <a:pt x="17" y="466"/>
                      </a:lnTo>
                      <a:lnTo>
                        <a:pt x="26" y="466"/>
                      </a:lnTo>
                      <a:lnTo>
                        <a:pt x="26" y="457"/>
                      </a:lnTo>
                      <a:lnTo>
                        <a:pt x="17" y="457"/>
                      </a:lnTo>
                      <a:lnTo>
                        <a:pt x="17" y="449"/>
                      </a:lnTo>
                      <a:lnTo>
                        <a:pt x="26" y="457"/>
                      </a:lnTo>
                      <a:lnTo>
                        <a:pt x="26" y="449"/>
                      </a:lnTo>
                      <a:lnTo>
                        <a:pt x="26" y="440"/>
                      </a:lnTo>
                      <a:lnTo>
                        <a:pt x="34" y="440"/>
                      </a:lnTo>
                      <a:lnTo>
                        <a:pt x="43" y="440"/>
                      </a:lnTo>
                      <a:lnTo>
                        <a:pt x="43" y="432"/>
                      </a:lnTo>
                      <a:lnTo>
                        <a:pt x="34" y="440"/>
                      </a:lnTo>
                      <a:lnTo>
                        <a:pt x="34" y="432"/>
                      </a:lnTo>
                      <a:lnTo>
                        <a:pt x="34" y="423"/>
                      </a:lnTo>
                      <a:lnTo>
                        <a:pt x="43" y="423"/>
                      </a:lnTo>
                      <a:lnTo>
                        <a:pt x="43" y="432"/>
                      </a:lnTo>
                      <a:lnTo>
                        <a:pt x="43" y="423"/>
                      </a:lnTo>
                      <a:lnTo>
                        <a:pt x="51" y="415"/>
                      </a:lnTo>
                      <a:lnTo>
                        <a:pt x="51" y="406"/>
                      </a:lnTo>
                      <a:lnTo>
                        <a:pt x="60" y="406"/>
                      </a:lnTo>
                      <a:lnTo>
                        <a:pt x="60" y="398"/>
                      </a:lnTo>
                      <a:lnTo>
                        <a:pt x="51" y="398"/>
                      </a:lnTo>
                      <a:lnTo>
                        <a:pt x="60" y="398"/>
                      </a:lnTo>
                      <a:lnTo>
                        <a:pt x="60" y="389"/>
                      </a:lnTo>
                      <a:lnTo>
                        <a:pt x="68" y="389"/>
                      </a:lnTo>
                      <a:lnTo>
                        <a:pt x="68" y="381"/>
                      </a:lnTo>
                      <a:lnTo>
                        <a:pt x="60" y="381"/>
                      </a:lnTo>
                      <a:lnTo>
                        <a:pt x="60" y="389"/>
                      </a:lnTo>
                      <a:lnTo>
                        <a:pt x="51" y="389"/>
                      </a:lnTo>
                      <a:lnTo>
                        <a:pt x="51" y="381"/>
                      </a:lnTo>
                      <a:lnTo>
                        <a:pt x="60" y="372"/>
                      </a:lnTo>
                      <a:lnTo>
                        <a:pt x="60" y="381"/>
                      </a:lnTo>
                      <a:lnTo>
                        <a:pt x="60" y="372"/>
                      </a:lnTo>
                      <a:lnTo>
                        <a:pt x="68" y="372"/>
                      </a:lnTo>
                      <a:lnTo>
                        <a:pt x="68" y="364"/>
                      </a:lnTo>
                      <a:lnTo>
                        <a:pt x="77" y="364"/>
                      </a:lnTo>
                      <a:lnTo>
                        <a:pt x="77" y="355"/>
                      </a:lnTo>
                      <a:lnTo>
                        <a:pt x="77" y="364"/>
                      </a:lnTo>
                      <a:lnTo>
                        <a:pt x="68" y="355"/>
                      </a:lnTo>
                      <a:lnTo>
                        <a:pt x="68" y="347"/>
                      </a:lnTo>
                      <a:lnTo>
                        <a:pt x="60" y="347"/>
                      </a:lnTo>
                      <a:lnTo>
                        <a:pt x="51" y="338"/>
                      </a:lnTo>
                      <a:lnTo>
                        <a:pt x="60" y="338"/>
                      </a:lnTo>
                      <a:lnTo>
                        <a:pt x="68" y="338"/>
                      </a:lnTo>
                      <a:lnTo>
                        <a:pt x="60" y="338"/>
                      </a:lnTo>
                      <a:lnTo>
                        <a:pt x="60" y="330"/>
                      </a:lnTo>
                      <a:lnTo>
                        <a:pt x="68" y="322"/>
                      </a:lnTo>
                      <a:lnTo>
                        <a:pt x="60" y="322"/>
                      </a:lnTo>
                      <a:lnTo>
                        <a:pt x="60" y="330"/>
                      </a:lnTo>
                      <a:lnTo>
                        <a:pt x="51" y="330"/>
                      </a:lnTo>
                      <a:lnTo>
                        <a:pt x="51" y="322"/>
                      </a:lnTo>
                      <a:lnTo>
                        <a:pt x="60" y="313"/>
                      </a:lnTo>
                      <a:lnTo>
                        <a:pt x="51" y="313"/>
                      </a:lnTo>
                      <a:lnTo>
                        <a:pt x="51" y="305"/>
                      </a:lnTo>
                      <a:lnTo>
                        <a:pt x="51" y="296"/>
                      </a:lnTo>
                      <a:lnTo>
                        <a:pt x="51" y="279"/>
                      </a:lnTo>
                      <a:lnTo>
                        <a:pt x="51" y="288"/>
                      </a:lnTo>
                      <a:lnTo>
                        <a:pt x="43" y="288"/>
                      </a:lnTo>
                      <a:lnTo>
                        <a:pt x="43" y="279"/>
                      </a:lnTo>
                      <a:lnTo>
                        <a:pt x="43" y="271"/>
                      </a:lnTo>
                      <a:lnTo>
                        <a:pt x="51" y="271"/>
                      </a:lnTo>
                      <a:lnTo>
                        <a:pt x="43" y="262"/>
                      </a:lnTo>
                      <a:lnTo>
                        <a:pt x="51" y="262"/>
                      </a:lnTo>
                      <a:lnTo>
                        <a:pt x="51" y="254"/>
                      </a:lnTo>
                      <a:lnTo>
                        <a:pt x="51" y="245"/>
                      </a:lnTo>
                      <a:lnTo>
                        <a:pt x="60" y="245"/>
                      </a:lnTo>
                      <a:lnTo>
                        <a:pt x="60" y="237"/>
                      </a:lnTo>
                      <a:lnTo>
                        <a:pt x="51" y="237"/>
                      </a:lnTo>
                      <a:lnTo>
                        <a:pt x="51" y="245"/>
                      </a:lnTo>
                      <a:lnTo>
                        <a:pt x="43" y="237"/>
                      </a:lnTo>
                      <a:lnTo>
                        <a:pt x="43" y="228"/>
                      </a:lnTo>
                      <a:lnTo>
                        <a:pt x="51" y="228"/>
                      </a:lnTo>
                      <a:lnTo>
                        <a:pt x="51" y="220"/>
                      </a:lnTo>
                      <a:lnTo>
                        <a:pt x="43" y="228"/>
                      </a:lnTo>
                      <a:lnTo>
                        <a:pt x="43" y="220"/>
                      </a:lnTo>
                      <a:lnTo>
                        <a:pt x="51" y="220"/>
                      </a:lnTo>
                      <a:lnTo>
                        <a:pt x="43" y="211"/>
                      </a:lnTo>
                      <a:lnTo>
                        <a:pt x="43" y="220"/>
                      </a:lnTo>
                      <a:lnTo>
                        <a:pt x="34" y="220"/>
                      </a:lnTo>
                      <a:lnTo>
                        <a:pt x="43" y="211"/>
                      </a:lnTo>
                      <a:lnTo>
                        <a:pt x="34" y="211"/>
                      </a:lnTo>
                      <a:lnTo>
                        <a:pt x="34" y="203"/>
                      </a:lnTo>
                      <a:lnTo>
                        <a:pt x="43" y="203"/>
                      </a:lnTo>
                      <a:lnTo>
                        <a:pt x="43" y="194"/>
                      </a:lnTo>
                      <a:lnTo>
                        <a:pt x="34" y="194"/>
                      </a:lnTo>
                      <a:lnTo>
                        <a:pt x="34" y="186"/>
                      </a:lnTo>
                      <a:lnTo>
                        <a:pt x="43" y="186"/>
                      </a:lnTo>
                      <a:lnTo>
                        <a:pt x="51" y="194"/>
                      </a:lnTo>
                      <a:lnTo>
                        <a:pt x="51" y="186"/>
                      </a:lnTo>
                      <a:lnTo>
                        <a:pt x="43" y="186"/>
                      </a:lnTo>
                      <a:lnTo>
                        <a:pt x="43" y="178"/>
                      </a:lnTo>
                      <a:lnTo>
                        <a:pt x="51" y="178"/>
                      </a:lnTo>
                      <a:lnTo>
                        <a:pt x="60" y="178"/>
                      </a:lnTo>
                      <a:lnTo>
                        <a:pt x="51" y="169"/>
                      </a:lnTo>
                      <a:lnTo>
                        <a:pt x="51" y="161"/>
                      </a:lnTo>
                      <a:lnTo>
                        <a:pt x="51" y="152"/>
                      </a:lnTo>
                      <a:lnTo>
                        <a:pt x="51" y="144"/>
                      </a:lnTo>
                      <a:lnTo>
                        <a:pt x="51" y="152"/>
                      </a:lnTo>
                      <a:lnTo>
                        <a:pt x="60" y="152"/>
                      </a:lnTo>
                      <a:lnTo>
                        <a:pt x="60" y="144"/>
                      </a:lnTo>
                      <a:lnTo>
                        <a:pt x="68" y="144"/>
                      </a:lnTo>
                      <a:lnTo>
                        <a:pt x="68" y="135"/>
                      </a:lnTo>
                      <a:lnTo>
                        <a:pt x="60" y="135"/>
                      </a:lnTo>
                      <a:lnTo>
                        <a:pt x="60" y="127"/>
                      </a:lnTo>
                      <a:lnTo>
                        <a:pt x="68" y="127"/>
                      </a:lnTo>
                      <a:lnTo>
                        <a:pt x="77" y="127"/>
                      </a:lnTo>
                      <a:lnTo>
                        <a:pt x="60" y="118"/>
                      </a:lnTo>
                      <a:lnTo>
                        <a:pt x="60" y="110"/>
                      </a:lnTo>
                      <a:lnTo>
                        <a:pt x="68" y="118"/>
                      </a:lnTo>
                      <a:lnTo>
                        <a:pt x="77" y="118"/>
                      </a:lnTo>
                      <a:lnTo>
                        <a:pt x="77" y="110"/>
                      </a:lnTo>
                      <a:lnTo>
                        <a:pt x="77" y="101"/>
                      </a:lnTo>
                      <a:lnTo>
                        <a:pt x="85" y="93"/>
                      </a:lnTo>
                      <a:lnTo>
                        <a:pt x="85" y="101"/>
                      </a:lnTo>
                      <a:lnTo>
                        <a:pt x="94" y="101"/>
                      </a:lnTo>
                      <a:lnTo>
                        <a:pt x="94" y="93"/>
                      </a:lnTo>
                      <a:lnTo>
                        <a:pt x="94" y="84"/>
                      </a:lnTo>
                      <a:lnTo>
                        <a:pt x="102" y="84"/>
                      </a:lnTo>
                      <a:lnTo>
                        <a:pt x="94" y="84"/>
                      </a:lnTo>
                      <a:lnTo>
                        <a:pt x="94" y="76"/>
                      </a:lnTo>
                      <a:lnTo>
                        <a:pt x="102" y="76"/>
                      </a:lnTo>
                      <a:lnTo>
                        <a:pt x="94" y="67"/>
                      </a:lnTo>
                      <a:lnTo>
                        <a:pt x="94" y="59"/>
                      </a:lnTo>
                      <a:lnTo>
                        <a:pt x="94" y="50"/>
                      </a:lnTo>
                      <a:lnTo>
                        <a:pt x="102" y="59"/>
                      </a:lnTo>
                      <a:lnTo>
                        <a:pt x="111" y="59"/>
                      </a:lnTo>
                      <a:lnTo>
                        <a:pt x="111" y="50"/>
                      </a:lnTo>
                      <a:lnTo>
                        <a:pt x="102" y="50"/>
                      </a:lnTo>
                      <a:lnTo>
                        <a:pt x="102" y="42"/>
                      </a:lnTo>
                      <a:lnTo>
                        <a:pt x="102" y="50"/>
                      </a:lnTo>
                      <a:lnTo>
                        <a:pt x="111" y="50"/>
                      </a:lnTo>
                      <a:lnTo>
                        <a:pt x="111" y="42"/>
                      </a:lnTo>
                      <a:lnTo>
                        <a:pt x="111" y="33"/>
                      </a:lnTo>
                      <a:lnTo>
                        <a:pt x="102" y="33"/>
                      </a:lnTo>
                      <a:lnTo>
                        <a:pt x="111" y="33"/>
                      </a:lnTo>
                      <a:lnTo>
                        <a:pt x="119" y="33"/>
                      </a:lnTo>
                      <a:lnTo>
                        <a:pt x="128" y="33"/>
                      </a:lnTo>
                      <a:lnTo>
                        <a:pt x="128" y="25"/>
                      </a:lnTo>
                      <a:lnTo>
                        <a:pt x="128" y="17"/>
                      </a:lnTo>
                      <a:lnTo>
                        <a:pt x="119" y="17"/>
                      </a:lnTo>
                      <a:lnTo>
                        <a:pt x="187" y="8"/>
                      </a:lnTo>
                      <a:lnTo>
                        <a:pt x="221" y="8"/>
                      </a:lnTo>
                      <a:lnTo>
                        <a:pt x="238" y="8"/>
                      </a:lnTo>
                      <a:lnTo>
                        <a:pt x="255" y="8"/>
                      </a:lnTo>
                      <a:lnTo>
                        <a:pt x="281" y="0"/>
                      </a:lnTo>
                      <a:lnTo>
                        <a:pt x="323" y="0"/>
                      </a:lnTo>
                      <a:lnTo>
                        <a:pt x="340" y="0"/>
                      </a:lnTo>
                      <a:lnTo>
                        <a:pt x="349" y="8"/>
                      </a:lnTo>
                      <a:lnTo>
                        <a:pt x="357" y="8"/>
                      </a:lnTo>
                      <a:lnTo>
                        <a:pt x="349" y="50"/>
                      </a:lnTo>
                      <a:lnTo>
                        <a:pt x="349" y="67"/>
                      </a:lnTo>
                      <a:lnTo>
                        <a:pt x="349" y="84"/>
                      </a:lnTo>
                      <a:lnTo>
                        <a:pt x="349" y="118"/>
                      </a:lnTo>
                      <a:lnTo>
                        <a:pt x="349" y="161"/>
                      </a:lnTo>
                      <a:lnTo>
                        <a:pt x="349" y="186"/>
                      </a:lnTo>
                      <a:lnTo>
                        <a:pt x="349" y="220"/>
                      </a:lnTo>
                      <a:lnTo>
                        <a:pt x="349" y="262"/>
                      </a:lnTo>
                      <a:lnTo>
                        <a:pt x="349" y="271"/>
                      </a:lnTo>
                      <a:lnTo>
                        <a:pt x="349" y="313"/>
                      </a:lnTo>
                      <a:lnTo>
                        <a:pt x="349" y="347"/>
                      </a:lnTo>
                      <a:lnTo>
                        <a:pt x="349" y="355"/>
                      </a:lnTo>
                      <a:lnTo>
                        <a:pt x="349" y="398"/>
                      </a:lnTo>
                      <a:lnTo>
                        <a:pt x="349" y="423"/>
                      </a:lnTo>
                      <a:lnTo>
                        <a:pt x="349" y="457"/>
                      </a:lnTo>
                      <a:close/>
                    </a:path>
                  </a:pathLst>
                </a:custGeom>
                <a:solidFill>
                  <a:srgbClr val="8DA3FF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0" hangingPunct="0">
                    <a:spcBef>
                      <a:spcPct val="20000"/>
                    </a:spcBef>
                  </a:pPr>
                  <a:endParaRPr lang="en-US"/>
                </a:p>
              </p:txBody>
            </p:sp>
            <p:sp>
              <p:nvSpPr>
                <p:cNvPr id="46193" name="Freeform 149"/>
                <p:cNvSpPr>
                  <a:spLocks/>
                </p:cNvSpPr>
                <p:nvPr/>
              </p:nvSpPr>
              <p:spPr bwMode="auto">
                <a:xfrm>
                  <a:off x="4014" y="2580"/>
                  <a:ext cx="543" cy="576"/>
                </a:xfrm>
                <a:custGeom>
                  <a:avLst/>
                  <a:gdLst>
                    <a:gd name="T0" fmla="*/ 102 w 543"/>
                    <a:gd name="T1" fmla="*/ 407 h 576"/>
                    <a:gd name="T2" fmla="*/ 102 w 543"/>
                    <a:gd name="T3" fmla="*/ 390 h 576"/>
                    <a:gd name="T4" fmla="*/ 110 w 543"/>
                    <a:gd name="T5" fmla="*/ 373 h 576"/>
                    <a:gd name="T6" fmla="*/ 102 w 543"/>
                    <a:gd name="T7" fmla="*/ 365 h 576"/>
                    <a:gd name="T8" fmla="*/ 93 w 543"/>
                    <a:gd name="T9" fmla="*/ 339 h 576"/>
                    <a:gd name="T10" fmla="*/ 85 w 543"/>
                    <a:gd name="T11" fmla="*/ 314 h 576"/>
                    <a:gd name="T12" fmla="*/ 68 w 543"/>
                    <a:gd name="T13" fmla="*/ 271 h 576"/>
                    <a:gd name="T14" fmla="*/ 34 w 543"/>
                    <a:gd name="T15" fmla="*/ 161 h 576"/>
                    <a:gd name="T16" fmla="*/ 0 w 543"/>
                    <a:gd name="T17" fmla="*/ 51 h 576"/>
                    <a:gd name="T18" fmla="*/ 68 w 543"/>
                    <a:gd name="T19" fmla="*/ 26 h 576"/>
                    <a:gd name="T20" fmla="*/ 170 w 543"/>
                    <a:gd name="T21" fmla="*/ 17 h 576"/>
                    <a:gd name="T22" fmla="*/ 255 w 543"/>
                    <a:gd name="T23" fmla="*/ 9 h 576"/>
                    <a:gd name="T24" fmla="*/ 255 w 543"/>
                    <a:gd name="T25" fmla="*/ 9 h 576"/>
                    <a:gd name="T26" fmla="*/ 246 w 543"/>
                    <a:gd name="T27" fmla="*/ 17 h 576"/>
                    <a:gd name="T28" fmla="*/ 238 w 543"/>
                    <a:gd name="T29" fmla="*/ 26 h 576"/>
                    <a:gd name="T30" fmla="*/ 246 w 543"/>
                    <a:gd name="T31" fmla="*/ 43 h 576"/>
                    <a:gd name="T32" fmla="*/ 272 w 543"/>
                    <a:gd name="T33" fmla="*/ 60 h 576"/>
                    <a:gd name="T34" fmla="*/ 297 w 543"/>
                    <a:gd name="T35" fmla="*/ 68 h 576"/>
                    <a:gd name="T36" fmla="*/ 314 w 543"/>
                    <a:gd name="T37" fmla="*/ 93 h 576"/>
                    <a:gd name="T38" fmla="*/ 331 w 543"/>
                    <a:gd name="T39" fmla="*/ 127 h 576"/>
                    <a:gd name="T40" fmla="*/ 357 w 543"/>
                    <a:gd name="T41" fmla="*/ 136 h 576"/>
                    <a:gd name="T42" fmla="*/ 382 w 543"/>
                    <a:gd name="T43" fmla="*/ 161 h 576"/>
                    <a:gd name="T44" fmla="*/ 399 w 543"/>
                    <a:gd name="T45" fmla="*/ 170 h 576"/>
                    <a:gd name="T46" fmla="*/ 407 w 543"/>
                    <a:gd name="T47" fmla="*/ 187 h 576"/>
                    <a:gd name="T48" fmla="*/ 416 w 543"/>
                    <a:gd name="T49" fmla="*/ 195 h 576"/>
                    <a:gd name="T50" fmla="*/ 424 w 543"/>
                    <a:gd name="T51" fmla="*/ 204 h 576"/>
                    <a:gd name="T52" fmla="*/ 433 w 543"/>
                    <a:gd name="T53" fmla="*/ 212 h 576"/>
                    <a:gd name="T54" fmla="*/ 450 w 543"/>
                    <a:gd name="T55" fmla="*/ 221 h 576"/>
                    <a:gd name="T56" fmla="*/ 467 w 543"/>
                    <a:gd name="T57" fmla="*/ 229 h 576"/>
                    <a:gd name="T58" fmla="*/ 467 w 543"/>
                    <a:gd name="T59" fmla="*/ 246 h 576"/>
                    <a:gd name="T60" fmla="*/ 475 w 543"/>
                    <a:gd name="T61" fmla="*/ 254 h 576"/>
                    <a:gd name="T62" fmla="*/ 475 w 543"/>
                    <a:gd name="T63" fmla="*/ 271 h 576"/>
                    <a:gd name="T64" fmla="*/ 484 w 543"/>
                    <a:gd name="T65" fmla="*/ 280 h 576"/>
                    <a:gd name="T66" fmla="*/ 509 w 543"/>
                    <a:gd name="T67" fmla="*/ 297 h 576"/>
                    <a:gd name="T68" fmla="*/ 518 w 543"/>
                    <a:gd name="T69" fmla="*/ 314 h 576"/>
                    <a:gd name="T70" fmla="*/ 526 w 543"/>
                    <a:gd name="T71" fmla="*/ 339 h 576"/>
                    <a:gd name="T72" fmla="*/ 518 w 543"/>
                    <a:gd name="T73" fmla="*/ 365 h 576"/>
                    <a:gd name="T74" fmla="*/ 518 w 543"/>
                    <a:gd name="T75" fmla="*/ 365 h 576"/>
                    <a:gd name="T76" fmla="*/ 526 w 543"/>
                    <a:gd name="T77" fmla="*/ 390 h 576"/>
                    <a:gd name="T78" fmla="*/ 526 w 543"/>
                    <a:gd name="T79" fmla="*/ 407 h 576"/>
                    <a:gd name="T80" fmla="*/ 509 w 543"/>
                    <a:gd name="T81" fmla="*/ 441 h 576"/>
                    <a:gd name="T82" fmla="*/ 509 w 543"/>
                    <a:gd name="T83" fmla="*/ 466 h 576"/>
                    <a:gd name="T84" fmla="*/ 501 w 543"/>
                    <a:gd name="T85" fmla="*/ 492 h 576"/>
                    <a:gd name="T86" fmla="*/ 492 w 543"/>
                    <a:gd name="T87" fmla="*/ 526 h 576"/>
                    <a:gd name="T88" fmla="*/ 475 w 543"/>
                    <a:gd name="T89" fmla="*/ 517 h 576"/>
                    <a:gd name="T90" fmla="*/ 458 w 543"/>
                    <a:gd name="T91" fmla="*/ 517 h 576"/>
                    <a:gd name="T92" fmla="*/ 450 w 543"/>
                    <a:gd name="T93" fmla="*/ 526 h 576"/>
                    <a:gd name="T94" fmla="*/ 450 w 543"/>
                    <a:gd name="T95" fmla="*/ 568 h 576"/>
                    <a:gd name="T96" fmla="*/ 433 w 543"/>
                    <a:gd name="T97" fmla="*/ 559 h 576"/>
                    <a:gd name="T98" fmla="*/ 390 w 543"/>
                    <a:gd name="T99" fmla="*/ 559 h 576"/>
                    <a:gd name="T100" fmla="*/ 263 w 543"/>
                    <a:gd name="T101" fmla="*/ 559 h 576"/>
                    <a:gd name="T102" fmla="*/ 144 w 543"/>
                    <a:gd name="T103" fmla="*/ 568 h 576"/>
                    <a:gd name="T104" fmla="*/ 127 w 543"/>
                    <a:gd name="T105" fmla="*/ 551 h 576"/>
                    <a:gd name="T106" fmla="*/ 119 w 543"/>
                    <a:gd name="T107" fmla="*/ 526 h 576"/>
                    <a:gd name="T108" fmla="*/ 110 w 543"/>
                    <a:gd name="T109" fmla="*/ 500 h 576"/>
                    <a:gd name="T110" fmla="*/ 110 w 543"/>
                    <a:gd name="T111" fmla="*/ 466 h 57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  <a:gd name="T165" fmla="*/ 0 60000 65536"/>
                    <a:gd name="T166" fmla="*/ 0 60000 65536"/>
                    <a:gd name="T167" fmla="*/ 0 60000 65536"/>
                    <a:gd name="T168" fmla="*/ 0 w 543"/>
                    <a:gd name="T169" fmla="*/ 0 h 576"/>
                    <a:gd name="T170" fmla="*/ 543 w 543"/>
                    <a:gd name="T171" fmla="*/ 576 h 576"/>
                  </a:gdLst>
                  <a:ahLst/>
                  <a:cxnLst>
                    <a:cxn ang="T112">
                      <a:pos x="T0" y="T1"/>
                    </a:cxn>
                    <a:cxn ang="T113">
                      <a:pos x="T2" y="T3"/>
                    </a:cxn>
                    <a:cxn ang="T114">
                      <a:pos x="T4" y="T5"/>
                    </a:cxn>
                    <a:cxn ang="T115">
                      <a:pos x="T6" y="T7"/>
                    </a:cxn>
                    <a:cxn ang="T116">
                      <a:pos x="T8" y="T9"/>
                    </a:cxn>
                    <a:cxn ang="T117">
                      <a:pos x="T10" y="T11"/>
                    </a:cxn>
                    <a:cxn ang="T118">
                      <a:pos x="T12" y="T13"/>
                    </a:cxn>
                    <a:cxn ang="T119">
                      <a:pos x="T14" y="T15"/>
                    </a:cxn>
                    <a:cxn ang="T120">
                      <a:pos x="T16" y="T17"/>
                    </a:cxn>
                    <a:cxn ang="T121">
                      <a:pos x="T18" y="T19"/>
                    </a:cxn>
                    <a:cxn ang="T122">
                      <a:pos x="T20" y="T21"/>
                    </a:cxn>
                    <a:cxn ang="T123">
                      <a:pos x="T22" y="T23"/>
                    </a:cxn>
                    <a:cxn ang="T124">
                      <a:pos x="T24" y="T25"/>
                    </a:cxn>
                    <a:cxn ang="T125">
                      <a:pos x="T26" y="T27"/>
                    </a:cxn>
                    <a:cxn ang="T126">
                      <a:pos x="T28" y="T29"/>
                    </a:cxn>
                    <a:cxn ang="T127">
                      <a:pos x="T30" y="T31"/>
                    </a:cxn>
                    <a:cxn ang="T128">
                      <a:pos x="T32" y="T33"/>
                    </a:cxn>
                    <a:cxn ang="T129">
                      <a:pos x="T34" y="T35"/>
                    </a:cxn>
                    <a:cxn ang="T130">
                      <a:pos x="T36" y="T37"/>
                    </a:cxn>
                    <a:cxn ang="T131">
                      <a:pos x="T38" y="T39"/>
                    </a:cxn>
                    <a:cxn ang="T132">
                      <a:pos x="T40" y="T41"/>
                    </a:cxn>
                    <a:cxn ang="T133">
                      <a:pos x="T42" y="T43"/>
                    </a:cxn>
                    <a:cxn ang="T134">
                      <a:pos x="T44" y="T45"/>
                    </a:cxn>
                    <a:cxn ang="T135">
                      <a:pos x="T46" y="T47"/>
                    </a:cxn>
                    <a:cxn ang="T136">
                      <a:pos x="T48" y="T49"/>
                    </a:cxn>
                    <a:cxn ang="T137">
                      <a:pos x="T50" y="T51"/>
                    </a:cxn>
                    <a:cxn ang="T138">
                      <a:pos x="T52" y="T53"/>
                    </a:cxn>
                    <a:cxn ang="T139">
                      <a:pos x="T54" y="T55"/>
                    </a:cxn>
                    <a:cxn ang="T140">
                      <a:pos x="T56" y="T57"/>
                    </a:cxn>
                    <a:cxn ang="T141">
                      <a:pos x="T58" y="T59"/>
                    </a:cxn>
                    <a:cxn ang="T142">
                      <a:pos x="T60" y="T61"/>
                    </a:cxn>
                    <a:cxn ang="T143">
                      <a:pos x="T62" y="T63"/>
                    </a:cxn>
                    <a:cxn ang="T144">
                      <a:pos x="T64" y="T65"/>
                    </a:cxn>
                    <a:cxn ang="T145">
                      <a:pos x="T66" y="T67"/>
                    </a:cxn>
                    <a:cxn ang="T146">
                      <a:pos x="T68" y="T69"/>
                    </a:cxn>
                    <a:cxn ang="T147">
                      <a:pos x="T70" y="T71"/>
                    </a:cxn>
                    <a:cxn ang="T148">
                      <a:pos x="T72" y="T73"/>
                    </a:cxn>
                    <a:cxn ang="T149">
                      <a:pos x="T74" y="T75"/>
                    </a:cxn>
                    <a:cxn ang="T150">
                      <a:pos x="T76" y="T77"/>
                    </a:cxn>
                    <a:cxn ang="T151">
                      <a:pos x="T78" y="T79"/>
                    </a:cxn>
                    <a:cxn ang="T152">
                      <a:pos x="T80" y="T81"/>
                    </a:cxn>
                    <a:cxn ang="T153">
                      <a:pos x="T82" y="T83"/>
                    </a:cxn>
                    <a:cxn ang="T154">
                      <a:pos x="T84" y="T85"/>
                    </a:cxn>
                    <a:cxn ang="T155">
                      <a:pos x="T86" y="T87"/>
                    </a:cxn>
                    <a:cxn ang="T156">
                      <a:pos x="T88" y="T89"/>
                    </a:cxn>
                    <a:cxn ang="T157">
                      <a:pos x="T90" y="T91"/>
                    </a:cxn>
                    <a:cxn ang="T158">
                      <a:pos x="T92" y="T93"/>
                    </a:cxn>
                    <a:cxn ang="T159">
                      <a:pos x="T94" y="T95"/>
                    </a:cxn>
                    <a:cxn ang="T160">
                      <a:pos x="T96" y="T97"/>
                    </a:cxn>
                    <a:cxn ang="T161">
                      <a:pos x="T98" y="T99"/>
                    </a:cxn>
                    <a:cxn ang="T162">
                      <a:pos x="T100" y="T101"/>
                    </a:cxn>
                    <a:cxn ang="T163">
                      <a:pos x="T102" y="T103"/>
                    </a:cxn>
                    <a:cxn ang="T164">
                      <a:pos x="T104" y="T105"/>
                    </a:cxn>
                    <a:cxn ang="T165">
                      <a:pos x="T106" y="T107"/>
                    </a:cxn>
                    <a:cxn ang="T166">
                      <a:pos x="T108" y="T109"/>
                    </a:cxn>
                    <a:cxn ang="T167">
                      <a:pos x="T110" y="T111"/>
                    </a:cxn>
                  </a:cxnLst>
                  <a:rect l="T168" t="T169" r="T170" b="T171"/>
                  <a:pathLst>
                    <a:path w="543" h="576">
                      <a:moveTo>
                        <a:pt x="93" y="441"/>
                      </a:moveTo>
                      <a:lnTo>
                        <a:pt x="93" y="441"/>
                      </a:lnTo>
                      <a:lnTo>
                        <a:pt x="93" y="432"/>
                      </a:lnTo>
                      <a:lnTo>
                        <a:pt x="93" y="424"/>
                      </a:lnTo>
                      <a:lnTo>
                        <a:pt x="102" y="415"/>
                      </a:lnTo>
                      <a:lnTo>
                        <a:pt x="102" y="407"/>
                      </a:lnTo>
                      <a:lnTo>
                        <a:pt x="102" y="398"/>
                      </a:lnTo>
                      <a:lnTo>
                        <a:pt x="102" y="390"/>
                      </a:lnTo>
                      <a:lnTo>
                        <a:pt x="110" y="382"/>
                      </a:lnTo>
                      <a:lnTo>
                        <a:pt x="102" y="382"/>
                      </a:lnTo>
                      <a:lnTo>
                        <a:pt x="110" y="382"/>
                      </a:lnTo>
                      <a:lnTo>
                        <a:pt x="110" y="373"/>
                      </a:lnTo>
                      <a:lnTo>
                        <a:pt x="102" y="365"/>
                      </a:lnTo>
                      <a:lnTo>
                        <a:pt x="102" y="356"/>
                      </a:lnTo>
                      <a:lnTo>
                        <a:pt x="102" y="348"/>
                      </a:lnTo>
                      <a:lnTo>
                        <a:pt x="93" y="339"/>
                      </a:lnTo>
                      <a:lnTo>
                        <a:pt x="85" y="331"/>
                      </a:lnTo>
                      <a:lnTo>
                        <a:pt x="85" y="322"/>
                      </a:lnTo>
                      <a:lnTo>
                        <a:pt x="85" y="314"/>
                      </a:lnTo>
                      <a:lnTo>
                        <a:pt x="76" y="305"/>
                      </a:lnTo>
                      <a:lnTo>
                        <a:pt x="68" y="271"/>
                      </a:lnTo>
                      <a:lnTo>
                        <a:pt x="51" y="229"/>
                      </a:lnTo>
                      <a:lnTo>
                        <a:pt x="51" y="221"/>
                      </a:lnTo>
                      <a:lnTo>
                        <a:pt x="42" y="204"/>
                      </a:lnTo>
                      <a:lnTo>
                        <a:pt x="34" y="170"/>
                      </a:lnTo>
                      <a:lnTo>
                        <a:pt x="34" y="161"/>
                      </a:lnTo>
                      <a:lnTo>
                        <a:pt x="34" y="144"/>
                      </a:lnTo>
                      <a:lnTo>
                        <a:pt x="25" y="119"/>
                      </a:lnTo>
                      <a:lnTo>
                        <a:pt x="17" y="93"/>
                      </a:lnTo>
                      <a:lnTo>
                        <a:pt x="17" y="85"/>
                      </a:lnTo>
                      <a:lnTo>
                        <a:pt x="8" y="77"/>
                      </a:lnTo>
                      <a:lnTo>
                        <a:pt x="0" y="51"/>
                      </a:lnTo>
                      <a:lnTo>
                        <a:pt x="0" y="34"/>
                      </a:lnTo>
                      <a:lnTo>
                        <a:pt x="17" y="34"/>
                      </a:lnTo>
                      <a:lnTo>
                        <a:pt x="25" y="34"/>
                      </a:lnTo>
                      <a:lnTo>
                        <a:pt x="34" y="34"/>
                      </a:lnTo>
                      <a:lnTo>
                        <a:pt x="68" y="26"/>
                      </a:lnTo>
                      <a:lnTo>
                        <a:pt x="85" y="26"/>
                      </a:lnTo>
                      <a:lnTo>
                        <a:pt x="102" y="26"/>
                      </a:lnTo>
                      <a:lnTo>
                        <a:pt x="136" y="17"/>
                      </a:lnTo>
                      <a:lnTo>
                        <a:pt x="153" y="17"/>
                      </a:lnTo>
                      <a:lnTo>
                        <a:pt x="170" y="17"/>
                      </a:lnTo>
                      <a:lnTo>
                        <a:pt x="212" y="9"/>
                      </a:lnTo>
                      <a:lnTo>
                        <a:pt x="255" y="0"/>
                      </a:lnTo>
                      <a:lnTo>
                        <a:pt x="263" y="0"/>
                      </a:lnTo>
                      <a:lnTo>
                        <a:pt x="255" y="9"/>
                      </a:lnTo>
                      <a:lnTo>
                        <a:pt x="255" y="17"/>
                      </a:lnTo>
                      <a:lnTo>
                        <a:pt x="246" y="17"/>
                      </a:lnTo>
                      <a:lnTo>
                        <a:pt x="246" y="26"/>
                      </a:lnTo>
                      <a:lnTo>
                        <a:pt x="238" y="26"/>
                      </a:lnTo>
                      <a:lnTo>
                        <a:pt x="238" y="34"/>
                      </a:lnTo>
                      <a:lnTo>
                        <a:pt x="238" y="43"/>
                      </a:lnTo>
                      <a:lnTo>
                        <a:pt x="246" y="43"/>
                      </a:lnTo>
                      <a:lnTo>
                        <a:pt x="255" y="51"/>
                      </a:lnTo>
                      <a:lnTo>
                        <a:pt x="263" y="51"/>
                      </a:lnTo>
                      <a:lnTo>
                        <a:pt x="263" y="60"/>
                      </a:lnTo>
                      <a:lnTo>
                        <a:pt x="272" y="60"/>
                      </a:lnTo>
                      <a:lnTo>
                        <a:pt x="272" y="68"/>
                      </a:lnTo>
                      <a:lnTo>
                        <a:pt x="280" y="68"/>
                      </a:lnTo>
                      <a:lnTo>
                        <a:pt x="289" y="68"/>
                      </a:lnTo>
                      <a:lnTo>
                        <a:pt x="297" y="68"/>
                      </a:lnTo>
                      <a:lnTo>
                        <a:pt x="297" y="77"/>
                      </a:lnTo>
                      <a:lnTo>
                        <a:pt x="306" y="85"/>
                      </a:lnTo>
                      <a:lnTo>
                        <a:pt x="306" y="93"/>
                      </a:lnTo>
                      <a:lnTo>
                        <a:pt x="314" y="93"/>
                      </a:lnTo>
                      <a:lnTo>
                        <a:pt x="314" y="102"/>
                      </a:lnTo>
                      <a:lnTo>
                        <a:pt x="323" y="110"/>
                      </a:lnTo>
                      <a:lnTo>
                        <a:pt x="331" y="119"/>
                      </a:lnTo>
                      <a:lnTo>
                        <a:pt x="331" y="127"/>
                      </a:lnTo>
                      <a:lnTo>
                        <a:pt x="340" y="127"/>
                      </a:lnTo>
                      <a:lnTo>
                        <a:pt x="348" y="136"/>
                      </a:lnTo>
                      <a:lnTo>
                        <a:pt x="357" y="136"/>
                      </a:lnTo>
                      <a:lnTo>
                        <a:pt x="365" y="144"/>
                      </a:lnTo>
                      <a:lnTo>
                        <a:pt x="373" y="153"/>
                      </a:lnTo>
                      <a:lnTo>
                        <a:pt x="382" y="161"/>
                      </a:lnTo>
                      <a:lnTo>
                        <a:pt x="390" y="161"/>
                      </a:lnTo>
                      <a:lnTo>
                        <a:pt x="390" y="170"/>
                      </a:lnTo>
                      <a:lnTo>
                        <a:pt x="399" y="170"/>
                      </a:lnTo>
                      <a:lnTo>
                        <a:pt x="399" y="178"/>
                      </a:lnTo>
                      <a:lnTo>
                        <a:pt x="407" y="178"/>
                      </a:lnTo>
                      <a:lnTo>
                        <a:pt x="407" y="187"/>
                      </a:lnTo>
                      <a:lnTo>
                        <a:pt x="407" y="195"/>
                      </a:lnTo>
                      <a:lnTo>
                        <a:pt x="416" y="195"/>
                      </a:lnTo>
                      <a:lnTo>
                        <a:pt x="416" y="204"/>
                      </a:lnTo>
                      <a:lnTo>
                        <a:pt x="416" y="195"/>
                      </a:lnTo>
                      <a:lnTo>
                        <a:pt x="424" y="195"/>
                      </a:lnTo>
                      <a:lnTo>
                        <a:pt x="416" y="204"/>
                      </a:lnTo>
                      <a:lnTo>
                        <a:pt x="424" y="204"/>
                      </a:lnTo>
                      <a:lnTo>
                        <a:pt x="424" y="212"/>
                      </a:lnTo>
                      <a:lnTo>
                        <a:pt x="433" y="212"/>
                      </a:lnTo>
                      <a:lnTo>
                        <a:pt x="433" y="221"/>
                      </a:lnTo>
                      <a:lnTo>
                        <a:pt x="441" y="221"/>
                      </a:lnTo>
                      <a:lnTo>
                        <a:pt x="450" y="221"/>
                      </a:lnTo>
                      <a:lnTo>
                        <a:pt x="450" y="229"/>
                      </a:lnTo>
                      <a:lnTo>
                        <a:pt x="458" y="229"/>
                      </a:lnTo>
                      <a:lnTo>
                        <a:pt x="467" y="229"/>
                      </a:lnTo>
                      <a:lnTo>
                        <a:pt x="467" y="238"/>
                      </a:lnTo>
                      <a:lnTo>
                        <a:pt x="467" y="246"/>
                      </a:lnTo>
                      <a:lnTo>
                        <a:pt x="467" y="254"/>
                      </a:lnTo>
                      <a:lnTo>
                        <a:pt x="475" y="254"/>
                      </a:lnTo>
                      <a:lnTo>
                        <a:pt x="475" y="263"/>
                      </a:lnTo>
                      <a:lnTo>
                        <a:pt x="475" y="271"/>
                      </a:lnTo>
                      <a:lnTo>
                        <a:pt x="484" y="271"/>
                      </a:lnTo>
                      <a:lnTo>
                        <a:pt x="484" y="280"/>
                      </a:lnTo>
                      <a:lnTo>
                        <a:pt x="492" y="288"/>
                      </a:lnTo>
                      <a:lnTo>
                        <a:pt x="501" y="288"/>
                      </a:lnTo>
                      <a:lnTo>
                        <a:pt x="509" y="297"/>
                      </a:lnTo>
                      <a:lnTo>
                        <a:pt x="509" y="305"/>
                      </a:lnTo>
                      <a:lnTo>
                        <a:pt x="509" y="314"/>
                      </a:lnTo>
                      <a:lnTo>
                        <a:pt x="518" y="305"/>
                      </a:lnTo>
                      <a:lnTo>
                        <a:pt x="518" y="314"/>
                      </a:lnTo>
                      <a:lnTo>
                        <a:pt x="518" y="322"/>
                      </a:lnTo>
                      <a:lnTo>
                        <a:pt x="518" y="331"/>
                      </a:lnTo>
                      <a:lnTo>
                        <a:pt x="518" y="339"/>
                      </a:lnTo>
                      <a:lnTo>
                        <a:pt x="526" y="339"/>
                      </a:lnTo>
                      <a:lnTo>
                        <a:pt x="543" y="348"/>
                      </a:lnTo>
                      <a:lnTo>
                        <a:pt x="543" y="356"/>
                      </a:lnTo>
                      <a:lnTo>
                        <a:pt x="543" y="365"/>
                      </a:lnTo>
                      <a:lnTo>
                        <a:pt x="526" y="373"/>
                      </a:lnTo>
                      <a:lnTo>
                        <a:pt x="518" y="365"/>
                      </a:lnTo>
                      <a:lnTo>
                        <a:pt x="509" y="365"/>
                      </a:lnTo>
                      <a:lnTo>
                        <a:pt x="518" y="365"/>
                      </a:lnTo>
                      <a:lnTo>
                        <a:pt x="526" y="373"/>
                      </a:lnTo>
                      <a:lnTo>
                        <a:pt x="535" y="373"/>
                      </a:lnTo>
                      <a:lnTo>
                        <a:pt x="535" y="382"/>
                      </a:lnTo>
                      <a:lnTo>
                        <a:pt x="526" y="390"/>
                      </a:lnTo>
                      <a:lnTo>
                        <a:pt x="518" y="382"/>
                      </a:lnTo>
                      <a:lnTo>
                        <a:pt x="526" y="390"/>
                      </a:lnTo>
                      <a:lnTo>
                        <a:pt x="509" y="382"/>
                      </a:lnTo>
                      <a:lnTo>
                        <a:pt x="526" y="398"/>
                      </a:lnTo>
                      <a:lnTo>
                        <a:pt x="526" y="407"/>
                      </a:lnTo>
                      <a:lnTo>
                        <a:pt x="518" y="398"/>
                      </a:lnTo>
                      <a:lnTo>
                        <a:pt x="518" y="407"/>
                      </a:lnTo>
                      <a:lnTo>
                        <a:pt x="526" y="415"/>
                      </a:lnTo>
                      <a:lnTo>
                        <a:pt x="526" y="424"/>
                      </a:lnTo>
                      <a:lnTo>
                        <a:pt x="518" y="441"/>
                      </a:lnTo>
                      <a:lnTo>
                        <a:pt x="509" y="441"/>
                      </a:lnTo>
                      <a:lnTo>
                        <a:pt x="509" y="449"/>
                      </a:lnTo>
                      <a:lnTo>
                        <a:pt x="518" y="449"/>
                      </a:lnTo>
                      <a:lnTo>
                        <a:pt x="509" y="466"/>
                      </a:lnTo>
                      <a:lnTo>
                        <a:pt x="492" y="466"/>
                      </a:lnTo>
                      <a:lnTo>
                        <a:pt x="501" y="475"/>
                      </a:lnTo>
                      <a:lnTo>
                        <a:pt x="501" y="483"/>
                      </a:lnTo>
                      <a:lnTo>
                        <a:pt x="501" y="475"/>
                      </a:lnTo>
                      <a:lnTo>
                        <a:pt x="501" y="492"/>
                      </a:lnTo>
                      <a:lnTo>
                        <a:pt x="501" y="500"/>
                      </a:lnTo>
                      <a:lnTo>
                        <a:pt x="509" y="517"/>
                      </a:lnTo>
                      <a:lnTo>
                        <a:pt x="501" y="526"/>
                      </a:lnTo>
                      <a:lnTo>
                        <a:pt x="492" y="526"/>
                      </a:lnTo>
                      <a:lnTo>
                        <a:pt x="484" y="526"/>
                      </a:lnTo>
                      <a:lnTo>
                        <a:pt x="484" y="517"/>
                      </a:lnTo>
                      <a:lnTo>
                        <a:pt x="475" y="517"/>
                      </a:lnTo>
                      <a:lnTo>
                        <a:pt x="467" y="517"/>
                      </a:lnTo>
                      <a:lnTo>
                        <a:pt x="458" y="517"/>
                      </a:lnTo>
                      <a:lnTo>
                        <a:pt x="450" y="526"/>
                      </a:lnTo>
                      <a:lnTo>
                        <a:pt x="450" y="517"/>
                      </a:lnTo>
                      <a:lnTo>
                        <a:pt x="450" y="526"/>
                      </a:lnTo>
                      <a:lnTo>
                        <a:pt x="450" y="543"/>
                      </a:lnTo>
                      <a:lnTo>
                        <a:pt x="458" y="551"/>
                      </a:lnTo>
                      <a:lnTo>
                        <a:pt x="458" y="559"/>
                      </a:lnTo>
                      <a:lnTo>
                        <a:pt x="458" y="568"/>
                      </a:lnTo>
                      <a:lnTo>
                        <a:pt x="450" y="568"/>
                      </a:lnTo>
                      <a:lnTo>
                        <a:pt x="458" y="576"/>
                      </a:lnTo>
                      <a:lnTo>
                        <a:pt x="450" y="576"/>
                      </a:lnTo>
                      <a:lnTo>
                        <a:pt x="441" y="576"/>
                      </a:lnTo>
                      <a:lnTo>
                        <a:pt x="433" y="568"/>
                      </a:lnTo>
                      <a:lnTo>
                        <a:pt x="433" y="559"/>
                      </a:lnTo>
                      <a:lnTo>
                        <a:pt x="433" y="551"/>
                      </a:lnTo>
                      <a:lnTo>
                        <a:pt x="407" y="551"/>
                      </a:lnTo>
                      <a:lnTo>
                        <a:pt x="390" y="559"/>
                      </a:lnTo>
                      <a:lnTo>
                        <a:pt x="382" y="559"/>
                      </a:lnTo>
                      <a:lnTo>
                        <a:pt x="331" y="559"/>
                      </a:lnTo>
                      <a:lnTo>
                        <a:pt x="314" y="559"/>
                      </a:lnTo>
                      <a:lnTo>
                        <a:pt x="280" y="559"/>
                      </a:lnTo>
                      <a:lnTo>
                        <a:pt x="263" y="559"/>
                      </a:lnTo>
                      <a:lnTo>
                        <a:pt x="238" y="568"/>
                      </a:lnTo>
                      <a:lnTo>
                        <a:pt x="229" y="568"/>
                      </a:lnTo>
                      <a:lnTo>
                        <a:pt x="204" y="568"/>
                      </a:lnTo>
                      <a:lnTo>
                        <a:pt x="195" y="568"/>
                      </a:lnTo>
                      <a:lnTo>
                        <a:pt x="144" y="568"/>
                      </a:lnTo>
                      <a:lnTo>
                        <a:pt x="136" y="568"/>
                      </a:lnTo>
                      <a:lnTo>
                        <a:pt x="136" y="559"/>
                      </a:lnTo>
                      <a:lnTo>
                        <a:pt x="127" y="551"/>
                      </a:lnTo>
                      <a:lnTo>
                        <a:pt x="127" y="543"/>
                      </a:lnTo>
                      <a:lnTo>
                        <a:pt x="119" y="543"/>
                      </a:lnTo>
                      <a:lnTo>
                        <a:pt x="119" y="534"/>
                      </a:lnTo>
                      <a:lnTo>
                        <a:pt x="119" y="526"/>
                      </a:lnTo>
                      <a:lnTo>
                        <a:pt x="110" y="517"/>
                      </a:lnTo>
                      <a:lnTo>
                        <a:pt x="110" y="509"/>
                      </a:lnTo>
                      <a:lnTo>
                        <a:pt x="110" y="500"/>
                      </a:lnTo>
                      <a:lnTo>
                        <a:pt x="110" y="492"/>
                      </a:lnTo>
                      <a:lnTo>
                        <a:pt x="110" y="483"/>
                      </a:lnTo>
                      <a:lnTo>
                        <a:pt x="110" y="475"/>
                      </a:lnTo>
                      <a:lnTo>
                        <a:pt x="110" y="466"/>
                      </a:lnTo>
                      <a:lnTo>
                        <a:pt x="102" y="458"/>
                      </a:lnTo>
                      <a:lnTo>
                        <a:pt x="102" y="449"/>
                      </a:lnTo>
                      <a:lnTo>
                        <a:pt x="93" y="441"/>
                      </a:lnTo>
                      <a:close/>
                    </a:path>
                  </a:pathLst>
                </a:custGeom>
                <a:solidFill>
                  <a:srgbClr val="8DA3FF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0" hangingPunct="0">
                    <a:spcBef>
                      <a:spcPct val="20000"/>
                    </a:spcBef>
                  </a:pPr>
                  <a:endParaRPr lang="en-US"/>
                </a:p>
              </p:txBody>
            </p:sp>
            <p:sp>
              <p:nvSpPr>
                <p:cNvPr id="46194" name="Freeform 150"/>
                <p:cNvSpPr>
                  <a:spLocks/>
                </p:cNvSpPr>
                <p:nvPr/>
              </p:nvSpPr>
              <p:spPr bwMode="auto">
                <a:xfrm>
                  <a:off x="4515" y="3072"/>
                  <a:ext cx="17" cy="25"/>
                </a:xfrm>
                <a:custGeom>
                  <a:avLst/>
                  <a:gdLst>
                    <a:gd name="T0" fmla="*/ 8 w 17"/>
                    <a:gd name="T1" fmla="*/ 8 h 25"/>
                    <a:gd name="T2" fmla="*/ 8 w 17"/>
                    <a:gd name="T3" fmla="*/ 0 h 25"/>
                    <a:gd name="T4" fmla="*/ 17 w 17"/>
                    <a:gd name="T5" fmla="*/ 0 h 25"/>
                    <a:gd name="T6" fmla="*/ 8 w 17"/>
                    <a:gd name="T7" fmla="*/ 25 h 25"/>
                    <a:gd name="T8" fmla="*/ 8 w 17"/>
                    <a:gd name="T9" fmla="*/ 25 h 25"/>
                    <a:gd name="T10" fmla="*/ 8 w 17"/>
                    <a:gd name="T11" fmla="*/ 8 h 25"/>
                    <a:gd name="T12" fmla="*/ 0 w 17"/>
                    <a:gd name="T13" fmla="*/ 8 h 25"/>
                    <a:gd name="T14" fmla="*/ 8 w 17"/>
                    <a:gd name="T15" fmla="*/ 8 h 25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w 17"/>
                    <a:gd name="T25" fmla="*/ 0 h 25"/>
                    <a:gd name="T26" fmla="*/ 17 w 17"/>
                    <a:gd name="T27" fmla="*/ 25 h 25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T24" t="T25" r="T26" b="T27"/>
                  <a:pathLst>
                    <a:path w="17" h="25">
                      <a:moveTo>
                        <a:pt x="8" y="8"/>
                      </a:moveTo>
                      <a:lnTo>
                        <a:pt x="8" y="0"/>
                      </a:lnTo>
                      <a:lnTo>
                        <a:pt x="17" y="0"/>
                      </a:lnTo>
                      <a:lnTo>
                        <a:pt x="8" y="25"/>
                      </a:lnTo>
                      <a:lnTo>
                        <a:pt x="8" y="8"/>
                      </a:lnTo>
                      <a:lnTo>
                        <a:pt x="0" y="8"/>
                      </a:lnTo>
                      <a:lnTo>
                        <a:pt x="8" y="8"/>
                      </a:lnTo>
                      <a:close/>
                    </a:path>
                  </a:pathLst>
                </a:custGeom>
                <a:solidFill>
                  <a:srgbClr val="8DA3FF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0" hangingPunct="0">
                    <a:spcBef>
                      <a:spcPct val="20000"/>
                    </a:spcBef>
                  </a:pPr>
                  <a:endParaRPr lang="en-US"/>
                </a:p>
              </p:txBody>
            </p:sp>
            <p:sp>
              <p:nvSpPr>
                <p:cNvPr id="46195" name="Freeform 151"/>
                <p:cNvSpPr>
                  <a:spLocks/>
                </p:cNvSpPr>
                <p:nvPr/>
              </p:nvSpPr>
              <p:spPr bwMode="auto">
                <a:xfrm>
                  <a:off x="4252" y="2529"/>
                  <a:ext cx="509" cy="390"/>
                </a:xfrm>
                <a:custGeom>
                  <a:avLst/>
                  <a:gdLst>
                    <a:gd name="T0" fmla="*/ 186 w 509"/>
                    <a:gd name="T1" fmla="*/ 263 h 390"/>
                    <a:gd name="T2" fmla="*/ 186 w 509"/>
                    <a:gd name="T3" fmla="*/ 255 h 390"/>
                    <a:gd name="T4" fmla="*/ 178 w 509"/>
                    <a:gd name="T5" fmla="*/ 246 h 390"/>
                    <a:gd name="T6" fmla="*/ 178 w 509"/>
                    <a:gd name="T7" fmla="*/ 246 h 390"/>
                    <a:gd name="T8" fmla="*/ 169 w 509"/>
                    <a:gd name="T9" fmla="*/ 238 h 390"/>
                    <a:gd name="T10" fmla="*/ 169 w 509"/>
                    <a:gd name="T11" fmla="*/ 229 h 390"/>
                    <a:gd name="T12" fmla="*/ 161 w 509"/>
                    <a:gd name="T13" fmla="*/ 221 h 390"/>
                    <a:gd name="T14" fmla="*/ 144 w 509"/>
                    <a:gd name="T15" fmla="*/ 212 h 390"/>
                    <a:gd name="T16" fmla="*/ 127 w 509"/>
                    <a:gd name="T17" fmla="*/ 195 h 390"/>
                    <a:gd name="T18" fmla="*/ 119 w 509"/>
                    <a:gd name="T19" fmla="*/ 187 h 390"/>
                    <a:gd name="T20" fmla="*/ 102 w 509"/>
                    <a:gd name="T21" fmla="*/ 178 h 390"/>
                    <a:gd name="T22" fmla="*/ 93 w 509"/>
                    <a:gd name="T23" fmla="*/ 170 h 390"/>
                    <a:gd name="T24" fmla="*/ 68 w 509"/>
                    <a:gd name="T25" fmla="*/ 144 h 390"/>
                    <a:gd name="T26" fmla="*/ 59 w 509"/>
                    <a:gd name="T27" fmla="*/ 128 h 390"/>
                    <a:gd name="T28" fmla="*/ 42 w 509"/>
                    <a:gd name="T29" fmla="*/ 119 h 390"/>
                    <a:gd name="T30" fmla="*/ 25 w 509"/>
                    <a:gd name="T31" fmla="*/ 111 h 390"/>
                    <a:gd name="T32" fmla="*/ 17 w 509"/>
                    <a:gd name="T33" fmla="*/ 102 h 390"/>
                    <a:gd name="T34" fmla="*/ 0 w 509"/>
                    <a:gd name="T35" fmla="*/ 94 h 390"/>
                    <a:gd name="T36" fmla="*/ 8 w 509"/>
                    <a:gd name="T37" fmla="*/ 77 h 390"/>
                    <a:gd name="T38" fmla="*/ 8 w 509"/>
                    <a:gd name="T39" fmla="*/ 68 h 390"/>
                    <a:gd name="T40" fmla="*/ 8 w 509"/>
                    <a:gd name="T41" fmla="*/ 68 h 390"/>
                    <a:gd name="T42" fmla="*/ 17 w 509"/>
                    <a:gd name="T43" fmla="*/ 60 h 390"/>
                    <a:gd name="T44" fmla="*/ 17 w 509"/>
                    <a:gd name="T45" fmla="*/ 60 h 390"/>
                    <a:gd name="T46" fmla="*/ 34 w 509"/>
                    <a:gd name="T47" fmla="*/ 51 h 390"/>
                    <a:gd name="T48" fmla="*/ 59 w 509"/>
                    <a:gd name="T49" fmla="*/ 34 h 390"/>
                    <a:gd name="T50" fmla="*/ 76 w 509"/>
                    <a:gd name="T51" fmla="*/ 26 h 390"/>
                    <a:gd name="T52" fmla="*/ 93 w 509"/>
                    <a:gd name="T53" fmla="*/ 17 h 390"/>
                    <a:gd name="T54" fmla="*/ 102 w 509"/>
                    <a:gd name="T55" fmla="*/ 17 h 390"/>
                    <a:gd name="T56" fmla="*/ 152 w 509"/>
                    <a:gd name="T57" fmla="*/ 9 h 390"/>
                    <a:gd name="T58" fmla="*/ 229 w 509"/>
                    <a:gd name="T59" fmla="*/ 0 h 390"/>
                    <a:gd name="T60" fmla="*/ 246 w 509"/>
                    <a:gd name="T61" fmla="*/ 9 h 390"/>
                    <a:gd name="T62" fmla="*/ 263 w 509"/>
                    <a:gd name="T63" fmla="*/ 43 h 390"/>
                    <a:gd name="T64" fmla="*/ 373 w 509"/>
                    <a:gd name="T65" fmla="*/ 26 h 390"/>
                    <a:gd name="T66" fmla="*/ 450 w 509"/>
                    <a:gd name="T67" fmla="*/ 77 h 390"/>
                    <a:gd name="T68" fmla="*/ 509 w 509"/>
                    <a:gd name="T69" fmla="*/ 119 h 390"/>
                    <a:gd name="T70" fmla="*/ 467 w 509"/>
                    <a:gd name="T71" fmla="*/ 204 h 390"/>
                    <a:gd name="T72" fmla="*/ 458 w 509"/>
                    <a:gd name="T73" fmla="*/ 221 h 390"/>
                    <a:gd name="T74" fmla="*/ 450 w 509"/>
                    <a:gd name="T75" fmla="*/ 246 h 390"/>
                    <a:gd name="T76" fmla="*/ 424 w 509"/>
                    <a:gd name="T77" fmla="*/ 263 h 390"/>
                    <a:gd name="T78" fmla="*/ 399 w 509"/>
                    <a:gd name="T79" fmla="*/ 272 h 390"/>
                    <a:gd name="T80" fmla="*/ 399 w 509"/>
                    <a:gd name="T81" fmla="*/ 289 h 390"/>
                    <a:gd name="T82" fmla="*/ 365 w 509"/>
                    <a:gd name="T83" fmla="*/ 322 h 390"/>
                    <a:gd name="T84" fmla="*/ 348 w 509"/>
                    <a:gd name="T85" fmla="*/ 331 h 390"/>
                    <a:gd name="T86" fmla="*/ 322 w 509"/>
                    <a:gd name="T87" fmla="*/ 331 h 390"/>
                    <a:gd name="T88" fmla="*/ 348 w 509"/>
                    <a:gd name="T89" fmla="*/ 356 h 390"/>
                    <a:gd name="T90" fmla="*/ 314 w 509"/>
                    <a:gd name="T91" fmla="*/ 339 h 390"/>
                    <a:gd name="T92" fmla="*/ 305 w 509"/>
                    <a:gd name="T93" fmla="*/ 348 h 390"/>
                    <a:gd name="T94" fmla="*/ 280 w 509"/>
                    <a:gd name="T95" fmla="*/ 390 h 390"/>
                    <a:gd name="T96" fmla="*/ 280 w 509"/>
                    <a:gd name="T97" fmla="*/ 373 h 390"/>
                    <a:gd name="T98" fmla="*/ 271 w 509"/>
                    <a:gd name="T99" fmla="*/ 356 h 390"/>
                    <a:gd name="T100" fmla="*/ 263 w 509"/>
                    <a:gd name="T101" fmla="*/ 339 h 390"/>
                    <a:gd name="T102" fmla="*/ 254 w 509"/>
                    <a:gd name="T103" fmla="*/ 339 h 390"/>
                    <a:gd name="T104" fmla="*/ 246 w 509"/>
                    <a:gd name="T105" fmla="*/ 331 h 390"/>
                    <a:gd name="T106" fmla="*/ 237 w 509"/>
                    <a:gd name="T107" fmla="*/ 322 h 390"/>
                    <a:gd name="T108" fmla="*/ 237 w 509"/>
                    <a:gd name="T109" fmla="*/ 305 h 390"/>
                    <a:gd name="T110" fmla="*/ 237 w 509"/>
                    <a:gd name="T111" fmla="*/ 305 h 390"/>
                    <a:gd name="T112" fmla="*/ 229 w 509"/>
                    <a:gd name="T113" fmla="*/ 297 h 390"/>
                    <a:gd name="T114" fmla="*/ 229 w 509"/>
                    <a:gd name="T115" fmla="*/ 289 h 390"/>
                    <a:gd name="T116" fmla="*/ 220 w 509"/>
                    <a:gd name="T117" fmla="*/ 280 h 390"/>
                    <a:gd name="T118" fmla="*/ 203 w 509"/>
                    <a:gd name="T119" fmla="*/ 272 h 390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  <a:gd name="T165" fmla="*/ 0 60000 65536"/>
                    <a:gd name="T166" fmla="*/ 0 60000 65536"/>
                    <a:gd name="T167" fmla="*/ 0 60000 65536"/>
                    <a:gd name="T168" fmla="*/ 0 60000 65536"/>
                    <a:gd name="T169" fmla="*/ 0 60000 65536"/>
                    <a:gd name="T170" fmla="*/ 0 60000 65536"/>
                    <a:gd name="T171" fmla="*/ 0 60000 65536"/>
                    <a:gd name="T172" fmla="*/ 0 60000 65536"/>
                    <a:gd name="T173" fmla="*/ 0 60000 65536"/>
                    <a:gd name="T174" fmla="*/ 0 60000 65536"/>
                    <a:gd name="T175" fmla="*/ 0 60000 65536"/>
                    <a:gd name="T176" fmla="*/ 0 60000 65536"/>
                    <a:gd name="T177" fmla="*/ 0 60000 65536"/>
                    <a:gd name="T178" fmla="*/ 0 60000 65536"/>
                    <a:gd name="T179" fmla="*/ 0 60000 65536"/>
                    <a:gd name="T180" fmla="*/ 0 w 509"/>
                    <a:gd name="T181" fmla="*/ 0 h 390"/>
                    <a:gd name="T182" fmla="*/ 509 w 509"/>
                    <a:gd name="T183" fmla="*/ 390 h 390"/>
                  </a:gdLst>
                  <a:ahLst/>
                  <a:cxnLst>
                    <a:cxn ang="T120">
                      <a:pos x="T0" y="T1"/>
                    </a:cxn>
                    <a:cxn ang="T121">
                      <a:pos x="T2" y="T3"/>
                    </a:cxn>
                    <a:cxn ang="T122">
                      <a:pos x="T4" y="T5"/>
                    </a:cxn>
                    <a:cxn ang="T123">
                      <a:pos x="T6" y="T7"/>
                    </a:cxn>
                    <a:cxn ang="T124">
                      <a:pos x="T8" y="T9"/>
                    </a:cxn>
                    <a:cxn ang="T125">
                      <a:pos x="T10" y="T11"/>
                    </a:cxn>
                    <a:cxn ang="T126">
                      <a:pos x="T12" y="T13"/>
                    </a:cxn>
                    <a:cxn ang="T127">
                      <a:pos x="T14" y="T15"/>
                    </a:cxn>
                    <a:cxn ang="T128">
                      <a:pos x="T16" y="T17"/>
                    </a:cxn>
                    <a:cxn ang="T129">
                      <a:pos x="T18" y="T19"/>
                    </a:cxn>
                    <a:cxn ang="T130">
                      <a:pos x="T20" y="T21"/>
                    </a:cxn>
                    <a:cxn ang="T131">
                      <a:pos x="T22" y="T23"/>
                    </a:cxn>
                    <a:cxn ang="T132">
                      <a:pos x="T24" y="T25"/>
                    </a:cxn>
                    <a:cxn ang="T133">
                      <a:pos x="T26" y="T27"/>
                    </a:cxn>
                    <a:cxn ang="T134">
                      <a:pos x="T28" y="T29"/>
                    </a:cxn>
                    <a:cxn ang="T135">
                      <a:pos x="T30" y="T31"/>
                    </a:cxn>
                    <a:cxn ang="T136">
                      <a:pos x="T32" y="T33"/>
                    </a:cxn>
                    <a:cxn ang="T137">
                      <a:pos x="T34" y="T35"/>
                    </a:cxn>
                    <a:cxn ang="T138">
                      <a:pos x="T36" y="T37"/>
                    </a:cxn>
                    <a:cxn ang="T139">
                      <a:pos x="T38" y="T39"/>
                    </a:cxn>
                    <a:cxn ang="T140">
                      <a:pos x="T40" y="T41"/>
                    </a:cxn>
                    <a:cxn ang="T141">
                      <a:pos x="T42" y="T43"/>
                    </a:cxn>
                    <a:cxn ang="T142">
                      <a:pos x="T44" y="T45"/>
                    </a:cxn>
                    <a:cxn ang="T143">
                      <a:pos x="T46" y="T47"/>
                    </a:cxn>
                    <a:cxn ang="T144">
                      <a:pos x="T48" y="T49"/>
                    </a:cxn>
                    <a:cxn ang="T145">
                      <a:pos x="T50" y="T51"/>
                    </a:cxn>
                    <a:cxn ang="T146">
                      <a:pos x="T52" y="T53"/>
                    </a:cxn>
                    <a:cxn ang="T147">
                      <a:pos x="T54" y="T55"/>
                    </a:cxn>
                    <a:cxn ang="T148">
                      <a:pos x="T56" y="T57"/>
                    </a:cxn>
                    <a:cxn ang="T149">
                      <a:pos x="T58" y="T59"/>
                    </a:cxn>
                    <a:cxn ang="T150">
                      <a:pos x="T60" y="T61"/>
                    </a:cxn>
                    <a:cxn ang="T151">
                      <a:pos x="T62" y="T63"/>
                    </a:cxn>
                    <a:cxn ang="T152">
                      <a:pos x="T64" y="T65"/>
                    </a:cxn>
                    <a:cxn ang="T153">
                      <a:pos x="T66" y="T67"/>
                    </a:cxn>
                    <a:cxn ang="T154">
                      <a:pos x="T68" y="T69"/>
                    </a:cxn>
                    <a:cxn ang="T155">
                      <a:pos x="T70" y="T71"/>
                    </a:cxn>
                    <a:cxn ang="T156">
                      <a:pos x="T72" y="T73"/>
                    </a:cxn>
                    <a:cxn ang="T157">
                      <a:pos x="T74" y="T75"/>
                    </a:cxn>
                    <a:cxn ang="T158">
                      <a:pos x="T76" y="T77"/>
                    </a:cxn>
                    <a:cxn ang="T159">
                      <a:pos x="T78" y="T79"/>
                    </a:cxn>
                    <a:cxn ang="T160">
                      <a:pos x="T80" y="T81"/>
                    </a:cxn>
                    <a:cxn ang="T161">
                      <a:pos x="T82" y="T83"/>
                    </a:cxn>
                    <a:cxn ang="T162">
                      <a:pos x="T84" y="T85"/>
                    </a:cxn>
                    <a:cxn ang="T163">
                      <a:pos x="T86" y="T87"/>
                    </a:cxn>
                    <a:cxn ang="T164">
                      <a:pos x="T88" y="T89"/>
                    </a:cxn>
                    <a:cxn ang="T165">
                      <a:pos x="T90" y="T91"/>
                    </a:cxn>
                    <a:cxn ang="T166">
                      <a:pos x="T92" y="T93"/>
                    </a:cxn>
                    <a:cxn ang="T167">
                      <a:pos x="T94" y="T95"/>
                    </a:cxn>
                    <a:cxn ang="T168">
                      <a:pos x="T96" y="T97"/>
                    </a:cxn>
                    <a:cxn ang="T169">
                      <a:pos x="T98" y="T99"/>
                    </a:cxn>
                    <a:cxn ang="T170">
                      <a:pos x="T100" y="T101"/>
                    </a:cxn>
                    <a:cxn ang="T171">
                      <a:pos x="T102" y="T103"/>
                    </a:cxn>
                    <a:cxn ang="T172">
                      <a:pos x="T104" y="T105"/>
                    </a:cxn>
                    <a:cxn ang="T173">
                      <a:pos x="T106" y="T107"/>
                    </a:cxn>
                    <a:cxn ang="T174">
                      <a:pos x="T108" y="T109"/>
                    </a:cxn>
                    <a:cxn ang="T175">
                      <a:pos x="T110" y="T111"/>
                    </a:cxn>
                    <a:cxn ang="T176">
                      <a:pos x="T112" y="T113"/>
                    </a:cxn>
                    <a:cxn ang="T177">
                      <a:pos x="T114" y="T115"/>
                    </a:cxn>
                    <a:cxn ang="T178">
                      <a:pos x="T116" y="T117"/>
                    </a:cxn>
                    <a:cxn ang="T179">
                      <a:pos x="T118" y="T119"/>
                    </a:cxn>
                  </a:cxnLst>
                  <a:rect l="T180" t="T181" r="T182" b="T183"/>
                  <a:pathLst>
                    <a:path w="509" h="390">
                      <a:moveTo>
                        <a:pt x="195" y="263"/>
                      </a:moveTo>
                      <a:lnTo>
                        <a:pt x="195" y="263"/>
                      </a:lnTo>
                      <a:lnTo>
                        <a:pt x="186" y="263"/>
                      </a:lnTo>
                      <a:lnTo>
                        <a:pt x="186" y="255"/>
                      </a:lnTo>
                      <a:lnTo>
                        <a:pt x="178" y="255"/>
                      </a:lnTo>
                      <a:lnTo>
                        <a:pt x="186" y="246"/>
                      </a:lnTo>
                      <a:lnTo>
                        <a:pt x="178" y="246"/>
                      </a:lnTo>
                      <a:lnTo>
                        <a:pt x="178" y="255"/>
                      </a:lnTo>
                      <a:lnTo>
                        <a:pt x="178" y="246"/>
                      </a:lnTo>
                      <a:lnTo>
                        <a:pt x="169" y="246"/>
                      </a:lnTo>
                      <a:lnTo>
                        <a:pt x="169" y="238"/>
                      </a:lnTo>
                      <a:lnTo>
                        <a:pt x="169" y="229"/>
                      </a:lnTo>
                      <a:lnTo>
                        <a:pt x="161" y="229"/>
                      </a:lnTo>
                      <a:lnTo>
                        <a:pt x="161" y="221"/>
                      </a:lnTo>
                      <a:lnTo>
                        <a:pt x="152" y="221"/>
                      </a:lnTo>
                      <a:lnTo>
                        <a:pt x="152" y="212"/>
                      </a:lnTo>
                      <a:lnTo>
                        <a:pt x="144" y="212"/>
                      </a:lnTo>
                      <a:lnTo>
                        <a:pt x="135" y="204"/>
                      </a:lnTo>
                      <a:lnTo>
                        <a:pt x="127" y="195"/>
                      </a:lnTo>
                      <a:lnTo>
                        <a:pt x="119" y="187"/>
                      </a:lnTo>
                      <a:lnTo>
                        <a:pt x="110" y="187"/>
                      </a:lnTo>
                      <a:lnTo>
                        <a:pt x="102" y="178"/>
                      </a:lnTo>
                      <a:lnTo>
                        <a:pt x="93" y="178"/>
                      </a:lnTo>
                      <a:lnTo>
                        <a:pt x="93" y="170"/>
                      </a:lnTo>
                      <a:lnTo>
                        <a:pt x="85" y="161"/>
                      </a:lnTo>
                      <a:lnTo>
                        <a:pt x="76" y="153"/>
                      </a:lnTo>
                      <a:lnTo>
                        <a:pt x="76" y="144"/>
                      </a:lnTo>
                      <a:lnTo>
                        <a:pt x="68" y="144"/>
                      </a:lnTo>
                      <a:lnTo>
                        <a:pt x="68" y="136"/>
                      </a:lnTo>
                      <a:lnTo>
                        <a:pt x="59" y="128"/>
                      </a:lnTo>
                      <a:lnTo>
                        <a:pt x="59" y="119"/>
                      </a:lnTo>
                      <a:lnTo>
                        <a:pt x="51" y="119"/>
                      </a:lnTo>
                      <a:lnTo>
                        <a:pt x="42" y="119"/>
                      </a:lnTo>
                      <a:lnTo>
                        <a:pt x="34" y="119"/>
                      </a:lnTo>
                      <a:lnTo>
                        <a:pt x="34" y="111"/>
                      </a:lnTo>
                      <a:lnTo>
                        <a:pt x="25" y="111"/>
                      </a:lnTo>
                      <a:lnTo>
                        <a:pt x="25" y="102"/>
                      </a:lnTo>
                      <a:lnTo>
                        <a:pt x="17" y="102"/>
                      </a:lnTo>
                      <a:lnTo>
                        <a:pt x="8" y="94"/>
                      </a:lnTo>
                      <a:lnTo>
                        <a:pt x="0" y="94"/>
                      </a:lnTo>
                      <a:lnTo>
                        <a:pt x="0" y="85"/>
                      </a:lnTo>
                      <a:lnTo>
                        <a:pt x="0" y="77"/>
                      </a:lnTo>
                      <a:lnTo>
                        <a:pt x="8" y="77"/>
                      </a:lnTo>
                      <a:lnTo>
                        <a:pt x="8" y="68"/>
                      </a:lnTo>
                      <a:lnTo>
                        <a:pt x="17" y="68"/>
                      </a:lnTo>
                      <a:lnTo>
                        <a:pt x="17" y="60"/>
                      </a:lnTo>
                      <a:lnTo>
                        <a:pt x="25" y="51"/>
                      </a:lnTo>
                      <a:lnTo>
                        <a:pt x="17" y="51"/>
                      </a:lnTo>
                      <a:lnTo>
                        <a:pt x="34" y="51"/>
                      </a:lnTo>
                      <a:lnTo>
                        <a:pt x="42" y="43"/>
                      </a:lnTo>
                      <a:lnTo>
                        <a:pt x="51" y="34"/>
                      </a:lnTo>
                      <a:lnTo>
                        <a:pt x="59" y="34"/>
                      </a:lnTo>
                      <a:lnTo>
                        <a:pt x="68" y="26"/>
                      </a:lnTo>
                      <a:lnTo>
                        <a:pt x="76" y="26"/>
                      </a:lnTo>
                      <a:lnTo>
                        <a:pt x="85" y="17"/>
                      </a:lnTo>
                      <a:lnTo>
                        <a:pt x="93" y="17"/>
                      </a:lnTo>
                      <a:lnTo>
                        <a:pt x="102" y="17"/>
                      </a:lnTo>
                      <a:lnTo>
                        <a:pt x="110" y="17"/>
                      </a:lnTo>
                      <a:lnTo>
                        <a:pt x="135" y="9"/>
                      </a:lnTo>
                      <a:lnTo>
                        <a:pt x="144" y="9"/>
                      </a:lnTo>
                      <a:lnTo>
                        <a:pt x="152" y="9"/>
                      </a:lnTo>
                      <a:lnTo>
                        <a:pt x="195" y="0"/>
                      </a:lnTo>
                      <a:lnTo>
                        <a:pt x="203" y="0"/>
                      </a:lnTo>
                      <a:lnTo>
                        <a:pt x="229" y="0"/>
                      </a:lnTo>
                      <a:lnTo>
                        <a:pt x="229" y="9"/>
                      </a:lnTo>
                      <a:lnTo>
                        <a:pt x="229" y="17"/>
                      </a:lnTo>
                      <a:lnTo>
                        <a:pt x="246" y="9"/>
                      </a:lnTo>
                      <a:lnTo>
                        <a:pt x="254" y="17"/>
                      </a:lnTo>
                      <a:lnTo>
                        <a:pt x="263" y="26"/>
                      </a:lnTo>
                      <a:lnTo>
                        <a:pt x="263" y="43"/>
                      </a:lnTo>
                      <a:lnTo>
                        <a:pt x="288" y="34"/>
                      </a:lnTo>
                      <a:lnTo>
                        <a:pt x="314" y="34"/>
                      </a:lnTo>
                      <a:lnTo>
                        <a:pt x="356" y="26"/>
                      </a:lnTo>
                      <a:lnTo>
                        <a:pt x="373" y="26"/>
                      </a:lnTo>
                      <a:lnTo>
                        <a:pt x="382" y="26"/>
                      </a:lnTo>
                      <a:lnTo>
                        <a:pt x="407" y="43"/>
                      </a:lnTo>
                      <a:lnTo>
                        <a:pt x="450" y="77"/>
                      </a:lnTo>
                      <a:lnTo>
                        <a:pt x="501" y="111"/>
                      </a:lnTo>
                      <a:lnTo>
                        <a:pt x="509" y="119"/>
                      </a:lnTo>
                      <a:lnTo>
                        <a:pt x="492" y="144"/>
                      </a:lnTo>
                      <a:lnTo>
                        <a:pt x="475" y="161"/>
                      </a:lnTo>
                      <a:lnTo>
                        <a:pt x="467" y="187"/>
                      </a:lnTo>
                      <a:lnTo>
                        <a:pt x="467" y="204"/>
                      </a:lnTo>
                      <a:lnTo>
                        <a:pt x="467" y="195"/>
                      </a:lnTo>
                      <a:lnTo>
                        <a:pt x="458" y="204"/>
                      </a:lnTo>
                      <a:lnTo>
                        <a:pt x="467" y="221"/>
                      </a:lnTo>
                      <a:lnTo>
                        <a:pt x="458" y="221"/>
                      </a:lnTo>
                      <a:lnTo>
                        <a:pt x="450" y="221"/>
                      </a:lnTo>
                      <a:lnTo>
                        <a:pt x="458" y="229"/>
                      </a:lnTo>
                      <a:lnTo>
                        <a:pt x="450" y="246"/>
                      </a:lnTo>
                      <a:lnTo>
                        <a:pt x="424" y="246"/>
                      </a:lnTo>
                      <a:lnTo>
                        <a:pt x="424" y="255"/>
                      </a:lnTo>
                      <a:lnTo>
                        <a:pt x="433" y="263"/>
                      </a:lnTo>
                      <a:lnTo>
                        <a:pt x="424" y="263"/>
                      </a:lnTo>
                      <a:lnTo>
                        <a:pt x="416" y="280"/>
                      </a:lnTo>
                      <a:lnTo>
                        <a:pt x="399" y="280"/>
                      </a:lnTo>
                      <a:lnTo>
                        <a:pt x="407" y="263"/>
                      </a:lnTo>
                      <a:lnTo>
                        <a:pt x="399" y="272"/>
                      </a:lnTo>
                      <a:lnTo>
                        <a:pt x="390" y="272"/>
                      </a:lnTo>
                      <a:lnTo>
                        <a:pt x="390" y="280"/>
                      </a:lnTo>
                      <a:lnTo>
                        <a:pt x="399" y="289"/>
                      </a:lnTo>
                      <a:lnTo>
                        <a:pt x="399" y="297"/>
                      </a:lnTo>
                      <a:lnTo>
                        <a:pt x="390" y="305"/>
                      </a:lnTo>
                      <a:lnTo>
                        <a:pt x="373" y="314"/>
                      </a:lnTo>
                      <a:lnTo>
                        <a:pt x="365" y="322"/>
                      </a:lnTo>
                      <a:lnTo>
                        <a:pt x="356" y="322"/>
                      </a:lnTo>
                      <a:lnTo>
                        <a:pt x="348" y="305"/>
                      </a:lnTo>
                      <a:lnTo>
                        <a:pt x="348" y="331"/>
                      </a:lnTo>
                      <a:lnTo>
                        <a:pt x="339" y="331"/>
                      </a:lnTo>
                      <a:lnTo>
                        <a:pt x="331" y="322"/>
                      </a:lnTo>
                      <a:lnTo>
                        <a:pt x="339" y="331"/>
                      </a:lnTo>
                      <a:lnTo>
                        <a:pt x="322" y="331"/>
                      </a:lnTo>
                      <a:lnTo>
                        <a:pt x="348" y="339"/>
                      </a:lnTo>
                      <a:lnTo>
                        <a:pt x="348" y="348"/>
                      </a:lnTo>
                      <a:lnTo>
                        <a:pt x="348" y="356"/>
                      </a:lnTo>
                      <a:lnTo>
                        <a:pt x="331" y="365"/>
                      </a:lnTo>
                      <a:lnTo>
                        <a:pt x="331" y="356"/>
                      </a:lnTo>
                      <a:lnTo>
                        <a:pt x="322" y="348"/>
                      </a:lnTo>
                      <a:lnTo>
                        <a:pt x="314" y="339"/>
                      </a:lnTo>
                      <a:lnTo>
                        <a:pt x="314" y="331"/>
                      </a:lnTo>
                      <a:lnTo>
                        <a:pt x="305" y="331"/>
                      </a:lnTo>
                      <a:lnTo>
                        <a:pt x="305" y="348"/>
                      </a:lnTo>
                      <a:lnTo>
                        <a:pt x="314" y="365"/>
                      </a:lnTo>
                      <a:lnTo>
                        <a:pt x="305" y="390"/>
                      </a:lnTo>
                      <a:lnTo>
                        <a:pt x="288" y="390"/>
                      </a:lnTo>
                      <a:lnTo>
                        <a:pt x="280" y="390"/>
                      </a:lnTo>
                      <a:lnTo>
                        <a:pt x="280" y="382"/>
                      </a:lnTo>
                      <a:lnTo>
                        <a:pt x="280" y="373"/>
                      </a:lnTo>
                      <a:lnTo>
                        <a:pt x="280" y="365"/>
                      </a:lnTo>
                      <a:lnTo>
                        <a:pt x="280" y="356"/>
                      </a:lnTo>
                      <a:lnTo>
                        <a:pt x="271" y="365"/>
                      </a:lnTo>
                      <a:lnTo>
                        <a:pt x="271" y="356"/>
                      </a:lnTo>
                      <a:lnTo>
                        <a:pt x="271" y="348"/>
                      </a:lnTo>
                      <a:lnTo>
                        <a:pt x="263" y="339"/>
                      </a:lnTo>
                      <a:lnTo>
                        <a:pt x="254" y="339"/>
                      </a:lnTo>
                      <a:lnTo>
                        <a:pt x="246" y="331"/>
                      </a:lnTo>
                      <a:lnTo>
                        <a:pt x="246" y="322"/>
                      </a:lnTo>
                      <a:lnTo>
                        <a:pt x="237" y="322"/>
                      </a:lnTo>
                      <a:lnTo>
                        <a:pt x="237" y="314"/>
                      </a:lnTo>
                      <a:lnTo>
                        <a:pt x="237" y="305"/>
                      </a:lnTo>
                      <a:lnTo>
                        <a:pt x="229" y="305"/>
                      </a:lnTo>
                      <a:lnTo>
                        <a:pt x="229" y="297"/>
                      </a:lnTo>
                      <a:lnTo>
                        <a:pt x="229" y="289"/>
                      </a:lnTo>
                      <a:lnTo>
                        <a:pt x="229" y="280"/>
                      </a:lnTo>
                      <a:lnTo>
                        <a:pt x="220" y="280"/>
                      </a:lnTo>
                      <a:lnTo>
                        <a:pt x="212" y="280"/>
                      </a:lnTo>
                      <a:lnTo>
                        <a:pt x="212" y="272"/>
                      </a:lnTo>
                      <a:lnTo>
                        <a:pt x="203" y="272"/>
                      </a:lnTo>
                      <a:lnTo>
                        <a:pt x="195" y="272"/>
                      </a:lnTo>
                      <a:lnTo>
                        <a:pt x="195" y="263"/>
                      </a:lnTo>
                      <a:close/>
                    </a:path>
                  </a:pathLst>
                </a:custGeom>
                <a:solidFill>
                  <a:srgbClr val="8DA3FF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0" hangingPunct="0">
                    <a:spcBef>
                      <a:spcPct val="20000"/>
                    </a:spcBef>
                  </a:pPr>
                  <a:endParaRPr lang="en-US"/>
                </a:p>
              </p:txBody>
            </p:sp>
            <p:sp>
              <p:nvSpPr>
                <p:cNvPr id="46196" name="Freeform 152"/>
                <p:cNvSpPr>
                  <a:spLocks/>
                </p:cNvSpPr>
                <p:nvPr/>
              </p:nvSpPr>
              <p:spPr bwMode="auto">
                <a:xfrm>
                  <a:off x="4566" y="2894"/>
                  <a:ext cx="17" cy="17"/>
                </a:xfrm>
                <a:custGeom>
                  <a:avLst/>
                  <a:gdLst>
                    <a:gd name="T0" fmla="*/ 0 w 17"/>
                    <a:gd name="T1" fmla="*/ 0 h 17"/>
                    <a:gd name="T2" fmla="*/ 8 w 17"/>
                    <a:gd name="T3" fmla="*/ 0 h 17"/>
                    <a:gd name="T4" fmla="*/ 17 w 17"/>
                    <a:gd name="T5" fmla="*/ 0 h 17"/>
                    <a:gd name="T6" fmla="*/ 0 w 17"/>
                    <a:gd name="T7" fmla="*/ 17 h 17"/>
                    <a:gd name="T8" fmla="*/ 0 w 17"/>
                    <a:gd name="T9" fmla="*/ 0 h 17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7"/>
                    <a:gd name="T16" fmla="*/ 0 h 17"/>
                    <a:gd name="T17" fmla="*/ 17 w 17"/>
                    <a:gd name="T18" fmla="*/ 17 h 17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7" h="17">
                      <a:moveTo>
                        <a:pt x="0" y="0"/>
                      </a:moveTo>
                      <a:lnTo>
                        <a:pt x="8" y="0"/>
                      </a:lnTo>
                      <a:lnTo>
                        <a:pt x="17" y="0"/>
                      </a:lnTo>
                      <a:lnTo>
                        <a:pt x="0" y="17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8DA3FF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0" hangingPunct="0">
                    <a:spcBef>
                      <a:spcPct val="20000"/>
                    </a:spcBef>
                  </a:pPr>
                  <a:endParaRPr lang="en-US"/>
                </a:p>
              </p:txBody>
            </p:sp>
            <p:sp>
              <p:nvSpPr>
                <p:cNvPr id="46197" name="Freeform 153"/>
                <p:cNvSpPr>
                  <a:spLocks/>
                </p:cNvSpPr>
                <p:nvPr/>
              </p:nvSpPr>
              <p:spPr bwMode="auto">
                <a:xfrm>
                  <a:off x="3071" y="2462"/>
                  <a:ext cx="518" cy="466"/>
                </a:xfrm>
                <a:custGeom>
                  <a:avLst/>
                  <a:gdLst>
                    <a:gd name="T0" fmla="*/ 17 w 518"/>
                    <a:gd name="T1" fmla="*/ 127 h 466"/>
                    <a:gd name="T2" fmla="*/ 51 w 518"/>
                    <a:gd name="T3" fmla="*/ 17 h 466"/>
                    <a:gd name="T4" fmla="*/ 187 w 518"/>
                    <a:gd name="T5" fmla="*/ 8 h 466"/>
                    <a:gd name="T6" fmla="*/ 331 w 518"/>
                    <a:gd name="T7" fmla="*/ 8 h 466"/>
                    <a:gd name="T8" fmla="*/ 459 w 518"/>
                    <a:gd name="T9" fmla="*/ 0 h 466"/>
                    <a:gd name="T10" fmla="*/ 467 w 518"/>
                    <a:gd name="T11" fmla="*/ 17 h 466"/>
                    <a:gd name="T12" fmla="*/ 459 w 518"/>
                    <a:gd name="T13" fmla="*/ 34 h 466"/>
                    <a:gd name="T14" fmla="*/ 442 w 518"/>
                    <a:gd name="T15" fmla="*/ 50 h 466"/>
                    <a:gd name="T16" fmla="*/ 510 w 518"/>
                    <a:gd name="T17" fmla="*/ 67 h 466"/>
                    <a:gd name="T18" fmla="*/ 501 w 518"/>
                    <a:gd name="T19" fmla="*/ 76 h 466"/>
                    <a:gd name="T20" fmla="*/ 501 w 518"/>
                    <a:gd name="T21" fmla="*/ 84 h 466"/>
                    <a:gd name="T22" fmla="*/ 484 w 518"/>
                    <a:gd name="T23" fmla="*/ 93 h 466"/>
                    <a:gd name="T24" fmla="*/ 493 w 518"/>
                    <a:gd name="T25" fmla="*/ 110 h 466"/>
                    <a:gd name="T26" fmla="*/ 484 w 518"/>
                    <a:gd name="T27" fmla="*/ 118 h 466"/>
                    <a:gd name="T28" fmla="*/ 476 w 518"/>
                    <a:gd name="T29" fmla="*/ 127 h 466"/>
                    <a:gd name="T30" fmla="*/ 476 w 518"/>
                    <a:gd name="T31" fmla="*/ 127 h 466"/>
                    <a:gd name="T32" fmla="*/ 467 w 518"/>
                    <a:gd name="T33" fmla="*/ 135 h 466"/>
                    <a:gd name="T34" fmla="*/ 476 w 518"/>
                    <a:gd name="T35" fmla="*/ 144 h 466"/>
                    <a:gd name="T36" fmla="*/ 476 w 518"/>
                    <a:gd name="T37" fmla="*/ 161 h 466"/>
                    <a:gd name="T38" fmla="*/ 467 w 518"/>
                    <a:gd name="T39" fmla="*/ 169 h 466"/>
                    <a:gd name="T40" fmla="*/ 450 w 518"/>
                    <a:gd name="T41" fmla="*/ 195 h 466"/>
                    <a:gd name="T42" fmla="*/ 459 w 518"/>
                    <a:gd name="T43" fmla="*/ 203 h 466"/>
                    <a:gd name="T44" fmla="*/ 442 w 518"/>
                    <a:gd name="T45" fmla="*/ 211 h 466"/>
                    <a:gd name="T46" fmla="*/ 442 w 518"/>
                    <a:gd name="T47" fmla="*/ 211 h 466"/>
                    <a:gd name="T48" fmla="*/ 433 w 518"/>
                    <a:gd name="T49" fmla="*/ 228 h 466"/>
                    <a:gd name="T50" fmla="*/ 433 w 518"/>
                    <a:gd name="T51" fmla="*/ 228 h 466"/>
                    <a:gd name="T52" fmla="*/ 433 w 518"/>
                    <a:gd name="T53" fmla="*/ 237 h 466"/>
                    <a:gd name="T54" fmla="*/ 433 w 518"/>
                    <a:gd name="T55" fmla="*/ 254 h 466"/>
                    <a:gd name="T56" fmla="*/ 425 w 518"/>
                    <a:gd name="T57" fmla="*/ 262 h 466"/>
                    <a:gd name="T58" fmla="*/ 416 w 518"/>
                    <a:gd name="T59" fmla="*/ 279 h 466"/>
                    <a:gd name="T60" fmla="*/ 408 w 518"/>
                    <a:gd name="T61" fmla="*/ 288 h 466"/>
                    <a:gd name="T62" fmla="*/ 391 w 518"/>
                    <a:gd name="T63" fmla="*/ 296 h 466"/>
                    <a:gd name="T64" fmla="*/ 391 w 518"/>
                    <a:gd name="T65" fmla="*/ 305 h 466"/>
                    <a:gd name="T66" fmla="*/ 391 w 518"/>
                    <a:gd name="T67" fmla="*/ 322 h 466"/>
                    <a:gd name="T68" fmla="*/ 391 w 518"/>
                    <a:gd name="T69" fmla="*/ 330 h 466"/>
                    <a:gd name="T70" fmla="*/ 382 w 518"/>
                    <a:gd name="T71" fmla="*/ 339 h 466"/>
                    <a:gd name="T72" fmla="*/ 391 w 518"/>
                    <a:gd name="T73" fmla="*/ 356 h 466"/>
                    <a:gd name="T74" fmla="*/ 374 w 518"/>
                    <a:gd name="T75" fmla="*/ 356 h 466"/>
                    <a:gd name="T76" fmla="*/ 382 w 518"/>
                    <a:gd name="T77" fmla="*/ 364 h 466"/>
                    <a:gd name="T78" fmla="*/ 365 w 518"/>
                    <a:gd name="T79" fmla="*/ 372 h 466"/>
                    <a:gd name="T80" fmla="*/ 365 w 518"/>
                    <a:gd name="T81" fmla="*/ 381 h 466"/>
                    <a:gd name="T82" fmla="*/ 365 w 518"/>
                    <a:gd name="T83" fmla="*/ 398 h 466"/>
                    <a:gd name="T84" fmla="*/ 374 w 518"/>
                    <a:gd name="T85" fmla="*/ 389 h 466"/>
                    <a:gd name="T86" fmla="*/ 374 w 518"/>
                    <a:gd name="T87" fmla="*/ 406 h 466"/>
                    <a:gd name="T88" fmla="*/ 382 w 518"/>
                    <a:gd name="T89" fmla="*/ 398 h 466"/>
                    <a:gd name="T90" fmla="*/ 382 w 518"/>
                    <a:gd name="T91" fmla="*/ 423 h 466"/>
                    <a:gd name="T92" fmla="*/ 382 w 518"/>
                    <a:gd name="T93" fmla="*/ 432 h 466"/>
                    <a:gd name="T94" fmla="*/ 374 w 518"/>
                    <a:gd name="T95" fmla="*/ 440 h 466"/>
                    <a:gd name="T96" fmla="*/ 365 w 518"/>
                    <a:gd name="T97" fmla="*/ 457 h 466"/>
                    <a:gd name="T98" fmla="*/ 153 w 518"/>
                    <a:gd name="T99" fmla="*/ 466 h 466"/>
                    <a:gd name="T100" fmla="*/ 68 w 518"/>
                    <a:gd name="T101" fmla="*/ 398 h 466"/>
                    <a:gd name="T102" fmla="*/ 51 w 518"/>
                    <a:gd name="T103" fmla="*/ 389 h 466"/>
                    <a:gd name="T104" fmla="*/ 43 w 518"/>
                    <a:gd name="T105" fmla="*/ 389 h 466"/>
                    <a:gd name="T106" fmla="*/ 26 w 518"/>
                    <a:gd name="T107" fmla="*/ 398 h 466"/>
                    <a:gd name="T108" fmla="*/ 26 w 518"/>
                    <a:gd name="T109" fmla="*/ 389 h 466"/>
                    <a:gd name="T110" fmla="*/ 17 w 518"/>
                    <a:gd name="T111" fmla="*/ 347 h 46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  <a:gd name="T165" fmla="*/ 0 60000 65536"/>
                    <a:gd name="T166" fmla="*/ 0 60000 65536"/>
                    <a:gd name="T167" fmla="*/ 0 60000 65536"/>
                    <a:gd name="T168" fmla="*/ 0 w 518"/>
                    <a:gd name="T169" fmla="*/ 0 h 466"/>
                    <a:gd name="T170" fmla="*/ 518 w 518"/>
                    <a:gd name="T171" fmla="*/ 466 h 466"/>
                  </a:gdLst>
                  <a:ahLst/>
                  <a:cxnLst>
                    <a:cxn ang="T112">
                      <a:pos x="T0" y="T1"/>
                    </a:cxn>
                    <a:cxn ang="T113">
                      <a:pos x="T2" y="T3"/>
                    </a:cxn>
                    <a:cxn ang="T114">
                      <a:pos x="T4" y="T5"/>
                    </a:cxn>
                    <a:cxn ang="T115">
                      <a:pos x="T6" y="T7"/>
                    </a:cxn>
                    <a:cxn ang="T116">
                      <a:pos x="T8" y="T9"/>
                    </a:cxn>
                    <a:cxn ang="T117">
                      <a:pos x="T10" y="T11"/>
                    </a:cxn>
                    <a:cxn ang="T118">
                      <a:pos x="T12" y="T13"/>
                    </a:cxn>
                    <a:cxn ang="T119">
                      <a:pos x="T14" y="T15"/>
                    </a:cxn>
                    <a:cxn ang="T120">
                      <a:pos x="T16" y="T17"/>
                    </a:cxn>
                    <a:cxn ang="T121">
                      <a:pos x="T18" y="T19"/>
                    </a:cxn>
                    <a:cxn ang="T122">
                      <a:pos x="T20" y="T21"/>
                    </a:cxn>
                    <a:cxn ang="T123">
                      <a:pos x="T22" y="T23"/>
                    </a:cxn>
                    <a:cxn ang="T124">
                      <a:pos x="T24" y="T25"/>
                    </a:cxn>
                    <a:cxn ang="T125">
                      <a:pos x="T26" y="T27"/>
                    </a:cxn>
                    <a:cxn ang="T126">
                      <a:pos x="T28" y="T29"/>
                    </a:cxn>
                    <a:cxn ang="T127">
                      <a:pos x="T30" y="T31"/>
                    </a:cxn>
                    <a:cxn ang="T128">
                      <a:pos x="T32" y="T33"/>
                    </a:cxn>
                    <a:cxn ang="T129">
                      <a:pos x="T34" y="T35"/>
                    </a:cxn>
                    <a:cxn ang="T130">
                      <a:pos x="T36" y="T37"/>
                    </a:cxn>
                    <a:cxn ang="T131">
                      <a:pos x="T38" y="T39"/>
                    </a:cxn>
                    <a:cxn ang="T132">
                      <a:pos x="T40" y="T41"/>
                    </a:cxn>
                    <a:cxn ang="T133">
                      <a:pos x="T42" y="T43"/>
                    </a:cxn>
                    <a:cxn ang="T134">
                      <a:pos x="T44" y="T45"/>
                    </a:cxn>
                    <a:cxn ang="T135">
                      <a:pos x="T46" y="T47"/>
                    </a:cxn>
                    <a:cxn ang="T136">
                      <a:pos x="T48" y="T49"/>
                    </a:cxn>
                    <a:cxn ang="T137">
                      <a:pos x="T50" y="T51"/>
                    </a:cxn>
                    <a:cxn ang="T138">
                      <a:pos x="T52" y="T53"/>
                    </a:cxn>
                    <a:cxn ang="T139">
                      <a:pos x="T54" y="T55"/>
                    </a:cxn>
                    <a:cxn ang="T140">
                      <a:pos x="T56" y="T57"/>
                    </a:cxn>
                    <a:cxn ang="T141">
                      <a:pos x="T58" y="T59"/>
                    </a:cxn>
                    <a:cxn ang="T142">
                      <a:pos x="T60" y="T61"/>
                    </a:cxn>
                    <a:cxn ang="T143">
                      <a:pos x="T62" y="T63"/>
                    </a:cxn>
                    <a:cxn ang="T144">
                      <a:pos x="T64" y="T65"/>
                    </a:cxn>
                    <a:cxn ang="T145">
                      <a:pos x="T66" y="T67"/>
                    </a:cxn>
                    <a:cxn ang="T146">
                      <a:pos x="T68" y="T69"/>
                    </a:cxn>
                    <a:cxn ang="T147">
                      <a:pos x="T70" y="T71"/>
                    </a:cxn>
                    <a:cxn ang="T148">
                      <a:pos x="T72" y="T73"/>
                    </a:cxn>
                    <a:cxn ang="T149">
                      <a:pos x="T74" y="T75"/>
                    </a:cxn>
                    <a:cxn ang="T150">
                      <a:pos x="T76" y="T77"/>
                    </a:cxn>
                    <a:cxn ang="T151">
                      <a:pos x="T78" y="T79"/>
                    </a:cxn>
                    <a:cxn ang="T152">
                      <a:pos x="T80" y="T81"/>
                    </a:cxn>
                    <a:cxn ang="T153">
                      <a:pos x="T82" y="T83"/>
                    </a:cxn>
                    <a:cxn ang="T154">
                      <a:pos x="T84" y="T85"/>
                    </a:cxn>
                    <a:cxn ang="T155">
                      <a:pos x="T86" y="T87"/>
                    </a:cxn>
                    <a:cxn ang="T156">
                      <a:pos x="T88" y="T89"/>
                    </a:cxn>
                    <a:cxn ang="T157">
                      <a:pos x="T90" y="T91"/>
                    </a:cxn>
                    <a:cxn ang="T158">
                      <a:pos x="T92" y="T93"/>
                    </a:cxn>
                    <a:cxn ang="T159">
                      <a:pos x="T94" y="T95"/>
                    </a:cxn>
                    <a:cxn ang="T160">
                      <a:pos x="T96" y="T97"/>
                    </a:cxn>
                    <a:cxn ang="T161">
                      <a:pos x="T98" y="T99"/>
                    </a:cxn>
                    <a:cxn ang="T162">
                      <a:pos x="T100" y="T101"/>
                    </a:cxn>
                    <a:cxn ang="T163">
                      <a:pos x="T102" y="T103"/>
                    </a:cxn>
                    <a:cxn ang="T164">
                      <a:pos x="T104" y="T105"/>
                    </a:cxn>
                    <a:cxn ang="T165">
                      <a:pos x="T106" y="T107"/>
                    </a:cxn>
                    <a:cxn ang="T166">
                      <a:pos x="T108" y="T109"/>
                    </a:cxn>
                    <a:cxn ang="T167">
                      <a:pos x="T110" y="T111"/>
                    </a:cxn>
                  </a:cxnLst>
                  <a:rect l="T168" t="T169" r="T170" b="T171"/>
                  <a:pathLst>
                    <a:path w="518" h="466">
                      <a:moveTo>
                        <a:pt x="17" y="313"/>
                      </a:moveTo>
                      <a:lnTo>
                        <a:pt x="26" y="271"/>
                      </a:lnTo>
                      <a:lnTo>
                        <a:pt x="26" y="245"/>
                      </a:lnTo>
                      <a:lnTo>
                        <a:pt x="26" y="220"/>
                      </a:lnTo>
                      <a:lnTo>
                        <a:pt x="26" y="161"/>
                      </a:lnTo>
                      <a:lnTo>
                        <a:pt x="17" y="127"/>
                      </a:lnTo>
                      <a:lnTo>
                        <a:pt x="17" y="110"/>
                      </a:lnTo>
                      <a:lnTo>
                        <a:pt x="9" y="67"/>
                      </a:lnTo>
                      <a:lnTo>
                        <a:pt x="9" y="59"/>
                      </a:lnTo>
                      <a:lnTo>
                        <a:pt x="0" y="17"/>
                      </a:lnTo>
                      <a:lnTo>
                        <a:pt x="51" y="17"/>
                      </a:lnTo>
                      <a:lnTo>
                        <a:pt x="77" y="17"/>
                      </a:lnTo>
                      <a:lnTo>
                        <a:pt x="102" y="17"/>
                      </a:lnTo>
                      <a:lnTo>
                        <a:pt x="136" y="17"/>
                      </a:lnTo>
                      <a:lnTo>
                        <a:pt x="178" y="8"/>
                      </a:lnTo>
                      <a:lnTo>
                        <a:pt x="187" y="8"/>
                      </a:lnTo>
                      <a:lnTo>
                        <a:pt x="212" y="8"/>
                      </a:lnTo>
                      <a:lnTo>
                        <a:pt x="255" y="8"/>
                      </a:lnTo>
                      <a:lnTo>
                        <a:pt x="297" y="8"/>
                      </a:lnTo>
                      <a:lnTo>
                        <a:pt x="323" y="8"/>
                      </a:lnTo>
                      <a:lnTo>
                        <a:pt x="331" y="8"/>
                      </a:lnTo>
                      <a:lnTo>
                        <a:pt x="357" y="8"/>
                      </a:lnTo>
                      <a:lnTo>
                        <a:pt x="391" y="0"/>
                      </a:lnTo>
                      <a:lnTo>
                        <a:pt x="416" y="0"/>
                      </a:lnTo>
                      <a:lnTo>
                        <a:pt x="450" y="0"/>
                      </a:lnTo>
                      <a:lnTo>
                        <a:pt x="459" y="0"/>
                      </a:lnTo>
                      <a:lnTo>
                        <a:pt x="459" y="8"/>
                      </a:lnTo>
                      <a:lnTo>
                        <a:pt x="467" y="8"/>
                      </a:lnTo>
                      <a:lnTo>
                        <a:pt x="467" y="17"/>
                      </a:lnTo>
                      <a:lnTo>
                        <a:pt x="467" y="25"/>
                      </a:lnTo>
                      <a:lnTo>
                        <a:pt x="459" y="34"/>
                      </a:lnTo>
                      <a:lnTo>
                        <a:pt x="450" y="42"/>
                      </a:lnTo>
                      <a:lnTo>
                        <a:pt x="450" y="50"/>
                      </a:lnTo>
                      <a:lnTo>
                        <a:pt x="442" y="50"/>
                      </a:lnTo>
                      <a:lnTo>
                        <a:pt x="442" y="67"/>
                      </a:lnTo>
                      <a:lnTo>
                        <a:pt x="450" y="67"/>
                      </a:lnTo>
                      <a:lnTo>
                        <a:pt x="484" y="59"/>
                      </a:lnTo>
                      <a:lnTo>
                        <a:pt x="501" y="59"/>
                      </a:lnTo>
                      <a:lnTo>
                        <a:pt x="510" y="67"/>
                      </a:lnTo>
                      <a:lnTo>
                        <a:pt x="518" y="67"/>
                      </a:lnTo>
                      <a:lnTo>
                        <a:pt x="510" y="76"/>
                      </a:lnTo>
                      <a:lnTo>
                        <a:pt x="510" y="67"/>
                      </a:lnTo>
                      <a:lnTo>
                        <a:pt x="501" y="67"/>
                      </a:lnTo>
                      <a:lnTo>
                        <a:pt x="501" y="76"/>
                      </a:lnTo>
                      <a:lnTo>
                        <a:pt x="510" y="76"/>
                      </a:lnTo>
                      <a:lnTo>
                        <a:pt x="510" y="84"/>
                      </a:lnTo>
                      <a:lnTo>
                        <a:pt x="501" y="84"/>
                      </a:lnTo>
                      <a:lnTo>
                        <a:pt x="501" y="93"/>
                      </a:lnTo>
                      <a:lnTo>
                        <a:pt x="493" y="93"/>
                      </a:lnTo>
                      <a:lnTo>
                        <a:pt x="484" y="93"/>
                      </a:lnTo>
                      <a:lnTo>
                        <a:pt x="484" y="101"/>
                      </a:lnTo>
                      <a:lnTo>
                        <a:pt x="493" y="101"/>
                      </a:lnTo>
                      <a:lnTo>
                        <a:pt x="493" y="110"/>
                      </a:lnTo>
                      <a:lnTo>
                        <a:pt x="484" y="110"/>
                      </a:lnTo>
                      <a:lnTo>
                        <a:pt x="484" y="118"/>
                      </a:lnTo>
                      <a:lnTo>
                        <a:pt x="493" y="118"/>
                      </a:lnTo>
                      <a:lnTo>
                        <a:pt x="484" y="118"/>
                      </a:lnTo>
                      <a:lnTo>
                        <a:pt x="476" y="118"/>
                      </a:lnTo>
                      <a:lnTo>
                        <a:pt x="476" y="127"/>
                      </a:lnTo>
                      <a:lnTo>
                        <a:pt x="484" y="135"/>
                      </a:lnTo>
                      <a:lnTo>
                        <a:pt x="476" y="135"/>
                      </a:lnTo>
                      <a:lnTo>
                        <a:pt x="476" y="127"/>
                      </a:lnTo>
                      <a:lnTo>
                        <a:pt x="467" y="127"/>
                      </a:lnTo>
                      <a:lnTo>
                        <a:pt x="467" y="135"/>
                      </a:lnTo>
                      <a:lnTo>
                        <a:pt x="467" y="144"/>
                      </a:lnTo>
                      <a:lnTo>
                        <a:pt x="467" y="135"/>
                      </a:lnTo>
                      <a:lnTo>
                        <a:pt x="476" y="135"/>
                      </a:lnTo>
                      <a:lnTo>
                        <a:pt x="476" y="144"/>
                      </a:lnTo>
                      <a:lnTo>
                        <a:pt x="467" y="144"/>
                      </a:lnTo>
                      <a:lnTo>
                        <a:pt x="476" y="144"/>
                      </a:lnTo>
                      <a:lnTo>
                        <a:pt x="467" y="152"/>
                      </a:lnTo>
                      <a:lnTo>
                        <a:pt x="467" y="161"/>
                      </a:lnTo>
                      <a:lnTo>
                        <a:pt x="476" y="161"/>
                      </a:lnTo>
                      <a:lnTo>
                        <a:pt x="476" y="169"/>
                      </a:lnTo>
                      <a:lnTo>
                        <a:pt x="476" y="178"/>
                      </a:lnTo>
                      <a:lnTo>
                        <a:pt x="467" y="169"/>
                      </a:lnTo>
                      <a:lnTo>
                        <a:pt x="467" y="178"/>
                      </a:lnTo>
                      <a:lnTo>
                        <a:pt x="467" y="186"/>
                      </a:lnTo>
                      <a:lnTo>
                        <a:pt x="450" y="186"/>
                      </a:lnTo>
                      <a:lnTo>
                        <a:pt x="450" y="195"/>
                      </a:lnTo>
                      <a:lnTo>
                        <a:pt x="459" y="195"/>
                      </a:lnTo>
                      <a:lnTo>
                        <a:pt x="459" y="203"/>
                      </a:lnTo>
                      <a:lnTo>
                        <a:pt x="459" y="211"/>
                      </a:lnTo>
                      <a:lnTo>
                        <a:pt x="450" y="211"/>
                      </a:lnTo>
                      <a:lnTo>
                        <a:pt x="442" y="211"/>
                      </a:lnTo>
                      <a:lnTo>
                        <a:pt x="433" y="211"/>
                      </a:lnTo>
                      <a:lnTo>
                        <a:pt x="442" y="211"/>
                      </a:lnTo>
                      <a:lnTo>
                        <a:pt x="442" y="220"/>
                      </a:lnTo>
                      <a:lnTo>
                        <a:pt x="442" y="228"/>
                      </a:lnTo>
                      <a:lnTo>
                        <a:pt x="433" y="228"/>
                      </a:lnTo>
                      <a:lnTo>
                        <a:pt x="433" y="220"/>
                      </a:lnTo>
                      <a:lnTo>
                        <a:pt x="433" y="228"/>
                      </a:lnTo>
                      <a:lnTo>
                        <a:pt x="442" y="228"/>
                      </a:lnTo>
                      <a:lnTo>
                        <a:pt x="442" y="237"/>
                      </a:lnTo>
                      <a:lnTo>
                        <a:pt x="433" y="237"/>
                      </a:lnTo>
                      <a:lnTo>
                        <a:pt x="425" y="228"/>
                      </a:lnTo>
                      <a:lnTo>
                        <a:pt x="425" y="237"/>
                      </a:lnTo>
                      <a:lnTo>
                        <a:pt x="425" y="245"/>
                      </a:lnTo>
                      <a:lnTo>
                        <a:pt x="433" y="254"/>
                      </a:lnTo>
                      <a:lnTo>
                        <a:pt x="425" y="254"/>
                      </a:lnTo>
                      <a:lnTo>
                        <a:pt x="425" y="262"/>
                      </a:lnTo>
                      <a:lnTo>
                        <a:pt x="433" y="262"/>
                      </a:lnTo>
                      <a:lnTo>
                        <a:pt x="425" y="262"/>
                      </a:lnTo>
                      <a:lnTo>
                        <a:pt x="425" y="271"/>
                      </a:lnTo>
                      <a:lnTo>
                        <a:pt x="425" y="279"/>
                      </a:lnTo>
                      <a:lnTo>
                        <a:pt x="416" y="279"/>
                      </a:lnTo>
                      <a:lnTo>
                        <a:pt x="416" y="271"/>
                      </a:lnTo>
                      <a:lnTo>
                        <a:pt x="408" y="279"/>
                      </a:lnTo>
                      <a:lnTo>
                        <a:pt x="408" y="288"/>
                      </a:lnTo>
                      <a:lnTo>
                        <a:pt x="408" y="296"/>
                      </a:lnTo>
                      <a:lnTo>
                        <a:pt x="399" y="296"/>
                      </a:lnTo>
                      <a:lnTo>
                        <a:pt x="391" y="288"/>
                      </a:lnTo>
                      <a:lnTo>
                        <a:pt x="391" y="296"/>
                      </a:lnTo>
                      <a:lnTo>
                        <a:pt x="408" y="305"/>
                      </a:lnTo>
                      <a:lnTo>
                        <a:pt x="399" y="305"/>
                      </a:lnTo>
                      <a:lnTo>
                        <a:pt x="391" y="305"/>
                      </a:lnTo>
                      <a:lnTo>
                        <a:pt x="391" y="313"/>
                      </a:lnTo>
                      <a:lnTo>
                        <a:pt x="399" y="313"/>
                      </a:lnTo>
                      <a:lnTo>
                        <a:pt x="399" y="322"/>
                      </a:lnTo>
                      <a:lnTo>
                        <a:pt x="391" y="322"/>
                      </a:lnTo>
                      <a:lnTo>
                        <a:pt x="391" y="330"/>
                      </a:lnTo>
                      <a:lnTo>
                        <a:pt x="382" y="330"/>
                      </a:lnTo>
                      <a:lnTo>
                        <a:pt x="382" y="322"/>
                      </a:lnTo>
                      <a:lnTo>
                        <a:pt x="382" y="330"/>
                      </a:lnTo>
                      <a:lnTo>
                        <a:pt x="382" y="339"/>
                      </a:lnTo>
                      <a:lnTo>
                        <a:pt x="382" y="347"/>
                      </a:lnTo>
                      <a:lnTo>
                        <a:pt x="391" y="356"/>
                      </a:lnTo>
                      <a:lnTo>
                        <a:pt x="382" y="356"/>
                      </a:lnTo>
                      <a:lnTo>
                        <a:pt x="374" y="356"/>
                      </a:lnTo>
                      <a:lnTo>
                        <a:pt x="374" y="364"/>
                      </a:lnTo>
                      <a:lnTo>
                        <a:pt x="382" y="364"/>
                      </a:lnTo>
                      <a:lnTo>
                        <a:pt x="382" y="372"/>
                      </a:lnTo>
                      <a:lnTo>
                        <a:pt x="374" y="364"/>
                      </a:lnTo>
                      <a:lnTo>
                        <a:pt x="365" y="364"/>
                      </a:lnTo>
                      <a:lnTo>
                        <a:pt x="365" y="372"/>
                      </a:lnTo>
                      <a:lnTo>
                        <a:pt x="374" y="372"/>
                      </a:lnTo>
                      <a:lnTo>
                        <a:pt x="374" y="381"/>
                      </a:lnTo>
                      <a:lnTo>
                        <a:pt x="365" y="381"/>
                      </a:lnTo>
                      <a:lnTo>
                        <a:pt x="365" y="389"/>
                      </a:lnTo>
                      <a:lnTo>
                        <a:pt x="374" y="389"/>
                      </a:lnTo>
                      <a:lnTo>
                        <a:pt x="365" y="398"/>
                      </a:lnTo>
                      <a:lnTo>
                        <a:pt x="374" y="398"/>
                      </a:lnTo>
                      <a:lnTo>
                        <a:pt x="374" y="389"/>
                      </a:lnTo>
                      <a:lnTo>
                        <a:pt x="382" y="398"/>
                      </a:lnTo>
                      <a:lnTo>
                        <a:pt x="374" y="398"/>
                      </a:lnTo>
                      <a:lnTo>
                        <a:pt x="374" y="406"/>
                      </a:lnTo>
                      <a:lnTo>
                        <a:pt x="382" y="398"/>
                      </a:lnTo>
                      <a:lnTo>
                        <a:pt x="382" y="406"/>
                      </a:lnTo>
                      <a:lnTo>
                        <a:pt x="374" y="406"/>
                      </a:lnTo>
                      <a:lnTo>
                        <a:pt x="374" y="415"/>
                      </a:lnTo>
                      <a:lnTo>
                        <a:pt x="382" y="423"/>
                      </a:lnTo>
                      <a:lnTo>
                        <a:pt x="382" y="415"/>
                      </a:lnTo>
                      <a:lnTo>
                        <a:pt x="391" y="415"/>
                      </a:lnTo>
                      <a:lnTo>
                        <a:pt x="391" y="423"/>
                      </a:lnTo>
                      <a:lnTo>
                        <a:pt x="382" y="423"/>
                      </a:lnTo>
                      <a:lnTo>
                        <a:pt x="382" y="432"/>
                      </a:lnTo>
                      <a:lnTo>
                        <a:pt x="382" y="440"/>
                      </a:lnTo>
                      <a:lnTo>
                        <a:pt x="374" y="440"/>
                      </a:lnTo>
                      <a:lnTo>
                        <a:pt x="382" y="449"/>
                      </a:lnTo>
                      <a:lnTo>
                        <a:pt x="374" y="449"/>
                      </a:lnTo>
                      <a:lnTo>
                        <a:pt x="374" y="457"/>
                      </a:lnTo>
                      <a:lnTo>
                        <a:pt x="365" y="457"/>
                      </a:lnTo>
                      <a:lnTo>
                        <a:pt x="348" y="457"/>
                      </a:lnTo>
                      <a:lnTo>
                        <a:pt x="280" y="457"/>
                      </a:lnTo>
                      <a:lnTo>
                        <a:pt x="212" y="457"/>
                      </a:lnTo>
                      <a:lnTo>
                        <a:pt x="178" y="457"/>
                      </a:lnTo>
                      <a:lnTo>
                        <a:pt x="153" y="466"/>
                      </a:lnTo>
                      <a:lnTo>
                        <a:pt x="127" y="466"/>
                      </a:lnTo>
                      <a:lnTo>
                        <a:pt x="94" y="466"/>
                      </a:lnTo>
                      <a:lnTo>
                        <a:pt x="68" y="466"/>
                      </a:lnTo>
                      <a:lnTo>
                        <a:pt x="68" y="432"/>
                      </a:lnTo>
                      <a:lnTo>
                        <a:pt x="68" y="398"/>
                      </a:lnTo>
                      <a:lnTo>
                        <a:pt x="68" y="389"/>
                      </a:lnTo>
                      <a:lnTo>
                        <a:pt x="60" y="389"/>
                      </a:lnTo>
                      <a:lnTo>
                        <a:pt x="51" y="398"/>
                      </a:lnTo>
                      <a:lnTo>
                        <a:pt x="51" y="389"/>
                      </a:lnTo>
                      <a:lnTo>
                        <a:pt x="51" y="398"/>
                      </a:lnTo>
                      <a:lnTo>
                        <a:pt x="43" y="398"/>
                      </a:lnTo>
                      <a:lnTo>
                        <a:pt x="51" y="389"/>
                      </a:lnTo>
                      <a:lnTo>
                        <a:pt x="43" y="389"/>
                      </a:lnTo>
                      <a:lnTo>
                        <a:pt x="43" y="398"/>
                      </a:lnTo>
                      <a:lnTo>
                        <a:pt x="43" y="389"/>
                      </a:lnTo>
                      <a:lnTo>
                        <a:pt x="43" y="398"/>
                      </a:lnTo>
                      <a:lnTo>
                        <a:pt x="34" y="389"/>
                      </a:lnTo>
                      <a:lnTo>
                        <a:pt x="34" y="398"/>
                      </a:lnTo>
                      <a:lnTo>
                        <a:pt x="26" y="398"/>
                      </a:lnTo>
                      <a:lnTo>
                        <a:pt x="34" y="389"/>
                      </a:lnTo>
                      <a:lnTo>
                        <a:pt x="26" y="389"/>
                      </a:lnTo>
                      <a:lnTo>
                        <a:pt x="17" y="389"/>
                      </a:lnTo>
                      <a:lnTo>
                        <a:pt x="17" y="347"/>
                      </a:lnTo>
                      <a:lnTo>
                        <a:pt x="17" y="313"/>
                      </a:lnTo>
                      <a:close/>
                    </a:path>
                  </a:pathLst>
                </a:custGeom>
                <a:solidFill>
                  <a:srgbClr val="8DA3FF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0" hangingPunct="0">
                    <a:spcBef>
                      <a:spcPct val="20000"/>
                    </a:spcBef>
                  </a:pPr>
                  <a:endParaRPr lang="en-US"/>
                </a:p>
              </p:txBody>
            </p:sp>
            <p:sp>
              <p:nvSpPr>
                <p:cNvPr id="46198" name="Freeform 154"/>
                <p:cNvSpPr>
                  <a:spLocks/>
                </p:cNvSpPr>
                <p:nvPr/>
              </p:nvSpPr>
              <p:spPr bwMode="auto">
                <a:xfrm>
                  <a:off x="3139" y="2919"/>
                  <a:ext cx="578" cy="509"/>
                </a:xfrm>
                <a:custGeom>
                  <a:avLst/>
                  <a:gdLst>
                    <a:gd name="T0" fmla="*/ 42 w 578"/>
                    <a:gd name="T1" fmla="*/ 339 h 509"/>
                    <a:gd name="T2" fmla="*/ 42 w 578"/>
                    <a:gd name="T3" fmla="*/ 322 h 509"/>
                    <a:gd name="T4" fmla="*/ 51 w 578"/>
                    <a:gd name="T5" fmla="*/ 314 h 509"/>
                    <a:gd name="T6" fmla="*/ 59 w 578"/>
                    <a:gd name="T7" fmla="*/ 288 h 509"/>
                    <a:gd name="T8" fmla="*/ 59 w 578"/>
                    <a:gd name="T9" fmla="*/ 280 h 509"/>
                    <a:gd name="T10" fmla="*/ 59 w 578"/>
                    <a:gd name="T11" fmla="*/ 263 h 509"/>
                    <a:gd name="T12" fmla="*/ 59 w 578"/>
                    <a:gd name="T13" fmla="*/ 254 h 509"/>
                    <a:gd name="T14" fmla="*/ 59 w 578"/>
                    <a:gd name="T15" fmla="*/ 246 h 509"/>
                    <a:gd name="T16" fmla="*/ 51 w 578"/>
                    <a:gd name="T17" fmla="*/ 229 h 509"/>
                    <a:gd name="T18" fmla="*/ 42 w 578"/>
                    <a:gd name="T19" fmla="*/ 212 h 509"/>
                    <a:gd name="T20" fmla="*/ 42 w 578"/>
                    <a:gd name="T21" fmla="*/ 195 h 509"/>
                    <a:gd name="T22" fmla="*/ 26 w 578"/>
                    <a:gd name="T23" fmla="*/ 187 h 509"/>
                    <a:gd name="T24" fmla="*/ 26 w 578"/>
                    <a:gd name="T25" fmla="*/ 170 h 509"/>
                    <a:gd name="T26" fmla="*/ 17 w 578"/>
                    <a:gd name="T27" fmla="*/ 153 h 509"/>
                    <a:gd name="T28" fmla="*/ 0 w 578"/>
                    <a:gd name="T29" fmla="*/ 51 h 509"/>
                    <a:gd name="T30" fmla="*/ 144 w 578"/>
                    <a:gd name="T31" fmla="*/ 0 h 509"/>
                    <a:gd name="T32" fmla="*/ 306 w 578"/>
                    <a:gd name="T33" fmla="*/ 9 h 509"/>
                    <a:gd name="T34" fmla="*/ 314 w 578"/>
                    <a:gd name="T35" fmla="*/ 17 h 509"/>
                    <a:gd name="T36" fmla="*/ 314 w 578"/>
                    <a:gd name="T37" fmla="*/ 51 h 509"/>
                    <a:gd name="T38" fmla="*/ 323 w 578"/>
                    <a:gd name="T39" fmla="*/ 51 h 509"/>
                    <a:gd name="T40" fmla="*/ 314 w 578"/>
                    <a:gd name="T41" fmla="*/ 59 h 509"/>
                    <a:gd name="T42" fmla="*/ 331 w 578"/>
                    <a:gd name="T43" fmla="*/ 76 h 509"/>
                    <a:gd name="T44" fmla="*/ 331 w 578"/>
                    <a:gd name="T45" fmla="*/ 93 h 509"/>
                    <a:gd name="T46" fmla="*/ 314 w 578"/>
                    <a:gd name="T47" fmla="*/ 102 h 509"/>
                    <a:gd name="T48" fmla="*/ 331 w 578"/>
                    <a:gd name="T49" fmla="*/ 102 h 509"/>
                    <a:gd name="T50" fmla="*/ 314 w 578"/>
                    <a:gd name="T51" fmla="*/ 119 h 509"/>
                    <a:gd name="T52" fmla="*/ 306 w 578"/>
                    <a:gd name="T53" fmla="*/ 144 h 509"/>
                    <a:gd name="T54" fmla="*/ 297 w 578"/>
                    <a:gd name="T55" fmla="*/ 161 h 509"/>
                    <a:gd name="T56" fmla="*/ 289 w 578"/>
                    <a:gd name="T57" fmla="*/ 161 h 509"/>
                    <a:gd name="T58" fmla="*/ 289 w 578"/>
                    <a:gd name="T59" fmla="*/ 178 h 509"/>
                    <a:gd name="T60" fmla="*/ 289 w 578"/>
                    <a:gd name="T61" fmla="*/ 204 h 509"/>
                    <a:gd name="T62" fmla="*/ 272 w 578"/>
                    <a:gd name="T63" fmla="*/ 204 h 509"/>
                    <a:gd name="T64" fmla="*/ 272 w 578"/>
                    <a:gd name="T65" fmla="*/ 220 h 509"/>
                    <a:gd name="T66" fmla="*/ 280 w 578"/>
                    <a:gd name="T67" fmla="*/ 254 h 509"/>
                    <a:gd name="T68" fmla="*/ 425 w 578"/>
                    <a:gd name="T69" fmla="*/ 246 h 509"/>
                    <a:gd name="T70" fmla="*/ 476 w 578"/>
                    <a:gd name="T71" fmla="*/ 254 h 509"/>
                    <a:gd name="T72" fmla="*/ 476 w 578"/>
                    <a:gd name="T73" fmla="*/ 271 h 509"/>
                    <a:gd name="T74" fmla="*/ 467 w 578"/>
                    <a:gd name="T75" fmla="*/ 280 h 509"/>
                    <a:gd name="T76" fmla="*/ 476 w 578"/>
                    <a:gd name="T77" fmla="*/ 297 h 509"/>
                    <a:gd name="T78" fmla="*/ 484 w 578"/>
                    <a:gd name="T79" fmla="*/ 314 h 509"/>
                    <a:gd name="T80" fmla="*/ 493 w 578"/>
                    <a:gd name="T81" fmla="*/ 331 h 509"/>
                    <a:gd name="T82" fmla="*/ 459 w 578"/>
                    <a:gd name="T83" fmla="*/ 339 h 509"/>
                    <a:gd name="T84" fmla="*/ 459 w 578"/>
                    <a:gd name="T85" fmla="*/ 365 h 509"/>
                    <a:gd name="T86" fmla="*/ 476 w 578"/>
                    <a:gd name="T87" fmla="*/ 373 h 509"/>
                    <a:gd name="T88" fmla="*/ 518 w 578"/>
                    <a:gd name="T89" fmla="*/ 373 h 509"/>
                    <a:gd name="T90" fmla="*/ 510 w 578"/>
                    <a:gd name="T91" fmla="*/ 407 h 509"/>
                    <a:gd name="T92" fmla="*/ 493 w 578"/>
                    <a:gd name="T93" fmla="*/ 415 h 509"/>
                    <a:gd name="T94" fmla="*/ 535 w 578"/>
                    <a:gd name="T95" fmla="*/ 449 h 509"/>
                    <a:gd name="T96" fmla="*/ 569 w 578"/>
                    <a:gd name="T97" fmla="*/ 475 h 509"/>
                    <a:gd name="T98" fmla="*/ 552 w 578"/>
                    <a:gd name="T99" fmla="*/ 492 h 509"/>
                    <a:gd name="T100" fmla="*/ 527 w 578"/>
                    <a:gd name="T101" fmla="*/ 466 h 509"/>
                    <a:gd name="T102" fmla="*/ 467 w 578"/>
                    <a:gd name="T103" fmla="*/ 441 h 509"/>
                    <a:gd name="T104" fmla="*/ 459 w 578"/>
                    <a:gd name="T105" fmla="*/ 449 h 509"/>
                    <a:gd name="T106" fmla="*/ 459 w 578"/>
                    <a:gd name="T107" fmla="*/ 483 h 509"/>
                    <a:gd name="T108" fmla="*/ 416 w 578"/>
                    <a:gd name="T109" fmla="*/ 466 h 509"/>
                    <a:gd name="T110" fmla="*/ 391 w 578"/>
                    <a:gd name="T111" fmla="*/ 483 h 509"/>
                    <a:gd name="T112" fmla="*/ 374 w 578"/>
                    <a:gd name="T113" fmla="*/ 475 h 509"/>
                    <a:gd name="T114" fmla="*/ 289 w 578"/>
                    <a:gd name="T115" fmla="*/ 441 h 509"/>
                    <a:gd name="T116" fmla="*/ 255 w 578"/>
                    <a:gd name="T117" fmla="*/ 407 h 509"/>
                    <a:gd name="T118" fmla="*/ 170 w 578"/>
                    <a:gd name="T119" fmla="*/ 441 h 509"/>
                    <a:gd name="T120" fmla="*/ 42 w 578"/>
                    <a:gd name="T121" fmla="*/ 381 h 509"/>
                    <a:gd name="T122" fmla="*/ 42 w 578"/>
                    <a:gd name="T123" fmla="*/ 365 h 509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  <a:gd name="T165" fmla="*/ 0 60000 65536"/>
                    <a:gd name="T166" fmla="*/ 0 60000 65536"/>
                    <a:gd name="T167" fmla="*/ 0 60000 65536"/>
                    <a:gd name="T168" fmla="*/ 0 60000 65536"/>
                    <a:gd name="T169" fmla="*/ 0 60000 65536"/>
                    <a:gd name="T170" fmla="*/ 0 60000 65536"/>
                    <a:gd name="T171" fmla="*/ 0 60000 65536"/>
                    <a:gd name="T172" fmla="*/ 0 60000 65536"/>
                    <a:gd name="T173" fmla="*/ 0 60000 65536"/>
                    <a:gd name="T174" fmla="*/ 0 60000 65536"/>
                    <a:gd name="T175" fmla="*/ 0 60000 65536"/>
                    <a:gd name="T176" fmla="*/ 0 60000 65536"/>
                    <a:gd name="T177" fmla="*/ 0 60000 65536"/>
                    <a:gd name="T178" fmla="*/ 0 60000 65536"/>
                    <a:gd name="T179" fmla="*/ 0 60000 65536"/>
                    <a:gd name="T180" fmla="*/ 0 60000 65536"/>
                    <a:gd name="T181" fmla="*/ 0 60000 65536"/>
                    <a:gd name="T182" fmla="*/ 0 60000 65536"/>
                    <a:gd name="T183" fmla="*/ 0 60000 65536"/>
                    <a:gd name="T184" fmla="*/ 0 60000 65536"/>
                    <a:gd name="T185" fmla="*/ 0 60000 65536"/>
                    <a:gd name="T186" fmla="*/ 0 w 578"/>
                    <a:gd name="T187" fmla="*/ 0 h 509"/>
                    <a:gd name="T188" fmla="*/ 578 w 578"/>
                    <a:gd name="T189" fmla="*/ 509 h 509"/>
                  </a:gdLst>
                  <a:ahLst/>
                  <a:cxnLst>
                    <a:cxn ang="T124">
                      <a:pos x="T0" y="T1"/>
                    </a:cxn>
                    <a:cxn ang="T125">
                      <a:pos x="T2" y="T3"/>
                    </a:cxn>
                    <a:cxn ang="T126">
                      <a:pos x="T4" y="T5"/>
                    </a:cxn>
                    <a:cxn ang="T127">
                      <a:pos x="T6" y="T7"/>
                    </a:cxn>
                    <a:cxn ang="T128">
                      <a:pos x="T8" y="T9"/>
                    </a:cxn>
                    <a:cxn ang="T129">
                      <a:pos x="T10" y="T11"/>
                    </a:cxn>
                    <a:cxn ang="T130">
                      <a:pos x="T12" y="T13"/>
                    </a:cxn>
                    <a:cxn ang="T131">
                      <a:pos x="T14" y="T15"/>
                    </a:cxn>
                    <a:cxn ang="T132">
                      <a:pos x="T16" y="T17"/>
                    </a:cxn>
                    <a:cxn ang="T133">
                      <a:pos x="T18" y="T19"/>
                    </a:cxn>
                    <a:cxn ang="T134">
                      <a:pos x="T20" y="T21"/>
                    </a:cxn>
                    <a:cxn ang="T135">
                      <a:pos x="T22" y="T23"/>
                    </a:cxn>
                    <a:cxn ang="T136">
                      <a:pos x="T24" y="T25"/>
                    </a:cxn>
                    <a:cxn ang="T137">
                      <a:pos x="T26" y="T27"/>
                    </a:cxn>
                    <a:cxn ang="T138">
                      <a:pos x="T28" y="T29"/>
                    </a:cxn>
                    <a:cxn ang="T139">
                      <a:pos x="T30" y="T31"/>
                    </a:cxn>
                    <a:cxn ang="T140">
                      <a:pos x="T32" y="T33"/>
                    </a:cxn>
                    <a:cxn ang="T141">
                      <a:pos x="T34" y="T35"/>
                    </a:cxn>
                    <a:cxn ang="T142">
                      <a:pos x="T36" y="T37"/>
                    </a:cxn>
                    <a:cxn ang="T143">
                      <a:pos x="T38" y="T39"/>
                    </a:cxn>
                    <a:cxn ang="T144">
                      <a:pos x="T40" y="T41"/>
                    </a:cxn>
                    <a:cxn ang="T145">
                      <a:pos x="T42" y="T43"/>
                    </a:cxn>
                    <a:cxn ang="T146">
                      <a:pos x="T44" y="T45"/>
                    </a:cxn>
                    <a:cxn ang="T147">
                      <a:pos x="T46" y="T47"/>
                    </a:cxn>
                    <a:cxn ang="T148">
                      <a:pos x="T48" y="T49"/>
                    </a:cxn>
                    <a:cxn ang="T149">
                      <a:pos x="T50" y="T51"/>
                    </a:cxn>
                    <a:cxn ang="T150">
                      <a:pos x="T52" y="T53"/>
                    </a:cxn>
                    <a:cxn ang="T151">
                      <a:pos x="T54" y="T55"/>
                    </a:cxn>
                    <a:cxn ang="T152">
                      <a:pos x="T56" y="T57"/>
                    </a:cxn>
                    <a:cxn ang="T153">
                      <a:pos x="T58" y="T59"/>
                    </a:cxn>
                    <a:cxn ang="T154">
                      <a:pos x="T60" y="T61"/>
                    </a:cxn>
                    <a:cxn ang="T155">
                      <a:pos x="T62" y="T63"/>
                    </a:cxn>
                    <a:cxn ang="T156">
                      <a:pos x="T64" y="T65"/>
                    </a:cxn>
                    <a:cxn ang="T157">
                      <a:pos x="T66" y="T67"/>
                    </a:cxn>
                    <a:cxn ang="T158">
                      <a:pos x="T68" y="T69"/>
                    </a:cxn>
                    <a:cxn ang="T159">
                      <a:pos x="T70" y="T71"/>
                    </a:cxn>
                    <a:cxn ang="T160">
                      <a:pos x="T72" y="T73"/>
                    </a:cxn>
                    <a:cxn ang="T161">
                      <a:pos x="T74" y="T75"/>
                    </a:cxn>
                    <a:cxn ang="T162">
                      <a:pos x="T76" y="T77"/>
                    </a:cxn>
                    <a:cxn ang="T163">
                      <a:pos x="T78" y="T79"/>
                    </a:cxn>
                    <a:cxn ang="T164">
                      <a:pos x="T80" y="T81"/>
                    </a:cxn>
                    <a:cxn ang="T165">
                      <a:pos x="T82" y="T83"/>
                    </a:cxn>
                    <a:cxn ang="T166">
                      <a:pos x="T84" y="T85"/>
                    </a:cxn>
                    <a:cxn ang="T167">
                      <a:pos x="T86" y="T87"/>
                    </a:cxn>
                    <a:cxn ang="T168">
                      <a:pos x="T88" y="T89"/>
                    </a:cxn>
                    <a:cxn ang="T169">
                      <a:pos x="T90" y="T91"/>
                    </a:cxn>
                    <a:cxn ang="T170">
                      <a:pos x="T92" y="T93"/>
                    </a:cxn>
                    <a:cxn ang="T171">
                      <a:pos x="T94" y="T95"/>
                    </a:cxn>
                    <a:cxn ang="T172">
                      <a:pos x="T96" y="T97"/>
                    </a:cxn>
                    <a:cxn ang="T173">
                      <a:pos x="T98" y="T99"/>
                    </a:cxn>
                    <a:cxn ang="T174">
                      <a:pos x="T100" y="T101"/>
                    </a:cxn>
                    <a:cxn ang="T175">
                      <a:pos x="T102" y="T103"/>
                    </a:cxn>
                    <a:cxn ang="T176">
                      <a:pos x="T104" y="T105"/>
                    </a:cxn>
                    <a:cxn ang="T177">
                      <a:pos x="T106" y="T107"/>
                    </a:cxn>
                    <a:cxn ang="T178">
                      <a:pos x="T108" y="T109"/>
                    </a:cxn>
                    <a:cxn ang="T179">
                      <a:pos x="T110" y="T111"/>
                    </a:cxn>
                    <a:cxn ang="T180">
                      <a:pos x="T112" y="T113"/>
                    </a:cxn>
                    <a:cxn ang="T181">
                      <a:pos x="T114" y="T115"/>
                    </a:cxn>
                    <a:cxn ang="T182">
                      <a:pos x="T116" y="T117"/>
                    </a:cxn>
                    <a:cxn ang="T183">
                      <a:pos x="T118" y="T119"/>
                    </a:cxn>
                    <a:cxn ang="T184">
                      <a:pos x="T120" y="T121"/>
                    </a:cxn>
                    <a:cxn ang="T185">
                      <a:pos x="T122" y="T123"/>
                    </a:cxn>
                  </a:cxnLst>
                  <a:rect l="T186" t="T187" r="T188" b="T189"/>
                  <a:pathLst>
                    <a:path w="578" h="509">
                      <a:moveTo>
                        <a:pt x="42" y="365"/>
                      </a:moveTo>
                      <a:lnTo>
                        <a:pt x="42" y="356"/>
                      </a:lnTo>
                      <a:lnTo>
                        <a:pt x="42" y="348"/>
                      </a:lnTo>
                      <a:lnTo>
                        <a:pt x="42" y="339"/>
                      </a:lnTo>
                      <a:lnTo>
                        <a:pt x="42" y="331"/>
                      </a:lnTo>
                      <a:lnTo>
                        <a:pt x="42" y="322"/>
                      </a:lnTo>
                      <a:lnTo>
                        <a:pt x="42" y="314"/>
                      </a:lnTo>
                      <a:lnTo>
                        <a:pt x="51" y="314"/>
                      </a:lnTo>
                      <a:lnTo>
                        <a:pt x="42" y="314"/>
                      </a:lnTo>
                      <a:lnTo>
                        <a:pt x="51" y="314"/>
                      </a:lnTo>
                      <a:lnTo>
                        <a:pt x="51" y="305"/>
                      </a:lnTo>
                      <a:lnTo>
                        <a:pt x="51" y="297"/>
                      </a:lnTo>
                      <a:lnTo>
                        <a:pt x="59" y="297"/>
                      </a:lnTo>
                      <a:lnTo>
                        <a:pt x="59" y="288"/>
                      </a:lnTo>
                      <a:lnTo>
                        <a:pt x="59" y="280"/>
                      </a:lnTo>
                      <a:lnTo>
                        <a:pt x="59" y="271"/>
                      </a:lnTo>
                      <a:lnTo>
                        <a:pt x="59" y="263"/>
                      </a:lnTo>
                      <a:lnTo>
                        <a:pt x="68" y="263"/>
                      </a:lnTo>
                      <a:lnTo>
                        <a:pt x="59" y="254"/>
                      </a:lnTo>
                      <a:lnTo>
                        <a:pt x="59" y="246"/>
                      </a:lnTo>
                      <a:lnTo>
                        <a:pt x="59" y="237"/>
                      </a:lnTo>
                      <a:lnTo>
                        <a:pt x="59" y="246"/>
                      </a:lnTo>
                      <a:lnTo>
                        <a:pt x="51" y="237"/>
                      </a:lnTo>
                      <a:lnTo>
                        <a:pt x="51" y="229"/>
                      </a:lnTo>
                      <a:lnTo>
                        <a:pt x="42" y="229"/>
                      </a:lnTo>
                      <a:lnTo>
                        <a:pt x="42" y="220"/>
                      </a:lnTo>
                      <a:lnTo>
                        <a:pt x="51" y="220"/>
                      </a:lnTo>
                      <a:lnTo>
                        <a:pt x="42" y="220"/>
                      </a:lnTo>
                      <a:lnTo>
                        <a:pt x="42" y="212"/>
                      </a:lnTo>
                      <a:lnTo>
                        <a:pt x="42" y="204"/>
                      </a:lnTo>
                      <a:lnTo>
                        <a:pt x="34" y="204"/>
                      </a:lnTo>
                      <a:lnTo>
                        <a:pt x="42" y="204"/>
                      </a:lnTo>
                      <a:lnTo>
                        <a:pt x="42" y="195"/>
                      </a:lnTo>
                      <a:lnTo>
                        <a:pt x="34" y="195"/>
                      </a:lnTo>
                      <a:lnTo>
                        <a:pt x="26" y="195"/>
                      </a:lnTo>
                      <a:lnTo>
                        <a:pt x="26" y="187"/>
                      </a:lnTo>
                      <a:lnTo>
                        <a:pt x="26" y="178"/>
                      </a:lnTo>
                      <a:lnTo>
                        <a:pt x="34" y="178"/>
                      </a:lnTo>
                      <a:lnTo>
                        <a:pt x="26" y="178"/>
                      </a:lnTo>
                      <a:lnTo>
                        <a:pt x="26" y="170"/>
                      </a:lnTo>
                      <a:lnTo>
                        <a:pt x="26" y="161"/>
                      </a:lnTo>
                      <a:lnTo>
                        <a:pt x="26" y="153"/>
                      </a:lnTo>
                      <a:lnTo>
                        <a:pt x="17" y="153"/>
                      </a:lnTo>
                      <a:lnTo>
                        <a:pt x="9" y="144"/>
                      </a:lnTo>
                      <a:lnTo>
                        <a:pt x="9" y="136"/>
                      </a:lnTo>
                      <a:lnTo>
                        <a:pt x="0" y="136"/>
                      </a:lnTo>
                      <a:lnTo>
                        <a:pt x="0" y="110"/>
                      </a:lnTo>
                      <a:lnTo>
                        <a:pt x="0" y="85"/>
                      </a:lnTo>
                      <a:lnTo>
                        <a:pt x="0" y="51"/>
                      </a:lnTo>
                      <a:lnTo>
                        <a:pt x="0" y="26"/>
                      </a:lnTo>
                      <a:lnTo>
                        <a:pt x="0" y="9"/>
                      </a:lnTo>
                      <a:lnTo>
                        <a:pt x="26" y="9"/>
                      </a:lnTo>
                      <a:lnTo>
                        <a:pt x="59" y="9"/>
                      </a:lnTo>
                      <a:lnTo>
                        <a:pt x="85" y="9"/>
                      </a:lnTo>
                      <a:lnTo>
                        <a:pt x="110" y="0"/>
                      </a:lnTo>
                      <a:lnTo>
                        <a:pt x="144" y="0"/>
                      </a:lnTo>
                      <a:lnTo>
                        <a:pt x="212" y="0"/>
                      </a:lnTo>
                      <a:lnTo>
                        <a:pt x="280" y="0"/>
                      </a:lnTo>
                      <a:lnTo>
                        <a:pt x="297" y="0"/>
                      </a:lnTo>
                      <a:lnTo>
                        <a:pt x="306" y="0"/>
                      </a:lnTo>
                      <a:lnTo>
                        <a:pt x="306" y="9"/>
                      </a:lnTo>
                      <a:lnTo>
                        <a:pt x="314" y="9"/>
                      </a:lnTo>
                      <a:lnTo>
                        <a:pt x="314" y="0"/>
                      </a:lnTo>
                      <a:lnTo>
                        <a:pt x="314" y="17"/>
                      </a:lnTo>
                      <a:lnTo>
                        <a:pt x="314" y="26"/>
                      </a:lnTo>
                      <a:lnTo>
                        <a:pt x="314" y="34"/>
                      </a:lnTo>
                      <a:lnTo>
                        <a:pt x="323" y="34"/>
                      </a:lnTo>
                      <a:lnTo>
                        <a:pt x="314" y="43"/>
                      </a:lnTo>
                      <a:lnTo>
                        <a:pt x="314" y="51"/>
                      </a:lnTo>
                      <a:lnTo>
                        <a:pt x="323" y="51"/>
                      </a:lnTo>
                      <a:lnTo>
                        <a:pt x="323" y="43"/>
                      </a:lnTo>
                      <a:lnTo>
                        <a:pt x="331" y="43"/>
                      </a:lnTo>
                      <a:lnTo>
                        <a:pt x="323" y="51"/>
                      </a:lnTo>
                      <a:lnTo>
                        <a:pt x="323" y="59"/>
                      </a:lnTo>
                      <a:lnTo>
                        <a:pt x="331" y="59"/>
                      </a:lnTo>
                      <a:lnTo>
                        <a:pt x="323" y="59"/>
                      </a:lnTo>
                      <a:lnTo>
                        <a:pt x="314" y="59"/>
                      </a:lnTo>
                      <a:lnTo>
                        <a:pt x="323" y="68"/>
                      </a:lnTo>
                      <a:lnTo>
                        <a:pt x="331" y="68"/>
                      </a:lnTo>
                      <a:lnTo>
                        <a:pt x="331" y="76"/>
                      </a:lnTo>
                      <a:lnTo>
                        <a:pt x="340" y="85"/>
                      </a:lnTo>
                      <a:lnTo>
                        <a:pt x="340" y="76"/>
                      </a:lnTo>
                      <a:lnTo>
                        <a:pt x="340" y="85"/>
                      </a:lnTo>
                      <a:lnTo>
                        <a:pt x="331" y="85"/>
                      </a:lnTo>
                      <a:lnTo>
                        <a:pt x="331" y="93"/>
                      </a:lnTo>
                      <a:lnTo>
                        <a:pt x="323" y="93"/>
                      </a:lnTo>
                      <a:lnTo>
                        <a:pt x="323" y="102"/>
                      </a:lnTo>
                      <a:lnTo>
                        <a:pt x="323" y="93"/>
                      </a:lnTo>
                      <a:lnTo>
                        <a:pt x="314" y="102"/>
                      </a:lnTo>
                      <a:lnTo>
                        <a:pt x="314" y="110"/>
                      </a:lnTo>
                      <a:lnTo>
                        <a:pt x="323" y="110"/>
                      </a:lnTo>
                      <a:lnTo>
                        <a:pt x="323" y="102"/>
                      </a:lnTo>
                      <a:lnTo>
                        <a:pt x="331" y="102"/>
                      </a:lnTo>
                      <a:lnTo>
                        <a:pt x="331" y="110"/>
                      </a:lnTo>
                      <a:lnTo>
                        <a:pt x="323" y="110"/>
                      </a:lnTo>
                      <a:lnTo>
                        <a:pt x="323" y="119"/>
                      </a:lnTo>
                      <a:lnTo>
                        <a:pt x="314" y="119"/>
                      </a:lnTo>
                      <a:lnTo>
                        <a:pt x="323" y="119"/>
                      </a:lnTo>
                      <a:lnTo>
                        <a:pt x="323" y="127"/>
                      </a:lnTo>
                      <a:lnTo>
                        <a:pt x="314" y="127"/>
                      </a:lnTo>
                      <a:lnTo>
                        <a:pt x="314" y="136"/>
                      </a:lnTo>
                      <a:lnTo>
                        <a:pt x="306" y="144"/>
                      </a:lnTo>
                      <a:lnTo>
                        <a:pt x="306" y="153"/>
                      </a:lnTo>
                      <a:lnTo>
                        <a:pt x="306" y="144"/>
                      </a:lnTo>
                      <a:lnTo>
                        <a:pt x="297" y="144"/>
                      </a:lnTo>
                      <a:lnTo>
                        <a:pt x="297" y="153"/>
                      </a:lnTo>
                      <a:lnTo>
                        <a:pt x="297" y="161"/>
                      </a:lnTo>
                      <a:lnTo>
                        <a:pt x="306" y="153"/>
                      </a:lnTo>
                      <a:lnTo>
                        <a:pt x="306" y="161"/>
                      </a:lnTo>
                      <a:lnTo>
                        <a:pt x="297" y="161"/>
                      </a:lnTo>
                      <a:lnTo>
                        <a:pt x="289" y="161"/>
                      </a:lnTo>
                      <a:lnTo>
                        <a:pt x="289" y="170"/>
                      </a:lnTo>
                      <a:lnTo>
                        <a:pt x="289" y="178"/>
                      </a:lnTo>
                      <a:lnTo>
                        <a:pt x="280" y="170"/>
                      </a:lnTo>
                      <a:lnTo>
                        <a:pt x="280" y="178"/>
                      </a:lnTo>
                      <a:lnTo>
                        <a:pt x="289" y="178"/>
                      </a:lnTo>
                      <a:lnTo>
                        <a:pt x="289" y="187"/>
                      </a:lnTo>
                      <a:lnTo>
                        <a:pt x="280" y="187"/>
                      </a:lnTo>
                      <a:lnTo>
                        <a:pt x="280" y="195"/>
                      </a:lnTo>
                      <a:lnTo>
                        <a:pt x="289" y="204"/>
                      </a:lnTo>
                      <a:lnTo>
                        <a:pt x="289" y="212"/>
                      </a:lnTo>
                      <a:lnTo>
                        <a:pt x="280" y="212"/>
                      </a:lnTo>
                      <a:lnTo>
                        <a:pt x="280" y="204"/>
                      </a:lnTo>
                      <a:lnTo>
                        <a:pt x="272" y="204"/>
                      </a:lnTo>
                      <a:lnTo>
                        <a:pt x="280" y="204"/>
                      </a:lnTo>
                      <a:lnTo>
                        <a:pt x="280" y="212"/>
                      </a:lnTo>
                      <a:lnTo>
                        <a:pt x="280" y="220"/>
                      </a:lnTo>
                      <a:lnTo>
                        <a:pt x="272" y="220"/>
                      </a:lnTo>
                      <a:lnTo>
                        <a:pt x="263" y="220"/>
                      </a:lnTo>
                      <a:lnTo>
                        <a:pt x="272" y="229"/>
                      </a:lnTo>
                      <a:lnTo>
                        <a:pt x="272" y="237"/>
                      </a:lnTo>
                      <a:lnTo>
                        <a:pt x="280" y="246"/>
                      </a:lnTo>
                      <a:lnTo>
                        <a:pt x="280" y="254"/>
                      </a:lnTo>
                      <a:lnTo>
                        <a:pt x="272" y="254"/>
                      </a:lnTo>
                      <a:lnTo>
                        <a:pt x="323" y="254"/>
                      </a:lnTo>
                      <a:lnTo>
                        <a:pt x="331" y="254"/>
                      </a:lnTo>
                      <a:lnTo>
                        <a:pt x="357" y="254"/>
                      </a:lnTo>
                      <a:lnTo>
                        <a:pt x="391" y="254"/>
                      </a:lnTo>
                      <a:lnTo>
                        <a:pt x="408" y="246"/>
                      </a:lnTo>
                      <a:lnTo>
                        <a:pt x="425" y="246"/>
                      </a:lnTo>
                      <a:lnTo>
                        <a:pt x="467" y="246"/>
                      </a:lnTo>
                      <a:lnTo>
                        <a:pt x="476" y="246"/>
                      </a:lnTo>
                      <a:lnTo>
                        <a:pt x="484" y="246"/>
                      </a:lnTo>
                      <a:lnTo>
                        <a:pt x="476" y="246"/>
                      </a:lnTo>
                      <a:lnTo>
                        <a:pt x="476" y="254"/>
                      </a:lnTo>
                      <a:lnTo>
                        <a:pt x="476" y="263"/>
                      </a:lnTo>
                      <a:lnTo>
                        <a:pt x="476" y="271"/>
                      </a:lnTo>
                      <a:lnTo>
                        <a:pt x="467" y="271"/>
                      </a:lnTo>
                      <a:lnTo>
                        <a:pt x="476" y="280"/>
                      </a:lnTo>
                      <a:lnTo>
                        <a:pt x="467" y="280"/>
                      </a:lnTo>
                      <a:lnTo>
                        <a:pt x="467" y="288"/>
                      </a:lnTo>
                      <a:lnTo>
                        <a:pt x="476" y="288"/>
                      </a:lnTo>
                      <a:lnTo>
                        <a:pt x="476" y="297"/>
                      </a:lnTo>
                      <a:lnTo>
                        <a:pt x="476" y="305"/>
                      </a:lnTo>
                      <a:lnTo>
                        <a:pt x="484" y="305"/>
                      </a:lnTo>
                      <a:lnTo>
                        <a:pt x="484" y="314"/>
                      </a:lnTo>
                      <a:lnTo>
                        <a:pt x="493" y="314"/>
                      </a:lnTo>
                      <a:lnTo>
                        <a:pt x="493" y="322"/>
                      </a:lnTo>
                      <a:lnTo>
                        <a:pt x="493" y="331"/>
                      </a:lnTo>
                      <a:lnTo>
                        <a:pt x="501" y="331"/>
                      </a:lnTo>
                      <a:lnTo>
                        <a:pt x="493" y="331"/>
                      </a:lnTo>
                      <a:lnTo>
                        <a:pt x="493" y="339"/>
                      </a:lnTo>
                      <a:lnTo>
                        <a:pt x="501" y="339"/>
                      </a:lnTo>
                      <a:lnTo>
                        <a:pt x="501" y="348"/>
                      </a:lnTo>
                      <a:lnTo>
                        <a:pt x="484" y="348"/>
                      </a:lnTo>
                      <a:lnTo>
                        <a:pt x="459" y="339"/>
                      </a:lnTo>
                      <a:lnTo>
                        <a:pt x="450" y="331"/>
                      </a:lnTo>
                      <a:lnTo>
                        <a:pt x="425" y="331"/>
                      </a:lnTo>
                      <a:lnTo>
                        <a:pt x="425" y="339"/>
                      </a:lnTo>
                      <a:lnTo>
                        <a:pt x="408" y="356"/>
                      </a:lnTo>
                      <a:lnTo>
                        <a:pt x="416" y="365"/>
                      </a:lnTo>
                      <a:lnTo>
                        <a:pt x="425" y="373"/>
                      </a:lnTo>
                      <a:lnTo>
                        <a:pt x="442" y="373"/>
                      </a:lnTo>
                      <a:lnTo>
                        <a:pt x="459" y="365"/>
                      </a:lnTo>
                      <a:lnTo>
                        <a:pt x="467" y="356"/>
                      </a:lnTo>
                      <a:lnTo>
                        <a:pt x="476" y="356"/>
                      </a:lnTo>
                      <a:lnTo>
                        <a:pt x="484" y="356"/>
                      </a:lnTo>
                      <a:lnTo>
                        <a:pt x="493" y="348"/>
                      </a:lnTo>
                      <a:lnTo>
                        <a:pt x="493" y="356"/>
                      </a:lnTo>
                      <a:lnTo>
                        <a:pt x="493" y="365"/>
                      </a:lnTo>
                      <a:lnTo>
                        <a:pt x="476" y="373"/>
                      </a:lnTo>
                      <a:lnTo>
                        <a:pt x="476" y="381"/>
                      </a:lnTo>
                      <a:lnTo>
                        <a:pt x="493" y="373"/>
                      </a:lnTo>
                      <a:lnTo>
                        <a:pt x="493" y="390"/>
                      </a:lnTo>
                      <a:lnTo>
                        <a:pt x="501" y="390"/>
                      </a:lnTo>
                      <a:lnTo>
                        <a:pt x="501" y="381"/>
                      </a:lnTo>
                      <a:lnTo>
                        <a:pt x="501" y="373"/>
                      </a:lnTo>
                      <a:lnTo>
                        <a:pt x="518" y="365"/>
                      </a:lnTo>
                      <a:lnTo>
                        <a:pt x="518" y="373"/>
                      </a:lnTo>
                      <a:lnTo>
                        <a:pt x="527" y="373"/>
                      </a:lnTo>
                      <a:lnTo>
                        <a:pt x="518" y="381"/>
                      </a:lnTo>
                      <a:lnTo>
                        <a:pt x="527" y="390"/>
                      </a:lnTo>
                      <a:lnTo>
                        <a:pt x="527" y="398"/>
                      </a:lnTo>
                      <a:lnTo>
                        <a:pt x="518" y="390"/>
                      </a:lnTo>
                      <a:lnTo>
                        <a:pt x="510" y="407"/>
                      </a:lnTo>
                      <a:lnTo>
                        <a:pt x="501" y="398"/>
                      </a:lnTo>
                      <a:lnTo>
                        <a:pt x="501" y="407"/>
                      </a:lnTo>
                      <a:lnTo>
                        <a:pt x="518" y="415"/>
                      </a:lnTo>
                      <a:lnTo>
                        <a:pt x="501" y="415"/>
                      </a:lnTo>
                      <a:lnTo>
                        <a:pt x="493" y="407"/>
                      </a:lnTo>
                      <a:lnTo>
                        <a:pt x="493" y="415"/>
                      </a:lnTo>
                      <a:lnTo>
                        <a:pt x="501" y="424"/>
                      </a:lnTo>
                      <a:lnTo>
                        <a:pt x="493" y="415"/>
                      </a:lnTo>
                      <a:lnTo>
                        <a:pt x="493" y="424"/>
                      </a:lnTo>
                      <a:lnTo>
                        <a:pt x="484" y="424"/>
                      </a:lnTo>
                      <a:lnTo>
                        <a:pt x="510" y="441"/>
                      </a:lnTo>
                      <a:lnTo>
                        <a:pt x="518" y="449"/>
                      </a:lnTo>
                      <a:lnTo>
                        <a:pt x="535" y="449"/>
                      </a:lnTo>
                      <a:lnTo>
                        <a:pt x="535" y="458"/>
                      </a:lnTo>
                      <a:lnTo>
                        <a:pt x="544" y="449"/>
                      </a:lnTo>
                      <a:lnTo>
                        <a:pt x="544" y="458"/>
                      </a:lnTo>
                      <a:lnTo>
                        <a:pt x="552" y="449"/>
                      </a:lnTo>
                      <a:lnTo>
                        <a:pt x="561" y="458"/>
                      </a:lnTo>
                      <a:lnTo>
                        <a:pt x="561" y="466"/>
                      </a:lnTo>
                      <a:lnTo>
                        <a:pt x="569" y="466"/>
                      </a:lnTo>
                      <a:lnTo>
                        <a:pt x="569" y="475"/>
                      </a:lnTo>
                      <a:lnTo>
                        <a:pt x="578" y="475"/>
                      </a:lnTo>
                      <a:lnTo>
                        <a:pt x="569" y="483"/>
                      </a:lnTo>
                      <a:lnTo>
                        <a:pt x="561" y="475"/>
                      </a:lnTo>
                      <a:lnTo>
                        <a:pt x="561" y="483"/>
                      </a:lnTo>
                      <a:lnTo>
                        <a:pt x="561" y="492"/>
                      </a:lnTo>
                      <a:lnTo>
                        <a:pt x="552" y="483"/>
                      </a:lnTo>
                      <a:lnTo>
                        <a:pt x="552" y="492"/>
                      </a:lnTo>
                      <a:lnTo>
                        <a:pt x="535" y="509"/>
                      </a:lnTo>
                      <a:lnTo>
                        <a:pt x="544" y="475"/>
                      </a:lnTo>
                      <a:lnTo>
                        <a:pt x="535" y="483"/>
                      </a:lnTo>
                      <a:lnTo>
                        <a:pt x="527" y="475"/>
                      </a:lnTo>
                      <a:lnTo>
                        <a:pt x="527" y="466"/>
                      </a:lnTo>
                      <a:lnTo>
                        <a:pt x="518" y="466"/>
                      </a:lnTo>
                      <a:lnTo>
                        <a:pt x="510" y="466"/>
                      </a:lnTo>
                      <a:lnTo>
                        <a:pt x="510" y="458"/>
                      </a:lnTo>
                      <a:lnTo>
                        <a:pt x="484" y="458"/>
                      </a:lnTo>
                      <a:lnTo>
                        <a:pt x="493" y="449"/>
                      </a:lnTo>
                      <a:lnTo>
                        <a:pt x="484" y="449"/>
                      </a:lnTo>
                      <a:lnTo>
                        <a:pt x="484" y="441"/>
                      </a:lnTo>
                      <a:lnTo>
                        <a:pt x="467" y="441"/>
                      </a:lnTo>
                      <a:lnTo>
                        <a:pt x="459" y="441"/>
                      </a:lnTo>
                      <a:lnTo>
                        <a:pt x="450" y="432"/>
                      </a:lnTo>
                      <a:lnTo>
                        <a:pt x="442" y="432"/>
                      </a:lnTo>
                      <a:lnTo>
                        <a:pt x="442" y="424"/>
                      </a:lnTo>
                      <a:lnTo>
                        <a:pt x="442" y="432"/>
                      </a:lnTo>
                      <a:lnTo>
                        <a:pt x="442" y="441"/>
                      </a:lnTo>
                      <a:lnTo>
                        <a:pt x="459" y="449"/>
                      </a:lnTo>
                      <a:lnTo>
                        <a:pt x="459" y="458"/>
                      </a:lnTo>
                      <a:lnTo>
                        <a:pt x="459" y="466"/>
                      </a:lnTo>
                      <a:lnTo>
                        <a:pt x="450" y="466"/>
                      </a:lnTo>
                      <a:lnTo>
                        <a:pt x="459" y="475"/>
                      </a:lnTo>
                      <a:lnTo>
                        <a:pt x="459" y="483"/>
                      </a:lnTo>
                      <a:lnTo>
                        <a:pt x="442" y="492"/>
                      </a:lnTo>
                      <a:lnTo>
                        <a:pt x="433" y="483"/>
                      </a:lnTo>
                      <a:lnTo>
                        <a:pt x="433" y="475"/>
                      </a:lnTo>
                      <a:lnTo>
                        <a:pt x="433" y="466"/>
                      </a:lnTo>
                      <a:lnTo>
                        <a:pt x="433" y="475"/>
                      </a:lnTo>
                      <a:lnTo>
                        <a:pt x="425" y="466"/>
                      </a:lnTo>
                      <a:lnTo>
                        <a:pt x="416" y="466"/>
                      </a:lnTo>
                      <a:lnTo>
                        <a:pt x="416" y="458"/>
                      </a:lnTo>
                      <a:lnTo>
                        <a:pt x="408" y="466"/>
                      </a:lnTo>
                      <a:lnTo>
                        <a:pt x="391" y="466"/>
                      </a:lnTo>
                      <a:lnTo>
                        <a:pt x="399" y="475"/>
                      </a:lnTo>
                      <a:lnTo>
                        <a:pt x="391" y="475"/>
                      </a:lnTo>
                      <a:lnTo>
                        <a:pt x="391" y="483"/>
                      </a:lnTo>
                      <a:lnTo>
                        <a:pt x="391" y="492"/>
                      </a:lnTo>
                      <a:lnTo>
                        <a:pt x="374" y="492"/>
                      </a:lnTo>
                      <a:lnTo>
                        <a:pt x="374" y="483"/>
                      </a:lnTo>
                      <a:lnTo>
                        <a:pt x="365" y="492"/>
                      </a:lnTo>
                      <a:lnTo>
                        <a:pt x="357" y="483"/>
                      </a:lnTo>
                      <a:lnTo>
                        <a:pt x="374" y="483"/>
                      </a:lnTo>
                      <a:lnTo>
                        <a:pt x="374" y="475"/>
                      </a:lnTo>
                      <a:lnTo>
                        <a:pt x="365" y="475"/>
                      </a:lnTo>
                      <a:lnTo>
                        <a:pt x="357" y="466"/>
                      </a:lnTo>
                      <a:lnTo>
                        <a:pt x="340" y="466"/>
                      </a:lnTo>
                      <a:lnTo>
                        <a:pt x="323" y="458"/>
                      </a:lnTo>
                      <a:lnTo>
                        <a:pt x="323" y="449"/>
                      </a:lnTo>
                      <a:lnTo>
                        <a:pt x="297" y="441"/>
                      </a:lnTo>
                      <a:lnTo>
                        <a:pt x="289" y="441"/>
                      </a:lnTo>
                      <a:lnTo>
                        <a:pt x="289" y="432"/>
                      </a:lnTo>
                      <a:lnTo>
                        <a:pt x="280" y="432"/>
                      </a:lnTo>
                      <a:lnTo>
                        <a:pt x="280" y="415"/>
                      </a:lnTo>
                      <a:lnTo>
                        <a:pt x="255" y="424"/>
                      </a:lnTo>
                      <a:lnTo>
                        <a:pt x="246" y="415"/>
                      </a:lnTo>
                      <a:lnTo>
                        <a:pt x="255" y="407"/>
                      </a:lnTo>
                      <a:lnTo>
                        <a:pt x="255" y="415"/>
                      </a:lnTo>
                      <a:lnTo>
                        <a:pt x="255" y="407"/>
                      </a:lnTo>
                      <a:lnTo>
                        <a:pt x="238" y="407"/>
                      </a:lnTo>
                      <a:lnTo>
                        <a:pt x="221" y="424"/>
                      </a:lnTo>
                      <a:lnTo>
                        <a:pt x="221" y="415"/>
                      </a:lnTo>
                      <a:lnTo>
                        <a:pt x="212" y="415"/>
                      </a:lnTo>
                      <a:lnTo>
                        <a:pt x="229" y="441"/>
                      </a:lnTo>
                      <a:lnTo>
                        <a:pt x="204" y="449"/>
                      </a:lnTo>
                      <a:lnTo>
                        <a:pt x="170" y="441"/>
                      </a:lnTo>
                      <a:lnTo>
                        <a:pt x="102" y="415"/>
                      </a:lnTo>
                      <a:lnTo>
                        <a:pt x="42" y="424"/>
                      </a:lnTo>
                      <a:lnTo>
                        <a:pt x="34" y="424"/>
                      </a:lnTo>
                      <a:lnTo>
                        <a:pt x="26" y="415"/>
                      </a:lnTo>
                      <a:lnTo>
                        <a:pt x="34" y="415"/>
                      </a:lnTo>
                      <a:lnTo>
                        <a:pt x="42" y="390"/>
                      </a:lnTo>
                      <a:lnTo>
                        <a:pt x="42" y="381"/>
                      </a:lnTo>
                      <a:lnTo>
                        <a:pt x="42" y="373"/>
                      </a:lnTo>
                      <a:lnTo>
                        <a:pt x="51" y="373"/>
                      </a:lnTo>
                      <a:lnTo>
                        <a:pt x="42" y="373"/>
                      </a:lnTo>
                      <a:lnTo>
                        <a:pt x="42" y="365"/>
                      </a:lnTo>
                      <a:close/>
                    </a:path>
                  </a:pathLst>
                </a:custGeom>
                <a:solidFill>
                  <a:srgbClr val="8DA3FF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0" hangingPunct="0">
                    <a:spcBef>
                      <a:spcPct val="20000"/>
                    </a:spcBef>
                  </a:pPr>
                  <a:endParaRPr lang="en-US"/>
                </a:p>
              </p:txBody>
            </p:sp>
            <p:sp>
              <p:nvSpPr>
                <p:cNvPr id="46199" name="Freeform 155"/>
                <p:cNvSpPr>
                  <a:spLocks/>
                </p:cNvSpPr>
                <p:nvPr/>
              </p:nvSpPr>
              <p:spPr bwMode="auto">
                <a:xfrm>
                  <a:off x="3377" y="3351"/>
                  <a:ext cx="34" cy="17"/>
                </a:xfrm>
                <a:custGeom>
                  <a:avLst/>
                  <a:gdLst>
                    <a:gd name="T0" fmla="*/ 0 w 34"/>
                    <a:gd name="T1" fmla="*/ 9 h 17"/>
                    <a:gd name="T2" fmla="*/ 8 w 34"/>
                    <a:gd name="T3" fmla="*/ 0 h 17"/>
                    <a:gd name="T4" fmla="*/ 25 w 34"/>
                    <a:gd name="T5" fmla="*/ 9 h 17"/>
                    <a:gd name="T6" fmla="*/ 34 w 34"/>
                    <a:gd name="T7" fmla="*/ 9 h 17"/>
                    <a:gd name="T8" fmla="*/ 25 w 34"/>
                    <a:gd name="T9" fmla="*/ 9 h 17"/>
                    <a:gd name="T10" fmla="*/ 25 w 34"/>
                    <a:gd name="T11" fmla="*/ 17 h 17"/>
                    <a:gd name="T12" fmla="*/ 17 w 34"/>
                    <a:gd name="T13" fmla="*/ 17 h 17"/>
                    <a:gd name="T14" fmla="*/ 0 w 34"/>
                    <a:gd name="T15" fmla="*/ 9 h 17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w 34"/>
                    <a:gd name="T25" fmla="*/ 0 h 17"/>
                    <a:gd name="T26" fmla="*/ 34 w 34"/>
                    <a:gd name="T27" fmla="*/ 17 h 17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T24" t="T25" r="T26" b="T27"/>
                  <a:pathLst>
                    <a:path w="34" h="17">
                      <a:moveTo>
                        <a:pt x="0" y="9"/>
                      </a:moveTo>
                      <a:lnTo>
                        <a:pt x="8" y="0"/>
                      </a:lnTo>
                      <a:lnTo>
                        <a:pt x="25" y="9"/>
                      </a:lnTo>
                      <a:lnTo>
                        <a:pt x="34" y="9"/>
                      </a:lnTo>
                      <a:lnTo>
                        <a:pt x="25" y="9"/>
                      </a:lnTo>
                      <a:lnTo>
                        <a:pt x="25" y="17"/>
                      </a:lnTo>
                      <a:lnTo>
                        <a:pt x="17" y="17"/>
                      </a:lnTo>
                      <a:lnTo>
                        <a:pt x="0" y="9"/>
                      </a:lnTo>
                      <a:close/>
                    </a:path>
                  </a:pathLst>
                </a:custGeom>
                <a:solidFill>
                  <a:srgbClr val="8DA3FF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0" hangingPunct="0">
                    <a:spcBef>
                      <a:spcPct val="20000"/>
                    </a:spcBef>
                  </a:pPr>
                  <a:endParaRPr lang="en-US"/>
                </a:p>
              </p:txBody>
            </p:sp>
            <p:sp>
              <p:nvSpPr>
                <p:cNvPr id="46200" name="Freeform 156"/>
                <p:cNvSpPr>
                  <a:spLocks/>
                </p:cNvSpPr>
                <p:nvPr/>
              </p:nvSpPr>
              <p:spPr bwMode="auto">
                <a:xfrm>
                  <a:off x="3453" y="3377"/>
                  <a:ext cx="26" cy="25"/>
                </a:xfrm>
                <a:custGeom>
                  <a:avLst/>
                  <a:gdLst>
                    <a:gd name="T0" fmla="*/ 0 w 26"/>
                    <a:gd name="T1" fmla="*/ 8 h 25"/>
                    <a:gd name="T2" fmla="*/ 0 w 26"/>
                    <a:gd name="T3" fmla="*/ 8 h 25"/>
                    <a:gd name="T4" fmla="*/ 9 w 26"/>
                    <a:gd name="T5" fmla="*/ 0 h 25"/>
                    <a:gd name="T6" fmla="*/ 17 w 26"/>
                    <a:gd name="T7" fmla="*/ 17 h 25"/>
                    <a:gd name="T8" fmla="*/ 17 w 26"/>
                    <a:gd name="T9" fmla="*/ 8 h 25"/>
                    <a:gd name="T10" fmla="*/ 17 w 26"/>
                    <a:gd name="T11" fmla="*/ 17 h 25"/>
                    <a:gd name="T12" fmla="*/ 17 w 26"/>
                    <a:gd name="T13" fmla="*/ 17 h 25"/>
                    <a:gd name="T14" fmla="*/ 17 w 26"/>
                    <a:gd name="T15" fmla="*/ 17 h 25"/>
                    <a:gd name="T16" fmla="*/ 17 w 26"/>
                    <a:gd name="T17" fmla="*/ 17 h 25"/>
                    <a:gd name="T18" fmla="*/ 17 w 26"/>
                    <a:gd name="T19" fmla="*/ 17 h 25"/>
                    <a:gd name="T20" fmla="*/ 17 w 26"/>
                    <a:gd name="T21" fmla="*/ 17 h 25"/>
                    <a:gd name="T22" fmla="*/ 26 w 26"/>
                    <a:gd name="T23" fmla="*/ 17 h 25"/>
                    <a:gd name="T24" fmla="*/ 26 w 26"/>
                    <a:gd name="T25" fmla="*/ 25 h 25"/>
                    <a:gd name="T26" fmla="*/ 9 w 26"/>
                    <a:gd name="T27" fmla="*/ 17 h 25"/>
                    <a:gd name="T28" fmla="*/ 0 w 26"/>
                    <a:gd name="T29" fmla="*/ 8 h 25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w 26"/>
                    <a:gd name="T46" fmla="*/ 0 h 25"/>
                    <a:gd name="T47" fmla="*/ 26 w 26"/>
                    <a:gd name="T48" fmla="*/ 25 h 25"/>
                  </a:gdLst>
                  <a:ahLst/>
                  <a:cxnLst>
                    <a:cxn ang="T30">
                      <a:pos x="T0" y="T1"/>
                    </a:cxn>
                    <a:cxn ang="T31">
                      <a:pos x="T2" y="T3"/>
                    </a:cxn>
                    <a:cxn ang="T32">
                      <a:pos x="T4" y="T5"/>
                    </a:cxn>
                    <a:cxn ang="T33">
                      <a:pos x="T6" y="T7"/>
                    </a:cxn>
                    <a:cxn ang="T34">
                      <a:pos x="T8" y="T9"/>
                    </a:cxn>
                    <a:cxn ang="T35">
                      <a:pos x="T10" y="T11"/>
                    </a:cxn>
                    <a:cxn ang="T36">
                      <a:pos x="T12" y="T13"/>
                    </a:cxn>
                    <a:cxn ang="T37">
                      <a:pos x="T14" y="T15"/>
                    </a:cxn>
                    <a:cxn ang="T38">
                      <a:pos x="T16" y="T17"/>
                    </a:cxn>
                    <a:cxn ang="T39">
                      <a:pos x="T18" y="T19"/>
                    </a:cxn>
                    <a:cxn ang="T40">
                      <a:pos x="T20" y="T21"/>
                    </a:cxn>
                    <a:cxn ang="T41">
                      <a:pos x="T22" y="T23"/>
                    </a:cxn>
                    <a:cxn ang="T42">
                      <a:pos x="T24" y="T25"/>
                    </a:cxn>
                    <a:cxn ang="T43">
                      <a:pos x="T26" y="T27"/>
                    </a:cxn>
                    <a:cxn ang="T44">
                      <a:pos x="T28" y="T29"/>
                    </a:cxn>
                  </a:cxnLst>
                  <a:rect l="T45" t="T46" r="T47" b="T48"/>
                  <a:pathLst>
                    <a:path w="26" h="25">
                      <a:moveTo>
                        <a:pt x="0" y="8"/>
                      </a:moveTo>
                      <a:lnTo>
                        <a:pt x="0" y="8"/>
                      </a:lnTo>
                      <a:lnTo>
                        <a:pt x="9" y="0"/>
                      </a:lnTo>
                      <a:lnTo>
                        <a:pt x="17" y="17"/>
                      </a:lnTo>
                      <a:lnTo>
                        <a:pt x="17" y="8"/>
                      </a:lnTo>
                      <a:lnTo>
                        <a:pt x="17" y="17"/>
                      </a:lnTo>
                      <a:lnTo>
                        <a:pt x="26" y="17"/>
                      </a:lnTo>
                      <a:lnTo>
                        <a:pt x="26" y="25"/>
                      </a:lnTo>
                      <a:lnTo>
                        <a:pt x="9" y="17"/>
                      </a:lnTo>
                      <a:lnTo>
                        <a:pt x="0" y="8"/>
                      </a:lnTo>
                      <a:close/>
                    </a:path>
                  </a:pathLst>
                </a:custGeom>
                <a:solidFill>
                  <a:srgbClr val="8DA3FF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0" hangingPunct="0">
                    <a:spcBef>
                      <a:spcPct val="20000"/>
                    </a:spcBef>
                  </a:pPr>
                  <a:endParaRPr lang="en-US"/>
                </a:p>
              </p:txBody>
            </p:sp>
            <p:sp>
              <p:nvSpPr>
                <p:cNvPr id="46201" name="Freeform 157"/>
                <p:cNvSpPr>
                  <a:spLocks/>
                </p:cNvSpPr>
                <p:nvPr/>
              </p:nvSpPr>
              <p:spPr bwMode="auto">
                <a:xfrm>
                  <a:off x="3479" y="3385"/>
                  <a:ext cx="17" cy="17"/>
                </a:xfrm>
                <a:custGeom>
                  <a:avLst/>
                  <a:gdLst>
                    <a:gd name="T0" fmla="*/ 17 w 17"/>
                    <a:gd name="T1" fmla="*/ 9 h 17"/>
                    <a:gd name="T2" fmla="*/ 17 w 17"/>
                    <a:gd name="T3" fmla="*/ 9 h 17"/>
                    <a:gd name="T4" fmla="*/ 17 w 17"/>
                    <a:gd name="T5" fmla="*/ 9 h 17"/>
                    <a:gd name="T6" fmla="*/ 17 w 17"/>
                    <a:gd name="T7" fmla="*/ 9 h 17"/>
                    <a:gd name="T8" fmla="*/ 17 w 17"/>
                    <a:gd name="T9" fmla="*/ 17 h 17"/>
                    <a:gd name="T10" fmla="*/ 17 w 17"/>
                    <a:gd name="T11" fmla="*/ 17 h 17"/>
                    <a:gd name="T12" fmla="*/ 17 w 17"/>
                    <a:gd name="T13" fmla="*/ 17 h 17"/>
                    <a:gd name="T14" fmla="*/ 8 w 17"/>
                    <a:gd name="T15" fmla="*/ 17 h 17"/>
                    <a:gd name="T16" fmla="*/ 8 w 17"/>
                    <a:gd name="T17" fmla="*/ 17 h 17"/>
                    <a:gd name="T18" fmla="*/ 8 w 17"/>
                    <a:gd name="T19" fmla="*/ 17 h 17"/>
                    <a:gd name="T20" fmla="*/ 8 w 17"/>
                    <a:gd name="T21" fmla="*/ 9 h 17"/>
                    <a:gd name="T22" fmla="*/ 0 w 17"/>
                    <a:gd name="T23" fmla="*/ 9 h 17"/>
                    <a:gd name="T24" fmla="*/ 8 w 17"/>
                    <a:gd name="T25" fmla="*/ 17 h 17"/>
                    <a:gd name="T26" fmla="*/ 0 w 17"/>
                    <a:gd name="T27" fmla="*/ 17 h 17"/>
                    <a:gd name="T28" fmla="*/ 0 w 17"/>
                    <a:gd name="T29" fmla="*/ 9 h 17"/>
                    <a:gd name="T30" fmla="*/ 8 w 17"/>
                    <a:gd name="T31" fmla="*/ 9 h 17"/>
                    <a:gd name="T32" fmla="*/ 8 w 17"/>
                    <a:gd name="T33" fmla="*/ 0 h 17"/>
                    <a:gd name="T34" fmla="*/ 17 w 17"/>
                    <a:gd name="T35" fmla="*/ 9 h 17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w 17"/>
                    <a:gd name="T55" fmla="*/ 0 h 17"/>
                    <a:gd name="T56" fmla="*/ 17 w 17"/>
                    <a:gd name="T57" fmla="*/ 17 h 17"/>
                  </a:gdLst>
                  <a:ahLst/>
                  <a:cxnLst>
                    <a:cxn ang="T36">
                      <a:pos x="T0" y="T1"/>
                    </a:cxn>
                    <a:cxn ang="T37">
                      <a:pos x="T2" y="T3"/>
                    </a:cxn>
                    <a:cxn ang="T38">
                      <a:pos x="T4" y="T5"/>
                    </a:cxn>
                    <a:cxn ang="T39">
                      <a:pos x="T6" y="T7"/>
                    </a:cxn>
                    <a:cxn ang="T40">
                      <a:pos x="T8" y="T9"/>
                    </a:cxn>
                    <a:cxn ang="T41">
                      <a:pos x="T10" y="T11"/>
                    </a:cxn>
                    <a:cxn ang="T42">
                      <a:pos x="T12" y="T13"/>
                    </a:cxn>
                    <a:cxn ang="T43">
                      <a:pos x="T14" y="T15"/>
                    </a:cxn>
                    <a:cxn ang="T44">
                      <a:pos x="T16" y="T17"/>
                    </a:cxn>
                    <a:cxn ang="T45">
                      <a:pos x="T18" y="T19"/>
                    </a:cxn>
                    <a:cxn ang="T46">
                      <a:pos x="T20" y="T21"/>
                    </a:cxn>
                    <a:cxn ang="T47">
                      <a:pos x="T22" y="T23"/>
                    </a:cxn>
                    <a:cxn ang="T48">
                      <a:pos x="T24" y="T25"/>
                    </a:cxn>
                    <a:cxn ang="T49">
                      <a:pos x="T26" y="T27"/>
                    </a:cxn>
                    <a:cxn ang="T50">
                      <a:pos x="T28" y="T29"/>
                    </a:cxn>
                    <a:cxn ang="T51">
                      <a:pos x="T30" y="T31"/>
                    </a:cxn>
                    <a:cxn ang="T52">
                      <a:pos x="T32" y="T33"/>
                    </a:cxn>
                    <a:cxn ang="T53">
                      <a:pos x="T34" y="T35"/>
                    </a:cxn>
                  </a:cxnLst>
                  <a:rect l="T54" t="T55" r="T56" b="T57"/>
                  <a:pathLst>
                    <a:path w="17" h="17">
                      <a:moveTo>
                        <a:pt x="17" y="9"/>
                      </a:moveTo>
                      <a:lnTo>
                        <a:pt x="17" y="9"/>
                      </a:lnTo>
                      <a:lnTo>
                        <a:pt x="17" y="17"/>
                      </a:lnTo>
                      <a:lnTo>
                        <a:pt x="8" y="17"/>
                      </a:lnTo>
                      <a:lnTo>
                        <a:pt x="8" y="9"/>
                      </a:lnTo>
                      <a:lnTo>
                        <a:pt x="0" y="9"/>
                      </a:lnTo>
                      <a:lnTo>
                        <a:pt x="8" y="17"/>
                      </a:lnTo>
                      <a:lnTo>
                        <a:pt x="0" y="17"/>
                      </a:lnTo>
                      <a:lnTo>
                        <a:pt x="0" y="9"/>
                      </a:lnTo>
                      <a:lnTo>
                        <a:pt x="8" y="9"/>
                      </a:lnTo>
                      <a:lnTo>
                        <a:pt x="8" y="0"/>
                      </a:lnTo>
                      <a:lnTo>
                        <a:pt x="17" y="9"/>
                      </a:lnTo>
                      <a:close/>
                    </a:path>
                  </a:pathLst>
                </a:custGeom>
                <a:solidFill>
                  <a:srgbClr val="8DA3FF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0" hangingPunct="0">
                    <a:spcBef>
                      <a:spcPct val="20000"/>
                    </a:spcBef>
                  </a:pPr>
                  <a:endParaRPr lang="en-US"/>
                </a:p>
              </p:txBody>
            </p:sp>
            <p:sp>
              <p:nvSpPr>
                <p:cNvPr id="46202" name="Freeform 158"/>
                <p:cNvSpPr>
                  <a:spLocks/>
                </p:cNvSpPr>
                <p:nvPr/>
              </p:nvSpPr>
              <p:spPr bwMode="auto">
                <a:xfrm>
                  <a:off x="3852" y="3097"/>
                  <a:ext cx="918" cy="695"/>
                </a:xfrm>
                <a:custGeom>
                  <a:avLst/>
                  <a:gdLst>
                    <a:gd name="T0" fmla="*/ 799 w 918"/>
                    <a:gd name="T1" fmla="*/ 280 h 695"/>
                    <a:gd name="T2" fmla="*/ 858 w 918"/>
                    <a:gd name="T3" fmla="*/ 381 h 695"/>
                    <a:gd name="T4" fmla="*/ 867 w 918"/>
                    <a:gd name="T5" fmla="*/ 424 h 695"/>
                    <a:gd name="T6" fmla="*/ 901 w 918"/>
                    <a:gd name="T7" fmla="*/ 449 h 695"/>
                    <a:gd name="T8" fmla="*/ 909 w 918"/>
                    <a:gd name="T9" fmla="*/ 627 h 695"/>
                    <a:gd name="T10" fmla="*/ 884 w 918"/>
                    <a:gd name="T11" fmla="*/ 678 h 695"/>
                    <a:gd name="T12" fmla="*/ 816 w 918"/>
                    <a:gd name="T13" fmla="*/ 695 h 695"/>
                    <a:gd name="T14" fmla="*/ 841 w 918"/>
                    <a:gd name="T15" fmla="*/ 678 h 695"/>
                    <a:gd name="T16" fmla="*/ 790 w 918"/>
                    <a:gd name="T17" fmla="*/ 619 h 695"/>
                    <a:gd name="T18" fmla="*/ 722 w 918"/>
                    <a:gd name="T19" fmla="*/ 568 h 695"/>
                    <a:gd name="T20" fmla="*/ 705 w 918"/>
                    <a:gd name="T21" fmla="*/ 542 h 695"/>
                    <a:gd name="T22" fmla="*/ 688 w 918"/>
                    <a:gd name="T23" fmla="*/ 542 h 695"/>
                    <a:gd name="T24" fmla="*/ 688 w 918"/>
                    <a:gd name="T25" fmla="*/ 483 h 695"/>
                    <a:gd name="T26" fmla="*/ 654 w 918"/>
                    <a:gd name="T27" fmla="*/ 483 h 695"/>
                    <a:gd name="T28" fmla="*/ 654 w 918"/>
                    <a:gd name="T29" fmla="*/ 508 h 695"/>
                    <a:gd name="T30" fmla="*/ 646 w 918"/>
                    <a:gd name="T31" fmla="*/ 492 h 695"/>
                    <a:gd name="T32" fmla="*/ 620 w 918"/>
                    <a:gd name="T33" fmla="*/ 449 h 695"/>
                    <a:gd name="T34" fmla="*/ 595 w 918"/>
                    <a:gd name="T35" fmla="*/ 424 h 695"/>
                    <a:gd name="T36" fmla="*/ 603 w 918"/>
                    <a:gd name="T37" fmla="*/ 424 h 695"/>
                    <a:gd name="T38" fmla="*/ 612 w 918"/>
                    <a:gd name="T39" fmla="*/ 407 h 695"/>
                    <a:gd name="T40" fmla="*/ 612 w 918"/>
                    <a:gd name="T41" fmla="*/ 381 h 695"/>
                    <a:gd name="T42" fmla="*/ 586 w 918"/>
                    <a:gd name="T43" fmla="*/ 364 h 695"/>
                    <a:gd name="T44" fmla="*/ 595 w 918"/>
                    <a:gd name="T45" fmla="*/ 381 h 695"/>
                    <a:gd name="T46" fmla="*/ 586 w 918"/>
                    <a:gd name="T47" fmla="*/ 407 h 695"/>
                    <a:gd name="T48" fmla="*/ 578 w 918"/>
                    <a:gd name="T49" fmla="*/ 263 h 695"/>
                    <a:gd name="T50" fmla="*/ 527 w 918"/>
                    <a:gd name="T51" fmla="*/ 220 h 695"/>
                    <a:gd name="T52" fmla="*/ 502 w 918"/>
                    <a:gd name="T53" fmla="*/ 195 h 695"/>
                    <a:gd name="T54" fmla="*/ 408 w 918"/>
                    <a:gd name="T55" fmla="*/ 127 h 695"/>
                    <a:gd name="T56" fmla="*/ 366 w 918"/>
                    <a:gd name="T57" fmla="*/ 144 h 695"/>
                    <a:gd name="T58" fmla="*/ 357 w 918"/>
                    <a:gd name="T59" fmla="*/ 153 h 695"/>
                    <a:gd name="T60" fmla="*/ 264 w 918"/>
                    <a:gd name="T61" fmla="*/ 195 h 695"/>
                    <a:gd name="T62" fmla="*/ 264 w 918"/>
                    <a:gd name="T63" fmla="*/ 195 h 695"/>
                    <a:gd name="T64" fmla="*/ 230 w 918"/>
                    <a:gd name="T65" fmla="*/ 144 h 695"/>
                    <a:gd name="T66" fmla="*/ 255 w 918"/>
                    <a:gd name="T67" fmla="*/ 144 h 695"/>
                    <a:gd name="T68" fmla="*/ 221 w 918"/>
                    <a:gd name="T69" fmla="*/ 127 h 695"/>
                    <a:gd name="T70" fmla="*/ 204 w 918"/>
                    <a:gd name="T71" fmla="*/ 119 h 695"/>
                    <a:gd name="T72" fmla="*/ 136 w 918"/>
                    <a:gd name="T73" fmla="*/ 119 h 695"/>
                    <a:gd name="T74" fmla="*/ 170 w 918"/>
                    <a:gd name="T75" fmla="*/ 110 h 695"/>
                    <a:gd name="T76" fmla="*/ 111 w 918"/>
                    <a:gd name="T77" fmla="*/ 110 h 695"/>
                    <a:gd name="T78" fmla="*/ 68 w 918"/>
                    <a:gd name="T79" fmla="*/ 93 h 695"/>
                    <a:gd name="T80" fmla="*/ 51 w 918"/>
                    <a:gd name="T81" fmla="*/ 110 h 695"/>
                    <a:gd name="T82" fmla="*/ 34 w 918"/>
                    <a:gd name="T83" fmla="*/ 119 h 695"/>
                    <a:gd name="T84" fmla="*/ 26 w 918"/>
                    <a:gd name="T85" fmla="*/ 93 h 695"/>
                    <a:gd name="T86" fmla="*/ 0 w 918"/>
                    <a:gd name="T87" fmla="*/ 68 h 695"/>
                    <a:gd name="T88" fmla="*/ 85 w 918"/>
                    <a:gd name="T89" fmla="*/ 42 h 695"/>
                    <a:gd name="T90" fmla="*/ 230 w 918"/>
                    <a:gd name="T91" fmla="*/ 26 h 695"/>
                    <a:gd name="T92" fmla="*/ 289 w 918"/>
                    <a:gd name="T93" fmla="*/ 26 h 695"/>
                    <a:gd name="T94" fmla="*/ 298 w 918"/>
                    <a:gd name="T95" fmla="*/ 51 h 695"/>
                    <a:gd name="T96" fmla="*/ 366 w 918"/>
                    <a:gd name="T97" fmla="*/ 51 h 695"/>
                    <a:gd name="T98" fmla="*/ 476 w 918"/>
                    <a:gd name="T99" fmla="*/ 42 h 695"/>
                    <a:gd name="T100" fmla="*/ 569 w 918"/>
                    <a:gd name="T101" fmla="*/ 34 h 695"/>
                    <a:gd name="T102" fmla="*/ 595 w 918"/>
                    <a:gd name="T103" fmla="*/ 42 h 695"/>
                    <a:gd name="T104" fmla="*/ 620 w 918"/>
                    <a:gd name="T105" fmla="*/ 59 h 695"/>
                    <a:gd name="T106" fmla="*/ 612 w 918"/>
                    <a:gd name="T107" fmla="*/ 26 h 695"/>
                    <a:gd name="T108" fmla="*/ 612 w 918"/>
                    <a:gd name="T109" fmla="*/ 9 h 695"/>
                    <a:gd name="T110" fmla="*/ 620 w 918"/>
                    <a:gd name="T111" fmla="*/ 0 h 695"/>
                    <a:gd name="T112" fmla="*/ 646 w 918"/>
                    <a:gd name="T113" fmla="*/ 0 h 695"/>
                    <a:gd name="T114" fmla="*/ 654 w 918"/>
                    <a:gd name="T115" fmla="*/ 9 h 695"/>
                    <a:gd name="T116" fmla="*/ 680 w 918"/>
                    <a:gd name="T117" fmla="*/ 34 h 695"/>
                    <a:gd name="T118" fmla="*/ 705 w 918"/>
                    <a:gd name="T119" fmla="*/ 110 h 695"/>
                    <a:gd name="T120" fmla="*/ 790 w 918"/>
                    <a:gd name="T121" fmla="*/ 237 h 695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  <a:gd name="T165" fmla="*/ 0 60000 65536"/>
                    <a:gd name="T166" fmla="*/ 0 60000 65536"/>
                    <a:gd name="T167" fmla="*/ 0 60000 65536"/>
                    <a:gd name="T168" fmla="*/ 0 60000 65536"/>
                    <a:gd name="T169" fmla="*/ 0 60000 65536"/>
                    <a:gd name="T170" fmla="*/ 0 60000 65536"/>
                    <a:gd name="T171" fmla="*/ 0 60000 65536"/>
                    <a:gd name="T172" fmla="*/ 0 60000 65536"/>
                    <a:gd name="T173" fmla="*/ 0 60000 65536"/>
                    <a:gd name="T174" fmla="*/ 0 60000 65536"/>
                    <a:gd name="T175" fmla="*/ 0 60000 65536"/>
                    <a:gd name="T176" fmla="*/ 0 60000 65536"/>
                    <a:gd name="T177" fmla="*/ 0 60000 65536"/>
                    <a:gd name="T178" fmla="*/ 0 60000 65536"/>
                    <a:gd name="T179" fmla="*/ 0 60000 65536"/>
                    <a:gd name="T180" fmla="*/ 0 60000 65536"/>
                    <a:gd name="T181" fmla="*/ 0 60000 65536"/>
                    <a:gd name="T182" fmla="*/ 0 60000 65536"/>
                    <a:gd name="T183" fmla="*/ 0 w 918"/>
                    <a:gd name="T184" fmla="*/ 0 h 695"/>
                    <a:gd name="T185" fmla="*/ 918 w 918"/>
                    <a:gd name="T186" fmla="*/ 695 h 695"/>
                  </a:gdLst>
                  <a:ahLst/>
                  <a:cxnLst>
                    <a:cxn ang="T122">
                      <a:pos x="T0" y="T1"/>
                    </a:cxn>
                    <a:cxn ang="T123">
                      <a:pos x="T2" y="T3"/>
                    </a:cxn>
                    <a:cxn ang="T124">
                      <a:pos x="T4" y="T5"/>
                    </a:cxn>
                    <a:cxn ang="T125">
                      <a:pos x="T6" y="T7"/>
                    </a:cxn>
                    <a:cxn ang="T126">
                      <a:pos x="T8" y="T9"/>
                    </a:cxn>
                    <a:cxn ang="T127">
                      <a:pos x="T10" y="T11"/>
                    </a:cxn>
                    <a:cxn ang="T128">
                      <a:pos x="T12" y="T13"/>
                    </a:cxn>
                    <a:cxn ang="T129">
                      <a:pos x="T14" y="T15"/>
                    </a:cxn>
                    <a:cxn ang="T130">
                      <a:pos x="T16" y="T17"/>
                    </a:cxn>
                    <a:cxn ang="T131">
                      <a:pos x="T18" y="T19"/>
                    </a:cxn>
                    <a:cxn ang="T132">
                      <a:pos x="T20" y="T21"/>
                    </a:cxn>
                    <a:cxn ang="T133">
                      <a:pos x="T22" y="T23"/>
                    </a:cxn>
                    <a:cxn ang="T134">
                      <a:pos x="T24" y="T25"/>
                    </a:cxn>
                    <a:cxn ang="T135">
                      <a:pos x="T26" y="T27"/>
                    </a:cxn>
                    <a:cxn ang="T136">
                      <a:pos x="T28" y="T29"/>
                    </a:cxn>
                    <a:cxn ang="T137">
                      <a:pos x="T30" y="T31"/>
                    </a:cxn>
                    <a:cxn ang="T138">
                      <a:pos x="T32" y="T33"/>
                    </a:cxn>
                    <a:cxn ang="T139">
                      <a:pos x="T34" y="T35"/>
                    </a:cxn>
                    <a:cxn ang="T140">
                      <a:pos x="T36" y="T37"/>
                    </a:cxn>
                    <a:cxn ang="T141">
                      <a:pos x="T38" y="T39"/>
                    </a:cxn>
                    <a:cxn ang="T142">
                      <a:pos x="T40" y="T41"/>
                    </a:cxn>
                    <a:cxn ang="T143">
                      <a:pos x="T42" y="T43"/>
                    </a:cxn>
                    <a:cxn ang="T144">
                      <a:pos x="T44" y="T45"/>
                    </a:cxn>
                    <a:cxn ang="T145">
                      <a:pos x="T46" y="T47"/>
                    </a:cxn>
                    <a:cxn ang="T146">
                      <a:pos x="T48" y="T49"/>
                    </a:cxn>
                    <a:cxn ang="T147">
                      <a:pos x="T50" y="T51"/>
                    </a:cxn>
                    <a:cxn ang="T148">
                      <a:pos x="T52" y="T53"/>
                    </a:cxn>
                    <a:cxn ang="T149">
                      <a:pos x="T54" y="T55"/>
                    </a:cxn>
                    <a:cxn ang="T150">
                      <a:pos x="T56" y="T57"/>
                    </a:cxn>
                    <a:cxn ang="T151">
                      <a:pos x="T58" y="T59"/>
                    </a:cxn>
                    <a:cxn ang="T152">
                      <a:pos x="T60" y="T61"/>
                    </a:cxn>
                    <a:cxn ang="T153">
                      <a:pos x="T62" y="T63"/>
                    </a:cxn>
                    <a:cxn ang="T154">
                      <a:pos x="T64" y="T65"/>
                    </a:cxn>
                    <a:cxn ang="T155">
                      <a:pos x="T66" y="T67"/>
                    </a:cxn>
                    <a:cxn ang="T156">
                      <a:pos x="T68" y="T69"/>
                    </a:cxn>
                    <a:cxn ang="T157">
                      <a:pos x="T70" y="T71"/>
                    </a:cxn>
                    <a:cxn ang="T158">
                      <a:pos x="T72" y="T73"/>
                    </a:cxn>
                    <a:cxn ang="T159">
                      <a:pos x="T74" y="T75"/>
                    </a:cxn>
                    <a:cxn ang="T160">
                      <a:pos x="T76" y="T77"/>
                    </a:cxn>
                    <a:cxn ang="T161">
                      <a:pos x="T78" y="T79"/>
                    </a:cxn>
                    <a:cxn ang="T162">
                      <a:pos x="T80" y="T81"/>
                    </a:cxn>
                    <a:cxn ang="T163">
                      <a:pos x="T82" y="T83"/>
                    </a:cxn>
                    <a:cxn ang="T164">
                      <a:pos x="T84" y="T85"/>
                    </a:cxn>
                    <a:cxn ang="T165">
                      <a:pos x="T86" y="T87"/>
                    </a:cxn>
                    <a:cxn ang="T166">
                      <a:pos x="T88" y="T89"/>
                    </a:cxn>
                    <a:cxn ang="T167">
                      <a:pos x="T90" y="T91"/>
                    </a:cxn>
                    <a:cxn ang="T168">
                      <a:pos x="T92" y="T93"/>
                    </a:cxn>
                    <a:cxn ang="T169">
                      <a:pos x="T94" y="T95"/>
                    </a:cxn>
                    <a:cxn ang="T170">
                      <a:pos x="T96" y="T97"/>
                    </a:cxn>
                    <a:cxn ang="T171">
                      <a:pos x="T98" y="T99"/>
                    </a:cxn>
                    <a:cxn ang="T172">
                      <a:pos x="T100" y="T101"/>
                    </a:cxn>
                    <a:cxn ang="T173">
                      <a:pos x="T102" y="T103"/>
                    </a:cxn>
                    <a:cxn ang="T174">
                      <a:pos x="T104" y="T105"/>
                    </a:cxn>
                    <a:cxn ang="T175">
                      <a:pos x="T106" y="T107"/>
                    </a:cxn>
                    <a:cxn ang="T176">
                      <a:pos x="T108" y="T109"/>
                    </a:cxn>
                    <a:cxn ang="T177">
                      <a:pos x="T110" y="T111"/>
                    </a:cxn>
                    <a:cxn ang="T178">
                      <a:pos x="T112" y="T113"/>
                    </a:cxn>
                    <a:cxn ang="T179">
                      <a:pos x="T114" y="T115"/>
                    </a:cxn>
                    <a:cxn ang="T180">
                      <a:pos x="T116" y="T117"/>
                    </a:cxn>
                    <a:cxn ang="T181">
                      <a:pos x="T118" y="T119"/>
                    </a:cxn>
                    <a:cxn ang="T182">
                      <a:pos x="T120" y="T121"/>
                    </a:cxn>
                  </a:cxnLst>
                  <a:rect l="T183" t="T184" r="T185" b="T186"/>
                  <a:pathLst>
                    <a:path w="918" h="695">
                      <a:moveTo>
                        <a:pt x="790" y="237"/>
                      </a:moveTo>
                      <a:lnTo>
                        <a:pt x="790" y="246"/>
                      </a:lnTo>
                      <a:lnTo>
                        <a:pt x="782" y="237"/>
                      </a:lnTo>
                      <a:lnTo>
                        <a:pt x="799" y="280"/>
                      </a:lnTo>
                      <a:lnTo>
                        <a:pt x="841" y="348"/>
                      </a:lnTo>
                      <a:lnTo>
                        <a:pt x="850" y="364"/>
                      </a:lnTo>
                      <a:lnTo>
                        <a:pt x="858" y="381"/>
                      </a:lnTo>
                      <a:lnTo>
                        <a:pt x="884" y="415"/>
                      </a:lnTo>
                      <a:lnTo>
                        <a:pt x="884" y="424"/>
                      </a:lnTo>
                      <a:lnTo>
                        <a:pt x="875" y="424"/>
                      </a:lnTo>
                      <a:lnTo>
                        <a:pt x="867" y="424"/>
                      </a:lnTo>
                      <a:lnTo>
                        <a:pt x="875" y="424"/>
                      </a:lnTo>
                      <a:lnTo>
                        <a:pt x="884" y="424"/>
                      </a:lnTo>
                      <a:lnTo>
                        <a:pt x="892" y="432"/>
                      </a:lnTo>
                      <a:lnTo>
                        <a:pt x="901" y="449"/>
                      </a:lnTo>
                      <a:lnTo>
                        <a:pt x="909" y="475"/>
                      </a:lnTo>
                      <a:lnTo>
                        <a:pt x="918" y="534"/>
                      </a:lnTo>
                      <a:lnTo>
                        <a:pt x="918" y="576"/>
                      </a:lnTo>
                      <a:lnTo>
                        <a:pt x="918" y="602"/>
                      </a:lnTo>
                      <a:lnTo>
                        <a:pt x="909" y="627"/>
                      </a:lnTo>
                      <a:lnTo>
                        <a:pt x="909" y="636"/>
                      </a:lnTo>
                      <a:lnTo>
                        <a:pt x="909" y="653"/>
                      </a:lnTo>
                      <a:lnTo>
                        <a:pt x="901" y="669"/>
                      </a:lnTo>
                      <a:lnTo>
                        <a:pt x="901" y="678"/>
                      </a:lnTo>
                      <a:lnTo>
                        <a:pt x="884" y="678"/>
                      </a:lnTo>
                      <a:lnTo>
                        <a:pt x="875" y="686"/>
                      </a:lnTo>
                      <a:lnTo>
                        <a:pt x="850" y="686"/>
                      </a:lnTo>
                      <a:lnTo>
                        <a:pt x="841" y="695"/>
                      </a:lnTo>
                      <a:lnTo>
                        <a:pt x="824" y="695"/>
                      </a:lnTo>
                      <a:lnTo>
                        <a:pt x="816" y="695"/>
                      </a:lnTo>
                      <a:lnTo>
                        <a:pt x="816" y="686"/>
                      </a:lnTo>
                      <a:lnTo>
                        <a:pt x="816" y="678"/>
                      </a:lnTo>
                      <a:lnTo>
                        <a:pt x="833" y="686"/>
                      </a:lnTo>
                      <a:lnTo>
                        <a:pt x="841" y="686"/>
                      </a:lnTo>
                      <a:lnTo>
                        <a:pt x="841" y="678"/>
                      </a:lnTo>
                      <a:lnTo>
                        <a:pt x="833" y="669"/>
                      </a:lnTo>
                      <a:lnTo>
                        <a:pt x="816" y="669"/>
                      </a:lnTo>
                      <a:lnTo>
                        <a:pt x="799" y="636"/>
                      </a:lnTo>
                      <a:lnTo>
                        <a:pt x="799" y="627"/>
                      </a:lnTo>
                      <a:lnTo>
                        <a:pt x="790" y="619"/>
                      </a:lnTo>
                      <a:lnTo>
                        <a:pt x="756" y="610"/>
                      </a:lnTo>
                      <a:lnTo>
                        <a:pt x="739" y="610"/>
                      </a:lnTo>
                      <a:lnTo>
                        <a:pt x="739" y="602"/>
                      </a:lnTo>
                      <a:lnTo>
                        <a:pt x="722" y="593"/>
                      </a:lnTo>
                      <a:lnTo>
                        <a:pt x="722" y="568"/>
                      </a:lnTo>
                      <a:lnTo>
                        <a:pt x="714" y="559"/>
                      </a:lnTo>
                      <a:lnTo>
                        <a:pt x="714" y="551"/>
                      </a:lnTo>
                      <a:lnTo>
                        <a:pt x="705" y="551"/>
                      </a:lnTo>
                      <a:lnTo>
                        <a:pt x="697" y="542"/>
                      </a:lnTo>
                      <a:lnTo>
                        <a:pt x="705" y="542"/>
                      </a:lnTo>
                      <a:lnTo>
                        <a:pt x="705" y="525"/>
                      </a:lnTo>
                      <a:lnTo>
                        <a:pt x="714" y="517"/>
                      </a:lnTo>
                      <a:lnTo>
                        <a:pt x="705" y="525"/>
                      </a:lnTo>
                      <a:lnTo>
                        <a:pt x="697" y="534"/>
                      </a:lnTo>
                      <a:lnTo>
                        <a:pt x="688" y="542"/>
                      </a:lnTo>
                      <a:lnTo>
                        <a:pt x="680" y="517"/>
                      </a:lnTo>
                      <a:lnTo>
                        <a:pt x="680" y="508"/>
                      </a:lnTo>
                      <a:lnTo>
                        <a:pt x="680" y="500"/>
                      </a:lnTo>
                      <a:lnTo>
                        <a:pt x="671" y="492"/>
                      </a:lnTo>
                      <a:lnTo>
                        <a:pt x="688" y="483"/>
                      </a:lnTo>
                      <a:lnTo>
                        <a:pt x="688" y="475"/>
                      </a:lnTo>
                      <a:lnTo>
                        <a:pt x="680" y="483"/>
                      </a:lnTo>
                      <a:lnTo>
                        <a:pt x="671" y="492"/>
                      </a:lnTo>
                      <a:lnTo>
                        <a:pt x="654" y="483"/>
                      </a:lnTo>
                      <a:lnTo>
                        <a:pt x="663" y="492"/>
                      </a:lnTo>
                      <a:lnTo>
                        <a:pt x="671" y="508"/>
                      </a:lnTo>
                      <a:lnTo>
                        <a:pt x="654" y="508"/>
                      </a:lnTo>
                      <a:lnTo>
                        <a:pt x="646" y="492"/>
                      </a:lnTo>
                      <a:lnTo>
                        <a:pt x="637" y="492"/>
                      </a:lnTo>
                      <a:lnTo>
                        <a:pt x="646" y="492"/>
                      </a:lnTo>
                      <a:lnTo>
                        <a:pt x="646" y="500"/>
                      </a:lnTo>
                      <a:lnTo>
                        <a:pt x="646" y="492"/>
                      </a:lnTo>
                      <a:lnTo>
                        <a:pt x="620" y="458"/>
                      </a:lnTo>
                      <a:lnTo>
                        <a:pt x="620" y="466"/>
                      </a:lnTo>
                      <a:lnTo>
                        <a:pt x="612" y="458"/>
                      </a:lnTo>
                      <a:lnTo>
                        <a:pt x="620" y="449"/>
                      </a:lnTo>
                      <a:lnTo>
                        <a:pt x="612" y="441"/>
                      </a:lnTo>
                      <a:lnTo>
                        <a:pt x="595" y="432"/>
                      </a:lnTo>
                      <a:lnTo>
                        <a:pt x="603" y="432"/>
                      </a:lnTo>
                      <a:lnTo>
                        <a:pt x="595" y="424"/>
                      </a:lnTo>
                      <a:lnTo>
                        <a:pt x="620" y="432"/>
                      </a:lnTo>
                      <a:lnTo>
                        <a:pt x="620" y="424"/>
                      </a:lnTo>
                      <a:lnTo>
                        <a:pt x="629" y="424"/>
                      </a:lnTo>
                      <a:lnTo>
                        <a:pt x="612" y="424"/>
                      </a:lnTo>
                      <a:lnTo>
                        <a:pt x="603" y="424"/>
                      </a:lnTo>
                      <a:lnTo>
                        <a:pt x="612" y="424"/>
                      </a:lnTo>
                      <a:lnTo>
                        <a:pt x="612" y="415"/>
                      </a:lnTo>
                      <a:lnTo>
                        <a:pt x="603" y="424"/>
                      </a:lnTo>
                      <a:lnTo>
                        <a:pt x="612" y="415"/>
                      </a:lnTo>
                      <a:lnTo>
                        <a:pt x="612" y="407"/>
                      </a:lnTo>
                      <a:lnTo>
                        <a:pt x="620" y="390"/>
                      </a:lnTo>
                      <a:lnTo>
                        <a:pt x="620" y="373"/>
                      </a:lnTo>
                      <a:lnTo>
                        <a:pt x="612" y="373"/>
                      </a:lnTo>
                      <a:lnTo>
                        <a:pt x="612" y="390"/>
                      </a:lnTo>
                      <a:lnTo>
                        <a:pt x="612" y="381"/>
                      </a:lnTo>
                      <a:lnTo>
                        <a:pt x="603" y="373"/>
                      </a:lnTo>
                      <a:lnTo>
                        <a:pt x="595" y="364"/>
                      </a:lnTo>
                      <a:lnTo>
                        <a:pt x="586" y="364"/>
                      </a:lnTo>
                      <a:lnTo>
                        <a:pt x="586" y="373"/>
                      </a:lnTo>
                      <a:lnTo>
                        <a:pt x="595" y="373"/>
                      </a:lnTo>
                      <a:lnTo>
                        <a:pt x="586" y="373"/>
                      </a:lnTo>
                      <a:lnTo>
                        <a:pt x="603" y="381"/>
                      </a:lnTo>
                      <a:lnTo>
                        <a:pt x="595" y="381"/>
                      </a:lnTo>
                      <a:lnTo>
                        <a:pt x="595" y="398"/>
                      </a:lnTo>
                      <a:lnTo>
                        <a:pt x="595" y="407"/>
                      </a:lnTo>
                      <a:lnTo>
                        <a:pt x="578" y="390"/>
                      </a:lnTo>
                      <a:lnTo>
                        <a:pt x="586" y="407"/>
                      </a:lnTo>
                      <a:lnTo>
                        <a:pt x="569" y="390"/>
                      </a:lnTo>
                      <a:lnTo>
                        <a:pt x="578" y="348"/>
                      </a:lnTo>
                      <a:lnTo>
                        <a:pt x="586" y="314"/>
                      </a:lnTo>
                      <a:lnTo>
                        <a:pt x="578" y="280"/>
                      </a:lnTo>
                      <a:lnTo>
                        <a:pt x="578" y="263"/>
                      </a:lnTo>
                      <a:lnTo>
                        <a:pt x="578" y="254"/>
                      </a:lnTo>
                      <a:lnTo>
                        <a:pt x="561" y="237"/>
                      </a:lnTo>
                      <a:lnTo>
                        <a:pt x="552" y="220"/>
                      </a:lnTo>
                      <a:lnTo>
                        <a:pt x="527" y="220"/>
                      </a:lnTo>
                      <a:lnTo>
                        <a:pt x="527" y="212"/>
                      </a:lnTo>
                      <a:lnTo>
                        <a:pt x="519" y="212"/>
                      </a:lnTo>
                      <a:lnTo>
                        <a:pt x="519" y="203"/>
                      </a:lnTo>
                      <a:lnTo>
                        <a:pt x="510" y="203"/>
                      </a:lnTo>
                      <a:lnTo>
                        <a:pt x="502" y="195"/>
                      </a:lnTo>
                      <a:lnTo>
                        <a:pt x="485" y="187"/>
                      </a:lnTo>
                      <a:lnTo>
                        <a:pt x="476" y="170"/>
                      </a:lnTo>
                      <a:lnTo>
                        <a:pt x="459" y="161"/>
                      </a:lnTo>
                      <a:lnTo>
                        <a:pt x="451" y="144"/>
                      </a:lnTo>
                      <a:lnTo>
                        <a:pt x="408" y="127"/>
                      </a:lnTo>
                      <a:lnTo>
                        <a:pt x="400" y="119"/>
                      </a:lnTo>
                      <a:lnTo>
                        <a:pt x="391" y="127"/>
                      </a:lnTo>
                      <a:lnTo>
                        <a:pt x="383" y="127"/>
                      </a:lnTo>
                      <a:lnTo>
                        <a:pt x="366" y="127"/>
                      </a:lnTo>
                      <a:lnTo>
                        <a:pt x="366" y="144"/>
                      </a:lnTo>
                      <a:lnTo>
                        <a:pt x="357" y="144"/>
                      </a:lnTo>
                      <a:lnTo>
                        <a:pt x="374" y="144"/>
                      </a:lnTo>
                      <a:lnTo>
                        <a:pt x="374" y="153"/>
                      </a:lnTo>
                      <a:lnTo>
                        <a:pt x="357" y="153"/>
                      </a:lnTo>
                      <a:lnTo>
                        <a:pt x="315" y="178"/>
                      </a:lnTo>
                      <a:lnTo>
                        <a:pt x="306" y="178"/>
                      </a:lnTo>
                      <a:lnTo>
                        <a:pt x="306" y="187"/>
                      </a:lnTo>
                      <a:lnTo>
                        <a:pt x="281" y="187"/>
                      </a:lnTo>
                      <a:lnTo>
                        <a:pt x="264" y="195"/>
                      </a:lnTo>
                      <a:lnTo>
                        <a:pt x="255" y="178"/>
                      </a:lnTo>
                      <a:lnTo>
                        <a:pt x="255" y="170"/>
                      </a:lnTo>
                      <a:lnTo>
                        <a:pt x="255" y="178"/>
                      </a:lnTo>
                      <a:lnTo>
                        <a:pt x="264" y="195"/>
                      </a:lnTo>
                      <a:lnTo>
                        <a:pt x="272" y="187"/>
                      </a:lnTo>
                      <a:lnTo>
                        <a:pt x="264" y="178"/>
                      </a:lnTo>
                      <a:lnTo>
                        <a:pt x="255" y="161"/>
                      </a:lnTo>
                      <a:lnTo>
                        <a:pt x="230" y="144"/>
                      </a:lnTo>
                      <a:lnTo>
                        <a:pt x="247" y="153"/>
                      </a:lnTo>
                      <a:lnTo>
                        <a:pt x="255" y="153"/>
                      </a:lnTo>
                      <a:lnTo>
                        <a:pt x="247" y="144"/>
                      </a:lnTo>
                      <a:lnTo>
                        <a:pt x="255" y="153"/>
                      </a:lnTo>
                      <a:lnTo>
                        <a:pt x="255" y="144"/>
                      </a:lnTo>
                      <a:lnTo>
                        <a:pt x="247" y="144"/>
                      </a:lnTo>
                      <a:lnTo>
                        <a:pt x="238" y="136"/>
                      </a:lnTo>
                      <a:lnTo>
                        <a:pt x="221" y="136"/>
                      </a:lnTo>
                      <a:lnTo>
                        <a:pt x="221" y="127"/>
                      </a:lnTo>
                      <a:lnTo>
                        <a:pt x="230" y="119"/>
                      </a:lnTo>
                      <a:lnTo>
                        <a:pt x="213" y="119"/>
                      </a:lnTo>
                      <a:lnTo>
                        <a:pt x="204" y="119"/>
                      </a:lnTo>
                      <a:lnTo>
                        <a:pt x="204" y="127"/>
                      </a:lnTo>
                      <a:lnTo>
                        <a:pt x="213" y="127"/>
                      </a:lnTo>
                      <a:lnTo>
                        <a:pt x="213" y="144"/>
                      </a:lnTo>
                      <a:lnTo>
                        <a:pt x="187" y="127"/>
                      </a:lnTo>
                      <a:lnTo>
                        <a:pt x="136" y="119"/>
                      </a:lnTo>
                      <a:lnTo>
                        <a:pt x="128" y="110"/>
                      </a:lnTo>
                      <a:lnTo>
                        <a:pt x="136" y="110"/>
                      </a:lnTo>
                      <a:lnTo>
                        <a:pt x="153" y="110"/>
                      </a:lnTo>
                      <a:lnTo>
                        <a:pt x="170" y="110"/>
                      </a:lnTo>
                      <a:lnTo>
                        <a:pt x="153" y="102"/>
                      </a:lnTo>
                      <a:lnTo>
                        <a:pt x="136" y="102"/>
                      </a:lnTo>
                      <a:lnTo>
                        <a:pt x="128" y="102"/>
                      </a:lnTo>
                      <a:lnTo>
                        <a:pt x="111" y="110"/>
                      </a:lnTo>
                      <a:lnTo>
                        <a:pt x="94" y="119"/>
                      </a:lnTo>
                      <a:lnTo>
                        <a:pt x="51" y="127"/>
                      </a:lnTo>
                      <a:lnTo>
                        <a:pt x="77" y="110"/>
                      </a:lnTo>
                      <a:lnTo>
                        <a:pt x="68" y="102"/>
                      </a:lnTo>
                      <a:lnTo>
                        <a:pt x="68" y="93"/>
                      </a:lnTo>
                      <a:lnTo>
                        <a:pt x="60" y="110"/>
                      </a:lnTo>
                      <a:lnTo>
                        <a:pt x="60" y="102"/>
                      </a:lnTo>
                      <a:lnTo>
                        <a:pt x="51" y="102"/>
                      </a:lnTo>
                      <a:lnTo>
                        <a:pt x="51" y="110"/>
                      </a:lnTo>
                      <a:lnTo>
                        <a:pt x="43" y="127"/>
                      </a:lnTo>
                      <a:lnTo>
                        <a:pt x="26" y="136"/>
                      </a:lnTo>
                      <a:lnTo>
                        <a:pt x="26" y="127"/>
                      </a:lnTo>
                      <a:lnTo>
                        <a:pt x="34" y="119"/>
                      </a:lnTo>
                      <a:lnTo>
                        <a:pt x="26" y="110"/>
                      </a:lnTo>
                      <a:lnTo>
                        <a:pt x="17" y="110"/>
                      </a:lnTo>
                      <a:lnTo>
                        <a:pt x="26" y="102"/>
                      </a:lnTo>
                      <a:lnTo>
                        <a:pt x="26" y="93"/>
                      </a:lnTo>
                      <a:lnTo>
                        <a:pt x="26" y="85"/>
                      </a:lnTo>
                      <a:lnTo>
                        <a:pt x="17" y="85"/>
                      </a:lnTo>
                      <a:lnTo>
                        <a:pt x="9" y="85"/>
                      </a:lnTo>
                      <a:lnTo>
                        <a:pt x="9" y="76"/>
                      </a:lnTo>
                      <a:lnTo>
                        <a:pt x="0" y="68"/>
                      </a:lnTo>
                      <a:lnTo>
                        <a:pt x="0" y="51"/>
                      </a:lnTo>
                      <a:lnTo>
                        <a:pt x="43" y="42"/>
                      </a:lnTo>
                      <a:lnTo>
                        <a:pt x="85" y="42"/>
                      </a:lnTo>
                      <a:lnTo>
                        <a:pt x="94" y="42"/>
                      </a:lnTo>
                      <a:lnTo>
                        <a:pt x="136" y="34"/>
                      </a:lnTo>
                      <a:lnTo>
                        <a:pt x="153" y="34"/>
                      </a:lnTo>
                      <a:lnTo>
                        <a:pt x="170" y="34"/>
                      </a:lnTo>
                      <a:lnTo>
                        <a:pt x="230" y="26"/>
                      </a:lnTo>
                      <a:lnTo>
                        <a:pt x="281" y="17"/>
                      </a:lnTo>
                      <a:lnTo>
                        <a:pt x="281" y="26"/>
                      </a:lnTo>
                      <a:lnTo>
                        <a:pt x="289" y="26"/>
                      </a:lnTo>
                      <a:lnTo>
                        <a:pt x="289" y="34"/>
                      </a:lnTo>
                      <a:lnTo>
                        <a:pt x="298" y="42"/>
                      </a:lnTo>
                      <a:lnTo>
                        <a:pt x="298" y="51"/>
                      </a:lnTo>
                      <a:lnTo>
                        <a:pt x="306" y="51"/>
                      </a:lnTo>
                      <a:lnTo>
                        <a:pt x="357" y="51"/>
                      </a:lnTo>
                      <a:lnTo>
                        <a:pt x="366" y="51"/>
                      </a:lnTo>
                      <a:lnTo>
                        <a:pt x="391" y="51"/>
                      </a:lnTo>
                      <a:lnTo>
                        <a:pt x="400" y="51"/>
                      </a:lnTo>
                      <a:lnTo>
                        <a:pt x="425" y="42"/>
                      </a:lnTo>
                      <a:lnTo>
                        <a:pt x="442" y="42"/>
                      </a:lnTo>
                      <a:lnTo>
                        <a:pt x="476" y="42"/>
                      </a:lnTo>
                      <a:lnTo>
                        <a:pt x="493" y="42"/>
                      </a:lnTo>
                      <a:lnTo>
                        <a:pt x="544" y="42"/>
                      </a:lnTo>
                      <a:lnTo>
                        <a:pt x="552" y="42"/>
                      </a:lnTo>
                      <a:lnTo>
                        <a:pt x="569" y="34"/>
                      </a:lnTo>
                      <a:lnTo>
                        <a:pt x="595" y="34"/>
                      </a:lnTo>
                      <a:lnTo>
                        <a:pt x="595" y="42"/>
                      </a:lnTo>
                      <a:lnTo>
                        <a:pt x="595" y="51"/>
                      </a:lnTo>
                      <a:lnTo>
                        <a:pt x="603" y="59"/>
                      </a:lnTo>
                      <a:lnTo>
                        <a:pt x="612" y="59"/>
                      </a:lnTo>
                      <a:lnTo>
                        <a:pt x="620" y="59"/>
                      </a:lnTo>
                      <a:lnTo>
                        <a:pt x="612" y="51"/>
                      </a:lnTo>
                      <a:lnTo>
                        <a:pt x="620" y="51"/>
                      </a:lnTo>
                      <a:lnTo>
                        <a:pt x="620" y="42"/>
                      </a:lnTo>
                      <a:lnTo>
                        <a:pt x="620" y="34"/>
                      </a:lnTo>
                      <a:lnTo>
                        <a:pt x="612" y="26"/>
                      </a:lnTo>
                      <a:lnTo>
                        <a:pt x="612" y="9"/>
                      </a:lnTo>
                      <a:lnTo>
                        <a:pt x="612" y="0"/>
                      </a:lnTo>
                      <a:lnTo>
                        <a:pt x="612" y="9"/>
                      </a:lnTo>
                      <a:lnTo>
                        <a:pt x="620" y="0"/>
                      </a:lnTo>
                      <a:lnTo>
                        <a:pt x="629" y="0"/>
                      </a:lnTo>
                      <a:lnTo>
                        <a:pt x="637" y="0"/>
                      </a:lnTo>
                      <a:lnTo>
                        <a:pt x="646" y="0"/>
                      </a:lnTo>
                      <a:lnTo>
                        <a:pt x="646" y="9"/>
                      </a:lnTo>
                      <a:lnTo>
                        <a:pt x="654" y="9"/>
                      </a:lnTo>
                      <a:lnTo>
                        <a:pt x="663" y="9"/>
                      </a:lnTo>
                      <a:lnTo>
                        <a:pt x="671" y="17"/>
                      </a:lnTo>
                      <a:lnTo>
                        <a:pt x="671" y="26"/>
                      </a:lnTo>
                      <a:lnTo>
                        <a:pt x="680" y="34"/>
                      </a:lnTo>
                      <a:lnTo>
                        <a:pt x="680" y="51"/>
                      </a:lnTo>
                      <a:lnTo>
                        <a:pt x="688" y="59"/>
                      </a:lnTo>
                      <a:lnTo>
                        <a:pt x="705" y="102"/>
                      </a:lnTo>
                      <a:lnTo>
                        <a:pt x="705" y="110"/>
                      </a:lnTo>
                      <a:lnTo>
                        <a:pt x="714" y="127"/>
                      </a:lnTo>
                      <a:lnTo>
                        <a:pt x="722" y="136"/>
                      </a:lnTo>
                      <a:lnTo>
                        <a:pt x="739" y="161"/>
                      </a:lnTo>
                      <a:lnTo>
                        <a:pt x="739" y="170"/>
                      </a:lnTo>
                      <a:lnTo>
                        <a:pt x="790" y="237"/>
                      </a:lnTo>
                      <a:close/>
                    </a:path>
                  </a:pathLst>
                </a:custGeom>
                <a:solidFill>
                  <a:srgbClr val="8DA3FF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0" hangingPunct="0">
                    <a:spcBef>
                      <a:spcPct val="20000"/>
                    </a:spcBef>
                  </a:pPr>
                  <a:endParaRPr lang="en-US"/>
                </a:p>
              </p:txBody>
            </p:sp>
            <p:sp>
              <p:nvSpPr>
                <p:cNvPr id="46203" name="Freeform 159"/>
                <p:cNvSpPr>
                  <a:spLocks/>
                </p:cNvSpPr>
                <p:nvPr/>
              </p:nvSpPr>
              <p:spPr bwMode="auto">
                <a:xfrm>
                  <a:off x="3895" y="3207"/>
                  <a:ext cx="85" cy="26"/>
                </a:xfrm>
                <a:custGeom>
                  <a:avLst/>
                  <a:gdLst>
                    <a:gd name="T0" fmla="*/ 51 w 85"/>
                    <a:gd name="T1" fmla="*/ 9 h 26"/>
                    <a:gd name="T2" fmla="*/ 51 w 85"/>
                    <a:gd name="T3" fmla="*/ 9 h 26"/>
                    <a:gd name="T4" fmla="*/ 68 w 85"/>
                    <a:gd name="T5" fmla="*/ 0 h 26"/>
                    <a:gd name="T6" fmla="*/ 76 w 85"/>
                    <a:gd name="T7" fmla="*/ 0 h 26"/>
                    <a:gd name="T8" fmla="*/ 85 w 85"/>
                    <a:gd name="T9" fmla="*/ 0 h 26"/>
                    <a:gd name="T10" fmla="*/ 85 w 85"/>
                    <a:gd name="T11" fmla="*/ 9 h 26"/>
                    <a:gd name="T12" fmla="*/ 59 w 85"/>
                    <a:gd name="T13" fmla="*/ 9 h 26"/>
                    <a:gd name="T14" fmla="*/ 51 w 85"/>
                    <a:gd name="T15" fmla="*/ 9 h 26"/>
                    <a:gd name="T16" fmla="*/ 51 w 85"/>
                    <a:gd name="T17" fmla="*/ 9 h 26"/>
                    <a:gd name="T18" fmla="*/ 0 w 85"/>
                    <a:gd name="T19" fmla="*/ 26 h 26"/>
                    <a:gd name="T20" fmla="*/ 0 w 85"/>
                    <a:gd name="T21" fmla="*/ 26 h 26"/>
                    <a:gd name="T22" fmla="*/ 0 w 85"/>
                    <a:gd name="T23" fmla="*/ 17 h 26"/>
                    <a:gd name="T24" fmla="*/ 0 w 85"/>
                    <a:gd name="T25" fmla="*/ 17 h 26"/>
                    <a:gd name="T26" fmla="*/ 8 w 85"/>
                    <a:gd name="T27" fmla="*/ 17 h 26"/>
                    <a:gd name="T28" fmla="*/ 17 w 85"/>
                    <a:gd name="T29" fmla="*/ 17 h 26"/>
                    <a:gd name="T30" fmla="*/ 25 w 85"/>
                    <a:gd name="T31" fmla="*/ 17 h 26"/>
                    <a:gd name="T32" fmla="*/ 34 w 85"/>
                    <a:gd name="T33" fmla="*/ 9 h 26"/>
                    <a:gd name="T34" fmla="*/ 51 w 85"/>
                    <a:gd name="T35" fmla="*/ 9 h 2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w 85"/>
                    <a:gd name="T55" fmla="*/ 0 h 26"/>
                    <a:gd name="T56" fmla="*/ 85 w 85"/>
                    <a:gd name="T57" fmla="*/ 26 h 26"/>
                  </a:gdLst>
                  <a:ahLst/>
                  <a:cxnLst>
                    <a:cxn ang="T36">
                      <a:pos x="T0" y="T1"/>
                    </a:cxn>
                    <a:cxn ang="T37">
                      <a:pos x="T2" y="T3"/>
                    </a:cxn>
                    <a:cxn ang="T38">
                      <a:pos x="T4" y="T5"/>
                    </a:cxn>
                    <a:cxn ang="T39">
                      <a:pos x="T6" y="T7"/>
                    </a:cxn>
                    <a:cxn ang="T40">
                      <a:pos x="T8" y="T9"/>
                    </a:cxn>
                    <a:cxn ang="T41">
                      <a:pos x="T10" y="T11"/>
                    </a:cxn>
                    <a:cxn ang="T42">
                      <a:pos x="T12" y="T13"/>
                    </a:cxn>
                    <a:cxn ang="T43">
                      <a:pos x="T14" y="T15"/>
                    </a:cxn>
                    <a:cxn ang="T44">
                      <a:pos x="T16" y="T17"/>
                    </a:cxn>
                    <a:cxn ang="T45">
                      <a:pos x="T18" y="T19"/>
                    </a:cxn>
                    <a:cxn ang="T46">
                      <a:pos x="T20" y="T21"/>
                    </a:cxn>
                    <a:cxn ang="T47">
                      <a:pos x="T22" y="T23"/>
                    </a:cxn>
                    <a:cxn ang="T48">
                      <a:pos x="T24" y="T25"/>
                    </a:cxn>
                    <a:cxn ang="T49">
                      <a:pos x="T26" y="T27"/>
                    </a:cxn>
                    <a:cxn ang="T50">
                      <a:pos x="T28" y="T29"/>
                    </a:cxn>
                    <a:cxn ang="T51">
                      <a:pos x="T30" y="T31"/>
                    </a:cxn>
                    <a:cxn ang="T52">
                      <a:pos x="T32" y="T33"/>
                    </a:cxn>
                    <a:cxn ang="T53">
                      <a:pos x="T34" y="T35"/>
                    </a:cxn>
                  </a:cxnLst>
                  <a:rect l="T54" t="T55" r="T56" b="T57"/>
                  <a:pathLst>
                    <a:path w="85" h="26">
                      <a:moveTo>
                        <a:pt x="51" y="9"/>
                      </a:moveTo>
                      <a:lnTo>
                        <a:pt x="51" y="9"/>
                      </a:lnTo>
                      <a:lnTo>
                        <a:pt x="68" y="0"/>
                      </a:lnTo>
                      <a:lnTo>
                        <a:pt x="76" y="0"/>
                      </a:lnTo>
                      <a:lnTo>
                        <a:pt x="85" y="0"/>
                      </a:lnTo>
                      <a:lnTo>
                        <a:pt x="85" y="9"/>
                      </a:lnTo>
                      <a:lnTo>
                        <a:pt x="59" y="9"/>
                      </a:lnTo>
                      <a:lnTo>
                        <a:pt x="51" y="9"/>
                      </a:lnTo>
                      <a:lnTo>
                        <a:pt x="0" y="26"/>
                      </a:lnTo>
                      <a:lnTo>
                        <a:pt x="0" y="17"/>
                      </a:lnTo>
                      <a:lnTo>
                        <a:pt x="8" y="17"/>
                      </a:lnTo>
                      <a:lnTo>
                        <a:pt x="17" y="17"/>
                      </a:lnTo>
                      <a:lnTo>
                        <a:pt x="25" y="17"/>
                      </a:lnTo>
                      <a:lnTo>
                        <a:pt x="34" y="9"/>
                      </a:lnTo>
                      <a:lnTo>
                        <a:pt x="51" y="9"/>
                      </a:lnTo>
                      <a:close/>
                    </a:path>
                  </a:pathLst>
                </a:custGeom>
                <a:solidFill>
                  <a:srgbClr val="8DA3FF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0" hangingPunct="0">
                    <a:spcBef>
                      <a:spcPct val="20000"/>
                    </a:spcBef>
                  </a:pPr>
                  <a:endParaRPr lang="en-US"/>
                </a:p>
              </p:txBody>
            </p:sp>
            <p:sp>
              <p:nvSpPr>
                <p:cNvPr id="46204" name="Freeform 160"/>
                <p:cNvSpPr>
                  <a:spLocks/>
                </p:cNvSpPr>
                <p:nvPr/>
              </p:nvSpPr>
              <p:spPr bwMode="auto">
                <a:xfrm>
                  <a:off x="4617" y="3300"/>
                  <a:ext cx="59" cy="77"/>
                </a:xfrm>
                <a:custGeom>
                  <a:avLst/>
                  <a:gdLst>
                    <a:gd name="T0" fmla="*/ 25 w 59"/>
                    <a:gd name="T1" fmla="*/ 34 h 77"/>
                    <a:gd name="T2" fmla="*/ 25 w 59"/>
                    <a:gd name="T3" fmla="*/ 26 h 77"/>
                    <a:gd name="T4" fmla="*/ 17 w 59"/>
                    <a:gd name="T5" fmla="*/ 17 h 77"/>
                    <a:gd name="T6" fmla="*/ 8 w 59"/>
                    <a:gd name="T7" fmla="*/ 9 h 77"/>
                    <a:gd name="T8" fmla="*/ 0 w 59"/>
                    <a:gd name="T9" fmla="*/ 0 h 77"/>
                    <a:gd name="T10" fmla="*/ 0 w 59"/>
                    <a:gd name="T11" fmla="*/ 0 h 77"/>
                    <a:gd name="T12" fmla="*/ 8 w 59"/>
                    <a:gd name="T13" fmla="*/ 9 h 77"/>
                    <a:gd name="T14" fmla="*/ 25 w 59"/>
                    <a:gd name="T15" fmla="*/ 34 h 77"/>
                    <a:gd name="T16" fmla="*/ 51 w 59"/>
                    <a:gd name="T17" fmla="*/ 51 h 77"/>
                    <a:gd name="T18" fmla="*/ 59 w 59"/>
                    <a:gd name="T19" fmla="*/ 68 h 77"/>
                    <a:gd name="T20" fmla="*/ 51 w 59"/>
                    <a:gd name="T21" fmla="*/ 77 h 77"/>
                    <a:gd name="T22" fmla="*/ 51 w 59"/>
                    <a:gd name="T23" fmla="*/ 77 h 77"/>
                    <a:gd name="T24" fmla="*/ 51 w 59"/>
                    <a:gd name="T25" fmla="*/ 60 h 77"/>
                    <a:gd name="T26" fmla="*/ 42 w 59"/>
                    <a:gd name="T27" fmla="*/ 51 h 77"/>
                    <a:gd name="T28" fmla="*/ 42 w 59"/>
                    <a:gd name="T29" fmla="*/ 51 h 77"/>
                    <a:gd name="T30" fmla="*/ 34 w 59"/>
                    <a:gd name="T31" fmla="*/ 60 h 77"/>
                    <a:gd name="T32" fmla="*/ 25 w 59"/>
                    <a:gd name="T33" fmla="*/ 51 h 77"/>
                    <a:gd name="T34" fmla="*/ 25 w 59"/>
                    <a:gd name="T35" fmla="*/ 43 h 77"/>
                    <a:gd name="T36" fmla="*/ 25 w 59"/>
                    <a:gd name="T37" fmla="*/ 43 h 77"/>
                    <a:gd name="T38" fmla="*/ 25 w 59"/>
                    <a:gd name="T39" fmla="*/ 34 h 77"/>
                    <a:gd name="T40" fmla="*/ 42 w 59"/>
                    <a:gd name="T41" fmla="*/ 43 h 77"/>
                    <a:gd name="T42" fmla="*/ 25 w 59"/>
                    <a:gd name="T43" fmla="*/ 34 h 77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w 59"/>
                    <a:gd name="T67" fmla="*/ 0 h 77"/>
                    <a:gd name="T68" fmla="*/ 59 w 59"/>
                    <a:gd name="T69" fmla="*/ 77 h 77"/>
                  </a:gdLst>
                  <a:ahLst/>
                  <a:cxnLst>
                    <a:cxn ang="T44">
                      <a:pos x="T0" y="T1"/>
                    </a:cxn>
                    <a:cxn ang="T45">
                      <a:pos x="T2" y="T3"/>
                    </a:cxn>
                    <a:cxn ang="T46">
                      <a:pos x="T4" y="T5"/>
                    </a:cxn>
                    <a:cxn ang="T47">
                      <a:pos x="T6" y="T7"/>
                    </a:cxn>
                    <a:cxn ang="T48">
                      <a:pos x="T8" y="T9"/>
                    </a:cxn>
                    <a:cxn ang="T49">
                      <a:pos x="T10" y="T11"/>
                    </a:cxn>
                    <a:cxn ang="T50">
                      <a:pos x="T12" y="T13"/>
                    </a:cxn>
                    <a:cxn ang="T51">
                      <a:pos x="T14" y="T15"/>
                    </a:cxn>
                    <a:cxn ang="T52">
                      <a:pos x="T16" y="T17"/>
                    </a:cxn>
                    <a:cxn ang="T53">
                      <a:pos x="T18" y="T19"/>
                    </a:cxn>
                    <a:cxn ang="T54">
                      <a:pos x="T20" y="T21"/>
                    </a:cxn>
                    <a:cxn ang="T55">
                      <a:pos x="T22" y="T23"/>
                    </a:cxn>
                    <a:cxn ang="T56">
                      <a:pos x="T24" y="T25"/>
                    </a:cxn>
                    <a:cxn ang="T57">
                      <a:pos x="T26" y="T27"/>
                    </a:cxn>
                    <a:cxn ang="T58">
                      <a:pos x="T28" y="T29"/>
                    </a:cxn>
                    <a:cxn ang="T59">
                      <a:pos x="T30" y="T31"/>
                    </a:cxn>
                    <a:cxn ang="T60">
                      <a:pos x="T32" y="T33"/>
                    </a:cxn>
                    <a:cxn ang="T61">
                      <a:pos x="T34" y="T35"/>
                    </a:cxn>
                    <a:cxn ang="T62">
                      <a:pos x="T36" y="T37"/>
                    </a:cxn>
                    <a:cxn ang="T63">
                      <a:pos x="T38" y="T39"/>
                    </a:cxn>
                    <a:cxn ang="T64">
                      <a:pos x="T40" y="T41"/>
                    </a:cxn>
                    <a:cxn ang="T65">
                      <a:pos x="T42" y="T43"/>
                    </a:cxn>
                  </a:cxnLst>
                  <a:rect l="T66" t="T67" r="T68" b="T69"/>
                  <a:pathLst>
                    <a:path w="59" h="77">
                      <a:moveTo>
                        <a:pt x="25" y="34"/>
                      </a:moveTo>
                      <a:lnTo>
                        <a:pt x="25" y="26"/>
                      </a:lnTo>
                      <a:lnTo>
                        <a:pt x="17" y="17"/>
                      </a:lnTo>
                      <a:lnTo>
                        <a:pt x="8" y="9"/>
                      </a:lnTo>
                      <a:lnTo>
                        <a:pt x="0" y="0"/>
                      </a:lnTo>
                      <a:lnTo>
                        <a:pt x="8" y="9"/>
                      </a:lnTo>
                      <a:lnTo>
                        <a:pt x="25" y="34"/>
                      </a:lnTo>
                      <a:lnTo>
                        <a:pt x="51" y="51"/>
                      </a:lnTo>
                      <a:lnTo>
                        <a:pt x="59" y="68"/>
                      </a:lnTo>
                      <a:lnTo>
                        <a:pt x="51" y="77"/>
                      </a:lnTo>
                      <a:lnTo>
                        <a:pt x="51" y="60"/>
                      </a:lnTo>
                      <a:lnTo>
                        <a:pt x="42" y="51"/>
                      </a:lnTo>
                      <a:lnTo>
                        <a:pt x="34" y="60"/>
                      </a:lnTo>
                      <a:lnTo>
                        <a:pt x="25" y="51"/>
                      </a:lnTo>
                      <a:lnTo>
                        <a:pt x="25" y="43"/>
                      </a:lnTo>
                      <a:lnTo>
                        <a:pt x="25" y="34"/>
                      </a:lnTo>
                      <a:lnTo>
                        <a:pt x="42" y="43"/>
                      </a:lnTo>
                      <a:lnTo>
                        <a:pt x="25" y="34"/>
                      </a:lnTo>
                      <a:close/>
                    </a:path>
                  </a:pathLst>
                </a:custGeom>
                <a:solidFill>
                  <a:srgbClr val="8DA3FF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0" hangingPunct="0">
                    <a:spcBef>
                      <a:spcPct val="20000"/>
                    </a:spcBef>
                  </a:pPr>
                  <a:endParaRPr lang="en-US"/>
                </a:p>
              </p:txBody>
            </p:sp>
            <p:sp>
              <p:nvSpPr>
                <p:cNvPr id="46205" name="Freeform 161"/>
                <p:cNvSpPr>
                  <a:spLocks/>
                </p:cNvSpPr>
                <p:nvPr/>
              </p:nvSpPr>
              <p:spPr bwMode="auto">
                <a:xfrm>
                  <a:off x="4651" y="3351"/>
                  <a:ext cx="25" cy="60"/>
                </a:xfrm>
                <a:custGeom>
                  <a:avLst/>
                  <a:gdLst>
                    <a:gd name="T0" fmla="*/ 0 w 25"/>
                    <a:gd name="T1" fmla="*/ 9 h 60"/>
                    <a:gd name="T2" fmla="*/ 8 w 25"/>
                    <a:gd name="T3" fmla="*/ 0 h 60"/>
                    <a:gd name="T4" fmla="*/ 8 w 25"/>
                    <a:gd name="T5" fmla="*/ 9 h 60"/>
                    <a:gd name="T6" fmla="*/ 8 w 25"/>
                    <a:gd name="T7" fmla="*/ 26 h 60"/>
                    <a:gd name="T8" fmla="*/ 8 w 25"/>
                    <a:gd name="T9" fmla="*/ 43 h 60"/>
                    <a:gd name="T10" fmla="*/ 25 w 25"/>
                    <a:gd name="T11" fmla="*/ 60 h 60"/>
                    <a:gd name="T12" fmla="*/ 0 w 25"/>
                    <a:gd name="T13" fmla="*/ 34 h 60"/>
                    <a:gd name="T14" fmla="*/ 0 w 25"/>
                    <a:gd name="T15" fmla="*/ 9 h 60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w 25"/>
                    <a:gd name="T25" fmla="*/ 0 h 60"/>
                    <a:gd name="T26" fmla="*/ 25 w 25"/>
                    <a:gd name="T27" fmla="*/ 60 h 60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T24" t="T25" r="T26" b="T27"/>
                  <a:pathLst>
                    <a:path w="25" h="60">
                      <a:moveTo>
                        <a:pt x="0" y="9"/>
                      </a:moveTo>
                      <a:lnTo>
                        <a:pt x="8" y="0"/>
                      </a:lnTo>
                      <a:lnTo>
                        <a:pt x="8" y="9"/>
                      </a:lnTo>
                      <a:lnTo>
                        <a:pt x="8" y="26"/>
                      </a:lnTo>
                      <a:lnTo>
                        <a:pt x="8" y="43"/>
                      </a:lnTo>
                      <a:lnTo>
                        <a:pt x="25" y="60"/>
                      </a:lnTo>
                      <a:lnTo>
                        <a:pt x="0" y="34"/>
                      </a:lnTo>
                      <a:lnTo>
                        <a:pt x="0" y="9"/>
                      </a:lnTo>
                      <a:close/>
                    </a:path>
                  </a:pathLst>
                </a:custGeom>
                <a:solidFill>
                  <a:srgbClr val="8DA3FF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0" hangingPunct="0">
                    <a:spcBef>
                      <a:spcPct val="20000"/>
                    </a:spcBef>
                  </a:pPr>
                  <a:endParaRPr lang="en-US"/>
                </a:p>
              </p:txBody>
            </p:sp>
            <p:sp>
              <p:nvSpPr>
                <p:cNvPr id="46206" name="Freeform 162"/>
                <p:cNvSpPr>
                  <a:spLocks/>
                </p:cNvSpPr>
                <p:nvPr/>
              </p:nvSpPr>
              <p:spPr bwMode="auto">
                <a:xfrm>
                  <a:off x="4523" y="3622"/>
                  <a:ext cx="17" cy="17"/>
                </a:xfrm>
                <a:custGeom>
                  <a:avLst/>
                  <a:gdLst>
                    <a:gd name="T0" fmla="*/ 9 w 17"/>
                    <a:gd name="T1" fmla="*/ 9 h 17"/>
                    <a:gd name="T2" fmla="*/ 17 w 17"/>
                    <a:gd name="T3" fmla="*/ 17 h 17"/>
                    <a:gd name="T4" fmla="*/ 9 w 17"/>
                    <a:gd name="T5" fmla="*/ 17 h 17"/>
                    <a:gd name="T6" fmla="*/ 9 w 17"/>
                    <a:gd name="T7" fmla="*/ 0 h 17"/>
                    <a:gd name="T8" fmla="*/ 0 w 17"/>
                    <a:gd name="T9" fmla="*/ 0 h 17"/>
                    <a:gd name="T10" fmla="*/ 9 w 17"/>
                    <a:gd name="T11" fmla="*/ 0 h 17"/>
                    <a:gd name="T12" fmla="*/ 9 w 17"/>
                    <a:gd name="T13" fmla="*/ 9 h 17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w 17"/>
                    <a:gd name="T22" fmla="*/ 0 h 17"/>
                    <a:gd name="T23" fmla="*/ 17 w 17"/>
                    <a:gd name="T24" fmla="*/ 17 h 17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T21" t="T22" r="T23" b="T24"/>
                  <a:pathLst>
                    <a:path w="17" h="17">
                      <a:moveTo>
                        <a:pt x="9" y="9"/>
                      </a:moveTo>
                      <a:lnTo>
                        <a:pt x="17" y="17"/>
                      </a:lnTo>
                      <a:lnTo>
                        <a:pt x="9" y="17"/>
                      </a:lnTo>
                      <a:lnTo>
                        <a:pt x="9" y="0"/>
                      </a:lnTo>
                      <a:lnTo>
                        <a:pt x="0" y="0"/>
                      </a:lnTo>
                      <a:lnTo>
                        <a:pt x="9" y="0"/>
                      </a:lnTo>
                      <a:lnTo>
                        <a:pt x="9" y="9"/>
                      </a:lnTo>
                      <a:close/>
                    </a:path>
                  </a:pathLst>
                </a:custGeom>
                <a:solidFill>
                  <a:srgbClr val="8DA3FF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0" hangingPunct="0">
                    <a:spcBef>
                      <a:spcPct val="20000"/>
                    </a:spcBef>
                  </a:pPr>
                  <a:endParaRPr lang="en-US"/>
                </a:p>
              </p:txBody>
            </p:sp>
            <p:sp>
              <p:nvSpPr>
                <p:cNvPr id="46207" name="Freeform 163"/>
                <p:cNvSpPr>
                  <a:spLocks/>
                </p:cNvSpPr>
                <p:nvPr/>
              </p:nvSpPr>
              <p:spPr bwMode="auto">
                <a:xfrm>
                  <a:off x="4736" y="3750"/>
                  <a:ext cx="34" cy="59"/>
                </a:xfrm>
                <a:custGeom>
                  <a:avLst/>
                  <a:gdLst>
                    <a:gd name="T0" fmla="*/ 34 w 34"/>
                    <a:gd name="T1" fmla="*/ 0 h 59"/>
                    <a:gd name="T2" fmla="*/ 25 w 34"/>
                    <a:gd name="T3" fmla="*/ 25 h 59"/>
                    <a:gd name="T4" fmla="*/ 0 w 34"/>
                    <a:gd name="T5" fmla="*/ 59 h 59"/>
                    <a:gd name="T6" fmla="*/ 25 w 34"/>
                    <a:gd name="T7" fmla="*/ 25 h 59"/>
                    <a:gd name="T8" fmla="*/ 25 w 34"/>
                    <a:gd name="T9" fmla="*/ 16 h 59"/>
                    <a:gd name="T10" fmla="*/ 25 w 34"/>
                    <a:gd name="T11" fmla="*/ 8 h 59"/>
                    <a:gd name="T12" fmla="*/ 34 w 34"/>
                    <a:gd name="T13" fmla="*/ 0 h 59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w 34"/>
                    <a:gd name="T22" fmla="*/ 0 h 59"/>
                    <a:gd name="T23" fmla="*/ 34 w 34"/>
                    <a:gd name="T24" fmla="*/ 59 h 59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T21" t="T22" r="T23" b="T24"/>
                  <a:pathLst>
                    <a:path w="34" h="59">
                      <a:moveTo>
                        <a:pt x="34" y="0"/>
                      </a:moveTo>
                      <a:lnTo>
                        <a:pt x="25" y="25"/>
                      </a:lnTo>
                      <a:lnTo>
                        <a:pt x="0" y="59"/>
                      </a:lnTo>
                      <a:lnTo>
                        <a:pt x="25" y="25"/>
                      </a:lnTo>
                      <a:lnTo>
                        <a:pt x="25" y="16"/>
                      </a:lnTo>
                      <a:lnTo>
                        <a:pt x="25" y="8"/>
                      </a:lnTo>
                      <a:lnTo>
                        <a:pt x="34" y="0"/>
                      </a:lnTo>
                      <a:close/>
                    </a:path>
                  </a:pathLst>
                </a:custGeom>
                <a:solidFill>
                  <a:srgbClr val="8DA3FF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0" hangingPunct="0">
                    <a:spcBef>
                      <a:spcPct val="20000"/>
                    </a:spcBef>
                  </a:pPr>
                  <a:endParaRPr lang="en-US"/>
                </a:p>
              </p:txBody>
            </p:sp>
            <p:sp>
              <p:nvSpPr>
                <p:cNvPr id="46208" name="Freeform 164"/>
                <p:cNvSpPr>
                  <a:spLocks/>
                </p:cNvSpPr>
                <p:nvPr/>
              </p:nvSpPr>
              <p:spPr bwMode="auto">
                <a:xfrm>
                  <a:off x="3521" y="953"/>
                  <a:ext cx="60" cy="51"/>
                </a:xfrm>
                <a:custGeom>
                  <a:avLst/>
                  <a:gdLst>
                    <a:gd name="T0" fmla="*/ 60 w 60"/>
                    <a:gd name="T1" fmla="*/ 0 h 51"/>
                    <a:gd name="T2" fmla="*/ 51 w 60"/>
                    <a:gd name="T3" fmla="*/ 17 h 51"/>
                    <a:gd name="T4" fmla="*/ 26 w 60"/>
                    <a:gd name="T5" fmla="*/ 26 h 51"/>
                    <a:gd name="T6" fmla="*/ 17 w 60"/>
                    <a:gd name="T7" fmla="*/ 43 h 51"/>
                    <a:gd name="T8" fmla="*/ 9 w 60"/>
                    <a:gd name="T9" fmla="*/ 51 h 51"/>
                    <a:gd name="T10" fmla="*/ 0 w 60"/>
                    <a:gd name="T11" fmla="*/ 43 h 51"/>
                    <a:gd name="T12" fmla="*/ 0 w 60"/>
                    <a:gd name="T13" fmla="*/ 43 h 51"/>
                    <a:gd name="T14" fmla="*/ 0 w 60"/>
                    <a:gd name="T15" fmla="*/ 34 h 51"/>
                    <a:gd name="T16" fmla="*/ 60 w 60"/>
                    <a:gd name="T17" fmla="*/ 0 h 51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60"/>
                    <a:gd name="T28" fmla="*/ 0 h 51"/>
                    <a:gd name="T29" fmla="*/ 60 w 60"/>
                    <a:gd name="T30" fmla="*/ 51 h 51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60" h="51">
                      <a:moveTo>
                        <a:pt x="60" y="0"/>
                      </a:moveTo>
                      <a:lnTo>
                        <a:pt x="51" y="17"/>
                      </a:lnTo>
                      <a:lnTo>
                        <a:pt x="26" y="26"/>
                      </a:lnTo>
                      <a:lnTo>
                        <a:pt x="17" y="43"/>
                      </a:lnTo>
                      <a:lnTo>
                        <a:pt x="9" y="51"/>
                      </a:lnTo>
                      <a:lnTo>
                        <a:pt x="0" y="43"/>
                      </a:lnTo>
                      <a:lnTo>
                        <a:pt x="0" y="34"/>
                      </a:lnTo>
                      <a:lnTo>
                        <a:pt x="60" y="0"/>
                      </a:lnTo>
                      <a:close/>
                    </a:path>
                  </a:pathLst>
                </a:custGeom>
                <a:solidFill>
                  <a:srgbClr val="8DA3FF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0" hangingPunct="0">
                    <a:spcBef>
                      <a:spcPct val="20000"/>
                    </a:spcBef>
                  </a:pPr>
                  <a:endParaRPr lang="en-US"/>
                </a:p>
              </p:txBody>
            </p:sp>
            <p:sp>
              <p:nvSpPr>
                <p:cNvPr id="46209" name="Freeform 165"/>
                <p:cNvSpPr>
                  <a:spLocks/>
                </p:cNvSpPr>
                <p:nvPr/>
              </p:nvSpPr>
              <p:spPr bwMode="auto">
                <a:xfrm>
                  <a:off x="3581" y="1038"/>
                  <a:ext cx="76" cy="59"/>
                </a:xfrm>
                <a:custGeom>
                  <a:avLst/>
                  <a:gdLst>
                    <a:gd name="T0" fmla="*/ 8 w 76"/>
                    <a:gd name="T1" fmla="*/ 26 h 59"/>
                    <a:gd name="T2" fmla="*/ 8 w 76"/>
                    <a:gd name="T3" fmla="*/ 17 h 59"/>
                    <a:gd name="T4" fmla="*/ 34 w 76"/>
                    <a:gd name="T5" fmla="*/ 0 h 59"/>
                    <a:gd name="T6" fmla="*/ 68 w 76"/>
                    <a:gd name="T7" fmla="*/ 0 h 59"/>
                    <a:gd name="T8" fmla="*/ 76 w 76"/>
                    <a:gd name="T9" fmla="*/ 0 h 59"/>
                    <a:gd name="T10" fmla="*/ 68 w 76"/>
                    <a:gd name="T11" fmla="*/ 9 h 59"/>
                    <a:gd name="T12" fmla="*/ 59 w 76"/>
                    <a:gd name="T13" fmla="*/ 17 h 59"/>
                    <a:gd name="T14" fmla="*/ 34 w 76"/>
                    <a:gd name="T15" fmla="*/ 34 h 59"/>
                    <a:gd name="T16" fmla="*/ 17 w 76"/>
                    <a:gd name="T17" fmla="*/ 59 h 59"/>
                    <a:gd name="T18" fmla="*/ 8 w 76"/>
                    <a:gd name="T19" fmla="*/ 51 h 59"/>
                    <a:gd name="T20" fmla="*/ 0 w 76"/>
                    <a:gd name="T21" fmla="*/ 43 h 59"/>
                    <a:gd name="T22" fmla="*/ 0 w 76"/>
                    <a:gd name="T23" fmla="*/ 34 h 59"/>
                    <a:gd name="T24" fmla="*/ 8 w 76"/>
                    <a:gd name="T25" fmla="*/ 26 h 59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w 76"/>
                    <a:gd name="T40" fmla="*/ 0 h 59"/>
                    <a:gd name="T41" fmla="*/ 76 w 76"/>
                    <a:gd name="T42" fmla="*/ 59 h 59"/>
                  </a:gdLst>
                  <a:ahLst/>
                  <a:cxnLst>
                    <a:cxn ang="T26">
                      <a:pos x="T0" y="T1"/>
                    </a:cxn>
                    <a:cxn ang="T27">
                      <a:pos x="T2" y="T3"/>
                    </a:cxn>
                    <a:cxn ang="T28">
                      <a:pos x="T4" y="T5"/>
                    </a:cxn>
                    <a:cxn ang="T29">
                      <a:pos x="T6" y="T7"/>
                    </a:cxn>
                    <a:cxn ang="T30">
                      <a:pos x="T8" y="T9"/>
                    </a:cxn>
                    <a:cxn ang="T31">
                      <a:pos x="T10" y="T11"/>
                    </a:cxn>
                    <a:cxn ang="T32">
                      <a:pos x="T12" y="T13"/>
                    </a:cxn>
                    <a:cxn ang="T33">
                      <a:pos x="T14" y="T15"/>
                    </a:cxn>
                    <a:cxn ang="T34">
                      <a:pos x="T16" y="T17"/>
                    </a:cxn>
                    <a:cxn ang="T35">
                      <a:pos x="T18" y="T19"/>
                    </a:cxn>
                    <a:cxn ang="T36">
                      <a:pos x="T20" y="T21"/>
                    </a:cxn>
                    <a:cxn ang="T37">
                      <a:pos x="T22" y="T23"/>
                    </a:cxn>
                    <a:cxn ang="T38">
                      <a:pos x="T24" y="T25"/>
                    </a:cxn>
                  </a:cxnLst>
                  <a:rect l="T39" t="T40" r="T41" b="T42"/>
                  <a:pathLst>
                    <a:path w="76" h="59">
                      <a:moveTo>
                        <a:pt x="8" y="26"/>
                      </a:moveTo>
                      <a:lnTo>
                        <a:pt x="8" y="17"/>
                      </a:lnTo>
                      <a:lnTo>
                        <a:pt x="34" y="0"/>
                      </a:lnTo>
                      <a:lnTo>
                        <a:pt x="68" y="0"/>
                      </a:lnTo>
                      <a:lnTo>
                        <a:pt x="76" y="0"/>
                      </a:lnTo>
                      <a:lnTo>
                        <a:pt x="68" y="9"/>
                      </a:lnTo>
                      <a:lnTo>
                        <a:pt x="59" y="17"/>
                      </a:lnTo>
                      <a:lnTo>
                        <a:pt x="34" y="34"/>
                      </a:lnTo>
                      <a:lnTo>
                        <a:pt x="17" y="59"/>
                      </a:lnTo>
                      <a:lnTo>
                        <a:pt x="8" y="51"/>
                      </a:lnTo>
                      <a:lnTo>
                        <a:pt x="0" y="43"/>
                      </a:lnTo>
                      <a:lnTo>
                        <a:pt x="0" y="34"/>
                      </a:lnTo>
                      <a:lnTo>
                        <a:pt x="8" y="26"/>
                      </a:lnTo>
                      <a:close/>
                    </a:path>
                  </a:pathLst>
                </a:custGeom>
                <a:solidFill>
                  <a:srgbClr val="8DA3FF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0" hangingPunct="0">
                    <a:spcBef>
                      <a:spcPct val="20000"/>
                    </a:spcBef>
                  </a:pPr>
                  <a:endParaRPr lang="en-US"/>
                </a:p>
              </p:txBody>
            </p:sp>
            <p:sp>
              <p:nvSpPr>
                <p:cNvPr id="46210" name="Freeform 166"/>
                <p:cNvSpPr>
                  <a:spLocks/>
                </p:cNvSpPr>
                <p:nvPr/>
              </p:nvSpPr>
              <p:spPr bwMode="auto">
                <a:xfrm>
                  <a:off x="3428" y="1072"/>
                  <a:ext cx="586" cy="263"/>
                </a:xfrm>
                <a:custGeom>
                  <a:avLst/>
                  <a:gdLst>
                    <a:gd name="T0" fmla="*/ 407 w 586"/>
                    <a:gd name="T1" fmla="*/ 144 h 263"/>
                    <a:gd name="T2" fmla="*/ 365 w 586"/>
                    <a:gd name="T3" fmla="*/ 153 h 263"/>
                    <a:gd name="T4" fmla="*/ 348 w 586"/>
                    <a:gd name="T5" fmla="*/ 170 h 263"/>
                    <a:gd name="T6" fmla="*/ 340 w 586"/>
                    <a:gd name="T7" fmla="*/ 186 h 263"/>
                    <a:gd name="T8" fmla="*/ 348 w 586"/>
                    <a:gd name="T9" fmla="*/ 161 h 263"/>
                    <a:gd name="T10" fmla="*/ 297 w 586"/>
                    <a:gd name="T11" fmla="*/ 186 h 263"/>
                    <a:gd name="T12" fmla="*/ 263 w 586"/>
                    <a:gd name="T13" fmla="*/ 254 h 263"/>
                    <a:gd name="T14" fmla="*/ 246 w 586"/>
                    <a:gd name="T15" fmla="*/ 254 h 263"/>
                    <a:gd name="T16" fmla="*/ 255 w 586"/>
                    <a:gd name="T17" fmla="*/ 246 h 263"/>
                    <a:gd name="T18" fmla="*/ 255 w 586"/>
                    <a:gd name="T19" fmla="*/ 229 h 263"/>
                    <a:gd name="T20" fmla="*/ 246 w 586"/>
                    <a:gd name="T21" fmla="*/ 229 h 263"/>
                    <a:gd name="T22" fmla="*/ 238 w 586"/>
                    <a:gd name="T23" fmla="*/ 229 h 263"/>
                    <a:gd name="T24" fmla="*/ 238 w 586"/>
                    <a:gd name="T25" fmla="*/ 229 h 263"/>
                    <a:gd name="T26" fmla="*/ 238 w 586"/>
                    <a:gd name="T27" fmla="*/ 220 h 263"/>
                    <a:gd name="T28" fmla="*/ 238 w 586"/>
                    <a:gd name="T29" fmla="*/ 203 h 263"/>
                    <a:gd name="T30" fmla="*/ 238 w 586"/>
                    <a:gd name="T31" fmla="*/ 203 h 263"/>
                    <a:gd name="T32" fmla="*/ 238 w 586"/>
                    <a:gd name="T33" fmla="*/ 195 h 263"/>
                    <a:gd name="T34" fmla="*/ 238 w 586"/>
                    <a:gd name="T35" fmla="*/ 186 h 263"/>
                    <a:gd name="T36" fmla="*/ 221 w 586"/>
                    <a:gd name="T37" fmla="*/ 178 h 263"/>
                    <a:gd name="T38" fmla="*/ 212 w 586"/>
                    <a:gd name="T39" fmla="*/ 178 h 263"/>
                    <a:gd name="T40" fmla="*/ 212 w 586"/>
                    <a:gd name="T41" fmla="*/ 170 h 263"/>
                    <a:gd name="T42" fmla="*/ 204 w 586"/>
                    <a:gd name="T43" fmla="*/ 161 h 263"/>
                    <a:gd name="T44" fmla="*/ 195 w 586"/>
                    <a:gd name="T45" fmla="*/ 161 h 263"/>
                    <a:gd name="T46" fmla="*/ 187 w 586"/>
                    <a:gd name="T47" fmla="*/ 161 h 263"/>
                    <a:gd name="T48" fmla="*/ 178 w 586"/>
                    <a:gd name="T49" fmla="*/ 153 h 263"/>
                    <a:gd name="T50" fmla="*/ 170 w 586"/>
                    <a:gd name="T51" fmla="*/ 153 h 263"/>
                    <a:gd name="T52" fmla="*/ 161 w 586"/>
                    <a:gd name="T53" fmla="*/ 153 h 263"/>
                    <a:gd name="T54" fmla="*/ 153 w 586"/>
                    <a:gd name="T55" fmla="*/ 153 h 263"/>
                    <a:gd name="T56" fmla="*/ 144 w 586"/>
                    <a:gd name="T57" fmla="*/ 153 h 263"/>
                    <a:gd name="T58" fmla="*/ 144 w 586"/>
                    <a:gd name="T59" fmla="*/ 153 h 263"/>
                    <a:gd name="T60" fmla="*/ 119 w 586"/>
                    <a:gd name="T61" fmla="*/ 144 h 263"/>
                    <a:gd name="T62" fmla="*/ 25 w 586"/>
                    <a:gd name="T63" fmla="*/ 119 h 263"/>
                    <a:gd name="T64" fmla="*/ 17 w 586"/>
                    <a:gd name="T65" fmla="*/ 102 h 263"/>
                    <a:gd name="T66" fmla="*/ 8 w 586"/>
                    <a:gd name="T67" fmla="*/ 102 h 263"/>
                    <a:gd name="T68" fmla="*/ 0 w 586"/>
                    <a:gd name="T69" fmla="*/ 102 h 263"/>
                    <a:gd name="T70" fmla="*/ 42 w 586"/>
                    <a:gd name="T71" fmla="*/ 68 h 263"/>
                    <a:gd name="T72" fmla="*/ 102 w 586"/>
                    <a:gd name="T73" fmla="*/ 42 h 263"/>
                    <a:gd name="T74" fmla="*/ 127 w 586"/>
                    <a:gd name="T75" fmla="*/ 25 h 263"/>
                    <a:gd name="T76" fmla="*/ 153 w 586"/>
                    <a:gd name="T77" fmla="*/ 17 h 263"/>
                    <a:gd name="T78" fmla="*/ 170 w 586"/>
                    <a:gd name="T79" fmla="*/ 25 h 263"/>
                    <a:gd name="T80" fmla="*/ 170 w 586"/>
                    <a:gd name="T81" fmla="*/ 51 h 263"/>
                    <a:gd name="T82" fmla="*/ 204 w 586"/>
                    <a:gd name="T83" fmla="*/ 34 h 263"/>
                    <a:gd name="T84" fmla="*/ 263 w 586"/>
                    <a:gd name="T85" fmla="*/ 85 h 263"/>
                    <a:gd name="T86" fmla="*/ 314 w 586"/>
                    <a:gd name="T87" fmla="*/ 85 h 263"/>
                    <a:gd name="T88" fmla="*/ 348 w 586"/>
                    <a:gd name="T89" fmla="*/ 68 h 263"/>
                    <a:gd name="T90" fmla="*/ 399 w 586"/>
                    <a:gd name="T91" fmla="*/ 42 h 263"/>
                    <a:gd name="T92" fmla="*/ 475 w 586"/>
                    <a:gd name="T93" fmla="*/ 25 h 263"/>
                    <a:gd name="T94" fmla="*/ 475 w 586"/>
                    <a:gd name="T95" fmla="*/ 59 h 263"/>
                    <a:gd name="T96" fmla="*/ 492 w 586"/>
                    <a:gd name="T97" fmla="*/ 68 h 263"/>
                    <a:gd name="T98" fmla="*/ 526 w 586"/>
                    <a:gd name="T99" fmla="*/ 59 h 263"/>
                    <a:gd name="T100" fmla="*/ 543 w 586"/>
                    <a:gd name="T101" fmla="*/ 93 h 263"/>
                    <a:gd name="T102" fmla="*/ 569 w 586"/>
                    <a:gd name="T103" fmla="*/ 102 h 263"/>
                    <a:gd name="T104" fmla="*/ 577 w 586"/>
                    <a:gd name="T105" fmla="*/ 110 h 263"/>
                    <a:gd name="T106" fmla="*/ 543 w 586"/>
                    <a:gd name="T107" fmla="*/ 119 h 263"/>
                    <a:gd name="T108" fmla="*/ 509 w 586"/>
                    <a:gd name="T109" fmla="*/ 119 h 263"/>
                    <a:gd name="T110" fmla="*/ 475 w 586"/>
                    <a:gd name="T111" fmla="*/ 127 h 263"/>
                    <a:gd name="T112" fmla="*/ 424 w 586"/>
                    <a:gd name="T113" fmla="*/ 136 h 263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  <a:gd name="T165" fmla="*/ 0 60000 65536"/>
                    <a:gd name="T166" fmla="*/ 0 60000 65536"/>
                    <a:gd name="T167" fmla="*/ 0 60000 65536"/>
                    <a:gd name="T168" fmla="*/ 0 60000 65536"/>
                    <a:gd name="T169" fmla="*/ 0 60000 65536"/>
                    <a:gd name="T170" fmla="*/ 0 60000 65536"/>
                    <a:gd name="T171" fmla="*/ 0 w 586"/>
                    <a:gd name="T172" fmla="*/ 0 h 263"/>
                    <a:gd name="T173" fmla="*/ 586 w 586"/>
                    <a:gd name="T174" fmla="*/ 263 h 263"/>
                  </a:gdLst>
                  <a:ahLst/>
                  <a:cxnLst>
                    <a:cxn ang="T114">
                      <a:pos x="T0" y="T1"/>
                    </a:cxn>
                    <a:cxn ang="T115">
                      <a:pos x="T2" y="T3"/>
                    </a:cxn>
                    <a:cxn ang="T116">
                      <a:pos x="T4" y="T5"/>
                    </a:cxn>
                    <a:cxn ang="T117">
                      <a:pos x="T6" y="T7"/>
                    </a:cxn>
                    <a:cxn ang="T118">
                      <a:pos x="T8" y="T9"/>
                    </a:cxn>
                    <a:cxn ang="T119">
                      <a:pos x="T10" y="T11"/>
                    </a:cxn>
                    <a:cxn ang="T120">
                      <a:pos x="T12" y="T13"/>
                    </a:cxn>
                    <a:cxn ang="T121">
                      <a:pos x="T14" y="T15"/>
                    </a:cxn>
                    <a:cxn ang="T122">
                      <a:pos x="T16" y="T17"/>
                    </a:cxn>
                    <a:cxn ang="T123">
                      <a:pos x="T18" y="T19"/>
                    </a:cxn>
                    <a:cxn ang="T124">
                      <a:pos x="T20" y="T21"/>
                    </a:cxn>
                    <a:cxn ang="T125">
                      <a:pos x="T22" y="T23"/>
                    </a:cxn>
                    <a:cxn ang="T126">
                      <a:pos x="T24" y="T25"/>
                    </a:cxn>
                    <a:cxn ang="T127">
                      <a:pos x="T26" y="T27"/>
                    </a:cxn>
                    <a:cxn ang="T128">
                      <a:pos x="T28" y="T29"/>
                    </a:cxn>
                    <a:cxn ang="T129">
                      <a:pos x="T30" y="T31"/>
                    </a:cxn>
                    <a:cxn ang="T130">
                      <a:pos x="T32" y="T33"/>
                    </a:cxn>
                    <a:cxn ang="T131">
                      <a:pos x="T34" y="T35"/>
                    </a:cxn>
                    <a:cxn ang="T132">
                      <a:pos x="T36" y="T37"/>
                    </a:cxn>
                    <a:cxn ang="T133">
                      <a:pos x="T38" y="T39"/>
                    </a:cxn>
                    <a:cxn ang="T134">
                      <a:pos x="T40" y="T41"/>
                    </a:cxn>
                    <a:cxn ang="T135">
                      <a:pos x="T42" y="T43"/>
                    </a:cxn>
                    <a:cxn ang="T136">
                      <a:pos x="T44" y="T45"/>
                    </a:cxn>
                    <a:cxn ang="T137">
                      <a:pos x="T46" y="T47"/>
                    </a:cxn>
                    <a:cxn ang="T138">
                      <a:pos x="T48" y="T49"/>
                    </a:cxn>
                    <a:cxn ang="T139">
                      <a:pos x="T50" y="T51"/>
                    </a:cxn>
                    <a:cxn ang="T140">
                      <a:pos x="T52" y="T53"/>
                    </a:cxn>
                    <a:cxn ang="T141">
                      <a:pos x="T54" y="T55"/>
                    </a:cxn>
                    <a:cxn ang="T142">
                      <a:pos x="T56" y="T57"/>
                    </a:cxn>
                    <a:cxn ang="T143">
                      <a:pos x="T58" y="T59"/>
                    </a:cxn>
                    <a:cxn ang="T144">
                      <a:pos x="T60" y="T61"/>
                    </a:cxn>
                    <a:cxn ang="T145">
                      <a:pos x="T62" y="T63"/>
                    </a:cxn>
                    <a:cxn ang="T146">
                      <a:pos x="T64" y="T65"/>
                    </a:cxn>
                    <a:cxn ang="T147">
                      <a:pos x="T66" y="T67"/>
                    </a:cxn>
                    <a:cxn ang="T148">
                      <a:pos x="T68" y="T69"/>
                    </a:cxn>
                    <a:cxn ang="T149">
                      <a:pos x="T70" y="T71"/>
                    </a:cxn>
                    <a:cxn ang="T150">
                      <a:pos x="T72" y="T73"/>
                    </a:cxn>
                    <a:cxn ang="T151">
                      <a:pos x="T74" y="T75"/>
                    </a:cxn>
                    <a:cxn ang="T152">
                      <a:pos x="T76" y="T77"/>
                    </a:cxn>
                    <a:cxn ang="T153">
                      <a:pos x="T78" y="T79"/>
                    </a:cxn>
                    <a:cxn ang="T154">
                      <a:pos x="T80" y="T81"/>
                    </a:cxn>
                    <a:cxn ang="T155">
                      <a:pos x="T82" y="T83"/>
                    </a:cxn>
                    <a:cxn ang="T156">
                      <a:pos x="T84" y="T85"/>
                    </a:cxn>
                    <a:cxn ang="T157">
                      <a:pos x="T86" y="T87"/>
                    </a:cxn>
                    <a:cxn ang="T158">
                      <a:pos x="T88" y="T89"/>
                    </a:cxn>
                    <a:cxn ang="T159">
                      <a:pos x="T90" y="T91"/>
                    </a:cxn>
                    <a:cxn ang="T160">
                      <a:pos x="T92" y="T93"/>
                    </a:cxn>
                    <a:cxn ang="T161">
                      <a:pos x="T94" y="T95"/>
                    </a:cxn>
                    <a:cxn ang="T162">
                      <a:pos x="T96" y="T97"/>
                    </a:cxn>
                    <a:cxn ang="T163">
                      <a:pos x="T98" y="T99"/>
                    </a:cxn>
                    <a:cxn ang="T164">
                      <a:pos x="T100" y="T101"/>
                    </a:cxn>
                    <a:cxn ang="T165">
                      <a:pos x="T102" y="T103"/>
                    </a:cxn>
                    <a:cxn ang="T166">
                      <a:pos x="T104" y="T105"/>
                    </a:cxn>
                    <a:cxn ang="T167">
                      <a:pos x="T106" y="T107"/>
                    </a:cxn>
                    <a:cxn ang="T168">
                      <a:pos x="T108" y="T109"/>
                    </a:cxn>
                    <a:cxn ang="T169">
                      <a:pos x="T110" y="T111"/>
                    </a:cxn>
                    <a:cxn ang="T170">
                      <a:pos x="T112" y="T113"/>
                    </a:cxn>
                  </a:cxnLst>
                  <a:rect l="T171" t="T172" r="T173" b="T174"/>
                  <a:pathLst>
                    <a:path w="586" h="263">
                      <a:moveTo>
                        <a:pt x="407" y="136"/>
                      </a:moveTo>
                      <a:lnTo>
                        <a:pt x="399" y="136"/>
                      </a:lnTo>
                      <a:lnTo>
                        <a:pt x="407" y="144"/>
                      </a:lnTo>
                      <a:lnTo>
                        <a:pt x="390" y="144"/>
                      </a:lnTo>
                      <a:lnTo>
                        <a:pt x="373" y="144"/>
                      </a:lnTo>
                      <a:lnTo>
                        <a:pt x="365" y="153"/>
                      </a:lnTo>
                      <a:lnTo>
                        <a:pt x="365" y="161"/>
                      </a:lnTo>
                      <a:lnTo>
                        <a:pt x="356" y="170"/>
                      </a:lnTo>
                      <a:lnTo>
                        <a:pt x="348" y="170"/>
                      </a:lnTo>
                      <a:lnTo>
                        <a:pt x="348" y="178"/>
                      </a:lnTo>
                      <a:lnTo>
                        <a:pt x="340" y="186"/>
                      </a:lnTo>
                      <a:lnTo>
                        <a:pt x="340" y="178"/>
                      </a:lnTo>
                      <a:lnTo>
                        <a:pt x="348" y="161"/>
                      </a:lnTo>
                      <a:lnTo>
                        <a:pt x="331" y="161"/>
                      </a:lnTo>
                      <a:lnTo>
                        <a:pt x="314" y="178"/>
                      </a:lnTo>
                      <a:lnTo>
                        <a:pt x="297" y="186"/>
                      </a:lnTo>
                      <a:lnTo>
                        <a:pt x="289" y="203"/>
                      </a:lnTo>
                      <a:lnTo>
                        <a:pt x="280" y="220"/>
                      </a:lnTo>
                      <a:lnTo>
                        <a:pt x="263" y="254"/>
                      </a:lnTo>
                      <a:lnTo>
                        <a:pt x="263" y="263"/>
                      </a:lnTo>
                      <a:lnTo>
                        <a:pt x="255" y="263"/>
                      </a:lnTo>
                      <a:lnTo>
                        <a:pt x="246" y="254"/>
                      </a:lnTo>
                      <a:lnTo>
                        <a:pt x="255" y="254"/>
                      </a:lnTo>
                      <a:lnTo>
                        <a:pt x="255" y="246"/>
                      </a:lnTo>
                      <a:lnTo>
                        <a:pt x="255" y="229"/>
                      </a:lnTo>
                      <a:lnTo>
                        <a:pt x="246" y="229"/>
                      </a:lnTo>
                      <a:lnTo>
                        <a:pt x="238" y="229"/>
                      </a:lnTo>
                      <a:lnTo>
                        <a:pt x="238" y="237"/>
                      </a:lnTo>
                      <a:lnTo>
                        <a:pt x="238" y="229"/>
                      </a:lnTo>
                      <a:lnTo>
                        <a:pt x="238" y="220"/>
                      </a:lnTo>
                      <a:lnTo>
                        <a:pt x="238" y="212"/>
                      </a:lnTo>
                      <a:lnTo>
                        <a:pt x="238" y="203"/>
                      </a:lnTo>
                      <a:lnTo>
                        <a:pt x="238" y="195"/>
                      </a:lnTo>
                      <a:lnTo>
                        <a:pt x="238" y="186"/>
                      </a:lnTo>
                      <a:lnTo>
                        <a:pt x="229" y="186"/>
                      </a:lnTo>
                      <a:lnTo>
                        <a:pt x="221" y="178"/>
                      </a:lnTo>
                      <a:lnTo>
                        <a:pt x="212" y="178"/>
                      </a:lnTo>
                      <a:lnTo>
                        <a:pt x="204" y="178"/>
                      </a:lnTo>
                      <a:lnTo>
                        <a:pt x="212" y="170"/>
                      </a:lnTo>
                      <a:lnTo>
                        <a:pt x="212" y="161"/>
                      </a:lnTo>
                      <a:lnTo>
                        <a:pt x="204" y="161"/>
                      </a:lnTo>
                      <a:lnTo>
                        <a:pt x="195" y="161"/>
                      </a:lnTo>
                      <a:lnTo>
                        <a:pt x="187" y="161"/>
                      </a:lnTo>
                      <a:lnTo>
                        <a:pt x="187" y="153"/>
                      </a:lnTo>
                      <a:lnTo>
                        <a:pt x="178" y="161"/>
                      </a:lnTo>
                      <a:lnTo>
                        <a:pt x="178" y="153"/>
                      </a:lnTo>
                      <a:lnTo>
                        <a:pt x="170" y="153"/>
                      </a:lnTo>
                      <a:lnTo>
                        <a:pt x="161" y="153"/>
                      </a:lnTo>
                      <a:lnTo>
                        <a:pt x="161" y="161"/>
                      </a:lnTo>
                      <a:lnTo>
                        <a:pt x="153" y="153"/>
                      </a:lnTo>
                      <a:lnTo>
                        <a:pt x="144" y="153"/>
                      </a:lnTo>
                      <a:lnTo>
                        <a:pt x="136" y="153"/>
                      </a:lnTo>
                      <a:lnTo>
                        <a:pt x="127" y="144"/>
                      </a:lnTo>
                      <a:lnTo>
                        <a:pt x="119" y="144"/>
                      </a:lnTo>
                      <a:lnTo>
                        <a:pt x="42" y="127"/>
                      </a:lnTo>
                      <a:lnTo>
                        <a:pt x="25" y="119"/>
                      </a:lnTo>
                      <a:lnTo>
                        <a:pt x="17" y="110"/>
                      </a:lnTo>
                      <a:lnTo>
                        <a:pt x="17" y="102"/>
                      </a:lnTo>
                      <a:lnTo>
                        <a:pt x="8" y="102"/>
                      </a:lnTo>
                      <a:lnTo>
                        <a:pt x="8" y="93"/>
                      </a:lnTo>
                      <a:lnTo>
                        <a:pt x="0" y="102"/>
                      </a:lnTo>
                      <a:lnTo>
                        <a:pt x="0" y="93"/>
                      </a:lnTo>
                      <a:lnTo>
                        <a:pt x="34" y="76"/>
                      </a:lnTo>
                      <a:lnTo>
                        <a:pt x="42" y="68"/>
                      </a:lnTo>
                      <a:lnTo>
                        <a:pt x="51" y="59"/>
                      </a:lnTo>
                      <a:lnTo>
                        <a:pt x="85" y="51"/>
                      </a:lnTo>
                      <a:lnTo>
                        <a:pt x="102" y="42"/>
                      </a:lnTo>
                      <a:lnTo>
                        <a:pt x="110" y="34"/>
                      </a:lnTo>
                      <a:lnTo>
                        <a:pt x="119" y="34"/>
                      </a:lnTo>
                      <a:lnTo>
                        <a:pt x="127" y="25"/>
                      </a:lnTo>
                      <a:lnTo>
                        <a:pt x="127" y="17"/>
                      </a:lnTo>
                      <a:lnTo>
                        <a:pt x="153" y="0"/>
                      </a:lnTo>
                      <a:lnTo>
                        <a:pt x="153" y="17"/>
                      </a:lnTo>
                      <a:lnTo>
                        <a:pt x="161" y="17"/>
                      </a:lnTo>
                      <a:lnTo>
                        <a:pt x="161" y="25"/>
                      </a:lnTo>
                      <a:lnTo>
                        <a:pt x="170" y="25"/>
                      </a:lnTo>
                      <a:lnTo>
                        <a:pt x="170" y="34"/>
                      </a:lnTo>
                      <a:lnTo>
                        <a:pt x="170" y="51"/>
                      </a:lnTo>
                      <a:lnTo>
                        <a:pt x="195" y="34"/>
                      </a:lnTo>
                      <a:lnTo>
                        <a:pt x="187" y="42"/>
                      </a:lnTo>
                      <a:lnTo>
                        <a:pt x="204" y="34"/>
                      </a:lnTo>
                      <a:lnTo>
                        <a:pt x="212" y="34"/>
                      </a:lnTo>
                      <a:lnTo>
                        <a:pt x="238" y="42"/>
                      </a:lnTo>
                      <a:lnTo>
                        <a:pt x="263" y="85"/>
                      </a:lnTo>
                      <a:lnTo>
                        <a:pt x="289" y="85"/>
                      </a:lnTo>
                      <a:lnTo>
                        <a:pt x="297" y="76"/>
                      </a:lnTo>
                      <a:lnTo>
                        <a:pt x="314" y="85"/>
                      </a:lnTo>
                      <a:lnTo>
                        <a:pt x="323" y="76"/>
                      </a:lnTo>
                      <a:lnTo>
                        <a:pt x="331" y="85"/>
                      </a:lnTo>
                      <a:lnTo>
                        <a:pt x="348" y="68"/>
                      </a:lnTo>
                      <a:lnTo>
                        <a:pt x="373" y="51"/>
                      </a:lnTo>
                      <a:lnTo>
                        <a:pt x="399" y="42"/>
                      </a:lnTo>
                      <a:lnTo>
                        <a:pt x="433" y="42"/>
                      </a:lnTo>
                      <a:lnTo>
                        <a:pt x="450" y="34"/>
                      </a:lnTo>
                      <a:lnTo>
                        <a:pt x="475" y="25"/>
                      </a:lnTo>
                      <a:lnTo>
                        <a:pt x="475" y="34"/>
                      </a:lnTo>
                      <a:lnTo>
                        <a:pt x="475" y="59"/>
                      </a:lnTo>
                      <a:lnTo>
                        <a:pt x="475" y="68"/>
                      </a:lnTo>
                      <a:lnTo>
                        <a:pt x="484" y="59"/>
                      </a:lnTo>
                      <a:lnTo>
                        <a:pt x="492" y="68"/>
                      </a:lnTo>
                      <a:lnTo>
                        <a:pt x="509" y="59"/>
                      </a:lnTo>
                      <a:lnTo>
                        <a:pt x="518" y="68"/>
                      </a:lnTo>
                      <a:lnTo>
                        <a:pt x="526" y="59"/>
                      </a:lnTo>
                      <a:lnTo>
                        <a:pt x="535" y="59"/>
                      </a:lnTo>
                      <a:lnTo>
                        <a:pt x="552" y="85"/>
                      </a:lnTo>
                      <a:lnTo>
                        <a:pt x="543" y="93"/>
                      </a:lnTo>
                      <a:lnTo>
                        <a:pt x="552" y="93"/>
                      </a:lnTo>
                      <a:lnTo>
                        <a:pt x="560" y="93"/>
                      </a:lnTo>
                      <a:lnTo>
                        <a:pt x="569" y="102"/>
                      </a:lnTo>
                      <a:lnTo>
                        <a:pt x="577" y="110"/>
                      </a:lnTo>
                      <a:lnTo>
                        <a:pt x="586" y="119"/>
                      </a:lnTo>
                      <a:lnTo>
                        <a:pt x="560" y="119"/>
                      </a:lnTo>
                      <a:lnTo>
                        <a:pt x="543" y="119"/>
                      </a:lnTo>
                      <a:lnTo>
                        <a:pt x="526" y="127"/>
                      </a:lnTo>
                      <a:lnTo>
                        <a:pt x="518" y="119"/>
                      </a:lnTo>
                      <a:lnTo>
                        <a:pt x="509" y="119"/>
                      </a:lnTo>
                      <a:lnTo>
                        <a:pt x="509" y="144"/>
                      </a:lnTo>
                      <a:lnTo>
                        <a:pt x="501" y="136"/>
                      </a:lnTo>
                      <a:lnTo>
                        <a:pt x="475" y="127"/>
                      </a:lnTo>
                      <a:lnTo>
                        <a:pt x="450" y="119"/>
                      </a:lnTo>
                      <a:lnTo>
                        <a:pt x="441" y="119"/>
                      </a:lnTo>
                      <a:lnTo>
                        <a:pt x="424" y="136"/>
                      </a:lnTo>
                      <a:lnTo>
                        <a:pt x="407" y="136"/>
                      </a:lnTo>
                      <a:close/>
                    </a:path>
                  </a:pathLst>
                </a:custGeom>
                <a:solidFill>
                  <a:srgbClr val="8DA3FF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0" hangingPunct="0">
                    <a:spcBef>
                      <a:spcPct val="20000"/>
                    </a:spcBef>
                  </a:pPr>
                  <a:endParaRPr lang="en-US"/>
                </a:p>
              </p:txBody>
            </p:sp>
            <p:sp>
              <p:nvSpPr>
                <p:cNvPr id="46211" name="Freeform 167"/>
                <p:cNvSpPr>
                  <a:spLocks/>
                </p:cNvSpPr>
                <p:nvPr/>
              </p:nvSpPr>
              <p:spPr bwMode="auto">
                <a:xfrm>
                  <a:off x="4014" y="1174"/>
                  <a:ext cx="34" cy="17"/>
                </a:xfrm>
                <a:custGeom>
                  <a:avLst/>
                  <a:gdLst>
                    <a:gd name="T0" fmla="*/ 0 w 34"/>
                    <a:gd name="T1" fmla="*/ 8 h 17"/>
                    <a:gd name="T2" fmla="*/ 8 w 34"/>
                    <a:gd name="T3" fmla="*/ 8 h 17"/>
                    <a:gd name="T4" fmla="*/ 8 w 34"/>
                    <a:gd name="T5" fmla="*/ 8 h 17"/>
                    <a:gd name="T6" fmla="*/ 17 w 34"/>
                    <a:gd name="T7" fmla="*/ 8 h 17"/>
                    <a:gd name="T8" fmla="*/ 17 w 34"/>
                    <a:gd name="T9" fmla="*/ 0 h 17"/>
                    <a:gd name="T10" fmla="*/ 8 w 34"/>
                    <a:gd name="T11" fmla="*/ 0 h 17"/>
                    <a:gd name="T12" fmla="*/ 17 w 34"/>
                    <a:gd name="T13" fmla="*/ 0 h 17"/>
                    <a:gd name="T14" fmla="*/ 25 w 34"/>
                    <a:gd name="T15" fmla="*/ 0 h 17"/>
                    <a:gd name="T16" fmla="*/ 25 w 34"/>
                    <a:gd name="T17" fmla="*/ 8 h 17"/>
                    <a:gd name="T18" fmla="*/ 34 w 34"/>
                    <a:gd name="T19" fmla="*/ 8 h 17"/>
                    <a:gd name="T20" fmla="*/ 34 w 34"/>
                    <a:gd name="T21" fmla="*/ 17 h 17"/>
                    <a:gd name="T22" fmla="*/ 25 w 34"/>
                    <a:gd name="T23" fmla="*/ 17 h 17"/>
                    <a:gd name="T24" fmla="*/ 17 w 34"/>
                    <a:gd name="T25" fmla="*/ 17 h 17"/>
                    <a:gd name="T26" fmla="*/ 8 w 34"/>
                    <a:gd name="T27" fmla="*/ 17 h 17"/>
                    <a:gd name="T28" fmla="*/ 0 w 34"/>
                    <a:gd name="T29" fmla="*/ 8 h 17"/>
                    <a:gd name="T30" fmla="*/ 0 w 34"/>
                    <a:gd name="T31" fmla="*/ 17 h 17"/>
                    <a:gd name="T32" fmla="*/ 0 w 34"/>
                    <a:gd name="T33" fmla="*/ 8 h 17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w 34"/>
                    <a:gd name="T52" fmla="*/ 0 h 17"/>
                    <a:gd name="T53" fmla="*/ 34 w 34"/>
                    <a:gd name="T54" fmla="*/ 17 h 17"/>
                  </a:gdLst>
                  <a:ahLst/>
                  <a:cxnLst>
                    <a:cxn ang="T34">
                      <a:pos x="T0" y="T1"/>
                    </a:cxn>
                    <a:cxn ang="T35">
                      <a:pos x="T2" y="T3"/>
                    </a:cxn>
                    <a:cxn ang="T36">
                      <a:pos x="T4" y="T5"/>
                    </a:cxn>
                    <a:cxn ang="T37">
                      <a:pos x="T6" y="T7"/>
                    </a:cxn>
                    <a:cxn ang="T38">
                      <a:pos x="T8" y="T9"/>
                    </a:cxn>
                    <a:cxn ang="T39">
                      <a:pos x="T10" y="T11"/>
                    </a:cxn>
                    <a:cxn ang="T40">
                      <a:pos x="T12" y="T13"/>
                    </a:cxn>
                    <a:cxn ang="T41">
                      <a:pos x="T14" y="T15"/>
                    </a:cxn>
                    <a:cxn ang="T42">
                      <a:pos x="T16" y="T17"/>
                    </a:cxn>
                    <a:cxn ang="T43">
                      <a:pos x="T18" y="T19"/>
                    </a:cxn>
                    <a:cxn ang="T44">
                      <a:pos x="T20" y="T21"/>
                    </a:cxn>
                    <a:cxn ang="T45">
                      <a:pos x="T22" y="T23"/>
                    </a:cxn>
                    <a:cxn ang="T46">
                      <a:pos x="T24" y="T25"/>
                    </a:cxn>
                    <a:cxn ang="T47">
                      <a:pos x="T26" y="T27"/>
                    </a:cxn>
                    <a:cxn ang="T48">
                      <a:pos x="T28" y="T29"/>
                    </a:cxn>
                    <a:cxn ang="T49">
                      <a:pos x="T30" y="T31"/>
                    </a:cxn>
                    <a:cxn ang="T50">
                      <a:pos x="T32" y="T33"/>
                    </a:cxn>
                  </a:cxnLst>
                  <a:rect l="T51" t="T52" r="T53" b="T54"/>
                  <a:pathLst>
                    <a:path w="34" h="17">
                      <a:moveTo>
                        <a:pt x="0" y="8"/>
                      </a:moveTo>
                      <a:lnTo>
                        <a:pt x="8" y="8"/>
                      </a:lnTo>
                      <a:lnTo>
                        <a:pt x="17" y="8"/>
                      </a:lnTo>
                      <a:lnTo>
                        <a:pt x="17" y="0"/>
                      </a:lnTo>
                      <a:lnTo>
                        <a:pt x="8" y="0"/>
                      </a:lnTo>
                      <a:lnTo>
                        <a:pt x="17" y="0"/>
                      </a:lnTo>
                      <a:lnTo>
                        <a:pt x="25" y="0"/>
                      </a:lnTo>
                      <a:lnTo>
                        <a:pt x="25" y="8"/>
                      </a:lnTo>
                      <a:lnTo>
                        <a:pt x="34" y="8"/>
                      </a:lnTo>
                      <a:lnTo>
                        <a:pt x="34" y="17"/>
                      </a:lnTo>
                      <a:lnTo>
                        <a:pt x="25" y="17"/>
                      </a:lnTo>
                      <a:lnTo>
                        <a:pt x="17" y="17"/>
                      </a:lnTo>
                      <a:lnTo>
                        <a:pt x="8" y="17"/>
                      </a:lnTo>
                      <a:lnTo>
                        <a:pt x="0" y="8"/>
                      </a:lnTo>
                      <a:lnTo>
                        <a:pt x="0" y="17"/>
                      </a:lnTo>
                      <a:lnTo>
                        <a:pt x="0" y="8"/>
                      </a:lnTo>
                      <a:close/>
                    </a:path>
                  </a:pathLst>
                </a:custGeom>
                <a:solidFill>
                  <a:srgbClr val="8DA3FF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0" hangingPunct="0">
                    <a:spcBef>
                      <a:spcPct val="20000"/>
                    </a:spcBef>
                  </a:pPr>
                  <a:endParaRPr lang="en-US"/>
                </a:p>
              </p:txBody>
            </p:sp>
            <p:sp>
              <p:nvSpPr>
                <p:cNvPr id="46212" name="Freeform 168"/>
                <p:cNvSpPr>
                  <a:spLocks/>
                </p:cNvSpPr>
                <p:nvPr/>
              </p:nvSpPr>
              <p:spPr bwMode="auto">
                <a:xfrm>
                  <a:off x="3801" y="1225"/>
                  <a:ext cx="391" cy="533"/>
                </a:xfrm>
                <a:custGeom>
                  <a:avLst/>
                  <a:gdLst>
                    <a:gd name="T0" fmla="*/ 17 w 391"/>
                    <a:gd name="T1" fmla="*/ 516 h 533"/>
                    <a:gd name="T2" fmla="*/ 34 w 391"/>
                    <a:gd name="T3" fmla="*/ 466 h 533"/>
                    <a:gd name="T4" fmla="*/ 43 w 391"/>
                    <a:gd name="T5" fmla="*/ 398 h 533"/>
                    <a:gd name="T6" fmla="*/ 17 w 391"/>
                    <a:gd name="T7" fmla="*/ 305 h 533"/>
                    <a:gd name="T8" fmla="*/ 9 w 391"/>
                    <a:gd name="T9" fmla="*/ 271 h 533"/>
                    <a:gd name="T10" fmla="*/ 9 w 391"/>
                    <a:gd name="T11" fmla="*/ 271 h 533"/>
                    <a:gd name="T12" fmla="*/ 9 w 391"/>
                    <a:gd name="T13" fmla="*/ 245 h 533"/>
                    <a:gd name="T14" fmla="*/ 0 w 391"/>
                    <a:gd name="T15" fmla="*/ 237 h 533"/>
                    <a:gd name="T16" fmla="*/ 17 w 391"/>
                    <a:gd name="T17" fmla="*/ 194 h 533"/>
                    <a:gd name="T18" fmla="*/ 17 w 391"/>
                    <a:gd name="T19" fmla="*/ 152 h 533"/>
                    <a:gd name="T20" fmla="*/ 34 w 391"/>
                    <a:gd name="T21" fmla="*/ 135 h 533"/>
                    <a:gd name="T22" fmla="*/ 34 w 391"/>
                    <a:gd name="T23" fmla="*/ 127 h 533"/>
                    <a:gd name="T24" fmla="*/ 68 w 391"/>
                    <a:gd name="T25" fmla="*/ 84 h 533"/>
                    <a:gd name="T26" fmla="*/ 68 w 391"/>
                    <a:gd name="T27" fmla="*/ 110 h 533"/>
                    <a:gd name="T28" fmla="*/ 85 w 391"/>
                    <a:gd name="T29" fmla="*/ 135 h 533"/>
                    <a:gd name="T30" fmla="*/ 94 w 391"/>
                    <a:gd name="T31" fmla="*/ 101 h 533"/>
                    <a:gd name="T32" fmla="*/ 85 w 391"/>
                    <a:gd name="T33" fmla="*/ 67 h 533"/>
                    <a:gd name="T34" fmla="*/ 111 w 391"/>
                    <a:gd name="T35" fmla="*/ 50 h 533"/>
                    <a:gd name="T36" fmla="*/ 128 w 391"/>
                    <a:gd name="T37" fmla="*/ 50 h 533"/>
                    <a:gd name="T38" fmla="*/ 102 w 391"/>
                    <a:gd name="T39" fmla="*/ 25 h 533"/>
                    <a:gd name="T40" fmla="*/ 119 w 391"/>
                    <a:gd name="T41" fmla="*/ 17 h 533"/>
                    <a:gd name="T42" fmla="*/ 136 w 391"/>
                    <a:gd name="T43" fmla="*/ 0 h 533"/>
                    <a:gd name="T44" fmla="*/ 179 w 391"/>
                    <a:gd name="T45" fmla="*/ 8 h 533"/>
                    <a:gd name="T46" fmla="*/ 196 w 391"/>
                    <a:gd name="T47" fmla="*/ 17 h 533"/>
                    <a:gd name="T48" fmla="*/ 213 w 391"/>
                    <a:gd name="T49" fmla="*/ 25 h 533"/>
                    <a:gd name="T50" fmla="*/ 238 w 391"/>
                    <a:gd name="T51" fmla="*/ 33 h 533"/>
                    <a:gd name="T52" fmla="*/ 255 w 391"/>
                    <a:gd name="T53" fmla="*/ 33 h 533"/>
                    <a:gd name="T54" fmla="*/ 264 w 391"/>
                    <a:gd name="T55" fmla="*/ 50 h 533"/>
                    <a:gd name="T56" fmla="*/ 264 w 391"/>
                    <a:gd name="T57" fmla="*/ 50 h 533"/>
                    <a:gd name="T58" fmla="*/ 264 w 391"/>
                    <a:gd name="T59" fmla="*/ 76 h 533"/>
                    <a:gd name="T60" fmla="*/ 264 w 391"/>
                    <a:gd name="T61" fmla="*/ 84 h 533"/>
                    <a:gd name="T62" fmla="*/ 281 w 391"/>
                    <a:gd name="T63" fmla="*/ 101 h 533"/>
                    <a:gd name="T64" fmla="*/ 289 w 391"/>
                    <a:gd name="T65" fmla="*/ 144 h 533"/>
                    <a:gd name="T66" fmla="*/ 272 w 391"/>
                    <a:gd name="T67" fmla="*/ 178 h 533"/>
                    <a:gd name="T68" fmla="*/ 264 w 391"/>
                    <a:gd name="T69" fmla="*/ 203 h 533"/>
                    <a:gd name="T70" fmla="*/ 247 w 391"/>
                    <a:gd name="T71" fmla="*/ 220 h 533"/>
                    <a:gd name="T72" fmla="*/ 247 w 391"/>
                    <a:gd name="T73" fmla="*/ 254 h 533"/>
                    <a:gd name="T74" fmla="*/ 272 w 391"/>
                    <a:gd name="T75" fmla="*/ 262 h 533"/>
                    <a:gd name="T76" fmla="*/ 281 w 391"/>
                    <a:gd name="T77" fmla="*/ 245 h 533"/>
                    <a:gd name="T78" fmla="*/ 289 w 391"/>
                    <a:gd name="T79" fmla="*/ 228 h 533"/>
                    <a:gd name="T80" fmla="*/ 332 w 391"/>
                    <a:gd name="T81" fmla="*/ 194 h 533"/>
                    <a:gd name="T82" fmla="*/ 349 w 391"/>
                    <a:gd name="T83" fmla="*/ 203 h 533"/>
                    <a:gd name="T84" fmla="*/ 366 w 391"/>
                    <a:gd name="T85" fmla="*/ 237 h 533"/>
                    <a:gd name="T86" fmla="*/ 391 w 391"/>
                    <a:gd name="T87" fmla="*/ 330 h 533"/>
                    <a:gd name="T88" fmla="*/ 391 w 391"/>
                    <a:gd name="T89" fmla="*/ 355 h 533"/>
                    <a:gd name="T90" fmla="*/ 383 w 391"/>
                    <a:gd name="T91" fmla="*/ 372 h 533"/>
                    <a:gd name="T92" fmla="*/ 374 w 391"/>
                    <a:gd name="T93" fmla="*/ 364 h 533"/>
                    <a:gd name="T94" fmla="*/ 366 w 391"/>
                    <a:gd name="T95" fmla="*/ 381 h 533"/>
                    <a:gd name="T96" fmla="*/ 366 w 391"/>
                    <a:gd name="T97" fmla="*/ 398 h 533"/>
                    <a:gd name="T98" fmla="*/ 340 w 391"/>
                    <a:gd name="T99" fmla="*/ 423 h 533"/>
                    <a:gd name="T100" fmla="*/ 340 w 391"/>
                    <a:gd name="T101" fmla="*/ 457 h 533"/>
                    <a:gd name="T102" fmla="*/ 289 w 391"/>
                    <a:gd name="T103" fmla="*/ 508 h 533"/>
                    <a:gd name="T104" fmla="*/ 238 w 391"/>
                    <a:gd name="T105" fmla="*/ 516 h 533"/>
                    <a:gd name="T106" fmla="*/ 196 w 391"/>
                    <a:gd name="T107" fmla="*/ 516 h 533"/>
                    <a:gd name="T108" fmla="*/ 187 w 391"/>
                    <a:gd name="T109" fmla="*/ 516 h 533"/>
                    <a:gd name="T110" fmla="*/ 145 w 391"/>
                    <a:gd name="T111" fmla="*/ 516 h 533"/>
                    <a:gd name="T112" fmla="*/ 102 w 391"/>
                    <a:gd name="T113" fmla="*/ 525 h 533"/>
                    <a:gd name="T114" fmla="*/ 60 w 391"/>
                    <a:gd name="T115" fmla="*/ 525 h 533"/>
                    <a:gd name="T116" fmla="*/ 0 w 391"/>
                    <a:gd name="T117" fmla="*/ 533 h 533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  <a:gd name="T165" fmla="*/ 0 60000 65536"/>
                    <a:gd name="T166" fmla="*/ 0 60000 65536"/>
                    <a:gd name="T167" fmla="*/ 0 60000 65536"/>
                    <a:gd name="T168" fmla="*/ 0 60000 65536"/>
                    <a:gd name="T169" fmla="*/ 0 60000 65536"/>
                    <a:gd name="T170" fmla="*/ 0 60000 65536"/>
                    <a:gd name="T171" fmla="*/ 0 60000 65536"/>
                    <a:gd name="T172" fmla="*/ 0 60000 65536"/>
                    <a:gd name="T173" fmla="*/ 0 60000 65536"/>
                    <a:gd name="T174" fmla="*/ 0 60000 65536"/>
                    <a:gd name="T175" fmla="*/ 0 60000 65536"/>
                    <a:gd name="T176" fmla="*/ 0 60000 65536"/>
                    <a:gd name="T177" fmla="*/ 0 w 391"/>
                    <a:gd name="T178" fmla="*/ 0 h 533"/>
                    <a:gd name="T179" fmla="*/ 391 w 391"/>
                    <a:gd name="T180" fmla="*/ 533 h 533"/>
                  </a:gdLst>
                  <a:ahLst/>
                  <a:cxnLst>
                    <a:cxn ang="T118">
                      <a:pos x="T0" y="T1"/>
                    </a:cxn>
                    <a:cxn ang="T119">
                      <a:pos x="T2" y="T3"/>
                    </a:cxn>
                    <a:cxn ang="T120">
                      <a:pos x="T4" y="T5"/>
                    </a:cxn>
                    <a:cxn ang="T121">
                      <a:pos x="T6" y="T7"/>
                    </a:cxn>
                    <a:cxn ang="T122">
                      <a:pos x="T8" y="T9"/>
                    </a:cxn>
                    <a:cxn ang="T123">
                      <a:pos x="T10" y="T11"/>
                    </a:cxn>
                    <a:cxn ang="T124">
                      <a:pos x="T12" y="T13"/>
                    </a:cxn>
                    <a:cxn ang="T125">
                      <a:pos x="T14" y="T15"/>
                    </a:cxn>
                    <a:cxn ang="T126">
                      <a:pos x="T16" y="T17"/>
                    </a:cxn>
                    <a:cxn ang="T127">
                      <a:pos x="T18" y="T19"/>
                    </a:cxn>
                    <a:cxn ang="T128">
                      <a:pos x="T20" y="T21"/>
                    </a:cxn>
                    <a:cxn ang="T129">
                      <a:pos x="T22" y="T23"/>
                    </a:cxn>
                    <a:cxn ang="T130">
                      <a:pos x="T24" y="T25"/>
                    </a:cxn>
                    <a:cxn ang="T131">
                      <a:pos x="T26" y="T27"/>
                    </a:cxn>
                    <a:cxn ang="T132">
                      <a:pos x="T28" y="T29"/>
                    </a:cxn>
                    <a:cxn ang="T133">
                      <a:pos x="T30" y="T31"/>
                    </a:cxn>
                    <a:cxn ang="T134">
                      <a:pos x="T32" y="T33"/>
                    </a:cxn>
                    <a:cxn ang="T135">
                      <a:pos x="T34" y="T35"/>
                    </a:cxn>
                    <a:cxn ang="T136">
                      <a:pos x="T36" y="T37"/>
                    </a:cxn>
                    <a:cxn ang="T137">
                      <a:pos x="T38" y="T39"/>
                    </a:cxn>
                    <a:cxn ang="T138">
                      <a:pos x="T40" y="T41"/>
                    </a:cxn>
                    <a:cxn ang="T139">
                      <a:pos x="T42" y="T43"/>
                    </a:cxn>
                    <a:cxn ang="T140">
                      <a:pos x="T44" y="T45"/>
                    </a:cxn>
                    <a:cxn ang="T141">
                      <a:pos x="T46" y="T47"/>
                    </a:cxn>
                    <a:cxn ang="T142">
                      <a:pos x="T48" y="T49"/>
                    </a:cxn>
                    <a:cxn ang="T143">
                      <a:pos x="T50" y="T51"/>
                    </a:cxn>
                    <a:cxn ang="T144">
                      <a:pos x="T52" y="T53"/>
                    </a:cxn>
                    <a:cxn ang="T145">
                      <a:pos x="T54" y="T55"/>
                    </a:cxn>
                    <a:cxn ang="T146">
                      <a:pos x="T56" y="T57"/>
                    </a:cxn>
                    <a:cxn ang="T147">
                      <a:pos x="T58" y="T59"/>
                    </a:cxn>
                    <a:cxn ang="T148">
                      <a:pos x="T60" y="T61"/>
                    </a:cxn>
                    <a:cxn ang="T149">
                      <a:pos x="T62" y="T63"/>
                    </a:cxn>
                    <a:cxn ang="T150">
                      <a:pos x="T64" y="T65"/>
                    </a:cxn>
                    <a:cxn ang="T151">
                      <a:pos x="T66" y="T67"/>
                    </a:cxn>
                    <a:cxn ang="T152">
                      <a:pos x="T68" y="T69"/>
                    </a:cxn>
                    <a:cxn ang="T153">
                      <a:pos x="T70" y="T71"/>
                    </a:cxn>
                    <a:cxn ang="T154">
                      <a:pos x="T72" y="T73"/>
                    </a:cxn>
                    <a:cxn ang="T155">
                      <a:pos x="T74" y="T75"/>
                    </a:cxn>
                    <a:cxn ang="T156">
                      <a:pos x="T76" y="T77"/>
                    </a:cxn>
                    <a:cxn ang="T157">
                      <a:pos x="T78" y="T79"/>
                    </a:cxn>
                    <a:cxn ang="T158">
                      <a:pos x="T80" y="T81"/>
                    </a:cxn>
                    <a:cxn ang="T159">
                      <a:pos x="T82" y="T83"/>
                    </a:cxn>
                    <a:cxn ang="T160">
                      <a:pos x="T84" y="T85"/>
                    </a:cxn>
                    <a:cxn ang="T161">
                      <a:pos x="T86" y="T87"/>
                    </a:cxn>
                    <a:cxn ang="T162">
                      <a:pos x="T88" y="T89"/>
                    </a:cxn>
                    <a:cxn ang="T163">
                      <a:pos x="T90" y="T91"/>
                    </a:cxn>
                    <a:cxn ang="T164">
                      <a:pos x="T92" y="T93"/>
                    </a:cxn>
                    <a:cxn ang="T165">
                      <a:pos x="T94" y="T95"/>
                    </a:cxn>
                    <a:cxn ang="T166">
                      <a:pos x="T96" y="T97"/>
                    </a:cxn>
                    <a:cxn ang="T167">
                      <a:pos x="T98" y="T99"/>
                    </a:cxn>
                    <a:cxn ang="T168">
                      <a:pos x="T100" y="T101"/>
                    </a:cxn>
                    <a:cxn ang="T169">
                      <a:pos x="T102" y="T103"/>
                    </a:cxn>
                    <a:cxn ang="T170">
                      <a:pos x="T104" y="T105"/>
                    </a:cxn>
                    <a:cxn ang="T171">
                      <a:pos x="T106" y="T107"/>
                    </a:cxn>
                    <a:cxn ang="T172">
                      <a:pos x="T108" y="T109"/>
                    </a:cxn>
                    <a:cxn ang="T173">
                      <a:pos x="T110" y="T111"/>
                    </a:cxn>
                    <a:cxn ang="T174">
                      <a:pos x="T112" y="T113"/>
                    </a:cxn>
                    <a:cxn ang="T175">
                      <a:pos x="T114" y="T115"/>
                    </a:cxn>
                    <a:cxn ang="T176">
                      <a:pos x="T116" y="T117"/>
                    </a:cxn>
                  </a:cxnLst>
                  <a:rect l="T177" t="T178" r="T179" b="T180"/>
                  <a:pathLst>
                    <a:path w="391" h="533">
                      <a:moveTo>
                        <a:pt x="0" y="533"/>
                      </a:moveTo>
                      <a:lnTo>
                        <a:pt x="17" y="516"/>
                      </a:lnTo>
                      <a:lnTo>
                        <a:pt x="26" y="483"/>
                      </a:lnTo>
                      <a:lnTo>
                        <a:pt x="34" y="466"/>
                      </a:lnTo>
                      <a:lnTo>
                        <a:pt x="43" y="440"/>
                      </a:lnTo>
                      <a:lnTo>
                        <a:pt x="43" y="398"/>
                      </a:lnTo>
                      <a:lnTo>
                        <a:pt x="34" y="355"/>
                      </a:lnTo>
                      <a:lnTo>
                        <a:pt x="17" y="305"/>
                      </a:lnTo>
                      <a:lnTo>
                        <a:pt x="0" y="288"/>
                      </a:lnTo>
                      <a:lnTo>
                        <a:pt x="9" y="271"/>
                      </a:lnTo>
                      <a:lnTo>
                        <a:pt x="17" y="271"/>
                      </a:lnTo>
                      <a:lnTo>
                        <a:pt x="9" y="271"/>
                      </a:lnTo>
                      <a:lnTo>
                        <a:pt x="9" y="262"/>
                      </a:lnTo>
                      <a:lnTo>
                        <a:pt x="9" y="245"/>
                      </a:lnTo>
                      <a:lnTo>
                        <a:pt x="0" y="237"/>
                      </a:lnTo>
                      <a:lnTo>
                        <a:pt x="9" y="220"/>
                      </a:lnTo>
                      <a:lnTo>
                        <a:pt x="17" y="194"/>
                      </a:lnTo>
                      <a:lnTo>
                        <a:pt x="17" y="169"/>
                      </a:lnTo>
                      <a:lnTo>
                        <a:pt x="17" y="152"/>
                      </a:lnTo>
                      <a:lnTo>
                        <a:pt x="26" y="144"/>
                      </a:lnTo>
                      <a:lnTo>
                        <a:pt x="34" y="135"/>
                      </a:lnTo>
                      <a:lnTo>
                        <a:pt x="26" y="127"/>
                      </a:lnTo>
                      <a:lnTo>
                        <a:pt x="34" y="127"/>
                      </a:lnTo>
                      <a:lnTo>
                        <a:pt x="51" y="110"/>
                      </a:lnTo>
                      <a:lnTo>
                        <a:pt x="68" y="84"/>
                      </a:lnTo>
                      <a:lnTo>
                        <a:pt x="68" y="110"/>
                      </a:lnTo>
                      <a:lnTo>
                        <a:pt x="68" y="135"/>
                      </a:lnTo>
                      <a:lnTo>
                        <a:pt x="85" y="135"/>
                      </a:lnTo>
                      <a:lnTo>
                        <a:pt x="85" y="118"/>
                      </a:lnTo>
                      <a:lnTo>
                        <a:pt x="94" y="101"/>
                      </a:lnTo>
                      <a:lnTo>
                        <a:pt x="85" y="76"/>
                      </a:lnTo>
                      <a:lnTo>
                        <a:pt x="85" y="67"/>
                      </a:lnTo>
                      <a:lnTo>
                        <a:pt x="94" y="59"/>
                      </a:lnTo>
                      <a:lnTo>
                        <a:pt x="111" y="50"/>
                      </a:lnTo>
                      <a:lnTo>
                        <a:pt x="119" y="50"/>
                      </a:lnTo>
                      <a:lnTo>
                        <a:pt x="128" y="50"/>
                      </a:lnTo>
                      <a:lnTo>
                        <a:pt x="111" y="42"/>
                      </a:lnTo>
                      <a:lnTo>
                        <a:pt x="102" y="25"/>
                      </a:lnTo>
                      <a:lnTo>
                        <a:pt x="111" y="17"/>
                      </a:lnTo>
                      <a:lnTo>
                        <a:pt x="119" y="17"/>
                      </a:lnTo>
                      <a:lnTo>
                        <a:pt x="119" y="8"/>
                      </a:lnTo>
                      <a:lnTo>
                        <a:pt x="136" y="0"/>
                      </a:lnTo>
                      <a:lnTo>
                        <a:pt x="162" y="8"/>
                      </a:lnTo>
                      <a:lnTo>
                        <a:pt x="179" y="8"/>
                      </a:lnTo>
                      <a:lnTo>
                        <a:pt x="187" y="8"/>
                      </a:lnTo>
                      <a:lnTo>
                        <a:pt x="196" y="17"/>
                      </a:lnTo>
                      <a:lnTo>
                        <a:pt x="196" y="25"/>
                      </a:lnTo>
                      <a:lnTo>
                        <a:pt x="213" y="25"/>
                      </a:lnTo>
                      <a:lnTo>
                        <a:pt x="230" y="33"/>
                      </a:lnTo>
                      <a:lnTo>
                        <a:pt x="238" y="33"/>
                      </a:lnTo>
                      <a:lnTo>
                        <a:pt x="247" y="42"/>
                      </a:lnTo>
                      <a:lnTo>
                        <a:pt x="255" y="33"/>
                      </a:lnTo>
                      <a:lnTo>
                        <a:pt x="255" y="42"/>
                      </a:lnTo>
                      <a:lnTo>
                        <a:pt x="264" y="50"/>
                      </a:lnTo>
                      <a:lnTo>
                        <a:pt x="272" y="67"/>
                      </a:lnTo>
                      <a:lnTo>
                        <a:pt x="264" y="76"/>
                      </a:lnTo>
                      <a:lnTo>
                        <a:pt x="264" y="84"/>
                      </a:lnTo>
                      <a:lnTo>
                        <a:pt x="272" y="93"/>
                      </a:lnTo>
                      <a:lnTo>
                        <a:pt x="281" y="101"/>
                      </a:lnTo>
                      <a:lnTo>
                        <a:pt x="289" y="118"/>
                      </a:lnTo>
                      <a:lnTo>
                        <a:pt x="289" y="144"/>
                      </a:lnTo>
                      <a:lnTo>
                        <a:pt x="289" y="169"/>
                      </a:lnTo>
                      <a:lnTo>
                        <a:pt x="272" y="178"/>
                      </a:lnTo>
                      <a:lnTo>
                        <a:pt x="272" y="186"/>
                      </a:lnTo>
                      <a:lnTo>
                        <a:pt x="264" y="203"/>
                      </a:lnTo>
                      <a:lnTo>
                        <a:pt x="255" y="211"/>
                      </a:lnTo>
                      <a:lnTo>
                        <a:pt x="247" y="220"/>
                      </a:lnTo>
                      <a:lnTo>
                        <a:pt x="238" y="228"/>
                      </a:lnTo>
                      <a:lnTo>
                        <a:pt x="247" y="254"/>
                      </a:lnTo>
                      <a:lnTo>
                        <a:pt x="264" y="262"/>
                      </a:lnTo>
                      <a:lnTo>
                        <a:pt x="272" y="262"/>
                      </a:lnTo>
                      <a:lnTo>
                        <a:pt x="281" y="245"/>
                      </a:lnTo>
                      <a:lnTo>
                        <a:pt x="289" y="245"/>
                      </a:lnTo>
                      <a:lnTo>
                        <a:pt x="289" y="228"/>
                      </a:lnTo>
                      <a:lnTo>
                        <a:pt x="298" y="211"/>
                      </a:lnTo>
                      <a:lnTo>
                        <a:pt x="332" y="194"/>
                      </a:lnTo>
                      <a:lnTo>
                        <a:pt x="340" y="194"/>
                      </a:lnTo>
                      <a:lnTo>
                        <a:pt x="349" y="203"/>
                      </a:lnTo>
                      <a:lnTo>
                        <a:pt x="366" y="228"/>
                      </a:lnTo>
                      <a:lnTo>
                        <a:pt x="366" y="237"/>
                      </a:lnTo>
                      <a:lnTo>
                        <a:pt x="383" y="305"/>
                      </a:lnTo>
                      <a:lnTo>
                        <a:pt x="391" y="330"/>
                      </a:lnTo>
                      <a:lnTo>
                        <a:pt x="391" y="338"/>
                      </a:lnTo>
                      <a:lnTo>
                        <a:pt x="391" y="355"/>
                      </a:lnTo>
                      <a:lnTo>
                        <a:pt x="391" y="372"/>
                      </a:lnTo>
                      <a:lnTo>
                        <a:pt x="383" y="372"/>
                      </a:lnTo>
                      <a:lnTo>
                        <a:pt x="374" y="364"/>
                      </a:lnTo>
                      <a:lnTo>
                        <a:pt x="366" y="372"/>
                      </a:lnTo>
                      <a:lnTo>
                        <a:pt x="366" y="381"/>
                      </a:lnTo>
                      <a:lnTo>
                        <a:pt x="357" y="398"/>
                      </a:lnTo>
                      <a:lnTo>
                        <a:pt x="366" y="398"/>
                      </a:lnTo>
                      <a:lnTo>
                        <a:pt x="357" y="415"/>
                      </a:lnTo>
                      <a:lnTo>
                        <a:pt x="340" y="423"/>
                      </a:lnTo>
                      <a:lnTo>
                        <a:pt x="340" y="449"/>
                      </a:lnTo>
                      <a:lnTo>
                        <a:pt x="340" y="457"/>
                      </a:lnTo>
                      <a:lnTo>
                        <a:pt x="315" y="499"/>
                      </a:lnTo>
                      <a:lnTo>
                        <a:pt x="289" y="508"/>
                      </a:lnTo>
                      <a:lnTo>
                        <a:pt x="281" y="508"/>
                      </a:lnTo>
                      <a:lnTo>
                        <a:pt x="238" y="516"/>
                      </a:lnTo>
                      <a:lnTo>
                        <a:pt x="230" y="516"/>
                      </a:lnTo>
                      <a:lnTo>
                        <a:pt x="196" y="516"/>
                      </a:lnTo>
                      <a:lnTo>
                        <a:pt x="187" y="516"/>
                      </a:lnTo>
                      <a:lnTo>
                        <a:pt x="153" y="516"/>
                      </a:lnTo>
                      <a:lnTo>
                        <a:pt x="145" y="516"/>
                      </a:lnTo>
                      <a:lnTo>
                        <a:pt x="111" y="525"/>
                      </a:lnTo>
                      <a:lnTo>
                        <a:pt x="102" y="525"/>
                      </a:lnTo>
                      <a:lnTo>
                        <a:pt x="77" y="525"/>
                      </a:lnTo>
                      <a:lnTo>
                        <a:pt x="60" y="525"/>
                      </a:lnTo>
                      <a:lnTo>
                        <a:pt x="26" y="533"/>
                      </a:lnTo>
                      <a:lnTo>
                        <a:pt x="0" y="533"/>
                      </a:lnTo>
                      <a:close/>
                    </a:path>
                  </a:pathLst>
                </a:custGeom>
                <a:solidFill>
                  <a:srgbClr val="8DA3FF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 eaLnBrk="0" hangingPunct="0">
                    <a:spcBef>
                      <a:spcPct val="20000"/>
                    </a:spcBef>
                  </a:pPr>
                  <a:endParaRPr lang="en-US"/>
                </a:p>
              </p:txBody>
            </p:sp>
          </p:grpSp>
          <p:sp>
            <p:nvSpPr>
              <p:cNvPr id="46090" name="Oval 169"/>
              <p:cNvSpPr>
                <a:spLocks noChangeArrowheads="1"/>
              </p:cNvSpPr>
              <p:nvPr/>
            </p:nvSpPr>
            <p:spPr bwMode="auto">
              <a:xfrm>
                <a:off x="2992042" y="3911600"/>
                <a:ext cx="55006" cy="49107"/>
              </a:xfrm>
              <a:prstGeom prst="ellipse">
                <a:avLst/>
              </a:prstGeom>
              <a:solidFill>
                <a:srgbClr val="E30417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lIns="96661" tIns="48331" rIns="96661" bIns="48331" anchor="ctr">
                <a:prstTxWarp prst="textNoShape">
                  <a:avLst/>
                </a:prstTxWarp>
              </a:bodyPr>
              <a:lstStyle/>
              <a:p>
                <a:pPr eaLnBrk="0" hangingPunct="0">
                  <a:spcBef>
                    <a:spcPct val="20000"/>
                  </a:spcBef>
                </a:pPr>
                <a:endParaRPr lang="en-US"/>
              </a:p>
            </p:txBody>
          </p:sp>
          <p:sp>
            <p:nvSpPr>
              <p:cNvPr id="46091" name="Oval 170"/>
              <p:cNvSpPr>
                <a:spLocks noChangeArrowheads="1"/>
              </p:cNvSpPr>
              <p:nvPr/>
            </p:nvSpPr>
            <p:spPr bwMode="auto">
              <a:xfrm>
                <a:off x="2455308" y="2861733"/>
                <a:ext cx="55006" cy="49107"/>
              </a:xfrm>
              <a:prstGeom prst="ellipse">
                <a:avLst/>
              </a:prstGeom>
              <a:solidFill>
                <a:srgbClr val="E30417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lIns="96661" tIns="48331" rIns="96661" bIns="48331" anchor="ctr">
                <a:prstTxWarp prst="textNoShape">
                  <a:avLst/>
                </a:prstTxWarp>
              </a:bodyPr>
              <a:lstStyle/>
              <a:p>
                <a:pPr eaLnBrk="0" hangingPunct="0">
                  <a:spcBef>
                    <a:spcPct val="20000"/>
                  </a:spcBef>
                </a:pPr>
                <a:endParaRPr lang="en-US"/>
              </a:p>
            </p:txBody>
          </p:sp>
          <p:sp>
            <p:nvSpPr>
              <p:cNvPr id="46092" name="Oval 171"/>
              <p:cNvSpPr>
                <a:spLocks noChangeArrowheads="1"/>
              </p:cNvSpPr>
              <p:nvPr/>
            </p:nvSpPr>
            <p:spPr bwMode="auto">
              <a:xfrm>
                <a:off x="6720840" y="3041227"/>
                <a:ext cx="55007" cy="50800"/>
              </a:xfrm>
              <a:prstGeom prst="ellipse">
                <a:avLst/>
              </a:prstGeom>
              <a:solidFill>
                <a:srgbClr val="E30417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lIns="96661" tIns="48331" rIns="96661" bIns="48331" anchor="ctr">
                <a:prstTxWarp prst="textNoShape">
                  <a:avLst/>
                </a:prstTxWarp>
              </a:bodyPr>
              <a:lstStyle/>
              <a:p>
                <a:pPr eaLnBrk="0" hangingPunct="0">
                  <a:spcBef>
                    <a:spcPct val="20000"/>
                  </a:spcBef>
                </a:pPr>
                <a:endParaRPr lang="en-US"/>
              </a:p>
            </p:txBody>
          </p:sp>
          <p:sp>
            <p:nvSpPr>
              <p:cNvPr id="46093" name="Oval 172"/>
              <p:cNvSpPr>
                <a:spLocks noChangeArrowheads="1"/>
              </p:cNvSpPr>
              <p:nvPr/>
            </p:nvSpPr>
            <p:spPr bwMode="auto">
              <a:xfrm>
                <a:off x="5990749" y="4214708"/>
                <a:ext cx="55007" cy="50800"/>
              </a:xfrm>
              <a:prstGeom prst="ellipse">
                <a:avLst/>
              </a:prstGeom>
              <a:solidFill>
                <a:srgbClr val="E30417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lIns="96661" tIns="48331" rIns="96661" bIns="48331" anchor="ctr">
                <a:prstTxWarp prst="textNoShape">
                  <a:avLst/>
                </a:prstTxWarp>
              </a:bodyPr>
              <a:lstStyle/>
              <a:p>
                <a:pPr eaLnBrk="0" hangingPunct="0">
                  <a:spcBef>
                    <a:spcPct val="20000"/>
                  </a:spcBef>
                </a:pPr>
                <a:endParaRPr lang="en-US"/>
              </a:p>
            </p:txBody>
          </p:sp>
          <p:sp>
            <p:nvSpPr>
              <p:cNvPr id="46094" name="Oval 173"/>
              <p:cNvSpPr>
                <a:spLocks noChangeArrowheads="1"/>
              </p:cNvSpPr>
              <p:nvPr/>
            </p:nvSpPr>
            <p:spPr bwMode="auto">
              <a:xfrm>
                <a:off x="5602368" y="3859108"/>
                <a:ext cx="55006" cy="49106"/>
              </a:xfrm>
              <a:prstGeom prst="ellipse">
                <a:avLst/>
              </a:prstGeom>
              <a:solidFill>
                <a:srgbClr val="E30417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lIns="96661" tIns="48331" rIns="96661" bIns="48331" anchor="ctr">
                <a:prstTxWarp prst="textNoShape">
                  <a:avLst/>
                </a:prstTxWarp>
              </a:bodyPr>
              <a:lstStyle/>
              <a:p>
                <a:pPr eaLnBrk="0" hangingPunct="0">
                  <a:spcBef>
                    <a:spcPct val="20000"/>
                  </a:spcBef>
                </a:pPr>
                <a:endParaRPr lang="en-US"/>
              </a:p>
            </p:txBody>
          </p:sp>
          <p:sp>
            <p:nvSpPr>
              <p:cNvPr id="46095" name="Oval 174"/>
              <p:cNvSpPr>
                <a:spLocks noChangeArrowheads="1"/>
              </p:cNvSpPr>
              <p:nvPr/>
            </p:nvSpPr>
            <p:spPr bwMode="auto">
              <a:xfrm>
                <a:off x="4613910" y="3567854"/>
                <a:ext cx="55007" cy="49106"/>
              </a:xfrm>
              <a:prstGeom prst="ellipse">
                <a:avLst/>
              </a:prstGeom>
              <a:solidFill>
                <a:srgbClr val="E30417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lIns="96661" tIns="48331" rIns="96661" bIns="48331" anchor="ctr">
                <a:prstTxWarp prst="textNoShape">
                  <a:avLst/>
                </a:prstTxWarp>
              </a:bodyPr>
              <a:lstStyle/>
              <a:p>
                <a:pPr eaLnBrk="0" hangingPunct="0">
                  <a:spcBef>
                    <a:spcPct val="20000"/>
                  </a:spcBef>
                </a:pPr>
                <a:endParaRPr lang="en-US"/>
              </a:p>
            </p:txBody>
          </p:sp>
          <p:sp>
            <p:nvSpPr>
              <p:cNvPr id="46096" name="Oval 175"/>
              <p:cNvSpPr>
                <a:spLocks noChangeArrowheads="1"/>
              </p:cNvSpPr>
              <p:nvPr/>
            </p:nvSpPr>
            <p:spPr bwMode="auto">
              <a:xfrm>
                <a:off x="1896904" y="2302933"/>
                <a:ext cx="55007" cy="49107"/>
              </a:xfrm>
              <a:prstGeom prst="ellipse">
                <a:avLst/>
              </a:prstGeom>
              <a:solidFill>
                <a:srgbClr val="E30417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lIns="96661" tIns="48331" rIns="96661" bIns="48331" anchor="ctr">
                <a:prstTxWarp prst="textNoShape">
                  <a:avLst/>
                </a:prstTxWarp>
              </a:bodyPr>
              <a:lstStyle/>
              <a:p>
                <a:pPr eaLnBrk="0" hangingPunct="0">
                  <a:spcBef>
                    <a:spcPct val="20000"/>
                  </a:spcBef>
                </a:pPr>
                <a:endParaRPr lang="en-US"/>
              </a:p>
            </p:txBody>
          </p:sp>
          <p:sp>
            <p:nvSpPr>
              <p:cNvPr id="46097" name="Freeform 178"/>
              <p:cNvSpPr>
                <a:spLocks/>
              </p:cNvSpPr>
              <p:nvPr/>
            </p:nvSpPr>
            <p:spPr bwMode="auto">
              <a:xfrm>
                <a:off x="523875" y="1390650"/>
                <a:ext cx="1363028" cy="905509"/>
              </a:xfrm>
              <a:custGeom>
                <a:avLst/>
                <a:gdLst>
                  <a:gd name="T0" fmla="*/ 0 w 972"/>
                  <a:gd name="T1" fmla="*/ 0 h 588"/>
                  <a:gd name="T2" fmla="*/ 2147483647 w 972"/>
                  <a:gd name="T3" fmla="*/ 2147483647 h 588"/>
                  <a:gd name="T4" fmla="*/ 2147483647 w 972"/>
                  <a:gd name="T5" fmla="*/ 2147483647 h 588"/>
                  <a:gd name="T6" fmla="*/ 2147483647 w 972"/>
                  <a:gd name="T7" fmla="*/ 2147483647 h 588"/>
                  <a:gd name="T8" fmla="*/ 2147483647 w 972"/>
                  <a:gd name="T9" fmla="*/ 2147483647 h 588"/>
                  <a:gd name="T10" fmla="*/ 2147483647 w 972"/>
                  <a:gd name="T11" fmla="*/ 2147483647 h 588"/>
                  <a:gd name="T12" fmla="*/ 2147483647 w 972"/>
                  <a:gd name="T13" fmla="*/ 2147483647 h 588"/>
                  <a:gd name="T14" fmla="*/ 0 w 972"/>
                  <a:gd name="T15" fmla="*/ 0 h 588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972"/>
                  <a:gd name="T25" fmla="*/ 0 h 588"/>
                  <a:gd name="T26" fmla="*/ 972 w 972"/>
                  <a:gd name="T27" fmla="*/ 588 h 588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972" h="588">
                    <a:moveTo>
                      <a:pt x="0" y="0"/>
                    </a:moveTo>
                    <a:lnTo>
                      <a:pt x="834" y="6"/>
                    </a:lnTo>
                    <a:lnTo>
                      <a:pt x="834" y="329"/>
                    </a:lnTo>
                    <a:lnTo>
                      <a:pt x="584" y="328"/>
                    </a:lnTo>
                    <a:lnTo>
                      <a:pt x="972" y="588"/>
                    </a:lnTo>
                    <a:lnTo>
                      <a:pt x="408" y="328"/>
                    </a:lnTo>
                    <a:lnTo>
                      <a:pt x="3" y="32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lIns="96661" tIns="48331" rIns="96661" bIns="48331" anchor="ctr">
                <a:prstTxWarp prst="textNoShape">
                  <a:avLst/>
                </a:prstTxWarp>
              </a:bodyPr>
              <a:lstStyle/>
              <a:p>
                <a:pPr eaLnBrk="0" hangingPunct="0">
                  <a:spcBef>
                    <a:spcPct val="20000"/>
                  </a:spcBef>
                </a:pPr>
                <a:endParaRPr lang="en-US"/>
              </a:p>
            </p:txBody>
          </p:sp>
          <p:sp>
            <p:nvSpPr>
              <p:cNvPr id="46098" name="Rectangle 179"/>
              <p:cNvSpPr>
                <a:spLocks noChangeArrowheads="1"/>
              </p:cNvSpPr>
              <p:nvPr/>
            </p:nvSpPr>
            <p:spPr bwMode="auto">
              <a:xfrm>
                <a:off x="704850" y="1476946"/>
                <a:ext cx="819150" cy="36163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 anchor="ctr">
                <a:prstTxWarp prst="textNoShape">
                  <a:avLst/>
                </a:prstTxWarp>
                <a:spAutoFit/>
              </a:bodyPr>
              <a:lstStyle/>
              <a:p>
                <a:pPr marL="541338" indent="-541338" defTabSz="908050" eaLnBrk="0" hangingPunct="0">
                  <a:spcBef>
                    <a:spcPct val="20000"/>
                  </a:spcBef>
                  <a:tabLst>
                    <a:tab pos="420688" algn="l"/>
                    <a:tab pos="541338" algn="l"/>
                  </a:tabLst>
                </a:pPr>
                <a:r>
                  <a:rPr lang="en-US" sz="1300" b="1">
                    <a:solidFill>
                      <a:srgbClr val="000000"/>
                    </a:solidFill>
                  </a:rPr>
                  <a:t>Richland:</a:t>
                </a:r>
                <a:endParaRPr lang="en-US" sz="1100" b="1">
                  <a:solidFill>
                    <a:srgbClr val="000000"/>
                  </a:solidFill>
                </a:endParaRPr>
              </a:p>
              <a:p>
                <a:pPr marL="541338" indent="-541338" defTabSz="908050" eaLnBrk="0" hangingPunct="0">
                  <a:lnSpc>
                    <a:spcPct val="85000"/>
                  </a:lnSpc>
                  <a:spcBef>
                    <a:spcPct val="20000"/>
                  </a:spcBef>
                  <a:spcAft>
                    <a:spcPct val="35000"/>
                  </a:spcAft>
                  <a:tabLst>
                    <a:tab pos="420688" algn="l"/>
                    <a:tab pos="541338" algn="l"/>
                  </a:tabLst>
                </a:pPr>
                <a:r>
                  <a:rPr lang="en-US" sz="1000">
                    <a:solidFill>
                      <a:srgbClr val="000000"/>
                    </a:solidFill>
                  </a:rPr>
                  <a:t>Cancer therapy</a:t>
                </a:r>
                <a:endParaRPr lang="en-US" sz="1100">
                  <a:solidFill>
                    <a:srgbClr val="000000"/>
                  </a:solidFill>
                </a:endParaRPr>
              </a:p>
            </p:txBody>
          </p:sp>
          <p:sp>
            <p:nvSpPr>
              <p:cNvPr id="46099" name="Freeform 184"/>
              <p:cNvSpPr>
                <a:spLocks/>
              </p:cNvSpPr>
              <p:nvPr/>
            </p:nvSpPr>
            <p:spPr bwMode="auto">
              <a:xfrm>
                <a:off x="3795712" y="3612515"/>
                <a:ext cx="2486978" cy="1359535"/>
              </a:xfrm>
              <a:custGeom>
                <a:avLst/>
                <a:gdLst>
                  <a:gd name="T0" fmla="*/ 2147483647 w 1620"/>
                  <a:gd name="T1" fmla="*/ 2147483647 h 1604"/>
                  <a:gd name="T2" fmla="*/ 2147483647 w 1620"/>
                  <a:gd name="T3" fmla="*/ 2147483647 h 1604"/>
                  <a:gd name="T4" fmla="*/ 2147483647 w 1620"/>
                  <a:gd name="T5" fmla="*/ 2147483647 h 1604"/>
                  <a:gd name="T6" fmla="*/ 2147483647 w 1620"/>
                  <a:gd name="T7" fmla="*/ 2147483647 h 1604"/>
                  <a:gd name="T8" fmla="*/ 2147483647 w 1620"/>
                  <a:gd name="T9" fmla="*/ 0 h 1604"/>
                  <a:gd name="T10" fmla="*/ 2147483647 w 1620"/>
                  <a:gd name="T11" fmla="*/ 2147483647 h 1604"/>
                  <a:gd name="T12" fmla="*/ 0 w 1620"/>
                  <a:gd name="T13" fmla="*/ 2147483647 h 1604"/>
                  <a:gd name="T14" fmla="*/ 2147483647 w 1620"/>
                  <a:gd name="T15" fmla="*/ 2147483647 h 1604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620"/>
                  <a:gd name="T25" fmla="*/ 0 h 1604"/>
                  <a:gd name="T26" fmla="*/ 1620 w 1620"/>
                  <a:gd name="T27" fmla="*/ 1604 h 1604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620" h="1604">
                    <a:moveTo>
                      <a:pt x="7" y="1604"/>
                    </a:moveTo>
                    <a:lnTo>
                      <a:pt x="1616" y="1599"/>
                    </a:lnTo>
                    <a:lnTo>
                      <a:pt x="1620" y="1078"/>
                    </a:lnTo>
                    <a:lnTo>
                      <a:pt x="893" y="1078"/>
                    </a:lnTo>
                    <a:lnTo>
                      <a:pt x="532" y="0"/>
                    </a:lnTo>
                    <a:lnTo>
                      <a:pt x="738" y="1078"/>
                    </a:lnTo>
                    <a:lnTo>
                      <a:pt x="0" y="1076"/>
                    </a:lnTo>
                    <a:lnTo>
                      <a:pt x="7" y="1604"/>
                    </a:lnTo>
                    <a:close/>
                  </a:path>
                </a:pathLst>
              </a:custGeom>
              <a:solidFill>
                <a:srgbClr val="F7F72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lIns="96661" tIns="48331" rIns="96661" bIns="48331" anchor="ctr">
                <a:prstTxWarp prst="textNoShape">
                  <a:avLst/>
                </a:prstTxWarp>
              </a:bodyPr>
              <a:lstStyle/>
              <a:p>
                <a:pPr eaLnBrk="0" hangingPunct="0">
                  <a:spcBef>
                    <a:spcPct val="20000"/>
                  </a:spcBef>
                </a:pPr>
                <a:endParaRPr lang="en-US"/>
              </a:p>
            </p:txBody>
          </p:sp>
          <p:sp>
            <p:nvSpPr>
              <p:cNvPr id="46100" name="Rectangle 185"/>
              <p:cNvSpPr>
                <a:spLocks noChangeArrowheads="1"/>
              </p:cNvSpPr>
              <p:nvPr/>
            </p:nvSpPr>
            <p:spPr bwMode="auto">
              <a:xfrm>
                <a:off x="3886200" y="4648200"/>
                <a:ext cx="2667000" cy="54168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prstTxWarp prst="textNoShape">
                  <a:avLst/>
                </a:prstTxWarp>
                <a:spAutoFit/>
              </a:bodyPr>
              <a:lstStyle/>
              <a:p>
                <a:pPr defTabSz="908050" eaLnBrk="0" hangingPunct="0">
                  <a:lnSpc>
                    <a:spcPct val="85000"/>
                  </a:lnSpc>
                  <a:spcBef>
                    <a:spcPct val="20000"/>
                  </a:spcBef>
                  <a:tabLst>
                    <a:tab pos="422275" algn="l"/>
                    <a:tab pos="542925" algn="l"/>
                  </a:tabLst>
                </a:pPr>
                <a:r>
                  <a:rPr lang="en-US" sz="1300" b="1">
                    <a:solidFill>
                      <a:srgbClr val="000000"/>
                    </a:solidFill>
                  </a:rPr>
                  <a:t>U. of Missouri – MURR:</a:t>
                </a:r>
              </a:p>
              <a:p>
                <a:pPr defTabSz="908050" eaLnBrk="0" hangingPunct="0">
                  <a:lnSpc>
                    <a:spcPct val="85000"/>
                  </a:lnSpc>
                  <a:spcBef>
                    <a:spcPct val="20000"/>
                  </a:spcBef>
                  <a:tabLst>
                    <a:tab pos="422275" algn="l"/>
                    <a:tab pos="542925" algn="l"/>
                  </a:tabLst>
                </a:pPr>
                <a:r>
                  <a:rPr lang="en-US" sz="1000">
                    <a:solidFill>
                      <a:srgbClr val="000000"/>
                    </a:solidFill>
                  </a:rPr>
                  <a:t>Research isotopes</a:t>
                </a:r>
              </a:p>
              <a:p>
                <a:pPr defTabSz="908050" eaLnBrk="0" hangingPunct="0">
                  <a:lnSpc>
                    <a:spcPct val="85000"/>
                  </a:lnSpc>
                  <a:spcBef>
                    <a:spcPct val="20000"/>
                  </a:spcBef>
                  <a:tabLst>
                    <a:tab pos="422275" algn="l"/>
                    <a:tab pos="542925" algn="l"/>
                  </a:tabLst>
                </a:pPr>
                <a:endParaRPr lang="en-US" sz="1300" b="1">
                  <a:solidFill>
                    <a:srgbClr val="000000"/>
                  </a:solidFill>
                </a:endParaRPr>
              </a:p>
            </p:txBody>
          </p:sp>
          <p:sp>
            <p:nvSpPr>
              <p:cNvPr id="46101" name="Freeform 186"/>
              <p:cNvSpPr>
                <a:spLocks/>
              </p:cNvSpPr>
              <p:nvPr/>
            </p:nvSpPr>
            <p:spPr bwMode="auto">
              <a:xfrm>
                <a:off x="6019801" y="4294294"/>
                <a:ext cx="2895600" cy="1801706"/>
              </a:xfrm>
              <a:custGeom>
                <a:avLst/>
                <a:gdLst>
                  <a:gd name="T0" fmla="*/ 2147483647 w 1569"/>
                  <a:gd name="T1" fmla="*/ 2147483647 h 1616"/>
                  <a:gd name="T2" fmla="*/ 2147483647 w 1569"/>
                  <a:gd name="T3" fmla="*/ 2147483647 h 1616"/>
                  <a:gd name="T4" fmla="*/ 2147483647 w 1569"/>
                  <a:gd name="T5" fmla="*/ 2147483647 h 1616"/>
                  <a:gd name="T6" fmla="*/ 2147483647 w 1569"/>
                  <a:gd name="T7" fmla="*/ 2147483647 h 1616"/>
                  <a:gd name="T8" fmla="*/ 0 w 1569"/>
                  <a:gd name="T9" fmla="*/ 0 h 1616"/>
                  <a:gd name="T10" fmla="*/ 2147483647 w 1569"/>
                  <a:gd name="T11" fmla="*/ 2147483647 h 1616"/>
                  <a:gd name="T12" fmla="*/ 2147483647 w 1569"/>
                  <a:gd name="T13" fmla="*/ 2147483647 h 1616"/>
                  <a:gd name="T14" fmla="*/ 2147483647 w 1569"/>
                  <a:gd name="T15" fmla="*/ 2147483647 h 161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569"/>
                  <a:gd name="T25" fmla="*/ 0 h 1616"/>
                  <a:gd name="T26" fmla="*/ 1569 w 1569"/>
                  <a:gd name="T27" fmla="*/ 1616 h 161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569" h="1616">
                    <a:moveTo>
                      <a:pt x="237" y="1616"/>
                    </a:moveTo>
                    <a:lnTo>
                      <a:pt x="1569" y="1616"/>
                    </a:lnTo>
                    <a:lnTo>
                      <a:pt x="1569" y="1139"/>
                    </a:lnTo>
                    <a:lnTo>
                      <a:pt x="955" y="1138"/>
                    </a:lnTo>
                    <a:lnTo>
                      <a:pt x="0" y="0"/>
                    </a:lnTo>
                    <a:lnTo>
                      <a:pt x="792" y="1139"/>
                    </a:lnTo>
                    <a:lnTo>
                      <a:pt x="237" y="1139"/>
                    </a:lnTo>
                    <a:lnTo>
                      <a:pt x="237" y="1616"/>
                    </a:lnTo>
                    <a:close/>
                  </a:path>
                </a:pathLst>
              </a:custGeom>
              <a:solidFill>
                <a:srgbClr val="FFFF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lIns="96661" tIns="48331" rIns="96661" bIns="48331" anchor="ctr">
                <a:prstTxWarp prst="textNoShape">
                  <a:avLst/>
                </a:prstTxWarp>
              </a:bodyPr>
              <a:lstStyle/>
              <a:p>
                <a:pPr eaLnBrk="0" hangingPunct="0">
                  <a:spcBef>
                    <a:spcPct val="20000"/>
                  </a:spcBef>
                </a:pPr>
                <a:endParaRPr lang="en-US"/>
              </a:p>
            </p:txBody>
          </p:sp>
          <p:sp>
            <p:nvSpPr>
              <p:cNvPr id="46102" name="Rectangle 187"/>
              <p:cNvSpPr>
                <a:spLocks noChangeArrowheads="1"/>
              </p:cNvSpPr>
              <p:nvPr/>
            </p:nvSpPr>
            <p:spPr bwMode="auto">
              <a:xfrm>
                <a:off x="6477000" y="5562600"/>
                <a:ext cx="2760346" cy="493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prstTxWarp prst="textNoShape">
                  <a:avLst/>
                </a:prstTxWarp>
                <a:spAutoFit/>
              </a:bodyPr>
              <a:lstStyle/>
              <a:p>
                <a:pPr defTabSz="908050" eaLnBrk="0" hangingPunct="0">
                  <a:lnSpc>
                    <a:spcPct val="85000"/>
                  </a:lnSpc>
                  <a:spcBef>
                    <a:spcPct val="20000"/>
                  </a:spcBef>
                  <a:tabLst>
                    <a:tab pos="365125" algn="l"/>
                    <a:tab pos="484188" algn="l"/>
                  </a:tabLst>
                </a:pPr>
                <a:r>
                  <a:rPr lang="en-US" sz="1300" b="1">
                    <a:solidFill>
                      <a:srgbClr val="000000"/>
                    </a:solidFill>
                  </a:rPr>
                  <a:t>Savannah River Tritium Facility:</a:t>
                </a:r>
              </a:p>
              <a:p>
                <a:pPr defTabSz="908050" eaLnBrk="0" hangingPunct="0">
                  <a:lnSpc>
                    <a:spcPct val="85000"/>
                  </a:lnSpc>
                  <a:spcBef>
                    <a:spcPct val="20000"/>
                  </a:spcBef>
                  <a:tabLst>
                    <a:tab pos="365125" algn="l"/>
                    <a:tab pos="484188" algn="l"/>
                  </a:tabLst>
                </a:pPr>
                <a:r>
                  <a:rPr lang="en-US" sz="1000">
                    <a:solidFill>
                      <a:srgbClr val="000000"/>
                    </a:solidFill>
                  </a:rPr>
                  <a:t>He-3:	Neutron detectors; Fusion reactors, </a:t>
                </a:r>
              </a:p>
              <a:p>
                <a:pPr defTabSz="908050" eaLnBrk="0" hangingPunct="0">
                  <a:lnSpc>
                    <a:spcPct val="85000"/>
                  </a:lnSpc>
                  <a:spcBef>
                    <a:spcPct val="20000"/>
                  </a:spcBef>
                  <a:tabLst>
                    <a:tab pos="365125" algn="l"/>
                    <a:tab pos="484188" algn="l"/>
                  </a:tabLst>
                </a:pPr>
                <a:r>
                  <a:rPr lang="en-US" sz="1000">
                    <a:solidFill>
                      <a:srgbClr val="000000"/>
                    </a:solidFill>
                  </a:rPr>
                  <a:t>Lung testing</a:t>
                </a:r>
              </a:p>
            </p:txBody>
          </p:sp>
          <p:sp>
            <p:nvSpPr>
              <p:cNvPr id="46103" name="Freeform 188"/>
              <p:cNvSpPr>
                <a:spLocks/>
              </p:cNvSpPr>
              <p:nvPr/>
            </p:nvSpPr>
            <p:spPr bwMode="auto">
              <a:xfrm>
                <a:off x="5596890" y="3371849"/>
                <a:ext cx="3061335" cy="1123951"/>
              </a:xfrm>
              <a:custGeom>
                <a:avLst/>
                <a:gdLst>
                  <a:gd name="T0" fmla="*/ 2147483647 w 2272"/>
                  <a:gd name="T1" fmla="*/ 2147483647 h 1381"/>
                  <a:gd name="T2" fmla="*/ 2147483647 w 2272"/>
                  <a:gd name="T3" fmla="*/ 0 h 1381"/>
                  <a:gd name="T4" fmla="*/ 2147483647 w 2272"/>
                  <a:gd name="T5" fmla="*/ 0 h 1381"/>
                  <a:gd name="T6" fmla="*/ 2147483647 w 2272"/>
                  <a:gd name="T7" fmla="*/ 2147483647 h 1381"/>
                  <a:gd name="T8" fmla="*/ 0 w 2272"/>
                  <a:gd name="T9" fmla="*/ 2147483647 h 1381"/>
                  <a:gd name="T10" fmla="*/ 2147483647 w 2272"/>
                  <a:gd name="T11" fmla="*/ 2147483647 h 1381"/>
                  <a:gd name="T12" fmla="*/ 2147483647 w 2272"/>
                  <a:gd name="T13" fmla="*/ 2147483647 h 1381"/>
                  <a:gd name="T14" fmla="*/ 2147483647 w 2272"/>
                  <a:gd name="T15" fmla="*/ 2147483647 h 1381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2272"/>
                  <a:gd name="T25" fmla="*/ 0 h 1381"/>
                  <a:gd name="T26" fmla="*/ 2272 w 2272"/>
                  <a:gd name="T27" fmla="*/ 1381 h 1381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2272" h="1381">
                    <a:moveTo>
                      <a:pt x="2272" y="1381"/>
                    </a:moveTo>
                    <a:lnTo>
                      <a:pt x="2272" y="0"/>
                    </a:lnTo>
                    <a:lnTo>
                      <a:pt x="1012" y="0"/>
                    </a:lnTo>
                    <a:lnTo>
                      <a:pt x="1006" y="327"/>
                    </a:lnTo>
                    <a:lnTo>
                      <a:pt x="0" y="650"/>
                    </a:lnTo>
                    <a:lnTo>
                      <a:pt x="1012" y="455"/>
                    </a:lnTo>
                    <a:lnTo>
                      <a:pt x="1012" y="1381"/>
                    </a:lnTo>
                    <a:lnTo>
                      <a:pt x="2272" y="1381"/>
                    </a:lnTo>
                    <a:close/>
                  </a:path>
                </a:pathLst>
              </a:custGeom>
              <a:solidFill>
                <a:srgbClr val="FFFF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lIns="96661" tIns="48331" rIns="96661" bIns="48331" anchor="ctr">
                <a:prstTxWarp prst="textNoShape">
                  <a:avLst/>
                </a:prstTxWarp>
              </a:bodyPr>
              <a:lstStyle/>
              <a:p>
                <a:pPr eaLnBrk="0" hangingPunct="0">
                  <a:spcBef>
                    <a:spcPct val="20000"/>
                  </a:spcBef>
                </a:pPr>
                <a:endParaRPr lang="en-US"/>
              </a:p>
            </p:txBody>
          </p:sp>
          <p:sp>
            <p:nvSpPr>
              <p:cNvPr id="223" name="Rectangle 189"/>
              <p:cNvSpPr>
                <a:spLocks noChangeArrowheads="1"/>
              </p:cNvSpPr>
              <p:nvPr/>
            </p:nvSpPr>
            <p:spPr bwMode="auto">
              <a:xfrm>
                <a:off x="6989576" y="3468688"/>
                <a:ext cx="2001721" cy="86518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pPr defTabSz="909555" eaLnBrk="0" hangingPunct="0">
                  <a:lnSpc>
                    <a:spcPct val="85000"/>
                  </a:lnSpc>
                  <a:spcBef>
                    <a:spcPts val="0"/>
                  </a:spcBef>
                  <a:spcAft>
                    <a:spcPts val="0"/>
                  </a:spcAft>
                  <a:tabLst>
                    <a:tab pos="542042" algn="l"/>
                    <a:tab pos="667902" algn="l"/>
                    <a:tab pos="966612" algn="l"/>
                    <a:tab pos="1147852" algn="l"/>
                  </a:tabLst>
                  <a:defRPr/>
                </a:pPr>
                <a:r>
                  <a:rPr lang="en-US" sz="1300" b="1" dirty="0">
                    <a:solidFill>
                      <a:srgbClr val="000000"/>
                    </a:solidFill>
                    <a:latin typeface="Helvetica" pitchFamily="16" charset="0"/>
                    <a:ea typeface="ＭＳ Ｐゴシック" pitchFamily="16" charset="-128"/>
                    <a:cs typeface="+mn-cs"/>
                  </a:rPr>
                  <a:t>Oak Ridge – HFIR:</a:t>
                </a:r>
              </a:p>
              <a:p>
                <a:pPr defTabSz="909555" eaLnBrk="0" hangingPunct="0">
                  <a:lnSpc>
                    <a:spcPct val="85000"/>
                  </a:lnSpc>
                  <a:spcBef>
                    <a:spcPts val="0"/>
                  </a:spcBef>
                  <a:spcAft>
                    <a:spcPts val="0"/>
                  </a:spcAft>
                  <a:tabLst>
                    <a:tab pos="542042" algn="l"/>
                    <a:tab pos="667902" algn="l"/>
                    <a:tab pos="966612" algn="l"/>
                    <a:tab pos="1147852" algn="l"/>
                  </a:tabLst>
                  <a:defRPr/>
                </a:pPr>
                <a:r>
                  <a:rPr lang="en-US" sz="1050" dirty="0">
                    <a:solidFill>
                      <a:srgbClr val="000000"/>
                    </a:solidFill>
                    <a:latin typeface="+mn-lt"/>
                    <a:ea typeface="ＭＳ Ｐゴシック" pitchFamily="16" charset="-128"/>
                    <a:cs typeface="+mn-cs"/>
                  </a:rPr>
                  <a:t>Industrial </a:t>
                </a:r>
                <a:r>
                  <a:rPr lang="en-US" sz="1050" dirty="0">
                    <a:solidFill>
                      <a:srgbClr val="000000"/>
                    </a:solidFill>
                    <a:latin typeface="+mn-lt"/>
                    <a:ea typeface="ＭＳ Ｐゴシック" pitchFamily="16" charset="-128"/>
                    <a:cs typeface="+mn-cs"/>
                  </a:rPr>
                  <a:t>NDA; </a:t>
                </a:r>
                <a:endParaRPr lang="en-US" sz="1050" dirty="0">
                  <a:solidFill>
                    <a:srgbClr val="000000"/>
                  </a:solidFill>
                  <a:latin typeface="+mn-lt"/>
                  <a:ea typeface="ＭＳ Ｐゴシック" pitchFamily="16" charset="-128"/>
                  <a:cs typeface="+mn-cs"/>
                </a:endParaRPr>
              </a:p>
              <a:p>
                <a:pPr defTabSz="909555" eaLnBrk="0" hangingPunct="0">
                  <a:lnSpc>
                    <a:spcPct val="85000"/>
                  </a:lnSpc>
                  <a:spcBef>
                    <a:spcPts val="0"/>
                  </a:spcBef>
                  <a:spcAft>
                    <a:spcPts val="0"/>
                  </a:spcAft>
                  <a:tabLst>
                    <a:tab pos="542042" algn="l"/>
                    <a:tab pos="667902" algn="l"/>
                    <a:tab pos="966612" algn="l"/>
                    <a:tab pos="1147852" algn="l"/>
                  </a:tabLst>
                  <a:defRPr/>
                </a:pPr>
                <a:r>
                  <a:rPr lang="en-US" sz="1050" dirty="0">
                    <a:solidFill>
                      <a:srgbClr val="000000"/>
                    </a:solidFill>
                    <a:latin typeface="+mn-lt"/>
                    <a:ea typeface="ＭＳ Ｐゴシック" pitchFamily="16" charset="-128"/>
                    <a:cs typeface="+mn-cs"/>
                  </a:rPr>
                  <a:t>Industrial sources; </a:t>
                </a:r>
                <a:endParaRPr lang="en-US" sz="1050" dirty="0">
                  <a:solidFill>
                    <a:srgbClr val="000000"/>
                  </a:solidFill>
                  <a:latin typeface="+mn-lt"/>
                  <a:ea typeface="ＭＳ Ｐゴシック" pitchFamily="16" charset="-128"/>
                  <a:cs typeface="+mn-cs"/>
                </a:endParaRPr>
              </a:p>
              <a:p>
                <a:pPr defTabSz="909555" eaLnBrk="0" hangingPunct="0">
                  <a:lnSpc>
                    <a:spcPct val="85000"/>
                  </a:lnSpc>
                  <a:spcBef>
                    <a:spcPts val="0"/>
                  </a:spcBef>
                  <a:spcAft>
                    <a:spcPts val="0"/>
                  </a:spcAft>
                  <a:tabLst>
                    <a:tab pos="542042" algn="l"/>
                    <a:tab pos="667902" algn="l"/>
                    <a:tab pos="966612" algn="l"/>
                    <a:tab pos="1147852" algn="l"/>
                  </a:tabLst>
                  <a:defRPr/>
                </a:pPr>
                <a:r>
                  <a:rPr lang="en-US" sz="1050" dirty="0">
                    <a:solidFill>
                      <a:srgbClr val="000000"/>
                    </a:solidFill>
                    <a:latin typeface="+mn-lt"/>
                    <a:ea typeface="ＭＳ Ｐゴシック" pitchFamily="16" charset="-128"/>
                    <a:cs typeface="+mn-cs"/>
                  </a:rPr>
                  <a:t>Cancer </a:t>
                </a:r>
                <a:r>
                  <a:rPr lang="en-US" sz="1050" dirty="0">
                    <a:solidFill>
                      <a:srgbClr val="000000"/>
                    </a:solidFill>
                    <a:latin typeface="+mn-lt"/>
                    <a:ea typeface="ＭＳ Ｐゴシック" pitchFamily="16" charset="-128"/>
                    <a:cs typeface="+mn-cs"/>
                  </a:rPr>
                  <a:t>therapy</a:t>
                </a:r>
              </a:p>
              <a:p>
                <a:pPr defTabSz="909555" eaLnBrk="0" hangingPunct="0">
                  <a:lnSpc>
                    <a:spcPct val="85000"/>
                  </a:lnSpc>
                  <a:spcBef>
                    <a:spcPts val="0"/>
                  </a:spcBef>
                  <a:spcAft>
                    <a:spcPts val="0"/>
                  </a:spcAft>
                  <a:tabLst>
                    <a:tab pos="542042" algn="l"/>
                    <a:tab pos="667902" algn="l"/>
                    <a:tab pos="966612" algn="l"/>
                    <a:tab pos="1147852" algn="l"/>
                  </a:tabLst>
                  <a:defRPr/>
                </a:pPr>
                <a:r>
                  <a:rPr lang="en-US" sz="1050" dirty="0">
                    <a:solidFill>
                      <a:srgbClr val="000000"/>
                    </a:solidFill>
                    <a:latin typeface="+mn-lt"/>
                    <a:ea typeface="ＭＳ Ｐゴシック" pitchFamily="16" charset="-128"/>
                    <a:cs typeface="+mn-cs"/>
                  </a:rPr>
                  <a:t>Stable Isotopes </a:t>
                </a:r>
                <a:r>
                  <a:rPr lang="en-US" sz="1050" dirty="0">
                    <a:solidFill>
                      <a:srgbClr val="000000"/>
                    </a:solidFill>
                    <a:latin typeface="+mn-lt"/>
                    <a:ea typeface="ＭＳ Ｐゴシック" pitchFamily="16" charset="-128"/>
                    <a:cs typeface="+mn-cs"/>
                  </a:rPr>
                  <a:t>Inventory</a:t>
                </a:r>
                <a:endParaRPr lang="en-US" sz="1050" dirty="0">
                  <a:latin typeface="+mn-lt"/>
                  <a:ea typeface="ＭＳ Ｐゴシック" pitchFamily="16" charset="-128"/>
                  <a:cs typeface="+mn-cs"/>
                </a:endParaRPr>
              </a:p>
              <a:p>
                <a:pPr defTabSz="909555" eaLnBrk="0" hangingPunct="0">
                  <a:lnSpc>
                    <a:spcPct val="95000"/>
                  </a:lnSpc>
                  <a:spcBef>
                    <a:spcPts val="0"/>
                  </a:spcBef>
                  <a:spcAft>
                    <a:spcPts val="0"/>
                  </a:spcAft>
                  <a:tabLst>
                    <a:tab pos="542042" algn="l"/>
                    <a:tab pos="667902" algn="l"/>
                    <a:tab pos="966612" algn="l"/>
                    <a:tab pos="1147852" algn="l"/>
                  </a:tabLst>
                  <a:defRPr/>
                </a:pPr>
                <a:endParaRPr lang="en-US" sz="1000" dirty="0">
                  <a:solidFill>
                    <a:srgbClr val="000000"/>
                  </a:solidFill>
                  <a:latin typeface="Helvetica" pitchFamily="16" charset="0"/>
                  <a:ea typeface="ＭＳ Ｐゴシック" pitchFamily="16" charset="-128"/>
                  <a:cs typeface="+mn-cs"/>
                </a:endParaRPr>
              </a:p>
            </p:txBody>
          </p:sp>
          <p:sp>
            <p:nvSpPr>
              <p:cNvPr id="46105" name="Oval 175"/>
              <p:cNvSpPr>
                <a:spLocks noChangeArrowheads="1"/>
              </p:cNvSpPr>
              <p:nvPr/>
            </p:nvSpPr>
            <p:spPr bwMode="auto">
              <a:xfrm>
                <a:off x="1375173" y="3286761"/>
                <a:ext cx="48339" cy="60960"/>
              </a:xfrm>
              <a:prstGeom prst="ellipse">
                <a:avLst/>
              </a:prstGeom>
              <a:solidFill>
                <a:srgbClr val="E30417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lIns="96661" tIns="48331" rIns="96661" bIns="48331" anchor="ctr">
                <a:prstTxWarp prst="textNoShape">
                  <a:avLst/>
                </a:prstTxWarp>
              </a:bodyPr>
              <a:lstStyle/>
              <a:p>
                <a:pPr eaLnBrk="0" hangingPunct="0">
                  <a:spcBef>
                    <a:spcPct val="20000"/>
                  </a:spcBef>
                </a:pPr>
                <a:endParaRPr lang="en-US"/>
              </a:p>
            </p:txBody>
          </p:sp>
          <p:sp>
            <p:nvSpPr>
              <p:cNvPr id="46106" name="Oval 174"/>
              <p:cNvSpPr>
                <a:spLocks noChangeArrowheads="1"/>
              </p:cNvSpPr>
              <p:nvPr/>
            </p:nvSpPr>
            <p:spPr bwMode="auto">
              <a:xfrm>
                <a:off x="6349128" y="3339253"/>
                <a:ext cx="55006" cy="49107"/>
              </a:xfrm>
              <a:prstGeom prst="ellipse">
                <a:avLst/>
              </a:prstGeom>
              <a:solidFill>
                <a:srgbClr val="E30417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lIns="96661" tIns="48331" rIns="96661" bIns="48331" anchor="ctr">
                <a:prstTxWarp prst="textNoShape">
                  <a:avLst/>
                </a:prstTxWarp>
              </a:bodyPr>
              <a:lstStyle/>
              <a:p>
                <a:pPr eaLnBrk="0" hangingPunct="0">
                  <a:spcBef>
                    <a:spcPct val="20000"/>
                  </a:spcBef>
                </a:pPr>
                <a:endParaRPr lang="en-US"/>
              </a:p>
            </p:txBody>
          </p:sp>
          <p:sp>
            <p:nvSpPr>
              <p:cNvPr id="46107" name="Oval 174"/>
              <p:cNvSpPr>
                <a:spLocks noChangeArrowheads="1"/>
              </p:cNvSpPr>
              <p:nvPr/>
            </p:nvSpPr>
            <p:spPr bwMode="auto">
              <a:xfrm>
                <a:off x="4823936" y="3608494"/>
                <a:ext cx="55007" cy="49106"/>
              </a:xfrm>
              <a:prstGeom prst="ellipse">
                <a:avLst/>
              </a:prstGeom>
              <a:solidFill>
                <a:srgbClr val="E30417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lIns="96661" tIns="48331" rIns="96661" bIns="48331" anchor="ctr">
                <a:prstTxWarp prst="textNoShape">
                  <a:avLst/>
                </a:prstTxWarp>
              </a:bodyPr>
              <a:lstStyle/>
              <a:p>
                <a:pPr eaLnBrk="0" hangingPunct="0">
                  <a:spcBef>
                    <a:spcPct val="20000"/>
                  </a:spcBef>
                </a:pPr>
                <a:endParaRPr lang="en-US"/>
              </a:p>
            </p:txBody>
          </p:sp>
          <p:sp>
            <p:nvSpPr>
              <p:cNvPr id="46108" name="Freeform 178"/>
              <p:cNvSpPr>
                <a:spLocks/>
              </p:cNvSpPr>
              <p:nvPr/>
            </p:nvSpPr>
            <p:spPr bwMode="auto">
              <a:xfrm flipH="1">
                <a:off x="4832509" y="2647950"/>
                <a:ext cx="1673066" cy="955041"/>
              </a:xfrm>
              <a:custGeom>
                <a:avLst/>
                <a:gdLst>
                  <a:gd name="T0" fmla="*/ 0 w 972"/>
                  <a:gd name="T1" fmla="*/ 0 h 588"/>
                  <a:gd name="T2" fmla="*/ 2147483647 w 972"/>
                  <a:gd name="T3" fmla="*/ 2147483647 h 588"/>
                  <a:gd name="T4" fmla="*/ 2147483647 w 972"/>
                  <a:gd name="T5" fmla="*/ 2147483647 h 588"/>
                  <a:gd name="T6" fmla="*/ 2147483647 w 972"/>
                  <a:gd name="T7" fmla="*/ 2147483647 h 588"/>
                  <a:gd name="T8" fmla="*/ 2147483647 w 972"/>
                  <a:gd name="T9" fmla="*/ 2147483647 h 588"/>
                  <a:gd name="T10" fmla="*/ 2147483647 w 972"/>
                  <a:gd name="T11" fmla="*/ 2147483647 h 588"/>
                  <a:gd name="T12" fmla="*/ 2147483647 w 972"/>
                  <a:gd name="T13" fmla="*/ 2147483647 h 588"/>
                  <a:gd name="T14" fmla="*/ 0 w 972"/>
                  <a:gd name="T15" fmla="*/ 0 h 588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972"/>
                  <a:gd name="T25" fmla="*/ 0 h 588"/>
                  <a:gd name="T26" fmla="*/ 972 w 972"/>
                  <a:gd name="T27" fmla="*/ 588 h 588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972" h="588">
                    <a:moveTo>
                      <a:pt x="0" y="0"/>
                    </a:moveTo>
                    <a:lnTo>
                      <a:pt x="834" y="6"/>
                    </a:lnTo>
                    <a:lnTo>
                      <a:pt x="834" y="329"/>
                    </a:lnTo>
                    <a:lnTo>
                      <a:pt x="584" y="328"/>
                    </a:lnTo>
                    <a:lnTo>
                      <a:pt x="972" y="588"/>
                    </a:lnTo>
                    <a:lnTo>
                      <a:pt x="408" y="328"/>
                    </a:lnTo>
                    <a:lnTo>
                      <a:pt x="3" y="32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7F72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lIns="96661" tIns="48331" rIns="96661" bIns="48331" anchor="ctr">
                <a:prstTxWarp prst="textNoShape">
                  <a:avLst/>
                </a:prstTxWarp>
              </a:bodyPr>
              <a:lstStyle/>
              <a:p>
                <a:pPr eaLnBrk="0" hangingPunct="0">
                  <a:spcBef>
                    <a:spcPct val="20000"/>
                  </a:spcBef>
                </a:pPr>
                <a:endParaRPr lang="en-US"/>
              </a:p>
            </p:txBody>
          </p:sp>
          <p:sp>
            <p:nvSpPr>
              <p:cNvPr id="46109" name="Rectangle 186"/>
              <p:cNvSpPr>
                <a:spLocks noChangeArrowheads="1"/>
              </p:cNvSpPr>
              <p:nvPr/>
            </p:nvSpPr>
            <p:spPr bwMode="auto">
              <a:xfrm flipH="1">
                <a:off x="5134926" y="2663190"/>
                <a:ext cx="1342074" cy="62478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prstTxWarp prst="textNoShape">
                  <a:avLst/>
                </a:prstTxWarp>
                <a:spAutoFit/>
              </a:bodyPr>
              <a:lstStyle/>
              <a:p>
                <a:pPr defTabSz="908050" eaLnBrk="0" hangingPunct="0">
                  <a:spcBef>
                    <a:spcPct val="20000"/>
                  </a:spcBef>
                  <a:tabLst>
                    <a:tab pos="663575" algn="l"/>
                    <a:tab pos="723900" algn="l"/>
                  </a:tabLst>
                </a:pPr>
                <a:r>
                  <a:rPr lang="en-US" sz="1300" b="1">
                    <a:solidFill>
                      <a:srgbClr val="000000"/>
                    </a:solidFill>
                  </a:rPr>
                  <a:t>Washington Univ.:</a:t>
                </a:r>
              </a:p>
              <a:p>
                <a:pPr defTabSz="908050" eaLnBrk="0" hangingPunct="0">
                  <a:spcBef>
                    <a:spcPct val="20000"/>
                  </a:spcBef>
                  <a:tabLst>
                    <a:tab pos="663575" algn="l"/>
                    <a:tab pos="723900" algn="l"/>
                  </a:tabLst>
                </a:pPr>
                <a:r>
                  <a:rPr lang="en-US" sz="1000">
                    <a:solidFill>
                      <a:srgbClr val="000000"/>
                    </a:solidFill>
                  </a:rPr>
                  <a:t> Research isotopes </a:t>
                </a:r>
              </a:p>
              <a:p>
                <a:pPr defTabSz="908050" eaLnBrk="0" hangingPunct="0">
                  <a:spcBef>
                    <a:spcPct val="20000"/>
                  </a:spcBef>
                  <a:tabLst>
                    <a:tab pos="663575" algn="l"/>
                    <a:tab pos="723900" algn="l"/>
                  </a:tabLst>
                </a:pPr>
                <a:endParaRPr lang="en-US" sz="1300">
                  <a:solidFill>
                    <a:srgbClr val="000000"/>
                  </a:solidFill>
                </a:endParaRPr>
              </a:p>
            </p:txBody>
          </p:sp>
          <p:sp>
            <p:nvSpPr>
              <p:cNvPr id="46110" name="Freeform 176"/>
              <p:cNvSpPr>
                <a:spLocks/>
              </p:cNvSpPr>
              <p:nvPr/>
            </p:nvSpPr>
            <p:spPr bwMode="auto">
              <a:xfrm>
                <a:off x="2560320" y="1847851"/>
                <a:ext cx="1325879" cy="983402"/>
              </a:xfrm>
              <a:custGeom>
                <a:avLst/>
                <a:gdLst>
                  <a:gd name="T0" fmla="*/ 2147483647 w 1328"/>
                  <a:gd name="T1" fmla="*/ 0 h 958"/>
                  <a:gd name="T2" fmla="*/ 2147483647 w 1328"/>
                  <a:gd name="T3" fmla="*/ 0 h 958"/>
                  <a:gd name="T4" fmla="*/ 2147483647 w 1328"/>
                  <a:gd name="T5" fmla="*/ 2147483647 h 958"/>
                  <a:gd name="T6" fmla="*/ 2147483647 w 1328"/>
                  <a:gd name="T7" fmla="*/ 2147483647 h 958"/>
                  <a:gd name="T8" fmla="*/ 0 w 1328"/>
                  <a:gd name="T9" fmla="*/ 2147483647 h 958"/>
                  <a:gd name="T10" fmla="*/ 2147483647 w 1328"/>
                  <a:gd name="T11" fmla="*/ 2147483647 h 958"/>
                  <a:gd name="T12" fmla="*/ 2147483647 w 1328"/>
                  <a:gd name="T13" fmla="*/ 2147483647 h 958"/>
                  <a:gd name="T14" fmla="*/ 2147483647 w 1328"/>
                  <a:gd name="T15" fmla="*/ 0 h 958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328"/>
                  <a:gd name="T25" fmla="*/ 0 h 958"/>
                  <a:gd name="T26" fmla="*/ 1328 w 1328"/>
                  <a:gd name="T27" fmla="*/ 958 h 958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328" h="958">
                    <a:moveTo>
                      <a:pt x="154" y="0"/>
                    </a:moveTo>
                    <a:lnTo>
                      <a:pt x="1328" y="0"/>
                    </a:lnTo>
                    <a:lnTo>
                      <a:pt x="1328" y="487"/>
                    </a:lnTo>
                    <a:lnTo>
                      <a:pt x="992" y="488"/>
                    </a:lnTo>
                    <a:lnTo>
                      <a:pt x="0" y="958"/>
                    </a:lnTo>
                    <a:lnTo>
                      <a:pt x="768" y="489"/>
                    </a:lnTo>
                    <a:lnTo>
                      <a:pt x="155" y="488"/>
                    </a:lnTo>
                    <a:lnTo>
                      <a:pt x="154" y="0"/>
                    </a:lnTo>
                    <a:close/>
                  </a:path>
                </a:pathLst>
              </a:custGeom>
              <a:solidFill>
                <a:srgbClr val="F9FF8E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lIns="96661" tIns="48331" rIns="96661" bIns="48331" anchor="ctr">
                <a:prstTxWarp prst="textNoShape">
                  <a:avLst/>
                </a:prstTxWarp>
              </a:bodyPr>
              <a:lstStyle/>
              <a:p>
                <a:pPr eaLnBrk="0" hangingPunct="0">
                  <a:spcBef>
                    <a:spcPct val="20000"/>
                  </a:spcBef>
                </a:pPr>
                <a:endParaRPr lang="en-US"/>
              </a:p>
            </p:txBody>
          </p:sp>
          <p:sp>
            <p:nvSpPr>
              <p:cNvPr id="46111" name="Rectangle 177"/>
              <p:cNvSpPr>
                <a:spLocks noChangeArrowheads="1"/>
              </p:cNvSpPr>
              <p:nvPr/>
            </p:nvSpPr>
            <p:spPr bwMode="auto">
              <a:xfrm>
                <a:off x="2831068" y="1914525"/>
                <a:ext cx="1283731" cy="30085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prstTxWarp prst="textNoShape">
                  <a:avLst/>
                </a:prstTxWarp>
                <a:spAutoFit/>
              </a:bodyPr>
              <a:lstStyle/>
              <a:p>
                <a:pPr marL="541338" indent="-541338" defTabSz="908050" eaLnBrk="0" hangingPunct="0">
                  <a:lnSpc>
                    <a:spcPct val="85000"/>
                  </a:lnSpc>
                  <a:spcBef>
                    <a:spcPct val="20000"/>
                  </a:spcBef>
                  <a:tabLst>
                    <a:tab pos="420688" algn="l"/>
                    <a:tab pos="541338" algn="l"/>
                  </a:tabLst>
                </a:pPr>
                <a:r>
                  <a:rPr lang="en-US" sz="1300" b="1">
                    <a:solidFill>
                      <a:srgbClr val="000000"/>
                    </a:solidFill>
                  </a:rPr>
                  <a:t>Idaho – ATR</a:t>
                </a:r>
              </a:p>
              <a:p>
                <a:pPr marL="541338" indent="-541338" defTabSz="908050" eaLnBrk="0" hangingPunct="0">
                  <a:lnSpc>
                    <a:spcPct val="85000"/>
                  </a:lnSpc>
                  <a:spcBef>
                    <a:spcPct val="20000"/>
                  </a:spcBef>
                  <a:tabLst>
                    <a:tab pos="420688" algn="l"/>
                    <a:tab pos="541338" algn="l"/>
                  </a:tabLst>
                </a:pPr>
                <a:r>
                  <a:rPr lang="en-US" sz="1000">
                    <a:solidFill>
                      <a:srgbClr val="000000"/>
                    </a:solidFill>
                  </a:rPr>
                  <a:t>Sterilization</a:t>
                </a:r>
                <a:endParaRPr lang="en-US" sz="1100">
                  <a:solidFill>
                    <a:srgbClr val="000000"/>
                  </a:solidFill>
                </a:endParaRPr>
              </a:p>
            </p:txBody>
          </p:sp>
          <p:sp>
            <p:nvSpPr>
              <p:cNvPr id="46112" name="Freeform 180"/>
              <p:cNvSpPr>
                <a:spLocks/>
              </p:cNvSpPr>
              <p:nvPr/>
            </p:nvSpPr>
            <p:spPr bwMode="auto">
              <a:xfrm>
                <a:off x="6248400" y="1552575"/>
                <a:ext cx="2305051" cy="1514475"/>
              </a:xfrm>
              <a:custGeom>
                <a:avLst/>
                <a:gdLst>
                  <a:gd name="T0" fmla="*/ 0 w 1309"/>
                  <a:gd name="T1" fmla="*/ 0 h 1156"/>
                  <a:gd name="T2" fmla="*/ 2147483647 w 1309"/>
                  <a:gd name="T3" fmla="*/ 0 h 1156"/>
                  <a:gd name="T4" fmla="*/ 2147483647 w 1309"/>
                  <a:gd name="T5" fmla="*/ 2147483647 h 1156"/>
                  <a:gd name="T6" fmla="*/ 2147483647 w 1309"/>
                  <a:gd name="T7" fmla="*/ 2147483647 h 1156"/>
                  <a:gd name="T8" fmla="*/ 2147483647 w 1309"/>
                  <a:gd name="T9" fmla="*/ 2147483647 h 1156"/>
                  <a:gd name="T10" fmla="*/ 2147483647 w 1309"/>
                  <a:gd name="T11" fmla="*/ 2147483647 h 1156"/>
                  <a:gd name="T12" fmla="*/ 0 w 1309"/>
                  <a:gd name="T13" fmla="*/ 2147483647 h 1156"/>
                  <a:gd name="T14" fmla="*/ 0 w 1309"/>
                  <a:gd name="T15" fmla="*/ 0 h 115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309"/>
                  <a:gd name="T25" fmla="*/ 0 h 1156"/>
                  <a:gd name="T26" fmla="*/ 1309 w 1309"/>
                  <a:gd name="T27" fmla="*/ 1156 h 115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309" h="1156">
                    <a:moveTo>
                      <a:pt x="0" y="0"/>
                    </a:moveTo>
                    <a:lnTo>
                      <a:pt x="1309" y="0"/>
                    </a:lnTo>
                    <a:lnTo>
                      <a:pt x="1309" y="507"/>
                    </a:lnTo>
                    <a:lnTo>
                      <a:pt x="781" y="505"/>
                    </a:lnTo>
                    <a:lnTo>
                      <a:pt x="289" y="1156"/>
                    </a:lnTo>
                    <a:lnTo>
                      <a:pt x="596" y="505"/>
                    </a:lnTo>
                    <a:lnTo>
                      <a:pt x="0" y="50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lIns="96661" tIns="48331" rIns="96661" bIns="48331" anchor="ctr">
                <a:prstTxWarp prst="textNoShape">
                  <a:avLst/>
                </a:prstTxWarp>
              </a:bodyPr>
              <a:lstStyle/>
              <a:p>
                <a:pPr eaLnBrk="0" hangingPunct="0">
                  <a:spcBef>
                    <a:spcPct val="20000"/>
                  </a:spcBef>
                </a:pPr>
                <a:endParaRPr lang="en-US"/>
              </a:p>
            </p:txBody>
          </p:sp>
          <p:sp>
            <p:nvSpPr>
              <p:cNvPr id="46113" name="Rectangle 181"/>
              <p:cNvSpPr>
                <a:spLocks noChangeArrowheads="1"/>
              </p:cNvSpPr>
              <p:nvPr/>
            </p:nvSpPr>
            <p:spPr bwMode="auto">
              <a:xfrm>
                <a:off x="6446996" y="1669415"/>
                <a:ext cx="1868329" cy="493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prstTxWarp prst="textNoShape">
                  <a:avLst/>
                </a:prstTxWarp>
                <a:spAutoFit/>
              </a:bodyPr>
              <a:lstStyle/>
              <a:p>
                <a:pPr marL="541338" indent="-541338" defTabSz="908050" eaLnBrk="0" hangingPunct="0">
                  <a:lnSpc>
                    <a:spcPct val="85000"/>
                  </a:lnSpc>
                  <a:spcBef>
                    <a:spcPct val="20000"/>
                  </a:spcBef>
                  <a:tabLst>
                    <a:tab pos="420688" algn="l"/>
                    <a:tab pos="541338" algn="l"/>
                  </a:tabLst>
                </a:pPr>
                <a:r>
                  <a:rPr lang="en-US" sz="1300" b="1">
                    <a:solidFill>
                      <a:srgbClr val="000000"/>
                    </a:solidFill>
                  </a:rPr>
                  <a:t>Brookhaven – BLIP:</a:t>
                </a:r>
                <a:endParaRPr lang="en-US" sz="1100" b="1">
                  <a:solidFill>
                    <a:srgbClr val="000000"/>
                  </a:solidFill>
                </a:endParaRPr>
              </a:p>
              <a:p>
                <a:pPr marL="541338" indent="-541338" defTabSz="908050" eaLnBrk="0" hangingPunct="0">
                  <a:lnSpc>
                    <a:spcPct val="85000"/>
                  </a:lnSpc>
                  <a:spcBef>
                    <a:spcPct val="20000"/>
                  </a:spcBef>
                  <a:tabLst>
                    <a:tab pos="420688" algn="l"/>
                    <a:tab pos="541338" algn="l"/>
                  </a:tabLst>
                </a:pPr>
                <a:r>
                  <a:rPr lang="en-US" sz="1000">
                    <a:solidFill>
                      <a:srgbClr val="000000"/>
                    </a:solidFill>
                  </a:rPr>
                  <a:t>PET equipment; Antibody labeling; </a:t>
                </a:r>
              </a:p>
              <a:p>
                <a:pPr marL="541338" indent="-541338" defTabSz="908050" eaLnBrk="0" hangingPunct="0">
                  <a:lnSpc>
                    <a:spcPct val="85000"/>
                  </a:lnSpc>
                  <a:spcBef>
                    <a:spcPct val="20000"/>
                  </a:spcBef>
                  <a:tabLst>
                    <a:tab pos="420688" algn="l"/>
                    <a:tab pos="541338" algn="l"/>
                  </a:tabLst>
                </a:pPr>
                <a:r>
                  <a:rPr lang="en-US" sz="1000">
                    <a:solidFill>
                      <a:srgbClr val="000000"/>
                    </a:solidFill>
                  </a:rPr>
                  <a:t>Cardiac imaging; Cancer therapy</a:t>
                </a:r>
              </a:p>
            </p:txBody>
          </p:sp>
          <p:sp>
            <p:nvSpPr>
              <p:cNvPr id="46114" name="Freeform 178"/>
              <p:cNvSpPr>
                <a:spLocks/>
              </p:cNvSpPr>
              <p:nvPr/>
            </p:nvSpPr>
            <p:spPr bwMode="auto">
              <a:xfrm flipH="1">
                <a:off x="6362700" y="2276475"/>
                <a:ext cx="2370296" cy="1123950"/>
              </a:xfrm>
              <a:custGeom>
                <a:avLst/>
                <a:gdLst>
                  <a:gd name="T0" fmla="*/ 0 w 972"/>
                  <a:gd name="T1" fmla="*/ 0 h 588"/>
                  <a:gd name="T2" fmla="*/ 2147483647 w 972"/>
                  <a:gd name="T3" fmla="*/ 2147483647 h 588"/>
                  <a:gd name="T4" fmla="*/ 2147483647 w 972"/>
                  <a:gd name="T5" fmla="*/ 2147483647 h 588"/>
                  <a:gd name="T6" fmla="*/ 2147483647 w 972"/>
                  <a:gd name="T7" fmla="*/ 2147483647 h 588"/>
                  <a:gd name="T8" fmla="*/ 2147483647 w 972"/>
                  <a:gd name="T9" fmla="*/ 2147483647 h 588"/>
                  <a:gd name="T10" fmla="*/ 2147483647 w 972"/>
                  <a:gd name="T11" fmla="*/ 2147483647 h 588"/>
                  <a:gd name="T12" fmla="*/ 2147483647 w 972"/>
                  <a:gd name="T13" fmla="*/ 2147483647 h 588"/>
                  <a:gd name="T14" fmla="*/ 0 w 972"/>
                  <a:gd name="T15" fmla="*/ 0 h 588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972"/>
                  <a:gd name="T25" fmla="*/ 0 h 588"/>
                  <a:gd name="T26" fmla="*/ 972 w 972"/>
                  <a:gd name="T27" fmla="*/ 588 h 588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972" h="588">
                    <a:moveTo>
                      <a:pt x="0" y="0"/>
                    </a:moveTo>
                    <a:lnTo>
                      <a:pt x="834" y="6"/>
                    </a:lnTo>
                    <a:lnTo>
                      <a:pt x="834" y="329"/>
                    </a:lnTo>
                    <a:lnTo>
                      <a:pt x="584" y="328"/>
                    </a:lnTo>
                    <a:lnTo>
                      <a:pt x="972" y="588"/>
                    </a:lnTo>
                    <a:lnTo>
                      <a:pt x="408" y="328"/>
                    </a:lnTo>
                    <a:lnTo>
                      <a:pt x="3" y="32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7F72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lIns="96661" tIns="48331" rIns="96661" bIns="48331" anchor="ctr">
                <a:prstTxWarp prst="textNoShape">
                  <a:avLst/>
                </a:prstTxWarp>
              </a:bodyPr>
              <a:lstStyle/>
              <a:p>
                <a:pPr eaLnBrk="0" hangingPunct="0">
                  <a:spcBef>
                    <a:spcPct val="20000"/>
                  </a:spcBef>
                </a:pPr>
                <a:endParaRPr lang="en-US"/>
              </a:p>
            </p:txBody>
          </p:sp>
          <p:sp>
            <p:nvSpPr>
              <p:cNvPr id="46115" name="Rectangle 186"/>
              <p:cNvSpPr>
                <a:spLocks noChangeArrowheads="1"/>
              </p:cNvSpPr>
              <p:nvPr/>
            </p:nvSpPr>
            <p:spPr bwMode="auto">
              <a:xfrm flipH="1">
                <a:off x="7125176" y="2382310"/>
                <a:ext cx="1371124" cy="38472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prstTxWarp prst="textNoShape">
                  <a:avLst/>
                </a:prstTxWarp>
                <a:spAutoFit/>
              </a:bodyPr>
              <a:lstStyle/>
              <a:p>
                <a:pPr defTabSz="908050" eaLnBrk="0" hangingPunct="0">
                  <a:spcBef>
                    <a:spcPct val="20000"/>
                  </a:spcBef>
                  <a:tabLst>
                    <a:tab pos="663575" algn="l"/>
                    <a:tab pos="723900" algn="l"/>
                  </a:tabLst>
                </a:pPr>
                <a:r>
                  <a:rPr lang="en-US" sz="1300" b="1">
                    <a:solidFill>
                      <a:srgbClr val="000000"/>
                    </a:solidFill>
                  </a:rPr>
                  <a:t>NIH - Cyclotrons:</a:t>
                </a:r>
              </a:p>
              <a:p>
                <a:pPr defTabSz="908050" eaLnBrk="0" hangingPunct="0">
                  <a:spcBef>
                    <a:spcPct val="20000"/>
                  </a:spcBef>
                  <a:tabLst>
                    <a:tab pos="663575" algn="l"/>
                    <a:tab pos="723900" algn="l"/>
                  </a:tabLst>
                </a:pPr>
                <a:r>
                  <a:rPr lang="en-US" sz="1000">
                    <a:solidFill>
                      <a:srgbClr val="000000"/>
                    </a:solidFill>
                  </a:rPr>
                  <a:t>Research isotopes</a:t>
                </a:r>
              </a:p>
            </p:txBody>
          </p:sp>
          <p:sp>
            <p:nvSpPr>
              <p:cNvPr id="46116" name="Freeform 182"/>
              <p:cNvSpPr>
                <a:spLocks/>
              </p:cNvSpPr>
              <p:nvPr/>
            </p:nvSpPr>
            <p:spPr bwMode="auto">
              <a:xfrm>
                <a:off x="493395" y="3969173"/>
                <a:ext cx="2533650" cy="1764877"/>
              </a:xfrm>
              <a:custGeom>
                <a:avLst/>
                <a:gdLst>
                  <a:gd name="T0" fmla="*/ 2147483647 w 1520"/>
                  <a:gd name="T1" fmla="*/ 2147483647 h 1548"/>
                  <a:gd name="T2" fmla="*/ 2147483647 w 1520"/>
                  <a:gd name="T3" fmla="*/ 2147483647 h 1548"/>
                  <a:gd name="T4" fmla="*/ 2147483647 w 1520"/>
                  <a:gd name="T5" fmla="*/ 2147483647 h 1548"/>
                  <a:gd name="T6" fmla="*/ 2147483647 w 1520"/>
                  <a:gd name="T7" fmla="*/ 2147483647 h 1548"/>
                  <a:gd name="T8" fmla="*/ 2147483647 w 1520"/>
                  <a:gd name="T9" fmla="*/ 0 h 1548"/>
                  <a:gd name="T10" fmla="*/ 2147483647 w 1520"/>
                  <a:gd name="T11" fmla="*/ 2147483647 h 1548"/>
                  <a:gd name="T12" fmla="*/ 0 w 1520"/>
                  <a:gd name="T13" fmla="*/ 2147483647 h 1548"/>
                  <a:gd name="T14" fmla="*/ 2147483647 w 1520"/>
                  <a:gd name="T15" fmla="*/ 2147483647 h 1548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520"/>
                  <a:gd name="T25" fmla="*/ 0 h 1548"/>
                  <a:gd name="T26" fmla="*/ 1520 w 1520"/>
                  <a:gd name="T27" fmla="*/ 1548 h 1548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520" h="1548">
                    <a:moveTo>
                      <a:pt x="7" y="1548"/>
                    </a:moveTo>
                    <a:lnTo>
                      <a:pt x="1516" y="1543"/>
                    </a:lnTo>
                    <a:lnTo>
                      <a:pt x="1520" y="988"/>
                    </a:lnTo>
                    <a:lnTo>
                      <a:pt x="838" y="988"/>
                    </a:lnTo>
                    <a:lnTo>
                      <a:pt x="1500" y="0"/>
                    </a:lnTo>
                    <a:lnTo>
                      <a:pt x="637" y="987"/>
                    </a:lnTo>
                    <a:lnTo>
                      <a:pt x="0" y="986"/>
                    </a:lnTo>
                    <a:lnTo>
                      <a:pt x="7" y="1548"/>
                    </a:lnTo>
                    <a:close/>
                  </a:path>
                </a:pathLst>
              </a:custGeom>
              <a:solidFill>
                <a:srgbClr val="FFFF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lIns="96661" tIns="48331" rIns="96661" bIns="48331" anchor="ctr">
                <a:prstTxWarp prst="textNoShape">
                  <a:avLst/>
                </a:prstTxWarp>
              </a:bodyPr>
              <a:lstStyle/>
              <a:p>
                <a:pPr eaLnBrk="0" hangingPunct="0">
                  <a:spcBef>
                    <a:spcPct val="20000"/>
                  </a:spcBef>
                </a:pPr>
                <a:endParaRPr lang="en-US"/>
              </a:p>
            </p:txBody>
          </p:sp>
          <p:sp>
            <p:nvSpPr>
              <p:cNvPr id="46117" name="Rectangle 183"/>
              <p:cNvSpPr>
                <a:spLocks noChangeArrowheads="1"/>
              </p:cNvSpPr>
              <p:nvPr/>
            </p:nvSpPr>
            <p:spPr bwMode="auto">
              <a:xfrm>
                <a:off x="518160" y="5193242"/>
                <a:ext cx="2573655" cy="493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prstTxWarp prst="textNoShape">
                  <a:avLst/>
                </a:prstTxWarp>
                <a:spAutoFit/>
              </a:bodyPr>
              <a:lstStyle/>
              <a:p>
                <a:pPr marL="603250" indent="-603250" defTabSz="908050" eaLnBrk="0" hangingPunct="0">
                  <a:lnSpc>
                    <a:spcPct val="85000"/>
                  </a:lnSpc>
                  <a:spcBef>
                    <a:spcPct val="20000"/>
                  </a:spcBef>
                  <a:tabLst>
                    <a:tab pos="422275" algn="l"/>
                    <a:tab pos="603250" algn="l"/>
                  </a:tabLst>
                </a:pPr>
                <a:r>
                  <a:rPr lang="en-US" sz="1300" b="1">
                    <a:solidFill>
                      <a:srgbClr val="000000"/>
                    </a:solidFill>
                  </a:rPr>
                  <a:t>Los Alamos – LANSCE/IPF</a:t>
                </a:r>
                <a:r>
                  <a:rPr lang="en-US" sz="1100" b="1">
                    <a:solidFill>
                      <a:srgbClr val="000000"/>
                    </a:solidFill>
                  </a:rPr>
                  <a:t>:</a:t>
                </a:r>
              </a:p>
              <a:p>
                <a:pPr marL="603250" indent="-603250" defTabSz="908050" eaLnBrk="0" hangingPunct="0">
                  <a:lnSpc>
                    <a:spcPct val="85000"/>
                  </a:lnSpc>
                  <a:spcBef>
                    <a:spcPct val="20000"/>
                  </a:spcBef>
                  <a:tabLst>
                    <a:tab pos="422275" algn="l"/>
                    <a:tab pos="603250" algn="l"/>
                  </a:tabLst>
                </a:pPr>
                <a:r>
                  <a:rPr lang="en-US" sz="1000">
                    <a:solidFill>
                      <a:srgbClr val="000000"/>
                    </a:solidFill>
                  </a:rPr>
                  <a:t>Calibration sources for</a:t>
                </a:r>
                <a:r>
                  <a:rPr lang="en-US" sz="1000">
                    <a:latin typeface="Technical" charset="0"/>
                  </a:rPr>
                  <a:t> </a:t>
                </a:r>
                <a:r>
                  <a:rPr lang="en-US" sz="1000">
                    <a:solidFill>
                      <a:srgbClr val="000000"/>
                    </a:solidFill>
                  </a:rPr>
                  <a:t>PET</a:t>
                </a:r>
              </a:p>
              <a:p>
                <a:pPr marL="603250" indent="-603250" defTabSz="908050" eaLnBrk="0" hangingPunct="0">
                  <a:lnSpc>
                    <a:spcPct val="85000"/>
                  </a:lnSpc>
                  <a:spcBef>
                    <a:spcPct val="20000"/>
                  </a:spcBef>
                  <a:tabLst>
                    <a:tab pos="422275" algn="l"/>
                    <a:tab pos="603250" algn="l"/>
                  </a:tabLst>
                </a:pPr>
                <a:r>
                  <a:rPr lang="en-US" sz="1000">
                    <a:solidFill>
                      <a:srgbClr val="000000"/>
                    </a:solidFill>
                  </a:rPr>
                  <a:t>Cardiac imaging; Biomedical tracer</a:t>
                </a:r>
              </a:p>
            </p:txBody>
          </p:sp>
        </p:grpSp>
        <p:sp>
          <p:nvSpPr>
            <p:cNvPr id="46087" name="Freeform 182"/>
            <p:cNvSpPr>
              <a:spLocks/>
            </p:cNvSpPr>
            <p:nvPr/>
          </p:nvSpPr>
          <p:spPr bwMode="auto">
            <a:xfrm>
              <a:off x="-188685" y="3309257"/>
              <a:ext cx="2263855" cy="1228724"/>
            </a:xfrm>
            <a:custGeom>
              <a:avLst/>
              <a:gdLst>
                <a:gd name="T0" fmla="*/ 0 w 1485"/>
                <a:gd name="T1" fmla="*/ 2147483647 h 1577"/>
                <a:gd name="T2" fmla="*/ 2147483647 w 1485"/>
                <a:gd name="T3" fmla="*/ 2147483647 h 1577"/>
                <a:gd name="T4" fmla="*/ 2147483647 w 1485"/>
                <a:gd name="T5" fmla="*/ 2147483647 h 1577"/>
                <a:gd name="T6" fmla="*/ 2147483647 w 1485"/>
                <a:gd name="T7" fmla="*/ 2147483647 h 1577"/>
                <a:gd name="T8" fmla="*/ 2147483647 w 1485"/>
                <a:gd name="T9" fmla="*/ 0 h 1577"/>
                <a:gd name="T10" fmla="*/ 2147483647 w 1485"/>
                <a:gd name="T11" fmla="*/ 2147483647 h 1577"/>
                <a:gd name="T12" fmla="*/ 2147483647 w 1485"/>
                <a:gd name="T13" fmla="*/ 2147483647 h 1577"/>
                <a:gd name="T14" fmla="*/ 0 w 1485"/>
                <a:gd name="T15" fmla="*/ 2147483647 h 1577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485"/>
                <a:gd name="T25" fmla="*/ 0 h 1577"/>
                <a:gd name="T26" fmla="*/ 1485 w 1485"/>
                <a:gd name="T27" fmla="*/ 1577 h 1577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485" h="1577">
                  <a:moveTo>
                    <a:pt x="0" y="1548"/>
                  </a:moveTo>
                  <a:cubicBezTo>
                    <a:pt x="42" y="1550"/>
                    <a:pt x="987" y="1545"/>
                    <a:pt x="1481" y="1543"/>
                  </a:cubicBezTo>
                  <a:cubicBezTo>
                    <a:pt x="1482" y="1358"/>
                    <a:pt x="1484" y="1173"/>
                    <a:pt x="1485" y="988"/>
                  </a:cubicBezTo>
                  <a:lnTo>
                    <a:pt x="420" y="988"/>
                  </a:lnTo>
                  <a:lnTo>
                    <a:pt x="1082" y="0"/>
                  </a:lnTo>
                  <a:lnTo>
                    <a:pt x="219" y="987"/>
                  </a:lnTo>
                  <a:cubicBezTo>
                    <a:pt x="138" y="987"/>
                    <a:pt x="156" y="991"/>
                    <a:pt x="32" y="986"/>
                  </a:cubicBezTo>
                  <a:cubicBezTo>
                    <a:pt x="25" y="1560"/>
                    <a:pt x="45" y="1577"/>
                    <a:pt x="0" y="1548"/>
                  </a:cubicBezTo>
                  <a:close/>
                </a:path>
              </a:pathLst>
            </a:custGeom>
            <a:solidFill>
              <a:srgbClr val="F7F729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96661" tIns="48331" rIns="96661" bIns="48331" anchor="ctr">
              <a:prstTxWarp prst="textNoShape">
                <a:avLst/>
              </a:prstTxWarp>
            </a:bodyPr>
            <a:lstStyle/>
            <a:p>
              <a:pPr eaLnBrk="0" hangingPunct="0">
                <a:spcBef>
                  <a:spcPct val="20000"/>
                </a:spcBef>
              </a:pPr>
              <a:endParaRPr lang="en-US"/>
            </a:p>
          </p:txBody>
        </p:sp>
      </p:grpSp>
      <p:sp>
        <p:nvSpPr>
          <p:cNvPr id="46085" name="Rectangle 186"/>
          <p:cNvSpPr>
            <a:spLocks noChangeArrowheads="1"/>
          </p:cNvSpPr>
          <p:nvPr/>
        </p:nvSpPr>
        <p:spPr bwMode="auto">
          <a:xfrm flipH="1">
            <a:off x="217488" y="4143375"/>
            <a:ext cx="1754187" cy="38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  <a:spAutoFit/>
          </a:bodyPr>
          <a:lstStyle/>
          <a:p>
            <a:pPr defTabSz="908050" eaLnBrk="0" hangingPunct="0">
              <a:spcBef>
                <a:spcPct val="20000"/>
              </a:spcBef>
              <a:tabLst>
                <a:tab pos="663575" algn="l"/>
                <a:tab pos="723900" algn="l"/>
              </a:tabLst>
            </a:pPr>
            <a:r>
              <a:rPr lang="en-US" sz="1300" b="1">
                <a:solidFill>
                  <a:srgbClr val="000000"/>
                </a:solidFill>
              </a:rPr>
              <a:t>UC Davis/McClellan:</a:t>
            </a:r>
          </a:p>
          <a:p>
            <a:pPr defTabSz="908050" eaLnBrk="0" hangingPunct="0">
              <a:spcBef>
                <a:spcPct val="20000"/>
              </a:spcBef>
              <a:tabLst>
                <a:tab pos="663575" algn="l"/>
                <a:tab pos="723900" algn="l"/>
              </a:tabLst>
            </a:pPr>
            <a:r>
              <a:rPr lang="en-US" sz="1000">
                <a:solidFill>
                  <a:srgbClr val="000000"/>
                </a:solidFill>
              </a:rPr>
              <a:t>Research isotopes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pr-file">
  <a:themeElements>
    <a:clrScheme name="Spr-fil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Spr-file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0" lang="en-US" sz="9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0" lang="en-US" sz="9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Spr-fil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pr-fil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pr-fil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pr-fil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pr-fil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pr-fil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pr-fil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Q:\PRESENT\SPR-FILE.PPT</Template>
  <TotalTime>10561</TotalTime>
  <Words>1638</Words>
  <Application>Microsoft Office PowerPoint</Application>
  <PresentationFormat>Letter Paper (8.5x11 in)</PresentationFormat>
  <Paragraphs>310</Paragraphs>
  <Slides>20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12</vt:i4>
      </vt:variant>
      <vt:variant>
        <vt:lpstr>Design Template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20</vt:i4>
      </vt:variant>
    </vt:vector>
  </HeadingPairs>
  <TitlesOfParts>
    <vt:vector size="35" baseType="lpstr">
      <vt:lpstr>Times New Roman</vt:lpstr>
      <vt:lpstr>ＭＳ Ｐゴシック</vt:lpstr>
      <vt:lpstr>Arial</vt:lpstr>
      <vt:lpstr>Wingdings</vt:lpstr>
      <vt:lpstr>Arial Narrow</vt:lpstr>
      <vt:lpstr>Helvetica</vt:lpstr>
      <vt:lpstr>Technical</vt:lpstr>
      <vt:lpstr>Times</vt:lpstr>
      <vt:lpstr>Symbol</vt:lpstr>
      <vt:lpstr>Arial Rounded MT Bold</vt:lpstr>
      <vt:lpstr>Tahoma</vt:lpstr>
      <vt:lpstr>宋体</vt:lpstr>
      <vt:lpstr>Spr-file</vt:lpstr>
      <vt:lpstr>Microsoft Excel Worksheet</vt:lpstr>
      <vt:lpstr/>
      <vt:lpstr>PowerPoint Presentation</vt:lpstr>
      <vt:lpstr>Outline</vt:lpstr>
      <vt:lpstr>Scientific Opportunities and Priorities</vt:lpstr>
      <vt:lpstr>Nuclear Physics Program Mission</vt:lpstr>
      <vt:lpstr>NP Operates Four National User Facilities</vt:lpstr>
      <vt:lpstr>At the NP National User Facilities the Research Spans a Range of Microscopic Scales:</vt:lpstr>
      <vt:lpstr>Additional Elements of the  NP Basic Science Portfolio</vt:lpstr>
      <vt:lpstr>Complementarity of High and Low Energy Approaches to Fundamental Questions</vt:lpstr>
      <vt:lpstr>Isotope Program Production and Distribution of Commercial and Research Isotopes</vt:lpstr>
      <vt:lpstr>12 GeV CEBAF Upgrade Project at JLab</vt:lpstr>
      <vt:lpstr>Facility for Rare Isotope Beams (FRIB) at MSU</vt:lpstr>
      <vt:lpstr>PowerPoint Presentation</vt:lpstr>
      <vt:lpstr> Evidence at RHIC for a Strongly Interacting Quark-Gluon Plasma - “sQGP”  </vt:lpstr>
      <vt:lpstr> Jet Suppression Studies at RHIC</vt:lpstr>
      <vt:lpstr>Nuclear Physics at the LHC</vt:lpstr>
      <vt:lpstr>An Electromagnetic Calorimeter for ALICE – A Large Ion Collider Experiment</vt:lpstr>
      <vt:lpstr>Research with the EMCal and ALICE </vt:lpstr>
      <vt:lpstr>Di-jet Calorimeter (DCal) Extension to the EMCal</vt:lpstr>
      <vt:lpstr>The Compact Muon Solenoid (CMS) Experiment</vt:lpstr>
      <vt:lpstr> Long-Range Near-Side Angular Correlations in Proton-Proton Interactions in CMS </vt:lpstr>
    </vt:vector>
  </TitlesOfParts>
  <Company>OFC. OF ENERGY RESEARCH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 Slide Title</dc:title>
  <dc:creator>Cathy L. Slaughter</dc:creator>
  <cp:lastModifiedBy>Jennifer Nahn</cp:lastModifiedBy>
  <cp:revision>422</cp:revision>
  <cp:lastPrinted>2006-12-27T20:19:41Z</cp:lastPrinted>
  <dcterms:created xsi:type="dcterms:W3CDTF">2010-10-27T01:46:16Z</dcterms:created>
  <dcterms:modified xsi:type="dcterms:W3CDTF">2010-10-29T19:38:14Z</dcterms:modified>
</cp:coreProperties>
</file>