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61" r:id="rId2"/>
    <p:sldId id="320" r:id="rId3"/>
    <p:sldId id="329" r:id="rId4"/>
    <p:sldId id="264" r:id="rId5"/>
    <p:sldId id="281" r:id="rId6"/>
    <p:sldId id="322" r:id="rId7"/>
    <p:sldId id="328" r:id="rId8"/>
    <p:sldId id="279" r:id="rId9"/>
    <p:sldId id="326" r:id="rId10"/>
    <p:sldId id="330" r:id="rId11"/>
    <p:sldId id="327" r:id="rId12"/>
    <p:sldId id="289" r:id="rId13"/>
    <p:sldId id="280" r:id="rId14"/>
    <p:sldId id="265" r:id="rId15"/>
    <p:sldId id="293" r:id="rId16"/>
    <p:sldId id="321" r:id="rId17"/>
    <p:sldId id="325" r:id="rId18"/>
    <p:sldId id="282" r:id="rId19"/>
    <p:sldId id="285" r:id="rId20"/>
    <p:sldId id="324" r:id="rId21"/>
    <p:sldId id="291" r:id="rId22"/>
    <p:sldId id="287" r:id="rId23"/>
    <p:sldId id="288" r:id="rId24"/>
    <p:sldId id="323" r:id="rId25"/>
    <p:sldId id="292" r:id="rId26"/>
    <p:sldId id="266" r:id="rId27"/>
    <p:sldId id="257" r:id="rId28"/>
    <p:sldId id="25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18"/>
    <p:restoredTop sz="96433"/>
  </p:normalViewPr>
  <p:slideViewPr>
    <p:cSldViewPr>
      <p:cViewPr varScale="1">
        <p:scale>
          <a:sx n="142" d="100"/>
          <a:sy n="142" d="100"/>
        </p:scale>
        <p:origin x="2056" y="184"/>
      </p:cViewPr>
      <p:guideLst>
        <p:guide orient="horz" pos="2160"/>
        <p:guide pos="2880"/>
      </p:guideLst>
    </p:cSldViewPr>
  </p:slideViewPr>
  <p:notesTextViewPr>
    <p:cViewPr>
      <p:scale>
        <a:sx n="1" d="1"/>
        <a:sy n="1" d="1"/>
      </p:scale>
      <p:origin x="0" y="0"/>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Users/diaconu/work/computing/DPHEP%20BLUE/Publications_Experiments_DPHEP.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diaconu/work/computing/DPHEP%20BLUE/Publications_Experiments_DPHEP.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diaconu/work/computing/DPHEP%20BLUE/Publications_Experiments_DPHEP.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diaconu/work/computing/DPHEP%20BLUE/Publications_Experiments_DPHEP.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Sheet1!$B$17</c:f>
              <c:strCache>
                <c:ptCount val="1"/>
                <c:pt idx="0">
                  <c:v>ALEPH</c:v>
                </c:pt>
              </c:strCache>
            </c:strRef>
          </c:tx>
          <c:spPr>
            <a:solidFill>
              <a:schemeClr val="accent1"/>
            </a:solidFill>
            <a:ln>
              <a:noFill/>
            </a:ln>
            <a:effectLst/>
          </c:spPr>
          <c:invertIfNegative val="0"/>
          <c:cat>
            <c:numRef>
              <c:f>Sheet1!$A$18:$A$43</c:f>
              <c:numCache>
                <c:formatCode>General</c:formatCode>
                <c:ptCount val="26"/>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numCache>
            </c:numRef>
          </c:cat>
          <c:val>
            <c:numRef>
              <c:f>Sheet1!$B$18:$B$43</c:f>
              <c:numCache>
                <c:formatCode>General</c:formatCode>
                <c:ptCount val="26"/>
                <c:pt idx="0">
                  <c:v>9</c:v>
                </c:pt>
                <c:pt idx="1">
                  <c:v>15</c:v>
                </c:pt>
                <c:pt idx="2">
                  <c:v>18</c:v>
                </c:pt>
                <c:pt idx="3">
                  <c:v>18</c:v>
                </c:pt>
                <c:pt idx="4">
                  <c:v>20</c:v>
                </c:pt>
                <c:pt idx="5">
                  <c:v>18</c:v>
                </c:pt>
                <c:pt idx="6">
                  <c:v>26</c:v>
                </c:pt>
                <c:pt idx="7">
                  <c:v>28</c:v>
                </c:pt>
                <c:pt idx="8">
                  <c:v>33</c:v>
                </c:pt>
                <c:pt idx="9">
                  <c:v>28</c:v>
                </c:pt>
                <c:pt idx="10">
                  <c:v>32</c:v>
                </c:pt>
                <c:pt idx="11">
                  <c:v>24</c:v>
                </c:pt>
                <c:pt idx="12">
                  <c:v>17</c:v>
                </c:pt>
                <c:pt idx="13">
                  <c:v>17</c:v>
                </c:pt>
                <c:pt idx="14">
                  <c:v>10</c:v>
                </c:pt>
                <c:pt idx="15">
                  <c:v>7</c:v>
                </c:pt>
                <c:pt idx="16">
                  <c:v>2</c:v>
                </c:pt>
                <c:pt idx="17">
                  <c:v>7</c:v>
                </c:pt>
                <c:pt idx="18">
                  <c:v>2</c:v>
                </c:pt>
                <c:pt idx="20">
                  <c:v>1</c:v>
                </c:pt>
                <c:pt idx="21">
                  <c:v>1</c:v>
                </c:pt>
                <c:pt idx="24">
                  <c:v>2</c:v>
                </c:pt>
              </c:numCache>
            </c:numRef>
          </c:val>
          <c:extLst>
            <c:ext xmlns:c16="http://schemas.microsoft.com/office/drawing/2014/chart" uri="{C3380CC4-5D6E-409C-BE32-E72D297353CC}">
              <c16:uniqueId val="{00000000-A2A5-D94E-864B-5E3B7875CD3E}"/>
            </c:ext>
          </c:extLst>
        </c:ser>
        <c:ser>
          <c:idx val="1"/>
          <c:order val="1"/>
          <c:tx>
            <c:strRef>
              <c:f>Sheet1!$C$17</c:f>
              <c:strCache>
                <c:ptCount val="1"/>
                <c:pt idx="0">
                  <c:v>DELPHI</c:v>
                </c:pt>
              </c:strCache>
            </c:strRef>
          </c:tx>
          <c:spPr>
            <a:solidFill>
              <a:schemeClr val="accent2"/>
            </a:solidFill>
            <a:ln>
              <a:noFill/>
            </a:ln>
            <a:effectLst/>
          </c:spPr>
          <c:invertIfNegative val="0"/>
          <c:cat>
            <c:numRef>
              <c:f>Sheet1!$A$18:$A$43</c:f>
              <c:numCache>
                <c:formatCode>General</c:formatCode>
                <c:ptCount val="26"/>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numCache>
            </c:numRef>
          </c:cat>
          <c:val>
            <c:numRef>
              <c:f>Sheet1!$C$18:$C$43</c:f>
              <c:numCache>
                <c:formatCode>General</c:formatCode>
                <c:ptCount val="26"/>
                <c:pt idx="0">
                  <c:v>2</c:v>
                </c:pt>
                <c:pt idx="1">
                  <c:v>22</c:v>
                </c:pt>
                <c:pt idx="2">
                  <c:v>18</c:v>
                </c:pt>
                <c:pt idx="3">
                  <c:v>15</c:v>
                </c:pt>
                <c:pt idx="4">
                  <c:v>15</c:v>
                </c:pt>
                <c:pt idx="5">
                  <c:v>25</c:v>
                </c:pt>
                <c:pt idx="6">
                  <c:v>28</c:v>
                </c:pt>
                <c:pt idx="7">
                  <c:v>35</c:v>
                </c:pt>
                <c:pt idx="8">
                  <c:v>22</c:v>
                </c:pt>
                <c:pt idx="9">
                  <c:v>24</c:v>
                </c:pt>
                <c:pt idx="10">
                  <c:v>31</c:v>
                </c:pt>
                <c:pt idx="11">
                  <c:v>40</c:v>
                </c:pt>
                <c:pt idx="12">
                  <c:v>15</c:v>
                </c:pt>
                <c:pt idx="13">
                  <c:v>10</c:v>
                </c:pt>
                <c:pt idx="14">
                  <c:v>18</c:v>
                </c:pt>
                <c:pt idx="15">
                  <c:v>10</c:v>
                </c:pt>
                <c:pt idx="16">
                  <c:v>11</c:v>
                </c:pt>
                <c:pt idx="17">
                  <c:v>7</c:v>
                </c:pt>
                <c:pt idx="18">
                  <c:v>10</c:v>
                </c:pt>
                <c:pt idx="19">
                  <c:v>6</c:v>
                </c:pt>
                <c:pt idx="20">
                  <c:v>2</c:v>
                </c:pt>
                <c:pt idx="21">
                  <c:v>2</c:v>
                </c:pt>
                <c:pt idx="22">
                  <c:v>2</c:v>
                </c:pt>
                <c:pt idx="24">
                  <c:v>2</c:v>
                </c:pt>
                <c:pt idx="25">
                  <c:v>1</c:v>
                </c:pt>
              </c:numCache>
            </c:numRef>
          </c:val>
          <c:extLst>
            <c:ext xmlns:c16="http://schemas.microsoft.com/office/drawing/2014/chart" uri="{C3380CC4-5D6E-409C-BE32-E72D297353CC}">
              <c16:uniqueId val="{00000001-A2A5-D94E-864B-5E3B7875CD3E}"/>
            </c:ext>
          </c:extLst>
        </c:ser>
        <c:dLbls>
          <c:showLegendKey val="0"/>
          <c:showVal val="0"/>
          <c:showCatName val="0"/>
          <c:showSerName val="0"/>
          <c:showPercent val="0"/>
          <c:showBubbleSize val="0"/>
        </c:dLbls>
        <c:gapWidth val="219"/>
        <c:overlap val="-27"/>
        <c:axId val="-2112114320"/>
        <c:axId val="-2112117408"/>
      </c:barChart>
      <c:catAx>
        <c:axId val="-211211432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2112117408"/>
        <c:crosses val="autoZero"/>
        <c:auto val="1"/>
        <c:lblAlgn val="ctr"/>
        <c:lblOffset val="100"/>
        <c:noMultiLvlLbl val="1"/>
      </c:catAx>
      <c:valAx>
        <c:axId val="-2112117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2112114320"/>
        <c:crosses val="autoZero"/>
        <c:crossBetween val="between"/>
      </c:valAx>
      <c:spPr>
        <a:noFill/>
        <a:ln>
          <a:noFill/>
        </a:ln>
        <a:effectLst/>
      </c:spPr>
    </c:plotArea>
    <c:legend>
      <c:legendPos val="r"/>
      <c:layout>
        <c:manualLayout>
          <c:xMode val="edge"/>
          <c:yMode val="edge"/>
          <c:x val="0.55290398615471326"/>
          <c:y val="0.23442729222256786"/>
          <c:w val="0.17853707924345333"/>
          <c:h val="0.171220475397094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legend>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FR"/>
        </a:p>
      </c:txPr>
    </c:title>
    <c:autoTitleDeleted val="0"/>
    <c:plotArea>
      <c:layout/>
      <c:barChart>
        <c:barDir val="col"/>
        <c:grouping val="clustered"/>
        <c:varyColors val="0"/>
        <c:ser>
          <c:idx val="0"/>
          <c:order val="0"/>
          <c:tx>
            <c:strRef>
              <c:f>Sheet1!$J$1</c:f>
              <c:strCache>
                <c:ptCount val="1"/>
                <c:pt idx="0">
                  <c:v>BABAR</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Sheet1!$I$2:$I$21</c:f>
              <c:numCache>
                <c:formatCode>General</c:formatCode>
                <c:ptCount val="20"/>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pt idx="19">
                  <c:v>2020</c:v>
                </c:pt>
              </c:numCache>
            </c:numRef>
          </c:cat>
          <c:val>
            <c:numRef>
              <c:f>Sheet1!$J$2:$J$21</c:f>
              <c:numCache>
                <c:formatCode>General</c:formatCode>
                <c:ptCount val="20"/>
                <c:pt idx="0">
                  <c:v>23</c:v>
                </c:pt>
                <c:pt idx="1">
                  <c:v>12</c:v>
                </c:pt>
                <c:pt idx="2">
                  <c:v>47</c:v>
                </c:pt>
                <c:pt idx="3">
                  <c:v>53</c:v>
                </c:pt>
                <c:pt idx="4">
                  <c:v>54</c:v>
                </c:pt>
                <c:pt idx="5">
                  <c:v>73</c:v>
                </c:pt>
                <c:pt idx="6">
                  <c:v>74</c:v>
                </c:pt>
                <c:pt idx="7">
                  <c:v>57</c:v>
                </c:pt>
                <c:pt idx="8">
                  <c:v>40</c:v>
                </c:pt>
                <c:pt idx="9">
                  <c:v>32</c:v>
                </c:pt>
                <c:pt idx="10">
                  <c:v>27</c:v>
                </c:pt>
                <c:pt idx="11">
                  <c:v>32</c:v>
                </c:pt>
                <c:pt idx="12">
                  <c:v>21</c:v>
                </c:pt>
                <c:pt idx="13">
                  <c:v>13</c:v>
                </c:pt>
                <c:pt idx="14">
                  <c:v>8</c:v>
                </c:pt>
                <c:pt idx="15">
                  <c:v>7</c:v>
                </c:pt>
                <c:pt idx="16">
                  <c:v>4</c:v>
                </c:pt>
                <c:pt idx="17">
                  <c:v>10</c:v>
                </c:pt>
                <c:pt idx="18">
                  <c:v>3</c:v>
                </c:pt>
                <c:pt idx="19">
                  <c:v>4</c:v>
                </c:pt>
              </c:numCache>
            </c:numRef>
          </c:val>
          <c:extLst>
            <c:ext xmlns:c16="http://schemas.microsoft.com/office/drawing/2014/chart" uri="{C3380CC4-5D6E-409C-BE32-E72D297353CC}">
              <c16:uniqueId val="{00000000-9E83-7D4E-BBC6-2BA4DAFDFE9A}"/>
            </c:ext>
          </c:extLst>
        </c:ser>
        <c:dLbls>
          <c:dLblPos val="ctr"/>
          <c:showLegendKey val="0"/>
          <c:showVal val="1"/>
          <c:showCatName val="0"/>
          <c:showSerName val="0"/>
          <c:showPercent val="0"/>
          <c:showBubbleSize val="0"/>
        </c:dLbls>
        <c:gapWidth val="150"/>
        <c:axId val="-2109327440"/>
        <c:axId val="-2109324144"/>
      </c:barChart>
      <c:catAx>
        <c:axId val="-2109327440"/>
        <c:scaling>
          <c:orientation val="minMax"/>
        </c:scaling>
        <c:delete val="0"/>
        <c:axPos val="b"/>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FR"/>
          </a:p>
        </c:txPr>
        <c:crossAx val="-2109324144"/>
        <c:crosses val="autoZero"/>
        <c:auto val="1"/>
        <c:lblAlgn val="ctr"/>
        <c:lblOffset val="100"/>
        <c:noMultiLvlLbl val="0"/>
      </c:catAx>
      <c:valAx>
        <c:axId val="-210932414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FR"/>
          </a:p>
        </c:txPr>
        <c:crossAx val="-21093274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err="1"/>
              <a:t>Tevatron</a:t>
            </a:r>
            <a:endParaRPr lang="en-US"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FR"/>
        </a:p>
      </c:txPr>
    </c:title>
    <c:autoTitleDeleted val="0"/>
    <c:plotArea>
      <c:layout/>
      <c:barChart>
        <c:barDir val="col"/>
        <c:grouping val="clustered"/>
        <c:varyColors val="0"/>
        <c:ser>
          <c:idx val="0"/>
          <c:order val="0"/>
          <c:tx>
            <c:strRef>
              <c:f>Sheet1!$B$61</c:f>
              <c:strCache>
                <c:ptCount val="1"/>
                <c:pt idx="0">
                  <c:v>CDF</c:v>
                </c:pt>
              </c:strCache>
            </c:strRef>
          </c:tx>
          <c:spPr>
            <a:solidFill>
              <a:schemeClr val="accent1"/>
            </a:solidFill>
            <a:ln>
              <a:noFill/>
            </a:ln>
            <a:effectLst/>
          </c:spPr>
          <c:invertIfNegative val="0"/>
          <c:cat>
            <c:numRef>
              <c:f>Sheet1!$A$62:$A$86</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Sheet1!$B$62:$B$86</c:f>
              <c:numCache>
                <c:formatCode>General</c:formatCode>
                <c:ptCount val="25"/>
                <c:pt idx="0">
                  <c:v>20</c:v>
                </c:pt>
                <c:pt idx="1">
                  <c:v>21</c:v>
                </c:pt>
                <c:pt idx="2">
                  <c:v>28</c:v>
                </c:pt>
                <c:pt idx="3">
                  <c:v>17</c:v>
                </c:pt>
                <c:pt idx="4">
                  <c:v>20</c:v>
                </c:pt>
                <c:pt idx="5">
                  <c:v>20</c:v>
                </c:pt>
                <c:pt idx="6">
                  <c:v>23</c:v>
                </c:pt>
                <c:pt idx="7">
                  <c:v>10</c:v>
                </c:pt>
                <c:pt idx="8">
                  <c:v>15</c:v>
                </c:pt>
                <c:pt idx="9">
                  <c:v>36</c:v>
                </c:pt>
                <c:pt idx="10">
                  <c:v>41</c:v>
                </c:pt>
                <c:pt idx="11">
                  <c:v>37</c:v>
                </c:pt>
                <c:pt idx="12">
                  <c:v>41</c:v>
                </c:pt>
                <c:pt idx="13">
                  <c:v>58</c:v>
                </c:pt>
                <c:pt idx="14">
                  <c:v>42</c:v>
                </c:pt>
                <c:pt idx="15">
                  <c:v>46</c:v>
                </c:pt>
                <c:pt idx="16">
                  <c:v>52</c:v>
                </c:pt>
                <c:pt idx="17">
                  <c:v>33</c:v>
                </c:pt>
                <c:pt idx="18">
                  <c:v>19</c:v>
                </c:pt>
                <c:pt idx="19">
                  <c:v>12</c:v>
                </c:pt>
                <c:pt idx="20">
                  <c:v>7</c:v>
                </c:pt>
                <c:pt idx="21">
                  <c:v>1</c:v>
                </c:pt>
                <c:pt idx="22">
                  <c:v>2</c:v>
                </c:pt>
                <c:pt idx="23">
                  <c:v>0</c:v>
                </c:pt>
                <c:pt idx="24">
                  <c:v>0</c:v>
                </c:pt>
              </c:numCache>
            </c:numRef>
          </c:val>
          <c:extLst>
            <c:ext xmlns:c16="http://schemas.microsoft.com/office/drawing/2014/chart" uri="{C3380CC4-5D6E-409C-BE32-E72D297353CC}">
              <c16:uniqueId val="{00000000-806A-FF44-B025-03BF2DABF44A}"/>
            </c:ext>
          </c:extLst>
        </c:ser>
        <c:ser>
          <c:idx val="1"/>
          <c:order val="1"/>
          <c:tx>
            <c:strRef>
              <c:f>Sheet1!$C$61</c:f>
              <c:strCache>
                <c:ptCount val="1"/>
                <c:pt idx="0">
                  <c:v>D0</c:v>
                </c:pt>
              </c:strCache>
            </c:strRef>
          </c:tx>
          <c:spPr>
            <a:solidFill>
              <a:schemeClr val="accent2"/>
            </a:solidFill>
            <a:ln>
              <a:noFill/>
            </a:ln>
            <a:effectLst/>
          </c:spPr>
          <c:invertIfNegative val="0"/>
          <c:cat>
            <c:numRef>
              <c:f>Sheet1!$A$62:$A$86</c:f>
              <c:numCache>
                <c:formatCode>General</c:formatCode>
                <c:ptCount val="2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numCache>
            </c:numRef>
          </c:cat>
          <c:val>
            <c:numRef>
              <c:f>Sheet1!$C$62:$C$86</c:f>
              <c:numCache>
                <c:formatCode>General</c:formatCode>
                <c:ptCount val="25"/>
                <c:pt idx="0">
                  <c:v>11</c:v>
                </c:pt>
                <c:pt idx="1">
                  <c:v>10</c:v>
                </c:pt>
                <c:pt idx="2">
                  <c:v>18</c:v>
                </c:pt>
                <c:pt idx="3">
                  <c:v>18</c:v>
                </c:pt>
                <c:pt idx="4">
                  <c:v>18</c:v>
                </c:pt>
                <c:pt idx="5">
                  <c:v>16</c:v>
                </c:pt>
                <c:pt idx="6">
                  <c:v>11</c:v>
                </c:pt>
                <c:pt idx="7">
                  <c:v>4</c:v>
                </c:pt>
                <c:pt idx="8">
                  <c:v>8</c:v>
                </c:pt>
                <c:pt idx="9">
                  <c:v>29</c:v>
                </c:pt>
                <c:pt idx="10">
                  <c:v>26</c:v>
                </c:pt>
                <c:pt idx="11">
                  <c:v>28</c:v>
                </c:pt>
                <c:pt idx="12">
                  <c:v>47</c:v>
                </c:pt>
                <c:pt idx="13">
                  <c:v>42</c:v>
                </c:pt>
                <c:pt idx="14">
                  <c:v>29</c:v>
                </c:pt>
                <c:pt idx="15">
                  <c:v>42</c:v>
                </c:pt>
                <c:pt idx="16">
                  <c:v>41</c:v>
                </c:pt>
                <c:pt idx="17">
                  <c:v>27</c:v>
                </c:pt>
                <c:pt idx="18">
                  <c:v>21</c:v>
                </c:pt>
                <c:pt idx="19">
                  <c:v>14</c:v>
                </c:pt>
                <c:pt idx="20">
                  <c:v>10</c:v>
                </c:pt>
                <c:pt idx="21">
                  <c:v>3</c:v>
                </c:pt>
                <c:pt idx="22">
                  <c:v>5</c:v>
                </c:pt>
                <c:pt idx="23">
                  <c:v>1</c:v>
                </c:pt>
                <c:pt idx="24">
                  <c:v>1</c:v>
                </c:pt>
              </c:numCache>
            </c:numRef>
          </c:val>
          <c:extLst>
            <c:ext xmlns:c16="http://schemas.microsoft.com/office/drawing/2014/chart" uri="{C3380CC4-5D6E-409C-BE32-E72D297353CC}">
              <c16:uniqueId val="{00000001-806A-FF44-B025-03BF2DABF44A}"/>
            </c:ext>
          </c:extLst>
        </c:ser>
        <c:dLbls>
          <c:showLegendKey val="0"/>
          <c:showVal val="0"/>
          <c:showCatName val="0"/>
          <c:showSerName val="0"/>
          <c:showPercent val="0"/>
          <c:showBubbleSize val="0"/>
        </c:dLbls>
        <c:gapWidth val="150"/>
        <c:axId val="-2109235776"/>
        <c:axId val="-2109232448"/>
      </c:barChart>
      <c:catAx>
        <c:axId val="-2109235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2109232448"/>
        <c:crosses val="autoZero"/>
        <c:auto val="1"/>
        <c:lblAlgn val="ctr"/>
        <c:lblOffset val="100"/>
        <c:noMultiLvlLbl val="0"/>
      </c:catAx>
      <c:valAx>
        <c:axId val="-2109232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2109235776"/>
        <c:crosses val="autoZero"/>
        <c:crossBetween val="between"/>
      </c:valAx>
      <c:spPr>
        <a:noFill/>
        <a:ln>
          <a:noFill/>
        </a:ln>
        <a:effectLst/>
      </c:spPr>
    </c:plotArea>
    <c:legend>
      <c:legendPos val="b"/>
      <c:layout>
        <c:manualLayout>
          <c:xMode val="edge"/>
          <c:yMode val="edge"/>
          <c:x val="0.60945122484689418"/>
          <c:y val="5.6156313794109056E-2"/>
          <c:w val="0.14776399825021871"/>
          <c:h val="7.8102945465150189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legend>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HERA</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FR"/>
        </a:p>
      </c:txPr>
    </c:title>
    <c:autoTitleDeleted val="0"/>
    <c:plotArea>
      <c:layout/>
      <c:barChart>
        <c:barDir val="col"/>
        <c:grouping val="clustered"/>
        <c:varyColors val="0"/>
        <c:ser>
          <c:idx val="0"/>
          <c:order val="0"/>
          <c:tx>
            <c:strRef>
              <c:f>Sheet1!$F$15</c:f>
              <c:strCache>
                <c:ptCount val="1"/>
                <c:pt idx="0">
                  <c:v>ZEUS</c:v>
                </c:pt>
              </c:strCache>
            </c:strRef>
          </c:tx>
          <c:spPr>
            <a:solidFill>
              <a:schemeClr val="accent1"/>
            </a:solidFill>
            <a:ln>
              <a:noFill/>
            </a:ln>
            <a:effectLst/>
          </c:spPr>
          <c:invertIfNegative val="0"/>
          <c:cat>
            <c:numRef>
              <c:f>Sheet1!$E$16:$E$44</c:f>
              <c:numCache>
                <c:formatCode>General</c:formatCode>
                <c:ptCount val="29"/>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pt idx="26">
                  <c:v>2018</c:v>
                </c:pt>
                <c:pt idx="27">
                  <c:v>2019</c:v>
                </c:pt>
                <c:pt idx="28">
                  <c:v>2020</c:v>
                </c:pt>
              </c:numCache>
            </c:numRef>
          </c:cat>
          <c:val>
            <c:numRef>
              <c:f>Sheet1!$F$16:$F$44</c:f>
              <c:numCache>
                <c:formatCode>General</c:formatCode>
                <c:ptCount val="29"/>
                <c:pt idx="0">
                  <c:v>3</c:v>
                </c:pt>
                <c:pt idx="1">
                  <c:v>7</c:v>
                </c:pt>
                <c:pt idx="2">
                  <c:v>8</c:v>
                </c:pt>
                <c:pt idx="3">
                  <c:v>17</c:v>
                </c:pt>
                <c:pt idx="4">
                  <c:v>10</c:v>
                </c:pt>
                <c:pt idx="5">
                  <c:v>17</c:v>
                </c:pt>
                <c:pt idx="6">
                  <c:v>11</c:v>
                </c:pt>
                <c:pt idx="7">
                  <c:v>12</c:v>
                </c:pt>
                <c:pt idx="8">
                  <c:v>9</c:v>
                </c:pt>
                <c:pt idx="9">
                  <c:v>12</c:v>
                </c:pt>
                <c:pt idx="10">
                  <c:v>16</c:v>
                </c:pt>
                <c:pt idx="11">
                  <c:v>17</c:v>
                </c:pt>
                <c:pt idx="12">
                  <c:v>9</c:v>
                </c:pt>
                <c:pt idx="13">
                  <c:v>10</c:v>
                </c:pt>
                <c:pt idx="14">
                  <c:v>11</c:v>
                </c:pt>
                <c:pt idx="15">
                  <c:v>13</c:v>
                </c:pt>
                <c:pt idx="16">
                  <c:v>18</c:v>
                </c:pt>
                <c:pt idx="17">
                  <c:v>14</c:v>
                </c:pt>
                <c:pt idx="18">
                  <c:v>7</c:v>
                </c:pt>
                <c:pt idx="19">
                  <c:v>6</c:v>
                </c:pt>
                <c:pt idx="20">
                  <c:v>9</c:v>
                </c:pt>
                <c:pt idx="21">
                  <c:v>5</c:v>
                </c:pt>
                <c:pt idx="22">
                  <c:v>4</c:v>
                </c:pt>
                <c:pt idx="23">
                  <c:v>3</c:v>
                </c:pt>
                <c:pt idx="24">
                  <c:v>4</c:v>
                </c:pt>
                <c:pt idx="25">
                  <c:v>2</c:v>
                </c:pt>
                <c:pt idx="26">
                  <c:v>1</c:v>
                </c:pt>
                <c:pt idx="27">
                  <c:v>3</c:v>
                </c:pt>
                <c:pt idx="28">
                  <c:v>1</c:v>
                </c:pt>
              </c:numCache>
            </c:numRef>
          </c:val>
          <c:extLst>
            <c:ext xmlns:c16="http://schemas.microsoft.com/office/drawing/2014/chart" uri="{C3380CC4-5D6E-409C-BE32-E72D297353CC}">
              <c16:uniqueId val="{00000000-6B7A-E841-92DC-974FE0B5D231}"/>
            </c:ext>
          </c:extLst>
        </c:ser>
        <c:ser>
          <c:idx val="1"/>
          <c:order val="1"/>
          <c:tx>
            <c:strRef>
              <c:f>Sheet1!$G$15</c:f>
              <c:strCache>
                <c:ptCount val="1"/>
                <c:pt idx="0">
                  <c:v>H1</c:v>
                </c:pt>
              </c:strCache>
            </c:strRef>
          </c:tx>
          <c:spPr>
            <a:solidFill>
              <a:schemeClr val="accent2"/>
            </a:solidFill>
            <a:ln>
              <a:noFill/>
            </a:ln>
            <a:effectLst/>
          </c:spPr>
          <c:invertIfNegative val="0"/>
          <c:cat>
            <c:numRef>
              <c:f>Sheet1!$E$16:$E$44</c:f>
              <c:numCache>
                <c:formatCode>General</c:formatCode>
                <c:ptCount val="29"/>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pt idx="26">
                  <c:v>2018</c:v>
                </c:pt>
                <c:pt idx="27">
                  <c:v>2019</c:v>
                </c:pt>
                <c:pt idx="28">
                  <c:v>2020</c:v>
                </c:pt>
              </c:numCache>
            </c:numRef>
          </c:cat>
          <c:val>
            <c:numRef>
              <c:f>Sheet1!$G$16:$G$44</c:f>
              <c:numCache>
                <c:formatCode>General</c:formatCode>
                <c:ptCount val="29"/>
                <c:pt idx="0">
                  <c:v>4</c:v>
                </c:pt>
                <c:pt idx="1">
                  <c:v>5</c:v>
                </c:pt>
                <c:pt idx="2">
                  <c:v>10</c:v>
                </c:pt>
                <c:pt idx="3">
                  <c:v>15</c:v>
                </c:pt>
                <c:pt idx="4">
                  <c:v>16</c:v>
                </c:pt>
                <c:pt idx="5">
                  <c:v>13</c:v>
                </c:pt>
                <c:pt idx="6">
                  <c:v>13</c:v>
                </c:pt>
                <c:pt idx="7">
                  <c:v>8</c:v>
                </c:pt>
                <c:pt idx="8">
                  <c:v>11</c:v>
                </c:pt>
                <c:pt idx="9">
                  <c:v>11</c:v>
                </c:pt>
                <c:pt idx="10">
                  <c:v>11</c:v>
                </c:pt>
                <c:pt idx="11">
                  <c:v>8</c:v>
                </c:pt>
                <c:pt idx="12">
                  <c:v>13</c:v>
                </c:pt>
                <c:pt idx="13">
                  <c:v>10</c:v>
                </c:pt>
                <c:pt idx="14">
                  <c:v>11</c:v>
                </c:pt>
                <c:pt idx="15">
                  <c:v>9</c:v>
                </c:pt>
                <c:pt idx="16">
                  <c:v>11</c:v>
                </c:pt>
                <c:pt idx="17">
                  <c:v>16</c:v>
                </c:pt>
                <c:pt idx="18">
                  <c:v>5</c:v>
                </c:pt>
                <c:pt idx="19">
                  <c:v>9</c:v>
                </c:pt>
                <c:pt idx="20">
                  <c:v>7</c:v>
                </c:pt>
                <c:pt idx="21">
                  <c:v>3</c:v>
                </c:pt>
                <c:pt idx="22">
                  <c:v>4</c:v>
                </c:pt>
                <c:pt idx="23">
                  <c:v>3</c:v>
                </c:pt>
                <c:pt idx="24">
                  <c:v>2</c:v>
                </c:pt>
                <c:pt idx="25">
                  <c:v>2</c:v>
                </c:pt>
                <c:pt idx="26">
                  <c:v>2</c:v>
                </c:pt>
                <c:pt idx="27">
                  <c:v>0</c:v>
                </c:pt>
                <c:pt idx="28">
                  <c:v>2</c:v>
                </c:pt>
              </c:numCache>
            </c:numRef>
          </c:val>
          <c:extLst>
            <c:ext xmlns:c16="http://schemas.microsoft.com/office/drawing/2014/chart" uri="{C3380CC4-5D6E-409C-BE32-E72D297353CC}">
              <c16:uniqueId val="{00000001-6B7A-E841-92DC-974FE0B5D231}"/>
            </c:ext>
          </c:extLst>
        </c:ser>
        <c:dLbls>
          <c:showLegendKey val="0"/>
          <c:showVal val="0"/>
          <c:showCatName val="0"/>
          <c:showSerName val="0"/>
          <c:showPercent val="0"/>
          <c:showBubbleSize val="0"/>
        </c:dLbls>
        <c:gapWidth val="150"/>
        <c:axId val="-2112077760"/>
        <c:axId val="-2112074432"/>
      </c:barChart>
      <c:catAx>
        <c:axId val="-2112077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2112074432"/>
        <c:crosses val="autoZero"/>
        <c:auto val="1"/>
        <c:lblAlgn val="ctr"/>
        <c:lblOffset val="100"/>
        <c:noMultiLvlLbl val="0"/>
      </c:catAx>
      <c:valAx>
        <c:axId val="-21120744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2112077760"/>
        <c:crosses val="autoZero"/>
        <c:crossBetween val="between"/>
      </c:valAx>
      <c:spPr>
        <a:noFill/>
        <a:ln>
          <a:noFill/>
        </a:ln>
        <a:effectLst/>
      </c:spPr>
    </c:plotArea>
    <c:legend>
      <c:legendPos val="b"/>
      <c:layout>
        <c:manualLayout>
          <c:xMode val="edge"/>
          <c:yMode val="edge"/>
          <c:x val="0.70756035443897347"/>
          <c:y val="0.22503209039394695"/>
          <c:w val="0.16776458468570796"/>
          <c:h val="6.9221556344528548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legend>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FR"/>
        </a:p>
      </c:txPr>
    </c:title>
    <c:autoTitleDeleted val="0"/>
    <c:plotArea>
      <c:layout/>
      <c:lineChart>
        <c:grouping val="standard"/>
        <c:varyColors val="0"/>
        <c:ser>
          <c:idx val="0"/>
          <c:order val="0"/>
          <c:tx>
            <c:strRef>
              <c:f>Sheet1!$J$1</c:f>
              <c:strCache>
                <c:ptCount val="1"/>
                <c:pt idx="0">
                  <c:v>BABAR</c:v>
                </c:pt>
              </c:strCache>
            </c:strRef>
          </c:tx>
          <c:spPr>
            <a:ln w="31750"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Sheet1!$I$2:$I$18</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Sheet1!$J$2:$J$18</c:f>
              <c:numCache>
                <c:formatCode>General</c:formatCode>
                <c:ptCount val="17"/>
                <c:pt idx="0">
                  <c:v>23</c:v>
                </c:pt>
                <c:pt idx="1">
                  <c:v>12</c:v>
                </c:pt>
                <c:pt idx="2">
                  <c:v>47</c:v>
                </c:pt>
                <c:pt idx="3">
                  <c:v>53</c:v>
                </c:pt>
                <c:pt idx="4">
                  <c:v>54</c:v>
                </c:pt>
                <c:pt idx="5">
                  <c:v>73</c:v>
                </c:pt>
                <c:pt idx="6">
                  <c:v>74</c:v>
                </c:pt>
                <c:pt idx="7">
                  <c:v>57</c:v>
                </c:pt>
                <c:pt idx="8">
                  <c:v>40</c:v>
                </c:pt>
                <c:pt idx="9">
                  <c:v>32</c:v>
                </c:pt>
                <c:pt idx="10">
                  <c:v>27</c:v>
                </c:pt>
                <c:pt idx="11">
                  <c:v>32</c:v>
                </c:pt>
                <c:pt idx="12">
                  <c:v>21</c:v>
                </c:pt>
                <c:pt idx="13">
                  <c:v>13</c:v>
                </c:pt>
                <c:pt idx="14">
                  <c:v>8</c:v>
                </c:pt>
                <c:pt idx="15">
                  <c:v>7</c:v>
                </c:pt>
                <c:pt idx="16">
                  <c:v>1</c:v>
                </c:pt>
              </c:numCache>
            </c:numRef>
          </c:val>
          <c:smooth val="0"/>
          <c:extLst>
            <c:ext xmlns:c16="http://schemas.microsoft.com/office/drawing/2014/chart" uri="{C3380CC4-5D6E-409C-BE32-E72D297353CC}">
              <c16:uniqueId val="{00000000-EF04-A342-9A0C-B84DAB99886D}"/>
            </c:ext>
          </c:extLst>
        </c:ser>
        <c:dLbls>
          <c:dLblPos val="ctr"/>
          <c:showLegendKey val="0"/>
          <c:showVal val="1"/>
          <c:showCatName val="0"/>
          <c:showSerName val="0"/>
          <c:showPercent val="0"/>
          <c:showBubbleSize val="0"/>
        </c:dLbls>
        <c:smooth val="0"/>
        <c:axId val="130413968"/>
        <c:axId val="130395168"/>
      </c:lineChart>
      <c:catAx>
        <c:axId val="130413968"/>
        <c:scaling>
          <c:orientation val="minMax"/>
        </c:scaling>
        <c:delete val="0"/>
        <c:axPos val="b"/>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FR"/>
          </a:p>
        </c:txPr>
        <c:crossAx val="130395168"/>
        <c:crosses val="autoZero"/>
        <c:auto val="1"/>
        <c:lblAlgn val="ctr"/>
        <c:lblOffset val="100"/>
        <c:noMultiLvlLbl val="0"/>
      </c:catAx>
      <c:valAx>
        <c:axId val="13039516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FR"/>
          </a:p>
        </c:txPr>
        <c:crossAx val="130413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FR"/>
        </a:p>
      </c:txPr>
    </c:title>
    <c:autoTitleDeleted val="0"/>
    <c:plotArea>
      <c:layout/>
      <c:scatterChart>
        <c:scatterStyle val="lineMarker"/>
        <c:varyColors val="0"/>
        <c:ser>
          <c:idx val="0"/>
          <c:order val="0"/>
          <c:tx>
            <c:strRef>
              <c:f>Sheet1!$B$17</c:f>
              <c:strCache>
                <c:ptCount val="1"/>
                <c:pt idx="0">
                  <c:v>ALEPH</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Sheet1!$A$18:$A$40</c:f>
              <c:numCache>
                <c:formatCode>General</c:formatCode>
                <c:ptCount val="23"/>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2009</c:v>
                </c:pt>
                <c:pt idx="21">
                  <c:v>2010</c:v>
                </c:pt>
                <c:pt idx="22">
                  <c:v>2013</c:v>
                </c:pt>
              </c:numCache>
            </c:numRef>
          </c:xVal>
          <c:yVal>
            <c:numRef>
              <c:f>Sheet1!$B$18:$B$40</c:f>
              <c:numCache>
                <c:formatCode>General</c:formatCode>
                <c:ptCount val="23"/>
                <c:pt idx="1">
                  <c:v>9</c:v>
                </c:pt>
                <c:pt idx="2">
                  <c:v>15</c:v>
                </c:pt>
                <c:pt idx="3">
                  <c:v>18</c:v>
                </c:pt>
                <c:pt idx="4">
                  <c:v>18</c:v>
                </c:pt>
                <c:pt idx="5">
                  <c:v>20</c:v>
                </c:pt>
                <c:pt idx="6">
                  <c:v>18</c:v>
                </c:pt>
                <c:pt idx="7">
                  <c:v>26</c:v>
                </c:pt>
                <c:pt idx="8">
                  <c:v>28</c:v>
                </c:pt>
                <c:pt idx="9">
                  <c:v>33</c:v>
                </c:pt>
                <c:pt idx="10">
                  <c:v>28</c:v>
                </c:pt>
                <c:pt idx="11">
                  <c:v>32</c:v>
                </c:pt>
                <c:pt idx="12">
                  <c:v>24</c:v>
                </c:pt>
                <c:pt idx="13">
                  <c:v>17</c:v>
                </c:pt>
                <c:pt idx="14">
                  <c:v>17</c:v>
                </c:pt>
                <c:pt idx="15">
                  <c:v>10</c:v>
                </c:pt>
                <c:pt idx="16">
                  <c:v>7</c:v>
                </c:pt>
                <c:pt idx="17">
                  <c:v>2</c:v>
                </c:pt>
                <c:pt idx="18">
                  <c:v>7</c:v>
                </c:pt>
                <c:pt idx="19">
                  <c:v>2</c:v>
                </c:pt>
                <c:pt idx="20">
                  <c:v>1</c:v>
                </c:pt>
                <c:pt idx="21">
                  <c:v>1</c:v>
                </c:pt>
                <c:pt idx="22">
                  <c:v>2</c:v>
                </c:pt>
              </c:numCache>
            </c:numRef>
          </c:yVal>
          <c:smooth val="0"/>
          <c:extLst>
            <c:ext xmlns:c16="http://schemas.microsoft.com/office/drawing/2014/chart" uri="{C3380CC4-5D6E-409C-BE32-E72D297353CC}">
              <c16:uniqueId val="{00000000-5923-B54A-B8E0-BA568895578A}"/>
            </c:ext>
          </c:extLst>
        </c:ser>
        <c:dLbls>
          <c:showLegendKey val="0"/>
          <c:showVal val="0"/>
          <c:showCatName val="0"/>
          <c:showSerName val="0"/>
          <c:showPercent val="0"/>
          <c:showBubbleSize val="0"/>
        </c:dLbls>
        <c:axId val="130221840"/>
        <c:axId val="106764800"/>
      </c:scatterChart>
      <c:valAx>
        <c:axId val="1302218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06764800"/>
        <c:crosses val="autoZero"/>
        <c:crossBetween val="midCat"/>
      </c:valAx>
      <c:valAx>
        <c:axId val="106764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3022184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HERA</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FR"/>
        </a:p>
      </c:txPr>
    </c:title>
    <c:autoTitleDeleted val="0"/>
    <c:plotArea>
      <c:layout/>
      <c:lineChart>
        <c:grouping val="standard"/>
        <c:varyColors val="0"/>
        <c:ser>
          <c:idx val="0"/>
          <c:order val="0"/>
          <c:tx>
            <c:strRef>
              <c:f>Sheet1!$F$15</c:f>
              <c:strCache>
                <c:ptCount val="1"/>
                <c:pt idx="0">
                  <c:v>ZEUS</c:v>
                </c:pt>
              </c:strCache>
            </c:strRef>
          </c:tx>
          <c:spPr>
            <a:ln w="28575" cap="rnd">
              <a:solidFill>
                <a:schemeClr val="accent1"/>
              </a:solidFill>
              <a:round/>
            </a:ln>
            <a:effectLst/>
          </c:spPr>
          <c:marker>
            <c:symbol val="none"/>
          </c:marker>
          <c:cat>
            <c:numRef>
              <c:f>Sheet1!$E$16:$E$40</c:f>
              <c:numCache>
                <c:formatCode>General</c:formatCode>
                <c:ptCount val="25"/>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numCache>
            </c:numRef>
          </c:cat>
          <c:val>
            <c:numRef>
              <c:f>Sheet1!$F$16:$F$40</c:f>
              <c:numCache>
                <c:formatCode>General</c:formatCode>
                <c:ptCount val="25"/>
                <c:pt idx="0">
                  <c:v>3</c:v>
                </c:pt>
                <c:pt idx="1">
                  <c:v>7</c:v>
                </c:pt>
                <c:pt idx="2">
                  <c:v>8</c:v>
                </c:pt>
                <c:pt idx="3">
                  <c:v>17</c:v>
                </c:pt>
                <c:pt idx="4">
                  <c:v>10</c:v>
                </c:pt>
                <c:pt idx="5">
                  <c:v>17</c:v>
                </c:pt>
                <c:pt idx="6">
                  <c:v>11</c:v>
                </c:pt>
                <c:pt idx="7">
                  <c:v>12</c:v>
                </c:pt>
                <c:pt idx="8">
                  <c:v>9</c:v>
                </c:pt>
                <c:pt idx="9">
                  <c:v>12</c:v>
                </c:pt>
                <c:pt idx="10">
                  <c:v>16</c:v>
                </c:pt>
                <c:pt idx="11">
                  <c:v>17</c:v>
                </c:pt>
                <c:pt idx="12">
                  <c:v>9</c:v>
                </c:pt>
                <c:pt idx="13">
                  <c:v>10</c:v>
                </c:pt>
                <c:pt idx="14">
                  <c:v>11</c:v>
                </c:pt>
                <c:pt idx="15">
                  <c:v>13</c:v>
                </c:pt>
                <c:pt idx="16">
                  <c:v>18</c:v>
                </c:pt>
                <c:pt idx="17">
                  <c:v>14</c:v>
                </c:pt>
                <c:pt idx="18">
                  <c:v>7</c:v>
                </c:pt>
                <c:pt idx="19">
                  <c:v>6</c:v>
                </c:pt>
                <c:pt idx="20">
                  <c:v>9</c:v>
                </c:pt>
                <c:pt idx="21">
                  <c:v>5</c:v>
                </c:pt>
                <c:pt idx="22">
                  <c:v>4</c:v>
                </c:pt>
                <c:pt idx="23">
                  <c:v>3</c:v>
                </c:pt>
                <c:pt idx="24">
                  <c:v>4</c:v>
                </c:pt>
              </c:numCache>
            </c:numRef>
          </c:val>
          <c:smooth val="0"/>
          <c:extLst>
            <c:ext xmlns:c16="http://schemas.microsoft.com/office/drawing/2014/chart" uri="{C3380CC4-5D6E-409C-BE32-E72D297353CC}">
              <c16:uniqueId val="{00000000-E9C2-3942-A398-7E369ACAA351}"/>
            </c:ext>
          </c:extLst>
        </c:ser>
        <c:ser>
          <c:idx val="1"/>
          <c:order val="1"/>
          <c:tx>
            <c:strRef>
              <c:f>Sheet1!$G$15</c:f>
              <c:strCache>
                <c:ptCount val="1"/>
                <c:pt idx="0">
                  <c:v>H1</c:v>
                </c:pt>
              </c:strCache>
            </c:strRef>
          </c:tx>
          <c:spPr>
            <a:ln w="28575" cap="rnd">
              <a:solidFill>
                <a:schemeClr val="accent2"/>
              </a:solidFill>
              <a:round/>
            </a:ln>
            <a:effectLst/>
          </c:spPr>
          <c:marker>
            <c:symbol val="none"/>
          </c:marker>
          <c:cat>
            <c:numRef>
              <c:f>Sheet1!$E$16:$E$40</c:f>
              <c:numCache>
                <c:formatCode>General</c:formatCode>
                <c:ptCount val="25"/>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numCache>
            </c:numRef>
          </c:cat>
          <c:val>
            <c:numRef>
              <c:f>Sheet1!$G$16:$G$40</c:f>
              <c:numCache>
                <c:formatCode>General</c:formatCode>
                <c:ptCount val="25"/>
                <c:pt idx="0">
                  <c:v>4</c:v>
                </c:pt>
                <c:pt idx="1">
                  <c:v>5</c:v>
                </c:pt>
                <c:pt idx="2">
                  <c:v>10</c:v>
                </c:pt>
                <c:pt idx="3">
                  <c:v>15</c:v>
                </c:pt>
                <c:pt idx="4">
                  <c:v>16</c:v>
                </c:pt>
                <c:pt idx="5">
                  <c:v>13</c:v>
                </c:pt>
                <c:pt idx="6">
                  <c:v>13</c:v>
                </c:pt>
                <c:pt idx="7">
                  <c:v>8</c:v>
                </c:pt>
                <c:pt idx="8">
                  <c:v>11</c:v>
                </c:pt>
                <c:pt idx="9">
                  <c:v>11</c:v>
                </c:pt>
                <c:pt idx="10">
                  <c:v>11</c:v>
                </c:pt>
                <c:pt idx="11">
                  <c:v>8</c:v>
                </c:pt>
                <c:pt idx="12">
                  <c:v>13</c:v>
                </c:pt>
                <c:pt idx="13">
                  <c:v>10</c:v>
                </c:pt>
                <c:pt idx="14">
                  <c:v>11</c:v>
                </c:pt>
                <c:pt idx="15">
                  <c:v>9</c:v>
                </c:pt>
                <c:pt idx="16">
                  <c:v>11</c:v>
                </c:pt>
                <c:pt idx="17">
                  <c:v>16</c:v>
                </c:pt>
                <c:pt idx="18">
                  <c:v>5</c:v>
                </c:pt>
                <c:pt idx="19">
                  <c:v>9</c:v>
                </c:pt>
                <c:pt idx="20">
                  <c:v>7</c:v>
                </c:pt>
                <c:pt idx="21">
                  <c:v>3</c:v>
                </c:pt>
                <c:pt idx="22">
                  <c:v>4</c:v>
                </c:pt>
                <c:pt idx="23">
                  <c:v>3</c:v>
                </c:pt>
                <c:pt idx="24">
                  <c:v>2</c:v>
                </c:pt>
              </c:numCache>
            </c:numRef>
          </c:val>
          <c:smooth val="0"/>
          <c:extLst>
            <c:ext xmlns:c16="http://schemas.microsoft.com/office/drawing/2014/chart" uri="{C3380CC4-5D6E-409C-BE32-E72D297353CC}">
              <c16:uniqueId val="{00000001-E9C2-3942-A398-7E369ACAA351}"/>
            </c:ext>
          </c:extLst>
        </c:ser>
        <c:dLbls>
          <c:showLegendKey val="0"/>
          <c:showVal val="0"/>
          <c:showCatName val="0"/>
          <c:showSerName val="0"/>
          <c:showPercent val="0"/>
          <c:showBubbleSize val="0"/>
        </c:dLbls>
        <c:smooth val="0"/>
        <c:axId val="150541440"/>
        <c:axId val="150498112"/>
      </c:lineChart>
      <c:catAx>
        <c:axId val="150541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50498112"/>
        <c:crosses val="autoZero"/>
        <c:auto val="1"/>
        <c:lblAlgn val="ctr"/>
        <c:lblOffset val="100"/>
        <c:noMultiLvlLbl val="0"/>
      </c:catAx>
      <c:valAx>
        <c:axId val="1504981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505414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legend>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Tevatron</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FR"/>
        </a:p>
      </c:txPr>
    </c:title>
    <c:autoTitleDeleted val="0"/>
    <c:plotArea>
      <c:layout/>
      <c:lineChart>
        <c:grouping val="standard"/>
        <c:varyColors val="0"/>
        <c:ser>
          <c:idx val="0"/>
          <c:order val="0"/>
          <c:tx>
            <c:strRef>
              <c:f>Sheet1!$B$62</c:f>
              <c:strCache>
                <c:ptCount val="1"/>
                <c:pt idx="0">
                  <c:v>CDF</c:v>
                </c:pt>
              </c:strCache>
            </c:strRef>
          </c:tx>
          <c:spPr>
            <a:ln w="28575" cap="rnd">
              <a:solidFill>
                <a:schemeClr val="accent1"/>
              </a:solidFill>
              <a:round/>
            </a:ln>
            <a:effectLst/>
          </c:spPr>
          <c:marker>
            <c:symbol val="none"/>
          </c:marker>
          <c:cat>
            <c:numRef>
              <c:f>Sheet1!$A$63:$A$83</c:f>
              <c:numCache>
                <c:formatCode>General</c:formatCode>
                <c:ptCount val="21"/>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numCache>
            </c:numRef>
          </c:cat>
          <c:val>
            <c:numRef>
              <c:f>Sheet1!$B$63:$B$83</c:f>
              <c:numCache>
                <c:formatCode>General</c:formatCode>
                <c:ptCount val="21"/>
                <c:pt idx="0">
                  <c:v>20</c:v>
                </c:pt>
                <c:pt idx="1">
                  <c:v>21</c:v>
                </c:pt>
                <c:pt idx="2">
                  <c:v>28</c:v>
                </c:pt>
                <c:pt idx="3">
                  <c:v>17</c:v>
                </c:pt>
                <c:pt idx="4">
                  <c:v>20</c:v>
                </c:pt>
                <c:pt idx="5">
                  <c:v>20</c:v>
                </c:pt>
                <c:pt idx="6">
                  <c:v>23</c:v>
                </c:pt>
                <c:pt idx="7">
                  <c:v>10</c:v>
                </c:pt>
                <c:pt idx="8">
                  <c:v>15</c:v>
                </c:pt>
                <c:pt idx="9">
                  <c:v>36</c:v>
                </c:pt>
                <c:pt idx="10">
                  <c:v>41</c:v>
                </c:pt>
                <c:pt idx="11">
                  <c:v>37</c:v>
                </c:pt>
                <c:pt idx="12">
                  <c:v>41</c:v>
                </c:pt>
                <c:pt idx="13">
                  <c:v>58</c:v>
                </c:pt>
                <c:pt idx="14">
                  <c:v>42</c:v>
                </c:pt>
                <c:pt idx="15">
                  <c:v>46</c:v>
                </c:pt>
                <c:pt idx="16">
                  <c:v>52</c:v>
                </c:pt>
                <c:pt idx="17">
                  <c:v>33</c:v>
                </c:pt>
                <c:pt idx="18">
                  <c:v>19</c:v>
                </c:pt>
                <c:pt idx="19">
                  <c:v>12</c:v>
                </c:pt>
                <c:pt idx="20">
                  <c:v>7</c:v>
                </c:pt>
              </c:numCache>
            </c:numRef>
          </c:val>
          <c:smooth val="0"/>
          <c:extLst>
            <c:ext xmlns:c16="http://schemas.microsoft.com/office/drawing/2014/chart" uri="{C3380CC4-5D6E-409C-BE32-E72D297353CC}">
              <c16:uniqueId val="{00000000-B3E6-D543-9056-9F804A21F586}"/>
            </c:ext>
          </c:extLst>
        </c:ser>
        <c:ser>
          <c:idx val="1"/>
          <c:order val="1"/>
          <c:tx>
            <c:strRef>
              <c:f>Sheet1!$C$62</c:f>
              <c:strCache>
                <c:ptCount val="1"/>
                <c:pt idx="0">
                  <c:v>D0</c:v>
                </c:pt>
              </c:strCache>
            </c:strRef>
          </c:tx>
          <c:spPr>
            <a:ln w="28575" cap="rnd">
              <a:solidFill>
                <a:schemeClr val="accent2"/>
              </a:solidFill>
              <a:round/>
            </a:ln>
            <a:effectLst/>
          </c:spPr>
          <c:marker>
            <c:symbol val="none"/>
          </c:marker>
          <c:cat>
            <c:numRef>
              <c:f>Sheet1!$A$63:$A$83</c:f>
              <c:numCache>
                <c:formatCode>General</c:formatCode>
                <c:ptCount val="21"/>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numCache>
            </c:numRef>
          </c:cat>
          <c:val>
            <c:numRef>
              <c:f>Sheet1!$C$63:$C$83</c:f>
              <c:numCache>
                <c:formatCode>General</c:formatCode>
                <c:ptCount val="21"/>
                <c:pt idx="0">
                  <c:v>11</c:v>
                </c:pt>
                <c:pt idx="1">
                  <c:v>10</c:v>
                </c:pt>
                <c:pt idx="2">
                  <c:v>18</c:v>
                </c:pt>
                <c:pt idx="3">
                  <c:v>18</c:v>
                </c:pt>
                <c:pt idx="4">
                  <c:v>18</c:v>
                </c:pt>
                <c:pt idx="5">
                  <c:v>16</c:v>
                </c:pt>
                <c:pt idx="6">
                  <c:v>11</c:v>
                </c:pt>
                <c:pt idx="7">
                  <c:v>4</c:v>
                </c:pt>
                <c:pt idx="8">
                  <c:v>8</c:v>
                </c:pt>
                <c:pt idx="9">
                  <c:v>29</c:v>
                </c:pt>
                <c:pt idx="10">
                  <c:v>26</c:v>
                </c:pt>
                <c:pt idx="11">
                  <c:v>28</c:v>
                </c:pt>
                <c:pt idx="12">
                  <c:v>47</c:v>
                </c:pt>
                <c:pt idx="13">
                  <c:v>42</c:v>
                </c:pt>
                <c:pt idx="14">
                  <c:v>29</c:v>
                </c:pt>
                <c:pt idx="15">
                  <c:v>42</c:v>
                </c:pt>
                <c:pt idx="16">
                  <c:v>41</c:v>
                </c:pt>
                <c:pt idx="17">
                  <c:v>27</c:v>
                </c:pt>
                <c:pt idx="18">
                  <c:v>21</c:v>
                </c:pt>
                <c:pt idx="19">
                  <c:v>14</c:v>
                </c:pt>
                <c:pt idx="20">
                  <c:v>10</c:v>
                </c:pt>
              </c:numCache>
            </c:numRef>
          </c:val>
          <c:smooth val="0"/>
          <c:extLst>
            <c:ext xmlns:c16="http://schemas.microsoft.com/office/drawing/2014/chart" uri="{C3380CC4-5D6E-409C-BE32-E72D297353CC}">
              <c16:uniqueId val="{00000001-B3E6-D543-9056-9F804A21F586}"/>
            </c:ext>
          </c:extLst>
        </c:ser>
        <c:dLbls>
          <c:showLegendKey val="0"/>
          <c:showVal val="0"/>
          <c:showCatName val="0"/>
          <c:showSerName val="0"/>
          <c:showPercent val="0"/>
          <c:showBubbleSize val="0"/>
        </c:dLbls>
        <c:smooth val="0"/>
        <c:axId val="150287536"/>
        <c:axId val="150291456"/>
      </c:lineChart>
      <c:catAx>
        <c:axId val="150287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50291456"/>
        <c:crosses val="autoZero"/>
        <c:auto val="1"/>
        <c:lblAlgn val="ctr"/>
        <c:lblOffset val="100"/>
        <c:noMultiLvlLbl val="0"/>
      </c:catAx>
      <c:valAx>
        <c:axId val="150291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502875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legend>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DE874D-518A-F045-8D48-C5A851478852}" type="datetimeFigureOut">
              <a:rPr lang="en-US" smtClean="0"/>
              <a:t>6/21/21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9EC99A-6265-2148-85E7-C916D37E978F}" type="slidenum">
              <a:rPr lang="en-US" smtClean="0"/>
              <a:t>‹#›</a:t>
            </a:fld>
            <a:endParaRPr lang="en-US"/>
          </a:p>
        </p:txBody>
      </p:sp>
    </p:spTree>
    <p:extLst>
      <p:ext uri="{BB962C8B-B14F-4D97-AF65-F5344CB8AC3E}">
        <p14:creationId xmlns:p14="http://schemas.microsoft.com/office/powerpoint/2010/main" val="1361146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EF9EC99A-6265-2148-85E7-C916D37E978F}" type="slidenum">
              <a:rPr lang="en-US" smtClean="0"/>
              <a:t>22</a:t>
            </a:fld>
            <a:endParaRPr lang="en-US"/>
          </a:p>
        </p:txBody>
      </p:sp>
    </p:spTree>
    <p:extLst>
      <p:ext uri="{BB962C8B-B14F-4D97-AF65-F5344CB8AC3E}">
        <p14:creationId xmlns:p14="http://schemas.microsoft.com/office/powerpoint/2010/main" val="3034050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EF9EC99A-6265-2148-85E7-C916D37E978F}" type="slidenum">
              <a:rPr lang="en-US" smtClean="0"/>
              <a:t>23</a:t>
            </a:fld>
            <a:endParaRPr lang="en-US"/>
          </a:p>
        </p:txBody>
      </p:sp>
    </p:spTree>
    <p:extLst>
      <p:ext uri="{BB962C8B-B14F-4D97-AF65-F5344CB8AC3E}">
        <p14:creationId xmlns:p14="http://schemas.microsoft.com/office/powerpoint/2010/main" val="912708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8B7D7F6-E35F-C94D-AA98-3AF12427495B}" type="datetime1">
              <a:rPr lang="fr-FR" smtClean="0"/>
              <a:t>21/06/2021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162831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8DBC15-064F-0F40-B02D-BE57919447B7}" type="datetime1">
              <a:rPr lang="fr-FR" smtClean="0"/>
              <a:t>21/06/2021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2035443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0B4AC3F-810F-2A49-8A92-8230B4B8CAE7}" type="datetime1">
              <a:rPr lang="fr-FR" smtClean="0"/>
              <a:t>21/06/2021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258663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BB384E-2180-7543-98E3-500AF2ADB11B}" type="datetime1">
              <a:rPr lang="fr-FR" smtClean="0"/>
              <a:t>21/06/2021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851395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9904B4-85A2-4C4F-B659-D17EFDCE8659}" type="datetime1">
              <a:rPr lang="fr-FR" smtClean="0"/>
              <a:t>21/06/2021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1124300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933A980-F976-C94B-8FD0-D416B819069F}" type="datetime1">
              <a:rPr lang="fr-FR" smtClean="0"/>
              <a:t>21/06/2021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551719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A4B18C0-DC8A-5741-878B-D9C9F2943C84}" type="datetime1">
              <a:rPr lang="fr-FR" smtClean="0"/>
              <a:t>21/06/2021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4061752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0C65A8B-CF3A-9746-A699-B778CB6E0490}" type="datetime1">
              <a:rPr lang="fr-FR" smtClean="0"/>
              <a:t>21/06/2021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2237715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833A17-4680-E843-B804-2E186A3E2249}" type="datetime1">
              <a:rPr lang="fr-FR" smtClean="0"/>
              <a:t>21/06/2021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365921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D2F344D-1444-A344-87FC-CC560B90FF02}" type="datetime1">
              <a:rPr lang="fr-FR" smtClean="0"/>
              <a:t>21/06/2021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2043127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23D42F-5586-8442-BCE8-5D5AD365872A}" type="datetime1">
              <a:rPr lang="fr-FR" smtClean="0"/>
              <a:t>21/06/2021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2113941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4AB4F4-09D4-2544-A256-529E798B8560}" type="datetime1">
              <a:rPr lang="fr-FR" smtClean="0"/>
              <a:t>21/06/2021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C3066C-7D9C-43AE-863C-B082BB6A9375}" type="slidenum">
              <a:rPr lang="en-US" smtClean="0"/>
              <a:t>‹#›</a:t>
            </a:fld>
            <a:endParaRPr lang="en-US"/>
          </a:p>
        </p:txBody>
      </p:sp>
    </p:spTree>
    <p:extLst>
      <p:ext uri="{BB962C8B-B14F-4D97-AF65-F5344CB8AC3E}">
        <p14:creationId xmlns:p14="http://schemas.microsoft.com/office/powerpoint/2010/main" val="2815280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b="0" kern="1200">
          <a:solidFill>
            <a:srgbClr val="0070C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00206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0070C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00B05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indico.cern.ch/event/1009487/" TargetMode="External"/><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hyperlink" Target="http://ihp-lx.ethz.ch/CompMethPP/heraXS/pictures/Hera_Ring_ST_3sprachig.jpg" TargetMode="Externa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hyperlink" Target="http://analysispreservation.cern.ch/" TargetMode="External"/><Relationship Id="rId7"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hyperlink" Target="http://reana.io/"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6.png"/><Relationship Id="rId2" Type="http://schemas.openxmlformats.org/officeDocument/2006/relationships/image" Target="../media/image43.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45.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chart" Target="../charts/chart8.xml"/><Relationship Id="rId4" Type="http://schemas.openxmlformats.org/officeDocument/2006/relationships/chart" Target="../charts/chart7.xml"/></Relationships>
</file>

<file path=ppt/slides/_rels/slide27.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image" Target="../media/image50.png"/><Relationship Id="rId1" Type="http://schemas.openxmlformats.org/officeDocument/2006/relationships/slideLayout" Target="../slideLayouts/slideLayout6.xml"/><Relationship Id="rId6" Type="http://schemas.openxmlformats.org/officeDocument/2006/relationships/image" Target="../media/image54.pn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2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chart" Target="../charts/chart4.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34100"/>
            <a:ext cx="8229600" cy="1143000"/>
          </a:xfrm>
        </p:spPr>
        <p:txBody>
          <a:bodyPr>
            <a:normAutofit/>
          </a:bodyPr>
          <a:lstStyle/>
          <a:p>
            <a:r>
              <a:rPr lang="fr-FR" sz="3100" dirty="0"/>
              <a:t>Data </a:t>
            </a:r>
            <a:r>
              <a:rPr lang="fr-FR" sz="3100" dirty="0" err="1"/>
              <a:t>Preservation</a:t>
            </a:r>
            <a:r>
              <a:rPr lang="fr-FR" sz="3100" dirty="0"/>
              <a:t> in High </a:t>
            </a:r>
            <a:r>
              <a:rPr lang="fr-FR" sz="3100" dirty="0" err="1"/>
              <a:t>Energy</a:t>
            </a:r>
            <a:r>
              <a:rPr lang="fr-FR" sz="3100" dirty="0"/>
              <a:t> </a:t>
            </a:r>
            <a:r>
              <a:rPr lang="fr-FR" sz="3100" dirty="0" err="1"/>
              <a:t>Physics</a:t>
            </a:r>
            <a:br>
              <a:rPr lang="fr-FR" sz="3100" dirty="0"/>
            </a:br>
            <a:r>
              <a:rPr lang="fr-FR" sz="2400" dirty="0">
                <a:solidFill>
                  <a:srgbClr val="FF0000"/>
                </a:solidFill>
              </a:rPr>
              <a:t>3rd DPHEP Workshop</a:t>
            </a:r>
            <a:endParaRPr lang="fr-FR" dirty="0">
              <a:solidFill>
                <a:srgbClr val="FF0000"/>
              </a:solidFill>
            </a:endParaRPr>
          </a:p>
        </p:txBody>
      </p:sp>
      <p:sp>
        <p:nvSpPr>
          <p:cNvPr id="4" name="Espace réservé de la date 3"/>
          <p:cNvSpPr>
            <a:spLocks noGrp="1"/>
          </p:cNvSpPr>
          <p:nvPr>
            <p:ph type="dt" sz="half" idx="10"/>
          </p:nvPr>
        </p:nvSpPr>
        <p:spPr/>
        <p:txBody>
          <a:bodyPr/>
          <a:lstStyle/>
          <a:p>
            <a:fld id="{C90A92CA-81C9-3140-9083-A3D885A16436}" type="datetime1">
              <a:rPr lang="fr-FR" smtClean="0"/>
              <a:t>21/06/2021</a:t>
            </a:fld>
            <a:endParaRPr lang="fr-FR" dirty="0"/>
          </a:p>
        </p:txBody>
      </p:sp>
      <p:sp>
        <p:nvSpPr>
          <p:cNvPr id="6" name="Espace réservé du numéro de diapositive 5"/>
          <p:cNvSpPr>
            <a:spLocks noGrp="1"/>
          </p:cNvSpPr>
          <p:nvPr>
            <p:ph type="sldNum" sz="quarter" idx="12"/>
          </p:nvPr>
        </p:nvSpPr>
        <p:spPr/>
        <p:txBody>
          <a:bodyPr/>
          <a:lstStyle/>
          <a:p>
            <a:fld id="{2F276DBA-A1FC-F74B-96D9-35104F3A9E3F}" type="slidenum">
              <a:rPr lang="fr-FR" smtClean="0"/>
              <a:t>1</a:t>
            </a:fld>
            <a:endParaRPr lang="fr-FR"/>
          </a:p>
        </p:txBody>
      </p:sp>
      <p:pic>
        <p:nvPicPr>
          <p:cNvPr id="7" name="Picture 1030" descr="dphepb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3229" y="4626698"/>
            <a:ext cx="4856419" cy="5729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ZoneTexte 9"/>
          <p:cNvSpPr txBox="1"/>
          <p:nvPr/>
        </p:nvSpPr>
        <p:spPr>
          <a:xfrm>
            <a:off x="121024" y="6148140"/>
            <a:ext cx="2394219" cy="400110"/>
          </a:xfrm>
          <a:prstGeom prst="rect">
            <a:avLst/>
          </a:prstGeom>
          <a:noFill/>
        </p:spPr>
        <p:txBody>
          <a:bodyPr wrap="none" rtlCol="0">
            <a:spAutoFit/>
          </a:bodyPr>
          <a:lstStyle/>
          <a:p>
            <a:r>
              <a:rPr lang="fr-FR" sz="2000" b="1" dirty="0">
                <a:latin typeface="American Typewriter"/>
                <a:cs typeface="American Typewriter"/>
              </a:rPr>
              <a:t>http://</a:t>
            </a:r>
            <a:r>
              <a:rPr lang="fr-FR" sz="2000" b="1" dirty="0" err="1">
                <a:latin typeface="American Typewriter"/>
                <a:cs typeface="American Typewriter"/>
              </a:rPr>
              <a:t>dphep.org</a:t>
            </a:r>
            <a:endParaRPr lang="fr-FR" sz="2000" b="1" dirty="0">
              <a:latin typeface="American Typewriter"/>
              <a:cs typeface="American Typewriter"/>
            </a:endParaRPr>
          </a:p>
        </p:txBody>
      </p:sp>
      <p:pic>
        <p:nvPicPr>
          <p:cNvPr id="11" name="Image 7" descr="Screen Shot 2013-10-08 at 9.13.36 AM.png">
            <a:extLst>
              <a:ext uri="{FF2B5EF4-FFF2-40B4-BE49-F238E27FC236}">
                <a16:creationId xmlns:a16="http://schemas.microsoft.com/office/drawing/2014/main" id="{F2EA8729-95C3-0149-97C7-25710E503A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8617" y="1454952"/>
            <a:ext cx="5266765" cy="3186067"/>
          </a:xfrm>
          <a:prstGeom prst="rect">
            <a:avLst/>
          </a:prstGeom>
        </p:spPr>
      </p:pic>
      <p:sp>
        <p:nvSpPr>
          <p:cNvPr id="9" name="TextBox 8">
            <a:extLst>
              <a:ext uri="{FF2B5EF4-FFF2-40B4-BE49-F238E27FC236}">
                <a16:creationId xmlns:a16="http://schemas.microsoft.com/office/drawing/2014/main" id="{A4E5121F-029A-DD4E-8759-CF90073660D6}"/>
              </a:ext>
            </a:extLst>
          </p:cNvPr>
          <p:cNvSpPr txBox="1"/>
          <p:nvPr/>
        </p:nvSpPr>
        <p:spPr>
          <a:xfrm>
            <a:off x="5282570" y="5754244"/>
            <a:ext cx="3234155" cy="615553"/>
          </a:xfrm>
          <a:prstGeom prst="rect">
            <a:avLst/>
          </a:prstGeom>
          <a:solidFill>
            <a:schemeClr val="bg2"/>
          </a:solidFill>
        </p:spPr>
        <p:txBody>
          <a:bodyPr wrap="none" rtlCol="0">
            <a:spAutoFit/>
          </a:bodyPr>
          <a:lstStyle/>
          <a:p>
            <a:r>
              <a:rPr lang="en-FR" dirty="0"/>
              <a:t>Cristinel DIACONU</a:t>
            </a:r>
          </a:p>
          <a:p>
            <a:r>
              <a:rPr lang="en-FR" sz="1600" dirty="0"/>
              <a:t>CPPM/CNRS/Aix-Marseille University</a:t>
            </a:r>
            <a:endParaRPr lang="en-FR" dirty="0"/>
          </a:p>
        </p:txBody>
      </p:sp>
      <p:pic>
        <p:nvPicPr>
          <p:cNvPr id="5" name="Picture 4">
            <a:extLst>
              <a:ext uri="{FF2B5EF4-FFF2-40B4-BE49-F238E27FC236}">
                <a16:creationId xmlns:a16="http://schemas.microsoft.com/office/drawing/2014/main" id="{D12F3F09-5789-B743-B52B-7B15DE250E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7727" y="5684442"/>
            <a:ext cx="2545944" cy="1037033"/>
          </a:xfrm>
          <a:prstGeom prst="rect">
            <a:avLst/>
          </a:prstGeom>
        </p:spPr>
      </p:pic>
      <p:pic>
        <p:nvPicPr>
          <p:cNvPr id="12" name="Picture 11">
            <a:extLst>
              <a:ext uri="{FF2B5EF4-FFF2-40B4-BE49-F238E27FC236}">
                <a16:creationId xmlns:a16="http://schemas.microsoft.com/office/drawing/2014/main" id="{94A51EC6-89A9-194B-B229-8C813C0033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3600" y="5626693"/>
            <a:ext cx="533400" cy="508000"/>
          </a:xfrm>
          <a:prstGeom prst="rect">
            <a:avLst/>
          </a:prstGeom>
        </p:spPr>
      </p:pic>
    </p:spTree>
    <p:extLst>
      <p:ext uri="{BB962C8B-B14F-4D97-AF65-F5344CB8AC3E}">
        <p14:creationId xmlns:p14="http://schemas.microsoft.com/office/powerpoint/2010/main" val="119695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6371D-B4F1-4A40-AB15-3936DBF1AFB8}"/>
              </a:ext>
            </a:extLst>
          </p:cNvPr>
          <p:cNvSpPr>
            <a:spLocks noGrp="1"/>
          </p:cNvSpPr>
          <p:nvPr>
            <p:ph type="title"/>
          </p:nvPr>
        </p:nvSpPr>
        <p:spPr/>
        <p:txBody>
          <a:bodyPr/>
          <a:lstStyle/>
          <a:p>
            <a:r>
              <a:rPr lang="en-FR" dirty="0"/>
              <a:t>DPHEP Report 2021</a:t>
            </a:r>
          </a:p>
        </p:txBody>
      </p:sp>
      <p:sp>
        <p:nvSpPr>
          <p:cNvPr id="3" name="Content Placeholder 2">
            <a:extLst>
              <a:ext uri="{FF2B5EF4-FFF2-40B4-BE49-F238E27FC236}">
                <a16:creationId xmlns:a16="http://schemas.microsoft.com/office/drawing/2014/main" id="{B732408C-AECA-9744-9BDB-BEC34E1CCCD3}"/>
              </a:ext>
            </a:extLst>
          </p:cNvPr>
          <p:cNvSpPr>
            <a:spLocks noGrp="1"/>
          </p:cNvSpPr>
          <p:nvPr>
            <p:ph idx="1"/>
          </p:nvPr>
        </p:nvSpPr>
        <p:spPr/>
        <p:txBody>
          <a:bodyPr>
            <a:normAutofit fontScale="62500" lnSpcReduction="20000"/>
          </a:bodyPr>
          <a:lstStyle/>
          <a:p>
            <a:r>
              <a:rPr lang="en-FR" dirty="0"/>
              <a:t>Executive S</a:t>
            </a:r>
            <a:r>
              <a:rPr lang="en-GB" dirty="0"/>
              <a:t>u</a:t>
            </a:r>
            <a:r>
              <a:rPr lang="en-FR" dirty="0"/>
              <a:t>mmary (2 pages)</a:t>
            </a:r>
          </a:p>
          <a:p>
            <a:pPr lvl="1"/>
            <a:r>
              <a:rPr lang="en-GB" dirty="0"/>
              <a:t>F</a:t>
            </a:r>
            <a:r>
              <a:rPr lang="en-FR" dirty="0"/>
              <a:t>ormat of a letter to FA/ICFA</a:t>
            </a:r>
          </a:p>
          <a:p>
            <a:r>
              <a:rPr lang="en-FR" dirty="0"/>
              <a:t>Introduction</a:t>
            </a:r>
          </a:p>
          <a:p>
            <a:r>
              <a:rPr lang="en-FR" dirty="0"/>
              <a:t>Data Preservation landscape</a:t>
            </a:r>
          </a:p>
          <a:p>
            <a:pPr lvl="1"/>
            <a:r>
              <a:rPr lang="en-FR" dirty="0"/>
              <a:t>Scientific impact</a:t>
            </a:r>
          </a:p>
          <a:p>
            <a:pPr lvl="1"/>
            <a:r>
              <a:rPr lang="en-FR" dirty="0"/>
              <a:t>A perspective on methodologies and organisational approaches </a:t>
            </a:r>
          </a:p>
          <a:p>
            <a:r>
              <a:rPr lang="en-FR" dirty="0"/>
              <a:t>Experiment/sites reports, DP Technologies and projects</a:t>
            </a:r>
          </a:p>
          <a:p>
            <a:pPr lvl="2"/>
            <a:r>
              <a:rPr lang="en-GB" dirty="0"/>
              <a:t>Workshop contributions + invited</a:t>
            </a:r>
            <a:endParaRPr lang="en-FR" dirty="0"/>
          </a:p>
          <a:p>
            <a:r>
              <a:rPr lang="en-FR" dirty="0"/>
              <a:t>The 202X vision</a:t>
            </a:r>
          </a:p>
          <a:p>
            <a:endParaRPr lang="en-FR" dirty="0"/>
          </a:p>
          <a:p>
            <a:r>
              <a:rPr lang="en-FR" dirty="0"/>
              <a:t>Timeline: </a:t>
            </a:r>
          </a:p>
          <a:p>
            <a:pPr lvl="1"/>
            <a:r>
              <a:rPr lang="en-GB" dirty="0"/>
              <a:t>B</a:t>
            </a:r>
            <a:r>
              <a:rPr lang="en-FR" dirty="0"/>
              <a:t>rainstorming for letter/executive summary Wed. afternoon</a:t>
            </a:r>
          </a:p>
          <a:p>
            <a:pPr lvl="1"/>
            <a:r>
              <a:rPr lang="en-FR" dirty="0"/>
              <a:t>Individual contributions by end July</a:t>
            </a:r>
          </a:p>
          <a:p>
            <a:pPr lvl="1"/>
            <a:r>
              <a:rPr lang="en-FR" dirty="0"/>
              <a:t>First draft by mid-september</a:t>
            </a:r>
          </a:p>
          <a:p>
            <a:pPr lvl="1"/>
            <a:r>
              <a:rPr lang="en-FR" dirty="0"/>
              <a:t>Final release October 2021</a:t>
            </a:r>
          </a:p>
          <a:p>
            <a:endParaRPr lang="en-GB" dirty="0"/>
          </a:p>
        </p:txBody>
      </p:sp>
      <p:sp>
        <p:nvSpPr>
          <p:cNvPr id="4" name="Date Placeholder 3">
            <a:extLst>
              <a:ext uri="{FF2B5EF4-FFF2-40B4-BE49-F238E27FC236}">
                <a16:creationId xmlns:a16="http://schemas.microsoft.com/office/drawing/2014/main" id="{25B68B15-AF1B-D442-A07A-234FE585F201}"/>
              </a:ext>
            </a:extLst>
          </p:cNvPr>
          <p:cNvSpPr>
            <a:spLocks noGrp="1"/>
          </p:cNvSpPr>
          <p:nvPr>
            <p:ph type="dt" sz="half" idx="10"/>
          </p:nvPr>
        </p:nvSpPr>
        <p:spPr/>
        <p:txBody>
          <a:bodyPr/>
          <a:lstStyle/>
          <a:p>
            <a:fld id="{FBBB384E-2180-7543-98E3-500AF2ADB11B}" type="datetime1">
              <a:rPr lang="fr-FR" smtClean="0"/>
              <a:t>21/06/2021</a:t>
            </a:fld>
            <a:endParaRPr lang="en-US"/>
          </a:p>
        </p:txBody>
      </p:sp>
      <p:sp>
        <p:nvSpPr>
          <p:cNvPr id="5" name="Slide Number Placeholder 4">
            <a:extLst>
              <a:ext uri="{FF2B5EF4-FFF2-40B4-BE49-F238E27FC236}">
                <a16:creationId xmlns:a16="http://schemas.microsoft.com/office/drawing/2014/main" id="{159058B4-D0EE-7746-B479-C5F34BD3150F}"/>
              </a:ext>
            </a:extLst>
          </p:cNvPr>
          <p:cNvSpPr>
            <a:spLocks noGrp="1"/>
          </p:cNvSpPr>
          <p:nvPr>
            <p:ph type="sldNum" sz="quarter" idx="12"/>
          </p:nvPr>
        </p:nvSpPr>
        <p:spPr/>
        <p:txBody>
          <a:bodyPr/>
          <a:lstStyle/>
          <a:p>
            <a:fld id="{BCC3066C-7D9C-43AE-863C-B082BB6A9375}" type="slidenum">
              <a:rPr lang="en-US" smtClean="0"/>
              <a:t>10</a:t>
            </a:fld>
            <a:endParaRPr lang="en-US"/>
          </a:p>
        </p:txBody>
      </p:sp>
    </p:spTree>
    <p:extLst>
      <p:ext uri="{BB962C8B-B14F-4D97-AF65-F5344CB8AC3E}">
        <p14:creationId xmlns:p14="http://schemas.microsoft.com/office/powerpoint/2010/main" val="995897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F38F12F-4B04-554D-863E-12AD73D25AFA}"/>
              </a:ext>
            </a:extLst>
          </p:cNvPr>
          <p:cNvSpPr>
            <a:spLocks noGrp="1"/>
          </p:cNvSpPr>
          <p:nvPr>
            <p:ph type="dt" sz="half" idx="10"/>
          </p:nvPr>
        </p:nvSpPr>
        <p:spPr/>
        <p:txBody>
          <a:bodyPr/>
          <a:lstStyle/>
          <a:p>
            <a:fld id="{FBBB384E-2180-7543-98E3-500AF2ADB11B}" type="datetime1">
              <a:rPr lang="fr-FR" smtClean="0"/>
              <a:t>21/06/2021</a:t>
            </a:fld>
            <a:endParaRPr lang="en-US"/>
          </a:p>
        </p:txBody>
      </p:sp>
      <p:sp>
        <p:nvSpPr>
          <p:cNvPr id="5" name="Slide Number Placeholder 4">
            <a:extLst>
              <a:ext uri="{FF2B5EF4-FFF2-40B4-BE49-F238E27FC236}">
                <a16:creationId xmlns:a16="http://schemas.microsoft.com/office/drawing/2014/main" id="{D4D9F6C1-02FE-C647-AD1C-52D7F49C8807}"/>
              </a:ext>
            </a:extLst>
          </p:cNvPr>
          <p:cNvSpPr>
            <a:spLocks noGrp="1"/>
          </p:cNvSpPr>
          <p:nvPr>
            <p:ph type="sldNum" sz="quarter" idx="12"/>
          </p:nvPr>
        </p:nvSpPr>
        <p:spPr/>
        <p:txBody>
          <a:bodyPr/>
          <a:lstStyle/>
          <a:p>
            <a:fld id="{BCC3066C-7D9C-43AE-863C-B082BB6A9375}" type="slidenum">
              <a:rPr lang="en-US" smtClean="0"/>
              <a:t>11</a:t>
            </a:fld>
            <a:endParaRPr lang="en-US"/>
          </a:p>
        </p:txBody>
      </p:sp>
      <p:pic>
        <p:nvPicPr>
          <p:cNvPr id="7" name="Picture 6">
            <a:extLst>
              <a:ext uri="{FF2B5EF4-FFF2-40B4-BE49-F238E27FC236}">
                <a16:creationId xmlns:a16="http://schemas.microsoft.com/office/drawing/2014/main" id="{A3B3101D-0197-A84E-84F2-9607AAA97A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5659332"/>
            <a:ext cx="3816350" cy="1234527"/>
          </a:xfrm>
          <a:prstGeom prst="rect">
            <a:avLst/>
          </a:prstGeom>
        </p:spPr>
      </p:pic>
      <p:pic>
        <p:nvPicPr>
          <p:cNvPr id="9" name="Picture 8">
            <a:extLst>
              <a:ext uri="{FF2B5EF4-FFF2-40B4-BE49-F238E27FC236}">
                <a16:creationId xmlns:a16="http://schemas.microsoft.com/office/drawing/2014/main" id="{8382EA2C-85B6-7D44-AA98-06590B0414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0650" y="0"/>
            <a:ext cx="4724400" cy="5689673"/>
          </a:xfrm>
          <a:prstGeom prst="rect">
            <a:avLst/>
          </a:prstGeom>
        </p:spPr>
      </p:pic>
      <p:pic>
        <p:nvPicPr>
          <p:cNvPr id="11" name="Picture 10">
            <a:extLst>
              <a:ext uri="{FF2B5EF4-FFF2-40B4-BE49-F238E27FC236}">
                <a16:creationId xmlns:a16="http://schemas.microsoft.com/office/drawing/2014/main" id="{2EEF6714-1B11-854F-AB2D-94A34EDF5E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7288"/>
            <a:ext cx="3930650" cy="5561520"/>
          </a:xfrm>
          <a:prstGeom prst="rect">
            <a:avLst/>
          </a:prstGeom>
        </p:spPr>
      </p:pic>
    </p:spTree>
    <p:extLst>
      <p:ext uri="{BB962C8B-B14F-4D97-AF65-F5344CB8AC3E}">
        <p14:creationId xmlns:p14="http://schemas.microsoft.com/office/powerpoint/2010/main" val="2927479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ABC7C-0B5E-0F48-A090-4B3ACF05D763}"/>
              </a:ext>
            </a:extLst>
          </p:cNvPr>
          <p:cNvSpPr>
            <a:spLocks noGrp="1"/>
          </p:cNvSpPr>
          <p:nvPr>
            <p:ph type="title"/>
          </p:nvPr>
        </p:nvSpPr>
        <p:spPr/>
        <p:txBody>
          <a:bodyPr/>
          <a:lstStyle/>
          <a:p>
            <a:r>
              <a:rPr lang="en-FR" dirty="0"/>
              <a:t>BACKUP</a:t>
            </a:r>
          </a:p>
        </p:txBody>
      </p:sp>
      <p:sp>
        <p:nvSpPr>
          <p:cNvPr id="3" name="Content Placeholder 2">
            <a:extLst>
              <a:ext uri="{FF2B5EF4-FFF2-40B4-BE49-F238E27FC236}">
                <a16:creationId xmlns:a16="http://schemas.microsoft.com/office/drawing/2014/main" id="{FD2F1EB7-0BBB-9246-A479-7664C488A1D7}"/>
              </a:ext>
            </a:extLst>
          </p:cNvPr>
          <p:cNvSpPr>
            <a:spLocks noGrp="1"/>
          </p:cNvSpPr>
          <p:nvPr>
            <p:ph idx="1"/>
          </p:nvPr>
        </p:nvSpPr>
        <p:spPr/>
        <p:txBody>
          <a:bodyPr/>
          <a:lstStyle/>
          <a:p>
            <a:endParaRPr lang="en-FR"/>
          </a:p>
        </p:txBody>
      </p:sp>
      <p:sp>
        <p:nvSpPr>
          <p:cNvPr id="4" name="Date Placeholder 3">
            <a:extLst>
              <a:ext uri="{FF2B5EF4-FFF2-40B4-BE49-F238E27FC236}">
                <a16:creationId xmlns:a16="http://schemas.microsoft.com/office/drawing/2014/main" id="{3927C4BC-42F2-5645-BFBE-4722B5103AEC}"/>
              </a:ext>
            </a:extLst>
          </p:cNvPr>
          <p:cNvSpPr>
            <a:spLocks noGrp="1"/>
          </p:cNvSpPr>
          <p:nvPr>
            <p:ph type="dt" sz="half" idx="10"/>
          </p:nvPr>
        </p:nvSpPr>
        <p:spPr/>
        <p:txBody>
          <a:bodyPr/>
          <a:lstStyle/>
          <a:p>
            <a:fld id="{8285B636-CA9D-8844-9CDE-256105182C95}" type="datetime1">
              <a:rPr lang="fr-FR" smtClean="0"/>
              <a:t>21/06/2021</a:t>
            </a:fld>
            <a:endParaRPr lang="en-US"/>
          </a:p>
        </p:txBody>
      </p:sp>
      <p:sp>
        <p:nvSpPr>
          <p:cNvPr id="5" name="Slide Number Placeholder 4">
            <a:extLst>
              <a:ext uri="{FF2B5EF4-FFF2-40B4-BE49-F238E27FC236}">
                <a16:creationId xmlns:a16="http://schemas.microsoft.com/office/drawing/2014/main" id="{F80481B4-257A-BA45-9DF0-D9258C12D6B1}"/>
              </a:ext>
            </a:extLst>
          </p:cNvPr>
          <p:cNvSpPr>
            <a:spLocks noGrp="1"/>
          </p:cNvSpPr>
          <p:nvPr>
            <p:ph type="sldNum" sz="quarter" idx="12"/>
          </p:nvPr>
        </p:nvSpPr>
        <p:spPr/>
        <p:txBody>
          <a:bodyPr/>
          <a:lstStyle/>
          <a:p>
            <a:fld id="{BCC3066C-7D9C-43AE-863C-B082BB6A9375}" type="slidenum">
              <a:rPr lang="en-US" smtClean="0"/>
              <a:t>12</a:t>
            </a:fld>
            <a:endParaRPr lang="en-US"/>
          </a:p>
        </p:txBody>
      </p:sp>
    </p:spTree>
    <p:extLst>
      <p:ext uri="{BB962C8B-B14F-4D97-AF65-F5344CB8AC3E}">
        <p14:creationId xmlns:p14="http://schemas.microsoft.com/office/powerpoint/2010/main" val="3266770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1AC05-C795-3C44-9414-1B9580E4A6C6}"/>
              </a:ext>
            </a:extLst>
          </p:cNvPr>
          <p:cNvSpPr>
            <a:spLocks noGrp="1"/>
          </p:cNvSpPr>
          <p:nvPr>
            <p:ph type="title"/>
          </p:nvPr>
        </p:nvSpPr>
        <p:spPr>
          <a:xfrm>
            <a:off x="457200" y="0"/>
            <a:ext cx="8229600" cy="1143000"/>
          </a:xfrm>
        </p:spPr>
        <p:txBody>
          <a:bodyPr>
            <a:normAutofit/>
          </a:bodyPr>
          <a:lstStyle/>
          <a:p>
            <a:r>
              <a:rPr lang="en-FR" dirty="0"/>
              <a:t>Panel remote discussion: March 2</a:t>
            </a:r>
            <a:r>
              <a:rPr lang="en-FR" baseline="30000" dirty="0"/>
              <a:t>nd</a:t>
            </a:r>
            <a:r>
              <a:rPr lang="en-FR" dirty="0"/>
              <a:t> </a:t>
            </a:r>
          </a:p>
        </p:txBody>
      </p:sp>
      <p:pic>
        <p:nvPicPr>
          <p:cNvPr id="7" name="Picture 6">
            <a:extLst>
              <a:ext uri="{FF2B5EF4-FFF2-40B4-BE49-F238E27FC236}">
                <a16:creationId xmlns:a16="http://schemas.microsoft.com/office/drawing/2014/main" id="{EED545FB-242F-E94E-A702-D789F494BA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53" y="1168685"/>
            <a:ext cx="9121126" cy="5187665"/>
          </a:xfrm>
          <a:prstGeom prst="rect">
            <a:avLst/>
          </a:prstGeom>
        </p:spPr>
      </p:pic>
      <p:sp>
        <p:nvSpPr>
          <p:cNvPr id="8" name="Date Placeholder 7">
            <a:extLst>
              <a:ext uri="{FF2B5EF4-FFF2-40B4-BE49-F238E27FC236}">
                <a16:creationId xmlns:a16="http://schemas.microsoft.com/office/drawing/2014/main" id="{C4532E92-7DBA-4248-8CD5-6A8489557374}"/>
              </a:ext>
            </a:extLst>
          </p:cNvPr>
          <p:cNvSpPr>
            <a:spLocks noGrp="1"/>
          </p:cNvSpPr>
          <p:nvPr>
            <p:ph type="dt" sz="half" idx="10"/>
          </p:nvPr>
        </p:nvSpPr>
        <p:spPr/>
        <p:txBody>
          <a:bodyPr/>
          <a:lstStyle/>
          <a:p>
            <a:fld id="{EA34D074-E788-074A-8F8B-D5BF6EA9400C}" type="datetime1">
              <a:rPr lang="fr-FR" smtClean="0"/>
              <a:t>21/06/2021</a:t>
            </a:fld>
            <a:endParaRPr lang="en-US"/>
          </a:p>
        </p:txBody>
      </p:sp>
      <p:sp>
        <p:nvSpPr>
          <p:cNvPr id="9" name="Slide Number Placeholder 8">
            <a:extLst>
              <a:ext uri="{FF2B5EF4-FFF2-40B4-BE49-F238E27FC236}">
                <a16:creationId xmlns:a16="http://schemas.microsoft.com/office/drawing/2014/main" id="{DB2695D9-7BC3-D24C-B1A2-060010631444}"/>
              </a:ext>
            </a:extLst>
          </p:cNvPr>
          <p:cNvSpPr>
            <a:spLocks noGrp="1"/>
          </p:cNvSpPr>
          <p:nvPr>
            <p:ph type="sldNum" sz="quarter" idx="12"/>
          </p:nvPr>
        </p:nvSpPr>
        <p:spPr/>
        <p:txBody>
          <a:bodyPr/>
          <a:lstStyle/>
          <a:p>
            <a:fld id="{BCC3066C-7D9C-43AE-863C-B082BB6A9375}" type="slidenum">
              <a:rPr lang="en-US" smtClean="0"/>
              <a:t>13</a:t>
            </a:fld>
            <a:endParaRPr lang="en-US"/>
          </a:p>
        </p:txBody>
      </p:sp>
      <p:sp>
        <p:nvSpPr>
          <p:cNvPr id="10" name="TextBox 9">
            <a:extLst>
              <a:ext uri="{FF2B5EF4-FFF2-40B4-BE49-F238E27FC236}">
                <a16:creationId xmlns:a16="http://schemas.microsoft.com/office/drawing/2014/main" id="{5BA9AD2B-6070-E542-B0C2-9D23F00C4F6E}"/>
              </a:ext>
            </a:extLst>
          </p:cNvPr>
          <p:cNvSpPr txBox="1"/>
          <p:nvPr/>
        </p:nvSpPr>
        <p:spPr>
          <a:xfrm>
            <a:off x="41853" y="1168685"/>
            <a:ext cx="697627" cy="276999"/>
          </a:xfrm>
          <a:prstGeom prst="rect">
            <a:avLst/>
          </a:prstGeom>
          <a:noFill/>
        </p:spPr>
        <p:txBody>
          <a:bodyPr wrap="none" rtlCol="0">
            <a:spAutoFit/>
          </a:bodyPr>
          <a:lstStyle/>
          <a:p>
            <a:r>
              <a:rPr lang="en-FR" sz="1200" dirty="0">
                <a:solidFill>
                  <a:schemeClr val="bg1"/>
                </a:solidFill>
              </a:rPr>
              <a:t>CERN/IT</a:t>
            </a:r>
          </a:p>
        </p:txBody>
      </p:sp>
      <p:sp>
        <p:nvSpPr>
          <p:cNvPr id="11" name="TextBox 10">
            <a:extLst>
              <a:ext uri="{FF2B5EF4-FFF2-40B4-BE49-F238E27FC236}">
                <a16:creationId xmlns:a16="http://schemas.microsoft.com/office/drawing/2014/main" id="{908525E6-AA2C-7244-8974-8D7285C5E82F}"/>
              </a:ext>
            </a:extLst>
          </p:cNvPr>
          <p:cNvSpPr txBox="1"/>
          <p:nvPr/>
        </p:nvSpPr>
        <p:spPr>
          <a:xfrm>
            <a:off x="1905000" y="1207315"/>
            <a:ext cx="428322" cy="307777"/>
          </a:xfrm>
          <a:prstGeom prst="rect">
            <a:avLst/>
          </a:prstGeom>
          <a:noFill/>
        </p:spPr>
        <p:txBody>
          <a:bodyPr wrap="none" rtlCol="0">
            <a:spAutoFit/>
          </a:bodyPr>
          <a:lstStyle/>
          <a:p>
            <a:r>
              <a:rPr lang="en-FR" sz="1400" dirty="0">
                <a:solidFill>
                  <a:schemeClr val="bg1"/>
                </a:solidFill>
              </a:rPr>
              <a:t>Me</a:t>
            </a:r>
          </a:p>
        </p:txBody>
      </p:sp>
      <p:sp>
        <p:nvSpPr>
          <p:cNvPr id="12" name="TextBox 11">
            <a:extLst>
              <a:ext uri="{FF2B5EF4-FFF2-40B4-BE49-F238E27FC236}">
                <a16:creationId xmlns:a16="http://schemas.microsoft.com/office/drawing/2014/main" id="{83CAAC6E-4150-D44A-A9CF-0798B0A69427}"/>
              </a:ext>
            </a:extLst>
          </p:cNvPr>
          <p:cNvSpPr txBox="1"/>
          <p:nvPr/>
        </p:nvSpPr>
        <p:spPr>
          <a:xfrm>
            <a:off x="5530958" y="1190465"/>
            <a:ext cx="1552413" cy="307777"/>
          </a:xfrm>
          <a:prstGeom prst="rect">
            <a:avLst/>
          </a:prstGeom>
          <a:noFill/>
        </p:spPr>
        <p:txBody>
          <a:bodyPr wrap="none" rtlCol="0">
            <a:spAutoFit/>
          </a:bodyPr>
          <a:lstStyle/>
          <a:p>
            <a:r>
              <a:rPr lang="en-FR" sz="1400" dirty="0">
                <a:solidFill>
                  <a:srgbClr val="FFFF00"/>
                </a:solidFill>
              </a:rPr>
              <a:t>CERNVM/Key4HEP</a:t>
            </a:r>
          </a:p>
        </p:txBody>
      </p:sp>
      <p:sp>
        <p:nvSpPr>
          <p:cNvPr id="13" name="TextBox 12">
            <a:extLst>
              <a:ext uri="{FF2B5EF4-FFF2-40B4-BE49-F238E27FC236}">
                <a16:creationId xmlns:a16="http://schemas.microsoft.com/office/drawing/2014/main" id="{990BB3F7-E0F7-084E-9FE0-C22B7EF8F8D2}"/>
              </a:ext>
            </a:extLst>
          </p:cNvPr>
          <p:cNvSpPr txBox="1"/>
          <p:nvPr/>
        </p:nvSpPr>
        <p:spPr>
          <a:xfrm>
            <a:off x="4634166" y="1214466"/>
            <a:ext cx="832279" cy="307777"/>
          </a:xfrm>
          <a:prstGeom prst="rect">
            <a:avLst/>
          </a:prstGeom>
          <a:noFill/>
        </p:spPr>
        <p:txBody>
          <a:bodyPr wrap="none" rtlCol="0">
            <a:spAutoFit/>
          </a:bodyPr>
          <a:lstStyle/>
          <a:p>
            <a:r>
              <a:rPr lang="en-FR" sz="1400" dirty="0">
                <a:solidFill>
                  <a:srgbClr val="FFFF00"/>
                </a:solidFill>
              </a:rPr>
              <a:t>CERN/EP</a:t>
            </a:r>
          </a:p>
        </p:txBody>
      </p:sp>
      <p:sp>
        <p:nvSpPr>
          <p:cNvPr id="14" name="TextBox 13">
            <a:extLst>
              <a:ext uri="{FF2B5EF4-FFF2-40B4-BE49-F238E27FC236}">
                <a16:creationId xmlns:a16="http://schemas.microsoft.com/office/drawing/2014/main" id="{46AFA89B-CD66-4143-8BB0-5769DA9D166C}"/>
              </a:ext>
            </a:extLst>
          </p:cNvPr>
          <p:cNvSpPr txBox="1"/>
          <p:nvPr/>
        </p:nvSpPr>
        <p:spPr>
          <a:xfrm>
            <a:off x="7196542" y="1225063"/>
            <a:ext cx="1391215" cy="307777"/>
          </a:xfrm>
          <a:prstGeom prst="rect">
            <a:avLst/>
          </a:prstGeom>
          <a:noFill/>
        </p:spPr>
        <p:txBody>
          <a:bodyPr wrap="none" rtlCol="0">
            <a:spAutoFit/>
          </a:bodyPr>
          <a:lstStyle/>
          <a:p>
            <a:r>
              <a:rPr lang="en-GB" sz="1400" dirty="0">
                <a:solidFill>
                  <a:srgbClr val="FFFF00"/>
                </a:solidFill>
              </a:rPr>
              <a:t>CERN/o</a:t>
            </a:r>
            <a:r>
              <a:rPr lang="en-FR" sz="1400" dirty="0">
                <a:solidFill>
                  <a:srgbClr val="FFFF00"/>
                </a:solidFill>
              </a:rPr>
              <a:t>pendata</a:t>
            </a:r>
          </a:p>
        </p:txBody>
      </p:sp>
      <p:sp>
        <p:nvSpPr>
          <p:cNvPr id="15" name="TextBox 14">
            <a:extLst>
              <a:ext uri="{FF2B5EF4-FFF2-40B4-BE49-F238E27FC236}">
                <a16:creationId xmlns:a16="http://schemas.microsoft.com/office/drawing/2014/main" id="{4C3D7B83-3B75-E742-B1EC-5207CE8C48AD}"/>
              </a:ext>
            </a:extLst>
          </p:cNvPr>
          <p:cNvSpPr txBox="1"/>
          <p:nvPr/>
        </p:nvSpPr>
        <p:spPr>
          <a:xfrm>
            <a:off x="124416" y="2286000"/>
            <a:ext cx="722185" cy="276999"/>
          </a:xfrm>
          <a:prstGeom prst="rect">
            <a:avLst/>
          </a:prstGeom>
          <a:noFill/>
        </p:spPr>
        <p:txBody>
          <a:bodyPr wrap="none" rtlCol="0">
            <a:spAutoFit/>
          </a:bodyPr>
          <a:lstStyle/>
          <a:p>
            <a:r>
              <a:rPr lang="fr-FR" sz="1200" dirty="0">
                <a:solidFill>
                  <a:srgbClr val="FFFF00"/>
                </a:solidFill>
              </a:rPr>
              <a:t>DESY/H1</a:t>
            </a:r>
            <a:endParaRPr lang="en-FR" sz="1200" dirty="0">
              <a:solidFill>
                <a:srgbClr val="FFFF00"/>
              </a:solidFill>
            </a:endParaRPr>
          </a:p>
        </p:txBody>
      </p:sp>
      <p:sp>
        <p:nvSpPr>
          <p:cNvPr id="16" name="TextBox 15">
            <a:extLst>
              <a:ext uri="{FF2B5EF4-FFF2-40B4-BE49-F238E27FC236}">
                <a16:creationId xmlns:a16="http://schemas.microsoft.com/office/drawing/2014/main" id="{BE13F21D-E778-B941-AD26-DD481288E793}"/>
              </a:ext>
            </a:extLst>
          </p:cNvPr>
          <p:cNvSpPr txBox="1"/>
          <p:nvPr/>
        </p:nvSpPr>
        <p:spPr>
          <a:xfrm>
            <a:off x="8229600" y="3290498"/>
            <a:ext cx="864852" cy="276999"/>
          </a:xfrm>
          <a:prstGeom prst="rect">
            <a:avLst/>
          </a:prstGeom>
          <a:noFill/>
        </p:spPr>
        <p:txBody>
          <a:bodyPr wrap="none" rtlCol="0">
            <a:spAutoFit/>
          </a:bodyPr>
          <a:lstStyle/>
          <a:p>
            <a:r>
              <a:rPr lang="fr-FR" sz="1200" dirty="0">
                <a:solidFill>
                  <a:srgbClr val="FFFF00"/>
                </a:solidFill>
              </a:rPr>
              <a:t>DESY/ZEUS</a:t>
            </a:r>
            <a:endParaRPr lang="en-FR" sz="1200" dirty="0">
              <a:solidFill>
                <a:srgbClr val="FFFF00"/>
              </a:solidFill>
            </a:endParaRPr>
          </a:p>
        </p:txBody>
      </p:sp>
      <p:sp>
        <p:nvSpPr>
          <p:cNvPr id="17" name="TextBox 16">
            <a:extLst>
              <a:ext uri="{FF2B5EF4-FFF2-40B4-BE49-F238E27FC236}">
                <a16:creationId xmlns:a16="http://schemas.microsoft.com/office/drawing/2014/main" id="{127E6A00-E697-E44F-9ECB-90D9D3C800B8}"/>
              </a:ext>
            </a:extLst>
          </p:cNvPr>
          <p:cNvSpPr txBox="1"/>
          <p:nvPr/>
        </p:nvSpPr>
        <p:spPr>
          <a:xfrm>
            <a:off x="4608766" y="2273300"/>
            <a:ext cx="841897" cy="276999"/>
          </a:xfrm>
          <a:prstGeom prst="rect">
            <a:avLst/>
          </a:prstGeom>
          <a:noFill/>
        </p:spPr>
        <p:txBody>
          <a:bodyPr wrap="none" rtlCol="0">
            <a:spAutoFit/>
          </a:bodyPr>
          <a:lstStyle/>
          <a:p>
            <a:r>
              <a:rPr lang="fr-FR" sz="1200" dirty="0">
                <a:solidFill>
                  <a:srgbClr val="FFFF00"/>
                </a:solidFill>
              </a:rPr>
              <a:t>KEK/BELLE</a:t>
            </a:r>
            <a:endParaRPr lang="en-FR" sz="1200" dirty="0">
              <a:solidFill>
                <a:srgbClr val="FFFF00"/>
              </a:solidFill>
            </a:endParaRPr>
          </a:p>
        </p:txBody>
      </p:sp>
      <p:sp>
        <p:nvSpPr>
          <p:cNvPr id="18" name="TextBox 17">
            <a:extLst>
              <a:ext uri="{FF2B5EF4-FFF2-40B4-BE49-F238E27FC236}">
                <a16:creationId xmlns:a16="http://schemas.microsoft.com/office/drawing/2014/main" id="{B4BA9FA1-B1FB-9F4E-81EC-A92420A3D2B4}"/>
              </a:ext>
            </a:extLst>
          </p:cNvPr>
          <p:cNvSpPr txBox="1"/>
          <p:nvPr/>
        </p:nvSpPr>
        <p:spPr>
          <a:xfrm>
            <a:off x="124416" y="4236648"/>
            <a:ext cx="431528" cy="276999"/>
          </a:xfrm>
          <a:prstGeom prst="rect">
            <a:avLst/>
          </a:prstGeom>
          <a:noFill/>
        </p:spPr>
        <p:txBody>
          <a:bodyPr wrap="none" rtlCol="0">
            <a:spAutoFit/>
          </a:bodyPr>
          <a:lstStyle/>
          <a:p>
            <a:r>
              <a:rPr lang="fr-FR" sz="1200" dirty="0">
                <a:solidFill>
                  <a:srgbClr val="FFFF00"/>
                </a:solidFill>
              </a:rPr>
              <a:t>BNL</a:t>
            </a:r>
            <a:endParaRPr lang="en-FR" sz="1200" dirty="0">
              <a:solidFill>
                <a:srgbClr val="FFFF00"/>
              </a:solidFill>
            </a:endParaRPr>
          </a:p>
        </p:txBody>
      </p:sp>
      <p:sp>
        <p:nvSpPr>
          <p:cNvPr id="19" name="TextBox 18">
            <a:extLst>
              <a:ext uri="{FF2B5EF4-FFF2-40B4-BE49-F238E27FC236}">
                <a16:creationId xmlns:a16="http://schemas.microsoft.com/office/drawing/2014/main" id="{804EB0F0-43F8-1B48-BF73-6BBF799E8014}"/>
              </a:ext>
            </a:extLst>
          </p:cNvPr>
          <p:cNvSpPr txBox="1"/>
          <p:nvPr/>
        </p:nvSpPr>
        <p:spPr>
          <a:xfrm>
            <a:off x="1905000" y="4945252"/>
            <a:ext cx="1237839" cy="276999"/>
          </a:xfrm>
          <a:prstGeom prst="rect">
            <a:avLst/>
          </a:prstGeom>
          <a:noFill/>
        </p:spPr>
        <p:txBody>
          <a:bodyPr wrap="none" rtlCol="0">
            <a:spAutoFit/>
          </a:bodyPr>
          <a:lstStyle/>
          <a:p>
            <a:r>
              <a:rPr lang="fr-FR" sz="1200" dirty="0" err="1">
                <a:solidFill>
                  <a:srgbClr val="FFFF00"/>
                </a:solidFill>
              </a:rPr>
              <a:t>Daspos</a:t>
            </a:r>
            <a:r>
              <a:rPr lang="fr-FR" sz="1200" dirty="0">
                <a:solidFill>
                  <a:srgbClr val="FFFF00"/>
                </a:solidFill>
              </a:rPr>
              <a:t>/ </a:t>
            </a:r>
            <a:r>
              <a:rPr lang="fr-FR" sz="1200" dirty="0" err="1">
                <a:solidFill>
                  <a:srgbClr val="FFFF00"/>
                </a:solidFill>
              </a:rPr>
              <a:t>N.Dame</a:t>
            </a:r>
            <a:endParaRPr lang="en-FR" sz="1200" dirty="0">
              <a:solidFill>
                <a:srgbClr val="FFFF00"/>
              </a:solidFill>
            </a:endParaRPr>
          </a:p>
        </p:txBody>
      </p:sp>
      <p:sp>
        <p:nvSpPr>
          <p:cNvPr id="20" name="TextBox 19">
            <a:extLst>
              <a:ext uri="{FF2B5EF4-FFF2-40B4-BE49-F238E27FC236}">
                <a16:creationId xmlns:a16="http://schemas.microsoft.com/office/drawing/2014/main" id="{C4EE2268-2307-9849-B442-A436BCA94036}"/>
              </a:ext>
            </a:extLst>
          </p:cNvPr>
          <p:cNvSpPr txBox="1"/>
          <p:nvPr/>
        </p:nvSpPr>
        <p:spPr>
          <a:xfrm>
            <a:off x="1947737" y="5296658"/>
            <a:ext cx="753732" cy="276999"/>
          </a:xfrm>
          <a:prstGeom prst="rect">
            <a:avLst/>
          </a:prstGeom>
          <a:noFill/>
        </p:spPr>
        <p:txBody>
          <a:bodyPr wrap="none" rtlCol="0">
            <a:spAutoFit/>
          </a:bodyPr>
          <a:lstStyle/>
          <a:p>
            <a:r>
              <a:rPr lang="fr-FR" sz="1200" dirty="0">
                <a:solidFill>
                  <a:srgbClr val="FFFF00"/>
                </a:solidFill>
              </a:rPr>
              <a:t>IHEP/BES</a:t>
            </a:r>
            <a:endParaRPr lang="en-FR" sz="1200" dirty="0">
              <a:solidFill>
                <a:srgbClr val="FFFF00"/>
              </a:solidFill>
            </a:endParaRPr>
          </a:p>
        </p:txBody>
      </p:sp>
      <p:sp>
        <p:nvSpPr>
          <p:cNvPr id="21" name="TextBox 20">
            <a:extLst>
              <a:ext uri="{FF2B5EF4-FFF2-40B4-BE49-F238E27FC236}">
                <a16:creationId xmlns:a16="http://schemas.microsoft.com/office/drawing/2014/main" id="{D67B06AA-02DF-D747-A505-0E1CA66C8F10}"/>
              </a:ext>
            </a:extLst>
          </p:cNvPr>
          <p:cNvSpPr txBox="1"/>
          <p:nvPr/>
        </p:nvSpPr>
        <p:spPr>
          <a:xfrm>
            <a:off x="7196263" y="5302565"/>
            <a:ext cx="506870" cy="276999"/>
          </a:xfrm>
          <a:prstGeom prst="rect">
            <a:avLst/>
          </a:prstGeom>
          <a:noFill/>
        </p:spPr>
        <p:txBody>
          <a:bodyPr wrap="none" rtlCol="0">
            <a:spAutoFit/>
          </a:bodyPr>
          <a:lstStyle/>
          <a:p>
            <a:r>
              <a:rPr lang="fr-FR" sz="1200" dirty="0" err="1">
                <a:solidFill>
                  <a:srgbClr val="FFFF00"/>
                </a:solidFill>
              </a:rPr>
              <a:t>LHCb</a:t>
            </a:r>
            <a:endParaRPr lang="en-FR" sz="1200" dirty="0">
              <a:solidFill>
                <a:srgbClr val="FFFF00"/>
              </a:solidFill>
            </a:endParaRPr>
          </a:p>
        </p:txBody>
      </p:sp>
      <p:sp>
        <p:nvSpPr>
          <p:cNvPr id="22" name="TextBox 21">
            <a:extLst>
              <a:ext uri="{FF2B5EF4-FFF2-40B4-BE49-F238E27FC236}">
                <a16:creationId xmlns:a16="http://schemas.microsoft.com/office/drawing/2014/main" id="{05D87E3E-9774-6A4B-AAE8-66102750CA5C}"/>
              </a:ext>
            </a:extLst>
          </p:cNvPr>
          <p:cNvSpPr txBox="1"/>
          <p:nvPr/>
        </p:nvSpPr>
        <p:spPr>
          <a:xfrm>
            <a:off x="3657600" y="3290499"/>
            <a:ext cx="661271" cy="276999"/>
          </a:xfrm>
          <a:prstGeom prst="rect">
            <a:avLst/>
          </a:prstGeom>
          <a:noFill/>
        </p:spPr>
        <p:txBody>
          <a:bodyPr wrap="none" rtlCol="0">
            <a:spAutoFit/>
          </a:bodyPr>
          <a:lstStyle/>
          <a:p>
            <a:r>
              <a:rPr lang="fr-FR" sz="1200" dirty="0">
                <a:solidFill>
                  <a:srgbClr val="FFFF00"/>
                </a:solidFill>
              </a:rPr>
              <a:t>DESY/IT</a:t>
            </a:r>
            <a:endParaRPr lang="en-FR" sz="1200" dirty="0">
              <a:solidFill>
                <a:srgbClr val="FFFF00"/>
              </a:solidFill>
            </a:endParaRPr>
          </a:p>
        </p:txBody>
      </p:sp>
      <p:sp>
        <p:nvSpPr>
          <p:cNvPr id="23" name="TextBox 22">
            <a:extLst>
              <a:ext uri="{FF2B5EF4-FFF2-40B4-BE49-F238E27FC236}">
                <a16:creationId xmlns:a16="http://schemas.microsoft.com/office/drawing/2014/main" id="{A65009CA-577A-2E4E-935D-3314C7A21854}"/>
              </a:ext>
            </a:extLst>
          </p:cNvPr>
          <p:cNvSpPr txBox="1"/>
          <p:nvPr/>
        </p:nvSpPr>
        <p:spPr>
          <a:xfrm>
            <a:off x="5530958" y="4295001"/>
            <a:ext cx="1122871" cy="276999"/>
          </a:xfrm>
          <a:prstGeom prst="rect">
            <a:avLst/>
          </a:prstGeom>
          <a:noFill/>
        </p:spPr>
        <p:txBody>
          <a:bodyPr wrap="none" rtlCol="0">
            <a:spAutoFit/>
          </a:bodyPr>
          <a:lstStyle/>
          <a:p>
            <a:r>
              <a:rPr lang="fr-FR" sz="1200" dirty="0">
                <a:solidFill>
                  <a:srgbClr val="FFFF00"/>
                </a:solidFill>
              </a:rPr>
              <a:t>MPI/Jade/</a:t>
            </a:r>
            <a:r>
              <a:rPr lang="fr-FR" sz="1200" dirty="0" err="1">
                <a:solidFill>
                  <a:srgbClr val="FFFF00"/>
                </a:solidFill>
              </a:rPr>
              <a:t>Opal</a:t>
            </a:r>
            <a:endParaRPr lang="en-FR" sz="1200" dirty="0">
              <a:solidFill>
                <a:srgbClr val="FFFF00"/>
              </a:solidFill>
            </a:endParaRPr>
          </a:p>
        </p:txBody>
      </p:sp>
      <p:sp>
        <p:nvSpPr>
          <p:cNvPr id="24" name="TextBox 23">
            <a:extLst>
              <a:ext uri="{FF2B5EF4-FFF2-40B4-BE49-F238E27FC236}">
                <a16:creationId xmlns:a16="http://schemas.microsoft.com/office/drawing/2014/main" id="{52A064AC-257F-2E40-A516-781E008F282F}"/>
              </a:ext>
            </a:extLst>
          </p:cNvPr>
          <p:cNvSpPr txBox="1"/>
          <p:nvPr/>
        </p:nvSpPr>
        <p:spPr>
          <a:xfrm>
            <a:off x="7187574" y="2958626"/>
            <a:ext cx="468398" cy="276999"/>
          </a:xfrm>
          <a:prstGeom prst="rect">
            <a:avLst/>
          </a:prstGeom>
          <a:noFill/>
        </p:spPr>
        <p:txBody>
          <a:bodyPr wrap="none" rtlCol="0">
            <a:spAutoFit/>
          </a:bodyPr>
          <a:lstStyle/>
          <a:p>
            <a:r>
              <a:rPr lang="fr-FR" sz="1200" dirty="0">
                <a:solidFill>
                  <a:srgbClr val="FFFF00"/>
                </a:solidFill>
              </a:rPr>
              <a:t>CMS</a:t>
            </a:r>
            <a:endParaRPr lang="en-FR" sz="1200" dirty="0">
              <a:solidFill>
                <a:srgbClr val="FFFF00"/>
              </a:solidFill>
            </a:endParaRPr>
          </a:p>
        </p:txBody>
      </p:sp>
      <p:sp>
        <p:nvSpPr>
          <p:cNvPr id="25" name="TextBox 24">
            <a:extLst>
              <a:ext uri="{FF2B5EF4-FFF2-40B4-BE49-F238E27FC236}">
                <a16:creationId xmlns:a16="http://schemas.microsoft.com/office/drawing/2014/main" id="{79E93B66-86DA-D543-9DA9-9A786ADBD672}"/>
              </a:ext>
            </a:extLst>
          </p:cNvPr>
          <p:cNvSpPr txBox="1"/>
          <p:nvPr/>
        </p:nvSpPr>
        <p:spPr>
          <a:xfrm>
            <a:off x="137231" y="3330574"/>
            <a:ext cx="798039" cy="276999"/>
          </a:xfrm>
          <a:prstGeom prst="rect">
            <a:avLst/>
          </a:prstGeom>
          <a:noFill/>
        </p:spPr>
        <p:txBody>
          <a:bodyPr wrap="none" rtlCol="0">
            <a:spAutoFit/>
          </a:bodyPr>
          <a:lstStyle/>
          <a:p>
            <a:r>
              <a:rPr lang="fr-FR" sz="1200" dirty="0">
                <a:solidFill>
                  <a:srgbClr val="FFFF00"/>
                </a:solidFill>
              </a:rPr>
              <a:t>MPI/JADE</a:t>
            </a:r>
            <a:endParaRPr lang="en-FR" sz="1200" dirty="0">
              <a:solidFill>
                <a:srgbClr val="FFFF00"/>
              </a:solidFill>
            </a:endParaRPr>
          </a:p>
        </p:txBody>
      </p:sp>
      <p:sp>
        <p:nvSpPr>
          <p:cNvPr id="27" name="TextBox 26">
            <a:extLst>
              <a:ext uri="{FF2B5EF4-FFF2-40B4-BE49-F238E27FC236}">
                <a16:creationId xmlns:a16="http://schemas.microsoft.com/office/drawing/2014/main" id="{C892BB7F-D758-B24A-A3AB-8504A9BF03CA}"/>
              </a:ext>
            </a:extLst>
          </p:cNvPr>
          <p:cNvSpPr txBox="1"/>
          <p:nvPr/>
        </p:nvSpPr>
        <p:spPr>
          <a:xfrm>
            <a:off x="1905000" y="2241160"/>
            <a:ext cx="1346331" cy="307777"/>
          </a:xfrm>
          <a:prstGeom prst="rect">
            <a:avLst/>
          </a:prstGeom>
          <a:noFill/>
        </p:spPr>
        <p:txBody>
          <a:bodyPr wrap="none" rtlCol="0">
            <a:spAutoFit/>
          </a:bodyPr>
          <a:lstStyle/>
          <a:p>
            <a:r>
              <a:rPr lang="en-FR" sz="1400" dirty="0">
                <a:solidFill>
                  <a:srgbClr val="FFFF00"/>
                </a:solidFill>
              </a:rPr>
              <a:t>CERN/opendata</a:t>
            </a:r>
          </a:p>
        </p:txBody>
      </p:sp>
      <p:sp>
        <p:nvSpPr>
          <p:cNvPr id="29" name="TextBox 28">
            <a:extLst>
              <a:ext uri="{FF2B5EF4-FFF2-40B4-BE49-F238E27FC236}">
                <a16:creationId xmlns:a16="http://schemas.microsoft.com/office/drawing/2014/main" id="{B627FF90-54BC-7A46-82D9-828DCE0C1E29}"/>
              </a:ext>
            </a:extLst>
          </p:cNvPr>
          <p:cNvSpPr txBox="1"/>
          <p:nvPr/>
        </p:nvSpPr>
        <p:spPr>
          <a:xfrm>
            <a:off x="6672488" y="2256548"/>
            <a:ext cx="509948" cy="276999"/>
          </a:xfrm>
          <a:prstGeom prst="rect">
            <a:avLst/>
          </a:prstGeom>
          <a:noFill/>
        </p:spPr>
        <p:txBody>
          <a:bodyPr wrap="none" rtlCol="0">
            <a:spAutoFit/>
          </a:bodyPr>
          <a:lstStyle/>
          <a:p>
            <a:r>
              <a:rPr lang="fr-FR" sz="1200" dirty="0">
                <a:solidFill>
                  <a:srgbClr val="FFFF00"/>
                </a:solidFill>
              </a:rPr>
              <a:t>OPAL</a:t>
            </a:r>
            <a:endParaRPr lang="en-FR" sz="1200" dirty="0">
              <a:solidFill>
                <a:srgbClr val="FFFF00"/>
              </a:solidFill>
            </a:endParaRPr>
          </a:p>
        </p:txBody>
      </p:sp>
      <p:sp>
        <p:nvSpPr>
          <p:cNvPr id="30" name="TextBox 29">
            <a:extLst>
              <a:ext uri="{FF2B5EF4-FFF2-40B4-BE49-F238E27FC236}">
                <a16:creationId xmlns:a16="http://schemas.microsoft.com/office/drawing/2014/main" id="{8B9327C5-0DF3-0A45-90C7-F4D5DC5F1F21}"/>
              </a:ext>
            </a:extLst>
          </p:cNvPr>
          <p:cNvSpPr txBox="1"/>
          <p:nvPr/>
        </p:nvSpPr>
        <p:spPr>
          <a:xfrm>
            <a:off x="7364600" y="4947892"/>
            <a:ext cx="1055097" cy="253916"/>
          </a:xfrm>
          <a:prstGeom prst="rect">
            <a:avLst/>
          </a:prstGeom>
          <a:noFill/>
        </p:spPr>
        <p:txBody>
          <a:bodyPr wrap="none" rtlCol="0">
            <a:spAutoFit/>
          </a:bodyPr>
          <a:lstStyle/>
          <a:p>
            <a:r>
              <a:rPr lang="en-FR" sz="1000" dirty="0">
                <a:solidFill>
                  <a:srgbClr val="FFFF00"/>
                </a:solidFill>
              </a:rPr>
              <a:t>CERN/IT/DPHEP</a:t>
            </a:r>
          </a:p>
        </p:txBody>
      </p:sp>
      <p:sp>
        <p:nvSpPr>
          <p:cNvPr id="31" name="TextBox 30">
            <a:extLst>
              <a:ext uri="{FF2B5EF4-FFF2-40B4-BE49-F238E27FC236}">
                <a16:creationId xmlns:a16="http://schemas.microsoft.com/office/drawing/2014/main" id="{13A476BB-ED2F-F541-88EC-1263752F26B5}"/>
              </a:ext>
            </a:extLst>
          </p:cNvPr>
          <p:cNvSpPr txBox="1"/>
          <p:nvPr/>
        </p:nvSpPr>
        <p:spPr>
          <a:xfrm>
            <a:off x="2701469" y="4035116"/>
            <a:ext cx="1015021" cy="246221"/>
          </a:xfrm>
          <a:prstGeom prst="rect">
            <a:avLst/>
          </a:prstGeom>
          <a:noFill/>
        </p:spPr>
        <p:txBody>
          <a:bodyPr wrap="none" rtlCol="0">
            <a:spAutoFit/>
          </a:bodyPr>
          <a:lstStyle/>
          <a:p>
            <a:r>
              <a:rPr lang="en-FR" sz="1000" dirty="0">
                <a:solidFill>
                  <a:srgbClr val="FFFF00"/>
                </a:solidFill>
              </a:rPr>
              <a:t>CERN</a:t>
            </a:r>
            <a:r>
              <a:rPr lang="en-FR" sz="1000">
                <a:solidFill>
                  <a:srgbClr val="FFFF00"/>
                </a:solidFill>
              </a:rPr>
              <a:t>/IT DELPHI</a:t>
            </a:r>
            <a:endParaRPr lang="en-FR" sz="1000" dirty="0">
              <a:solidFill>
                <a:srgbClr val="FFFF00"/>
              </a:solidFill>
            </a:endParaRPr>
          </a:p>
        </p:txBody>
      </p:sp>
      <p:sp>
        <p:nvSpPr>
          <p:cNvPr id="32" name="TextBox 31">
            <a:extLst>
              <a:ext uri="{FF2B5EF4-FFF2-40B4-BE49-F238E27FC236}">
                <a16:creationId xmlns:a16="http://schemas.microsoft.com/office/drawing/2014/main" id="{A6DF655C-1F91-6645-8E66-955FECA9D8B6}"/>
              </a:ext>
            </a:extLst>
          </p:cNvPr>
          <p:cNvSpPr txBox="1"/>
          <p:nvPr/>
        </p:nvSpPr>
        <p:spPr>
          <a:xfrm>
            <a:off x="124416" y="5961316"/>
            <a:ext cx="612668" cy="246221"/>
          </a:xfrm>
          <a:prstGeom prst="rect">
            <a:avLst/>
          </a:prstGeom>
          <a:noFill/>
        </p:spPr>
        <p:txBody>
          <a:bodyPr wrap="none" rtlCol="0">
            <a:spAutoFit/>
          </a:bodyPr>
          <a:lstStyle/>
          <a:p>
            <a:r>
              <a:rPr lang="en-FR" sz="1000" dirty="0">
                <a:solidFill>
                  <a:srgbClr val="FFFF00"/>
                </a:solidFill>
              </a:rPr>
              <a:t>CERN/IT</a:t>
            </a:r>
          </a:p>
        </p:txBody>
      </p:sp>
      <p:sp>
        <p:nvSpPr>
          <p:cNvPr id="33" name="TextBox 32">
            <a:extLst>
              <a:ext uri="{FF2B5EF4-FFF2-40B4-BE49-F238E27FC236}">
                <a16:creationId xmlns:a16="http://schemas.microsoft.com/office/drawing/2014/main" id="{88998C9E-8009-874E-874B-6CC0FBC07431}"/>
              </a:ext>
            </a:extLst>
          </p:cNvPr>
          <p:cNvSpPr txBox="1"/>
          <p:nvPr/>
        </p:nvSpPr>
        <p:spPr>
          <a:xfrm>
            <a:off x="3792716" y="4911249"/>
            <a:ext cx="1558568" cy="307777"/>
          </a:xfrm>
          <a:prstGeom prst="rect">
            <a:avLst/>
          </a:prstGeom>
          <a:noFill/>
        </p:spPr>
        <p:txBody>
          <a:bodyPr wrap="none" rtlCol="0">
            <a:spAutoFit/>
          </a:bodyPr>
          <a:lstStyle/>
          <a:p>
            <a:r>
              <a:rPr lang="en-GB" sz="1400" dirty="0">
                <a:solidFill>
                  <a:srgbClr val="FFFF00"/>
                </a:solidFill>
              </a:rPr>
              <a:t>CERN/o</a:t>
            </a:r>
            <a:r>
              <a:rPr lang="en-FR" sz="1400" dirty="0">
                <a:solidFill>
                  <a:srgbClr val="FFFF00"/>
                </a:solidFill>
              </a:rPr>
              <a:t>penscience</a:t>
            </a:r>
          </a:p>
        </p:txBody>
      </p:sp>
      <p:sp>
        <p:nvSpPr>
          <p:cNvPr id="34" name="TextBox 33">
            <a:extLst>
              <a:ext uri="{FF2B5EF4-FFF2-40B4-BE49-F238E27FC236}">
                <a16:creationId xmlns:a16="http://schemas.microsoft.com/office/drawing/2014/main" id="{03162E44-5226-9B47-9D66-18B89F026F79}"/>
              </a:ext>
            </a:extLst>
          </p:cNvPr>
          <p:cNvSpPr txBox="1"/>
          <p:nvPr/>
        </p:nvSpPr>
        <p:spPr>
          <a:xfrm>
            <a:off x="4298786" y="5915751"/>
            <a:ext cx="1623650" cy="307777"/>
          </a:xfrm>
          <a:prstGeom prst="rect">
            <a:avLst/>
          </a:prstGeom>
          <a:noFill/>
        </p:spPr>
        <p:txBody>
          <a:bodyPr wrap="none" rtlCol="0">
            <a:spAutoFit/>
          </a:bodyPr>
          <a:lstStyle/>
          <a:p>
            <a:r>
              <a:rPr lang="en-GB" sz="1400" dirty="0">
                <a:solidFill>
                  <a:srgbClr val="FFFF00"/>
                </a:solidFill>
              </a:rPr>
              <a:t>CERN/SIS/o</a:t>
            </a:r>
            <a:r>
              <a:rPr lang="en-FR" sz="1400" dirty="0">
                <a:solidFill>
                  <a:srgbClr val="FFFF00"/>
                </a:solidFill>
              </a:rPr>
              <a:t>pendata</a:t>
            </a:r>
          </a:p>
        </p:txBody>
      </p:sp>
      <p:sp>
        <p:nvSpPr>
          <p:cNvPr id="36" name="TextBox 35">
            <a:extLst>
              <a:ext uri="{FF2B5EF4-FFF2-40B4-BE49-F238E27FC236}">
                <a16:creationId xmlns:a16="http://schemas.microsoft.com/office/drawing/2014/main" id="{AFA4FEAD-59FB-6242-AF9A-F2E98943A64E}"/>
              </a:ext>
            </a:extLst>
          </p:cNvPr>
          <p:cNvSpPr txBox="1"/>
          <p:nvPr/>
        </p:nvSpPr>
        <p:spPr>
          <a:xfrm>
            <a:off x="5857592" y="3209940"/>
            <a:ext cx="859531" cy="307777"/>
          </a:xfrm>
          <a:prstGeom prst="rect">
            <a:avLst/>
          </a:prstGeom>
          <a:noFill/>
        </p:spPr>
        <p:txBody>
          <a:bodyPr wrap="none" rtlCol="0">
            <a:spAutoFit/>
          </a:bodyPr>
          <a:lstStyle/>
          <a:p>
            <a:r>
              <a:rPr lang="en-GB" sz="1400" dirty="0">
                <a:solidFill>
                  <a:srgbClr val="FFFF00"/>
                </a:solidFill>
              </a:rPr>
              <a:t>CERN/</a:t>
            </a:r>
            <a:r>
              <a:rPr lang="fr-FR" sz="1400" dirty="0">
                <a:solidFill>
                  <a:srgbClr val="FFFF00"/>
                </a:solidFill>
              </a:rPr>
              <a:t>SIS</a:t>
            </a:r>
            <a:endParaRPr lang="en-FR" sz="1400" dirty="0">
              <a:solidFill>
                <a:srgbClr val="FFFF00"/>
              </a:solidFill>
            </a:endParaRPr>
          </a:p>
        </p:txBody>
      </p:sp>
      <p:sp>
        <p:nvSpPr>
          <p:cNvPr id="37" name="Rectangle 36">
            <a:extLst>
              <a:ext uri="{FF2B5EF4-FFF2-40B4-BE49-F238E27FC236}">
                <a16:creationId xmlns:a16="http://schemas.microsoft.com/office/drawing/2014/main" id="{8FA5331F-B3CF-474A-8A95-3D43FC22CD06}"/>
              </a:ext>
            </a:extLst>
          </p:cNvPr>
          <p:cNvSpPr/>
          <p:nvPr/>
        </p:nvSpPr>
        <p:spPr>
          <a:xfrm>
            <a:off x="5897036" y="6367262"/>
            <a:ext cx="2650854" cy="276999"/>
          </a:xfrm>
          <a:prstGeom prst="rect">
            <a:avLst/>
          </a:prstGeom>
        </p:spPr>
        <p:txBody>
          <a:bodyPr wrap="none">
            <a:spAutoFit/>
          </a:bodyPr>
          <a:lstStyle/>
          <a:p>
            <a:r>
              <a:rPr lang="en-FR" sz="1200" dirty="0">
                <a:hlinkClick r:id="rId3"/>
              </a:rPr>
              <a:t>https://indico.cern.ch/event/1009487/</a:t>
            </a:r>
            <a:r>
              <a:rPr lang="en-FR" sz="1200" dirty="0"/>
              <a:t> </a:t>
            </a:r>
          </a:p>
        </p:txBody>
      </p:sp>
    </p:spTree>
    <p:extLst>
      <p:ext uri="{BB962C8B-B14F-4D97-AF65-F5344CB8AC3E}">
        <p14:creationId xmlns:p14="http://schemas.microsoft.com/office/powerpoint/2010/main" val="2124240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360" y="0"/>
            <a:ext cx="8229600" cy="838200"/>
          </a:xfrm>
        </p:spPr>
        <p:txBody>
          <a:bodyPr>
            <a:noAutofit/>
          </a:bodyPr>
          <a:lstStyle/>
          <a:p>
            <a:r>
              <a:rPr lang="en-US" sz="2800" dirty="0"/>
              <a:t>Data Preservation projects labs: recent update</a:t>
            </a:r>
          </a:p>
        </p:txBody>
      </p:sp>
      <p:sp>
        <p:nvSpPr>
          <p:cNvPr id="3" name="Content Placeholder 2"/>
          <p:cNvSpPr>
            <a:spLocks noGrp="1"/>
          </p:cNvSpPr>
          <p:nvPr>
            <p:ph idx="1"/>
          </p:nvPr>
        </p:nvSpPr>
        <p:spPr>
          <a:xfrm>
            <a:off x="323384" y="838200"/>
            <a:ext cx="8668216" cy="6019800"/>
          </a:xfrm>
        </p:spPr>
        <p:txBody>
          <a:bodyPr>
            <a:normAutofit/>
          </a:bodyPr>
          <a:lstStyle/>
          <a:p>
            <a:r>
              <a:rPr lang="en-US" sz="1600" b="1" dirty="0">
                <a:solidFill>
                  <a:srgbClr val="00B050"/>
                </a:solidFill>
              </a:rPr>
              <a:t>@DESY</a:t>
            </a:r>
            <a:r>
              <a:rPr lang="en-US" sz="1600" b="1" dirty="0"/>
              <a:t>: </a:t>
            </a:r>
            <a:r>
              <a:rPr lang="en-US" sz="1600" dirty="0"/>
              <a:t>H1 (migration) and ZEUS (encapsulation) in great shape </a:t>
            </a:r>
          </a:p>
          <a:p>
            <a:pPr lvl="1"/>
            <a:r>
              <a:rPr lang="en-US" sz="1200" dirty="0"/>
              <a:t>successful transitions to the DP systems, publication plans continues and includes </a:t>
            </a:r>
            <a:r>
              <a:rPr lang="fr-FR" sz="1200" dirty="0"/>
              <a:t>O(10) </a:t>
            </a:r>
            <a:r>
              <a:rPr lang="fr-FR" sz="1200" dirty="0" err="1"/>
              <a:t>papers</a:t>
            </a:r>
            <a:endParaRPr lang="fr-FR" sz="1200" dirty="0"/>
          </a:p>
          <a:p>
            <a:pPr lvl="1"/>
            <a:r>
              <a:rPr lang="en-US" sz="1300" dirty="0"/>
              <a:t>objective: alive by 2030; New institutes joining (synergy with EIC)</a:t>
            </a:r>
          </a:p>
          <a:p>
            <a:r>
              <a:rPr lang="en-US" sz="1600" b="1" dirty="0">
                <a:solidFill>
                  <a:srgbClr val="00B050"/>
                </a:solidFill>
              </a:rPr>
              <a:t>@CERN</a:t>
            </a:r>
            <a:r>
              <a:rPr lang="en-US" sz="1600" dirty="0">
                <a:solidFill>
                  <a:srgbClr val="00B050"/>
                </a:solidFill>
              </a:rPr>
              <a:t>: </a:t>
            </a:r>
            <a:r>
              <a:rPr lang="en-US" sz="1600" b="1" dirty="0">
                <a:solidFill>
                  <a:schemeClr val="tx1"/>
                </a:solidFill>
              </a:rPr>
              <a:t>strong</a:t>
            </a:r>
            <a:r>
              <a:rPr lang="en-US" sz="1600" dirty="0">
                <a:solidFill>
                  <a:srgbClr val="00B050"/>
                </a:solidFill>
              </a:rPr>
              <a:t> </a:t>
            </a:r>
            <a:r>
              <a:rPr lang="en-US" sz="1600" b="1" dirty="0">
                <a:solidFill>
                  <a:schemeClr val="tx1"/>
                </a:solidFill>
              </a:rPr>
              <a:t>LHC activity</a:t>
            </a:r>
            <a:r>
              <a:rPr lang="en-US" sz="1600" dirty="0">
                <a:solidFill>
                  <a:srgbClr val="00B050"/>
                </a:solidFill>
              </a:rPr>
              <a:t>, </a:t>
            </a:r>
            <a:r>
              <a:rPr lang="en-US" sz="1600" dirty="0"/>
              <a:t>LEP data/</a:t>
            </a:r>
            <a:r>
              <a:rPr lang="en-US" sz="1600" dirty="0" err="1"/>
              <a:t>sw</a:t>
            </a:r>
            <a:r>
              <a:rPr lang="en-US" sz="1600" dirty="0"/>
              <a:t> refreshed, OD/OS standards/technologies, DPHEP portal</a:t>
            </a:r>
          </a:p>
          <a:p>
            <a:pPr lvl="1"/>
            <a:r>
              <a:rPr lang="en-US" sz="1400" dirty="0"/>
              <a:t>Need for the continuation of the central management support</a:t>
            </a:r>
          </a:p>
          <a:p>
            <a:r>
              <a:rPr lang="en-US" sz="1600" b="1" dirty="0">
                <a:solidFill>
                  <a:srgbClr val="00B050"/>
                </a:solidFill>
              </a:rPr>
              <a:t>@MPI</a:t>
            </a:r>
            <a:r>
              <a:rPr lang="en-US" sz="1600" dirty="0"/>
              <a:t>: multi-experiment framework explored (JADE, HERA, OPAL)</a:t>
            </a:r>
          </a:p>
          <a:p>
            <a:pPr lvl="1"/>
            <a:r>
              <a:rPr lang="en-US" sz="1400" dirty="0"/>
              <a:t>JADE on a desktop</a:t>
            </a:r>
          </a:p>
          <a:p>
            <a:pPr marL="457200" lvl="1" indent="0">
              <a:buNone/>
            </a:pPr>
            <a:endParaRPr lang="en-US" sz="1400" dirty="0"/>
          </a:p>
          <a:p>
            <a:r>
              <a:rPr lang="en-US" sz="1600" b="1" dirty="0">
                <a:solidFill>
                  <a:srgbClr val="00B050"/>
                </a:solidFill>
              </a:rPr>
              <a:t>@KEK</a:t>
            </a:r>
            <a:r>
              <a:rPr lang="en-US" sz="1600" b="1" dirty="0"/>
              <a:t>: </a:t>
            </a:r>
            <a:r>
              <a:rPr lang="en-US" sz="1600" dirty="0"/>
              <a:t>BELLE I data readable in Belle II framework ; </a:t>
            </a:r>
          </a:p>
          <a:p>
            <a:pPr lvl="1"/>
            <a:r>
              <a:rPr lang="en-US" sz="1400" dirty="0"/>
              <a:t>objective maintain Belle I data by 2023 (when the precision will be exceeded by the new data)</a:t>
            </a:r>
          </a:p>
          <a:p>
            <a:r>
              <a:rPr lang="en-US" sz="1600" b="1" dirty="0">
                <a:solidFill>
                  <a:srgbClr val="00B050"/>
                </a:solidFill>
              </a:rPr>
              <a:t>@IHEP/BES3</a:t>
            </a:r>
            <a:r>
              <a:rPr lang="en-US" sz="1600" b="1" dirty="0"/>
              <a:t>: </a:t>
            </a:r>
            <a:r>
              <a:rPr lang="en-US" sz="1600" dirty="0"/>
              <a:t>The experiment is expected to stop data taking by 2022</a:t>
            </a:r>
          </a:p>
          <a:p>
            <a:pPr lvl="1"/>
            <a:r>
              <a:rPr lang="en-US" sz="1200" dirty="0"/>
              <a:t>Data to be preserved for 15 years </a:t>
            </a:r>
          </a:p>
          <a:p>
            <a:pPr lvl="1"/>
            <a:r>
              <a:rPr lang="en-US" sz="1200" dirty="0"/>
              <a:t>Strong support to DP national and international activities expressed</a:t>
            </a:r>
          </a:p>
          <a:p>
            <a:r>
              <a:rPr lang="en-US" sz="1600" b="1" dirty="0">
                <a:solidFill>
                  <a:srgbClr val="00B050"/>
                </a:solidFill>
              </a:rPr>
              <a:t>@BNL/JLAB</a:t>
            </a:r>
            <a:r>
              <a:rPr lang="en-US" sz="1600" dirty="0"/>
              <a:t>: DP activity ongoing (ATLAS, EIC), discussed with NPC</a:t>
            </a:r>
          </a:p>
          <a:p>
            <a:r>
              <a:rPr lang="en-US" sz="1600" b="1" dirty="0">
                <a:solidFill>
                  <a:srgbClr val="00B050"/>
                </a:solidFill>
              </a:rPr>
              <a:t>@Babar: </a:t>
            </a:r>
            <a:r>
              <a:rPr lang="en-GB" sz="1600" dirty="0"/>
              <a:t>LTDA supported analysis since 2012. SLAC support ended in February. Data almost entirely copied to CERN/</a:t>
            </a:r>
            <a:r>
              <a:rPr lang="en-GB" sz="1600" dirty="0" err="1"/>
              <a:t>GridKa</a:t>
            </a:r>
            <a:r>
              <a:rPr lang="en-GB" sz="1600" dirty="0"/>
              <a:t>. </a:t>
            </a:r>
          </a:p>
          <a:p>
            <a:pPr lvl="1"/>
            <a:r>
              <a:rPr lang="en-US" sz="1400" dirty="0"/>
              <a:t>Data saved at CERN/</a:t>
            </a:r>
            <a:r>
              <a:rPr lang="en-US" sz="1400" dirty="0" err="1"/>
              <a:t>GridKa</a:t>
            </a:r>
            <a:r>
              <a:rPr lang="en-US" sz="1400" dirty="0"/>
              <a:t>: </a:t>
            </a:r>
            <a:r>
              <a:rPr lang="en-GB" sz="1400" dirty="0"/>
              <a:t>~ 1.2 PB+ 0.5 PB ( ongoing), Minimal user infrastructure for ongoing analyses and documentation hosted at U. of Victoria. </a:t>
            </a:r>
          </a:p>
          <a:p>
            <a:r>
              <a:rPr lang="en-US" sz="1600" b="1" dirty="0">
                <a:solidFill>
                  <a:schemeClr val="accent5">
                    <a:lumMod val="75000"/>
                  </a:schemeClr>
                </a:solidFill>
              </a:rPr>
              <a:t>@FNAL</a:t>
            </a:r>
            <a:r>
              <a:rPr lang="en-US" sz="1600" dirty="0"/>
              <a:t>: (indirect news this time) transition to a DP system for both CDF (CDFDP) and D0 (R2DP) </a:t>
            </a:r>
          </a:p>
          <a:p>
            <a:pPr lvl="1"/>
            <a:r>
              <a:rPr lang="en-US" sz="1400" dirty="0"/>
              <a:t>Data stored/saved @</a:t>
            </a:r>
            <a:r>
              <a:rPr lang="en-US" sz="1400" dirty="0" err="1"/>
              <a:t>FNAL+Italy</a:t>
            </a:r>
            <a:r>
              <a:rPr lang="en-US" sz="1400" dirty="0"/>
              <a:t>, 500</a:t>
            </a:r>
            <a:r>
              <a:rPr lang="en-US" sz="1400" baseline="30000" dirty="0"/>
              <a:t>th</a:t>
            </a:r>
            <a:r>
              <a:rPr lang="en-US" sz="1400" dirty="0"/>
              <a:t>  paper from D0 in 2021</a:t>
            </a:r>
          </a:p>
        </p:txBody>
      </p:sp>
      <p:sp>
        <p:nvSpPr>
          <p:cNvPr id="4" name="Date Placeholder 3"/>
          <p:cNvSpPr>
            <a:spLocks noGrp="1"/>
          </p:cNvSpPr>
          <p:nvPr>
            <p:ph type="dt" sz="half" idx="10"/>
          </p:nvPr>
        </p:nvSpPr>
        <p:spPr/>
        <p:txBody>
          <a:bodyPr/>
          <a:lstStyle/>
          <a:p>
            <a:fld id="{A02F67A2-44F0-B149-B693-1CB42A7A2296}" type="datetime1">
              <a:rPr lang="fr-FR" smtClean="0"/>
              <a:t>21/06/2021</a:t>
            </a:fld>
            <a:endParaRPr lang="fr-FR" dirty="0"/>
          </a:p>
        </p:txBody>
      </p:sp>
      <p:sp>
        <p:nvSpPr>
          <p:cNvPr id="6" name="Slide Number Placeholder 5"/>
          <p:cNvSpPr>
            <a:spLocks noGrp="1"/>
          </p:cNvSpPr>
          <p:nvPr>
            <p:ph type="sldNum" sz="quarter" idx="12"/>
          </p:nvPr>
        </p:nvSpPr>
        <p:spPr/>
        <p:txBody>
          <a:bodyPr/>
          <a:lstStyle/>
          <a:p>
            <a:fld id="{2F276DBA-A1FC-F74B-96D9-35104F3A9E3F}" type="slidenum">
              <a:rPr lang="fr-FR" smtClean="0"/>
              <a:t>14</a:t>
            </a:fld>
            <a:endParaRPr lang="fr-FR"/>
          </a:p>
        </p:txBody>
      </p:sp>
    </p:spTree>
    <p:extLst>
      <p:ext uri="{BB962C8B-B14F-4D97-AF65-F5344CB8AC3E}">
        <p14:creationId xmlns:p14="http://schemas.microsoft.com/office/powerpoint/2010/main" val="635120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The DPHEP Collaboration </a:t>
            </a:r>
          </a:p>
        </p:txBody>
      </p:sp>
      <p:sp>
        <p:nvSpPr>
          <p:cNvPr id="4" name="Content Placeholder 2"/>
          <p:cNvSpPr txBox="1">
            <a:spLocks/>
          </p:cNvSpPr>
          <p:nvPr/>
        </p:nvSpPr>
        <p:spPr>
          <a:xfrm>
            <a:off x="438079" y="1327332"/>
            <a:ext cx="3720948" cy="4838100"/>
          </a:xfrm>
          <a:prstGeom prst="rect">
            <a:avLst/>
          </a:prstGeom>
        </p:spPr>
        <p:txBody>
          <a:bodyPr/>
          <a:lstStyle>
            <a:lvl1pPr marL="265113" indent="-265113" algn="l" rtl="0" eaLnBrk="0" fontAlgn="base" hangingPunct="0">
              <a:spcBef>
                <a:spcPct val="0"/>
              </a:spcBef>
              <a:spcAft>
                <a:spcPct val="50000"/>
              </a:spcAft>
              <a:buClr>
                <a:srgbClr val="F28E00"/>
              </a:buClr>
              <a:buFont typeface="Arial Black" charset="0"/>
              <a:buChar char="&gt;"/>
              <a:defRPr sz="2000">
                <a:solidFill>
                  <a:schemeClr val="tx1"/>
                </a:solidFill>
                <a:latin typeface="+mn-lt"/>
                <a:ea typeface="+mn-ea"/>
                <a:cs typeface="ＭＳ Ｐゴシック" charset="0"/>
              </a:defRPr>
            </a:lvl1pPr>
            <a:lvl2pPr marL="628650" indent="-184150" algn="l" rtl="0" eaLnBrk="0" fontAlgn="base" hangingPunct="0">
              <a:spcBef>
                <a:spcPct val="0"/>
              </a:spcBef>
              <a:spcAft>
                <a:spcPct val="50000"/>
              </a:spcAft>
              <a:buClr>
                <a:schemeClr val="bg2"/>
              </a:buClr>
              <a:buFont typeface="Wingdings" charset="0"/>
              <a:buChar char="§"/>
              <a:defRPr sz="1600">
                <a:solidFill>
                  <a:schemeClr val="tx1"/>
                </a:solidFill>
                <a:latin typeface="+mn-lt"/>
                <a:ea typeface="+mn-ea"/>
              </a:defRPr>
            </a:lvl2pPr>
            <a:lvl3pPr marL="1236663" indent="-228600" algn="l" rtl="0" eaLnBrk="0" fontAlgn="base" hangingPunct="0">
              <a:spcBef>
                <a:spcPct val="0"/>
              </a:spcBef>
              <a:spcAft>
                <a:spcPct val="0"/>
              </a:spcAft>
              <a:buClr>
                <a:srgbClr val="FF9900"/>
              </a:buClr>
              <a:buFont typeface="Arial Black" charset="0"/>
              <a:defRPr sz="1200">
                <a:solidFill>
                  <a:schemeClr val="tx1"/>
                </a:solidFill>
                <a:latin typeface="+mn-lt"/>
                <a:ea typeface="+mn-ea"/>
              </a:defRPr>
            </a:lvl3pPr>
            <a:lvl4pPr marL="1644650" indent="-228600" algn="l" rtl="0" eaLnBrk="0" fontAlgn="base" hangingPunct="0">
              <a:spcBef>
                <a:spcPct val="0"/>
              </a:spcBef>
              <a:spcAft>
                <a:spcPct val="0"/>
              </a:spcAft>
              <a:buFont typeface="Wingdings" charset="0"/>
              <a:buChar char="§"/>
              <a:defRPr sz="1400">
                <a:solidFill>
                  <a:schemeClr val="tx1"/>
                </a:solidFill>
                <a:latin typeface="+mn-lt"/>
                <a:ea typeface="+mn-ea"/>
              </a:defRPr>
            </a:lvl4pPr>
            <a:lvl5pPr marL="2057400" indent="-228600" algn="l" rtl="0" eaLnBrk="0" fontAlgn="base" hangingPunct="0">
              <a:spcBef>
                <a:spcPct val="20000"/>
              </a:spcBef>
              <a:spcAft>
                <a:spcPct val="0"/>
              </a:spcAft>
              <a:defRPr sz="2000">
                <a:solidFill>
                  <a:schemeClr val="tx1"/>
                </a:solidFill>
                <a:latin typeface="+mn-lt"/>
                <a:ea typeface="+mn-ea"/>
              </a:defRPr>
            </a:lvl5pPr>
            <a:lvl6pPr marL="2514600" indent="-228600" algn="l" rtl="0" fontAlgn="base">
              <a:spcBef>
                <a:spcPct val="20000"/>
              </a:spcBef>
              <a:spcAft>
                <a:spcPct val="0"/>
              </a:spcAft>
              <a:defRPr sz="2000">
                <a:solidFill>
                  <a:schemeClr val="tx1"/>
                </a:solidFill>
                <a:latin typeface="+mn-lt"/>
                <a:ea typeface="+mn-ea"/>
              </a:defRPr>
            </a:lvl6pPr>
            <a:lvl7pPr marL="2971800" indent="-228600" algn="l" rtl="0" fontAlgn="base">
              <a:spcBef>
                <a:spcPct val="20000"/>
              </a:spcBef>
              <a:spcAft>
                <a:spcPct val="0"/>
              </a:spcAft>
              <a:defRPr sz="2000">
                <a:solidFill>
                  <a:schemeClr val="tx1"/>
                </a:solidFill>
                <a:latin typeface="+mn-lt"/>
                <a:ea typeface="+mn-ea"/>
              </a:defRPr>
            </a:lvl7pPr>
            <a:lvl8pPr marL="3429000" indent="-228600" algn="l" rtl="0" fontAlgn="base">
              <a:spcBef>
                <a:spcPct val="20000"/>
              </a:spcBef>
              <a:spcAft>
                <a:spcPct val="0"/>
              </a:spcAft>
              <a:defRPr sz="2000">
                <a:solidFill>
                  <a:schemeClr val="tx1"/>
                </a:solidFill>
                <a:latin typeface="+mn-lt"/>
                <a:ea typeface="+mn-ea"/>
              </a:defRPr>
            </a:lvl8pPr>
            <a:lvl9pPr marL="3886200" indent="-228600" algn="l" rtl="0" fontAlgn="base">
              <a:spcBef>
                <a:spcPct val="20000"/>
              </a:spcBef>
              <a:spcAft>
                <a:spcPct val="0"/>
              </a:spcAft>
              <a:defRPr sz="2000">
                <a:solidFill>
                  <a:schemeClr val="tx1"/>
                </a:solidFill>
                <a:latin typeface="+mn-lt"/>
                <a:ea typeface="+mn-ea"/>
              </a:defRPr>
            </a:lvl9pPr>
          </a:lstStyle>
          <a:p>
            <a:pPr marL="0" lvl="1" indent="0" eaLnBrk="1" hangingPunct="1">
              <a:buClr>
                <a:srgbClr val="F28E00"/>
              </a:buClr>
              <a:buNone/>
              <a:defRPr/>
            </a:pPr>
            <a:endParaRPr lang="en-AU" dirty="0">
              <a:solidFill>
                <a:srgbClr val="FF0000"/>
              </a:solidFill>
            </a:endParaRPr>
          </a:p>
          <a:p>
            <a:pPr marL="265113" lvl="1" indent="-265113" eaLnBrk="1" hangingPunct="1">
              <a:buClr>
                <a:srgbClr val="F28E00"/>
              </a:buClr>
              <a:buFont typeface="Arial Black" charset="0"/>
              <a:buChar char="&gt;"/>
              <a:defRPr/>
            </a:pPr>
            <a:r>
              <a:rPr lang="en-AU" sz="2000" b="0" dirty="0">
                <a:solidFill>
                  <a:srgbClr val="000000"/>
                </a:solidFill>
              </a:rPr>
              <a:t>October, 2012: CERN endorses the blueprint and appoints the DPHEP Project Manager (</a:t>
            </a:r>
            <a:r>
              <a:rPr lang="en-AU" b="0" dirty="0">
                <a:solidFill>
                  <a:srgbClr val="000000"/>
                </a:solidFill>
              </a:rPr>
              <a:t>Jamie </a:t>
            </a:r>
            <a:r>
              <a:rPr lang="en-AU" b="0" dirty="0" err="1">
                <a:solidFill>
                  <a:srgbClr val="000000"/>
                </a:solidFill>
              </a:rPr>
              <a:t>Shiers</a:t>
            </a:r>
            <a:r>
              <a:rPr lang="en-AU" b="0" dirty="0">
                <a:solidFill>
                  <a:srgbClr val="000000"/>
                </a:solidFill>
              </a:rPr>
              <a:t>) </a:t>
            </a:r>
          </a:p>
          <a:p>
            <a:pPr eaLnBrk="1" hangingPunct="1">
              <a:defRPr/>
            </a:pPr>
            <a:r>
              <a:rPr lang="en-AU" b="0" dirty="0"/>
              <a:t>Retain the basic structure of the Study Group, with links to the host experiments, labs, funding agencies, ICFA</a:t>
            </a:r>
          </a:p>
          <a:p>
            <a:pPr eaLnBrk="1" hangingPunct="1">
              <a:defRPr/>
            </a:pPr>
            <a:r>
              <a:rPr lang="en-AU" b="0" dirty="0"/>
              <a:t>The collaboration agreements signed in 2013</a:t>
            </a:r>
          </a:p>
        </p:txBody>
      </p:sp>
      <p:pic>
        <p:nvPicPr>
          <p:cNvPr id="5" name="Picture 4" descr="dphepor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9223" y="1075905"/>
            <a:ext cx="3269220" cy="2636754"/>
          </a:xfrm>
          <a:prstGeom prst="rect">
            <a:avLst/>
          </a:prstGeom>
        </p:spPr>
      </p:pic>
      <p:pic>
        <p:nvPicPr>
          <p:cNvPr id="8" name="Image 7" descr="Screen shot 2012-11-22 at 11.21.4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9714" y="3712659"/>
            <a:ext cx="3998821" cy="3145341"/>
          </a:xfrm>
          <a:prstGeom prst="rect">
            <a:avLst/>
          </a:prstGeom>
        </p:spPr>
      </p:pic>
    </p:spTree>
    <p:extLst>
      <p:ext uri="{BB962C8B-B14F-4D97-AF65-F5344CB8AC3E}">
        <p14:creationId xmlns:p14="http://schemas.microsoft.com/office/powerpoint/2010/main" val="1882521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DPHEP Collaboration </a:t>
            </a:r>
          </a:p>
        </p:txBody>
      </p:sp>
      <p:sp>
        <p:nvSpPr>
          <p:cNvPr id="3" name="Content Placeholder 2"/>
          <p:cNvSpPr>
            <a:spLocks noGrp="1"/>
          </p:cNvSpPr>
          <p:nvPr>
            <p:ph idx="1"/>
          </p:nvPr>
        </p:nvSpPr>
        <p:spPr>
          <a:xfrm>
            <a:off x="323385" y="1293541"/>
            <a:ext cx="4629616" cy="5140713"/>
          </a:xfrm>
        </p:spPr>
        <p:txBody>
          <a:bodyPr>
            <a:normAutofit fontScale="55000" lnSpcReduction="20000"/>
          </a:bodyPr>
          <a:lstStyle/>
          <a:p>
            <a:pPr>
              <a:defRPr/>
            </a:pPr>
            <a:endParaRPr lang="en-AU" dirty="0"/>
          </a:p>
          <a:p>
            <a:pPr>
              <a:defRPr/>
            </a:pPr>
            <a:r>
              <a:rPr lang="en-AU" dirty="0"/>
              <a:t>The DPHEP ICFA panel lead to a Collaboration officially started after the Collaboration Agreement was signed in 2014 by several large laboratories and funding agencies </a:t>
            </a:r>
          </a:p>
          <a:p>
            <a:pPr lvl="1">
              <a:defRPr/>
            </a:pPr>
            <a:r>
              <a:rPr lang="fr-FR" dirty="0" err="1"/>
              <a:t>Give</a:t>
            </a:r>
            <a:r>
              <a:rPr lang="fr-FR" dirty="0"/>
              <a:t> a </a:t>
            </a:r>
            <a:r>
              <a:rPr lang="fr-FR" dirty="0" err="1"/>
              <a:t>clear</a:t>
            </a:r>
            <a:r>
              <a:rPr lang="fr-FR" dirty="0"/>
              <a:t> </a:t>
            </a:r>
            <a:r>
              <a:rPr lang="fr-FR" dirty="0" err="1"/>
              <a:t>sign</a:t>
            </a:r>
            <a:r>
              <a:rPr lang="fr-FR" dirty="0"/>
              <a:t> of the </a:t>
            </a:r>
            <a:r>
              <a:rPr lang="fr-FR" dirty="0" err="1"/>
              <a:t>will</a:t>
            </a:r>
            <a:r>
              <a:rPr lang="fr-FR" dirty="0"/>
              <a:t> of all </a:t>
            </a:r>
            <a:r>
              <a:rPr lang="fr-FR" dirty="0" err="1"/>
              <a:t>labs</a:t>
            </a:r>
            <a:r>
              <a:rPr lang="fr-FR" dirty="0"/>
              <a:t> to </a:t>
            </a:r>
            <a:r>
              <a:rPr lang="fr-FR" dirty="0" err="1"/>
              <a:t>co-operate</a:t>
            </a:r>
            <a:r>
              <a:rPr lang="fr-FR" dirty="0"/>
              <a:t> and </a:t>
            </a:r>
            <a:r>
              <a:rPr lang="fr-FR" dirty="0" err="1"/>
              <a:t>collaborate</a:t>
            </a:r>
            <a:r>
              <a:rPr lang="fr-FR" dirty="0"/>
              <a:t> in </a:t>
            </a:r>
            <a:r>
              <a:rPr lang="fr-FR" dirty="0" err="1"/>
              <a:t>this</a:t>
            </a:r>
            <a:r>
              <a:rPr lang="fr-FR" dirty="0"/>
              <a:t> </a:t>
            </a:r>
            <a:r>
              <a:rPr lang="fr-FR" dirty="0" err="1"/>
              <a:t>common</a:t>
            </a:r>
            <a:r>
              <a:rPr lang="fr-FR" dirty="0"/>
              <a:t> challenge</a:t>
            </a:r>
          </a:p>
          <a:p>
            <a:pPr>
              <a:defRPr/>
            </a:pPr>
            <a:r>
              <a:rPr lang="en-AU" dirty="0"/>
              <a:t>Members:</a:t>
            </a:r>
          </a:p>
          <a:p>
            <a:pPr lvl="1">
              <a:defRPr/>
            </a:pPr>
            <a:r>
              <a:rPr lang="en-AU" dirty="0"/>
              <a:t>2014: CERN, DESY, HIP, IHEP, IN2P3, KEK, MPP</a:t>
            </a:r>
          </a:p>
          <a:p>
            <a:pPr lvl="1">
              <a:defRPr/>
            </a:pPr>
            <a:r>
              <a:rPr lang="en-AU" dirty="0"/>
              <a:t>2015: IOP  </a:t>
            </a:r>
          </a:p>
          <a:p>
            <a:pPr lvl="1">
              <a:defRPr/>
            </a:pPr>
            <a:r>
              <a:rPr lang="en-AU" dirty="0"/>
              <a:t>US institutes, UK, Italy have not formally joined, but are represented in the Collaboration Board. </a:t>
            </a:r>
          </a:p>
          <a:p>
            <a:pPr>
              <a:defRPr/>
            </a:pPr>
            <a:r>
              <a:rPr lang="en-AU" dirty="0"/>
              <a:t>Retain the basic structure of the Study Group, with links to the host experiments, labs, funding agencies</a:t>
            </a:r>
          </a:p>
          <a:p>
            <a:pPr>
              <a:defRPr/>
            </a:pPr>
            <a:r>
              <a:rPr lang="en-AU" dirty="0"/>
              <a:t>The DPHEP collaboration continue to act as an ICFA panel, as indicated in the Collaboration Agreement.</a:t>
            </a:r>
          </a:p>
          <a:p>
            <a:pPr>
              <a:defRPr/>
            </a:pPr>
            <a:endParaRPr lang="en-AU" dirty="0"/>
          </a:p>
          <a:p>
            <a:endParaRPr lang="en-US" dirty="0"/>
          </a:p>
        </p:txBody>
      </p:sp>
      <p:sp>
        <p:nvSpPr>
          <p:cNvPr id="4" name="Date Placeholder 3"/>
          <p:cNvSpPr>
            <a:spLocks noGrp="1"/>
          </p:cNvSpPr>
          <p:nvPr>
            <p:ph type="dt" sz="half" idx="10"/>
          </p:nvPr>
        </p:nvSpPr>
        <p:spPr/>
        <p:txBody>
          <a:bodyPr/>
          <a:lstStyle/>
          <a:p>
            <a:fld id="{7560FE06-2025-BC44-8119-4A3BF43ED0EC}" type="datetime1">
              <a:rPr lang="fr-FR" smtClean="0"/>
              <a:t>21/06/2021</a:t>
            </a:fld>
            <a:endParaRPr lang="fr-FR" dirty="0"/>
          </a:p>
        </p:txBody>
      </p:sp>
      <p:sp>
        <p:nvSpPr>
          <p:cNvPr id="6" name="Slide Number Placeholder 5"/>
          <p:cNvSpPr>
            <a:spLocks noGrp="1"/>
          </p:cNvSpPr>
          <p:nvPr>
            <p:ph type="sldNum" sz="quarter" idx="12"/>
          </p:nvPr>
        </p:nvSpPr>
        <p:spPr/>
        <p:txBody>
          <a:bodyPr/>
          <a:lstStyle/>
          <a:p>
            <a:fld id="{2F276DBA-A1FC-F74B-96D9-35104F3A9E3F}" type="slidenum">
              <a:rPr lang="fr-FR" smtClean="0"/>
              <a:t>16</a:t>
            </a:fld>
            <a:endParaRPr lang="fr-FR"/>
          </a:p>
        </p:txBody>
      </p:sp>
      <p:pic>
        <p:nvPicPr>
          <p:cNvPr id="7" name="Image 5" descr="Screen Shot 2014-12-16 at 14.53.5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177460"/>
            <a:ext cx="4126200" cy="5386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7"/>
          <p:cNvSpPr txBox="1"/>
          <p:nvPr/>
        </p:nvSpPr>
        <p:spPr>
          <a:xfrm>
            <a:off x="8115458" y="5397190"/>
            <a:ext cx="883575" cy="253916"/>
          </a:xfrm>
          <a:prstGeom prst="rect">
            <a:avLst/>
          </a:prstGeom>
          <a:noFill/>
        </p:spPr>
        <p:txBody>
          <a:bodyPr wrap="none" rtlCol="0">
            <a:spAutoFit/>
          </a:bodyPr>
          <a:lstStyle/>
          <a:p>
            <a:r>
              <a:rPr lang="en-US" sz="1000" b="1" dirty="0">
                <a:solidFill>
                  <a:srgbClr val="FF0000"/>
                </a:solidFill>
              </a:rPr>
              <a:t>Joined 2015</a:t>
            </a:r>
          </a:p>
        </p:txBody>
      </p:sp>
      <p:sp>
        <p:nvSpPr>
          <p:cNvPr id="9" name="TextBox 8"/>
          <p:cNvSpPr txBox="1"/>
          <p:nvPr/>
        </p:nvSpPr>
        <p:spPr>
          <a:xfrm>
            <a:off x="8115458" y="1264382"/>
            <a:ext cx="447558" cy="246221"/>
          </a:xfrm>
          <a:prstGeom prst="rect">
            <a:avLst/>
          </a:prstGeom>
          <a:noFill/>
        </p:spPr>
        <p:txBody>
          <a:bodyPr wrap="none" rtlCol="0">
            <a:spAutoFit/>
          </a:bodyPr>
          <a:lstStyle/>
          <a:p>
            <a:r>
              <a:rPr lang="en-US" sz="1000" b="1" dirty="0"/>
              <a:t>2014</a:t>
            </a:r>
          </a:p>
        </p:txBody>
      </p:sp>
    </p:spTree>
    <p:extLst>
      <p:ext uri="{BB962C8B-B14F-4D97-AF65-F5344CB8AC3E}">
        <p14:creationId xmlns:p14="http://schemas.microsoft.com/office/powerpoint/2010/main" val="596176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9FA89-FF0D-994D-A729-41B48C2C3CCF}"/>
              </a:ext>
            </a:extLst>
          </p:cNvPr>
          <p:cNvSpPr>
            <a:spLocks noGrp="1"/>
          </p:cNvSpPr>
          <p:nvPr>
            <p:ph type="title"/>
          </p:nvPr>
        </p:nvSpPr>
        <p:spPr>
          <a:xfrm>
            <a:off x="457200" y="7400"/>
            <a:ext cx="8229600" cy="1143000"/>
          </a:xfrm>
        </p:spPr>
        <p:txBody>
          <a:bodyPr/>
          <a:lstStyle/>
          <a:p>
            <a:r>
              <a:rPr lang="en-FR" dirty="0"/>
              <a:t>DPHEP ressources for DP</a:t>
            </a:r>
          </a:p>
        </p:txBody>
      </p:sp>
      <p:sp>
        <p:nvSpPr>
          <p:cNvPr id="3" name="Content Placeholder 2">
            <a:extLst>
              <a:ext uri="{FF2B5EF4-FFF2-40B4-BE49-F238E27FC236}">
                <a16:creationId xmlns:a16="http://schemas.microsoft.com/office/drawing/2014/main" id="{FA279915-F66B-FE48-A8C5-7B6A10F062F9}"/>
              </a:ext>
            </a:extLst>
          </p:cNvPr>
          <p:cNvSpPr>
            <a:spLocks noGrp="1"/>
          </p:cNvSpPr>
          <p:nvPr>
            <p:ph idx="1"/>
          </p:nvPr>
        </p:nvSpPr>
        <p:spPr>
          <a:xfrm>
            <a:off x="457200" y="1600200"/>
            <a:ext cx="3124200" cy="4525963"/>
          </a:xfrm>
        </p:spPr>
        <p:txBody>
          <a:bodyPr/>
          <a:lstStyle/>
          <a:p>
            <a:r>
              <a:rPr lang="en-FR" dirty="0"/>
              <a:t>2012 Blueprint</a:t>
            </a:r>
          </a:p>
        </p:txBody>
      </p:sp>
      <p:sp>
        <p:nvSpPr>
          <p:cNvPr id="4" name="Date Placeholder 3">
            <a:extLst>
              <a:ext uri="{FF2B5EF4-FFF2-40B4-BE49-F238E27FC236}">
                <a16:creationId xmlns:a16="http://schemas.microsoft.com/office/drawing/2014/main" id="{F88B2C8D-7E5A-F14A-862A-7C0154196AEA}"/>
              </a:ext>
            </a:extLst>
          </p:cNvPr>
          <p:cNvSpPr>
            <a:spLocks noGrp="1"/>
          </p:cNvSpPr>
          <p:nvPr>
            <p:ph type="dt" sz="half" idx="10"/>
          </p:nvPr>
        </p:nvSpPr>
        <p:spPr/>
        <p:txBody>
          <a:bodyPr/>
          <a:lstStyle/>
          <a:p>
            <a:fld id="{FBBB384E-2180-7543-98E3-500AF2ADB11B}" type="datetime1">
              <a:rPr lang="fr-FR" smtClean="0"/>
              <a:t>21/06/2021</a:t>
            </a:fld>
            <a:endParaRPr lang="en-US"/>
          </a:p>
        </p:txBody>
      </p:sp>
      <p:sp>
        <p:nvSpPr>
          <p:cNvPr id="5" name="Slide Number Placeholder 4">
            <a:extLst>
              <a:ext uri="{FF2B5EF4-FFF2-40B4-BE49-F238E27FC236}">
                <a16:creationId xmlns:a16="http://schemas.microsoft.com/office/drawing/2014/main" id="{E02729C3-2F65-CF45-B6D5-C8EEC36BF874}"/>
              </a:ext>
            </a:extLst>
          </p:cNvPr>
          <p:cNvSpPr>
            <a:spLocks noGrp="1"/>
          </p:cNvSpPr>
          <p:nvPr>
            <p:ph type="sldNum" sz="quarter" idx="12"/>
          </p:nvPr>
        </p:nvSpPr>
        <p:spPr/>
        <p:txBody>
          <a:bodyPr/>
          <a:lstStyle/>
          <a:p>
            <a:fld id="{BCC3066C-7D9C-43AE-863C-B082BB6A9375}" type="slidenum">
              <a:rPr lang="en-US" smtClean="0"/>
              <a:t>17</a:t>
            </a:fld>
            <a:endParaRPr lang="en-US"/>
          </a:p>
        </p:txBody>
      </p:sp>
      <p:pic>
        <p:nvPicPr>
          <p:cNvPr id="7" name="Picture 6">
            <a:extLst>
              <a:ext uri="{FF2B5EF4-FFF2-40B4-BE49-F238E27FC236}">
                <a16:creationId xmlns:a16="http://schemas.microsoft.com/office/drawing/2014/main" id="{E3E3F9CE-D797-D045-98FB-E38A8CF53F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400" y="978429"/>
            <a:ext cx="4724400" cy="5846771"/>
          </a:xfrm>
          <a:prstGeom prst="rect">
            <a:avLst/>
          </a:prstGeom>
        </p:spPr>
      </p:pic>
    </p:spTree>
    <p:extLst>
      <p:ext uri="{BB962C8B-B14F-4D97-AF65-F5344CB8AC3E}">
        <p14:creationId xmlns:p14="http://schemas.microsoft.com/office/powerpoint/2010/main" val="1545602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D4318331-90B0-DB4F-94A2-843E1F46FC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6240" y="2926076"/>
            <a:ext cx="2507462" cy="1634256"/>
          </a:xfrm>
          <a:prstGeom prst="rect">
            <a:avLst/>
          </a:prstGeom>
        </p:spPr>
      </p:pic>
      <p:pic>
        <p:nvPicPr>
          <p:cNvPr id="19" name="Picture 18">
            <a:extLst>
              <a:ext uri="{FF2B5EF4-FFF2-40B4-BE49-F238E27FC236}">
                <a16:creationId xmlns:a16="http://schemas.microsoft.com/office/drawing/2014/main" id="{AEF7FD8C-5505-8041-B855-F8347D8E68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1831" y="2481063"/>
            <a:ext cx="3384915" cy="2326604"/>
          </a:xfrm>
          <a:prstGeom prst="rect">
            <a:avLst/>
          </a:prstGeom>
        </p:spPr>
      </p:pic>
      <p:sp>
        <p:nvSpPr>
          <p:cNvPr id="22" name="Title 21">
            <a:extLst>
              <a:ext uri="{FF2B5EF4-FFF2-40B4-BE49-F238E27FC236}">
                <a16:creationId xmlns:a16="http://schemas.microsoft.com/office/drawing/2014/main" id="{88CCB521-E222-6A48-B6AC-CB22A836AC42}"/>
              </a:ext>
            </a:extLst>
          </p:cNvPr>
          <p:cNvSpPr>
            <a:spLocks noGrp="1"/>
          </p:cNvSpPr>
          <p:nvPr>
            <p:ph type="title"/>
          </p:nvPr>
        </p:nvSpPr>
        <p:spPr/>
        <p:txBody>
          <a:bodyPr>
            <a:normAutofit fontScale="90000"/>
          </a:bodyPr>
          <a:lstStyle/>
          <a:p>
            <a:r>
              <a:rPr lang="en-FR" dirty="0"/>
              <a:t>HERA: succesful DP, towards open data</a:t>
            </a:r>
          </a:p>
        </p:txBody>
      </p:sp>
      <p:sp>
        <p:nvSpPr>
          <p:cNvPr id="25" name="Content Placeholder 24">
            <a:extLst>
              <a:ext uri="{FF2B5EF4-FFF2-40B4-BE49-F238E27FC236}">
                <a16:creationId xmlns:a16="http://schemas.microsoft.com/office/drawing/2014/main" id="{4D4936C7-D8F1-0549-8D6E-7B6B72EDA2E3}"/>
              </a:ext>
            </a:extLst>
          </p:cNvPr>
          <p:cNvSpPr>
            <a:spLocks noGrp="1"/>
          </p:cNvSpPr>
          <p:nvPr>
            <p:ph idx="1"/>
          </p:nvPr>
        </p:nvSpPr>
        <p:spPr>
          <a:xfrm>
            <a:off x="576826" y="1382818"/>
            <a:ext cx="3995174" cy="1409934"/>
          </a:xfrm>
        </p:spPr>
        <p:txBody>
          <a:bodyPr>
            <a:normAutofit fontScale="55000" lnSpcReduction="20000"/>
          </a:bodyPr>
          <a:lstStyle/>
          <a:p>
            <a:r>
              <a:rPr lang="en-FR" dirty="0"/>
              <a:t>H1: “Level 4” DPHEP strategy</a:t>
            </a:r>
          </a:p>
          <a:p>
            <a:pPr lvl="1"/>
            <a:r>
              <a:rPr lang="en-FR" dirty="0"/>
              <a:t>A</a:t>
            </a:r>
            <a:r>
              <a:rPr lang="en-GB" dirty="0"/>
              <a:t>l</a:t>
            </a:r>
            <a:r>
              <a:rPr lang="en-FR" dirty="0"/>
              <a:t>l data, full migration, including regular recompilation/validation</a:t>
            </a:r>
          </a:p>
          <a:p>
            <a:pPr lvl="1"/>
            <a:r>
              <a:rPr lang="en-FR" dirty="0"/>
              <a:t>Recent “technology jump” succesfull : in line with modern tools </a:t>
            </a:r>
          </a:p>
          <a:p>
            <a:pPr lvl="2"/>
            <a:r>
              <a:rPr lang="en-FR" dirty="0"/>
              <a:t>“LHC”-like tools, ready for opendata</a:t>
            </a:r>
          </a:p>
          <a:p>
            <a:pPr marL="914400" lvl="2" indent="0">
              <a:buNone/>
            </a:pPr>
            <a:endParaRPr lang="en-FR" dirty="0"/>
          </a:p>
        </p:txBody>
      </p:sp>
      <p:sp>
        <p:nvSpPr>
          <p:cNvPr id="23" name="Date Placeholder 22">
            <a:extLst>
              <a:ext uri="{FF2B5EF4-FFF2-40B4-BE49-F238E27FC236}">
                <a16:creationId xmlns:a16="http://schemas.microsoft.com/office/drawing/2014/main" id="{EE04EF36-532E-0C42-B1D3-6884746EF4F9}"/>
              </a:ext>
            </a:extLst>
          </p:cNvPr>
          <p:cNvSpPr>
            <a:spLocks noGrp="1"/>
          </p:cNvSpPr>
          <p:nvPr>
            <p:ph type="dt" sz="half" idx="10"/>
          </p:nvPr>
        </p:nvSpPr>
        <p:spPr/>
        <p:txBody>
          <a:bodyPr/>
          <a:lstStyle/>
          <a:p>
            <a:fld id="{DF4EEA38-6D35-6847-A2F7-830A41CF428B}" type="datetime1">
              <a:rPr lang="fr-FR" smtClean="0"/>
              <a:t>21/06/2021</a:t>
            </a:fld>
            <a:endParaRPr lang="en-US"/>
          </a:p>
        </p:txBody>
      </p:sp>
      <p:sp>
        <p:nvSpPr>
          <p:cNvPr id="24" name="Slide Number Placeholder 23">
            <a:extLst>
              <a:ext uri="{FF2B5EF4-FFF2-40B4-BE49-F238E27FC236}">
                <a16:creationId xmlns:a16="http://schemas.microsoft.com/office/drawing/2014/main" id="{50CD5CAC-32AA-6D4F-A621-29682EB8C402}"/>
              </a:ext>
            </a:extLst>
          </p:cNvPr>
          <p:cNvSpPr>
            <a:spLocks noGrp="1"/>
          </p:cNvSpPr>
          <p:nvPr>
            <p:ph type="sldNum" sz="quarter" idx="12"/>
          </p:nvPr>
        </p:nvSpPr>
        <p:spPr/>
        <p:txBody>
          <a:bodyPr/>
          <a:lstStyle/>
          <a:p>
            <a:fld id="{BCC3066C-7D9C-43AE-863C-B082BB6A9375}" type="slidenum">
              <a:rPr lang="en-US" smtClean="0"/>
              <a:t>18</a:t>
            </a:fld>
            <a:endParaRPr lang="en-US"/>
          </a:p>
        </p:txBody>
      </p:sp>
      <p:sp>
        <p:nvSpPr>
          <p:cNvPr id="26" name="Content Placeholder 24">
            <a:extLst>
              <a:ext uri="{FF2B5EF4-FFF2-40B4-BE49-F238E27FC236}">
                <a16:creationId xmlns:a16="http://schemas.microsoft.com/office/drawing/2014/main" id="{3BFEB9C6-9352-BE41-8037-7FB59659D6EB}"/>
              </a:ext>
            </a:extLst>
          </p:cNvPr>
          <p:cNvSpPr txBox="1">
            <a:spLocks/>
          </p:cNvSpPr>
          <p:nvPr/>
        </p:nvSpPr>
        <p:spPr>
          <a:xfrm>
            <a:off x="5083702" y="1350135"/>
            <a:ext cx="3483472" cy="1225140"/>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rgbClr val="00206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0070C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00B05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FR" dirty="0"/>
              <a:t>ZEUS : “Level 2/3” DPHEP strategy</a:t>
            </a:r>
          </a:p>
          <a:p>
            <a:pPr lvl="1"/>
            <a:r>
              <a:rPr lang="en-FR" dirty="0"/>
              <a:t>Root ntuples produced in the preparatory phase </a:t>
            </a:r>
          </a:p>
          <a:p>
            <a:pPr lvl="1"/>
            <a:r>
              <a:rPr lang="en-FR" dirty="0"/>
              <a:t>easy to maintain/use/test/open</a:t>
            </a:r>
          </a:p>
          <a:p>
            <a:pPr marL="457200" lvl="1" indent="0">
              <a:buNone/>
            </a:pPr>
            <a:endParaRPr lang="en-FR" dirty="0"/>
          </a:p>
          <a:p>
            <a:pPr lvl="1"/>
            <a:endParaRPr lang="en-FR" dirty="0"/>
          </a:p>
        </p:txBody>
      </p:sp>
      <p:pic>
        <p:nvPicPr>
          <p:cNvPr id="28" name="Picture 27">
            <a:extLst>
              <a:ext uri="{FF2B5EF4-FFF2-40B4-BE49-F238E27FC236}">
                <a16:creationId xmlns:a16="http://schemas.microsoft.com/office/drawing/2014/main" id="{487E1BF6-EE88-F641-B7A4-52A73D0871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501" y="2859532"/>
            <a:ext cx="2410912" cy="2082800"/>
          </a:xfrm>
          <a:prstGeom prst="rect">
            <a:avLst/>
          </a:prstGeom>
        </p:spPr>
      </p:pic>
      <p:pic>
        <p:nvPicPr>
          <p:cNvPr id="29" name="Picture 2">
            <a:hlinkClick r:id="rId5"/>
            <a:extLst>
              <a:ext uri="{FF2B5EF4-FFF2-40B4-BE49-F238E27FC236}">
                <a16:creationId xmlns:a16="http://schemas.microsoft.com/office/drawing/2014/main" id="{87520C8B-7067-034D-9258-C4744D700F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400" y="4788452"/>
            <a:ext cx="1551314" cy="1530630"/>
          </a:xfrm>
          <a:prstGeom prst="rect">
            <a:avLst/>
          </a:prstGeom>
          <a:noFill/>
          <a:extLst>
            <a:ext uri="{909E8E84-426E-40DD-AFC4-6F175D3DCCD1}">
              <a14:hiddenFill xmlns:a14="http://schemas.microsoft.com/office/drawing/2010/main">
                <a:solidFill>
                  <a:srgbClr val="FFFFFF"/>
                </a:solidFill>
              </a14:hiddenFill>
            </a:ext>
          </a:extLst>
        </p:spPr>
      </p:pic>
      <p:sp>
        <p:nvSpPr>
          <p:cNvPr id="30" name="Content Placeholder 24">
            <a:extLst>
              <a:ext uri="{FF2B5EF4-FFF2-40B4-BE49-F238E27FC236}">
                <a16:creationId xmlns:a16="http://schemas.microsoft.com/office/drawing/2014/main" id="{91D987E4-169E-634D-8349-E983CBF55C73}"/>
              </a:ext>
            </a:extLst>
          </p:cNvPr>
          <p:cNvSpPr txBox="1">
            <a:spLocks/>
          </p:cNvSpPr>
          <p:nvPr/>
        </p:nvSpPr>
        <p:spPr>
          <a:xfrm>
            <a:off x="175463" y="5654451"/>
            <a:ext cx="4741646" cy="436758"/>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rgbClr val="00206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0070C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00B05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GB" dirty="0"/>
              <a:t>New topics/collaborators (EIC)</a:t>
            </a:r>
            <a:endParaRPr lang="en-FR" dirty="0"/>
          </a:p>
        </p:txBody>
      </p:sp>
      <p:pic>
        <p:nvPicPr>
          <p:cNvPr id="32" name="Picture 31">
            <a:extLst>
              <a:ext uri="{FF2B5EF4-FFF2-40B4-BE49-F238E27FC236}">
                <a16:creationId xmlns:a16="http://schemas.microsoft.com/office/drawing/2014/main" id="{992E1E8F-79E3-2D46-8025-44B9848221C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3600" y="4734232"/>
            <a:ext cx="1812581" cy="2133600"/>
          </a:xfrm>
          <a:prstGeom prst="rect">
            <a:avLst/>
          </a:prstGeom>
        </p:spPr>
      </p:pic>
      <p:sp>
        <p:nvSpPr>
          <p:cNvPr id="33" name="TextBox 32">
            <a:extLst>
              <a:ext uri="{FF2B5EF4-FFF2-40B4-BE49-F238E27FC236}">
                <a16:creationId xmlns:a16="http://schemas.microsoft.com/office/drawing/2014/main" id="{043E6728-BB89-D746-AAD1-C2279C178120}"/>
              </a:ext>
            </a:extLst>
          </p:cNvPr>
          <p:cNvSpPr txBox="1"/>
          <p:nvPr/>
        </p:nvSpPr>
        <p:spPr>
          <a:xfrm>
            <a:off x="5943600" y="5337003"/>
            <a:ext cx="699230" cy="369332"/>
          </a:xfrm>
          <a:prstGeom prst="rect">
            <a:avLst/>
          </a:prstGeom>
          <a:noFill/>
        </p:spPr>
        <p:txBody>
          <a:bodyPr wrap="none" rtlCol="0">
            <a:spAutoFit/>
          </a:bodyPr>
          <a:lstStyle/>
          <a:p>
            <a:r>
              <a:rPr lang="en-FR" dirty="0"/>
              <a:t>HERA</a:t>
            </a:r>
          </a:p>
        </p:txBody>
      </p:sp>
      <p:sp>
        <p:nvSpPr>
          <p:cNvPr id="34" name="TextBox 33">
            <a:extLst>
              <a:ext uri="{FF2B5EF4-FFF2-40B4-BE49-F238E27FC236}">
                <a16:creationId xmlns:a16="http://schemas.microsoft.com/office/drawing/2014/main" id="{4B0ACC1C-E561-4D4B-BCA6-17DCD45808F1}"/>
              </a:ext>
            </a:extLst>
          </p:cNvPr>
          <p:cNvSpPr txBox="1"/>
          <p:nvPr/>
        </p:nvSpPr>
        <p:spPr>
          <a:xfrm>
            <a:off x="7878730" y="5306697"/>
            <a:ext cx="478016" cy="369332"/>
          </a:xfrm>
          <a:prstGeom prst="rect">
            <a:avLst/>
          </a:prstGeom>
          <a:solidFill>
            <a:schemeClr val="bg1"/>
          </a:solidFill>
        </p:spPr>
        <p:txBody>
          <a:bodyPr wrap="none" rtlCol="0">
            <a:spAutoFit/>
          </a:bodyPr>
          <a:lstStyle/>
          <a:p>
            <a:r>
              <a:rPr lang="en-FR" dirty="0"/>
              <a:t>EIC</a:t>
            </a:r>
          </a:p>
        </p:txBody>
      </p:sp>
      <p:cxnSp>
        <p:nvCxnSpPr>
          <p:cNvPr id="36" name="Straight Arrow Connector 35">
            <a:extLst>
              <a:ext uri="{FF2B5EF4-FFF2-40B4-BE49-F238E27FC236}">
                <a16:creationId xmlns:a16="http://schemas.microsoft.com/office/drawing/2014/main" id="{5D2ED2C8-6D3D-AB49-983F-44846A7345D7}"/>
              </a:ext>
            </a:extLst>
          </p:cNvPr>
          <p:cNvCxnSpPr/>
          <p:nvPr/>
        </p:nvCxnSpPr>
        <p:spPr>
          <a:xfrm>
            <a:off x="7037714" y="5496326"/>
            <a:ext cx="3810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C0170B0-2314-3C4C-9715-F2018B15976B}"/>
              </a:ext>
            </a:extLst>
          </p:cNvPr>
          <p:cNvSpPr txBox="1"/>
          <p:nvPr/>
        </p:nvSpPr>
        <p:spPr>
          <a:xfrm>
            <a:off x="6553200" y="4191000"/>
            <a:ext cx="652743" cy="369332"/>
          </a:xfrm>
          <a:prstGeom prst="rect">
            <a:avLst/>
          </a:prstGeom>
          <a:noFill/>
        </p:spPr>
        <p:txBody>
          <a:bodyPr wrap="none" rtlCol="0">
            <a:spAutoFit/>
          </a:bodyPr>
          <a:lstStyle/>
          <a:p>
            <a:r>
              <a:rPr lang="en-FR" dirty="0"/>
              <a:t>2030</a:t>
            </a:r>
          </a:p>
        </p:txBody>
      </p:sp>
    </p:spTree>
    <p:extLst>
      <p:ext uri="{BB962C8B-B14F-4D97-AF65-F5344CB8AC3E}">
        <p14:creationId xmlns:p14="http://schemas.microsoft.com/office/powerpoint/2010/main" val="284840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2D2D48-59E2-224B-AB02-8B17965DE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8684" y="2777271"/>
            <a:ext cx="3875382" cy="2785329"/>
          </a:xfrm>
          <a:prstGeom prst="rect">
            <a:avLst/>
          </a:prstGeom>
        </p:spPr>
      </p:pic>
      <p:pic>
        <p:nvPicPr>
          <p:cNvPr id="3" name="Picture 2">
            <a:extLst>
              <a:ext uri="{FF2B5EF4-FFF2-40B4-BE49-F238E27FC236}">
                <a16:creationId xmlns:a16="http://schemas.microsoft.com/office/drawing/2014/main" id="{8AED83AC-95EA-2942-9E91-ADE40C8977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846" y="990600"/>
            <a:ext cx="8293954" cy="1326190"/>
          </a:xfrm>
          <a:prstGeom prst="rect">
            <a:avLst/>
          </a:prstGeom>
        </p:spPr>
      </p:pic>
      <p:sp>
        <p:nvSpPr>
          <p:cNvPr id="17" name="Title 16">
            <a:extLst>
              <a:ext uri="{FF2B5EF4-FFF2-40B4-BE49-F238E27FC236}">
                <a16:creationId xmlns:a16="http://schemas.microsoft.com/office/drawing/2014/main" id="{24DFA5A3-C918-3F47-90FD-DB52654EB2EE}"/>
              </a:ext>
            </a:extLst>
          </p:cNvPr>
          <p:cNvSpPr>
            <a:spLocks noGrp="1"/>
          </p:cNvSpPr>
          <p:nvPr>
            <p:ph type="title"/>
          </p:nvPr>
        </p:nvSpPr>
        <p:spPr/>
        <p:txBody>
          <a:bodyPr/>
          <a:lstStyle/>
          <a:p>
            <a:r>
              <a:rPr lang="en-FR" dirty="0"/>
              <a:t>JADE</a:t>
            </a:r>
          </a:p>
        </p:txBody>
      </p:sp>
      <p:sp>
        <p:nvSpPr>
          <p:cNvPr id="4" name="Date Placeholder 3">
            <a:extLst>
              <a:ext uri="{FF2B5EF4-FFF2-40B4-BE49-F238E27FC236}">
                <a16:creationId xmlns:a16="http://schemas.microsoft.com/office/drawing/2014/main" id="{0B12683D-F448-B843-B293-4E6E87401FA7}"/>
              </a:ext>
            </a:extLst>
          </p:cNvPr>
          <p:cNvSpPr>
            <a:spLocks noGrp="1"/>
          </p:cNvSpPr>
          <p:nvPr>
            <p:ph type="dt" sz="half" idx="10"/>
          </p:nvPr>
        </p:nvSpPr>
        <p:spPr/>
        <p:txBody>
          <a:bodyPr/>
          <a:lstStyle/>
          <a:p>
            <a:fld id="{C3BDED71-A1C9-3246-83C0-386C2AC1C655}" type="datetime1">
              <a:rPr lang="fr-FR" smtClean="0"/>
              <a:t>21/06/2021</a:t>
            </a:fld>
            <a:endParaRPr lang="en-US"/>
          </a:p>
        </p:txBody>
      </p:sp>
      <p:sp>
        <p:nvSpPr>
          <p:cNvPr id="5" name="Slide Number Placeholder 4">
            <a:extLst>
              <a:ext uri="{FF2B5EF4-FFF2-40B4-BE49-F238E27FC236}">
                <a16:creationId xmlns:a16="http://schemas.microsoft.com/office/drawing/2014/main" id="{0E354C75-ABF1-144C-9F49-B68DFDBB0C2D}"/>
              </a:ext>
            </a:extLst>
          </p:cNvPr>
          <p:cNvSpPr>
            <a:spLocks noGrp="1"/>
          </p:cNvSpPr>
          <p:nvPr>
            <p:ph type="sldNum" sz="quarter" idx="12"/>
          </p:nvPr>
        </p:nvSpPr>
        <p:spPr/>
        <p:txBody>
          <a:bodyPr/>
          <a:lstStyle/>
          <a:p>
            <a:fld id="{BCC3066C-7D9C-43AE-863C-B082BB6A9375}" type="slidenum">
              <a:rPr lang="en-US" smtClean="0"/>
              <a:t>19</a:t>
            </a:fld>
            <a:endParaRPr lang="en-US"/>
          </a:p>
        </p:txBody>
      </p:sp>
      <p:pic>
        <p:nvPicPr>
          <p:cNvPr id="7" name="Image 1" descr="Screen shot 2011-05-16 at 6.34.24 AM.png">
            <a:extLst>
              <a:ext uri="{FF2B5EF4-FFF2-40B4-BE49-F238E27FC236}">
                <a16:creationId xmlns:a16="http://schemas.microsoft.com/office/drawing/2014/main" id="{45812334-975C-5D4F-8012-82195EAF39E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52190" y="2777271"/>
            <a:ext cx="1760613" cy="23976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F32DC3E7-6CC5-D945-B6C0-AC22E5B16500}"/>
              </a:ext>
            </a:extLst>
          </p:cNvPr>
          <p:cNvSpPr txBox="1"/>
          <p:nvPr/>
        </p:nvSpPr>
        <p:spPr>
          <a:xfrm>
            <a:off x="1038904" y="2130940"/>
            <a:ext cx="2117375" cy="646331"/>
          </a:xfrm>
          <a:prstGeom prst="rect">
            <a:avLst/>
          </a:prstGeom>
          <a:noFill/>
        </p:spPr>
        <p:txBody>
          <a:bodyPr wrap="none" rtlCol="0">
            <a:spAutoFit/>
          </a:bodyPr>
          <a:lstStyle/>
          <a:p>
            <a:r>
              <a:rPr lang="en-FR" dirty="0"/>
              <a:t>Data Preservation </a:t>
            </a:r>
          </a:p>
          <a:p>
            <a:r>
              <a:rPr lang="en-FR" dirty="0"/>
              <a:t>model </a:t>
            </a:r>
            <a:r>
              <a:rPr lang="en-FR" i="1" dirty="0"/>
              <a:t>circa </a:t>
            </a:r>
            <a:r>
              <a:rPr lang="en-FR" dirty="0"/>
              <a:t>1980-ies</a:t>
            </a:r>
          </a:p>
        </p:txBody>
      </p:sp>
      <p:sp>
        <p:nvSpPr>
          <p:cNvPr id="9" name="TextBox 8">
            <a:extLst>
              <a:ext uri="{FF2B5EF4-FFF2-40B4-BE49-F238E27FC236}">
                <a16:creationId xmlns:a16="http://schemas.microsoft.com/office/drawing/2014/main" id="{1F1A2874-E2C2-B74B-A06B-F1B26C9D508E}"/>
              </a:ext>
            </a:extLst>
          </p:cNvPr>
          <p:cNvSpPr txBox="1"/>
          <p:nvPr/>
        </p:nvSpPr>
        <p:spPr>
          <a:xfrm>
            <a:off x="4038600" y="2388346"/>
            <a:ext cx="652743" cy="369332"/>
          </a:xfrm>
          <a:prstGeom prst="rect">
            <a:avLst/>
          </a:prstGeom>
          <a:noFill/>
        </p:spPr>
        <p:txBody>
          <a:bodyPr wrap="none" rtlCol="0">
            <a:spAutoFit/>
          </a:bodyPr>
          <a:lstStyle/>
          <a:p>
            <a:r>
              <a:rPr lang="en-FR" dirty="0"/>
              <a:t>2021</a:t>
            </a:r>
          </a:p>
        </p:txBody>
      </p:sp>
      <p:grpSp>
        <p:nvGrpSpPr>
          <p:cNvPr id="10" name="Group 3">
            <a:extLst>
              <a:ext uri="{FF2B5EF4-FFF2-40B4-BE49-F238E27FC236}">
                <a16:creationId xmlns:a16="http://schemas.microsoft.com/office/drawing/2014/main" id="{9EBACCD6-FA88-0044-A7D1-96ED912ED42C}"/>
              </a:ext>
            </a:extLst>
          </p:cNvPr>
          <p:cNvGrpSpPr>
            <a:grpSpLocks/>
          </p:cNvGrpSpPr>
          <p:nvPr/>
        </p:nvGrpSpPr>
        <p:grpSpPr bwMode="auto">
          <a:xfrm>
            <a:off x="392846" y="5226049"/>
            <a:ext cx="3445207" cy="1606551"/>
            <a:chOff x="384" y="1152"/>
            <a:chExt cx="4512" cy="2208"/>
          </a:xfrm>
        </p:grpSpPr>
        <p:pic>
          <p:nvPicPr>
            <p:cNvPr id="11" name="Picture 4" descr="jade89">
              <a:extLst>
                <a:ext uri="{FF2B5EF4-FFF2-40B4-BE49-F238E27FC236}">
                  <a16:creationId xmlns:a16="http://schemas.microsoft.com/office/drawing/2014/main" id="{E52177D9-2986-9F4A-9C11-D50A0484DC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797" r="365"/>
            <a:stretch>
              <a:fillRect/>
            </a:stretch>
          </p:blipFill>
          <p:spPr bwMode="auto">
            <a:xfrm>
              <a:off x="384" y="1259"/>
              <a:ext cx="2037" cy="19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5" descr="jade09">
              <a:extLst>
                <a:ext uri="{FF2B5EF4-FFF2-40B4-BE49-F238E27FC236}">
                  <a16:creationId xmlns:a16="http://schemas.microsoft.com/office/drawing/2014/main" id="{CC4A2120-D251-3744-B4E1-034A9FA043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9" y="1152"/>
              <a:ext cx="2037" cy="22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 name="Line 6">
              <a:extLst>
                <a:ext uri="{FF2B5EF4-FFF2-40B4-BE49-F238E27FC236}">
                  <a16:creationId xmlns:a16="http://schemas.microsoft.com/office/drawing/2014/main" id="{B2C3F404-9F24-B34B-BC60-276FF9B3D468}"/>
                </a:ext>
              </a:extLst>
            </p:cNvPr>
            <p:cNvSpPr>
              <a:spLocks noChangeShapeType="1"/>
            </p:cNvSpPr>
            <p:nvPr/>
          </p:nvSpPr>
          <p:spPr bwMode="auto">
            <a:xfrm>
              <a:off x="2350" y="2688"/>
              <a:ext cx="758" cy="384"/>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cs typeface="+mn-cs"/>
              </a:endParaRPr>
            </a:p>
          </p:txBody>
        </p:sp>
        <p:sp>
          <p:nvSpPr>
            <p:cNvPr id="14" name="Line 7">
              <a:extLst>
                <a:ext uri="{FF2B5EF4-FFF2-40B4-BE49-F238E27FC236}">
                  <a16:creationId xmlns:a16="http://schemas.microsoft.com/office/drawing/2014/main" id="{339434A0-E53D-F645-81AB-D38ECFC9794B}"/>
                </a:ext>
              </a:extLst>
            </p:cNvPr>
            <p:cNvSpPr>
              <a:spLocks noChangeShapeType="1"/>
            </p:cNvSpPr>
            <p:nvPr/>
          </p:nvSpPr>
          <p:spPr bwMode="auto">
            <a:xfrm flipV="1">
              <a:off x="2350" y="1200"/>
              <a:ext cx="758" cy="959"/>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cs typeface="+mn-cs"/>
              </a:endParaRPr>
            </a:p>
          </p:txBody>
        </p:sp>
        <p:sp>
          <p:nvSpPr>
            <p:cNvPr id="15" name="Line 8">
              <a:extLst>
                <a:ext uri="{FF2B5EF4-FFF2-40B4-BE49-F238E27FC236}">
                  <a16:creationId xmlns:a16="http://schemas.microsoft.com/office/drawing/2014/main" id="{1EA0F586-8536-2B4A-95DF-EBB664D4E402}"/>
                </a:ext>
              </a:extLst>
            </p:cNvPr>
            <p:cNvSpPr>
              <a:spLocks noChangeShapeType="1"/>
            </p:cNvSpPr>
            <p:nvPr/>
          </p:nvSpPr>
          <p:spPr bwMode="auto">
            <a:xfrm flipV="1">
              <a:off x="697" y="1248"/>
              <a:ext cx="1655" cy="0"/>
            </a:xfrm>
            <a:prstGeom prst="line">
              <a:avLst/>
            </a:prstGeom>
            <a:noFill/>
            <a:ln w="158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cs typeface="+mn-cs"/>
              </a:endParaRPr>
            </a:p>
          </p:txBody>
        </p:sp>
      </p:grpSp>
      <p:pic>
        <p:nvPicPr>
          <p:cNvPr id="16" name="Picture 12" descr="jadeEventDisp">
            <a:extLst>
              <a:ext uri="{FF2B5EF4-FFF2-40B4-BE49-F238E27FC236}">
                <a16:creationId xmlns:a16="http://schemas.microsoft.com/office/drawing/2014/main" id="{060C4C87-6B61-D645-840A-B07C6041DBA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86375" y="4078088"/>
            <a:ext cx="2600425" cy="19227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9335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DPHEP timelines</a:t>
            </a:r>
          </a:p>
        </p:txBody>
      </p:sp>
      <p:sp>
        <p:nvSpPr>
          <p:cNvPr id="4" name="Date Placeholder 3"/>
          <p:cNvSpPr>
            <a:spLocks noGrp="1"/>
          </p:cNvSpPr>
          <p:nvPr>
            <p:ph type="dt" sz="half" idx="10"/>
          </p:nvPr>
        </p:nvSpPr>
        <p:spPr/>
        <p:txBody>
          <a:bodyPr/>
          <a:lstStyle/>
          <a:p>
            <a:fld id="{1C4E0F98-7E9F-D04E-9E3C-461E7809A144}" type="datetime1">
              <a:rPr lang="fr-FR" smtClean="0"/>
              <a:t>21/06/2021</a:t>
            </a:fld>
            <a:endParaRPr lang="fr-FR" dirty="0"/>
          </a:p>
        </p:txBody>
      </p:sp>
      <p:sp>
        <p:nvSpPr>
          <p:cNvPr id="6" name="Slide Number Placeholder 5"/>
          <p:cNvSpPr>
            <a:spLocks noGrp="1"/>
          </p:cNvSpPr>
          <p:nvPr>
            <p:ph type="sldNum" sz="quarter" idx="12"/>
          </p:nvPr>
        </p:nvSpPr>
        <p:spPr/>
        <p:txBody>
          <a:bodyPr/>
          <a:lstStyle/>
          <a:p>
            <a:fld id="{2F276DBA-A1FC-F74B-96D9-35104F3A9E3F}" type="slidenum">
              <a:rPr lang="fr-FR" smtClean="0"/>
              <a:t>2</a:t>
            </a:fld>
            <a:endParaRPr lang="fr-FR"/>
          </a:p>
        </p:txBody>
      </p:sp>
      <p:graphicFrame>
        <p:nvGraphicFramePr>
          <p:cNvPr id="8" name="Tableau 2"/>
          <p:cNvGraphicFramePr>
            <a:graphicFrameLocks noGrp="1"/>
          </p:cNvGraphicFramePr>
          <p:nvPr/>
        </p:nvGraphicFramePr>
        <p:xfrm>
          <a:off x="256478" y="1757404"/>
          <a:ext cx="8809460" cy="3831192"/>
        </p:xfrm>
        <a:graphic>
          <a:graphicData uri="http://schemas.openxmlformats.org/drawingml/2006/table">
            <a:tbl>
              <a:tblPr firstRow="1" bandRow="1">
                <a:tableStyleId>{D27102A9-8310-4765-A935-A1911B00CA55}</a:tableStyleId>
              </a:tblPr>
              <a:tblGrid>
                <a:gridCol w="698802">
                  <a:extLst>
                    <a:ext uri="{9D8B030D-6E8A-4147-A177-3AD203B41FA5}">
                      <a16:colId xmlns:a16="http://schemas.microsoft.com/office/drawing/2014/main" val="20000"/>
                    </a:ext>
                  </a:extLst>
                </a:gridCol>
                <a:gridCol w="637128">
                  <a:extLst>
                    <a:ext uri="{9D8B030D-6E8A-4147-A177-3AD203B41FA5}">
                      <a16:colId xmlns:a16="http://schemas.microsoft.com/office/drawing/2014/main" val="20001"/>
                    </a:ext>
                  </a:extLst>
                </a:gridCol>
                <a:gridCol w="612207">
                  <a:extLst>
                    <a:ext uri="{9D8B030D-6E8A-4147-A177-3AD203B41FA5}">
                      <a16:colId xmlns:a16="http://schemas.microsoft.com/office/drawing/2014/main" val="20002"/>
                    </a:ext>
                  </a:extLst>
                </a:gridCol>
                <a:gridCol w="640861">
                  <a:extLst>
                    <a:ext uri="{9D8B030D-6E8A-4147-A177-3AD203B41FA5}">
                      <a16:colId xmlns:a16="http://schemas.microsoft.com/office/drawing/2014/main" val="20003"/>
                    </a:ext>
                  </a:extLst>
                </a:gridCol>
                <a:gridCol w="637539">
                  <a:extLst>
                    <a:ext uri="{9D8B030D-6E8A-4147-A177-3AD203B41FA5}">
                      <a16:colId xmlns:a16="http://schemas.microsoft.com/office/drawing/2014/main" val="20004"/>
                    </a:ext>
                  </a:extLst>
                </a:gridCol>
                <a:gridCol w="743032">
                  <a:extLst>
                    <a:ext uri="{9D8B030D-6E8A-4147-A177-3AD203B41FA5}">
                      <a16:colId xmlns:a16="http://schemas.microsoft.com/office/drawing/2014/main" val="20005"/>
                    </a:ext>
                  </a:extLst>
                </a:gridCol>
                <a:gridCol w="784562">
                  <a:extLst>
                    <a:ext uri="{9D8B030D-6E8A-4147-A177-3AD203B41FA5}">
                      <a16:colId xmlns:a16="http://schemas.microsoft.com/office/drawing/2014/main" val="20006"/>
                    </a:ext>
                  </a:extLst>
                </a:gridCol>
                <a:gridCol w="708307">
                  <a:extLst>
                    <a:ext uri="{9D8B030D-6E8A-4147-A177-3AD203B41FA5}">
                      <a16:colId xmlns:a16="http://schemas.microsoft.com/office/drawing/2014/main" val="20007"/>
                    </a:ext>
                  </a:extLst>
                </a:gridCol>
                <a:gridCol w="845870">
                  <a:extLst>
                    <a:ext uri="{9D8B030D-6E8A-4147-A177-3AD203B41FA5}">
                      <a16:colId xmlns:a16="http://schemas.microsoft.com/office/drawing/2014/main" val="20008"/>
                    </a:ext>
                  </a:extLst>
                </a:gridCol>
                <a:gridCol w="857537">
                  <a:extLst>
                    <a:ext uri="{9D8B030D-6E8A-4147-A177-3AD203B41FA5}">
                      <a16:colId xmlns:a16="http://schemas.microsoft.com/office/drawing/2014/main" val="20009"/>
                    </a:ext>
                  </a:extLst>
                </a:gridCol>
                <a:gridCol w="833718">
                  <a:extLst>
                    <a:ext uri="{9D8B030D-6E8A-4147-A177-3AD203B41FA5}">
                      <a16:colId xmlns:a16="http://schemas.microsoft.com/office/drawing/2014/main" val="20010"/>
                    </a:ext>
                  </a:extLst>
                </a:gridCol>
                <a:gridCol w="809897">
                  <a:extLst>
                    <a:ext uri="{9D8B030D-6E8A-4147-A177-3AD203B41FA5}">
                      <a16:colId xmlns:a16="http://schemas.microsoft.com/office/drawing/2014/main" val="20011"/>
                    </a:ext>
                  </a:extLst>
                </a:gridCol>
              </a:tblGrid>
              <a:tr h="769432">
                <a:tc>
                  <a:txBody>
                    <a:bodyPr/>
                    <a:lstStyle/>
                    <a:p>
                      <a:r>
                        <a:rPr lang="en-GB" sz="1050" dirty="0"/>
                        <a:t>Year</a:t>
                      </a:r>
                      <a:endParaRPr lang="en-GB" sz="1050" b="1" dirty="0"/>
                    </a:p>
                  </a:txBody>
                  <a:tcPr/>
                </a:tc>
                <a:tc>
                  <a:txBody>
                    <a:bodyPr/>
                    <a:lstStyle/>
                    <a:p>
                      <a:r>
                        <a:rPr lang="en-GB" sz="1000" dirty="0"/>
                        <a:t>2007</a:t>
                      </a:r>
                      <a:endParaRPr lang="en-GB" sz="1000" b="1" dirty="0"/>
                    </a:p>
                  </a:txBody>
                  <a:tcPr/>
                </a:tc>
                <a:tc>
                  <a:txBody>
                    <a:bodyPr/>
                    <a:lstStyle/>
                    <a:p>
                      <a:r>
                        <a:rPr lang="en-GB" sz="1000" dirty="0"/>
                        <a:t>2008</a:t>
                      </a:r>
                      <a:endParaRPr lang="en-GB" sz="1000" b="1" dirty="0"/>
                    </a:p>
                  </a:txBody>
                  <a:tcPr/>
                </a:tc>
                <a:tc>
                  <a:txBody>
                    <a:bodyPr/>
                    <a:lstStyle/>
                    <a:p>
                      <a:r>
                        <a:rPr lang="en-GB" sz="1000" dirty="0"/>
                        <a:t>2009</a:t>
                      </a:r>
                      <a:endParaRPr lang="en-GB" sz="1000" b="1" dirty="0"/>
                    </a:p>
                  </a:txBody>
                  <a:tcPr/>
                </a:tc>
                <a:tc>
                  <a:txBody>
                    <a:bodyPr/>
                    <a:lstStyle/>
                    <a:p>
                      <a:r>
                        <a:rPr lang="en-GB" sz="1000" dirty="0"/>
                        <a:t>2010</a:t>
                      </a:r>
                      <a:endParaRPr lang="en-GB" sz="1000" b="1" dirty="0"/>
                    </a:p>
                  </a:txBody>
                  <a:tcPr/>
                </a:tc>
                <a:tc>
                  <a:txBody>
                    <a:bodyPr/>
                    <a:lstStyle/>
                    <a:p>
                      <a:r>
                        <a:rPr lang="en-GB" sz="1000" dirty="0"/>
                        <a:t>2011</a:t>
                      </a:r>
                      <a:endParaRPr lang="en-GB" sz="1000" b="1" dirty="0"/>
                    </a:p>
                  </a:txBody>
                  <a:tcPr/>
                </a:tc>
                <a:tc>
                  <a:txBody>
                    <a:bodyPr/>
                    <a:lstStyle/>
                    <a:p>
                      <a:r>
                        <a:rPr lang="en-GB" sz="1000" dirty="0"/>
                        <a:t>2012</a:t>
                      </a:r>
                      <a:endParaRPr lang="en-GB" sz="1000" b="1" dirty="0"/>
                    </a:p>
                  </a:txBody>
                  <a:tcPr/>
                </a:tc>
                <a:tc>
                  <a:txBody>
                    <a:bodyPr/>
                    <a:lstStyle/>
                    <a:p>
                      <a:r>
                        <a:rPr lang="en-GB" sz="1000" dirty="0"/>
                        <a:t>2013</a:t>
                      </a:r>
                      <a:endParaRPr lang="en-GB" sz="1000" b="1" dirty="0"/>
                    </a:p>
                  </a:txBody>
                  <a:tcPr/>
                </a:tc>
                <a:tc>
                  <a:txBody>
                    <a:bodyPr/>
                    <a:lstStyle/>
                    <a:p>
                      <a:r>
                        <a:rPr lang="en-GB" sz="1000" dirty="0"/>
                        <a:t>2014</a:t>
                      </a:r>
                      <a:endParaRPr lang="en-GB" sz="1000" b="1" dirty="0"/>
                    </a:p>
                  </a:txBody>
                  <a:tcPr/>
                </a:tc>
                <a:tc>
                  <a:txBody>
                    <a:bodyPr/>
                    <a:lstStyle/>
                    <a:p>
                      <a:r>
                        <a:rPr lang="en-GB" sz="1000" dirty="0"/>
                        <a:t>2015</a:t>
                      </a:r>
                      <a:endParaRPr lang="en-GB" sz="1000" b="1" dirty="0"/>
                    </a:p>
                  </a:txBody>
                  <a:tcPr/>
                </a:tc>
                <a:tc>
                  <a:txBody>
                    <a:bodyPr/>
                    <a:lstStyle/>
                    <a:p>
                      <a:r>
                        <a:rPr lang="en-GB" sz="1000" dirty="0"/>
                        <a:t>2016</a:t>
                      </a:r>
                      <a:endParaRPr lang="en-GB" sz="1000" b="1" dirty="0"/>
                    </a:p>
                  </a:txBody>
                  <a:tcPr/>
                </a:tc>
                <a:tc>
                  <a:txBody>
                    <a:bodyPr/>
                    <a:lstStyle/>
                    <a:p>
                      <a:r>
                        <a:rPr lang="en-GB" sz="1000" dirty="0"/>
                        <a:t>2017</a:t>
                      </a:r>
                      <a:endParaRPr lang="en-GB" sz="1000" b="1" dirty="0"/>
                    </a:p>
                  </a:txBody>
                  <a:tcPr/>
                </a:tc>
                <a:extLst>
                  <a:ext uri="{0D108BD9-81ED-4DB2-BD59-A6C34878D82A}">
                    <a16:rowId xmlns:a16="http://schemas.microsoft.com/office/drawing/2014/main" val="10000"/>
                  </a:ext>
                </a:extLst>
              </a:tr>
              <a:tr h="446743">
                <a:tc>
                  <a:txBody>
                    <a:bodyPr/>
                    <a:lstStyle/>
                    <a:p>
                      <a:r>
                        <a:rPr lang="en-GB" sz="1050" dirty="0"/>
                        <a:t>HEP</a:t>
                      </a:r>
                      <a:endParaRPr lang="en-GB" sz="1050" b="1" dirty="0">
                        <a:solidFill>
                          <a:srgbClr val="0000FF"/>
                        </a:solidFill>
                      </a:endParaRPr>
                    </a:p>
                  </a:txBody>
                  <a:tcPr/>
                </a:tc>
                <a:tc>
                  <a:txBody>
                    <a:bodyPr/>
                    <a:lstStyle/>
                    <a:p>
                      <a:r>
                        <a:rPr lang="en-GB" sz="1000" b="1" dirty="0">
                          <a:solidFill>
                            <a:srgbClr val="FF0000"/>
                          </a:solidFill>
                        </a:rPr>
                        <a:t>HERA</a:t>
                      </a:r>
                      <a:r>
                        <a:rPr lang="en-GB" sz="1000" b="1" baseline="0" dirty="0">
                          <a:solidFill>
                            <a:srgbClr val="FF0000"/>
                          </a:solidFill>
                        </a:rPr>
                        <a:t> stops</a:t>
                      </a:r>
                      <a:endParaRPr lang="en-GB" sz="1000" b="1" dirty="0">
                        <a:solidFill>
                          <a:srgbClr val="FF0000"/>
                        </a:solidFill>
                      </a:endParaRPr>
                    </a:p>
                  </a:txBody>
                  <a:tcPr/>
                </a:tc>
                <a:tc>
                  <a:txBody>
                    <a:bodyPr/>
                    <a:lstStyle/>
                    <a:p>
                      <a:r>
                        <a:rPr lang="en-GB" sz="1000" b="1" dirty="0">
                          <a:solidFill>
                            <a:srgbClr val="FF0000"/>
                          </a:solidFill>
                        </a:rPr>
                        <a:t>Babar stops</a:t>
                      </a:r>
                    </a:p>
                  </a:txBody>
                  <a:tcPr/>
                </a:tc>
                <a:tc>
                  <a:txBody>
                    <a:bodyPr/>
                    <a:lstStyle/>
                    <a:p>
                      <a:r>
                        <a:rPr lang="en-GB" sz="1000" b="1" dirty="0">
                          <a:solidFill>
                            <a:srgbClr val="0070C0"/>
                          </a:solidFill>
                        </a:rPr>
                        <a:t>LHC starts</a:t>
                      </a:r>
                    </a:p>
                  </a:txBody>
                  <a:tcPr/>
                </a:tc>
                <a:tc>
                  <a:txBody>
                    <a:bodyPr/>
                    <a:lstStyle/>
                    <a:p>
                      <a:r>
                        <a:rPr lang="en-GB" sz="1000" b="1" dirty="0">
                          <a:solidFill>
                            <a:srgbClr val="FF0000"/>
                          </a:solidFill>
                        </a:rPr>
                        <a:t>Belle I stops</a:t>
                      </a:r>
                    </a:p>
                  </a:txBody>
                  <a:tcPr/>
                </a:tc>
                <a:tc>
                  <a:txBody>
                    <a:bodyPr/>
                    <a:lstStyle/>
                    <a:p>
                      <a:r>
                        <a:rPr lang="en-GB" sz="1000" b="1" dirty="0" err="1">
                          <a:solidFill>
                            <a:srgbClr val="FF0000"/>
                          </a:solidFill>
                        </a:rPr>
                        <a:t>Tevatron</a:t>
                      </a:r>
                      <a:r>
                        <a:rPr lang="en-GB" sz="1000" b="1" dirty="0">
                          <a:solidFill>
                            <a:srgbClr val="FF0000"/>
                          </a:solidFill>
                        </a:rPr>
                        <a:t> stops</a:t>
                      </a:r>
                    </a:p>
                  </a:txBody>
                  <a:tcPr/>
                </a:tc>
                <a:tc>
                  <a:txBody>
                    <a:bodyPr/>
                    <a:lstStyle/>
                    <a:p>
                      <a:endParaRPr lang="en-GB" sz="1000" b="0" dirty="0">
                        <a:solidFill>
                          <a:srgbClr val="0000FF"/>
                        </a:solidFill>
                      </a:endParaRPr>
                    </a:p>
                  </a:txBody>
                  <a:tcPr/>
                </a:tc>
                <a:tc>
                  <a:txBody>
                    <a:bodyPr/>
                    <a:lstStyle/>
                    <a:p>
                      <a:endParaRPr lang="en-GB" sz="1000" b="0" dirty="0">
                        <a:solidFill>
                          <a:srgbClr val="0000FF"/>
                        </a:solidFill>
                      </a:endParaRPr>
                    </a:p>
                  </a:txBody>
                  <a:tcPr/>
                </a:tc>
                <a:tc>
                  <a:txBody>
                    <a:bodyPr/>
                    <a:lstStyle/>
                    <a:p>
                      <a:endParaRPr lang="en-GB" sz="1000" b="0" dirty="0">
                        <a:solidFill>
                          <a:srgbClr val="0000FF"/>
                        </a:solidFill>
                      </a:endParaRPr>
                    </a:p>
                  </a:txBody>
                  <a:tcPr/>
                </a:tc>
                <a:tc>
                  <a:txBody>
                    <a:bodyPr/>
                    <a:lstStyle/>
                    <a:p>
                      <a:r>
                        <a:rPr lang="en-GB" sz="1000" b="1" dirty="0">
                          <a:solidFill>
                            <a:srgbClr val="0070C0"/>
                          </a:solidFill>
                        </a:rPr>
                        <a:t>LHC Run 2</a:t>
                      </a:r>
                    </a:p>
                  </a:txBody>
                  <a:tcPr/>
                </a:tc>
                <a:tc>
                  <a:txBody>
                    <a:bodyPr/>
                    <a:lstStyle/>
                    <a:p>
                      <a:endParaRPr lang="en-GB" sz="800" b="0" dirty="0">
                        <a:solidFill>
                          <a:srgbClr val="0000FF"/>
                        </a:solidFill>
                      </a:endParaRPr>
                    </a:p>
                  </a:txBody>
                  <a:tcPr/>
                </a:tc>
                <a:tc>
                  <a:txBody>
                    <a:bodyPr/>
                    <a:lstStyle/>
                    <a:p>
                      <a:endParaRPr lang="en-GB" sz="800" b="0" dirty="0">
                        <a:solidFill>
                          <a:srgbClr val="0000FF"/>
                        </a:solidFill>
                      </a:endParaRPr>
                    </a:p>
                  </a:txBody>
                  <a:tcPr/>
                </a:tc>
                <a:extLst>
                  <a:ext uri="{0D108BD9-81ED-4DB2-BD59-A6C34878D82A}">
                    <a16:rowId xmlns:a16="http://schemas.microsoft.com/office/drawing/2014/main" val="10001"/>
                  </a:ext>
                </a:extLst>
              </a:tr>
              <a:tr h="630100">
                <a:tc>
                  <a:txBody>
                    <a:bodyPr/>
                    <a:lstStyle/>
                    <a:p>
                      <a:r>
                        <a:rPr lang="en-GB" sz="1050" dirty="0"/>
                        <a:t>DPHEP Group</a:t>
                      </a:r>
                    </a:p>
                  </a:txBody>
                  <a:tcPr/>
                </a:tc>
                <a:tc>
                  <a:txBody>
                    <a:bodyPr/>
                    <a:lstStyle/>
                    <a:p>
                      <a:endParaRPr lang="en-GB" sz="800" b="0" dirty="0"/>
                    </a:p>
                  </a:txBody>
                  <a:tcPr/>
                </a:tc>
                <a:tc>
                  <a:txBody>
                    <a:bodyPr/>
                    <a:lstStyle/>
                    <a:p>
                      <a:endParaRPr lang="en-GB" sz="800" b="0" dirty="0"/>
                    </a:p>
                  </a:txBody>
                  <a:tcPr/>
                </a:tc>
                <a:tc>
                  <a:txBody>
                    <a:bodyPr/>
                    <a:lstStyle/>
                    <a:p>
                      <a:r>
                        <a:rPr lang="en-GB" sz="1200" b="1" dirty="0"/>
                        <a:t>ICFA Panel</a:t>
                      </a:r>
                    </a:p>
                  </a:txBody>
                  <a:tcPr/>
                </a:tc>
                <a:tc>
                  <a:txBody>
                    <a:bodyPr/>
                    <a:lstStyle/>
                    <a:p>
                      <a:endParaRPr lang="en-GB" sz="800" b="0"/>
                    </a:p>
                  </a:txBody>
                  <a:tcPr/>
                </a:tc>
                <a:tc>
                  <a:txBody>
                    <a:bodyPr/>
                    <a:lstStyle/>
                    <a:p>
                      <a:r>
                        <a:rPr lang="en-GB" sz="1000" b="1" dirty="0"/>
                        <a:t>LHC exp.</a:t>
                      </a:r>
                      <a:r>
                        <a:rPr lang="en-GB" sz="1000" b="1" baseline="0" dirty="0"/>
                        <a:t> joined</a:t>
                      </a:r>
                      <a:endParaRPr lang="en-GB" sz="1000" b="1" dirty="0">
                        <a:solidFill>
                          <a:srgbClr val="008000"/>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dirty="0">
                          <a:solidFill>
                            <a:srgbClr val="0070C0"/>
                          </a:solidFill>
                        </a:rPr>
                        <a:t>DPHEP Manger appointed at CERN</a:t>
                      </a:r>
                    </a:p>
                    <a:p>
                      <a:endParaRPr lang="en-GB" sz="800" b="0" dirty="0"/>
                    </a:p>
                  </a:txBody>
                  <a:tcPr/>
                </a:tc>
                <a:tc>
                  <a:txBody>
                    <a:bodyPr/>
                    <a:lstStyle/>
                    <a:p>
                      <a:endParaRPr lang="en-GB" sz="800" b="0" dirty="0"/>
                    </a:p>
                  </a:txBody>
                  <a:tcPr/>
                </a:tc>
                <a:tc>
                  <a:txBody>
                    <a:bodyPr/>
                    <a:lstStyle/>
                    <a:p>
                      <a:r>
                        <a:rPr lang="en-GB" sz="1400" b="1" dirty="0">
                          <a:solidFill>
                            <a:srgbClr val="00B050"/>
                          </a:solidFill>
                        </a:rPr>
                        <a:t>DPHEP </a:t>
                      </a:r>
                      <a:r>
                        <a:rPr lang="en-GB" sz="800" b="1" dirty="0">
                          <a:solidFill>
                            <a:srgbClr val="00B050"/>
                          </a:solidFill>
                        </a:rPr>
                        <a:t>Collaboration Agreements signed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a:t>1</a:t>
                      </a:r>
                      <a:r>
                        <a:rPr lang="en-GB" sz="800" baseline="30000" dirty="0"/>
                        <a:t>st</a:t>
                      </a:r>
                      <a:r>
                        <a:rPr lang="en-GB" sz="800" dirty="0"/>
                        <a:t> DPHEP Collaboration Meeting</a:t>
                      </a:r>
                      <a:endParaRPr lang="en-GB" sz="800" b="0" dirty="0"/>
                    </a:p>
                    <a:p>
                      <a:endParaRPr lang="en-GB" sz="800" b="0" dirty="0"/>
                    </a:p>
                  </a:txBody>
                  <a:tcPr/>
                </a:tc>
                <a:tc>
                  <a:txBody>
                    <a:bodyPr/>
                    <a:lstStyle/>
                    <a:p>
                      <a:endParaRPr lang="en-GB" sz="800"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dirty="0">
                          <a:solidFill>
                            <a:schemeClr val="accent4">
                              <a:lumMod val="75000"/>
                            </a:schemeClr>
                          </a:solidFill>
                        </a:rPr>
                        <a:t>2</a:t>
                      </a:r>
                      <a:r>
                        <a:rPr lang="en-GB" sz="800" baseline="30000" dirty="0">
                          <a:solidFill>
                            <a:schemeClr val="accent4">
                              <a:lumMod val="75000"/>
                            </a:schemeClr>
                          </a:solidFill>
                        </a:rPr>
                        <a:t>nd</a:t>
                      </a:r>
                      <a:r>
                        <a:rPr lang="en-GB" sz="800" baseline="0" dirty="0">
                          <a:solidFill>
                            <a:schemeClr val="accent4">
                              <a:lumMod val="75000"/>
                            </a:schemeClr>
                          </a:solidFill>
                        </a:rPr>
                        <a:t> </a:t>
                      </a:r>
                      <a:r>
                        <a:rPr lang="en-GB" sz="800" dirty="0">
                          <a:solidFill>
                            <a:schemeClr val="accent4">
                              <a:lumMod val="75000"/>
                            </a:schemeClr>
                          </a:solidFill>
                        </a:rPr>
                        <a:t> DPHEP Collaboration Meeting</a:t>
                      </a:r>
                      <a:endParaRPr lang="en-GB" sz="800" b="0" dirty="0">
                        <a:solidFill>
                          <a:schemeClr val="accent4">
                            <a:lumMod val="75000"/>
                          </a:schemeClr>
                        </a:solidFill>
                      </a:endParaRPr>
                    </a:p>
                    <a:p>
                      <a:endParaRPr lang="en-GB" sz="800" b="0" dirty="0"/>
                    </a:p>
                  </a:txBody>
                  <a:tcPr/>
                </a:tc>
                <a:extLst>
                  <a:ext uri="{0D108BD9-81ED-4DB2-BD59-A6C34878D82A}">
                    <a16:rowId xmlns:a16="http://schemas.microsoft.com/office/drawing/2014/main" val="10002"/>
                  </a:ext>
                </a:extLst>
              </a:tr>
              <a:tr h="713015">
                <a:tc>
                  <a:txBody>
                    <a:bodyPr/>
                    <a:lstStyle/>
                    <a:p>
                      <a:r>
                        <a:rPr lang="en-GB" sz="1050" dirty="0"/>
                        <a:t>DPHEP Docs</a:t>
                      </a:r>
                      <a:endParaRPr lang="en-GB" sz="1050" b="1" dirty="0"/>
                    </a:p>
                  </a:txBody>
                  <a:tcPr/>
                </a:tc>
                <a:tc>
                  <a:txBody>
                    <a:bodyPr/>
                    <a:lstStyle/>
                    <a:p>
                      <a:endParaRPr lang="en-GB" sz="800" b="0"/>
                    </a:p>
                  </a:txBody>
                  <a:tcPr/>
                </a:tc>
                <a:tc>
                  <a:txBody>
                    <a:bodyPr/>
                    <a:lstStyle/>
                    <a:p>
                      <a:endParaRPr lang="en-GB" sz="800" b="0" dirty="0"/>
                    </a:p>
                  </a:txBody>
                  <a:tcPr/>
                </a:tc>
                <a:tc>
                  <a:txBody>
                    <a:bodyPr/>
                    <a:lstStyle/>
                    <a:p>
                      <a:r>
                        <a:rPr lang="en-GB" sz="900" b="1" baseline="0" dirty="0">
                          <a:solidFill>
                            <a:schemeClr val="accent4">
                              <a:lumMod val="50000"/>
                            </a:schemeClr>
                          </a:solidFill>
                        </a:rPr>
                        <a:t>DPHEP White Paper</a:t>
                      </a:r>
                    </a:p>
                  </a:txBody>
                  <a:tcPr/>
                </a:tc>
                <a:tc>
                  <a:txBody>
                    <a:bodyPr/>
                    <a:lstStyle/>
                    <a:p>
                      <a:endParaRPr lang="en-GB" sz="800" b="0" dirty="0"/>
                    </a:p>
                  </a:txBody>
                  <a:tcPr/>
                </a:tc>
                <a:tc>
                  <a:txBody>
                    <a:bodyPr/>
                    <a:lstStyle/>
                    <a:p>
                      <a:endParaRPr lang="en-GB" sz="800" b="0" dirty="0"/>
                    </a:p>
                  </a:txBody>
                  <a:tcPr/>
                </a:tc>
                <a:tc>
                  <a:txBody>
                    <a:bodyPr/>
                    <a:lstStyle/>
                    <a:p>
                      <a:r>
                        <a:rPr lang="en-GB" sz="1000" b="1" baseline="0" dirty="0">
                          <a:solidFill>
                            <a:srgbClr val="0070C0"/>
                          </a:solidFill>
                        </a:rPr>
                        <a:t>Blueprint  Report</a:t>
                      </a:r>
                      <a:endParaRPr lang="en-GB" sz="1000" b="1" dirty="0">
                        <a:solidFill>
                          <a:srgbClr val="0070C0"/>
                        </a:solidFill>
                      </a:endParaRPr>
                    </a:p>
                  </a:txBody>
                  <a:tcPr/>
                </a:tc>
                <a:tc>
                  <a:txBody>
                    <a:bodyPr/>
                    <a:lstStyle/>
                    <a:p>
                      <a:endParaRPr lang="en-GB" sz="800" b="1" dirty="0">
                        <a:solidFill>
                          <a:srgbClr val="3366FF"/>
                        </a:solidFill>
                      </a:endParaRPr>
                    </a:p>
                  </a:txBody>
                  <a:tcPr/>
                </a:tc>
                <a:tc>
                  <a:txBody>
                    <a:bodyPr/>
                    <a:lstStyle/>
                    <a:p>
                      <a:endParaRPr lang="en-GB" sz="800" b="1" dirty="0">
                        <a:solidFill>
                          <a:srgbClr val="3366FF"/>
                        </a:solidFill>
                      </a:endParaRPr>
                    </a:p>
                  </a:txBody>
                  <a:tcPr/>
                </a:tc>
                <a:tc>
                  <a:txBody>
                    <a:bodyPr/>
                    <a:lstStyle/>
                    <a:p>
                      <a:r>
                        <a:rPr lang="en-GB" sz="800" dirty="0"/>
                        <a:t>DPHEP Status Report</a:t>
                      </a:r>
                    </a:p>
                    <a:p>
                      <a:r>
                        <a:rPr lang="en-GB" sz="800" dirty="0"/>
                        <a:t>2020 Vision</a:t>
                      </a:r>
                      <a:endParaRPr lang="en-GB" sz="800" b="1" dirty="0">
                        <a:solidFill>
                          <a:srgbClr val="3366FF"/>
                        </a:solidFill>
                      </a:endParaRPr>
                    </a:p>
                  </a:txBody>
                  <a:tcPr/>
                </a:tc>
                <a:tc>
                  <a:txBody>
                    <a:bodyPr/>
                    <a:lstStyle/>
                    <a:p>
                      <a:endParaRPr lang="en-GB" sz="800" b="1" dirty="0">
                        <a:solidFill>
                          <a:srgbClr val="3366FF"/>
                        </a:solidFill>
                      </a:endParaRPr>
                    </a:p>
                  </a:txBody>
                  <a:tcPr/>
                </a:tc>
                <a:tc>
                  <a:txBody>
                    <a:bodyPr/>
                    <a:lstStyle/>
                    <a:p>
                      <a:r>
                        <a:rPr lang="en-GB" sz="800" dirty="0">
                          <a:solidFill>
                            <a:schemeClr val="accent4">
                              <a:lumMod val="75000"/>
                            </a:schemeClr>
                          </a:solidFill>
                        </a:rPr>
                        <a:t>DPHEP 2017 Status Report</a:t>
                      </a:r>
                    </a:p>
                    <a:p>
                      <a:endParaRPr lang="en-GB" sz="800" b="1" dirty="0">
                        <a:solidFill>
                          <a:schemeClr val="accent4">
                            <a:lumMod val="75000"/>
                          </a:schemeClr>
                        </a:solidFill>
                      </a:endParaRPr>
                    </a:p>
                  </a:txBody>
                  <a:tcPr/>
                </a:tc>
                <a:extLst>
                  <a:ext uri="{0D108BD9-81ED-4DB2-BD59-A6C34878D82A}">
                    <a16:rowId xmlns:a16="http://schemas.microsoft.com/office/drawing/2014/main" val="10003"/>
                  </a:ext>
                </a:extLst>
              </a:tr>
              <a:tr h="1200962">
                <a:tc>
                  <a:txBody>
                    <a:bodyPr/>
                    <a:lstStyle/>
                    <a:p>
                      <a:r>
                        <a:rPr lang="en-GB" sz="1050" dirty="0"/>
                        <a:t>DP Projects within </a:t>
                      </a:r>
                      <a:r>
                        <a:rPr lang="en-GB" sz="1050" dirty="0" err="1"/>
                        <a:t>expts</a:t>
                      </a:r>
                      <a:r>
                        <a:rPr lang="en-GB" sz="1050" dirty="0"/>
                        <a:t>.</a:t>
                      </a:r>
                      <a:endParaRPr lang="en-GB" sz="1050" b="1" dirty="0"/>
                    </a:p>
                  </a:txBody>
                  <a:tcPr/>
                </a:tc>
                <a:tc>
                  <a:txBody>
                    <a:bodyPr/>
                    <a:lstStyle/>
                    <a:p>
                      <a:endParaRPr lang="en-GB" sz="800" b="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a:t>Babar DP</a:t>
                      </a:r>
                      <a:r>
                        <a:rPr lang="en-GB" sz="800" b="1" baseline="0" dirty="0"/>
                        <a:t> starts</a:t>
                      </a:r>
                      <a:endParaRPr lang="en-GB" sz="800" b="1" dirty="0">
                        <a:solidFill>
                          <a:srgbClr val="008000"/>
                        </a:solidFill>
                      </a:endParaRPr>
                    </a:p>
                  </a:txBody>
                  <a:tcPr/>
                </a:tc>
                <a:tc>
                  <a:txBody>
                    <a:bodyPr/>
                    <a:lstStyle/>
                    <a:p>
                      <a:endParaRPr lang="en-GB" sz="800" b="1" dirty="0">
                        <a:solidFill>
                          <a:srgbClr val="008000"/>
                        </a:solidFill>
                      </a:endParaRPr>
                    </a:p>
                  </a:txBody>
                  <a:tcPr/>
                </a:tc>
                <a:tc>
                  <a:txBody>
                    <a:bodyPr/>
                    <a:lstStyle/>
                    <a:p>
                      <a:r>
                        <a:rPr lang="en-GB" sz="800" b="1" dirty="0"/>
                        <a:t>HERA DP  starts</a:t>
                      </a:r>
                      <a:endParaRPr lang="en-GB" sz="800" b="1" dirty="0">
                        <a:solidFill>
                          <a:srgbClr val="008000"/>
                        </a:solidFill>
                      </a:endParaRPr>
                    </a:p>
                  </a:txBody>
                  <a:tcPr/>
                </a:tc>
                <a:tc>
                  <a:txBody>
                    <a:bodyPr/>
                    <a:lstStyle/>
                    <a:p>
                      <a:r>
                        <a:rPr lang="en-GB" sz="800" b="1" dirty="0"/>
                        <a:t>BELLE DP starts</a:t>
                      </a:r>
                      <a:endParaRPr lang="en-GB" sz="800" b="1" dirty="0">
                        <a:solidFill>
                          <a:srgbClr val="008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70C0"/>
                          </a:solidFill>
                        </a:rPr>
                        <a:t>CMS DP Policy</a:t>
                      </a:r>
                    </a:p>
                    <a:p>
                      <a:endParaRPr lang="en-GB" sz="800" dirty="0"/>
                    </a:p>
                    <a:p>
                      <a:r>
                        <a:rPr lang="en-GB" sz="800" b="1" dirty="0"/>
                        <a:t>CDF/D0</a:t>
                      </a:r>
                      <a:r>
                        <a:rPr lang="en-GB" sz="800" b="1" baseline="0" dirty="0"/>
                        <a:t> </a:t>
                      </a:r>
                      <a:r>
                        <a:rPr lang="en-GB" sz="800" b="1" dirty="0"/>
                        <a:t>DP starts</a:t>
                      </a:r>
                    </a:p>
                    <a:p>
                      <a:endParaRPr lang="en-GB" sz="800" dirty="0"/>
                    </a:p>
                    <a:p>
                      <a:r>
                        <a:rPr lang="en-GB" sz="800" dirty="0"/>
                        <a:t>Babar LTDAP operational</a:t>
                      </a:r>
                    </a:p>
                    <a:p>
                      <a:endParaRPr lang="en-GB" sz="800" b="1" dirty="0">
                        <a:solidFill>
                          <a:srgbClr val="008000"/>
                        </a:solidFill>
                      </a:endParaRPr>
                    </a:p>
                  </a:txBody>
                  <a:tcPr/>
                </a:tc>
                <a:tc>
                  <a:txBody>
                    <a:bodyPr/>
                    <a:lstStyle/>
                    <a:p>
                      <a:r>
                        <a:rPr lang="en-GB" sz="800" b="1" dirty="0">
                          <a:solidFill>
                            <a:srgbClr val="0070C0"/>
                          </a:solidFill>
                        </a:rPr>
                        <a:t>ALICE,</a:t>
                      </a:r>
                      <a:r>
                        <a:rPr lang="en-GB" sz="800" b="1" baseline="0" dirty="0">
                          <a:solidFill>
                            <a:srgbClr val="0070C0"/>
                          </a:solidFill>
                        </a:rPr>
                        <a:t> </a:t>
                      </a:r>
                      <a:r>
                        <a:rPr lang="en-GB" sz="800" b="1" baseline="0" dirty="0" err="1">
                          <a:solidFill>
                            <a:srgbClr val="0070C0"/>
                          </a:solidFill>
                        </a:rPr>
                        <a:t>LHCb</a:t>
                      </a:r>
                      <a:r>
                        <a:rPr lang="en-GB" sz="800" b="1" baseline="0" dirty="0">
                          <a:solidFill>
                            <a:srgbClr val="0070C0"/>
                          </a:solidFill>
                        </a:rPr>
                        <a:t>, </a:t>
                      </a:r>
                      <a:r>
                        <a:rPr lang="en-GB" sz="800" b="1" dirty="0">
                          <a:solidFill>
                            <a:srgbClr val="0070C0"/>
                          </a:solidFill>
                        </a:rPr>
                        <a:t> DP Policies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70C0"/>
                          </a:solidFill>
                        </a:rPr>
                        <a:t>ATLAS DP Policy</a:t>
                      </a:r>
                    </a:p>
                    <a:p>
                      <a:endParaRPr lang="en-GB" sz="800" dirty="0"/>
                    </a:p>
                    <a:p>
                      <a:r>
                        <a:rPr lang="en-GB" sz="800" dirty="0"/>
                        <a:t>H1/ZEUS DP systems operational</a:t>
                      </a:r>
                    </a:p>
                    <a:p>
                      <a:endParaRPr lang="en-GB" sz="800" dirty="0"/>
                    </a:p>
                  </a:txBody>
                  <a:tcPr/>
                </a:tc>
                <a:tc>
                  <a:txBody>
                    <a:bodyPr/>
                    <a:lstStyle/>
                    <a:p>
                      <a:r>
                        <a:rPr lang="en-GB" sz="800" dirty="0"/>
                        <a:t>CERN/LHC  Open Data </a:t>
                      </a:r>
                    </a:p>
                    <a:p>
                      <a:endParaRPr lang="en-GB" sz="800" b="1" dirty="0">
                        <a:solidFill>
                          <a:srgbClr val="008000"/>
                        </a:solidFill>
                      </a:endParaRPr>
                    </a:p>
                  </a:txBody>
                  <a:tcPr/>
                </a:tc>
                <a:tc>
                  <a:txBody>
                    <a:bodyPr/>
                    <a:lstStyle/>
                    <a:p>
                      <a:r>
                        <a:rPr lang="en-GB" sz="800" dirty="0"/>
                        <a:t>CERN/LHC  Analysis Preservation</a:t>
                      </a:r>
                    </a:p>
                    <a:p>
                      <a:endParaRPr lang="en-GB" sz="800" b="1" dirty="0">
                        <a:solidFill>
                          <a:srgbClr val="008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b="0" dirty="0" err="1">
                          <a:solidFill>
                            <a:schemeClr val="tx1"/>
                          </a:solidFill>
                        </a:rPr>
                        <a:t>Tevatron</a:t>
                      </a:r>
                      <a:r>
                        <a:rPr lang="en-GB" sz="800" b="0" baseline="0" dirty="0">
                          <a:solidFill>
                            <a:schemeClr val="tx1"/>
                          </a:solidFill>
                        </a:rPr>
                        <a:t>  DP operational</a:t>
                      </a:r>
                      <a:endParaRPr lang="en-GB" sz="800" b="0" dirty="0">
                        <a:solidFill>
                          <a:schemeClr val="tx1"/>
                        </a:solidFill>
                      </a:endParaRPr>
                    </a:p>
                    <a:p>
                      <a:endParaRPr lang="en-GB" sz="800" b="1" dirty="0">
                        <a:solidFill>
                          <a:srgbClr val="008000"/>
                        </a:solidFill>
                      </a:endParaRPr>
                    </a:p>
                  </a:txBody>
                  <a:tcPr/>
                </a:tc>
                <a:tc>
                  <a:txBody>
                    <a:bodyPr/>
                    <a:lstStyle/>
                    <a:p>
                      <a:endParaRPr lang="en-GB" sz="800" b="1" dirty="0">
                        <a:solidFill>
                          <a:srgbClr val="008000"/>
                        </a:solidFill>
                      </a:endParaRPr>
                    </a:p>
                  </a:txBody>
                  <a:tcPr/>
                </a:tc>
                <a:extLst>
                  <a:ext uri="{0D108BD9-81ED-4DB2-BD59-A6C34878D82A}">
                    <a16:rowId xmlns:a16="http://schemas.microsoft.com/office/drawing/2014/main" val="10004"/>
                  </a:ext>
                </a:extLst>
              </a:tr>
            </a:tbl>
          </a:graphicData>
        </a:graphic>
      </p:graphicFrame>
      <p:sp>
        <p:nvSpPr>
          <p:cNvPr id="10" name="TextBox 9"/>
          <p:cNvSpPr txBox="1"/>
          <p:nvPr/>
        </p:nvSpPr>
        <p:spPr>
          <a:xfrm>
            <a:off x="1103973" y="2105839"/>
            <a:ext cx="2988526" cy="307777"/>
          </a:xfrm>
          <a:prstGeom prst="rect">
            <a:avLst/>
          </a:prstGeom>
          <a:solidFill>
            <a:schemeClr val="bg1">
              <a:lumMod val="85000"/>
            </a:schemeClr>
          </a:solidFill>
        </p:spPr>
        <p:txBody>
          <a:bodyPr wrap="square" rtlCol="0">
            <a:spAutoFit/>
          </a:bodyPr>
          <a:lstStyle/>
          <a:p>
            <a:pPr algn="ctr"/>
            <a:r>
              <a:rPr lang="en-US" sz="1400" dirty="0"/>
              <a:t>Start-up</a:t>
            </a:r>
          </a:p>
        </p:txBody>
      </p:sp>
      <p:sp>
        <p:nvSpPr>
          <p:cNvPr id="11" name="TextBox 10"/>
          <p:cNvSpPr txBox="1"/>
          <p:nvPr/>
        </p:nvSpPr>
        <p:spPr>
          <a:xfrm>
            <a:off x="4343400" y="2105838"/>
            <a:ext cx="2062976" cy="307777"/>
          </a:xfrm>
          <a:prstGeom prst="rect">
            <a:avLst/>
          </a:prstGeom>
          <a:solidFill>
            <a:schemeClr val="bg1">
              <a:lumMod val="85000"/>
            </a:schemeClr>
          </a:solidFill>
        </p:spPr>
        <p:txBody>
          <a:bodyPr wrap="square" rtlCol="0">
            <a:spAutoFit/>
          </a:bodyPr>
          <a:lstStyle/>
          <a:p>
            <a:pPr algn="ctr"/>
            <a:r>
              <a:rPr lang="en-US" sz="1400"/>
              <a:t>Consolidation</a:t>
            </a:r>
            <a:endParaRPr lang="en-US" sz="1400" dirty="0"/>
          </a:p>
        </p:txBody>
      </p:sp>
      <p:sp>
        <p:nvSpPr>
          <p:cNvPr id="12" name="TextBox 11"/>
          <p:cNvSpPr txBox="1"/>
          <p:nvPr/>
        </p:nvSpPr>
        <p:spPr>
          <a:xfrm>
            <a:off x="6621035" y="2105837"/>
            <a:ext cx="2277636" cy="307777"/>
          </a:xfrm>
          <a:prstGeom prst="rect">
            <a:avLst/>
          </a:prstGeom>
          <a:solidFill>
            <a:schemeClr val="bg1">
              <a:lumMod val="85000"/>
            </a:schemeClr>
          </a:solidFill>
        </p:spPr>
        <p:txBody>
          <a:bodyPr wrap="square" rtlCol="0">
            <a:spAutoFit/>
          </a:bodyPr>
          <a:lstStyle/>
          <a:p>
            <a:pPr algn="ctr"/>
            <a:r>
              <a:rPr lang="en-US" sz="1400"/>
              <a:t>DPHEP Collaboration</a:t>
            </a:r>
            <a:endParaRPr lang="en-US" sz="1400" dirty="0"/>
          </a:p>
        </p:txBody>
      </p:sp>
      <p:sp>
        <p:nvSpPr>
          <p:cNvPr id="13" name="TextBox 12">
            <a:extLst>
              <a:ext uri="{FF2B5EF4-FFF2-40B4-BE49-F238E27FC236}">
                <a16:creationId xmlns:a16="http://schemas.microsoft.com/office/drawing/2014/main" id="{9B164E18-632E-9B4A-8F31-4658328D7B08}"/>
              </a:ext>
            </a:extLst>
          </p:cNvPr>
          <p:cNvSpPr txBox="1"/>
          <p:nvPr/>
        </p:nvSpPr>
        <p:spPr>
          <a:xfrm>
            <a:off x="304800" y="267230"/>
            <a:ext cx="1264000" cy="646331"/>
          </a:xfrm>
          <a:prstGeom prst="rect">
            <a:avLst/>
          </a:prstGeom>
          <a:noFill/>
        </p:spPr>
        <p:txBody>
          <a:bodyPr wrap="none" rtlCol="0">
            <a:spAutoFit/>
          </a:bodyPr>
          <a:lstStyle/>
          <a:p>
            <a:r>
              <a:rPr lang="en-FR" dirty="0"/>
              <a:t>2018 status</a:t>
            </a:r>
          </a:p>
          <a:p>
            <a:endParaRPr lang="en-FR" dirty="0"/>
          </a:p>
        </p:txBody>
      </p:sp>
    </p:spTree>
    <p:extLst>
      <p:ext uri="{BB962C8B-B14F-4D97-AF65-F5344CB8AC3E}">
        <p14:creationId xmlns:p14="http://schemas.microsoft.com/office/powerpoint/2010/main" val="1674064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5169" y="-60470"/>
            <a:ext cx="8229600" cy="1143000"/>
          </a:xfrm>
        </p:spPr>
        <p:txBody>
          <a:bodyPr>
            <a:normAutofit/>
          </a:bodyPr>
          <a:lstStyle/>
          <a:p>
            <a:r>
              <a:rPr lang="fr-FR" dirty="0"/>
              <a:t>LHC Data </a:t>
            </a:r>
            <a:r>
              <a:rPr lang="fr-FR" dirty="0" err="1"/>
              <a:t>Preservation</a:t>
            </a:r>
            <a:endParaRPr lang="fr-FR" dirty="0"/>
          </a:p>
        </p:txBody>
      </p:sp>
      <p:sp>
        <p:nvSpPr>
          <p:cNvPr id="3" name="Espace réservé du contenu 2"/>
          <p:cNvSpPr>
            <a:spLocks noGrp="1"/>
          </p:cNvSpPr>
          <p:nvPr>
            <p:ph idx="1"/>
          </p:nvPr>
        </p:nvSpPr>
        <p:spPr>
          <a:xfrm>
            <a:off x="273077" y="1102176"/>
            <a:ext cx="5496657" cy="3318012"/>
          </a:xfrm>
        </p:spPr>
        <p:txBody>
          <a:bodyPr>
            <a:normAutofit fontScale="55000" lnSpcReduction="20000"/>
          </a:bodyPr>
          <a:lstStyle/>
          <a:p>
            <a:r>
              <a:rPr lang="fr-FR" dirty="0"/>
              <a:t>Data </a:t>
            </a:r>
            <a:r>
              <a:rPr lang="fr-FR" dirty="0" err="1"/>
              <a:t>Preservation</a:t>
            </a:r>
            <a:r>
              <a:rPr lang="fr-FR" dirty="0"/>
              <a:t> and Open Access </a:t>
            </a:r>
            <a:r>
              <a:rPr lang="fr-FR" dirty="0" err="1"/>
              <a:t>policies</a:t>
            </a:r>
            <a:r>
              <a:rPr lang="fr-FR" dirty="0"/>
              <a:t> (</a:t>
            </a:r>
            <a:r>
              <a:rPr lang="fr-FR" dirty="0" err="1"/>
              <a:t>already</a:t>
            </a:r>
            <a:r>
              <a:rPr lang="fr-FR" dirty="0"/>
              <a:t> </a:t>
            </a:r>
            <a:r>
              <a:rPr lang="fr-FR" dirty="0" err="1"/>
              <a:t>since</a:t>
            </a:r>
            <a:r>
              <a:rPr lang="fr-FR" dirty="0"/>
              <a:t> 2012-2014)</a:t>
            </a:r>
          </a:p>
          <a:p>
            <a:pPr lvl="1"/>
            <a:r>
              <a:rPr lang="fr-FR" dirty="0"/>
              <a:t>DP </a:t>
            </a:r>
            <a:r>
              <a:rPr lang="fr-FR" dirty="0" err="1"/>
              <a:t>is</a:t>
            </a:r>
            <a:r>
              <a:rPr lang="fr-FR" dirty="0"/>
              <a:t> a « </a:t>
            </a:r>
            <a:r>
              <a:rPr lang="fr-FR" dirty="0" err="1"/>
              <a:t>specification</a:t>
            </a:r>
            <a:r>
              <a:rPr lang="fr-FR" dirty="0"/>
              <a:t> » </a:t>
            </a:r>
            <a:r>
              <a:rPr lang="fr-FR" dirty="0" err="1"/>
              <a:t>included</a:t>
            </a:r>
            <a:r>
              <a:rPr lang="fr-FR" dirty="0"/>
              <a:t> in the </a:t>
            </a:r>
            <a:r>
              <a:rPr lang="fr-FR" dirty="0" err="1"/>
              <a:t>computing</a:t>
            </a:r>
            <a:r>
              <a:rPr lang="fr-FR" dirty="0"/>
              <a:t> </a:t>
            </a:r>
            <a:r>
              <a:rPr lang="fr-FR" dirty="0" err="1"/>
              <a:t>models</a:t>
            </a:r>
            <a:r>
              <a:rPr lang="fr-FR" dirty="0"/>
              <a:t> and plans for upgrades</a:t>
            </a:r>
          </a:p>
          <a:p>
            <a:pPr lvl="1"/>
            <a:r>
              <a:rPr lang="fr-FR" dirty="0"/>
              <a:t>HEP Software </a:t>
            </a:r>
            <a:r>
              <a:rPr lang="fr-FR" dirty="0" err="1"/>
              <a:t>Foundation</a:t>
            </a:r>
            <a:r>
              <a:rPr lang="fr-FR" dirty="0"/>
              <a:t> Roadmap</a:t>
            </a:r>
          </a:p>
          <a:p>
            <a:r>
              <a:rPr lang="fr-FR" dirty="0" err="1"/>
              <a:t>Strong</a:t>
            </a:r>
            <a:r>
              <a:rPr lang="fr-FR" dirty="0"/>
              <a:t> initiative on Open Data and Open Science </a:t>
            </a:r>
            <a:r>
              <a:rPr lang="fr-FR" dirty="0" err="1"/>
              <a:t>policy</a:t>
            </a:r>
            <a:endParaRPr lang="fr-FR" dirty="0"/>
          </a:p>
          <a:p>
            <a:r>
              <a:rPr lang="fr-FR" dirty="0" err="1"/>
              <a:t>Concrete</a:t>
            </a:r>
            <a:r>
              <a:rPr lang="fr-FR" dirty="0"/>
              <a:t> </a:t>
            </a:r>
            <a:r>
              <a:rPr lang="fr-FR" dirty="0" err="1"/>
              <a:t>implementation</a:t>
            </a:r>
            <a:r>
              <a:rPr lang="fr-FR" dirty="0"/>
              <a:t> and </a:t>
            </a:r>
            <a:r>
              <a:rPr lang="fr-FR" dirty="0" err="1"/>
              <a:t>technology-oriented</a:t>
            </a:r>
            <a:r>
              <a:rPr lang="fr-FR" dirty="0"/>
              <a:t> </a:t>
            </a:r>
            <a:r>
              <a:rPr lang="fr-FR" dirty="0" err="1"/>
              <a:t>survey</a:t>
            </a:r>
            <a:endParaRPr lang="fr-FR" dirty="0"/>
          </a:p>
          <a:p>
            <a:pPr lvl="1"/>
            <a:r>
              <a:rPr lang="fr-FR" dirty="0" err="1"/>
              <a:t>Very</a:t>
            </a:r>
            <a:r>
              <a:rPr lang="fr-FR" dirty="0"/>
              <a:t> active multi-</a:t>
            </a:r>
            <a:r>
              <a:rPr lang="fr-FR" dirty="0" err="1"/>
              <a:t>experiment</a:t>
            </a:r>
            <a:r>
              <a:rPr lang="fr-FR" dirty="0"/>
              <a:t> </a:t>
            </a:r>
            <a:r>
              <a:rPr lang="fr-FR" dirty="0" err="1"/>
              <a:t>projects</a:t>
            </a:r>
            <a:endParaRPr lang="fr-FR" dirty="0"/>
          </a:p>
          <a:p>
            <a:pPr lvl="1"/>
            <a:r>
              <a:rPr lang="fr-FR" dirty="0"/>
              <a:t>data </a:t>
            </a:r>
            <a:r>
              <a:rPr lang="fr-FR" dirty="0" err="1"/>
              <a:t>re-use</a:t>
            </a:r>
            <a:r>
              <a:rPr lang="fr-FR" dirty="0"/>
              <a:t>, </a:t>
            </a:r>
            <a:r>
              <a:rPr lang="fr-FR" dirty="0" err="1"/>
              <a:t>réanalysis</a:t>
            </a:r>
            <a:r>
              <a:rPr lang="fr-FR" dirty="0"/>
              <a:t>, </a:t>
            </a:r>
            <a:r>
              <a:rPr lang="fr-FR" dirty="0" err="1"/>
              <a:t>réinterpretation</a:t>
            </a:r>
            <a:r>
              <a:rPr lang="fr-FR" dirty="0"/>
              <a:t>, </a:t>
            </a:r>
            <a:r>
              <a:rPr lang="fr-FR" dirty="0" err="1"/>
              <a:t>outreach</a:t>
            </a:r>
            <a:r>
              <a:rPr lang="fr-FR" dirty="0"/>
              <a:t> etc.</a:t>
            </a:r>
          </a:p>
          <a:p>
            <a:pPr lvl="2"/>
            <a:r>
              <a:rPr lang="fr-FR" dirty="0" err="1"/>
              <a:t>OpenData</a:t>
            </a:r>
            <a:r>
              <a:rPr lang="fr-FR" dirty="0"/>
              <a:t>, </a:t>
            </a:r>
            <a:r>
              <a:rPr lang="fr-FR" dirty="0" err="1"/>
              <a:t>Analysis</a:t>
            </a:r>
            <a:r>
              <a:rPr lang="fr-FR" dirty="0"/>
              <a:t> </a:t>
            </a:r>
            <a:r>
              <a:rPr lang="fr-FR" dirty="0" err="1"/>
              <a:t>Preservation</a:t>
            </a:r>
            <a:r>
              <a:rPr lang="fr-FR" dirty="0"/>
              <a:t>, REANA…</a:t>
            </a:r>
          </a:p>
          <a:p>
            <a:pPr marL="914400" lvl="2" indent="0">
              <a:buNone/>
            </a:pPr>
            <a:r>
              <a:rPr lang="fr-FR" dirty="0"/>
              <a:t> </a:t>
            </a:r>
          </a:p>
          <a:p>
            <a:endParaRPr lang="fr-FR" dirty="0"/>
          </a:p>
        </p:txBody>
      </p:sp>
      <p:sp>
        <p:nvSpPr>
          <p:cNvPr id="4" name="Espace réservé de la date 3"/>
          <p:cNvSpPr>
            <a:spLocks noGrp="1"/>
          </p:cNvSpPr>
          <p:nvPr>
            <p:ph type="dt" sz="half" idx="10"/>
          </p:nvPr>
        </p:nvSpPr>
        <p:spPr/>
        <p:txBody>
          <a:bodyPr/>
          <a:lstStyle/>
          <a:p>
            <a:fld id="{FECC2857-806A-8546-8E46-E724D39D4FB9}" type="datetime1">
              <a:rPr lang="fr-FR" smtClean="0"/>
              <a:t>21/06/2021</a:t>
            </a:fld>
            <a:endParaRPr lang="fr-FR"/>
          </a:p>
        </p:txBody>
      </p:sp>
      <p:sp>
        <p:nvSpPr>
          <p:cNvPr id="6" name="Espace réservé du numéro de diapositive 5"/>
          <p:cNvSpPr>
            <a:spLocks noGrp="1"/>
          </p:cNvSpPr>
          <p:nvPr>
            <p:ph type="sldNum" sz="quarter" idx="12"/>
          </p:nvPr>
        </p:nvSpPr>
        <p:spPr/>
        <p:txBody>
          <a:bodyPr/>
          <a:lstStyle/>
          <a:p>
            <a:fld id="{2F276DBA-A1FC-F74B-96D9-35104F3A9E3F}" type="slidenum">
              <a:rPr lang="fr-FR" smtClean="0"/>
              <a:t>20</a:t>
            </a:fld>
            <a:endParaRPr lang="fr-F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6293" y="1324888"/>
            <a:ext cx="3162555" cy="2259714"/>
          </a:xfrm>
          <a:prstGeom prst="rect">
            <a:avLst/>
          </a:prstGeom>
        </p:spPr>
      </p:pic>
      <p:sp>
        <p:nvSpPr>
          <p:cNvPr id="8" name="Rectangle 7"/>
          <p:cNvSpPr/>
          <p:nvPr/>
        </p:nvSpPr>
        <p:spPr>
          <a:xfrm>
            <a:off x="7387570" y="1828800"/>
            <a:ext cx="1162498" cy="253916"/>
          </a:xfrm>
          <a:prstGeom prst="rect">
            <a:avLst/>
          </a:prstGeom>
        </p:spPr>
        <p:txBody>
          <a:bodyPr wrap="none">
            <a:spAutoFit/>
          </a:bodyPr>
          <a:lstStyle/>
          <a:p>
            <a:r>
              <a:rPr lang="is-IS" sz="1050" b="1" dirty="0"/>
              <a:t>arXiv:1712.06982</a:t>
            </a:r>
          </a:p>
        </p:txBody>
      </p:sp>
      <p:pic>
        <p:nvPicPr>
          <p:cNvPr id="10" name="Picture 9">
            <a:extLst>
              <a:ext uri="{FF2B5EF4-FFF2-40B4-BE49-F238E27FC236}">
                <a16:creationId xmlns:a16="http://schemas.microsoft.com/office/drawing/2014/main" id="{5ACD5F51-C1A9-6D4A-9CEC-D0E8554B66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5798" y="2082716"/>
            <a:ext cx="2977272" cy="3029201"/>
          </a:xfrm>
          <a:prstGeom prst="rect">
            <a:avLst/>
          </a:prstGeom>
        </p:spPr>
      </p:pic>
      <p:pic>
        <p:nvPicPr>
          <p:cNvPr id="9" name="Picture 8">
            <a:extLst>
              <a:ext uri="{FF2B5EF4-FFF2-40B4-BE49-F238E27FC236}">
                <a16:creationId xmlns:a16="http://schemas.microsoft.com/office/drawing/2014/main" id="{F66682C5-767E-6F4A-B303-6AAD5FD718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3270" y="2993734"/>
            <a:ext cx="2979465" cy="1694206"/>
          </a:xfrm>
          <a:prstGeom prst="rect">
            <a:avLst/>
          </a:prstGeom>
        </p:spPr>
      </p:pic>
      <p:sp>
        <p:nvSpPr>
          <p:cNvPr id="11" name="TextBox 10">
            <a:extLst>
              <a:ext uri="{FF2B5EF4-FFF2-40B4-BE49-F238E27FC236}">
                <a16:creationId xmlns:a16="http://schemas.microsoft.com/office/drawing/2014/main" id="{8A09E615-98EC-9B4E-9241-A208B75F6DFD}"/>
              </a:ext>
            </a:extLst>
          </p:cNvPr>
          <p:cNvSpPr txBox="1"/>
          <p:nvPr/>
        </p:nvSpPr>
        <p:spPr>
          <a:xfrm>
            <a:off x="142447" y="6454025"/>
            <a:ext cx="9139938" cy="369332"/>
          </a:xfrm>
          <a:prstGeom prst="rect">
            <a:avLst/>
          </a:prstGeom>
          <a:noFill/>
        </p:spPr>
        <p:txBody>
          <a:bodyPr wrap="none" rtlCol="0">
            <a:spAutoFit/>
          </a:bodyPr>
          <a:lstStyle/>
          <a:p>
            <a:r>
              <a:rPr lang="en-FR" dirty="0">
                <a:highlight>
                  <a:srgbClr val="FFFF00"/>
                </a:highlight>
              </a:rPr>
              <a:t>Other experiments expressed clear intention to join : LEP, JADE, H1/ZEUS, BaBar (HR is an issue)</a:t>
            </a:r>
          </a:p>
        </p:txBody>
      </p:sp>
      <p:grpSp>
        <p:nvGrpSpPr>
          <p:cNvPr id="5" name="Group 4">
            <a:extLst>
              <a:ext uri="{FF2B5EF4-FFF2-40B4-BE49-F238E27FC236}">
                <a16:creationId xmlns:a16="http://schemas.microsoft.com/office/drawing/2014/main" id="{FD69E60A-B766-2A4D-A038-DC06C4D8892E}"/>
              </a:ext>
            </a:extLst>
          </p:cNvPr>
          <p:cNvGrpSpPr/>
          <p:nvPr/>
        </p:nvGrpSpPr>
        <p:grpSpPr>
          <a:xfrm>
            <a:off x="142447" y="4194333"/>
            <a:ext cx="2465286" cy="1214763"/>
            <a:chOff x="373053" y="4644538"/>
            <a:chExt cx="3689266" cy="1756262"/>
          </a:xfrm>
        </p:grpSpPr>
        <p:pic>
          <p:nvPicPr>
            <p:cNvPr id="12" name="Picture 11">
              <a:extLst>
                <a:ext uri="{FF2B5EF4-FFF2-40B4-BE49-F238E27FC236}">
                  <a16:creationId xmlns:a16="http://schemas.microsoft.com/office/drawing/2014/main" id="{6E82903E-A10D-0E4B-B59A-BD961A5EB4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545" y="4644538"/>
              <a:ext cx="3145780" cy="1756262"/>
            </a:xfrm>
            <a:prstGeom prst="rect">
              <a:avLst/>
            </a:prstGeom>
          </p:spPr>
        </p:pic>
        <p:pic>
          <p:nvPicPr>
            <p:cNvPr id="13" name="Picture 12">
              <a:extLst>
                <a:ext uri="{FF2B5EF4-FFF2-40B4-BE49-F238E27FC236}">
                  <a16:creationId xmlns:a16="http://schemas.microsoft.com/office/drawing/2014/main" id="{7D868A49-CEA1-984C-BB5E-3ADD343632C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3053" y="4735650"/>
              <a:ext cx="2420951" cy="1425899"/>
            </a:xfrm>
            <a:prstGeom prst="rect">
              <a:avLst/>
            </a:prstGeom>
          </p:spPr>
        </p:pic>
        <p:sp>
          <p:nvSpPr>
            <p:cNvPr id="14" name="TextBox 13">
              <a:extLst>
                <a:ext uri="{FF2B5EF4-FFF2-40B4-BE49-F238E27FC236}">
                  <a16:creationId xmlns:a16="http://schemas.microsoft.com/office/drawing/2014/main" id="{46329E33-26AD-0647-A9F8-42469B987672}"/>
                </a:ext>
              </a:extLst>
            </p:cNvPr>
            <p:cNvSpPr txBox="1"/>
            <p:nvPr/>
          </p:nvSpPr>
          <p:spPr>
            <a:xfrm>
              <a:off x="2158196" y="4724447"/>
              <a:ext cx="729054" cy="378227"/>
            </a:xfrm>
            <a:prstGeom prst="rect">
              <a:avLst/>
            </a:prstGeom>
            <a:noFill/>
          </p:spPr>
          <p:txBody>
            <a:bodyPr wrap="square" rtlCol="0">
              <a:spAutoFit/>
            </a:bodyPr>
            <a:lstStyle/>
            <a:p>
              <a:r>
                <a:rPr lang="en-FR" sz="1100" b="1" dirty="0">
                  <a:solidFill>
                    <a:srgbClr val="C00000"/>
                  </a:solidFill>
                </a:rPr>
                <a:t>2017</a:t>
              </a:r>
            </a:p>
          </p:txBody>
        </p:sp>
        <p:sp>
          <p:nvSpPr>
            <p:cNvPr id="15" name="TextBox 14">
              <a:extLst>
                <a:ext uri="{FF2B5EF4-FFF2-40B4-BE49-F238E27FC236}">
                  <a16:creationId xmlns:a16="http://schemas.microsoft.com/office/drawing/2014/main" id="{32343AA0-CCD9-2A47-B728-7C15696DEE9B}"/>
                </a:ext>
              </a:extLst>
            </p:cNvPr>
            <p:cNvSpPr txBox="1"/>
            <p:nvPr/>
          </p:nvSpPr>
          <p:spPr>
            <a:xfrm>
              <a:off x="3200400" y="4724445"/>
              <a:ext cx="861919" cy="378227"/>
            </a:xfrm>
            <a:prstGeom prst="rect">
              <a:avLst/>
            </a:prstGeom>
            <a:noFill/>
          </p:spPr>
          <p:txBody>
            <a:bodyPr wrap="square" rtlCol="0">
              <a:spAutoFit/>
            </a:bodyPr>
            <a:lstStyle/>
            <a:p>
              <a:r>
                <a:rPr lang="en-FR" sz="1100" b="1" dirty="0">
                  <a:solidFill>
                    <a:srgbClr val="C00000"/>
                  </a:solidFill>
                </a:rPr>
                <a:t>2021</a:t>
              </a:r>
              <a:endParaRPr lang="en-FR" sz="1200" b="1" dirty="0">
                <a:solidFill>
                  <a:srgbClr val="C00000"/>
                </a:solidFill>
              </a:endParaRPr>
            </a:p>
          </p:txBody>
        </p:sp>
      </p:grpSp>
      <p:sp>
        <p:nvSpPr>
          <p:cNvPr id="18" name="Rectangle 17">
            <a:extLst>
              <a:ext uri="{FF2B5EF4-FFF2-40B4-BE49-F238E27FC236}">
                <a16:creationId xmlns:a16="http://schemas.microsoft.com/office/drawing/2014/main" id="{A3C97818-8151-0F45-95E1-9A28E36057CB}"/>
              </a:ext>
            </a:extLst>
          </p:cNvPr>
          <p:cNvSpPr/>
          <p:nvPr/>
        </p:nvSpPr>
        <p:spPr>
          <a:xfrm>
            <a:off x="6575330" y="3590327"/>
            <a:ext cx="4572000" cy="200055"/>
          </a:xfrm>
          <a:prstGeom prst="rect">
            <a:avLst/>
          </a:prstGeom>
        </p:spPr>
        <p:txBody>
          <a:bodyPr>
            <a:spAutoFit/>
          </a:bodyPr>
          <a:lstStyle/>
          <a:p>
            <a:r>
              <a:rPr lang="en-FR" sz="700" dirty="0"/>
              <a:t>https://www.nature.com/articles/s41567-018-0342-2</a:t>
            </a:r>
          </a:p>
        </p:txBody>
      </p:sp>
      <p:pic>
        <p:nvPicPr>
          <p:cNvPr id="20" name="Picture 19">
            <a:extLst>
              <a:ext uri="{FF2B5EF4-FFF2-40B4-BE49-F238E27FC236}">
                <a16:creationId xmlns:a16="http://schemas.microsoft.com/office/drawing/2014/main" id="{5D632009-BE3E-584A-B45A-653149A074D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90800" y="4136619"/>
            <a:ext cx="5774797" cy="2336786"/>
          </a:xfrm>
          <a:prstGeom prst="rect">
            <a:avLst/>
          </a:prstGeom>
        </p:spPr>
      </p:pic>
      <p:pic>
        <p:nvPicPr>
          <p:cNvPr id="17" name="Picture 16">
            <a:extLst>
              <a:ext uri="{FF2B5EF4-FFF2-40B4-BE49-F238E27FC236}">
                <a16:creationId xmlns:a16="http://schemas.microsoft.com/office/drawing/2014/main" id="{FEDF3F3D-5F17-5048-8690-EBD5BEADF12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30240" y="4439834"/>
            <a:ext cx="1217798" cy="504612"/>
          </a:xfrm>
          <a:prstGeom prst="rect">
            <a:avLst/>
          </a:prstGeom>
        </p:spPr>
      </p:pic>
    </p:spTree>
    <p:extLst>
      <p:ext uri="{BB962C8B-B14F-4D97-AF65-F5344CB8AC3E}">
        <p14:creationId xmlns:p14="http://schemas.microsoft.com/office/powerpoint/2010/main" val="3780828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F26D7-E630-EB44-BDD1-3D5B54FF6EE2}"/>
              </a:ext>
            </a:extLst>
          </p:cNvPr>
          <p:cNvSpPr>
            <a:spLocks noGrp="1"/>
          </p:cNvSpPr>
          <p:nvPr>
            <p:ph type="title"/>
          </p:nvPr>
        </p:nvSpPr>
        <p:spPr>
          <a:xfrm>
            <a:off x="457200" y="274638"/>
            <a:ext cx="8229600" cy="639762"/>
          </a:xfrm>
        </p:spPr>
        <p:txBody>
          <a:bodyPr>
            <a:normAutofit fontScale="90000"/>
          </a:bodyPr>
          <a:lstStyle/>
          <a:p>
            <a:r>
              <a:rPr lang="en-FR" dirty="0"/>
              <a:t>Towards more standards</a:t>
            </a:r>
          </a:p>
        </p:txBody>
      </p:sp>
      <p:pic>
        <p:nvPicPr>
          <p:cNvPr id="5" name="Picture 4">
            <a:extLst>
              <a:ext uri="{FF2B5EF4-FFF2-40B4-BE49-F238E27FC236}">
                <a16:creationId xmlns:a16="http://schemas.microsoft.com/office/drawing/2014/main" id="{A21F4D0E-4C65-4E48-AD65-D0F92D4C21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7760" y="1027172"/>
            <a:ext cx="5347894" cy="2840787"/>
          </a:xfrm>
          <a:prstGeom prst="rect">
            <a:avLst/>
          </a:prstGeom>
        </p:spPr>
      </p:pic>
      <p:pic>
        <p:nvPicPr>
          <p:cNvPr id="7" name="Picture 6">
            <a:extLst>
              <a:ext uri="{FF2B5EF4-FFF2-40B4-BE49-F238E27FC236}">
                <a16:creationId xmlns:a16="http://schemas.microsoft.com/office/drawing/2014/main" id="{FAD9C304-E447-234F-82B3-B284E3C760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4247" y="4091086"/>
            <a:ext cx="5181340" cy="2612187"/>
          </a:xfrm>
          <a:prstGeom prst="rect">
            <a:avLst/>
          </a:prstGeom>
        </p:spPr>
      </p:pic>
      <p:pic>
        <p:nvPicPr>
          <p:cNvPr id="9" name="Picture 8">
            <a:extLst>
              <a:ext uri="{FF2B5EF4-FFF2-40B4-BE49-F238E27FC236}">
                <a16:creationId xmlns:a16="http://schemas.microsoft.com/office/drawing/2014/main" id="{9BFA6EE2-C6B8-A042-AAFE-C53E95952D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320" y="2192659"/>
            <a:ext cx="4491000" cy="1840905"/>
          </a:xfrm>
          <a:prstGeom prst="rect">
            <a:avLst/>
          </a:prstGeom>
        </p:spPr>
      </p:pic>
      <p:sp>
        <p:nvSpPr>
          <p:cNvPr id="10" name="TextBox 9">
            <a:extLst>
              <a:ext uri="{FF2B5EF4-FFF2-40B4-BE49-F238E27FC236}">
                <a16:creationId xmlns:a16="http://schemas.microsoft.com/office/drawing/2014/main" id="{C031160A-0776-AB46-8447-9776279CF8EE}"/>
              </a:ext>
            </a:extLst>
          </p:cNvPr>
          <p:cNvSpPr txBox="1"/>
          <p:nvPr/>
        </p:nvSpPr>
        <p:spPr>
          <a:xfrm>
            <a:off x="609600" y="1600200"/>
            <a:ext cx="2352695" cy="369332"/>
          </a:xfrm>
          <a:prstGeom prst="rect">
            <a:avLst/>
          </a:prstGeom>
          <a:noFill/>
        </p:spPr>
        <p:txBody>
          <a:bodyPr wrap="none" rtlCol="0">
            <a:spAutoFit/>
          </a:bodyPr>
          <a:lstStyle/>
          <a:p>
            <a:r>
              <a:rPr lang="en-FR" dirty="0"/>
              <a:t>CERNVM: the “freezer”</a:t>
            </a:r>
          </a:p>
        </p:txBody>
      </p:sp>
      <p:sp>
        <p:nvSpPr>
          <p:cNvPr id="11" name="Date Placeholder 10">
            <a:extLst>
              <a:ext uri="{FF2B5EF4-FFF2-40B4-BE49-F238E27FC236}">
                <a16:creationId xmlns:a16="http://schemas.microsoft.com/office/drawing/2014/main" id="{F5A157C7-ACB6-FB46-93B0-FF0227577840}"/>
              </a:ext>
            </a:extLst>
          </p:cNvPr>
          <p:cNvSpPr>
            <a:spLocks noGrp="1"/>
          </p:cNvSpPr>
          <p:nvPr>
            <p:ph type="dt" sz="half" idx="10"/>
          </p:nvPr>
        </p:nvSpPr>
        <p:spPr/>
        <p:txBody>
          <a:bodyPr/>
          <a:lstStyle/>
          <a:p>
            <a:fld id="{43788D97-5488-814E-A76D-C3174D2EA25C}" type="datetime1">
              <a:rPr lang="fr-FR" smtClean="0"/>
              <a:t>21/06/2021</a:t>
            </a:fld>
            <a:endParaRPr lang="en-US"/>
          </a:p>
        </p:txBody>
      </p:sp>
      <p:sp>
        <p:nvSpPr>
          <p:cNvPr id="12" name="Slide Number Placeholder 11">
            <a:extLst>
              <a:ext uri="{FF2B5EF4-FFF2-40B4-BE49-F238E27FC236}">
                <a16:creationId xmlns:a16="http://schemas.microsoft.com/office/drawing/2014/main" id="{D35FA4F0-75AD-E147-8CD2-6DC64E31EEB3}"/>
              </a:ext>
            </a:extLst>
          </p:cNvPr>
          <p:cNvSpPr>
            <a:spLocks noGrp="1"/>
          </p:cNvSpPr>
          <p:nvPr>
            <p:ph type="sldNum" sz="quarter" idx="12"/>
          </p:nvPr>
        </p:nvSpPr>
        <p:spPr/>
        <p:txBody>
          <a:bodyPr/>
          <a:lstStyle/>
          <a:p>
            <a:fld id="{BCC3066C-7D9C-43AE-863C-B082BB6A9375}" type="slidenum">
              <a:rPr lang="en-US" smtClean="0"/>
              <a:t>21</a:t>
            </a:fld>
            <a:endParaRPr lang="en-US"/>
          </a:p>
        </p:txBody>
      </p:sp>
    </p:spTree>
    <p:extLst>
      <p:ext uri="{BB962C8B-B14F-4D97-AF65-F5344CB8AC3E}">
        <p14:creationId xmlns:p14="http://schemas.microsoft.com/office/powerpoint/2010/main" val="30168850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1B38D7-D667-3E4F-85A8-2230CB7BC3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00" y="130222"/>
            <a:ext cx="5434020" cy="2892669"/>
          </a:xfrm>
          <a:prstGeom prst="rect">
            <a:avLst/>
          </a:prstGeom>
        </p:spPr>
      </p:pic>
      <p:pic>
        <p:nvPicPr>
          <p:cNvPr id="11" name="Picture 10">
            <a:extLst>
              <a:ext uri="{FF2B5EF4-FFF2-40B4-BE49-F238E27FC236}">
                <a16:creationId xmlns:a16="http://schemas.microsoft.com/office/drawing/2014/main" id="{B23BCF4C-E20D-984D-8584-712A9E738B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9800" y="3282946"/>
            <a:ext cx="5892694" cy="3416055"/>
          </a:xfrm>
          <a:prstGeom prst="rect">
            <a:avLst/>
          </a:prstGeom>
        </p:spPr>
      </p:pic>
      <p:pic>
        <p:nvPicPr>
          <p:cNvPr id="13" name="Picture 12">
            <a:extLst>
              <a:ext uri="{FF2B5EF4-FFF2-40B4-BE49-F238E27FC236}">
                <a16:creationId xmlns:a16="http://schemas.microsoft.com/office/drawing/2014/main" id="{637107DF-EEE2-A941-9DED-38353DF88D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7011" y="59422"/>
            <a:ext cx="2922678" cy="3306120"/>
          </a:xfrm>
          <a:prstGeom prst="rect">
            <a:avLst/>
          </a:prstGeom>
        </p:spPr>
      </p:pic>
      <p:sp>
        <p:nvSpPr>
          <p:cNvPr id="19" name="Date Placeholder 18">
            <a:extLst>
              <a:ext uri="{FF2B5EF4-FFF2-40B4-BE49-F238E27FC236}">
                <a16:creationId xmlns:a16="http://schemas.microsoft.com/office/drawing/2014/main" id="{B31CF944-DCC7-1445-87BD-0086ACF724A1}"/>
              </a:ext>
            </a:extLst>
          </p:cNvPr>
          <p:cNvSpPr>
            <a:spLocks noGrp="1"/>
          </p:cNvSpPr>
          <p:nvPr>
            <p:ph type="dt" sz="half" idx="10"/>
          </p:nvPr>
        </p:nvSpPr>
        <p:spPr/>
        <p:txBody>
          <a:bodyPr/>
          <a:lstStyle/>
          <a:p>
            <a:fld id="{45AF40AA-09BD-3246-B905-AF33AA8BED35}" type="datetime1">
              <a:rPr lang="fr-FR" smtClean="0"/>
              <a:t>21/06/2021</a:t>
            </a:fld>
            <a:endParaRPr lang="en-US" dirty="0"/>
          </a:p>
        </p:txBody>
      </p:sp>
      <p:sp>
        <p:nvSpPr>
          <p:cNvPr id="20" name="Slide Number Placeholder 19">
            <a:extLst>
              <a:ext uri="{FF2B5EF4-FFF2-40B4-BE49-F238E27FC236}">
                <a16:creationId xmlns:a16="http://schemas.microsoft.com/office/drawing/2014/main" id="{FAFF377D-AE89-114D-9293-428BD4F04B3D}"/>
              </a:ext>
            </a:extLst>
          </p:cNvPr>
          <p:cNvSpPr>
            <a:spLocks noGrp="1"/>
          </p:cNvSpPr>
          <p:nvPr>
            <p:ph type="sldNum" sz="quarter" idx="12"/>
          </p:nvPr>
        </p:nvSpPr>
        <p:spPr/>
        <p:txBody>
          <a:bodyPr/>
          <a:lstStyle/>
          <a:p>
            <a:fld id="{BCC3066C-7D9C-43AE-863C-B082BB6A9375}" type="slidenum">
              <a:rPr lang="en-US" smtClean="0"/>
              <a:t>22</a:t>
            </a:fld>
            <a:endParaRPr lang="en-US"/>
          </a:p>
        </p:txBody>
      </p:sp>
    </p:spTree>
    <p:extLst>
      <p:ext uri="{BB962C8B-B14F-4D97-AF65-F5344CB8AC3E}">
        <p14:creationId xmlns:p14="http://schemas.microsoft.com/office/powerpoint/2010/main" val="15727351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Autofit/>
          </a:bodyPr>
          <a:lstStyle/>
          <a:p>
            <a:r>
              <a:rPr lang="en-US" sz="2800" dirty="0">
                <a:solidFill>
                  <a:srgbClr val="FF0000"/>
                </a:solidFill>
              </a:rPr>
              <a:t>C</a:t>
            </a:r>
            <a:r>
              <a:rPr lang="en-US" sz="2800" dirty="0"/>
              <a:t>ERN </a:t>
            </a:r>
            <a:r>
              <a:rPr lang="en-US" sz="2800" dirty="0">
                <a:solidFill>
                  <a:srgbClr val="FF0000"/>
                </a:solidFill>
              </a:rPr>
              <a:t>A</a:t>
            </a:r>
            <a:r>
              <a:rPr lang="en-US" sz="2800" dirty="0"/>
              <a:t>nalysis </a:t>
            </a:r>
            <a:r>
              <a:rPr lang="en-US" sz="2800" dirty="0">
                <a:solidFill>
                  <a:srgbClr val="FF0000"/>
                </a:solidFill>
              </a:rPr>
              <a:t>P</a:t>
            </a:r>
            <a:r>
              <a:rPr lang="en-US" sz="2800" dirty="0"/>
              <a:t>reservation and </a:t>
            </a:r>
            <a:r>
              <a:rPr lang="en-US" sz="2800" dirty="0">
                <a:solidFill>
                  <a:srgbClr val="FF0000"/>
                </a:solidFill>
              </a:rPr>
              <a:t>Re</a:t>
            </a:r>
            <a:r>
              <a:rPr lang="en-US" sz="2800" dirty="0"/>
              <a:t>usable </a:t>
            </a:r>
            <a:r>
              <a:rPr lang="en-US" sz="2800" dirty="0">
                <a:solidFill>
                  <a:srgbClr val="FF0000"/>
                </a:solidFill>
              </a:rPr>
              <a:t>Ana</a:t>
            </a:r>
            <a:r>
              <a:rPr lang="en-US" sz="2800" dirty="0"/>
              <a:t>lyses</a:t>
            </a:r>
          </a:p>
        </p:txBody>
      </p:sp>
      <p:sp>
        <p:nvSpPr>
          <p:cNvPr id="3" name="Content Placeholder 2"/>
          <p:cNvSpPr>
            <a:spLocks noGrp="1"/>
          </p:cNvSpPr>
          <p:nvPr>
            <p:ph idx="1"/>
          </p:nvPr>
        </p:nvSpPr>
        <p:spPr>
          <a:xfrm>
            <a:off x="159531" y="2590800"/>
            <a:ext cx="3102319" cy="3047999"/>
          </a:xfrm>
        </p:spPr>
        <p:txBody>
          <a:bodyPr>
            <a:normAutofit fontScale="62500" lnSpcReduction="20000"/>
          </a:bodyPr>
          <a:lstStyle/>
          <a:p>
            <a:r>
              <a:rPr lang="en-US" dirty="0">
                <a:solidFill>
                  <a:srgbClr val="FF0000"/>
                </a:solidFill>
              </a:rPr>
              <a:t>CAP</a:t>
            </a:r>
            <a:r>
              <a:rPr lang="en-US" dirty="0"/>
              <a:t> : preserve analysis</a:t>
            </a:r>
          </a:p>
          <a:p>
            <a:pPr lvl="1"/>
            <a:r>
              <a:rPr lang="en-US" dirty="0">
                <a:hlinkClick r:id="rId3"/>
              </a:rPr>
              <a:t>http://analysispreservation.cern.ch/</a:t>
            </a:r>
            <a:r>
              <a:rPr lang="en-US" dirty="0"/>
              <a:t> </a:t>
            </a:r>
          </a:p>
          <a:p>
            <a:endParaRPr lang="en-US" dirty="0"/>
          </a:p>
          <a:p>
            <a:r>
              <a:rPr lang="en-US" dirty="0">
                <a:solidFill>
                  <a:srgbClr val="FF0000"/>
                </a:solidFill>
              </a:rPr>
              <a:t>REANA</a:t>
            </a:r>
            <a:r>
              <a:rPr lang="en-US" dirty="0"/>
              <a:t> : improve workflow</a:t>
            </a:r>
          </a:p>
          <a:p>
            <a:pPr lvl="1"/>
            <a:r>
              <a:rPr lang="en-US" dirty="0"/>
              <a:t>Run research data analyses on </a:t>
            </a:r>
            <a:r>
              <a:rPr lang="en-US" dirty="0" err="1"/>
              <a:t>containerised</a:t>
            </a:r>
            <a:r>
              <a:rPr lang="en-US" dirty="0"/>
              <a:t> compute clouds</a:t>
            </a:r>
          </a:p>
          <a:p>
            <a:pPr lvl="1"/>
            <a:r>
              <a:rPr lang="en-US" dirty="0">
                <a:hlinkClick r:id="rId4"/>
              </a:rPr>
              <a:t>http://reana.io/</a:t>
            </a:r>
            <a:r>
              <a:rPr lang="en-US" dirty="0"/>
              <a:t> </a:t>
            </a:r>
          </a:p>
          <a:p>
            <a:endParaRPr lang="en-US" dirty="0"/>
          </a:p>
        </p:txBody>
      </p:sp>
      <p:pic>
        <p:nvPicPr>
          <p:cNvPr id="6" name="Picture 5">
            <a:extLst>
              <a:ext uri="{FF2B5EF4-FFF2-40B4-BE49-F238E27FC236}">
                <a16:creationId xmlns:a16="http://schemas.microsoft.com/office/drawing/2014/main" id="{95485A1E-37F3-5F40-852F-55052C3205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2638" y="641660"/>
            <a:ext cx="5414789" cy="2997149"/>
          </a:xfrm>
          <a:prstGeom prst="rect">
            <a:avLst/>
          </a:prstGeom>
        </p:spPr>
      </p:pic>
      <p:pic>
        <p:nvPicPr>
          <p:cNvPr id="11" name="Picture 10">
            <a:extLst>
              <a:ext uri="{FF2B5EF4-FFF2-40B4-BE49-F238E27FC236}">
                <a16:creationId xmlns:a16="http://schemas.microsoft.com/office/drawing/2014/main" id="{447FF441-32BD-1E45-BBFA-3AA66CC12D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42638" y="3605959"/>
            <a:ext cx="5334001" cy="2958353"/>
          </a:xfrm>
          <a:prstGeom prst="rect">
            <a:avLst/>
          </a:prstGeom>
        </p:spPr>
      </p:pic>
      <p:sp>
        <p:nvSpPr>
          <p:cNvPr id="12" name="Date Placeholder 11">
            <a:extLst>
              <a:ext uri="{FF2B5EF4-FFF2-40B4-BE49-F238E27FC236}">
                <a16:creationId xmlns:a16="http://schemas.microsoft.com/office/drawing/2014/main" id="{E508B8D9-5BFD-B64E-AEA4-A4D650964717}"/>
              </a:ext>
            </a:extLst>
          </p:cNvPr>
          <p:cNvSpPr>
            <a:spLocks noGrp="1"/>
          </p:cNvSpPr>
          <p:nvPr>
            <p:ph type="dt" sz="half" idx="10"/>
          </p:nvPr>
        </p:nvSpPr>
        <p:spPr/>
        <p:txBody>
          <a:bodyPr/>
          <a:lstStyle/>
          <a:p>
            <a:fld id="{3123E800-FA77-3140-A890-50240E564751}" type="datetime1">
              <a:rPr lang="fr-FR" smtClean="0"/>
              <a:t>21/06/2021</a:t>
            </a:fld>
            <a:endParaRPr lang="en-US"/>
          </a:p>
        </p:txBody>
      </p:sp>
      <p:sp>
        <p:nvSpPr>
          <p:cNvPr id="13" name="Slide Number Placeholder 12">
            <a:extLst>
              <a:ext uri="{FF2B5EF4-FFF2-40B4-BE49-F238E27FC236}">
                <a16:creationId xmlns:a16="http://schemas.microsoft.com/office/drawing/2014/main" id="{3D7AB18E-D538-534F-B6B2-AAF0A0B16828}"/>
              </a:ext>
            </a:extLst>
          </p:cNvPr>
          <p:cNvSpPr>
            <a:spLocks noGrp="1"/>
          </p:cNvSpPr>
          <p:nvPr>
            <p:ph type="sldNum" sz="quarter" idx="12"/>
          </p:nvPr>
        </p:nvSpPr>
        <p:spPr/>
        <p:txBody>
          <a:bodyPr/>
          <a:lstStyle/>
          <a:p>
            <a:fld id="{BCC3066C-7D9C-43AE-863C-B082BB6A9375}" type="slidenum">
              <a:rPr lang="en-US" smtClean="0"/>
              <a:t>23</a:t>
            </a:fld>
            <a:endParaRPr lang="en-US"/>
          </a:p>
        </p:txBody>
      </p:sp>
      <p:pic>
        <p:nvPicPr>
          <p:cNvPr id="15" name="Picture 14">
            <a:extLst>
              <a:ext uri="{FF2B5EF4-FFF2-40B4-BE49-F238E27FC236}">
                <a16:creationId xmlns:a16="http://schemas.microsoft.com/office/drawing/2014/main" id="{48C51A30-2576-1740-8173-00853CA098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6573" y="838200"/>
            <a:ext cx="2740316" cy="1558219"/>
          </a:xfrm>
          <a:prstGeom prst="rect">
            <a:avLst/>
          </a:prstGeom>
        </p:spPr>
      </p:pic>
    </p:spTree>
    <p:extLst>
      <p:ext uri="{BB962C8B-B14F-4D97-AF65-F5344CB8AC3E}">
        <p14:creationId xmlns:p14="http://schemas.microsoft.com/office/powerpoint/2010/main" val="29941342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E07E6E8F-F2DA-7144-8276-E60B275568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0793" y="4823930"/>
            <a:ext cx="2967951" cy="1914648"/>
          </a:xfrm>
          <a:prstGeom prst="rect">
            <a:avLst/>
          </a:prstGeom>
        </p:spPr>
      </p:pic>
      <p:pic>
        <p:nvPicPr>
          <p:cNvPr id="5" name="Picture 4">
            <a:extLst>
              <a:ext uri="{FF2B5EF4-FFF2-40B4-BE49-F238E27FC236}">
                <a16:creationId xmlns:a16="http://schemas.microsoft.com/office/drawing/2014/main" id="{2D645BF9-37DC-CC44-B81C-156EAF7816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337216"/>
            <a:ext cx="4190999" cy="2791515"/>
          </a:xfrm>
          <a:prstGeom prst="rect">
            <a:avLst/>
          </a:prstGeom>
        </p:spPr>
      </p:pic>
      <p:pic>
        <p:nvPicPr>
          <p:cNvPr id="15" name="Picture 14">
            <a:extLst>
              <a:ext uri="{FF2B5EF4-FFF2-40B4-BE49-F238E27FC236}">
                <a16:creationId xmlns:a16="http://schemas.microsoft.com/office/drawing/2014/main" id="{D4318331-90B0-DB4F-94A2-843E1F46FC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249" y="5260179"/>
            <a:ext cx="2507462" cy="1634256"/>
          </a:xfrm>
          <a:prstGeom prst="rect">
            <a:avLst/>
          </a:prstGeom>
        </p:spPr>
      </p:pic>
      <p:pic>
        <p:nvPicPr>
          <p:cNvPr id="17" name="Picture 16">
            <a:extLst>
              <a:ext uri="{FF2B5EF4-FFF2-40B4-BE49-F238E27FC236}">
                <a16:creationId xmlns:a16="http://schemas.microsoft.com/office/drawing/2014/main" id="{130F6700-1E3D-AB4E-BDB9-C459F8AA73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96" y="762000"/>
            <a:ext cx="3706204" cy="2080730"/>
          </a:xfrm>
          <a:prstGeom prst="rect">
            <a:avLst/>
          </a:prstGeom>
        </p:spPr>
      </p:pic>
      <p:pic>
        <p:nvPicPr>
          <p:cNvPr id="19" name="Picture 18">
            <a:extLst>
              <a:ext uri="{FF2B5EF4-FFF2-40B4-BE49-F238E27FC236}">
                <a16:creationId xmlns:a16="http://schemas.microsoft.com/office/drawing/2014/main" id="{AEF7FD8C-5505-8041-B855-F8347D8E68F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07000" y="4165820"/>
            <a:ext cx="3962400" cy="2723535"/>
          </a:xfrm>
          <a:prstGeom prst="rect">
            <a:avLst/>
          </a:prstGeom>
        </p:spPr>
      </p:pic>
      <p:pic>
        <p:nvPicPr>
          <p:cNvPr id="21" name="Picture 20">
            <a:extLst>
              <a:ext uri="{FF2B5EF4-FFF2-40B4-BE49-F238E27FC236}">
                <a16:creationId xmlns:a16="http://schemas.microsoft.com/office/drawing/2014/main" id="{B50984DF-6968-9F41-BD4F-5A425669079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25603" y="762000"/>
            <a:ext cx="4554083" cy="3247963"/>
          </a:xfrm>
          <a:prstGeom prst="rect">
            <a:avLst/>
          </a:prstGeom>
        </p:spPr>
      </p:pic>
      <p:sp>
        <p:nvSpPr>
          <p:cNvPr id="22" name="Title 21">
            <a:extLst>
              <a:ext uri="{FF2B5EF4-FFF2-40B4-BE49-F238E27FC236}">
                <a16:creationId xmlns:a16="http://schemas.microsoft.com/office/drawing/2014/main" id="{88CCB521-E222-6A48-B6AC-CB22A836AC42}"/>
              </a:ext>
            </a:extLst>
          </p:cNvPr>
          <p:cNvSpPr>
            <a:spLocks noGrp="1"/>
          </p:cNvSpPr>
          <p:nvPr>
            <p:ph type="title"/>
          </p:nvPr>
        </p:nvSpPr>
        <p:spPr>
          <a:xfrm>
            <a:off x="457200" y="274638"/>
            <a:ext cx="8229600" cy="331505"/>
          </a:xfrm>
        </p:spPr>
        <p:txBody>
          <a:bodyPr>
            <a:normAutofit fontScale="90000"/>
          </a:bodyPr>
          <a:lstStyle/>
          <a:p>
            <a:r>
              <a:rPr lang="en-FR" dirty="0"/>
              <a:t>HERA: succesful DP, towards open data</a:t>
            </a:r>
          </a:p>
        </p:txBody>
      </p:sp>
      <p:sp>
        <p:nvSpPr>
          <p:cNvPr id="23" name="Date Placeholder 22">
            <a:extLst>
              <a:ext uri="{FF2B5EF4-FFF2-40B4-BE49-F238E27FC236}">
                <a16:creationId xmlns:a16="http://schemas.microsoft.com/office/drawing/2014/main" id="{EE04EF36-532E-0C42-B1D3-6884746EF4F9}"/>
              </a:ext>
            </a:extLst>
          </p:cNvPr>
          <p:cNvSpPr>
            <a:spLocks noGrp="1"/>
          </p:cNvSpPr>
          <p:nvPr>
            <p:ph type="dt" sz="half" idx="10"/>
          </p:nvPr>
        </p:nvSpPr>
        <p:spPr/>
        <p:txBody>
          <a:bodyPr/>
          <a:lstStyle/>
          <a:p>
            <a:fld id="{DF4EEA38-6D35-6847-A2F7-830A41CF428B}" type="datetime1">
              <a:rPr lang="fr-FR" smtClean="0"/>
              <a:t>21/06/2021</a:t>
            </a:fld>
            <a:endParaRPr lang="en-US"/>
          </a:p>
        </p:txBody>
      </p:sp>
      <p:sp>
        <p:nvSpPr>
          <p:cNvPr id="24" name="Slide Number Placeholder 23">
            <a:extLst>
              <a:ext uri="{FF2B5EF4-FFF2-40B4-BE49-F238E27FC236}">
                <a16:creationId xmlns:a16="http://schemas.microsoft.com/office/drawing/2014/main" id="{50CD5CAC-32AA-6D4F-A621-29682EB8C402}"/>
              </a:ext>
            </a:extLst>
          </p:cNvPr>
          <p:cNvSpPr>
            <a:spLocks noGrp="1"/>
          </p:cNvSpPr>
          <p:nvPr>
            <p:ph type="sldNum" sz="quarter" idx="12"/>
          </p:nvPr>
        </p:nvSpPr>
        <p:spPr/>
        <p:txBody>
          <a:bodyPr/>
          <a:lstStyle/>
          <a:p>
            <a:fld id="{BCC3066C-7D9C-43AE-863C-B082BB6A9375}" type="slidenum">
              <a:rPr lang="en-US" smtClean="0"/>
              <a:t>24</a:t>
            </a:fld>
            <a:endParaRPr lang="en-US"/>
          </a:p>
        </p:txBody>
      </p:sp>
    </p:spTree>
    <p:extLst>
      <p:ext uri="{BB962C8B-B14F-4D97-AF65-F5344CB8AC3E}">
        <p14:creationId xmlns:p14="http://schemas.microsoft.com/office/powerpoint/2010/main" val="2927149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Screen Shot 2014-02-20 at 4.40.0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413" y="1125679"/>
            <a:ext cx="7498635" cy="5372953"/>
          </a:xfrm>
          <a:prstGeom prst="rect">
            <a:avLst/>
          </a:prstGeom>
        </p:spPr>
      </p:pic>
      <p:sp>
        <p:nvSpPr>
          <p:cNvPr id="2" name="Titre 1"/>
          <p:cNvSpPr>
            <a:spLocks noGrp="1"/>
          </p:cNvSpPr>
          <p:nvPr>
            <p:ph type="title"/>
          </p:nvPr>
        </p:nvSpPr>
        <p:spPr/>
        <p:txBody>
          <a:bodyPr>
            <a:noAutofit/>
          </a:bodyPr>
          <a:lstStyle/>
          <a:p>
            <a:r>
              <a:rPr lang="fr-FR" sz="3600" dirty="0"/>
              <a:t>HEP Data</a:t>
            </a:r>
          </a:p>
        </p:txBody>
      </p:sp>
      <p:sp>
        <p:nvSpPr>
          <p:cNvPr id="4" name="Espace réservé de la date 3"/>
          <p:cNvSpPr>
            <a:spLocks noGrp="1"/>
          </p:cNvSpPr>
          <p:nvPr>
            <p:ph type="dt" sz="half" idx="10"/>
          </p:nvPr>
        </p:nvSpPr>
        <p:spPr>
          <a:xfrm>
            <a:off x="243840" y="6449339"/>
            <a:ext cx="2133600" cy="259317"/>
          </a:xfrm>
        </p:spPr>
        <p:txBody>
          <a:bodyPr/>
          <a:lstStyle/>
          <a:p>
            <a:fld id="{0BD0C1CF-3957-1C46-A374-671442689274}" type="datetime1">
              <a:rPr lang="fr-FR" smtClean="0"/>
              <a:t>21/06/2021</a:t>
            </a:fld>
            <a:endParaRPr lang="fr-FR"/>
          </a:p>
        </p:txBody>
      </p:sp>
      <p:sp>
        <p:nvSpPr>
          <p:cNvPr id="6" name="Espace réservé du numéro de diapositive 5"/>
          <p:cNvSpPr>
            <a:spLocks noGrp="1"/>
          </p:cNvSpPr>
          <p:nvPr>
            <p:ph type="sldNum" sz="quarter" idx="12"/>
          </p:nvPr>
        </p:nvSpPr>
        <p:spPr>
          <a:xfrm>
            <a:off x="4191000" y="6434098"/>
            <a:ext cx="762000" cy="271463"/>
          </a:xfrm>
        </p:spPr>
        <p:txBody>
          <a:bodyPr/>
          <a:lstStyle/>
          <a:p>
            <a:fld id="{2F276DBA-A1FC-F74B-96D9-35104F3A9E3F}" type="slidenum">
              <a:rPr lang="fr-FR" smtClean="0"/>
              <a:t>25</a:t>
            </a:fld>
            <a:endParaRPr lang="fr-FR"/>
          </a:p>
        </p:txBody>
      </p:sp>
      <p:pic>
        <p:nvPicPr>
          <p:cNvPr id="11" name="Image 10" descr="Screen Shot 2014-01-23 at 3.35.5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6489" y="2594450"/>
            <a:ext cx="1904558" cy="1536204"/>
          </a:xfrm>
          <a:prstGeom prst="rect">
            <a:avLst/>
          </a:prstGeom>
        </p:spPr>
      </p:pic>
      <p:pic>
        <p:nvPicPr>
          <p:cNvPr id="12" name="Image 11" descr="Screen Shot 2014-01-24 at 12.18.0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6215" y="4130654"/>
            <a:ext cx="2634832" cy="1783402"/>
          </a:xfrm>
          <a:prstGeom prst="rect">
            <a:avLst/>
          </a:prstGeom>
        </p:spPr>
      </p:pic>
      <p:sp>
        <p:nvSpPr>
          <p:cNvPr id="13" name="ZoneTexte 12"/>
          <p:cNvSpPr txBox="1"/>
          <p:nvPr/>
        </p:nvSpPr>
        <p:spPr>
          <a:xfrm>
            <a:off x="2202397" y="2009674"/>
            <a:ext cx="2852063" cy="584776"/>
          </a:xfrm>
          <a:prstGeom prst="rect">
            <a:avLst/>
          </a:prstGeom>
          <a:solidFill>
            <a:srgbClr val="CCFFCC"/>
          </a:solidFill>
        </p:spPr>
        <p:txBody>
          <a:bodyPr wrap="none" rtlCol="0">
            <a:spAutoFit/>
          </a:bodyPr>
          <a:lstStyle/>
          <a:p>
            <a:r>
              <a:rPr lang="fr-FR" sz="1600" dirty="0" err="1"/>
              <a:t>Scientific</a:t>
            </a:r>
            <a:r>
              <a:rPr lang="fr-FR" sz="1600" dirty="0"/>
              <a:t> </a:t>
            </a:r>
            <a:r>
              <a:rPr lang="fr-FR" sz="1600" dirty="0" err="1"/>
              <a:t>potential</a:t>
            </a:r>
            <a:endParaRPr lang="fr-FR" sz="1600" dirty="0"/>
          </a:p>
          <a:p>
            <a:r>
              <a:rPr lang="fr-FR" sz="1600" dirty="0" err="1"/>
              <a:t>Outreach</a:t>
            </a:r>
            <a:r>
              <a:rPr lang="fr-FR" sz="1600" dirty="0"/>
              <a:t>, Training, Education</a:t>
            </a:r>
          </a:p>
        </p:txBody>
      </p:sp>
      <p:sp>
        <p:nvSpPr>
          <p:cNvPr id="14" name="Rectangle 13"/>
          <p:cNvSpPr/>
          <p:nvPr/>
        </p:nvSpPr>
        <p:spPr>
          <a:xfrm>
            <a:off x="2221864" y="2594450"/>
            <a:ext cx="1345065" cy="276999"/>
          </a:xfrm>
          <a:prstGeom prst="rect">
            <a:avLst/>
          </a:prstGeom>
        </p:spPr>
        <p:txBody>
          <a:bodyPr wrap="none">
            <a:spAutoFit/>
          </a:bodyPr>
          <a:lstStyle/>
          <a:p>
            <a:r>
              <a:rPr lang="fr-FR" sz="1200" b="1" dirty="0" err="1"/>
              <a:t>Arxiv</a:t>
            </a:r>
            <a:r>
              <a:rPr lang="fr-FR" sz="1200" b="1" dirty="0"/>
              <a:t>: 1205.4667</a:t>
            </a:r>
          </a:p>
        </p:txBody>
      </p:sp>
    </p:spTree>
    <p:extLst>
      <p:ext uri="{BB962C8B-B14F-4D97-AF65-F5344CB8AC3E}">
        <p14:creationId xmlns:p14="http://schemas.microsoft.com/office/powerpoint/2010/main" val="25722169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Scientific output: status 2017</a:t>
            </a:r>
          </a:p>
        </p:txBody>
      </p:sp>
      <p:sp>
        <p:nvSpPr>
          <p:cNvPr id="4" name="Date Placeholder 3"/>
          <p:cNvSpPr>
            <a:spLocks noGrp="1"/>
          </p:cNvSpPr>
          <p:nvPr>
            <p:ph type="dt" sz="half" idx="10"/>
          </p:nvPr>
        </p:nvSpPr>
        <p:spPr/>
        <p:txBody>
          <a:bodyPr/>
          <a:lstStyle/>
          <a:p>
            <a:fld id="{ACC72706-1EEE-B745-AB38-34680410B70B}" type="datetime1">
              <a:rPr lang="fr-FR" smtClean="0"/>
              <a:t>21/06/2021</a:t>
            </a:fld>
            <a:endParaRPr lang="fr-FR" dirty="0"/>
          </a:p>
        </p:txBody>
      </p:sp>
      <p:sp>
        <p:nvSpPr>
          <p:cNvPr id="6" name="Slide Number Placeholder 5"/>
          <p:cNvSpPr>
            <a:spLocks noGrp="1"/>
          </p:cNvSpPr>
          <p:nvPr>
            <p:ph type="sldNum" sz="quarter" idx="12"/>
          </p:nvPr>
        </p:nvSpPr>
        <p:spPr/>
        <p:txBody>
          <a:bodyPr/>
          <a:lstStyle/>
          <a:p>
            <a:fld id="{2F276DBA-A1FC-F74B-96D9-35104F3A9E3F}" type="slidenum">
              <a:rPr lang="fr-FR" smtClean="0"/>
              <a:t>26</a:t>
            </a:fld>
            <a:endParaRPr lang="fr-FR"/>
          </a:p>
        </p:txBody>
      </p:sp>
      <p:graphicFrame>
        <p:nvGraphicFramePr>
          <p:cNvPr id="7" name="Chart 6"/>
          <p:cNvGraphicFramePr>
            <a:graphicFrameLocks/>
          </p:cNvGraphicFramePr>
          <p:nvPr/>
        </p:nvGraphicFramePr>
        <p:xfrm>
          <a:off x="156117" y="1288587"/>
          <a:ext cx="4034883" cy="21020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a:graphicFrameLocks/>
          </p:cNvGraphicFramePr>
          <p:nvPr/>
        </p:nvGraphicFramePr>
        <p:xfrm>
          <a:off x="5007733" y="3542384"/>
          <a:ext cx="4159404" cy="24605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nvGraphicFramePr>
        <p:xfrm>
          <a:off x="4191000" y="1149195"/>
          <a:ext cx="4629614" cy="252031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nvGraphicFramePr>
        <p:xfrm>
          <a:off x="170984" y="3420867"/>
          <a:ext cx="4572000" cy="2743200"/>
        </p:xfrm>
        <a:graphic>
          <a:graphicData uri="http://schemas.openxmlformats.org/drawingml/2006/chart">
            <c:chart xmlns:c="http://schemas.openxmlformats.org/drawingml/2006/chart" xmlns:r="http://schemas.openxmlformats.org/officeDocument/2006/relationships" r:id="rId5"/>
          </a:graphicData>
        </a:graphic>
      </p:graphicFrame>
      <p:cxnSp>
        <p:nvCxnSpPr>
          <p:cNvPr id="13" name="Straight Connector 12"/>
          <p:cNvCxnSpPr/>
          <p:nvPr/>
        </p:nvCxnSpPr>
        <p:spPr>
          <a:xfrm>
            <a:off x="2263698" y="1940935"/>
            <a:ext cx="11151" cy="1003609"/>
          </a:xfrm>
          <a:prstGeom prst="line">
            <a:avLst/>
          </a:prstGeom>
          <a:ln w="158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043854" y="1907548"/>
            <a:ext cx="11151" cy="1003609"/>
          </a:xfrm>
          <a:prstGeom prst="line">
            <a:avLst/>
          </a:prstGeom>
          <a:ln w="158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3453161" y="4401327"/>
            <a:ext cx="11151" cy="1003609"/>
          </a:xfrm>
          <a:prstGeom prst="line">
            <a:avLst/>
          </a:prstGeom>
          <a:ln w="158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6919331" y="4717485"/>
            <a:ext cx="11151" cy="1003609"/>
          </a:xfrm>
          <a:prstGeom prst="line">
            <a:avLst/>
          </a:prstGeom>
          <a:ln w="15875">
            <a:solidFill>
              <a:srgbClr val="FF0000"/>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065348" y="4140281"/>
            <a:ext cx="782587" cy="169277"/>
          </a:xfrm>
          <a:prstGeom prst="rect">
            <a:avLst/>
          </a:prstGeom>
          <a:noFill/>
        </p:spPr>
        <p:txBody>
          <a:bodyPr wrap="none" rtlCol="0">
            <a:spAutoFit/>
          </a:bodyPr>
          <a:lstStyle/>
          <a:p>
            <a:r>
              <a:rPr lang="en-US" sz="500" dirty="0"/>
              <a:t>Source: </a:t>
            </a:r>
            <a:r>
              <a:rPr lang="en-US" sz="500" dirty="0" err="1"/>
              <a:t>inspirehep.net</a:t>
            </a:r>
            <a:endParaRPr lang="en-US" sz="500" dirty="0"/>
          </a:p>
        </p:txBody>
      </p:sp>
      <p:sp>
        <p:nvSpPr>
          <p:cNvPr id="19" name="TextBox 18"/>
          <p:cNvSpPr txBox="1"/>
          <p:nvPr/>
        </p:nvSpPr>
        <p:spPr>
          <a:xfrm>
            <a:off x="4433444" y="1738271"/>
            <a:ext cx="619080" cy="169277"/>
          </a:xfrm>
          <a:prstGeom prst="rect">
            <a:avLst/>
          </a:prstGeom>
          <a:noFill/>
        </p:spPr>
        <p:txBody>
          <a:bodyPr wrap="none" rtlCol="0">
            <a:spAutoFit/>
          </a:bodyPr>
          <a:lstStyle/>
          <a:p>
            <a:r>
              <a:rPr lang="en-US" sz="500" dirty="0"/>
              <a:t>Source: web site</a:t>
            </a:r>
          </a:p>
        </p:txBody>
      </p:sp>
      <p:sp>
        <p:nvSpPr>
          <p:cNvPr id="20" name="TextBox 19"/>
          <p:cNvSpPr txBox="1"/>
          <p:nvPr/>
        </p:nvSpPr>
        <p:spPr>
          <a:xfrm>
            <a:off x="347547" y="3982152"/>
            <a:ext cx="619080" cy="169277"/>
          </a:xfrm>
          <a:prstGeom prst="rect">
            <a:avLst/>
          </a:prstGeom>
          <a:noFill/>
        </p:spPr>
        <p:txBody>
          <a:bodyPr wrap="none" rtlCol="0">
            <a:spAutoFit/>
          </a:bodyPr>
          <a:lstStyle/>
          <a:p>
            <a:r>
              <a:rPr lang="en-US" sz="500" dirty="0"/>
              <a:t>Source: web site</a:t>
            </a:r>
          </a:p>
        </p:txBody>
      </p:sp>
      <p:sp>
        <p:nvSpPr>
          <p:cNvPr id="21" name="TextBox 20"/>
          <p:cNvSpPr txBox="1"/>
          <p:nvPr/>
        </p:nvSpPr>
        <p:spPr>
          <a:xfrm>
            <a:off x="499947" y="2008696"/>
            <a:ext cx="619080" cy="169277"/>
          </a:xfrm>
          <a:prstGeom prst="rect">
            <a:avLst/>
          </a:prstGeom>
          <a:noFill/>
        </p:spPr>
        <p:txBody>
          <a:bodyPr wrap="none" rtlCol="0">
            <a:spAutoFit/>
          </a:bodyPr>
          <a:lstStyle/>
          <a:p>
            <a:r>
              <a:rPr lang="en-US" sz="500" dirty="0"/>
              <a:t>Source: web site</a:t>
            </a:r>
          </a:p>
        </p:txBody>
      </p:sp>
      <p:sp>
        <p:nvSpPr>
          <p:cNvPr id="27" name="Rectangle 26"/>
          <p:cNvSpPr/>
          <p:nvPr/>
        </p:nvSpPr>
        <p:spPr>
          <a:xfrm>
            <a:off x="2891466" y="1202172"/>
            <a:ext cx="1178312" cy="938719"/>
          </a:xfrm>
          <a:prstGeom prst="rect">
            <a:avLst/>
          </a:prstGeom>
        </p:spPr>
        <p:txBody>
          <a:bodyPr wrap="square">
            <a:spAutoFit/>
          </a:bodyPr>
          <a:lstStyle/>
          <a:p>
            <a:r>
              <a:rPr lang="en-US" sz="1100" dirty="0"/>
              <a:t>Still supporting few tens of analyses </a:t>
            </a:r>
            <a:r>
              <a:rPr lang="fr-FR" sz="1100" dirty="0"/>
              <a:t>~</a:t>
            </a:r>
            <a:r>
              <a:rPr lang="en-US" sz="1100" dirty="0"/>
              <a:t>10papers/year. </a:t>
            </a:r>
            <a:br>
              <a:rPr lang="en-US" sz="1100" dirty="0"/>
            </a:br>
            <a:endParaRPr lang="en-US" sz="1100" dirty="0"/>
          </a:p>
        </p:txBody>
      </p:sp>
      <p:sp>
        <p:nvSpPr>
          <p:cNvPr id="28" name="Rectangle 27"/>
          <p:cNvSpPr/>
          <p:nvPr/>
        </p:nvSpPr>
        <p:spPr>
          <a:xfrm>
            <a:off x="7763524" y="1302298"/>
            <a:ext cx="1178312" cy="430887"/>
          </a:xfrm>
          <a:prstGeom prst="rect">
            <a:avLst/>
          </a:prstGeom>
        </p:spPr>
        <p:txBody>
          <a:bodyPr wrap="square">
            <a:spAutoFit/>
          </a:bodyPr>
          <a:lstStyle/>
          <a:p>
            <a:r>
              <a:rPr lang="fr-FR" sz="1100" dirty="0"/>
              <a:t>~5 </a:t>
            </a:r>
            <a:r>
              <a:rPr lang="en-US" sz="1100" dirty="0"/>
              <a:t> papers/year. </a:t>
            </a:r>
            <a:br>
              <a:rPr lang="en-US" sz="1100" dirty="0"/>
            </a:br>
            <a:r>
              <a:rPr lang="en-US" sz="1100" dirty="0"/>
              <a:t>For 2-3 years</a:t>
            </a:r>
          </a:p>
        </p:txBody>
      </p:sp>
      <p:sp>
        <p:nvSpPr>
          <p:cNvPr id="29" name="Rectangle 28"/>
          <p:cNvSpPr/>
          <p:nvPr/>
        </p:nvSpPr>
        <p:spPr>
          <a:xfrm>
            <a:off x="3795549" y="3926610"/>
            <a:ext cx="1044080" cy="600164"/>
          </a:xfrm>
          <a:prstGeom prst="rect">
            <a:avLst/>
          </a:prstGeom>
        </p:spPr>
        <p:txBody>
          <a:bodyPr wrap="square">
            <a:spAutoFit/>
          </a:bodyPr>
          <a:lstStyle/>
          <a:p>
            <a:r>
              <a:rPr lang="fr-FR" sz="1100" dirty="0"/>
              <a:t>~10-</a:t>
            </a:r>
            <a:r>
              <a:rPr lang="en-US" sz="1100" dirty="0"/>
              <a:t>20 papers/year. </a:t>
            </a:r>
            <a:br>
              <a:rPr lang="en-US" sz="1100" dirty="0"/>
            </a:br>
            <a:r>
              <a:rPr lang="en-US" sz="1100" dirty="0"/>
              <a:t>For 2-3 years</a:t>
            </a:r>
          </a:p>
        </p:txBody>
      </p:sp>
      <p:sp>
        <p:nvSpPr>
          <p:cNvPr id="30" name="Right Arrow 29"/>
          <p:cNvSpPr/>
          <p:nvPr/>
        </p:nvSpPr>
        <p:spPr>
          <a:xfrm>
            <a:off x="2867722" y="2119201"/>
            <a:ext cx="1170878" cy="406274"/>
          </a:xfrm>
          <a:prstGeom prst="rightArrow">
            <a:avLst/>
          </a:prstGeom>
          <a:blipFill dpi="0" rotWithShape="1">
            <a:blip r:embed="rId6">
              <a:alphaModFix amt="28000"/>
              <a:duotone>
                <a:schemeClr val="accent1">
                  <a:satMod val="135000"/>
                  <a:lumMod val="80000"/>
                </a:schemeClr>
                <a:schemeClr val="accent1">
                  <a:satMod val="250000"/>
                  <a:lumMod val="150000"/>
                </a:schemeClr>
              </a:duotone>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DP system  </a:t>
            </a:r>
          </a:p>
        </p:txBody>
      </p:sp>
      <p:sp>
        <p:nvSpPr>
          <p:cNvPr id="31" name="Right Arrow 30"/>
          <p:cNvSpPr/>
          <p:nvPr/>
        </p:nvSpPr>
        <p:spPr>
          <a:xfrm>
            <a:off x="8104661" y="1971834"/>
            <a:ext cx="868353" cy="406274"/>
          </a:xfrm>
          <a:prstGeom prst="rightArrow">
            <a:avLst/>
          </a:prstGeom>
          <a:blipFill dpi="0" rotWithShape="1">
            <a:blip r:embed="rId6">
              <a:alphaModFix amt="28000"/>
              <a:duotone>
                <a:schemeClr val="accent1">
                  <a:satMod val="135000"/>
                  <a:lumMod val="80000"/>
                </a:schemeClr>
                <a:schemeClr val="accent1">
                  <a:satMod val="250000"/>
                  <a:lumMod val="150000"/>
                </a:schemeClr>
              </a:duotone>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DP system  </a:t>
            </a:r>
          </a:p>
        </p:txBody>
      </p:sp>
      <p:sp>
        <p:nvSpPr>
          <p:cNvPr id="32" name="Right Arrow 31"/>
          <p:cNvSpPr/>
          <p:nvPr/>
        </p:nvSpPr>
        <p:spPr>
          <a:xfrm>
            <a:off x="4098584" y="5084443"/>
            <a:ext cx="915840" cy="406274"/>
          </a:xfrm>
          <a:prstGeom prst="rightArrow">
            <a:avLst/>
          </a:prstGeom>
          <a:blipFill dpi="0" rotWithShape="1">
            <a:blip r:embed="rId6">
              <a:alphaModFix amt="28000"/>
              <a:duotone>
                <a:schemeClr val="accent1">
                  <a:satMod val="135000"/>
                  <a:lumMod val="80000"/>
                </a:schemeClr>
                <a:schemeClr val="accent1">
                  <a:satMod val="250000"/>
                  <a:lumMod val="150000"/>
                </a:schemeClr>
              </a:duotone>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b="1" dirty="0"/>
              <a:t>R2DP/CDFDP  </a:t>
            </a:r>
          </a:p>
        </p:txBody>
      </p:sp>
    </p:spTree>
    <p:extLst>
      <p:ext uri="{BB962C8B-B14F-4D97-AF65-F5344CB8AC3E}">
        <p14:creationId xmlns:p14="http://schemas.microsoft.com/office/powerpoint/2010/main" val="14709211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2" name="Picture 14" descr="https://lh3.googleusercontent.com/OZJ0C0nKb1QHTKR83BclaeDrL1LlTWc6P-KvkPt2H5CoT24Q5wRW_OJQ1O-WJzMUF2h8OOp68OA_cZoPHXXIezns3keGq19wWVGQVTKWE23FOwopSF3a7RPlVpexZkk9oBhWiRMvt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5818" y="0"/>
            <a:ext cx="1558181" cy="101758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normAutofit/>
          </a:bodyPr>
          <a:lstStyle/>
          <a:p>
            <a:r>
              <a:rPr lang="en-US" sz="3600" i="1" cap="small" dirty="0"/>
              <a:t>BaBar</a:t>
            </a:r>
            <a:r>
              <a:rPr lang="en-US" sz="3600" dirty="0"/>
              <a:t> Highlights and Press Releases </a:t>
            </a:r>
          </a:p>
        </p:txBody>
      </p:sp>
      <p:pic>
        <p:nvPicPr>
          <p:cNvPr id="2050" name="Picture 2" descr="https://lh3.googleusercontent.com/OZJ0C0nKb1QHTKR83BclaeDrL1LlTWc6P-KvkPt2H5CoT24Q5wRW_OJQ1O-WJzMUF2h8OOp68OA_cZoPHXXIezns3keGq19wWVGQVTKWE23FOwopSF3a7RPlVpexZkk9oBhWiRMvt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8940800"/>
            <a:ext cx="2333625" cy="15240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https://lh5.googleusercontent.com/Mslap0wkB4SoAuqbY4hl6E6_UUaAHWsbD8nffH-Mwcr1M2n06b8L7PRF9blkujOipKWiVLt9ChKNsw4o1GWYfnX6pfK2aGCeSBu001wDLLQ1aygNn4rPKe4T_7UFvvYxLInWfSpKZwc"/>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70" t="13129" r="3195" b="1927"/>
          <a:stretch/>
        </p:blipFill>
        <p:spPr bwMode="auto">
          <a:xfrm>
            <a:off x="2695511" y="1444088"/>
            <a:ext cx="4467289" cy="251831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6.googleusercontent.com/4AD7yT46XUGnJDRfuqpnqgZegOw9tj9SPFSGLu5FDkEMhq-ZK7NcSlBuUnsu_UpRZ5pho7dOqAOIGCS31H1QVdj5Yh3IQIGJqGkJdb2QPJXZksvpvZPwpBCvxYWNFYlrm8tqndozYZQ"/>
          <p:cNvPicPr>
            <a:picLocks noChangeAspect="1" noChangeArrowheads="1"/>
          </p:cNvPicPr>
          <p:nvPr/>
        </p:nvPicPr>
        <p:blipFill rotWithShape="1">
          <a:blip r:embed="rId4">
            <a:extLst>
              <a:ext uri="{28A0092B-C50C-407E-A947-70E740481C1C}">
                <a14:useLocalDpi xmlns:a14="http://schemas.microsoft.com/office/drawing/2010/main" val="0"/>
              </a:ext>
            </a:extLst>
          </a:blip>
          <a:srcRect l="19643" t="9830" r="40476" b="3449"/>
          <a:stretch/>
        </p:blipFill>
        <p:spPr bwMode="auto">
          <a:xfrm>
            <a:off x="0" y="1445521"/>
            <a:ext cx="2707160" cy="373607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https://lh6.googleusercontent.com/t9wXZKasx0_VhnebZYQkYnhrx98UhmOhC6RjCr74yubXrIXiyJf9fKQg84muMDL84pFMaKrt8aYTGsvoklV5YFaZbKk66Xa6t7RIHWrTyAlSHiQJPPjeHLjLiNp-tFghKFP5nzeDF5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9375" y="-7839075"/>
            <a:ext cx="666750" cy="88582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lh4.googleusercontent.com/yJm2NwcrThfSFo6b6Z5rHKeEAUsuwDzCQlX52WaWXE49u9Lv06p4mTO5_FBnwusdM0EIclaIeaqjny4IKOEjHDjY5SEIKckvWt-9iJ8724TlpLI7jC-QYV5-gQi63C6PHEGlzkZUkN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651" t="15517" r="5894" b="5381"/>
          <a:stretch/>
        </p:blipFill>
        <p:spPr bwMode="auto">
          <a:xfrm>
            <a:off x="5943600" y="1345913"/>
            <a:ext cx="3168650" cy="1778287"/>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https://lh4.googleusercontent.com/z7ekkMBsD4kd5KwtNXhk25CjvIdakhGQCkAua6OWehLcIOCfoHDoepFZUu3e_ga1UnRDkO2fNQSgNbdEFoW0MpKb25HNDvH-QC9frBRH2dwEx7hOt4me9rMN2bJrlaBUju1zA2BaS4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3450" y="-7839075"/>
            <a:ext cx="3181350" cy="20383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lh5.googleusercontent.com/qoUCGRgiyTjo2e0xQJdy6LqfdU7m6Ge6zQhVIPzFePOoHj-R6nBvuCNVAahtCS6uDGk1mDm2jJ3tDNj9fsXWv0CjqtT7WR8XlMaDvEFUSCcCcy_OGYKKhDFuks4OwmkTA9u2T0Ll6K8"/>
          <p:cNvPicPr>
            <a:picLocks noChangeAspect="1" noChangeArrowheads="1"/>
          </p:cNvPicPr>
          <p:nvPr/>
        </p:nvPicPr>
        <p:blipFill rotWithShape="1">
          <a:blip r:embed="rId8">
            <a:extLst>
              <a:ext uri="{28A0092B-C50C-407E-A947-70E740481C1C}">
                <a14:useLocalDpi xmlns:a14="http://schemas.microsoft.com/office/drawing/2010/main" val="0"/>
              </a:ext>
            </a:extLst>
          </a:blip>
          <a:srcRect l="8083" t="10103" r="8522" b="4246"/>
          <a:stretch/>
        </p:blipFill>
        <p:spPr bwMode="auto">
          <a:xfrm>
            <a:off x="6748345" y="3103756"/>
            <a:ext cx="2319455" cy="188455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s://lh6.googleusercontent.com/FWVR4SZJf1ucvMrh5GQkeUpse0D4w_kCj6xNRNaaIfdyob6Qc9h7xwXLWDsmxoX_svY60OkgxFmJKxPGtKOdN2jb8jBTBOR1FCBSFHLaoLhyFZByj_QZqiS2PkmTOAkVPkea8zNQuL8"/>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1942" t="19461" r="12208" b="10874"/>
          <a:stretch/>
        </p:blipFill>
        <p:spPr bwMode="auto">
          <a:xfrm>
            <a:off x="1914750" y="4312714"/>
            <a:ext cx="4105050" cy="2392886"/>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https://lh5.googleusercontent.com/Xzqh800CQw3DOuxo8qZtjkLHSQF8lziXDScc99TEYJD7CzKng1v96ivnJEkrZukAn35OF4xW9qdtgszrXlKxA4JmMG0nW741fkg6oRKUGk27a_eMW8KjeF2KPRjfY6OBfbcCOfmW63Y"/>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19900" y="4705350"/>
            <a:ext cx="2324100" cy="2000250"/>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descr="https://lh4.googleusercontent.com/q5xP_FeyVbuSgkz4qmy3tvRlBkvfzS9N4gKQ7vS01lEb_aYG214z2VLu-kGCEmVvU0Q8Z-ztee85MnHYp3F8Kr3fen3SpfdldXwvu2IQmeSC7upINqommz5H1D6Xmcmz9BSIPjG32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00525" y="3352800"/>
            <a:ext cx="2200275" cy="254317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s://lh3.googleusercontent.com/k0xU80IWcoXkmN3YbA-yLpYlHfCI0TZkBr2gctJ8TP9VmGq9qUbNOrgjErMWfvfQjGCXm8DAxXo27pJmg9AjzarlTNceDdSEqDki-aBxWjoFdVcsLxm1CcjFB6cxwXAt8fsfqZj_Bz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43437" y="5105400"/>
            <a:ext cx="2295525" cy="15811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48569" y="2831068"/>
            <a:ext cx="1694631" cy="369332"/>
          </a:xfrm>
          <a:prstGeom prst="rect">
            <a:avLst/>
          </a:prstGeom>
          <a:solidFill>
            <a:schemeClr val="accent6">
              <a:lumMod val="20000"/>
              <a:lumOff val="80000"/>
            </a:schemeClr>
          </a:solidFill>
        </p:spPr>
        <p:txBody>
          <a:bodyPr wrap="none" rtlCol="0">
            <a:spAutoFit/>
          </a:bodyPr>
          <a:lstStyle/>
          <a:p>
            <a:r>
              <a:rPr lang="en-US" dirty="0"/>
              <a:t>November 2017</a:t>
            </a:r>
          </a:p>
        </p:txBody>
      </p:sp>
      <p:sp>
        <p:nvSpPr>
          <p:cNvPr id="8" name="Rectangle 13"/>
          <p:cNvSpPr>
            <a:spLocks noChangeArrowheads="1"/>
          </p:cNvSpPr>
          <p:nvPr/>
        </p:nvSpPr>
        <p:spPr bwMode="auto">
          <a:xfrm>
            <a:off x="76200" y="5257338"/>
            <a:ext cx="1676400" cy="1277273"/>
          </a:xfrm>
          <a:prstGeom prst="rect">
            <a:avLst/>
          </a:prstGeom>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sng" strike="noStrike" cap="none" normalizeH="0" baseline="0" dirty="0">
                <a:ln>
                  <a:noFill/>
                </a:ln>
                <a:solidFill>
                  <a:srgbClr val="595959"/>
                </a:solidFill>
                <a:effectLst/>
                <a:latin typeface="Arial" pitchFamily="34" charset="0"/>
                <a:cs typeface="Arial" pitchFamily="34" charset="0"/>
              </a:rPr>
              <a:t>Dataset: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rgbClr val="595959"/>
                </a:solidFill>
                <a:effectLst/>
                <a:latin typeface="Arial" pitchFamily="34" charset="0"/>
                <a:cs typeface="Arial" pitchFamily="34" charset="0"/>
              </a:rPr>
              <a:t>Y(4S): 433/</a:t>
            </a:r>
            <a:r>
              <a:rPr kumimoji="0" lang="en-US" sz="1100" b="0" i="0" u="none" strike="noStrike" cap="none" normalizeH="0" baseline="0" dirty="0" err="1">
                <a:ln>
                  <a:noFill/>
                </a:ln>
                <a:solidFill>
                  <a:srgbClr val="595959"/>
                </a:solidFill>
                <a:effectLst/>
                <a:latin typeface="Arial" pitchFamily="34" charset="0"/>
                <a:cs typeface="Arial" pitchFamily="34" charset="0"/>
              </a:rPr>
              <a:t>fb</a:t>
            </a:r>
            <a:endParaRPr kumimoji="0" lang="en-US"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595959"/>
                </a:solidFill>
                <a:effectLst/>
                <a:latin typeface="Arial" pitchFamily="34" charset="0"/>
                <a:cs typeface="Arial" pitchFamily="34" charset="0"/>
              </a:rPr>
              <a:t>Y(3S): 30/</a:t>
            </a:r>
            <a:r>
              <a:rPr kumimoji="0" lang="en-US" sz="1100" b="0" i="0" u="none" strike="noStrike" cap="none" normalizeH="0" baseline="0" dirty="0" err="1">
                <a:ln>
                  <a:noFill/>
                </a:ln>
                <a:solidFill>
                  <a:srgbClr val="595959"/>
                </a:solidFill>
                <a:effectLst/>
                <a:latin typeface="Arial" pitchFamily="34" charset="0"/>
                <a:cs typeface="Arial" pitchFamily="34" charset="0"/>
              </a:rPr>
              <a:t>fb</a:t>
            </a:r>
            <a:endParaRPr kumimoji="0" lang="en-US"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595959"/>
                </a:solidFill>
                <a:effectLst/>
                <a:latin typeface="Arial" pitchFamily="34" charset="0"/>
                <a:cs typeface="Arial" pitchFamily="34" charset="0"/>
              </a:rPr>
              <a:t>Y(2S): 14/</a:t>
            </a:r>
            <a:r>
              <a:rPr kumimoji="0" lang="en-US" sz="1100" b="0" i="0" u="none" strike="noStrike" cap="none" normalizeH="0" baseline="0" dirty="0" err="1">
                <a:ln>
                  <a:noFill/>
                </a:ln>
                <a:solidFill>
                  <a:srgbClr val="595959"/>
                </a:solidFill>
                <a:effectLst/>
                <a:latin typeface="Arial" pitchFamily="34" charset="0"/>
                <a:cs typeface="Arial" pitchFamily="34" charset="0"/>
              </a:rPr>
              <a:t>fb</a:t>
            </a:r>
            <a:endParaRPr kumimoji="0" lang="en-US"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595959"/>
                </a:solidFill>
                <a:effectLst/>
                <a:latin typeface="Arial" pitchFamily="34" charset="0"/>
                <a:cs typeface="Arial" pitchFamily="34" charset="0"/>
              </a:rPr>
              <a:t>Off resonance: 10% </a:t>
            </a:r>
            <a:br>
              <a:rPr kumimoji="0" lang="en-US" sz="1100" b="0" i="0" u="none" strike="noStrike" cap="none" normalizeH="0" baseline="0" dirty="0">
                <a:ln>
                  <a:noFill/>
                </a:ln>
                <a:solidFill>
                  <a:srgbClr val="595959"/>
                </a:solidFill>
                <a:effectLst/>
                <a:latin typeface="Arial" pitchFamily="34" charset="0"/>
                <a:cs typeface="Arial" pitchFamily="34" charset="0"/>
              </a:rPr>
            </a:br>
            <a:r>
              <a:rPr kumimoji="0" lang="en-US" sz="1100" b="0" i="0" u="none" strike="noStrike" cap="none" normalizeH="0" baseline="0" dirty="0">
                <a:ln>
                  <a:noFill/>
                </a:ln>
                <a:solidFill>
                  <a:srgbClr val="595959"/>
                </a:solidFill>
                <a:effectLst/>
                <a:latin typeface="Arial" pitchFamily="34" charset="0"/>
                <a:cs typeface="Arial" pitchFamily="34" charset="0"/>
              </a:rPr>
              <a:t>Y(1S) accessed via </a:t>
            </a:r>
            <a:br>
              <a:rPr kumimoji="0" lang="en-US" sz="1100" b="0" i="0" u="none" strike="noStrike" cap="none" normalizeH="0" baseline="0" dirty="0">
                <a:ln>
                  <a:noFill/>
                </a:ln>
                <a:solidFill>
                  <a:srgbClr val="595959"/>
                </a:solidFill>
                <a:effectLst/>
                <a:latin typeface="Arial" pitchFamily="34" charset="0"/>
                <a:cs typeface="Arial" pitchFamily="34" charset="0"/>
              </a:rPr>
            </a:br>
            <a:r>
              <a:rPr kumimoji="0" lang="en-US" sz="1100" b="0" i="0" u="none" strike="noStrike" cap="none" normalizeH="0" baseline="0" dirty="0">
                <a:ln>
                  <a:noFill/>
                </a:ln>
                <a:solidFill>
                  <a:srgbClr val="595959"/>
                </a:solidFill>
                <a:effectLst/>
                <a:latin typeface="Arial" pitchFamily="34" charset="0"/>
                <a:cs typeface="Arial" pitchFamily="34" charset="0"/>
              </a:rPr>
              <a:t>Y(2S,3S) → Y(1S) π</a:t>
            </a:r>
            <a:r>
              <a:rPr kumimoji="0" lang="en-US" sz="1100" b="0" i="0" u="none" strike="noStrike" cap="none" normalizeH="0" baseline="30000" dirty="0">
                <a:ln>
                  <a:noFill/>
                </a:ln>
                <a:solidFill>
                  <a:srgbClr val="595959"/>
                </a:solidFill>
                <a:effectLst/>
                <a:latin typeface="Arial" pitchFamily="34" charset="0"/>
                <a:cs typeface="Arial" pitchFamily="34" charset="0"/>
              </a:rPr>
              <a:t>+</a:t>
            </a:r>
            <a:r>
              <a:rPr kumimoji="0" lang="en-US" sz="1100" b="0" i="0" u="none" strike="noStrike" cap="none" normalizeH="0" baseline="0" dirty="0">
                <a:ln>
                  <a:noFill/>
                </a:ln>
                <a:solidFill>
                  <a:srgbClr val="595959"/>
                </a:solidFill>
                <a:effectLst/>
                <a:latin typeface="Arial" pitchFamily="34" charset="0"/>
                <a:cs typeface="Arial" pitchFamily="34" charset="0"/>
              </a:rPr>
              <a:t>π</a:t>
            </a:r>
            <a:r>
              <a:rPr kumimoji="0" lang="en-US" sz="1100" b="0" i="0" u="none" strike="noStrike" cap="none" normalizeH="0" baseline="30000" dirty="0">
                <a:ln>
                  <a:noFill/>
                </a:ln>
                <a:solidFill>
                  <a:srgbClr val="595959"/>
                </a:solidFill>
                <a:effectLst/>
                <a:latin typeface="Arial" pitchFamily="34" charset="0"/>
                <a:cs typeface="Arial" pitchFamily="34" charset="0"/>
              </a:rPr>
              <a:t>–</a:t>
            </a:r>
            <a:endParaRPr kumimoji="0" lang="en-US" sz="1100" b="0" i="0" u="none" strike="noStrike" cap="none" normalizeH="0" baseline="0" dirty="0">
              <a:ln>
                <a:noFill/>
              </a:ln>
              <a:solidFill>
                <a:schemeClr val="tx1"/>
              </a:solidFill>
              <a:effectLst/>
              <a:latin typeface="Arial" pitchFamily="34" charset="0"/>
              <a:cs typeface="Arial" pitchFamily="34" charset="0"/>
            </a:endParaRPr>
          </a:p>
        </p:txBody>
      </p:sp>
      <p:pic>
        <p:nvPicPr>
          <p:cNvPr id="2063" name="Picture 15" descr="https://lh6.googleusercontent.com/t9wXZKasx0_VhnebZYQkYnhrx98UhmOhC6RjCr74yubXrIXiyJf9fKQg84muMDL84pFMaKrt8aYTGsvoklV5YFaZbKk66Xa6t7RIHWrTyAlSHiQJPPjeHLjLiNp-tFghKFP5nzeDF5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575" y="131763"/>
            <a:ext cx="666750" cy="885825"/>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2458224" y="5881106"/>
            <a:ext cx="1138453" cy="369332"/>
          </a:xfrm>
          <a:prstGeom prst="rect">
            <a:avLst/>
          </a:prstGeom>
          <a:solidFill>
            <a:schemeClr val="accent6">
              <a:lumMod val="20000"/>
              <a:lumOff val="80000"/>
            </a:schemeClr>
          </a:solidFill>
        </p:spPr>
        <p:txBody>
          <a:bodyPr wrap="none" rtlCol="0">
            <a:spAutoFit/>
          </a:bodyPr>
          <a:lstStyle/>
          <a:p>
            <a:r>
              <a:rPr lang="en-US" dirty="0"/>
              <a:t>June 2017</a:t>
            </a:r>
          </a:p>
        </p:txBody>
      </p:sp>
      <p:sp>
        <p:nvSpPr>
          <p:cNvPr id="2" name="Date Placeholder 1">
            <a:extLst>
              <a:ext uri="{FF2B5EF4-FFF2-40B4-BE49-F238E27FC236}">
                <a16:creationId xmlns:a16="http://schemas.microsoft.com/office/drawing/2014/main" id="{FF0098B9-8EB6-D340-AD28-9F64C8746524}"/>
              </a:ext>
            </a:extLst>
          </p:cNvPr>
          <p:cNvSpPr>
            <a:spLocks noGrp="1"/>
          </p:cNvSpPr>
          <p:nvPr>
            <p:ph type="dt" sz="half" idx="10"/>
          </p:nvPr>
        </p:nvSpPr>
        <p:spPr/>
        <p:txBody>
          <a:bodyPr/>
          <a:lstStyle/>
          <a:p>
            <a:fld id="{1B77FADA-D1A8-4541-899B-D39073EEA594}" type="datetime1">
              <a:rPr lang="fr-FR" smtClean="0"/>
              <a:t>21/06/2021</a:t>
            </a:fld>
            <a:endParaRPr lang="en-US"/>
          </a:p>
        </p:txBody>
      </p:sp>
      <p:sp>
        <p:nvSpPr>
          <p:cNvPr id="3" name="Slide Number Placeholder 2">
            <a:extLst>
              <a:ext uri="{FF2B5EF4-FFF2-40B4-BE49-F238E27FC236}">
                <a16:creationId xmlns:a16="http://schemas.microsoft.com/office/drawing/2014/main" id="{D22DDA08-0F7F-5448-A97C-F39BC27AFC54}"/>
              </a:ext>
            </a:extLst>
          </p:cNvPr>
          <p:cNvSpPr>
            <a:spLocks noGrp="1"/>
          </p:cNvSpPr>
          <p:nvPr>
            <p:ph type="sldNum" sz="quarter" idx="12"/>
          </p:nvPr>
        </p:nvSpPr>
        <p:spPr/>
        <p:txBody>
          <a:bodyPr/>
          <a:lstStyle/>
          <a:p>
            <a:fld id="{BCC3066C-7D9C-43AE-863C-B082BB6A9375}" type="slidenum">
              <a:rPr lang="en-US" smtClean="0"/>
              <a:t>27</a:t>
            </a:fld>
            <a:endParaRPr lang="en-US"/>
          </a:p>
        </p:txBody>
      </p:sp>
      <p:sp>
        <p:nvSpPr>
          <p:cNvPr id="21" name="TextBox 20">
            <a:extLst>
              <a:ext uri="{FF2B5EF4-FFF2-40B4-BE49-F238E27FC236}">
                <a16:creationId xmlns:a16="http://schemas.microsoft.com/office/drawing/2014/main" id="{4BDE8157-7EAE-F740-BD94-998A57DC40F1}"/>
              </a:ext>
            </a:extLst>
          </p:cNvPr>
          <p:cNvSpPr txBox="1"/>
          <p:nvPr/>
        </p:nvSpPr>
        <p:spPr>
          <a:xfrm>
            <a:off x="1143000" y="152400"/>
            <a:ext cx="1264000" cy="646331"/>
          </a:xfrm>
          <a:prstGeom prst="rect">
            <a:avLst/>
          </a:prstGeom>
          <a:noFill/>
        </p:spPr>
        <p:txBody>
          <a:bodyPr wrap="none" rtlCol="0">
            <a:spAutoFit/>
          </a:bodyPr>
          <a:lstStyle/>
          <a:p>
            <a:r>
              <a:rPr lang="en-FR" dirty="0"/>
              <a:t>2018 status</a:t>
            </a:r>
          </a:p>
          <a:p>
            <a:endParaRPr lang="en-FR" dirty="0"/>
          </a:p>
        </p:txBody>
      </p:sp>
    </p:spTree>
    <p:extLst>
      <p:ext uri="{BB962C8B-B14F-4D97-AF65-F5344CB8AC3E}">
        <p14:creationId xmlns:p14="http://schemas.microsoft.com/office/powerpoint/2010/main" val="18870445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t9wXZKasx0_VhnebZYQkYnhrx98UhmOhC6RjCr74yubXrIXiyJf9fKQg84muMDL84pFMaKrt8aYTGsvoklV5YFaZbKk66Xa6t7RIHWrTyAlSHiQJPPjeHLjLiNp-tFghKFP5nzeDF5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8575"/>
            <a:ext cx="666750" cy="88582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r>
              <a:rPr lang="en-US" sz="3600" i="1" cap="small" dirty="0"/>
              <a:t>BaBar</a:t>
            </a:r>
            <a:r>
              <a:rPr lang="en-US" sz="3600" dirty="0"/>
              <a:t> needs Help!         </a:t>
            </a:r>
            <a:r>
              <a:rPr lang="en-US" sz="3600" i="1" cap="small" dirty="0"/>
              <a:t>BaBar</a:t>
            </a:r>
            <a:r>
              <a:rPr lang="en-US" sz="3600" dirty="0"/>
              <a:t> in Numbers</a:t>
            </a:r>
          </a:p>
        </p:txBody>
      </p:sp>
      <p:sp>
        <p:nvSpPr>
          <p:cNvPr id="5" name="Content Placeholder 4"/>
          <p:cNvSpPr>
            <a:spLocks noGrp="1"/>
          </p:cNvSpPr>
          <p:nvPr>
            <p:ph sz="half" idx="1"/>
          </p:nvPr>
        </p:nvSpPr>
        <p:spPr>
          <a:xfrm>
            <a:off x="228600" y="1219200"/>
            <a:ext cx="4419600" cy="5334000"/>
          </a:xfrm>
        </p:spPr>
        <p:txBody>
          <a:bodyPr>
            <a:noAutofit/>
          </a:bodyPr>
          <a:lstStyle/>
          <a:p>
            <a:r>
              <a:rPr lang="en-US" sz="1600" i="1" cap="small" dirty="0">
                <a:solidFill>
                  <a:schemeClr val="tx1">
                    <a:lumMod val="75000"/>
                    <a:lumOff val="25000"/>
                  </a:schemeClr>
                </a:solidFill>
              </a:rPr>
              <a:t>BaBar</a:t>
            </a:r>
            <a:r>
              <a:rPr lang="en-US" sz="1600" dirty="0">
                <a:solidFill>
                  <a:schemeClr val="tx1">
                    <a:lumMod val="75000"/>
                    <a:lumOff val="25000"/>
                  </a:schemeClr>
                </a:solidFill>
              </a:rPr>
              <a:t> data actively being analyzed and high impact papers published (see slide 2). Expect this to continue to at least through 2021. </a:t>
            </a:r>
          </a:p>
          <a:p>
            <a:r>
              <a:rPr lang="en-US" sz="1600" dirty="0">
                <a:solidFill>
                  <a:schemeClr val="tx1">
                    <a:lumMod val="75000"/>
                    <a:lumOff val="25000"/>
                  </a:schemeClr>
                </a:solidFill>
              </a:rPr>
              <a:t>SLAC management plans to stop hosting </a:t>
            </a:r>
            <a:r>
              <a:rPr lang="en-US" sz="1600" i="1" cap="small" dirty="0">
                <a:solidFill>
                  <a:schemeClr val="tx1">
                    <a:lumMod val="75000"/>
                    <a:lumOff val="25000"/>
                  </a:schemeClr>
                </a:solidFill>
              </a:rPr>
              <a:t>BaBar</a:t>
            </a:r>
            <a:r>
              <a:rPr lang="en-US" sz="1600" dirty="0">
                <a:solidFill>
                  <a:schemeClr val="tx1">
                    <a:lumMod val="75000"/>
                    <a:lumOff val="25000"/>
                  </a:schemeClr>
                </a:solidFill>
              </a:rPr>
              <a:t> computing in February 2020 at which time the tapes with data will be ejected.</a:t>
            </a:r>
          </a:p>
          <a:p>
            <a:r>
              <a:rPr lang="en-US" sz="1600" dirty="0">
                <a:solidFill>
                  <a:schemeClr val="tx1">
                    <a:lumMod val="75000"/>
                    <a:lumOff val="25000"/>
                  </a:schemeClr>
                </a:solidFill>
              </a:rPr>
              <a:t>DOE support ended in 2017, now running on international common funds (OCF). </a:t>
            </a:r>
          </a:p>
          <a:p>
            <a:r>
              <a:rPr lang="en-US" sz="1600" dirty="0">
                <a:solidFill>
                  <a:schemeClr val="tx1">
                    <a:lumMod val="75000"/>
                    <a:lumOff val="25000"/>
                  </a:schemeClr>
                </a:solidFill>
              </a:rPr>
              <a:t>Looking for possibility of support and long term data preservation at</a:t>
            </a:r>
            <a:endParaRPr lang="en-US" sz="1600" dirty="0">
              <a:solidFill>
                <a:schemeClr val="tx1">
                  <a:lumMod val="75000"/>
                  <a:lumOff val="25000"/>
                </a:schemeClr>
              </a:solidFill>
              <a:effectLst/>
            </a:endParaRPr>
          </a:p>
          <a:p>
            <a:pPr lvl="1" fontAlgn="base"/>
            <a:r>
              <a:rPr lang="en-US" sz="1400" dirty="0">
                <a:solidFill>
                  <a:schemeClr val="tx1">
                    <a:lumMod val="75000"/>
                    <a:lumOff val="25000"/>
                  </a:schemeClr>
                </a:solidFill>
              </a:rPr>
              <a:t>CERN, </a:t>
            </a:r>
          </a:p>
          <a:p>
            <a:pPr lvl="1" fontAlgn="base"/>
            <a:r>
              <a:rPr lang="en-US" sz="1400" dirty="0" err="1">
                <a:solidFill>
                  <a:schemeClr val="tx1">
                    <a:lumMod val="75000"/>
                    <a:lumOff val="25000"/>
                  </a:schemeClr>
                </a:solidFill>
              </a:rPr>
              <a:t>GridKa</a:t>
            </a:r>
            <a:r>
              <a:rPr lang="en-US" sz="1400" dirty="0">
                <a:solidFill>
                  <a:schemeClr val="tx1">
                    <a:lumMod val="75000"/>
                    <a:lumOff val="25000"/>
                  </a:schemeClr>
                </a:solidFill>
              </a:rPr>
              <a:t> (</a:t>
            </a:r>
            <a:r>
              <a:rPr lang="en-US" sz="1400" i="1" cap="small" dirty="0">
                <a:solidFill>
                  <a:schemeClr val="tx1">
                    <a:lumMod val="75000"/>
                    <a:lumOff val="25000"/>
                  </a:schemeClr>
                </a:solidFill>
              </a:rPr>
              <a:t>BaBar</a:t>
            </a:r>
            <a:r>
              <a:rPr lang="en-US" sz="1400" dirty="0">
                <a:solidFill>
                  <a:schemeClr val="tx1">
                    <a:lumMod val="75000"/>
                    <a:lumOff val="25000"/>
                  </a:schemeClr>
                </a:solidFill>
              </a:rPr>
              <a:t> site for analysis and </a:t>
            </a:r>
            <a:r>
              <a:rPr lang="en-US" sz="1400" dirty="0" err="1">
                <a:solidFill>
                  <a:schemeClr val="tx1">
                    <a:lumMod val="75000"/>
                    <a:lumOff val="25000"/>
                  </a:schemeClr>
                </a:solidFill>
              </a:rPr>
              <a:t>XRootD</a:t>
            </a:r>
            <a:r>
              <a:rPr lang="en-US" sz="1400" dirty="0">
                <a:solidFill>
                  <a:schemeClr val="tx1">
                    <a:lumMod val="75000"/>
                    <a:lumOff val="25000"/>
                  </a:schemeClr>
                </a:solidFill>
              </a:rPr>
              <a:t> federated dataset main redirector),</a:t>
            </a:r>
          </a:p>
          <a:p>
            <a:pPr lvl="1" fontAlgn="base"/>
            <a:r>
              <a:rPr lang="en-US" sz="1400" dirty="0">
                <a:solidFill>
                  <a:schemeClr val="tx1">
                    <a:lumMod val="75000"/>
                    <a:lumOff val="25000"/>
                  </a:schemeClr>
                </a:solidFill>
              </a:rPr>
              <a:t>University of Victoria (</a:t>
            </a:r>
            <a:r>
              <a:rPr lang="en-US" sz="1400" i="1" dirty="0">
                <a:solidFill>
                  <a:schemeClr val="tx1">
                    <a:lumMod val="75000"/>
                    <a:lumOff val="25000"/>
                  </a:schemeClr>
                </a:solidFill>
              </a:rPr>
              <a:t>BABAR</a:t>
            </a:r>
            <a:r>
              <a:rPr lang="en-US" sz="1400" dirty="0">
                <a:solidFill>
                  <a:schemeClr val="tx1">
                    <a:lumMod val="75000"/>
                    <a:lumOff val="25000"/>
                  </a:schemeClr>
                </a:solidFill>
              </a:rPr>
              <a:t> site for analysis, documentation, and tools support).</a:t>
            </a:r>
          </a:p>
          <a:p>
            <a:r>
              <a:rPr lang="en-US" sz="1600" i="1" cap="small" dirty="0">
                <a:solidFill>
                  <a:schemeClr val="tx1">
                    <a:lumMod val="75000"/>
                    <a:lumOff val="25000"/>
                  </a:schemeClr>
                </a:solidFill>
              </a:rPr>
              <a:t>BaBar</a:t>
            </a:r>
            <a:r>
              <a:rPr lang="en-US" sz="1600" dirty="0">
                <a:solidFill>
                  <a:schemeClr val="tx1">
                    <a:lumMod val="75000"/>
                    <a:lumOff val="25000"/>
                  </a:schemeClr>
                </a:solidFill>
              </a:rPr>
              <a:t> lightweight VMs come with the latest software release and </a:t>
            </a:r>
            <a:r>
              <a:rPr lang="en-US" sz="1600" dirty="0" err="1">
                <a:solidFill>
                  <a:schemeClr val="tx1">
                    <a:lumMod val="75000"/>
                    <a:lumOff val="25000"/>
                  </a:schemeClr>
                </a:solidFill>
              </a:rPr>
              <a:t>xrootd</a:t>
            </a:r>
            <a:r>
              <a:rPr lang="en-US" sz="1600" dirty="0">
                <a:solidFill>
                  <a:schemeClr val="tx1">
                    <a:lumMod val="75000"/>
                    <a:lumOff val="25000"/>
                  </a:schemeClr>
                </a:solidFill>
              </a:rPr>
              <a:t> client included, running under the most common virtual machine players. Just add the data via the </a:t>
            </a:r>
            <a:r>
              <a:rPr lang="en-US" sz="1600" dirty="0" err="1">
                <a:solidFill>
                  <a:schemeClr val="tx1">
                    <a:lumMod val="75000"/>
                    <a:lumOff val="25000"/>
                  </a:schemeClr>
                </a:solidFill>
              </a:rPr>
              <a:t>GridKa</a:t>
            </a:r>
            <a:r>
              <a:rPr lang="en-US" sz="1600" dirty="0">
                <a:solidFill>
                  <a:schemeClr val="tx1">
                    <a:lumMod val="75000"/>
                    <a:lumOff val="25000"/>
                  </a:schemeClr>
                </a:solidFill>
              </a:rPr>
              <a:t> main </a:t>
            </a:r>
            <a:r>
              <a:rPr lang="en-US" sz="1600" dirty="0" err="1">
                <a:solidFill>
                  <a:schemeClr val="tx1">
                    <a:lumMod val="75000"/>
                    <a:lumOff val="25000"/>
                  </a:schemeClr>
                </a:solidFill>
              </a:rPr>
              <a:t>XRootD</a:t>
            </a:r>
            <a:r>
              <a:rPr lang="en-US" sz="1600" dirty="0">
                <a:solidFill>
                  <a:schemeClr val="tx1">
                    <a:lumMod val="75000"/>
                    <a:lumOff val="25000"/>
                  </a:schemeClr>
                </a:solidFill>
              </a:rPr>
              <a:t> redirector.</a:t>
            </a:r>
            <a:endParaRPr lang="en-US" sz="1600" dirty="0">
              <a:solidFill>
                <a:schemeClr val="tx1">
                  <a:lumMod val="75000"/>
                  <a:lumOff val="25000"/>
                </a:schemeClr>
              </a:solidFill>
              <a:effectLst/>
            </a:endParaRPr>
          </a:p>
        </p:txBody>
      </p:sp>
      <p:sp>
        <p:nvSpPr>
          <p:cNvPr id="6" name="Content Placeholder 5"/>
          <p:cNvSpPr>
            <a:spLocks noGrp="1"/>
          </p:cNvSpPr>
          <p:nvPr>
            <p:ph sz="half" idx="2"/>
          </p:nvPr>
        </p:nvSpPr>
        <p:spPr>
          <a:xfrm>
            <a:off x="4876800" y="1371600"/>
            <a:ext cx="4038600" cy="1981199"/>
          </a:xfrm>
          <a:solidFill>
            <a:schemeClr val="accent3">
              <a:lumMod val="40000"/>
              <a:lumOff val="60000"/>
            </a:schemeClr>
          </a:solidFill>
        </p:spPr>
        <p:txBody>
          <a:bodyPr>
            <a:normAutofit fontScale="55000" lnSpcReduction="20000"/>
          </a:bodyPr>
          <a:lstStyle/>
          <a:p>
            <a:pPr fontAlgn="base"/>
            <a:r>
              <a:rPr lang="en-US" dirty="0">
                <a:solidFill>
                  <a:schemeClr val="tx1">
                    <a:lumMod val="75000"/>
                    <a:lumOff val="25000"/>
                  </a:schemeClr>
                </a:solidFill>
              </a:rPr>
              <a:t>2PB of data on T10k-D tapes</a:t>
            </a:r>
          </a:p>
          <a:p>
            <a:pPr lvl="1" fontAlgn="base"/>
            <a:r>
              <a:rPr lang="en-US" dirty="0">
                <a:solidFill>
                  <a:schemeClr val="tx1">
                    <a:lumMod val="75000"/>
                    <a:lumOff val="25000"/>
                  </a:schemeClr>
                </a:solidFill>
              </a:rPr>
              <a:t>raw, processed, Monte Carlo</a:t>
            </a:r>
          </a:p>
          <a:p>
            <a:pPr lvl="1" fontAlgn="base"/>
            <a:r>
              <a:rPr lang="en-US" b="1" dirty="0">
                <a:solidFill>
                  <a:schemeClr val="tx1">
                    <a:lumMod val="75000"/>
                    <a:lumOff val="25000"/>
                  </a:schemeClr>
                </a:solidFill>
              </a:rPr>
              <a:t>Unique dataset at the Y(3S) resonance</a:t>
            </a:r>
            <a:r>
              <a:rPr lang="en-US" dirty="0">
                <a:solidFill>
                  <a:schemeClr val="tx1">
                    <a:lumMod val="75000"/>
                    <a:lumOff val="25000"/>
                  </a:schemeClr>
                </a:solidFill>
              </a:rPr>
              <a:t> (no plan at the moment to run at the Y(3S) @ Belle II)</a:t>
            </a:r>
          </a:p>
          <a:p>
            <a:pPr fontAlgn="base"/>
            <a:r>
              <a:rPr lang="en-US" dirty="0">
                <a:solidFill>
                  <a:schemeClr val="tx1">
                    <a:lumMod val="75000"/>
                    <a:lumOff val="25000"/>
                  </a:schemeClr>
                </a:solidFill>
              </a:rPr>
              <a:t>Full environment enclosed in VMs (SL5,SL6)</a:t>
            </a:r>
          </a:p>
          <a:p>
            <a:pPr fontAlgn="base"/>
            <a:r>
              <a:rPr lang="en-US" dirty="0">
                <a:solidFill>
                  <a:schemeClr val="tx1">
                    <a:lumMod val="75000"/>
                    <a:lumOff val="25000"/>
                  </a:schemeClr>
                </a:solidFill>
              </a:rPr>
              <a:t>~1TB of documentation, repositories, and dataset information (DBs, </a:t>
            </a:r>
            <a:r>
              <a:rPr lang="en-US" dirty="0" err="1">
                <a:solidFill>
                  <a:schemeClr val="tx1">
                    <a:lumMod val="75000"/>
                    <a:lumOff val="25000"/>
                  </a:schemeClr>
                </a:solidFill>
              </a:rPr>
              <a:t>cvs</a:t>
            </a:r>
            <a:r>
              <a:rPr lang="en-US" dirty="0">
                <a:solidFill>
                  <a:schemeClr val="tx1">
                    <a:lumMod val="75000"/>
                    <a:lumOff val="25000"/>
                  </a:schemeClr>
                </a:solidFill>
              </a:rPr>
              <a:t>, wiki, html)</a:t>
            </a:r>
          </a:p>
          <a:p>
            <a:pPr lvl="1" fontAlgn="base"/>
            <a:r>
              <a:rPr lang="en-US" dirty="0">
                <a:solidFill>
                  <a:schemeClr val="tx1">
                    <a:lumMod val="75000"/>
                    <a:lumOff val="25000"/>
                  </a:schemeClr>
                </a:solidFill>
              </a:rPr>
              <a:t>Internal documents archived on INSPIRE</a:t>
            </a:r>
          </a:p>
          <a:p>
            <a:pPr marL="0" indent="0">
              <a:buNone/>
            </a:pPr>
            <a:endParaRPr lang="en-US" dirty="0">
              <a:solidFill>
                <a:schemeClr val="tx1">
                  <a:lumMod val="75000"/>
                  <a:lumOff val="25000"/>
                </a:schemeClr>
              </a:solidFill>
            </a:endParaRPr>
          </a:p>
        </p:txBody>
      </p:sp>
      <p:sp>
        <p:nvSpPr>
          <p:cNvPr id="8" name="Content Placeholder 5"/>
          <p:cNvSpPr txBox="1">
            <a:spLocks/>
          </p:cNvSpPr>
          <p:nvPr/>
        </p:nvSpPr>
        <p:spPr>
          <a:xfrm>
            <a:off x="4876800" y="3733800"/>
            <a:ext cx="4038600" cy="2667000"/>
          </a:xfrm>
          <a:prstGeom prst="rect">
            <a:avLst/>
          </a:prstGeom>
          <a:solidFill>
            <a:schemeClr val="accent6">
              <a:lumMod val="40000"/>
              <a:lumOff val="60000"/>
            </a:schemeClr>
          </a:solidFill>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fontAlgn="base"/>
            <a:r>
              <a:rPr lang="en-US" dirty="0">
                <a:solidFill>
                  <a:schemeClr val="tx1">
                    <a:lumMod val="75000"/>
                    <a:lumOff val="25000"/>
                  </a:schemeClr>
                </a:solidFill>
              </a:rPr>
              <a:t>574 papers,  ~10 papers/year past 3 years </a:t>
            </a:r>
          </a:p>
          <a:p>
            <a:pPr fontAlgn="base"/>
            <a:r>
              <a:rPr lang="en-US" dirty="0">
                <a:solidFill>
                  <a:schemeClr val="tx1">
                    <a:lumMod val="75000"/>
                    <a:lumOff val="25000"/>
                  </a:schemeClr>
                </a:solidFill>
              </a:rPr>
              <a:t>231 members (semi-frozen author list)</a:t>
            </a:r>
          </a:p>
          <a:p>
            <a:pPr lvl="1" fontAlgn="base"/>
            <a:r>
              <a:rPr lang="en-US" dirty="0">
                <a:solidFill>
                  <a:schemeClr val="tx1">
                    <a:lumMod val="75000"/>
                    <a:lumOff val="25000"/>
                  </a:schemeClr>
                </a:solidFill>
              </a:rPr>
              <a:t>Including PhD students in Canada, Germany, Israel, Italy, Russia, US </a:t>
            </a:r>
          </a:p>
          <a:p>
            <a:pPr lvl="1" fontAlgn="base"/>
            <a:r>
              <a:rPr lang="en-US" dirty="0">
                <a:solidFill>
                  <a:schemeClr val="tx1">
                    <a:lumMod val="75000"/>
                    <a:lumOff val="25000"/>
                  </a:schemeClr>
                </a:solidFill>
              </a:rPr>
              <a:t>Associated theorists mine data to test new ideas</a:t>
            </a:r>
          </a:p>
          <a:p>
            <a:pPr fontAlgn="base"/>
            <a:r>
              <a:rPr lang="en-US" dirty="0">
                <a:solidFill>
                  <a:schemeClr val="tx1">
                    <a:lumMod val="75000"/>
                    <a:lumOff val="25000"/>
                  </a:schemeClr>
                </a:solidFill>
              </a:rPr>
              <a:t>~20 analyses on track, ~10 more in the pipeline</a:t>
            </a:r>
          </a:p>
          <a:p>
            <a:pPr lvl="1" fontAlgn="base"/>
            <a:r>
              <a:rPr lang="en-US" dirty="0">
                <a:solidFill>
                  <a:schemeClr val="tx1">
                    <a:lumMod val="75000"/>
                    <a:lumOff val="25000"/>
                  </a:schemeClr>
                </a:solidFill>
              </a:rPr>
              <a:t>Continue to have new analyses every year including joint </a:t>
            </a:r>
            <a:r>
              <a:rPr lang="en-US" i="1" cap="small" dirty="0">
                <a:solidFill>
                  <a:schemeClr val="tx1">
                    <a:lumMod val="75000"/>
                    <a:lumOff val="25000"/>
                  </a:schemeClr>
                </a:solidFill>
              </a:rPr>
              <a:t>BaBar</a:t>
            </a:r>
            <a:r>
              <a:rPr lang="en-US" dirty="0">
                <a:solidFill>
                  <a:schemeClr val="tx1">
                    <a:lumMod val="75000"/>
                    <a:lumOff val="25000"/>
                  </a:schemeClr>
                </a:solidFill>
              </a:rPr>
              <a:t> -Belle analyses</a:t>
            </a:r>
          </a:p>
          <a:p>
            <a:pPr fontAlgn="base"/>
            <a:r>
              <a:rPr lang="en-US" b="1" dirty="0">
                <a:solidFill>
                  <a:schemeClr val="tx1">
                    <a:lumMod val="75000"/>
                    <a:lumOff val="25000"/>
                  </a:schemeClr>
                </a:solidFill>
              </a:rPr>
              <a:t>Students analyze </a:t>
            </a:r>
            <a:r>
              <a:rPr lang="en-US" b="1" i="1" cap="small" dirty="0">
                <a:solidFill>
                  <a:schemeClr val="tx1">
                    <a:lumMod val="75000"/>
                    <a:lumOff val="25000"/>
                  </a:schemeClr>
                </a:solidFill>
              </a:rPr>
              <a:t>BaBar</a:t>
            </a:r>
            <a:r>
              <a:rPr lang="en-US" dirty="0">
                <a:solidFill>
                  <a:schemeClr val="tx1">
                    <a:lumMod val="75000"/>
                    <a:lumOff val="25000"/>
                  </a:schemeClr>
                </a:solidFill>
              </a:rPr>
              <a:t> </a:t>
            </a:r>
            <a:r>
              <a:rPr lang="en-US" b="1" dirty="0">
                <a:solidFill>
                  <a:schemeClr val="tx1">
                    <a:lumMod val="75000"/>
                    <a:lumOff val="25000"/>
                  </a:schemeClr>
                </a:solidFill>
              </a:rPr>
              <a:t>data while working on Belle II and other experiments in construction/commissioning phase</a:t>
            </a:r>
            <a:endParaRPr lang="en-US" sz="3200" b="1" dirty="0">
              <a:solidFill>
                <a:schemeClr val="tx1">
                  <a:lumMod val="75000"/>
                  <a:lumOff val="25000"/>
                </a:schemeClr>
              </a:solidFill>
            </a:endParaRPr>
          </a:p>
          <a:p>
            <a:pPr marL="0" indent="0">
              <a:buFont typeface="Arial" pitchFamily="34" charset="0"/>
              <a:buNone/>
            </a:pPr>
            <a:endParaRPr lang="en-US" dirty="0">
              <a:solidFill>
                <a:schemeClr val="tx1">
                  <a:lumMod val="75000"/>
                  <a:lumOff val="25000"/>
                </a:schemeClr>
              </a:solidFill>
            </a:endParaRPr>
          </a:p>
        </p:txBody>
      </p:sp>
      <p:sp>
        <p:nvSpPr>
          <p:cNvPr id="2" name="Date Placeholder 1">
            <a:extLst>
              <a:ext uri="{FF2B5EF4-FFF2-40B4-BE49-F238E27FC236}">
                <a16:creationId xmlns:a16="http://schemas.microsoft.com/office/drawing/2014/main" id="{E1DE6597-9F78-F244-9AD9-4A129A1136B3}"/>
              </a:ext>
            </a:extLst>
          </p:cNvPr>
          <p:cNvSpPr>
            <a:spLocks noGrp="1"/>
          </p:cNvSpPr>
          <p:nvPr>
            <p:ph type="dt" sz="half" idx="10"/>
          </p:nvPr>
        </p:nvSpPr>
        <p:spPr/>
        <p:txBody>
          <a:bodyPr/>
          <a:lstStyle/>
          <a:p>
            <a:fld id="{2D0AC03F-B29B-8F4D-AE2D-F31E1FB3A12B}" type="datetime1">
              <a:rPr lang="fr-FR" smtClean="0"/>
              <a:t>21/06/2021</a:t>
            </a:fld>
            <a:endParaRPr lang="en-US"/>
          </a:p>
        </p:txBody>
      </p:sp>
      <p:sp>
        <p:nvSpPr>
          <p:cNvPr id="3" name="Slide Number Placeholder 2">
            <a:extLst>
              <a:ext uri="{FF2B5EF4-FFF2-40B4-BE49-F238E27FC236}">
                <a16:creationId xmlns:a16="http://schemas.microsoft.com/office/drawing/2014/main" id="{22F1071D-12D4-C347-97FC-C5F805DB8E3D}"/>
              </a:ext>
            </a:extLst>
          </p:cNvPr>
          <p:cNvSpPr>
            <a:spLocks noGrp="1"/>
          </p:cNvSpPr>
          <p:nvPr>
            <p:ph type="sldNum" sz="quarter" idx="12"/>
          </p:nvPr>
        </p:nvSpPr>
        <p:spPr/>
        <p:txBody>
          <a:bodyPr/>
          <a:lstStyle/>
          <a:p>
            <a:fld id="{BCC3066C-7D9C-43AE-863C-B082BB6A9375}" type="slidenum">
              <a:rPr lang="en-US" smtClean="0"/>
              <a:t>28</a:t>
            </a:fld>
            <a:endParaRPr lang="en-US"/>
          </a:p>
        </p:txBody>
      </p:sp>
      <p:sp>
        <p:nvSpPr>
          <p:cNvPr id="7" name="TextBox 6">
            <a:extLst>
              <a:ext uri="{FF2B5EF4-FFF2-40B4-BE49-F238E27FC236}">
                <a16:creationId xmlns:a16="http://schemas.microsoft.com/office/drawing/2014/main" id="{5DC00EE8-A159-D74A-B14E-5F3BE065EA49}"/>
              </a:ext>
            </a:extLst>
          </p:cNvPr>
          <p:cNvSpPr txBox="1"/>
          <p:nvPr/>
        </p:nvSpPr>
        <p:spPr>
          <a:xfrm>
            <a:off x="1143000" y="152400"/>
            <a:ext cx="1264000" cy="646331"/>
          </a:xfrm>
          <a:prstGeom prst="rect">
            <a:avLst/>
          </a:prstGeom>
          <a:noFill/>
        </p:spPr>
        <p:txBody>
          <a:bodyPr wrap="none" rtlCol="0">
            <a:spAutoFit/>
          </a:bodyPr>
          <a:lstStyle/>
          <a:p>
            <a:r>
              <a:rPr lang="en-FR" dirty="0"/>
              <a:t>2018 status</a:t>
            </a:r>
          </a:p>
          <a:p>
            <a:endParaRPr lang="en-FR" dirty="0"/>
          </a:p>
        </p:txBody>
      </p:sp>
    </p:spTree>
    <p:extLst>
      <p:ext uri="{BB962C8B-B14F-4D97-AF65-F5344CB8AC3E}">
        <p14:creationId xmlns:p14="http://schemas.microsoft.com/office/powerpoint/2010/main" val="3864618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3FDDB-B346-6A46-9248-C5CBE30A6C91}"/>
              </a:ext>
            </a:extLst>
          </p:cNvPr>
          <p:cNvSpPr>
            <a:spLocks noGrp="1"/>
          </p:cNvSpPr>
          <p:nvPr>
            <p:ph type="title"/>
          </p:nvPr>
        </p:nvSpPr>
        <p:spPr/>
        <p:txBody>
          <a:bodyPr/>
          <a:lstStyle/>
          <a:p>
            <a:r>
              <a:rPr lang="en-FR" dirty="0"/>
              <a:t>2009: S</a:t>
            </a:r>
            <a:r>
              <a:rPr lang="en-GB" dirty="0"/>
              <a:t>t</a:t>
            </a:r>
            <a:r>
              <a:rPr lang="en-FR" dirty="0"/>
              <a:t>udy Group</a:t>
            </a:r>
          </a:p>
        </p:txBody>
      </p:sp>
      <p:sp>
        <p:nvSpPr>
          <p:cNvPr id="3" name="Content Placeholder 2">
            <a:extLst>
              <a:ext uri="{FF2B5EF4-FFF2-40B4-BE49-F238E27FC236}">
                <a16:creationId xmlns:a16="http://schemas.microsoft.com/office/drawing/2014/main" id="{38673C13-9BC1-F649-B2AE-7700F6F9DC53}"/>
              </a:ext>
            </a:extLst>
          </p:cNvPr>
          <p:cNvSpPr>
            <a:spLocks noGrp="1"/>
          </p:cNvSpPr>
          <p:nvPr>
            <p:ph idx="1"/>
          </p:nvPr>
        </p:nvSpPr>
        <p:spPr/>
        <p:txBody>
          <a:bodyPr>
            <a:normAutofit fontScale="40000" lnSpcReduction="20000"/>
          </a:bodyPr>
          <a:lstStyle/>
          <a:p>
            <a:r>
              <a:rPr lang="en-GB" dirty="0"/>
              <a:t>The DPHEP study group identified the following priorities, in order of urgency:</a:t>
            </a:r>
            <a:endParaRPr lang="en-FR" dirty="0"/>
          </a:p>
          <a:p>
            <a:r>
              <a:rPr lang="en-GB" dirty="0"/>
              <a:t> </a:t>
            </a:r>
            <a:endParaRPr lang="en-FR" dirty="0"/>
          </a:p>
          <a:p>
            <a:pPr lvl="0"/>
            <a:r>
              <a:rPr lang="en-GB" b="1" i="1" dirty="0"/>
              <a:t>Priority 1: Experiment Level Projects in Data Preservation.</a:t>
            </a:r>
            <a:r>
              <a:rPr lang="en-GB" i="1" dirty="0"/>
              <a:t> Large laboratories should define and establish data preservation projects in order to avoid catastrophic loss of data once major collaborations come to an end. The recent expertise gained during the last three years indicate that an extension of the computing effort within experiments with a person-power of the order of 2-3 FTEs leads to a significant improvement in the ability to move to a long-term data preservation phase. Such initiatives exist already or are being defined in the participating laboratories and are followed attentively by the study group.</a:t>
            </a:r>
            <a:endParaRPr lang="en-FR" dirty="0"/>
          </a:p>
          <a:p>
            <a:r>
              <a:rPr lang="en-GB" i="1" dirty="0"/>
              <a:t> </a:t>
            </a:r>
            <a:endParaRPr lang="en-FR" dirty="0"/>
          </a:p>
          <a:p>
            <a:pPr lvl="0"/>
            <a:r>
              <a:rPr lang="en-GB" b="1" i="1" dirty="0"/>
              <a:t>Priority 2: International Organisation DPHEP.</a:t>
            </a:r>
            <a:r>
              <a:rPr lang="en-GB" i="1" dirty="0"/>
              <a:t> The efforts are best exploited by a common organisation at the international level. The installation of this body, to be based on the existing ICFA study group, requires a Project Manager (1 FTE) to be employed as soon as possible. The effort is a joint request of the study group and could be assumed by rotation among the participating laboratories.</a:t>
            </a:r>
            <a:endParaRPr lang="en-FR" dirty="0"/>
          </a:p>
          <a:p>
            <a:r>
              <a:rPr lang="en-GB" i="1" dirty="0"/>
              <a:t> </a:t>
            </a:r>
            <a:endParaRPr lang="en-FR" dirty="0"/>
          </a:p>
          <a:p>
            <a:pPr lvl="0"/>
            <a:r>
              <a:rPr lang="en-GB" b="1" i="1" dirty="0"/>
              <a:t>Priority 3: Common R&amp;D projects.</a:t>
            </a:r>
            <a:r>
              <a:rPr lang="en-GB" i="1" dirty="0"/>
              <a:t> Common requirements on data preservation are likely to evolve into inter-experimental R&amp;D projects (three concrete examples are given above, each involving 1-2 dedicated FTE, across several laboratories). The projects will optimise the development effort and have the potential to improve the degree of standardisation in HEP computing in the longer term. Concrete requests will be formulated in common by the experiments to the funding agencies and the activity of these projects will be steered by the DPHEP organisation.</a:t>
            </a:r>
            <a:endParaRPr lang="en-FR" dirty="0"/>
          </a:p>
          <a:p>
            <a:r>
              <a:rPr lang="en-GB" i="1" dirty="0"/>
              <a:t> </a:t>
            </a:r>
            <a:endParaRPr lang="en-FR" dirty="0"/>
          </a:p>
          <a:p>
            <a:r>
              <a:rPr lang="en-GB" i="1" dirty="0"/>
              <a:t>These priorities could be enacted with a funding model implying synergies from the three regions (Europe, America, Asia) and strong connections with laboratories hosting the data samples. </a:t>
            </a:r>
            <a:endParaRPr lang="en-FR" dirty="0"/>
          </a:p>
          <a:p>
            <a:endParaRPr lang="en-FR" dirty="0"/>
          </a:p>
        </p:txBody>
      </p:sp>
      <p:sp>
        <p:nvSpPr>
          <p:cNvPr id="4" name="Date Placeholder 3">
            <a:extLst>
              <a:ext uri="{FF2B5EF4-FFF2-40B4-BE49-F238E27FC236}">
                <a16:creationId xmlns:a16="http://schemas.microsoft.com/office/drawing/2014/main" id="{E59791CB-34CA-B147-9065-48CAE74EDAF9}"/>
              </a:ext>
            </a:extLst>
          </p:cNvPr>
          <p:cNvSpPr>
            <a:spLocks noGrp="1"/>
          </p:cNvSpPr>
          <p:nvPr>
            <p:ph type="dt" sz="half" idx="10"/>
          </p:nvPr>
        </p:nvSpPr>
        <p:spPr/>
        <p:txBody>
          <a:bodyPr/>
          <a:lstStyle/>
          <a:p>
            <a:fld id="{FBBB384E-2180-7543-98E3-500AF2ADB11B}" type="datetime1">
              <a:rPr lang="fr-FR" smtClean="0"/>
              <a:t>21/06/2021</a:t>
            </a:fld>
            <a:endParaRPr lang="en-US"/>
          </a:p>
        </p:txBody>
      </p:sp>
      <p:sp>
        <p:nvSpPr>
          <p:cNvPr id="5" name="Slide Number Placeholder 4">
            <a:extLst>
              <a:ext uri="{FF2B5EF4-FFF2-40B4-BE49-F238E27FC236}">
                <a16:creationId xmlns:a16="http://schemas.microsoft.com/office/drawing/2014/main" id="{CA848260-8543-6241-B877-D9A7C9680BA5}"/>
              </a:ext>
            </a:extLst>
          </p:cNvPr>
          <p:cNvSpPr>
            <a:spLocks noGrp="1"/>
          </p:cNvSpPr>
          <p:nvPr>
            <p:ph type="sldNum" sz="quarter" idx="12"/>
          </p:nvPr>
        </p:nvSpPr>
        <p:spPr/>
        <p:txBody>
          <a:bodyPr/>
          <a:lstStyle/>
          <a:p>
            <a:fld id="{BCC3066C-7D9C-43AE-863C-B082BB6A9375}" type="slidenum">
              <a:rPr lang="en-US" smtClean="0"/>
              <a:t>3</a:t>
            </a:fld>
            <a:endParaRPr lang="en-US"/>
          </a:p>
        </p:txBody>
      </p:sp>
    </p:spTree>
    <p:extLst>
      <p:ext uri="{BB962C8B-B14F-4D97-AF65-F5344CB8AC3E}">
        <p14:creationId xmlns:p14="http://schemas.microsoft.com/office/powerpoint/2010/main" val="2556746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931"/>
            <a:ext cx="4038600" cy="1173162"/>
          </a:xfrm>
        </p:spPr>
        <p:txBody>
          <a:bodyPr>
            <a:normAutofit fontScale="90000"/>
          </a:bodyPr>
          <a:lstStyle/>
          <a:p>
            <a:r>
              <a:rPr lang="en-US" dirty="0"/>
              <a:t>The DPHEP Collaboration </a:t>
            </a:r>
          </a:p>
        </p:txBody>
      </p:sp>
      <p:sp>
        <p:nvSpPr>
          <p:cNvPr id="3" name="Content Placeholder 2"/>
          <p:cNvSpPr>
            <a:spLocks noGrp="1"/>
          </p:cNvSpPr>
          <p:nvPr>
            <p:ph idx="1"/>
          </p:nvPr>
        </p:nvSpPr>
        <p:spPr>
          <a:xfrm>
            <a:off x="323385" y="1050279"/>
            <a:ext cx="5086815" cy="5716859"/>
          </a:xfrm>
        </p:spPr>
        <p:txBody>
          <a:bodyPr>
            <a:normAutofit fontScale="55000" lnSpcReduction="20000"/>
          </a:bodyPr>
          <a:lstStyle/>
          <a:p>
            <a:pPr>
              <a:defRPr/>
            </a:pPr>
            <a:endParaRPr lang="en-AU" dirty="0"/>
          </a:p>
          <a:p>
            <a:pPr>
              <a:defRPr/>
            </a:pPr>
            <a:r>
              <a:rPr lang="en-AU" dirty="0"/>
              <a:t>Collaboration Agreement was signed in 2014</a:t>
            </a:r>
          </a:p>
          <a:p>
            <a:pPr lvl="1">
              <a:defRPr/>
            </a:pPr>
            <a:r>
              <a:rPr lang="fr-FR" dirty="0" err="1"/>
              <a:t>Give</a:t>
            </a:r>
            <a:r>
              <a:rPr lang="fr-FR" dirty="0"/>
              <a:t> a </a:t>
            </a:r>
            <a:r>
              <a:rPr lang="fr-FR" dirty="0" err="1"/>
              <a:t>clear</a:t>
            </a:r>
            <a:r>
              <a:rPr lang="fr-FR" dirty="0"/>
              <a:t> </a:t>
            </a:r>
            <a:r>
              <a:rPr lang="fr-FR" dirty="0" err="1"/>
              <a:t>sign</a:t>
            </a:r>
            <a:r>
              <a:rPr lang="fr-FR" dirty="0"/>
              <a:t> of the </a:t>
            </a:r>
            <a:r>
              <a:rPr lang="fr-FR" dirty="0" err="1"/>
              <a:t>will</a:t>
            </a:r>
            <a:r>
              <a:rPr lang="fr-FR" dirty="0"/>
              <a:t> of </a:t>
            </a:r>
            <a:r>
              <a:rPr lang="fr-FR" dirty="0" err="1"/>
              <a:t>labs</a:t>
            </a:r>
            <a:r>
              <a:rPr lang="fr-FR" dirty="0"/>
              <a:t> to </a:t>
            </a:r>
            <a:r>
              <a:rPr lang="fr-FR" dirty="0" err="1"/>
              <a:t>collaborate</a:t>
            </a:r>
            <a:r>
              <a:rPr lang="fr-FR" dirty="0"/>
              <a:t> in </a:t>
            </a:r>
            <a:r>
              <a:rPr lang="fr-FR" dirty="0" err="1"/>
              <a:t>this</a:t>
            </a:r>
            <a:r>
              <a:rPr lang="fr-FR" dirty="0"/>
              <a:t> </a:t>
            </a:r>
            <a:r>
              <a:rPr lang="fr-FR" dirty="0" err="1"/>
              <a:t>common</a:t>
            </a:r>
            <a:r>
              <a:rPr lang="fr-FR" dirty="0"/>
              <a:t> challenge</a:t>
            </a:r>
          </a:p>
          <a:p>
            <a:pPr>
              <a:defRPr/>
            </a:pPr>
            <a:endParaRPr lang="en-AU" dirty="0"/>
          </a:p>
          <a:p>
            <a:pPr>
              <a:defRPr/>
            </a:pPr>
            <a:r>
              <a:rPr lang="en-AU" dirty="0"/>
              <a:t>Members:</a:t>
            </a:r>
          </a:p>
          <a:p>
            <a:pPr lvl="1">
              <a:defRPr/>
            </a:pPr>
            <a:r>
              <a:rPr lang="en-AU" dirty="0"/>
              <a:t>2014: CERN, DESY, HIP, IHEP, IN2P3, KEK, MPP</a:t>
            </a:r>
          </a:p>
          <a:p>
            <a:pPr lvl="2">
              <a:defRPr/>
            </a:pPr>
            <a:r>
              <a:rPr lang="en-AU" dirty="0"/>
              <a:t>2015 IPP/Canada , 2017 UK/STFC</a:t>
            </a:r>
          </a:p>
          <a:p>
            <a:pPr lvl="1">
              <a:defRPr/>
            </a:pPr>
            <a:r>
              <a:rPr lang="en-AU" dirty="0"/>
              <a:t>Active labs from US, Italy </a:t>
            </a:r>
          </a:p>
          <a:p>
            <a:pPr lvl="2">
              <a:defRPr/>
            </a:pPr>
            <a:r>
              <a:rPr lang="en-AU" dirty="0"/>
              <a:t>have not formally joined, but are represented in the Collaboration Board. </a:t>
            </a:r>
          </a:p>
          <a:p>
            <a:pPr>
              <a:defRPr/>
            </a:pPr>
            <a:endParaRPr lang="en-AU" dirty="0"/>
          </a:p>
          <a:p>
            <a:pPr>
              <a:defRPr/>
            </a:pPr>
            <a:r>
              <a:rPr lang="en-AU" dirty="0"/>
              <a:t>The DPHEP collaboration continue to act as an ICFA panel, as indicated in the Collaboration Agreement</a:t>
            </a:r>
          </a:p>
          <a:p>
            <a:pPr lvl="1">
              <a:defRPr/>
            </a:pPr>
            <a:r>
              <a:rPr lang="en-AU" dirty="0"/>
              <a:t>About 60 contact persons FA, Labs, experiments</a:t>
            </a:r>
          </a:p>
          <a:p>
            <a:pPr>
              <a:defRPr/>
            </a:pPr>
            <a:endParaRPr lang="en-AU" dirty="0"/>
          </a:p>
          <a:p>
            <a:pPr>
              <a:defRPr/>
            </a:pPr>
            <a:r>
              <a:rPr lang="en-AU" dirty="0"/>
              <a:t>DPHEP Activity</a:t>
            </a:r>
          </a:p>
          <a:p>
            <a:pPr lvl="1">
              <a:defRPr/>
            </a:pPr>
            <a:r>
              <a:rPr lang="en-AU" dirty="0"/>
              <a:t>Global reports 2009(whitepaper), 2012 (blueprint), 2015, 2017 (global reports) </a:t>
            </a:r>
          </a:p>
          <a:p>
            <a:pPr lvl="1">
              <a:defRPr/>
            </a:pPr>
            <a:r>
              <a:rPr lang="en-AU" dirty="0"/>
              <a:t>Collaboration meetings: 2015, 2017</a:t>
            </a:r>
          </a:p>
          <a:p>
            <a:pPr lvl="1">
              <a:defRPr/>
            </a:pPr>
            <a:r>
              <a:rPr lang="en-AU" dirty="0"/>
              <a:t>Remote  panel discussion March 2</a:t>
            </a:r>
            <a:r>
              <a:rPr lang="en-AU" baseline="30000" dirty="0"/>
              <a:t>nd</a:t>
            </a:r>
            <a:r>
              <a:rPr lang="en-AU" dirty="0"/>
              <a:t> 2021</a:t>
            </a:r>
          </a:p>
          <a:p>
            <a:pPr lvl="1">
              <a:defRPr/>
            </a:pPr>
            <a:r>
              <a:rPr lang="en-AU" dirty="0"/>
              <a:t>Report to ICFA Marc 12, 2021</a:t>
            </a:r>
          </a:p>
          <a:p>
            <a:pPr marL="0" indent="0">
              <a:buNone/>
              <a:defRPr/>
            </a:pPr>
            <a:endParaRPr lang="en-AU" dirty="0"/>
          </a:p>
          <a:p>
            <a:pPr marL="0" indent="0">
              <a:buNone/>
              <a:defRPr/>
            </a:pPr>
            <a:endParaRPr lang="en-AU" dirty="0"/>
          </a:p>
          <a:p>
            <a:pPr>
              <a:defRPr/>
            </a:pPr>
            <a:endParaRPr lang="en-AU" dirty="0"/>
          </a:p>
          <a:p>
            <a:pPr>
              <a:defRPr/>
            </a:pPr>
            <a:endParaRPr lang="en-AU" dirty="0"/>
          </a:p>
          <a:p>
            <a:endParaRPr lang="en-US" dirty="0"/>
          </a:p>
        </p:txBody>
      </p:sp>
      <p:sp>
        <p:nvSpPr>
          <p:cNvPr id="4" name="Date Placeholder 3"/>
          <p:cNvSpPr>
            <a:spLocks noGrp="1"/>
          </p:cNvSpPr>
          <p:nvPr>
            <p:ph type="dt" sz="half" idx="10"/>
          </p:nvPr>
        </p:nvSpPr>
        <p:spPr/>
        <p:txBody>
          <a:bodyPr/>
          <a:lstStyle/>
          <a:p>
            <a:fld id="{82B4C86B-3CF7-D744-9CCB-79CBC3F09593}" type="datetime1">
              <a:rPr lang="fr-FR" smtClean="0"/>
              <a:t>21/06/2021</a:t>
            </a:fld>
            <a:endParaRPr lang="fr-FR" dirty="0"/>
          </a:p>
        </p:txBody>
      </p:sp>
      <p:sp>
        <p:nvSpPr>
          <p:cNvPr id="6" name="Slide Number Placeholder 5"/>
          <p:cNvSpPr>
            <a:spLocks noGrp="1"/>
          </p:cNvSpPr>
          <p:nvPr>
            <p:ph type="sldNum" sz="quarter" idx="12"/>
          </p:nvPr>
        </p:nvSpPr>
        <p:spPr/>
        <p:txBody>
          <a:bodyPr/>
          <a:lstStyle/>
          <a:p>
            <a:fld id="{2F276DBA-A1FC-F74B-96D9-35104F3A9E3F}" type="slidenum">
              <a:rPr lang="fr-FR" smtClean="0"/>
              <a:t>4</a:t>
            </a:fld>
            <a:endParaRPr lang="fr-FR"/>
          </a:p>
        </p:txBody>
      </p:sp>
      <p:pic>
        <p:nvPicPr>
          <p:cNvPr id="8" name="Picture 7">
            <a:extLst>
              <a:ext uri="{FF2B5EF4-FFF2-40B4-BE49-F238E27FC236}">
                <a16:creationId xmlns:a16="http://schemas.microsoft.com/office/drawing/2014/main" id="{64B674F5-51B1-A242-BBAC-F40A53DECE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200" y="120518"/>
            <a:ext cx="3733800" cy="6235832"/>
          </a:xfrm>
          <a:prstGeom prst="rect">
            <a:avLst/>
          </a:prstGeom>
        </p:spPr>
      </p:pic>
      <p:pic>
        <p:nvPicPr>
          <p:cNvPr id="10" name="Picture 9">
            <a:extLst>
              <a:ext uri="{FF2B5EF4-FFF2-40B4-BE49-F238E27FC236}">
                <a16:creationId xmlns:a16="http://schemas.microsoft.com/office/drawing/2014/main" id="{7E6D26E3-1358-284E-84E3-72F70648EE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9125" y="5509419"/>
            <a:ext cx="3444875" cy="1143000"/>
          </a:xfrm>
          <a:prstGeom prst="rect">
            <a:avLst/>
          </a:prstGeom>
        </p:spPr>
      </p:pic>
    </p:spTree>
    <p:extLst>
      <p:ext uri="{BB962C8B-B14F-4D97-AF65-F5344CB8AC3E}">
        <p14:creationId xmlns:p14="http://schemas.microsoft.com/office/powerpoint/2010/main" val="90884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Chart 38">
            <a:extLst>
              <a:ext uri="{FF2B5EF4-FFF2-40B4-BE49-F238E27FC236}">
                <a16:creationId xmlns:a16="http://schemas.microsoft.com/office/drawing/2014/main" id="{00000000-0008-0000-0000-000007000000}"/>
              </a:ext>
            </a:extLst>
          </p:cNvPr>
          <p:cNvGraphicFramePr>
            <a:graphicFrameLocks/>
          </p:cNvGraphicFramePr>
          <p:nvPr>
            <p:extLst>
              <p:ext uri="{D42A27DB-BD31-4B8C-83A1-F6EECF244321}">
                <p14:modId xmlns:p14="http://schemas.microsoft.com/office/powerpoint/2010/main" val="4200074750"/>
              </p:ext>
            </p:extLst>
          </p:nvPr>
        </p:nvGraphicFramePr>
        <p:xfrm>
          <a:off x="5178554" y="3948852"/>
          <a:ext cx="4401209" cy="24638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3" name="Chart 22">
            <a:extLst>
              <a:ext uri="{FF2B5EF4-FFF2-40B4-BE49-F238E27FC236}">
                <a16:creationId xmlns:a16="http://schemas.microsoft.com/office/drawing/2014/main" id="{00000000-0008-0000-0000-000004000000}"/>
              </a:ext>
            </a:extLst>
          </p:cNvPr>
          <p:cNvGraphicFramePr>
            <a:graphicFrameLocks/>
          </p:cNvGraphicFramePr>
          <p:nvPr>
            <p:extLst>
              <p:ext uri="{D42A27DB-BD31-4B8C-83A1-F6EECF244321}">
                <p14:modId xmlns:p14="http://schemas.microsoft.com/office/powerpoint/2010/main" val="2892367884"/>
              </p:ext>
            </p:extLst>
          </p:nvPr>
        </p:nvGraphicFramePr>
        <p:xfrm>
          <a:off x="418345" y="655835"/>
          <a:ext cx="4138159"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 name="Chart 24">
            <a:extLst>
              <a:ext uri="{FF2B5EF4-FFF2-40B4-BE49-F238E27FC236}">
                <a16:creationId xmlns:a16="http://schemas.microsoft.com/office/drawing/2014/main" id="{00000000-0008-0000-0000-000008000000}"/>
              </a:ext>
            </a:extLst>
          </p:cNvPr>
          <p:cNvGraphicFramePr>
            <a:graphicFrameLocks/>
          </p:cNvGraphicFramePr>
          <p:nvPr>
            <p:extLst>
              <p:ext uri="{D42A27DB-BD31-4B8C-83A1-F6EECF244321}">
                <p14:modId xmlns:p14="http://schemas.microsoft.com/office/powerpoint/2010/main" val="2197790000"/>
              </p:ext>
            </p:extLst>
          </p:nvPr>
        </p:nvGraphicFramePr>
        <p:xfrm>
          <a:off x="201424" y="3726606"/>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4" name="Chart 23">
            <a:extLst>
              <a:ext uri="{FF2B5EF4-FFF2-40B4-BE49-F238E27FC236}">
                <a16:creationId xmlns:a16="http://schemas.microsoft.com/office/drawing/2014/main" id="{00000000-0008-0000-0000-000006000000}"/>
              </a:ext>
            </a:extLst>
          </p:cNvPr>
          <p:cNvGraphicFramePr>
            <a:graphicFrameLocks/>
          </p:cNvGraphicFramePr>
          <p:nvPr>
            <p:extLst>
              <p:ext uri="{D42A27DB-BD31-4B8C-83A1-F6EECF244321}">
                <p14:modId xmlns:p14="http://schemas.microsoft.com/office/powerpoint/2010/main" val="3228608587"/>
              </p:ext>
            </p:extLst>
          </p:nvPr>
        </p:nvGraphicFramePr>
        <p:xfrm>
          <a:off x="4648597" y="820531"/>
          <a:ext cx="4401209" cy="3095163"/>
        </p:xfrm>
        <a:graphic>
          <a:graphicData uri="http://schemas.openxmlformats.org/drawingml/2006/chart">
            <c:chart xmlns:c="http://schemas.openxmlformats.org/drawingml/2006/chart" xmlns:r="http://schemas.openxmlformats.org/officeDocument/2006/relationships" r:id="rId5"/>
          </a:graphicData>
        </a:graphic>
      </p:graphicFrame>
      <p:sp>
        <p:nvSpPr>
          <p:cNvPr id="2" name="Title 1"/>
          <p:cNvSpPr>
            <a:spLocks noGrp="1"/>
          </p:cNvSpPr>
          <p:nvPr>
            <p:ph type="title"/>
          </p:nvPr>
        </p:nvSpPr>
        <p:spPr>
          <a:xfrm>
            <a:off x="433841" y="81889"/>
            <a:ext cx="8229600" cy="738642"/>
          </a:xfrm>
        </p:spPr>
        <p:txBody>
          <a:bodyPr>
            <a:normAutofit fontScale="90000"/>
          </a:bodyPr>
          <a:lstStyle/>
          <a:p>
            <a:r>
              <a:rPr lang="en-US" dirty="0"/>
              <a:t>Scientific output from preserved data</a:t>
            </a:r>
          </a:p>
        </p:txBody>
      </p:sp>
      <p:sp>
        <p:nvSpPr>
          <p:cNvPr id="4" name="Date Placeholder 3"/>
          <p:cNvSpPr>
            <a:spLocks noGrp="1"/>
          </p:cNvSpPr>
          <p:nvPr>
            <p:ph type="dt" sz="half" idx="10"/>
          </p:nvPr>
        </p:nvSpPr>
        <p:spPr/>
        <p:txBody>
          <a:bodyPr/>
          <a:lstStyle/>
          <a:p>
            <a:fld id="{97D58271-A2D9-EA40-8B1E-3CC47E92F1C4}" type="datetime1">
              <a:rPr lang="fr-FR" smtClean="0"/>
              <a:t>21/06/2021</a:t>
            </a:fld>
            <a:endParaRPr lang="fr-FR" dirty="0"/>
          </a:p>
        </p:txBody>
      </p:sp>
      <p:sp>
        <p:nvSpPr>
          <p:cNvPr id="6" name="Slide Number Placeholder 5"/>
          <p:cNvSpPr>
            <a:spLocks noGrp="1"/>
          </p:cNvSpPr>
          <p:nvPr>
            <p:ph type="sldNum" sz="quarter" idx="12"/>
          </p:nvPr>
        </p:nvSpPr>
        <p:spPr/>
        <p:txBody>
          <a:bodyPr/>
          <a:lstStyle/>
          <a:p>
            <a:fld id="{2F276DBA-A1FC-F74B-96D9-35104F3A9E3F}" type="slidenum">
              <a:rPr lang="fr-FR" smtClean="0"/>
              <a:t>5</a:t>
            </a:fld>
            <a:endParaRPr lang="fr-FR"/>
          </a:p>
        </p:txBody>
      </p:sp>
      <p:cxnSp>
        <p:nvCxnSpPr>
          <p:cNvPr id="13" name="Straight Connector 12"/>
          <p:cNvCxnSpPr/>
          <p:nvPr/>
        </p:nvCxnSpPr>
        <p:spPr>
          <a:xfrm>
            <a:off x="2084179" y="2501808"/>
            <a:ext cx="11151" cy="1003609"/>
          </a:xfrm>
          <a:prstGeom prst="line">
            <a:avLst/>
          </a:prstGeom>
          <a:ln w="15875">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a:cxnSpLocks/>
          </p:cNvCxnSpPr>
          <p:nvPr/>
        </p:nvCxnSpPr>
        <p:spPr>
          <a:xfrm>
            <a:off x="7010400" y="1726035"/>
            <a:ext cx="0" cy="1166105"/>
          </a:xfrm>
          <a:prstGeom prst="line">
            <a:avLst/>
          </a:prstGeom>
          <a:ln w="12700">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3026410" y="5410200"/>
            <a:ext cx="11151" cy="1003609"/>
          </a:xfrm>
          <a:prstGeom prst="line">
            <a:avLst/>
          </a:prstGeom>
          <a:ln w="15875">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6921965" y="5410200"/>
            <a:ext cx="11151" cy="1003609"/>
          </a:xfrm>
          <a:prstGeom prst="line">
            <a:avLst/>
          </a:prstGeom>
          <a:ln w="15875">
            <a:solidFill>
              <a:srgbClr val="00B050"/>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065348" y="4140281"/>
            <a:ext cx="782587" cy="169277"/>
          </a:xfrm>
          <a:prstGeom prst="rect">
            <a:avLst/>
          </a:prstGeom>
          <a:noFill/>
        </p:spPr>
        <p:txBody>
          <a:bodyPr wrap="none" rtlCol="0">
            <a:spAutoFit/>
          </a:bodyPr>
          <a:lstStyle/>
          <a:p>
            <a:r>
              <a:rPr lang="en-US" sz="500" dirty="0"/>
              <a:t>Source: </a:t>
            </a:r>
            <a:r>
              <a:rPr lang="en-US" sz="500" dirty="0" err="1"/>
              <a:t>inspirehep.net</a:t>
            </a:r>
            <a:endParaRPr lang="en-US" sz="500" dirty="0"/>
          </a:p>
        </p:txBody>
      </p:sp>
      <p:sp>
        <p:nvSpPr>
          <p:cNvPr id="19" name="TextBox 18"/>
          <p:cNvSpPr txBox="1"/>
          <p:nvPr/>
        </p:nvSpPr>
        <p:spPr>
          <a:xfrm>
            <a:off x="4829027" y="1837872"/>
            <a:ext cx="619080" cy="169277"/>
          </a:xfrm>
          <a:prstGeom prst="rect">
            <a:avLst/>
          </a:prstGeom>
          <a:noFill/>
        </p:spPr>
        <p:txBody>
          <a:bodyPr wrap="none" rtlCol="0">
            <a:spAutoFit/>
          </a:bodyPr>
          <a:lstStyle/>
          <a:p>
            <a:r>
              <a:rPr lang="en-US" sz="500" dirty="0"/>
              <a:t>Source: web site</a:t>
            </a:r>
          </a:p>
        </p:txBody>
      </p:sp>
      <p:sp>
        <p:nvSpPr>
          <p:cNvPr id="20" name="TextBox 19"/>
          <p:cNvSpPr txBox="1"/>
          <p:nvPr/>
        </p:nvSpPr>
        <p:spPr>
          <a:xfrm>
            <a:off x="347547" y="3982152"/>
            <a:ext cx="814647" cy="169277"/>
          </a:xfrm>
          <a:prstGeom prst="rect">
            <a:avLst/>
          </a:prstGeom>
          <a:noFill/>
        </p:spPr>
        <p:txBody>
          <a:bodyPr wrap="none" rtlCol="0">
            <a:spAutoFit/>
          </a:bodyPr>
          <a:lstStyle/>
          <a:p>
            <a:r>
              <a:rPr lang="en-US" sz="500" dirty="0"/>
              <a:t>Source: web site/inspire</a:t>
            </a:r>
          </a:p>
        </p:txBody>
      </p:sp>
      <p:sp>
        <p:nvSpPr>
          <p:cNvPr id="21" name="TextBox 20"/>
          <p:cNvSpPr txBox="1"/>
          <p:nvPr/>
        </p:nvSpPr>
        <p:spPr>
          <a:xfrm>
            <a:off x="499947" y="2008696"/>
            <a:ext cx="619080" cy="169277"/>
          </a:xfrm>
          <a:prstGeom prst="rect">
            <a:avLst/>
          </a:prstGeom>
          <a:noFill/>
        </p:spPr>
        <p:txBody>
          <a:bodyPr wrap="none" rtlCol="0">
            <a:spAutoFit/>
          </a:bodyPr>
          <a:lstStyle/>
          <a:p>
            <a:r>
              <a:rPr lang="en-US" sz="500" dirty="0"/>
              <a:t>Source: web site</a:t>
            </a:r>
          </a:p>
        </p:txBody>
      </p:sp>
      <p:sp>
        <p:nvSpPr>
          <p:cNvPr id="30" name="Right Arrow 29"/>
          <p:cNvSpPr/>
          <p:nvPr/>
        </p:nvSpPr>
        <p:spPr>
          <a:xfrm>
            <a:off x="2867721" y="2119201"/>
            <a:ext cx="1513071" cy="406274"/>
          </a:xfrm>
          <a:prstGeom prst="rightArrow">
            <a:avLst/>
          </a:prstGeom>
          <a:blipFill dpi="0" rotWithShape="1">
            <a:blip r:embed="rId6">
              <a:alphaModFix amt="28000"/>
              <a:duotone>
                <a:schemeClr val="accent1">
                  <a:satMod val="135000"/>
                  <a:lumMod val="80000"/>
                </a:schemeClr>
                <a:schemeClr val="accent1">
                  <a:satMod val="250000"/>
                  <a:lumMod val="150000"/>
                </a:schemeClr>
              </a:duotone>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DP system  </a:t>
            </a:r>
          </a:p>
        </p:txBody>
      </p:sp>
      <p:sp>
        <p:nvSpPr>
          <p:cNvPr id="31" name="Right Arrow 30"/>
          <p:cNvSpPr/>
          <p:nvPr/>
        </p:nvSpPr>
        <p:spPr>
          <a:xfrm>
            <a:off x="7924800" y="2260726"/>
            <a:ext cx="868353" cy="406274"/>
          </a:xfrm>
          <a:prstGeom prst="rightArrow">
            <a:avLst/>
          </a:prstGeom>
          <a:blipFill dpi="0" rotWithShape="1">
            <a:blip r:embed="rId6">
              <a:alphaModFix amt="28000"/>
              <a:duotone>
                <a:schemeClr val="accent1">
                  <a:satMod val="135000"/>
                  <a:lumMod val="80000"/>
                </a:schemeClr>
                <a:schemeClr val="accent1">
                  <a:satMod val="250000"/>
                  <a:lumMod val="150000"/>
                </a:schemeClr>
              </a:duotone>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DP system  </a:t>
            </a:r>
          </a:p>
        </p:txBody>
      </p:sp>
      <p:sp>
        <p:nvSpPr>
          <p:cNvPr id="32" name="Right Arrow 31"/>
          <p:cNvSpPr/>
          <p:nvPr/>
        </p:nvSpPr>
        <p:spPr>
          <a:xfrm>
            <a:off x="4021243" y="5092016"/>
            <a:ext cx="915840" cy="406274"/>
          </a:xfrm>
          <a:prstGeom prst="rightArrow">
            <a:avLst/>
          </a:prstGeom>
          <a:blipFill dpi="0" rotWithShape="1">
            <a:blip r:embed="rId6">
              <a:alphaModFix amt="28000"/>
              <a:duotone>
                <a:schemeClr val="accent1">
                  <a:satMod val="135000"/>
                  <a:lumMod val="80000"/>
                </a:schemeClr>
                <a:schemeClr val="accent1">
                  <a:satMod val="250000"/>
                  <a:lumMod val="150000"/>
                </a:schemeClr>
              </a:duotone>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b="1" dirty="0"/>
              <a:t>R2DP/CDFDP  </a:t>
            </a:r>
          </a:p>
        </p:txBody>
      </p:sp>
      <p:pic>
        <p:nvPicPr>
          <p:cNvPr id="8" name="Picture 7">
            <a:extLst>
              <a:ext uri="{FF2B5EF4-FFF2-40B4-BE49-F238E27FC236}">
                <a16:creationId xmlns:a16="http://schemas.microsoft.com/office/drawing/2014/main" id="{6F0A152A-084D-A444-AF6E-C0653887F31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31433" y="3470898"/>
            <a:ext cx="278367" cy="255708"/>
          </a:xfrm>
          <a:prstGeom prst="rect">
            <a:avLst/>
          </a:prstGeom>
        </p:spPr>
      </p:pic>
      <p:pic>
        <p:nvPicPr>
          <p:cNvPr id="34" name="Picture 33">
            <a:extLst>
              <a:ext uri="{FF2B5EF4-FFF2-40B4-BE49-F238E27FC236}">
                <a16:creationId xmlns:a16="http://schemas.microsoft.com/office/drawing/2014/main" id="{76CAAE89-6418-4648-9F10-4A9FB7B9930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08233" y="6389508"/>
            <a:ext cx="278367" cy="255708"/>
          </a:xfrm>
          <a:prstGeom prst="rect">
            <a:avLst/>
          </a:prstGeom>
        </p:spPr>
      </p:pic>
      <p:pic>
        <p:nvPicPr>
          <p:cNvPr id="35" name="Picture 34">
            <a:extLst>
              <a:ext uri="{FF2B5EF4-FFF2-40B4-BE49-F238E27FC236}">
                <a16:creationId xmlns:a16="http://schemas.microsoft.com/office/drawing/2014/main" id="{B5B3795C-1FA2-3346-A09A-3F81F9EB4E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98377" y="6411058"/>
            <a:ext cx="278367" cy="255708"/>
          </a:xfrm>
          <a:prstGeom prst="rect">
            <a:avLst/>
          </a:prstGeom>
        </p:spPr>
      </p:pic>
      <p:pic>
        <p:nvPicPr>
          <p:cNvPr id="36" name="Picture 35">
            <a:extLst>
              <a:ext uri="{FF2B5EF4-FFF2-40B4-BE49-F238E27FC236}">
                <a16:creationId xmlns:a16="http://schemas.microsoft.com/office/drawing/2014/main" id="{D6C18506-03FE-7441-B2BD-01E6E64C8A3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66696" y="1524931"/>
            <a:ext cx="278367" cy="255708"/>
          </a:xfrm>
          <a:prstGeom prst="rect">
            <a:avLst/>
          </a:prstGeom>
        </p:spPr>
      </p:pic>
      <p:sp>
        <p:nvSpPr>
          <p:cNvPr id="12" name="TextBox 11">
            <a:extLst>
              <a:ext uri="{FF2B5EF4-FFF2-40B4-BE49-F238E27FC236}">
                <a16:creationId xmlns:a16="http://schemas.microsoft.com/office/drawing/2014/main" id="{5885ECBF-E0FD-8D49-91A1-D8916425A509}"/>
              </a:ext>
            </a:extLst>
          </p:cNvPr>
          <p:cNvSpPr txBox="1"/>
          <p:nvPr/>
        </p:nvSpPr>
        <p:spPr>
          <a:xfrm>
            <a:off x="7032549" y="3915694"/>
            <a:ext cx="513282" cy="369332"/>
          </a:xfrm>
          <a:prstGeom prst="rect">
            <a:avLst/>
          </a:prstGeom>
          <a:noFill/>
        </p:spPr>
        <p:txBody>
          <a:bodyPr wrap="none" rtlCol="0">
            <a:spAutoFit/>
          </a:bodyPr>
          <a:lstStyle/>
          <a:p>
            <a:r>
              <a:rPr lang="en-FR" b="1" dirty="0"/>
              <a:t>LEP</a:t>
            </a:r>
          </a:p>
        </p:txBody>
      </p:sp>
    </p:spTree>
    <p:extLst>
      <p:ext uri="{BB962C8B-B14F-4D97-AF65-F5344CB8AC3E}">
        <p14:creationId xmlns:p14="http://schemas.microsoft.com/office/powerpoint/2010/main" val="3833549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1D7CA-CDA8-834C-A0F9-8350A757D3BF}"/>
              </a:ext>
            </a:extLst>
          </p:cNvPr>
          <p:cNvSpPr>
            <a:spLocks noGrp="1"/>
          </p:cNvSpPr>
          <p:nvPr>
            <p:ph type="title"/>
          </p:nvPr>
        </p:nvSpPr>
        <p:spPr/>
        <p:txBody>
          <a:bodyPr/>
          <a:lstStyle/>
          <a:p>
            <a:r>
              <a:rPr lang="en-FR" dirty="0"/>
              <a:t>S</a:t>
            </a:r>
            <a:r>
              <a:rPr lang="en-GB" dirty="0" err="1"/>
              <a:t>i</a:t>
            </a:r>
            <a:r>
              <a:rPr lang="en-FR" dirty="0"/>
              <a:t>tuation and trends</a:t>
            </a:r>
          </a:p>
        </p:txBody>
      </p:sp>
      <p:sp>
        <p:nvSpPr>
          <p:cNvPr id="3" name="Content Placeholder 2">
            <a:extLst>
              <a:ext uri="{FF2B5EF4-FFF2-40B4-BE49-F238E27FC236}">
                <a16:creationId xmlns:a16="http://schemas.microsoft.com/office/drawing/2014/main" id="{8F93E932-5632-AB40-9281-864176874B25}"/>
              </a:ext>
            </a:extLst>
          </p:cNvPr>
          <p:cNvSpPr>
            <a:spLocks noGrp="1"/>
          </p:cNvSpPr>
          <p:nvPr>
            <p:ph idx="1"/>
          </p:nvPr>
        </p:nvSpPr>
        <p:spPr>
          <a:xfrm>
            <a:off x="474133" y="1434571"/>
            <a:ext cx="8382000" cy="5029200"/>
          </a:xfrm>
        </p:spPr>
        <p:txBody>
          <a:bodyPr>
            <a:normAutofit fontScale="55000" lnSpcReduction="20000"/>
          </a:bodyPr>
          <a:lstStyle/>
          <a:p>
            <a:r>
              <a:rPr lang="en-US" dirty="0"/>
              <a:t>Significant/measurable impact of dedicated DP projects @</a:t>
            </a:r>
            <a:r>
              <a:rPr lang="en-US" dirty="0" err="1"/>
              <a:t>expts</a:t>
            </a:r>
            <a:r>
              <a:rPr lang="en-US" dirty="0"/>
              <a:t>./labs</a:t>
            </a:r>
          </a:p>
          <a:p>
            <a:pPr lvl="1"/>
            <a:r>
              <a:rPr lang="en-US" dirty="0"/>
              <a:t>Production of high quality and unique scientific results at very low (non-zero) cost </a:t>
            </a:r>
          </a:p>
          <a:p>
            <a:pPr lvl="2"/>
            <a:r>
              <a:rPr lang="en-US" dirty="0"/>
              <a:t>10% output for less than 1% investment:</a:t>
            </a:r>
            <a:r>
              <a:rPr lang="en-US" sz="2800" dirty="0"/>
              <a:t> </a:t>
            </a:r>
            <a:r>
              <a:rPr lang="en-US" sz="2500" dirty="0"/>
              <a:t>✓ </a:t>
            </a:r>
            <a:endParaRPr lang="en-US" sz="1800" b="1" dirty="0"/>
          </a:p>
          <a:p>
            <a:pPr lvl="1"/>
            <a:r>
              <a:rPr lang="en-US" dirty="0"/>
              <a:t>Signs of re-</a:t>
            </a:r>
            <a:r>
              <a:rPr lang="en-US" dirty="0" err="1"/>
              <a:t>vigorating</a:t>
            </a:r>
            <a:r>
              <a:rPr lang="en-US" dirty="0"/>
              <a:t> collaborations in the context of new projects</a:t>
            </a:r>
          </a:p>
          <a:p>
            <a:pPr lvl="2"/>
            <a:r>
              <a:rPr lang="en-US" dirty="0"/>
              <a:t>HERA-EIC; LEP-</a:t>
            </a:r>
            <a:r>
              <a:rPr lang="en-US" dirty="0" err="1"/>
              <a:t>FCCee</a:t>
            </a:r>
            <a:endParaRPr lang="en-US" dirty="0"/>
          </a:p>
          <a:p>
            <a:pPr lvl="1"/>
            <a:r>
              <a:rPr lang="en-US" dirty="0"/>
              <a:t>Case for longer term preservation: data sets parking</a:t>
            </a:r>
          </a:p>
          <a:p>
            <a:pPr lvl="2"/>
            <a:r>
              <a:rPr lang="en-US" dirty="0"/>
              <a:t>CDF, D0, Babar, LEP, Jade : carefully follow the usability in time</a:t>
            </a:r>
          </a:p>
          <a:p>
            <a:r>
              <a:rPr lang="en-US" dirty="0"/>
              <a:t>LHC </a:t>
            </a:r>
            <a:r>
              <a:rPr lang="en-US" dirty="0" err="1"/>
              <a:t>exps</a:t>
            </a:r>
            <a:r>
              <a:rPr lang="en-US" dirty="0"/>
              <a:t>. very active in DP and strongly linked to </a:t>
            </a:r>
            <a:r>
              <a:rPr lang="en-US" b="1" dirty="0"/>
              <a:t>Open Data/Science</a:t>
            </a:r>
            <a:r>
              <a:rPr lang="en-US" dirty="0"/>
              <a:t>:</a:t>
            </a:r>
          </a:p>
          <a:p>
            <a:r>
              <a:rPr lang="en-US" dirty="0"/>
              <a:t>The (DP)HEP future is also considered </a:t>
            </a:r>
          </a:p>
          <a:p>
            <a:pPr lvl="1"/>
            <a:r>
              <a:rPr lang="en-US" dirty="0"/>
              <a:t>FCC, EIC : transfer of knowledge in DP from LHC/oldies </a:t>
            </a:r>
          </a:p>
          <a:p>
            <a:r>
              <a:rPr lang="en-US" dirty="0"/>
              <a:t>And more is possible on:</a:t>
            </a:r>
          </a:p>
          <a:p>
            <a:pPr lvl="1"/>
            <a:r>
              <a:rPr lang="en-US" dirty="0"/>
              <a:t>Education, training, outreach….</a:t>
            </a:r>
          </a:p>
          <a:p>
            <a:pPr lvl="2"/>
            <a:r>
              <a:rPr lang="en-US" dirty="0"/>
              <a:t>open data projects are an opportunity to reinforce these aspects  as well</a:t>
            </a:r>
          </a:p>
          <a:p>
            <a:pPr lvl="1"/>
            <a:endParaRPr lang="en-US" sz="1800" dirty="0"/>
          </a:p>
          <a:p>
            <a:endParaRPr lang="en-US" sz="3300" dirty="0"/>
          </a:p>
          <a:p>
            <a:r>
              <a:rPr lang="en-US" sz="3300" dirty="0"/>
              <a:t>The panel expresses the need to keep the issue highly visible on the community’s agenda</a:t>
            </a:r>
          </a:p>
          <a:p>
            <a:pPr lvl="1"/>
            <a:r>
              <a:rPr lang="en-US" sz="3300" dirty="0"/>
              <a:t>ensure an adequate level of endorsement from FA/Labs/Experiments</a:t>
            </a:r>
          </a:p>
        </p:txBody>
      </p:sp>
      <p:sp>
        <p:nvSpPr>
          <p:cNvPr id="4" name="Date Placeholder 3">
            <a:extLst>
              <a:ext uri="{FF2B5EF4-FFF2-40B4-BE49-F238E27FC236}">
                <a16:creationId xmlns:a16="http://schemas.microsoft.com/office/drawing/2014/main" id="{CCD93551-1038-C446-9C30-A580604B6257}"/>
              </a:ext>
            </a:extLst>
          </p:cNvPr>
          <p:cNvSpPr>
            <a:spLocks noGrp="1"/>
          </p:cNvSpPr>
          <p:nvPr>
            <p:ph type="dt" sz="half" idx="10"/>
          </p:nvPr>
        </p:nvSpPr>
        <p:spPr/>
        <p:txBody>
          <a:bodyPr/>
          <a:lstStyle/>
          <a:p>
            <a:fld id="{78B0CE40-D35D-FB47-9D6C-2A73A2405858}" type="datetime1">
              <a:rPr lang="fr-FR" smtClean="0"/>
              <a:t>21/06/2021</a:t>
            </a:fld>
            <a:endParaRPr lang="en-US"/>
          </a:p>
        </p:txBody>
      </p:sp>
      <p:sp>
        <p:nvSpPr>
          <p:cNvPr id="5" name="Slide Number Placeholder 4">
            <a:extLst>
              <a:ext uri="{FF2B5EF4-FFF2-40B4-BE49-F238E27FC236}">
                <a16:creationId xmlns:a16="http://schemas.microsoft.com/office/drawing/2014/main" id="{D9E35ED7-460E-8044-86EA-2672CF034FDE}"/>
              </a:ext>
            </a:extLst>
          </p:cNvPr>
          <p:cNvSpPr>
            <a:spLocks noGrp="1"/>
          </p:cNvSpPr>
          <p:nvPr>
            <p:ph type="sldNum" sz="quarter" idx="12"/>
          </p:nvPr>
        </p:nvSpPr>
        <p:spPr/>
        <p:txBody>
          <a:bodyPr/>
          <a:lstStyle/>
          <a:p>
            <a:fld id="{BCC3066C-7D9C-43AE-863C-B082BB6A9375}" type="slidenum">
              <a:rPr lang="en-US" smtClean="0"/>
              <a:t>6</a:t>
            </a:fld>
            <a:endParaRPr lang="en-US"/>
          </a:p>
        </p:txBody>
      </p:sp>
    </p:spTree>
    <p:extLst>
      <p:ext uri="{BB962C8B-B14F-4D97-AF65-F5344CB8AC3E}">
        <p14:creationId xmlns:p14="http://schemas.microsoft.com/office/powerpoint/2010/main" val="102852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FC72A-A606-7347-B259-F5476D739330}"/>
              </a:ext>
            </a:extLst>
          </p:cNvPr>
          <p:cNvSpPr>
            <a:spLocks noGrp="1"/>
          </p:cNvSpPr>
          <p:nvPr>
            <p:ph type="title"/>
          </p:nvPr>
        </p:nvSpPr>
        <p:spPr/>
        <p:txBody>
          <a:bodyPr>
            <a:normAutofit/>
          </a:bodyPr>
          <a:lstStyle/>
          <a:p>
            <a:r>
              <a:rPr lang="en-GB" b="1" dirty="0"/>
              <a:t>The DPHEP 2020 Vision</a:t>
            </a:r>
            <a:endParaRPr lang="en-FR" dirty="0"/>
          </a:p>
        </p:txBody>
      </p:sp>
      <p:sp>
        <p:nvSpPr>
          <p:cNvPr id="3" name="Content Placeholder 2">
            <a:extLst>
              <a:ext uri="{FF2B5EF4-FFF2-40B4-BE49-F238E27FC236}">
                <a16:creationId xmlns:a16="http://schemas.microsoft.com/office/drawing/2014/main" id="{50552D74-1D7A-F241-9ECF-6825F6BB037F}"/>
              </a:ext>
            </a:extLst>
          </p:cNvPr>
          <p:cNvSpPr>
            <a:spLocks noGrp="1"/>
          </p:cNvSpPr>
          <p:nvPr>
            <p:ph idx="1"/>
          </p:nvPr>
        </p:nvSpPr>
        <p:spPr/>
        <p:txBody>
          <a:bodyPr>
            <a:normAutofit fontScale="62500" lnSpcReduction="20000"/>
          </a:bodyPr>
          <a:lstStyle/>
          <a:p>
            <a:r>
              <a:rPr lang="en-GB" i="1" dirty="0"/>
              <a:t>The “vision” for DPHEP – first presented to ICFA in February 2013 – a consists of the following key points: </a:t>
            </a:r>
          </a:p>
          <a:p>
            <a:pPr lvl="1"/>
            <a:r>
              <a:rPr lang="en-GB" dirty="0"/>
              <a:t>By 2020, all </a:t>
            </a:r>
            <a:r>
              <a:rPr lang="en-GB" b="1" dirty="0"/>
              <a:t>archived data </a:t>
            </a:r>
            <a:r>
              <a:rPr lang="en-GB" dirty="0"/>
              <a:t>– e.g. that described in DPHEP Blueprint, including LHC data – should be easily </a:t>
            </a:r>
            <a:r>
              <a:rPr lang="en-GB" b="1" dirty="0"/>
              <a:t>findable </a:t>
            </a:r>
            <a:r>
              <a:rPr lang="en-GB" dirty="0"/>
              <a:t>and fully </a:t>
            </a:r>
            <a:r>
              <a:rPr lang="en-GB" b="1" dirty="0"/>
              <a:t>usable </a:t>
            </a:r>
            <a:r>
              <a:rPr lang="en-GB" dirty="0"/>
              <a:t>by the </a:t>
            </a:r>
            <a:r>
              <a:rPr lang="en-GB" b="1" dirty="0"/>
              <a:t>designated communities </a:t>
            </a:r>
            <a:r>
              <a:rPr lang="en-GB" dirty="0"/>
              <a:t>with clear (Open) access policies and possibilities to annotate further </a:t>
            </a:r>
          </a:p>
          <a:p>
            <a:pPr lvl="1"/>
            <a:r>
              <a:rPr lang="en-GB" dirty="0"/>
              <a:t>Best practices, tools and services should be well run-in, fully documented and sustainable; built in common with </a:t>
            </a:r>
            <a:r>
              <a:rPr lang="en-GB" b="1" dirty="0"/>
              <a:t>other disciplines</a:t>
            </a:r>
            <a:r>
              <a:rPr lang="en-GB" dirty="0"/>
              <a:t>, based on standards </a:t>
            </a:r>
          </a:p>
          <a:p>
            <a:pPr lvl="1"/>
            <a:r>
              <a:rPr lang="en-GB" dirty="0"/>
              <a:t>There should be a </a:t>
            </a:r>
            <a:r>
              <a:rPr lang="en-GB" b="1" dirty="0"/>
              <a:t>DPHEP portal</a:t>
            </a:r>
            <a:r>
              <a:rPr lang="en-GB" dirty="0"/>
              <a:t>, through which data / tools accessed</a:t>
            </a:r>
          </a:p>
          <a:p>
            <a:pPr lvl="1"/>
            <a:r>
              <a:rPr lang="en-GB" b="1" dirty="0"/>
              <a:t>Clear targets &amp; metrics </a:t>
            </a:r>
            <a:r>
              <a:rPr lang="en-GB" dirty="0"/>
              <a:t>to measure the above should be agreed between </a:t>
            </a:r>
            <a:r>
              <a:rPr lang="en-GB" b="1" dirty="0"/>
              <a:t>Funding Agencies, Service Providers </a:t>
            </a:r>
            <a:r>
              <a:rPr lang="en-GB" dirty="0"/>
              <a:t>and the </a:t>
            </a:r>
            <a:r>
              <a:rPr lang="en-GB" b="1" dirty="0"/>
              <a:t>Experiments (Collaborations). </a:t>
            </a:r>
            <a:endParaRPr lang="en-GB" dirty="0"/>
          </a:p>
          <a:p>
            <a:pPr lvl="1"/>
            <a:r>
              <a:rPr lang="en-GB" dirty="0"/>
              <a:t>Although there is clearly much work still to be done, this vision looks both achievable and the timescale for realizing it has been significantly reduced through interactions with other (non-HEP) projects and communities. </a:t>
            </a:r>
          </a:p>
          <a:p>
            <a:endParaRPr lang="en-FR" dirty="0"/>
          </a:p>
        </p:txBody>
      </p:sp>
      <p:sp>
        <p:nvSpPr>
          <p:cNvPr id="4" name="Date Placeholder 3">
            <a:extLst>
              <a:ext uri="{FF2B5EF4-FFF2-40B4-BE49-F238E27FC236}">
                <a16:creationId xmlns:a16="http://schemas.microsoft.com/office/drawing/2014/main" id="{15582E04-C8AB-4445-806A-A6EBA5A94F56}"/>
              </a:ext>
            </a:extLst>
          </p:cNvPr>
          <p:cNvSpPr>
            <a:spLocks noGrp="1"/>
          </p:cNvSpPr>
          <p:nvPr>
            <p:ph type="dt" sz="half" idx="10"/>
          </p:nvPr>
        </p:nvSpPr>
        <p:spPr/>
        <p:txBody>
          <a:bodyPr/>
          <a:lstStyle/>
          <a:p>
            <a:fld id="{FBBB384E-2180-7543-98E3-500AF2ADB11B}" type="datetime1">
              <a:rPr lang="fr-FR" smtClean="0"/>
              <a:t>21/06/2021</a:t>
            </a:fld>
            <a:endParaRPr lang="en-US"/>
          </a:p>
        </p:txBody>
      </p:sp>
      <p:sp>
        <p:nvSpPr>
          <p:cNvPr id="5" name="Slide Number Placeholder 4">
            <a:extLst>
              <a:ext uri="{FF2B5EF4-FFF2-40B4-BE49-F238E27FC236}">
                <a16:creationId xmlns:a16="http://schemas.microsoft.com/office/drawing/2014/main" id="{4B38242D-6674-9646-BC45-424C09FE9C7F}"/>
              </a:ext>
            </a:extLst>
          </p:cNvPr>
          <p:cNvSpPr>
            <a:spLocks noGrp="1"/>
          </p:cNvSpPr>
          <p:nvPr>
            <p:ph type="sldNum" sz="quarter" idx="12"/>
          </p:nvPr>
        </p:nvSpPr>
        <p:spPr/>
        <p:txBody>
          <a:bodyPr/>
          <a:lstStyle/>
          <a:p>
            <a:fld id="{BCC3066C-7D9C-43AE-863C-B082BB6A9375}" type="slidenum">
              <a:rPr lang="en-US" smtClean="0"/>
              <a:t>7</a:t>
            </a:fld>
            <a:endParaRPr lang="en-US"/>
          </a:p>
        </p:txBody>
      </p:sp>
    </p:spTree>
    <p:extLst>
      <p:ext uri="{BB962C8B-B14F-4D97-AF65-F5344CB8AC3E}">
        <p14:creationId xmlns:p14="http://schemas.microsoft.com/office/powerpoint/2010/main" val="1501781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0F716-B117-0C4C-BD5A-A6A6CE2FAD0F}"/>
              </a:ext>
            </a:extLst>
          </p:cNvPr>
          <p:cNvSpPr>
            <a:spLocks noGrp="1"/>
          </p:cNvSpPr>
          <p:nvPr>
            <p:ph type="title"/>
          </p:nvPr>
        </p:nvSpPr>
        <p:spPr>
          <a:xfrm>
            <a:off x="457200" y="0"/>
            <a:ext cx="8229600" cy="1143000"/>
          </a:xfrm>
        </p:spPr>
        <p:txBody>
          <a:bodyPr>
            <a:normAutofit fontScale="90000"/>
          </a:bodyPr>
          <a:lstStyle/>
          <a:p>
            <a:r>
              <a:rPr lang="en-FR" dirty="0"/>
              <a:t>Next steps: </a:t>
            </a:r>
            <a:br>
              <a:rPr lang="en-FR" dirty="0"/>
            </a:br>
            <a:r>
              <a:rPr lang="en-FR" sz="3100" dirty="0"/>
              <a:t>proposal presented to ICFA Meeting March 11, 2021</a:t>
            </a:r>
            <a:endParaRPr lang="en-FR" dirty="0"/>
          </a:p>
        </p:txBody>
      </p:sp>
      <p:sp>
        <p:nvSpPr>
          <p:cNvPr id="3" name="Content Placeholder 2">
            <a:extLst>
              <a:ext uri="{FF2B5EF4-FFF2-40B4-BE49-F238E27FC236}">
                <a16:creationId xmlns:a16="http://schemas.microsoft.com/office/drawing/2014/main" id="{BC5BCEE6-E11C-6C4B-96A6-33F2A03B7D4B}"/>
              </a:ext>
            </a:extLst>
          </p:cNvPr>
          <p:cNvSpPr>
            <a:spLocks noGrp="1"/>
          </p:cNvSpPr>
          <p:nvPr>
            <p:ph idx="1"/>
          </p:nvPr>
        </p:nvSpPr>
        <p:spPr>
          <a:xfrm>
            <a:off x="152400" y="1219199"/>
            <a:ext cx="8991600" cy="5502275"/>
          </a:xfrm>
        </p:spPr>
        <p:txBody>
          <a:bodyPr>
            <a:normAutofit fontScale="62500" lnSpcReduction="20000"/>
          </a:bodyPr>
          <a:lstStyle/>
          <a:p>
            <a:r>
              <a:rPr lang="en-FR" sz="2900" dirty="0"/>
              <a:t>D</a:t>
            </a:r>
            <a:r>
              <a:rPr lang="en-GB" sz="2900" dirty="0"/>
              <a:t>PHEP as a collaboration </a:t>
            </a:r>
            <a:endParaRPr lang="en-FR" sz="2900" dirty="0"/>
          </a:p>
          <a:p>
            <a:pPr lvl="1"/>
            <a:r>
              <a:rPr lang="en-FR" sz="2600" dirty="0"/>
              <a:t>CERN support needed: focal point of ongoing major experiments/computing standards </a:t>
            </a:r>
          </a:p>
          <a:p>
            <a:pPr lvl="1"/>
            <a:r>
              <a:rPr lang="en-FR" sz="2600" dirty="0"/>
              <a:t>Réinforce Laboratory and FA contacts </a:t>
            </a:r>
          </a:p>
          <a:p>
            <a:pPr lvl="1"/>
            <a:r>
              <a:rPr lang="en-FR" sz="2600" dirty="0"/>
              <a:t>DPHEP 3rd Workshop : july 2021</a:t>
            </a:r>
          </a:p>
          <a:p>
            <a:pPr lvl="2"/>
            <a:r>
              <a:rPr lang="en-FR" sz="1900" dirty="0"/>
              <a:t>Collaboration Board meeting, management evolutions needed</a:t>
            </a:r>
          </a:p>
          <a:p>
            <a:pPr lvl="2"/>
            <a:endParaRPr lang="en-FR" sz="1900" dirty="0"/>
          </a:p>
          <a:p>
            <a:r>
              <a:rPr lang="en-FR" sz="2900" dirty="0"/>
              <a:t>DPHEP as an ICFA panel: </a:t>
            </a:r>
          </a:p>
          <a:p>
            <a:pPr lvl="1"/>
            <a:r>
              <a:rPr lang="en-FR" sz="2200" dirty="0"/>
              <a:t>a mandate prolongation is considered as a very useful asset  </a:t>
            </a:r>
          </a:p>
          <a:p>
            <a:pPr lvl="1"/>
            <a:endParaRPr lang="en-FR" sz="1600" dirty="0"/>
          </a:p>
          <a:p>
            <a:r>
              <a:rPr lang="en-GB" b="1" dirty="0"/>
              <a:t>DPHEP Panel Objectives for 2021-2024:</a:t>
            </a:r>
          </a:p>
          <a:p>
            <a:pPr lvl="1"/>
            <a:r>
              <a:rPr lang="en-GB" dirty="0"/>
              <a:t>improve the awareness and stimulate improvements on DP</a:t>
            </a:r>
          </a:p>
          <a:p>
            <a:pPr lvl="2"/>
            <a:r>
              <a:rPr lang="en-GB" dirty="0"/>
              <a:t>Scientific motivation, organisation, technologies, standards, outreach and education</a:t>
            </a:r>
          </a:p>
          <a:p>
            <a:pPr lvl="2"/>
            <a:r>
              <a:rPr lang="en-GB" dirty="0"/>
              <a:t>Organise Workshops / issue Global Reports, ensure the link to other communities</a:t>
            </a:r>
          </a:p>
          <a:p>
            <a:pPr lvl="1"/>
            <a:r>
              <a:rPr lang="en-GB" dirty="0"/>
              <a:t>reinforce and support the ongoing laboratory-based projects and their cooperation</a:t>
            </a:r>
          </a:p>
          <a:p>
            <a:pPr lvl="2"/>
            <a:r>
              <a:rPr lang="en-GB" dirty="0"/>
              <a:t>keep alive data sets that (can) still produce science, keep track on parked data sets</a:t>
            </a:r>
          </a:p>
          <a:p>
            <a:pPr lvl="1"/>
            <a:r>
              <a:rPr lang="en-GB" dirty="0"/>
              <a:t>support/develop the DP aspects for future experiments and encourage the </a:t>
            </a:r>
            <a:r>
              <a:rPr lang="en-GB" dirty="0" err="1"/>
              <a:t>ToK</a:t>
            </a:r>
            <a:endParaRPr lang="en-GB" dirty="0"/>
          </a:p>
          <a:p>
            <a:pPr lvl="1"/>
            <a:r>
              <a:rPr lang="en-GB" dirty="0"/>
              <a:t>encourage open data and open science as a way to preserve data and knowledge</a:t>
            </a:r>
          </a:p>
          <a:p>
            <a:pPr marL="457200" lvl="1" indent="0">
              <a:buNone/>
            </a:pPr>
            <a:endParaRPr lang="en-GB" dirty="0"/>
          </a:p>
          <a:p>
            <a:pPr lvl="1"/>
            <a:r>
              <a:rPr lang="en-GB" dirty="0"/>
              <a:t>The panel acts as a collaboration hosted at CERN. A Project Manager is appointed to support the Panel.</a:t>
            </a:r>
          </a:p>
          <a:p>
            <a:pPr lvl="1"/>
            <a:r>
              <a:rPr lang="en-GB" dirty="0"/>
              <a:t>The panel will present a plan of activities at the next Panel Review.</a:t>
            </a:r>
          </a:p>
        </p:txBody>
      </p:sp>
      <p:sp>
        <p:nvSpPr>
          <p:cNvPr id="6" name="Date Placeholder 5">
            <a:extLst>
              <a:ext uri="{FF2B5EF4-FFF2-40B4-BE49-F238E27FC236}">
                <a16:creationId xmlns:a16="http://schemas.microsoft.com/office/drawing/2014/main" id="{15D12A76-7A20-B548-AC72-3475BFC85B86}"/>
              </a:ext>
            </a:extLst>
          </p:cNvPr>
          <p:cNvSpPr>
            <a:spLocks noGrp="1"/>
          </p:cNvSpPr>
          <p:nvPr>
            <p:ph type="dt" sz="half" idx="10"/>
          </p:nvPr>
        </p:nvSpPr>
        <p:spPr/>
        <p:txBody>
          <a:bodyPr/>
          <a:lstStyle/>
          <a:p>
            <a:fld id="{AE524038-2F53-FD47-8AD5-2296FD0C27B7}" type="datetime1">
              <a:rPr lang="fr-FR" smtClean="0"/>
              <a:t>21/06/2021</a:t>
            </a:fld>
            <a:endParaRPr lang="en-US"/>
          </a:p>
        </p:txBody>
      </p:sp>
      <p:sp>
        <p:nvSpPr>
          <p:cNvPr id="7" name="Slide Number Placeholder 6">
            <a:extLst>
              <a:ext uri="{FF2B5EF4-FFF2-40B4-BE49-F238E27FC236}">
                <a16:creationId xmlns:a16="http://schemas.microsoft.com/office/drawing/2014/main" id="{C6F1A476-4179-EA43-8D1A-99C54AFA2AF6}"/>
              </a:ext>
            </a:extLst>
          </p:cNvPr>
          <p:cNvSpPr>
            <a:spLocks noGrp="1"/>
          </p:cNvSpPr>
          <p:nvPr>
            <p:ph type="sldNum" sz="quarter" idx="12"/>
          </p:nvPr>
        </p:nvSpPr>
        <p:spPr/>
        <p:txBody>
          <a:bodyPr/>
          <a:lstStyle/>
          <a:p>
            <a:fld id="{BCC3066C-7D9C-43AE-863C-B082BB6A9375}" type="slidenum">
              <a:rPr lang="en-US" smtClean="0"/>
              <a:t>8</a:t>
            </a:fld>
            <a:endParaRPr lang="en-US"/>
          </a:p>
        </p:txBody>
      </p:sp>
    </p:spTree>
    <p:extLst>
      <p:ext uri="{BB962C8B-B14F-4D97-AF65-F5344CB8AC3E}">
        <p14:creationId xmlns:p14="http://schemas.microsoft.com/office/powerpoint/2010/main" val="2668836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BA5D9-8156-9F44-ADED-24A654B4F3AF}"/>
              </a:ext>
            </a:extLst>
          </p:cNvPr>
          <p:cNvSpPr>
            <a:spLocks noGrp="1"/>
          </p:cNvSpPr>
          <p:nvPr>
            <p:ph type="title"/>
          </p:nvPr>
        </p:nvSpPr>
        <p:spPr/>
        <p:txBody>
          <a:bodyPr/>
          <a:lstStyle/>
          <a:p>
            <a:r>
              <a:rPr lang="en-FR" dirty="0"/>
              <a:t>Workshop objectives</a:t>
            </a:r>
          </a:p>
        </p:txBody>
      </p:sp>
      <p:sp>
        <p:nvSpPr>
          <p:cNvPr id="3" name="Content Placeholder 2">
            <a:extLst>
              <a:ext uri="{FF2B5EF4-FFF2-40B4-BE49-F238E27FC236}">
                <a16:creationId xmlns:a16="http://schemas.microsoft.com/office/drawing/2014/main" id="{1653C9CC-334B-D64D-881E-89FDBC5953B6}"/>
              </a:ext>
            </a:extLst>
          </p:cNvPr>
          <p:cNvSpPr>
            <a:spLocks noGrp="1"/>
          </p:cNvSpPr>
          <p:nvPr>
            <p:ph idx="1"/>
          </p:nvPr>
        </p:nvSpPr>
        <p:spPr/>
        <p:txBody>
          <a:bodyPr>
            <a:normAutofit fontScale="70000" lnSpcReduction="20000"/>
          </a:bodyPr>
          <a:lstStyle/>
          <a:p>
            <a:r>
              <a:rPr lang="en-GB" dirty="0"/>
              <a:t>Provide an update on the changing (or changed) landscape, e.g. FAIR data management (plans), reproducibility, sustainability of data repositories, an update on the status of OAIS and related "standards" and so forth. </a:t>
            </a:r>
          </a:p>
          <a:p>
            <a:pPr lvl="1"/>
            <a:r>
              <a:rPr lang="en-GB" dirty="0"/>
              <a:t>Describe the "new world order" </a:t>
            </a:r>
            <a:r>
              <a:rPr lang="en-GB" dirty="0" err="1"/>
              <a:t>wrt</a:t>
            </a:r>
            <a:r>
              <a:rPr lang="en-GB" dirty="0"/>
              <a:t> "data stewardship / curation / preservation"</a:t>
            </a:r>
          </a:p>
          <a:p>
            <a:r>
              <a:rPr lang="en-GB" dirty="0"/>
              <a:t>Status reports of the services and ongoing developments in the area of LTDP and their outlook </a:t>
            </a:r>
          </a:p>
          <a:p>
            <a:pPr lvl="1"/>
            <a:r>
              <a:rPr lang="en-GB" dirty="0"/>
              <a:t>Many of these are now are ramping-up as production services</a:t>
            </a:r>
          </a:p>
          <a:p>
            <a:r>
              <a:rPr lang="en-GB" dirty="0"/>
              <a:t>Perform a site-experiment round-table to capture the current situation including common problems &amp; solutions HEP-wide</a:t>
            </a:r>
          </a:p>
          <a:p>
            <a:r>
              <a:rPr lang="en-GB" dirty="0"/>
              <a:t>Start the preparation of two documents: </a:t>
            </a:r>
          </a:p>
          <a:p>
            <a:pPr lvl="1"/>
            <a:r>
              <a:rPr lang="en-GB" dirty="0"/>
              <a:t>Letter to labs/executive summary</a:t>
            </a:r>
          </a:p>
          <a:p>
            <a:pPr lvl="1"/>
            <a:r>
              <a:rPr lang="en-GB" dirty="0"/>
              <a:t>DPHEP status report 2022 (update of 2012/2016 documents)</a:t>
            </a:r>
          </a:p>
          <a:p>
            <a:endParaRPr lang="en-FR" dirty="0"/>
          </a:p>
        </p:txBody>
      </p:sp>
      <p:sp>
        <p:nvSpPr>
          <p:cNvPr id="4" name="Date Placeholder 3">
            <a:extLst>
              <a:ext uri="{FF2B5EF4-FFF2-40B4-BE49-F238E27FC236}">
                <a16:creationId xmlns:a16="http://schemas.microsoft.com/office/drawing/2014/main" id="{B0B3AFD3-0314-FA43-9D65-301F69458B4F}"/>
              </a:ext>
            </a:extLst>
          </p:cNvPr>
          <p:cNvSpPr>
            <a:spLocks noGrp="1"/>
          </p:cNvSpPr>
          <p:nvPr>
            <p:ph type="dt" sz="half" idx="10"/>
          </p:nvPr>
        </p:nvSpPr>
        <p:spPr/>
        <p:txBody>
          <a:bodyPr/>
          <a:lstStyle/>
          <a:p>
            <a:fld id="{FBBB384E-2180-7543-98E3-500AF2ADB11B}" type="datetime1">
              <a:rPr lang="fr-FR" smtClean="0"/>
              <a:t>21/06/2021</a:t>
            </a:fld>
            <a:endParaRPr lang="en-US"/>
          </a:p>
        </p:txBody>
      </p:sp>
      <p:sp>
        <p:nvSpPr>
          <p:cNvPr id="5" name="Slide Number Placeholder 4">
            <a:extLst>
              <a:ext uri="{FF2B5EF4-FFF2-40B4-BE49-F238E27FC236}">
                <a16:creationId xmlns:a16="http://schemas.microsoft.com/office/drawing/2014/main" id="{75072EBB-9FAE-B94C-B55F-478028B2B171}"/>
              </a:ext>
            </a:extLst>
          </p:cNvPr>
          <p:cNvSpPr>
            <a:spLocks noGrp="1"/>
          </p:cNvSpPr>
          <p:nvPr>
            <p:ph type="sldNum" sz="quarter" idx="12"/>
          </p:nvPr>
        </p:nvSpPr>
        <p:spPr/>
        <p:txBody>
          <a:bodyPr/>
          <a:lstStyle/>
          <a:p>
            <a:fld id="{BCC3066C-7D9C-43AE-863C-B082BB6A9375}" type="slidenum">
              <a:rPr lang="en-US" smtClean="0"/>
              <a:t>9</a:t>
            </a:fld>
            <a:endParaRPr lang="en-US"/>
          </a:p>
        </p:txBody>
      </p:sp>
    </p:spTree>
    <p:extLst>
      <p:ext uri="{BB962C8B-B14F-4D97-AF65-F5344CB8AC3E}">
        <p14:creationId xmlns:p14="http://schemas.microsoft.com/office/powerpoint/2010/main" val="8466242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19402</TotalTime>
  <Words>2678</Words>
  <Application>Microsoft Macintosh PowerPoint</Application>
  <PresentationFormat>On-screen Show (4:3)</PresentationFormat>
  <Paragraphs>386</Paragraphs>
  <Slides>28</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American Typewriter</vt:lpstr>
      <vt:lpstr>Arial</vt:lpstr>
      <vt:lpstr>Arial Black</vt:lpstr>
      <vt:lpstr>Calibri</vt:lpstr>
      <vt:lpstr>Wingdings</vt:lpstr>
      <vt:lpstr>Office Theme</vt:lpstr>
      <vt:lpstr>Data Preservation in High Energy Physics 3rd DPHEP Workshop</vt:lpstr>
      <vt:lpstr>DPHEP timelines</vt:lpstr>
      <vt:lpstr>2009: Study Group</vt:lpstr>
      <vt:lpstr>The DPHEP Collaboration </vt:lpstr>
      <vt:lpstr>Scientific output from preserved data</vt:lpstr>
      <vt:lpstr>Situation and trends</vt:lpstr>
      <vt:lpstr>The DPHEP 2020 Vision</vt:lpstr>
      <vt:lpstr>Next steps:  proposal presented to ICFA Meeting March 11, 2021</vt:lpstr>
      <vt:lpstr>Workshop objectives</vt:lpstr>
      <vt:lpstr>DPHEP Report 2021</vt:lpstr>
      <vt:lpstr>PowerPoint Presentation</vt:lpstr>
      <vt:lpstr>BACKUP</vt:lpstr>
      <vt:lpstr>Panel remote discussion: March 2nd </vt:lpstr>
      <vt:lpstr>Data Preservation projects labs: recent update</vt:lpstr>
      <vt:lpstr>The DPHEP Collaboration </vt:lpstr>
      <vt:lpstr>The DPHEP Collaboration </vt:lpstr>
      <vt:lpstr>DPHEP ressources for DP</vt:lpstr>
      <vt:lpstr>HERA: succesful DP, towards open data</vt:lpstr>
      <vt:lpstr>JADE</vt:lpstr>
      <vt:lpstr>LHC Data Preservation</vt:lpstr>
      <vt:lpstr>Towards more standards</vt:lpstr>
      <vt:lpstr>PowerPoint Presentation</vt:lpstr>
      <vt:lpstr>CERN Analysis Preservation and Reusable Analyses</vt:lpstr>
      <vt:lpstr>HERA: succesful DP, towards open data</vt:lpstr>
      <vt:lpstr>HEP Data</vt:lpstr>
      <vt:lpstr>Scientific output: status 2017</vt:lpstr>
      <vt:lpstr>BaBar Highlights and Press Releases </vt:lpstr>
      <vt:lpstr>BaBar needs Help!         BaBar in Numbers</vt:lpstr>
    </vt:vector>
  </TitlesOfParts>
  <Company>SLAC National Accelerator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BaBar needs Help!         BaBar in Numbers</dc:title>
  <dc:creator>CC</dc:creator>
  <cp:lastModifiedBy>Cristinel Diaconu</cp:lastModifiedBy>
  <cp:revision>97</cp:revision>
  <cp:lastPrinted>2018-03-10T07:20:56Z</cp:lastPrinted>
  <dcterms:created xsi:type="dcterms:W3CDTF">2018-03-06T23:00:03Z</dcterms:created>
  <dcterms:modified xsi:type="dcterms:W3CDTF">2021-06-21T11:58:53Z</dcterms:modified>
</cp:coreProperties>
</file>