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9"/>
  </p:notesMasterIdLst>
  <p:handoutMasterIdLst>
    <p:handoutMasterId r:id="rId30"/>
  </p:handoutMasterIdLst>
  <p:sldIdLst>
    <p:sldId id="257" r:id="rId3"/>
    <p:sldId id="288" r:id="rId4"/>
    <p:sldId id="284" r:id="rId5"/>
    <p:sldId id="290" r:id="rId6"/>
    <p:sldId id="293" r:id="rId7"/>
    <p:sldId id="295" r:id="rId8"/>
    <p:sldId id="294" r:id="rId9"/>
    <p:sldId id="297" r:id="rId10"/>
    <p:sldId id="298" r:id="rId11"/>
    <p:sldId id="311" r:id="rId12"/>
    <p:sldId id="312" r:id="rId13"/>
    <p:sldId id="291" r:id="rId14"/>
    <p:sldId id="299" r:id="rId15"/>
    <p:sldId id="300" r:id="rId16"/>
    <p:sldId id="301" r:id="rId17"/>
    <p:sldId id="306" r:id="rId18"/>
    <p:sldId id="305" r:id="rId19"/>
    <p:sldId id="304" r:id="rId20"/>
    <p:sldId id="303" r:id="rId21"/>
    <p:sldId id="307" r:id="rId22"/>
    <p:sldId id="309" r:id="rId23"/>
    <p:sldId id="308" r:id="rId24"/>
    <p:sldId id="313" r:id="rId25"/>
    <p:sldId id="314" r:id="rId26"/>
    <p:sldId id="310" r:id="rId27"/>
    <p:sldId id="267" r:id="rId2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044BF"/>
    <a:srgbClr val="FF3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558" autoAdjust="0"/>
  </p:normalViewPr>
  <p:slideViewPr>
    <p:cSldViewPr snapToObjects="1" showGuides="1">
      <p:cViewPr>
        <p:scale>
          <a:sx n="150" d="100"/>
          <a:sy n="150" d="100"/>
        </p:scale>
        <p:origin x="811" y="37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2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2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grpSp>
        <p:nvGrpSpPr>
          <p:cNvPr id="6" name="Group 5"/>
          <p:cNvGrpSpPr/>
          <p:nvPr userDrawn="1"/>
        </p:nvGrpSpPr>
        <p:grpSpPr>
          <a:xfrm>
            <a:off x="85597" y="4764428"/>
            <a:ext cx="651764" cy="330994"/>
            <a:chOff x="85597" y="4764428"/>
            <a:chExt cx="651764" cy="3309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030726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0-002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773294?ln=en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5850/contributions/4418530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0726/contributions/4364421/attachments/2248094/3813222/Test%20Facility%20Demonstrator.pdf" TargetMode="External"/><Relationship Id="rId2" Type="http://schemas.openxmlformats.org/officeDocument/2006/relationships/hyperlink" Target="https://indico.cern.ch/event/1030726/contributions/4367587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73605/contributions/3487965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3605/contributions/3487965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doi.org/10.1016/j.nima.2011.06.067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2k.org/docs/photos/beamline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ccelconf.web.cern.ch/ipac2013/html/author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ccelconf.web.cern.ch/ipac2013/papers/tupea05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3795886"/>
            <a:ext cx="2971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Rui FRANQUEIRA XIMENES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*</a:t>
            </a:r>
          </a:p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CERN – Systems Department</a:t>
            </a:r>
          </a:p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Sources 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Targets Interaction (STI)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Targets Collimators Dumps (TCD)</a:t>
            </a:r>
          </a:p>
          <a:p>
            <a:pPr algn="r"/>
            <a:endParaRPr lang="en-US" sz="9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US" sz="900" dirty="0">
                <a:solidFill>
                  <a:schemeClr val="bg1"/>
                </a:solidFill>
                <a:latin typeface="Arial Narrow"/>
                <a:cs typeface="Arial Narrow"/>
              </a:rPr>
              <a:t>rui.franqueira.ximenes@cern.ch</a:t>
            </a:r>
            <a:endParaRPr lang="en-GB" sz="9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 layout of the MUC Test Facility</a:t>
            </a:r>
            <a:r>
              <a:rPr lang="en-GB" dirty="0"/>
              <a:t/>
            </a:r>
            <a:br>
              <a:rPr lang="en-GB" dirty="0"/>
            </a:br>
            <a:r>
              <a:rPr lang="en-GB" sz="1600" dirty="0">
                <a:hlinkClick r:id="rId6"/>
              </a:rPr>
              <a:t>2</a:t>
            </a:r>
            <a:r>
              <a:rPr lang="en-GB" sz="1600" baseline="30000" dirty="0">
                <a:hlinkClick r:id="rId6"/>
              </a:rPr>
              <a:t>nd</a:t>
            </a:r>
            <a:r>
              <a:rPr lang="en-GB" sz="1600" dirty="0">
                <a:hlinkClick r:id="rId6"/>
              </a:rPr>
              <a:t> Muon Community Meeting, 12-14 July 2021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8170418" y="1157681"/>
            <a:ext cx="651764" cy="330994"/>
            <a:chOff x="85597" y="4764428"/>
            <a:chExt cx="651764" cy="330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A089D1-2EAC-2C4C-A396-78AC683FE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85597" y="4799603"/>
              <a:ext cx="260644" cy="260644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07D1C97F-38A6-2C49-B67D-FAE05B15B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385591" y="4764428"/>
              <a:ext cx="351770" cy="33099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4" name="Rectangle 33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736167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>
                <a:solidFill>
                  <a:schemeClr val="accent5"/>
                </a:solidFill>
              </a:rPr>
              <a:t>CNGS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25" name="Freeform 24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57200" y="2020491"/>
            <a:ext cx="1323365" cy="1846659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Vertical handling with longitudinal  rail system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Target sits on a alignment table controlled laterally from the outside of the shielding.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Shielding with fins for cooling</a:t>
            </a: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2795092" y="4509375"/>
            <a:ext cx="5053507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err="1"/>
              <a:t>M.Calviani</a:t>
            </a:r>
            <a:r>
              <a:rPr lang="en-US" sz="1000" dirty="0" smtClean="0"/>
              <a:t>, Design</a:t>
            </a:r>
            <a:r>
              <a:rPr lang="en-US" sz="1000" dirty="0"/>
              <a:t>, maintenance and operational aspects of the CNGS target, 4</a:t>
            </a:r>
            <a:r>
              <a:rPr lang="en-US" sz="1000" baseline="30000" dirty="0"/>
              <a:t>th</a:t>
            </a:r>
            <a:r>
              <a:rPr lang="en-US" sz="1000" dirty="0"/>
              <a:t> HPTW, </a:t>
            </a:r>
            <a:endParaRPr lang="en-GB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2D8371-7FC2-47D5-B343-CD21EF66D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326" y="1905302"/>
            <a:ext cx="3505257" cy="2625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51AFFF-1BAC-4080-B740-D1115203DE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933"/>
          <a:stretch/>
        </p:blipFill>
        <p:spPr>
          <a:xfrm>
            <a:off x="3769753" y="1924740"/>
            <a:ext cx="1660301" cy="2605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FB3BD5-BD01-44FC-B306-D4D5DB6E8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4670" y="1940991"/>
            <a:ext cx="1986562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DEA209-ED6A-4296-980A-06F0BA821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514" y="1326176"/>
            <a:ext cx="3982851" cy="3293393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4" name="Rectangle 33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736167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>
                <a:solidFill>
                  <a:schemeClr val="accent5"/>
                </a:solidFill>
              </a:rPr>
              <a:t>BDF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25" name="Freeform 24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746241" y="4423752"/>
            <a:ext cx="269595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hlinkClick r:id="rId3"/>
              </a:rPr>
              <a:t>https://doi.org/10.23731/CYRM-2020-002</a:t>
            </a:r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39552" y="1981278"/>
            <a:ext cx="1944216" cy="221599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Very detailed study thought from installation to decommissioning of the target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Target enclosed in a shielding bunker inside a helium vessel.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Target handled vertically with the building crane.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Services chimneys for electrical and cooling  connections of the target and proximity shielding.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Target exchange via a shielded vessel.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A62945-3988-457A-89E7-545F401E4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729" y="2071325"/>
            <a:ext cx="3058159" cy="2139702"/>
          </a:xfrm>
          <a:prstGeom prst="rect">
            <a:avLst/>
          </a:prstGeom>
        </p:spPr>
      </p:pic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82148174-63B5-4985-9DD9-0C41AB2FEA7A}"/>
              </a:ext>
            </a:extLst>
          </p:cNvPr>
          <p:cNvSpPr txBox="1">
            <a:spLocks/>
          </p:cNvSpPr>
          <p:nvPr/>
        </p:nvSpPr>
        <p:spPr>
          <a:xfrm>
            <a:off x="6063617" y="4319565"/>
            <a:ext cx="269595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/>
              <a:t>Crane++ concept</a:t>
            </a:r>
            <a:endParaRPr lang="en-GB" sz="1000" dirty="0"/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2C04BB2C-2F17-4F2A-8FD3-A1E98679D33F}"/>
              </a:ext>
            </a:extLst>
          </p:cNvPr>
          <p:cNvSpPr txBox="1">
            <a:spLocks/>
          </p:cNvSpPr>
          <p:nvPr/>
        </p:nvSpPr>
        <p:spPr>
          <a:xfrm>
            <a:off x="3757872" y="4215776"/>
            <a:ext cx="269595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/>
              <a:t>Crane concept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465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35516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Momentum selection chicane</a:t>
            </a:r>
            <a:endParaRPr lang="en-GB" sz="1600" b="1" dirty="0">
              <a:solidFill>
                <a:schemeClr val="accent5"/>
              </a:solidFill>
            </a:endParaRPr>
          </a:p>
          <a:p>
            <a:r>
              <a:rPr lang="en-US" sz="1600" dirty="0"/>
              <a:t>Chicane (“dogleg”) for momentum selection </a:t>
            </a:r>
          </a:p>
          <a:p>
            <a:pPr lvl="1"/>
            <a:r>
              <a:rPr lang="en-US" sz="1600" dirty="0">
                <a:solidFill>
                  <a:schemeClr val="accent1"/>
                </a:solidFill>
              </a:rPr>
              <a:t>What would be the momentum of the selected muons?</a:t>
            </a:r>
          </a:p>
          <a:p>
            <a:pPr lvl="1"/>
            <a:r>
              <a:rPr lang="en-US" sz="1600" dirty="0">
                <a:solidFill>
                  <a:schemeClr val="accent1"/>
                </a:solidFill>
              </a:rPr>
              <a:t>And what would be the aperture of the magnets and beam line components?</a:t>
            </a:r>
            <a:r>
              <a:rPr lang="en-US" sz="1600" dirty="0"/>
              <a:t> </a:t>
            </a:r>
          </a:p>
          <a:p>
            <a:r>
              <a:rPr lang="en-US" sz="1600" dirty="0"/>
              <a:t>Can also serve as extraction to other experiments (</a:t>
            </a:r>
            <a:r>
              <a:rPr lang="en-US" sz="1600" dirty="0" err="1"/>
              <a:t>nuSTORM</a:t>
            </a:r>
            <a:r>
              <a:rPr lang="en-US" sz="1600" dirty="0"/>
              <a:t> / ENUBET ?)</a:t>
            </a:r>
          </a:p>
          <a:p>
            <a:r>
              <a:rPr lang="en-US" sz="1600" dirty="0"/>
              <a:t>Set of Collimator, bending magnets, quadrupole magnets and a dump.</a:t>
            </a:r>
          </a:p>
          <a:p>
            <a:r>
              <a:rPr lang="en-US" sz="1600" dirty="0"/>
              <a:t>Highly radioactive 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grpSp>
        <p:nvGrpSpPr>
          <p:cNvPr id="26" name="Group 25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27" name="Rectangle 26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44" name="Freeform 43"/>
          <p:cNvSpPr/>
          <p:nvPr/>
        </p:nvSpPr>
        <p:spPr>
          <a:xfrm rot="10800000" flipH="1">
            <a:off x="3587209" y="982573"/>
            <a:ext cx="1193296" cy="492857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208759 w 1302544"/>
              <a:gd name="connsiteY7" fmla="*/ 51655 h 542924"/>
              <a:gd name="connsiteX8" fmla="*/ 2381 w 1302544"/>
              <a:gd name="connsiteY8" fmla="*/ 0 h 542924"/>
              <a:gd name="connsiteX0" fmla="*/ 34 w 1314264"/>
              <a:gd name="connsiteY0" fmla="*/ 9305 h 491269"/>
              <a:gd name="connsiteX1" fmla="*/ 11720 w 1314264"/>
              <a:gd name="connsiteY1" fmla="*/ 219807 h 491269"/>
              <a:gd name="connsiteX2" fmla="*/ 333189 w 1314264"/>
              <a:gd name="connsiteY2" fmla="*/ 219807 h 491269"/>
              <a:gd name="connsiteX3" fmla="*/ 333189 w 1314264"/>
              <a:gd name="connsiteY3" fmla="*/ 491269 h 491269"/>
              <a:gd name="connsiteX4" fmla="*/ 690376 w 1314264"/>
              <a:gd name="connsiteY4" fmla="*/ 491269 h 491269"/>
              <a:gd name="connsiteX5" fmla="*/ 690376 w 1314264"/>
              <a:gd name="connsiteY5" fmla="*/ 212663 h 491269"/>
              <a:gd name="connsiteX6" fmla="*/ 1314264 w 1314264"/>
              <a:gd name="connsiteY6" fmla="*/ 212663 h 491269"/>
              <a:gd name="connsiteX7" fmla="*/ 1220479 w 1314264"/>
              <a:gd name="connsiteY7" fmla="*/ 0 h 491269"/>
              <a:gd name="connsiteX8" fmla="*/ 34 w 1314264"/>
              <a:gd name="connsiteY8" fmla="*/ 9305 h 491269"/>
              <a:gd name="connsiteX0" fmla="*/ 34 w 1314264"/>
              <a:gd name="connsiteY0" fmla="*/ 0 h 496032"/>
              <a:gd name="connsiteX1" fmla="*/ 11720 w 1314264"/>
              <a:gd name="connsiteY1" fmla="*/ 224570 h 496032"/>
              <a:gd name="connsiteX2" fmla="*/ 333189 w 1314264"/>
              <a:gd name="connsiteY2" fmla="*/ 224570 h 496032"/>
              <a:gd name="connsiteX3" fmla="*/ 333189 w 1314264"/>
              <a:gd name="connsiteY3" fmla="*/ 496032 h 496032"/>
              <a:gd name="connsiteX4" fmla="*/ 690376 w 1314264"/>
              <a:gd name="connsiteY4" fmla="*/ 496032 h 496032"/>
              <a:gd name="connsiteX5" fmla="*/ 690376 w 1314264"/>
              <a:gd name="connsiteY5" fmla="*/ 217426 h 496032"/>
              <a:gd name="connsiteX6" fmla="*/ 1314264 w 1314264"/>
              <a:gd name="connsiteY6" fmla="*/ 217426 h 496032"/>
              <a:gd name="connsiteX7" fmla="*/ 1220479 w 1314264"/>
              <a:gd name="connsiteY7" fmla="*/ 4763 h 496032"/>
              <a:gd name="connsiteX8" fmla="*/ 34 w 1314264"/>
              <a:gd name="connsiteY8" fmla="*/ 0 h 496032"/>
              <a:gd name="connsiteX0" fmla="*/ 34 w 1225169"/>
              <a:gd name="connsiteY0" fmla="*/ 0 h 496032"/>
              <a:gd name="connsiteX1" fmla="*/ 11720 w 1225169"/>
              <a:gd name="connsiteY1" fmla="*/ 224570 h 496032"/>
              <a:gd name="connsiteX2" fmla="*/ 333189 w 1225169"/>
              <a:gd name="connsiteY2" fmla="*/ 224570 h 496032"/>
              <a:gd name="connsiteX3" fmla="*/ 333189 w 1225169"/>
              <a:gd name="connsiteY3" fmla="*/ 496032 h 496032"/>
              <a:gd name="connsiteX4" fmla="*/ 690376 w 1225169"/>
              <a:gd name="connsiteY4" fmla="*/ 496032 h 496032"/>
              <a:gd name="connsiteX5" fmla="*/ 690376 w 1225169"/>
              <a:gd name="connsiteY5" fmla="*/ 217426 h 496032"/>
              <a:gd name="connsiteX6" fmla="*/ 1225169 w 1225169"/>
              <a:gd name="connsiteY6" fmla="*/ 222115 h 496032"/>
              <a:gd name="connsiteX7" fmla="*/ 1220479 w 1225169"/>
              <a:gd name="connsiteY7" fmla="*/ 4763 h 496032"/>
              <a:gd name="connsiteX8" fmla="*/ 34 w 1225169"/>
              <a:gd name="connsiteY8" fmla="*/ 0 h 496032"/>
              <a:gd name="connsiteX0" fmla="*/ 16450 w 1241585"/>
              <a:gd name="connsiteY0" fmla="*/ 0 h 496032"/>
              <a:gd name="connsiteX1" fmla="*/ 0 w 1241585"/>
              <a:gd name="connsiteY1" fmla="*/ 224570 h 496032"/>
              <a:gd name="connsiteX2" fmla="*/ 349605 w 1241585"/>
              <a:gd name="connsiteY2" fmla="*/ 224570 h 496032"/>
              <a:gd name="connsiteX3" fmla="*/ 349605 w 1241585"/>
              <a:gd name="connsiteY3" fmla="*/ 496032 h 496032"/>
              <a:gd name="connsiteX4" fmla="*/ 706792 w 1241585"/>
              <a:gd name="connsiteY4" fmla="*/ 496032 h 496032"/>
              <a:gd name="connsiteX5" fmla="*/ 706792 w 1241585"/>
              <a:gd name="connsiteY5" fmla="*/ 217426 h 496032"/>
              <a:gd name="connsiteX6" fmla="*/ 1241585 w 1241585"/>
              <a:gd name="connsiteY6" fmla="*/ 222115 h 496032"/>
              <a:gd name="connsiteX7" fmla="*/ 1236895 w 1241585"/>
              <a:gd name="connsiteY7" fmla="*/ 4763 h 496032"/>
              <a:gd name="connsiteX8" fmla="*/ 16450 w 1241585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333263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414764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414764 w 1225243"/>
              <a:gd name="connsiteY2" fmla="*/ 224570 h 496032"/>
              <a:gd name="connsiteX3" fmla="*/ 401724 w 1225243"/>
              <a:gd name="connsiteY3" fmla="*/ 492857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2857"/>
              <a:gd name="connsiteX1" fmla="*/ 2415 w 1225243"/>
              <a:gd name="connsiteY1" fmla="*/ 224570 h 492857"/>
              <a:gd name="connsiteX2" fmla="*/ 414764 w 1225243"/>
              <a:gd name="connsiteY2" fmla="*/ 224570 h 492857"/>
              <a:gd name="connsiteX3" fmla="*/ 401724 w 1225243"/>
              <a:gd name="connsiteY3" fmla="*/ 492857 h 492857"/>
              <a:gd name="connsiteX4" fmla="*/ 781730 w 1225243"/>
              <a:gd name="connsiteY4" fmla="*/ 489682 h 492857"/>
              <a:gd name="connsiteX5" fmla="*/ 690450 w 1225243"/>
              <a:gd name="connsiteY5" fmla="*/ 217426 h 492857"/>
              <a:gd name="connsiteX6" fmla="*/ 1225243 w 1225243"/>
              <a:gd name="connsiteY6" fmla="*/ 222115 h 492857"/>
              <a:gd name="connsiteX7" fmla="*/ 1220553 w 1225243"/>
              <a:gd name="connsiteY7" fmla="*/ 4763 h 492857"/>
              <a:gd name="connsiteX8" fmla="*/ 108 w 1225243"/>
              <a:gd name="connsiteY8" fmla="*/ 0 h 492857"/>
              <a:gd name="connsiteX0" fmla="*/ 108 w 1225243"/>
              <a:gd name="connsiteY0" fmla="*/ 0 h 492857"/>
              <a:gd name="connsiteX1" fmla="*/ 2415 w 1225243"/>
              <a:gd name="connsiteY1" fmla="*/ 224570 h 492857"/>
              <a:gd name="connsiteX2" fmla="*/ 414764 w 1225243"/>
              <a:gd name="connsiteY2" fmla="*/ 224570 h 492857"/>
              <a:gd name="connsiteX3" fmla="*/ 401724 w 1225243"/>
              <a:gd name="connsiteY3" fmla="*/ 492857 h 492857"/>
              <a:gd name="connsiteX4" fmla="*/ 781730 w 1225243"/>
              <a:gd name="connsiteY4" fmla="*/ 489682 h 492857"/>
              <a:gd name="connsiteX5" fmla="*/ 778470 w 1225243"/>
              <a:gd name="connsiteY5" fmla="*/ 217426 h 492857"/>
              <a:gd name="connsiteX6" fmla="*/ 1225243 w 1225243"/>
              <a:gd name="connsiteY6" fmla="*/ 222115 h 492857"/>
              <a:gd name="connsiteX7" fmla="*/ 1220553 w 1225243"/>
              <a:gd name="connsiteY7" fmla="*/ 4763 h 492857"/>
              <a:gd name="connsiteX8" fmla="*/ 108 w 1225243"/>
              <a:gd name="connsiteY8" fmla="*/ 0 h 49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5243" h="492857">
                <a:moveTo>
                  <a:pt x="108" y="0"/>
                </a:moveTo>
                <a:cubicBezTo>
                  <a:pt x="-686" y="90487"/>
                  <a:pt x="3209" y="134083"/>
                  <a:pt x="2415" y="224570"/>
                </a:cubicBezTo>
                <a:lnTo>
                  <a:pt x="414764" y="224570"/>
                </a:lnTo>
                <a:lnTo>
                  <a:pt x="401724" y="492857"/>
                </a:lnTo>
                <a:lnTo>
                  <a:pt x="781730" y="489682"/>
                </a:lnTo>
                <a:cubicBezTo>
                  <a:pt x="780643" y="398930"/>
                  <a:pt x="779557" y="308178"/>
                  <a:pt x="778470" y="217426"/>
                </a:cubicBezTo>
                <a:lnTo>
                  <a:pt x="1225243" y="222115"/>
                </a:lnTo>
                <a:cubicBezTo>
                  <a:pt x="1223680" y="149664"/>
                  <a:pt x="1222116" y="77214"/>
                  <a:pt x="1220553" y="4763"/>
                </a:cubicBezTo>
                <a:lnTo>
                  <a:pt x="108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78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378" y="3144281"/>
            <a:ext cx="1976358" cy="164005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28" name="Rectangle 27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35516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Momentum selection chicane</a:t>
            </a:r>
            <a:r>
              <a:rPr lang="en-GB" sz="1600" b="1" dirty="0">
                <a:solidFill>
                  <a:schemeClr val="accent5"/>
                </a:solidFill>
              </a:rPr>
              <a:t> </a:t>
            </a:r>
            <a:r>
              <a:rPr lang="en-GB" sz="1600" b="1" dirty="0"/>
              <a:t>– </a:t>
            </a:r>
            <a:r>
              <a:rPr lang="en-GB" sz="1600" b="1" dirty="0">
                <a:solidFill>
                  <a:schemeClr val="accent5"/>
                </a:solidFill>
              </a:rPr>
              <a:t>AD-Target Area @CERN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25" name="Freeform 24"/>
          <p:cNvSpPr/>
          <p:nvPr/>
        </p:nvSpPr>
        <p:spPr>
          <a:xfrm rot="10800000" flipH="1">
            <a:off x="3587209" y="982573"/>
            <a:ext cx="1193296" cy="492857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208759 w 1302544"/>
              <a:gd name="connsiteY7" fmla="*/ 51655 h 542924"/>
              <a:gd name="connsiteX8" fmla="*/ 2381 w 1302544"/>
              <a:gd name="connsiteY8" fmla="*/ 0 h 542924"/>
              <a:gd name="connsiteX0" fmla="*/ 34 w 1314264"/>
              <a:gd name="connsiteY0" fmla="*/ 9305 h 491269"/>
              <a:gd name="connsiteX1" fmla="*/ 11720 w 1314264"/>
              <a:gd name="connsiteY1" fmla="*/ 219807 h 491269"/>
              <a:gd name="connsiteX2" fmla="*/ 333189 w 1314264"/>
              <a:gd name="connsiteY2" fmla="*/ 219807 h 491269"/>
              <a:gd name="connsiteX3" fmla="*/ 333189 w 1314264"/>
              <a:gd name="connsiteY3" fmla="*/ 491269 h 491269"/>
              <a:gd name="connsiteX4" fmla="*/ 690376 w 1314264"/>
              <a:gd name="connsiteY4" fmla="*/ 491269 h 491269"/>
              <a:gd name="connsiteX5" fmla="*/ 690376 w 1314264"/>
              <a:gd name="connsiteY5" fmla="*/ 212663 h 491269"/>
              <a:gd name="connsiteX6" fmla="*/ 1314264 w 1314264"/>
              <a:gd name="connsiteY6" fmla="*/ 212663 h 491269"/>
              <a:gd name="connsiteX7" fmla="*/ 1220479 w 1314264"/>
              <a:gd name="connsiteY7" fmla="*/ 0 h 491269"/>
              <a:gd name="connsiteX8" fmla="*/ 34 w 1314264"/>
              <a:gd name="connsiteY8" fmla="*/ 9305 h 491269"/>
              <a:gd name="connsiteX0" fmla="*/ 34 w 1314264"/>
              <a:gd name="connsiteY0" fmla="*/ 0 h 496032"/>
              <a:gd name="connsiteX1" fmla="*/ 11720 w 1314264"/>
              <a:gd name="connsiteY1" fmla="*/ 224570 h 496032"/>
              <a:gd name="connsiteX2" fmla="*/ 333189 w 1314264"/>
              <a:gd name="connsiteY2" fmla="*/ 224570 h 496032"/>
              <a:gd name="connsiteX3" fmla="*/ 333189 w 1314264"/>
              <a:gd name="connsiteY3" fmla="*/ 496032 h 496032"/>
              <a:gd name="connsiteX4" fmla="*/ 690376 w 1314264"/>
              <a:gd name="connsiteY4" fmla="*/ 496032 h 496032"/>
              <a:gd name="connsiteX5" fmla="*/ 690376 w 1314264"/>
              <a:gd name="connsiteY5" fmla="*/ 217426 h 496032"/>
              <a:gd name="connsiteX6" fmla="*/ 1314264 w 1314264"/>
              <a:gd name="connsiteY6" fmla="*/ 217426 h 496032"/>
              <a:gd name="connsiteX7" fmla="*/ 1220479 w 1314264"/>
              <a:gd name="connsiteY7" fmla="*/ 4763 h 496032"/>
              <a:gd name="connsiteX8" fmla="*/ 34 w 1314264"/>
              <a:gd name="connsiteY8" fmla="*/ 0 h 496032"/>
              <a:gd name="connsiteX0" fmla="*/ 34 w 1225169"/>
              <a:gd name="connsiteY0" fmla="*/ 0 h 496032"/>
              <a:gd name="connsiteX1" fmla="*/ 11720 w 1225169"/>
              <a:gd name="connsiteY1" fmla="*/ 224570 h 496032"/>
              <a:gd name="connsiteX2" fmla="*/ 333189 w 1225169"/>
              <a:gd name="connsiteY2" fmla="*/ 224570 h 496032"/>
              <a:gd name="connsiteX3" fmla="*/ 333189 w 1225169"/>
              <a:gd name="connsiteY3" fmla="*/ 496032 h 496032"/>
              <a:gd name="connsiteX4" fmla="*/ 690376 w 1225169"/>
              <a:gd name="connsiteY4" fmla="*/ 496032 h 496032"/>
              <a:gd name="connsiteX5" fmla="*/ 690376 w 1225169"/>
              <a:gd name="connsiteY5" fmla="*/ 217426 h 496032"/>
              <a:gd name="connsiteX6" fmla="*/ 1225169 w 1225169"/>
              <a:gd name="connsiteY6" fmla="*/ 222115 h 496032"/>
              <a:gd name="connsiteX7" fmla="*/ 1220479 w 1225169"/>
              <a:gd name="connsiteY7" fmla="*/ 4763 h 496032"/>
              <a:gd name="connsiteX8" fmla="*/ 34 w 1225169"/>
              <a:gd name="connsiteY8" fmla="*/ 0 h 496032"/>
              <a:gd name="connsiteX0" fmla="*/ 16450 w 1241585"/>
              <a:gd name="connsiteY0" fmla="*/ 0 h 496032"/>
              <a:gd name="connsiteX1" fmla="*/ 0 w 1241585"/>
              <a:gd name="connsiteY1" fmla="*/ 224570 h 496032"/>
              <a:gd name="connsiteX2" fmla="*/ 349605 w 1241585"/>
              <a:gd name="connsiteY2" fmla="*/ 224570 h 496032"/>
              <a:gd name="connsiteX3" fmla="*/ 349605 w 1241585"/>
              <a:gd name="connsiteY3" fmla="*/ 496032 h 496032"/>
              <a:gd name="connsiteX4" fmla="*/ 706792 w 1241585"/>
              <a:gd name="connsiteY4" fmla="*/ 496032 h 496032"/>
              <a:gd name="connsiteX5" fmla="*/ 706792 w 1241585"/>
              <a:gd name="connsiteY5" fmla="*/ 217426 h 496032"/>
              <a:gd name="connsiteX6" fmla="*/ 1241585 w 1241585"/>
              <a:gd name="connsiteY6" fmla="*/ 222115 h 496032"/>
              <a:gd name="connsiteX7" fmla="*/ 1236895 w 1241585"/>
              <a:gd name="connsiteY7" fmla="*/ 4763 h 496032"/>
              <a:gd name="connsiteX8" fmla="*/ 16450 w 1241585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333263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414764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414764 w 1225243"/>
              <a:gd name="connsiteY2" fmla="*/ 224570 h 496032"/>
              <a:gd name="connsiteX3" fmla="*/ 401724 w 1225243"/>
              <a:gd name="connsiteY3" fmla="*/ 492857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08 w 1225243"/>
              <a:gd name="connsiteY0" fmla="*/ 0 h 492857"/>
              <a:gd name="connsiteX1" fmla="*/ 2415 w 1225243"/>
              <a:gd name="connsiteY1" fmla="*/ 224570 h 492857"/>
              <a:gd name="connsiteX2" fmla="*/ 414764 w 1225243"/>
              <a:gd name="connsiteY2" fmla="*/ 224570 h 492857"/>
              <a:gd name="connsiteX3" fmla="*/ 401724 w 1225243"/>
              <a:gd name="connsiteY3" fmla="*/ 492857 h 492857"/>
              <a:gd name="connsiteX4" fmla="*/ 781730 w 1225243"/>
              <a:gd name="connsiteY4" fmla="*/ 489682 h 492857"/>
              <a:gd name="connsiteX5" fmla="*/ 690450 w 1225243"/>
              <a:gd name="connsiteY5" fmla="*/ 217426 h 492857"/>
              <a:gd name="connsiteX6" fmla="*/ 1225243 w 1225243"/>
              <a:gd name="connsiteY6" fmla="*/ 222115 h 492857"/>
              <a:gd name="connsiteX7" fmla="*/ 1220553 w 1225243"/>
              <a:gd name="connsiteY7" fmla="*/ 4763 h 492857"/>
              <a:gd name="connsiteX8" fmla="*/ 108 w 1225243"/>
              <a:gd name="connsiteY8" fmla="*/ 0 h 492857"/>
              <a:gd name="connsiteX0" fmla="*/ 108 w 1225243"/>
              <a:gd name="connsiteY0" fmla="*/ 0 h 492857"/>
              <a:gd name="connsiteX1" fmla="*/ 2415 w 1225243"/>
              <a:gd name="connsiteY1" fmla="*/ 224570 h 492857"/>
              <a:gd name="connsiteX2" fmla="*/ 414764 w 1225243"/>
              <a:gd name="connsiteY2" fmla="*/ 224570 h 492857"/>
              <a:gd name="connsiteX3" fmla="*/ 401724 w 1225243"/>
              <a:gd name="connsiteY3" fmla="*/ 492857 h 492857"/>
              <a:gd name="connsiteX4" fmla="*/ 781730 w 1225243"/>
              <a:gd name="connsiteY4" fmla="*/ 489682 h 492857"/>
              <a:gd name="connsiteX5" fmla="*/ 778470 w 1225243"/>
              <a:gd name="connsiteY5" fmla="*/ 217426 h 492857"/>
              <a:gd name="connsiteX6" fmla="*/ 1225243 w 1225243"/>
              <a:gd name="connsiteY6" fmla="*/ 222115 h 492857"/>
              <a:gd name="connsiteX7" fmla="*/ 1220553 w 1225243"/>
              <a:gd name="connsiteY7" fmla="*/ 4763 h 492857"/>
              <a:gd name="connsiteX8" fmla="*/ 108 w 1225243"/>
              <a:gd name="connsiteY8" fmla="*/ 0 h 49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5243" h="492857">
                <a:moveTo>
                  <a:pt x="108" y="0"/>
                </a:moveTo>
                <a:cubicBezTo>
                  <a:pt x="-686" y="90487"/>
                  <a:pt x="3209" y="134083"/>
                  <a:pt x="2415" y="224570"/>
                </a:cubicBezTo>
                <a:lnTo>
                  <a:pt x="414764" y="224570"/>
                </a:lnTo>
                <a:lnTo>
                  <a:pt x="401724" y="492857"/>
                </a:lnTo>
                <a:lnTo>
                  <a:pt x="781730" y="489682"/>
                </a:lnTo>
                <a:cubicBezTo>
                  <a:pt x="780643" y="398930"/>
                  <a:pt x="779557" y="308178"/>
                  <a:pt x="778470" y="217426"/>
                </a:cubicBezTo>
                <a:lnTo>
                  <a:pt x="1225243" y="222115"/>
                </a:lnTo>
                <a:cubicBezTo>
                  <a:pt x="1223680" y="149664"/>
                  <a:pt x="1222116" y="77214"/>
                  <a:pt x="1220553" y="4763"/>
                </a:cubicBezTo>
                <a:lnTo>
                  <a:pt x="108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177" y="2787002"/>
            <a:ext cx="4500538" cy="1755905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455501" y="1918262"/>
            <a:ext cx="4692563" cy="82484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400" dirty="0">
                <a:latin typeface="Arial Narrow"/>
                <a:cs typeface="Arial Narrow"/>
              </a:rPr>
              <a:t>Receives 26 GeV/c p</a:t>
            </a:r>
            <a:r>
              <a:rPr lang="en-GB" sz="1400" baseline="30000" dirty="0">
                <a:latin typeface="Arial Narrow"/>
                <a:cs typeface="Arial Narrow"/>
              </a:rPr>
              <a:t>+ </a:t>
            </a:r>
            <a:r>
              <a:rPr lang="en-GB" sz="1400" dirty="0">
                <a:latin typeface="Arial Narrow"/>
                <a:cs typeface="Arial Narrow"/>
              </a:rPr>
              <a:t>beam from PS.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400" dirty="0">
                <a:latin typeface="Arial Narrow"/>
                <a:cs typeface="Arial Narrow"/>
              </a:rPr>
              <a:t>AD-T Chicane (“dogleg”) for 3.57 GeV/c momentum selection.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1"/>
                </a:solidFill>
                <a:latin typeface="Arial Narrow"/>
                <a:cs typeface="Arial Narrow"/>
              </a:rPr>
              <a:t>How will it be for the MUC 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C09CBA-1939-4245-85CF-D6D4939D2A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36"/>
          <a:stretch/>
        </p:blipFill>
        <p:spPr>
          <a:xfrm>
            <a:off x="6078305" y="1348963"/>
            <a:ext cx="3006247" cy="1787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466D8D-B521-4B17-851C-8DCCEB9A2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39" y="2764341"/>
            <a:ext cx="2526722" cy="1906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3B07DA3F-2725-42F2-8B5F-C14571094954}"/>
              </a:ext>
            </a:extLst>
          </p:cNvPr>
          <p:cNvSpPr txBox="1">
            <a:spLocks/>
          </p:cNvSpPr>
          <p:nvPr/>
        </p:nvSpPr>
        <p:spPr>
          <a:xfrm>
            <a:off x="6777357" y="1107524"/>
            <a:ext cx="2144544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hlinkClick r:id="rId6"/>
              </a:rPr>
              <a:t>https://cds.cern.ch/record/2773294?ln=en</a:t>
            </a:r>
            <a:r>
              <a:rPr lang="en-GB" sz="1000" dirty="0"/>
              <a:t> </a:t>
            </a:r>
          </a:p>
        </p:txBody>
      </p: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82148174-63B5-4985-9DD9-0C41AB2FEA7A}"/>
              </a:ext>
            </a:extLst>
          </p:cNvPr>
          <p:cNvSpPr txBox="1">
            <a:spLocks/>
          </p:cNvSpPr>
          <p:nvPr/>
        </p:nvSpPr>
        <p:spPr>
          <a:xfrm>
            <a:off x="6055870" y="4542907"/>
            <a:ext cx="1080576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smtClean="0"/>
              <a:t>BTV downstream AD-T area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816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35516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Muon Cooling Area</a:t>
            </a:r>
            <a:endParaRPr lang="en-GB" sz="1600" b="1" dirty="0">
              <a:solidFill>
                <a:schemeClr val="accent5"/>
              </a:solidFill>
            </a:endParaRPr>
          </a:p>
          <a:p>
            <a:r>
              <a:rPr lang="en-US" sz="1600" dirty="0"/>
              <a:t>Collimation &amp; upstream diagnostics + Muon Cooling area + Downstream diagnostics area</a:t>
            </a:r>
          </a:p>
          <a:p>
            <a:r>
              <a:rPr lang="en-GB" sz="1600" dirty="0"/>
              <a:t>Collimation w/ ~5 x cryostats (Ø 2x4 m)</a:t>
            </a:r>
          </a:p>
          <a:p>
            <a:r>
              <a:rPr lang="en-GB" sz="1600" dirty="0"/>
              <a:t>Cooling w/ ~10 x cryostats (Ø 2x4 m)</a:t>
            </a:r>
          </a:p>
          <a:p>
            <a:r>
              <a:rPr lang="en-US" sz="1600" dirty="0"/>
              <a:t>Needs a klystron area &amp; other utilities</a:t>
            </a:r>
            <a:endParaRPr lang="en-GB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grpSp>
        <p:nvGrpSpPr>
          <p:cNvPr id="24" name="Group 23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26" name="Rectangle 2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43" name="Freeform 42"/>
          <p:cNvSpPr/>
          <p:nvPr/>
        </p:nvSpPr>
        <p:spPr>
          <a:xfrm rot="10800000" flipH="1">
            <a:off x="4257980" y="684049"/>
            <a:ext cx="1940655" cy="762126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208759 w 1302544"/>
              <a:gd name="connsiteY7" fmla="*/ 51655 h 542924"/>
              <a:gd name="connsiteX8" fmla="*/ 2381 w 1302544"/>
              <a:gd name="connsiteY8" fmla="*/ 0 h 542924"/>
              <a:gd name="connsiteX0" fmla="*/ 34 w 1314264"/>
              <a:gd name="connsiteY0" fmla="*/ 9305 h 491269"/>
              <a:gd name="connsiteX1" fmla="*/ 11720 w 1314264"/>
              <a:gd name="connsiteY1" fmla="*/ 219807 h 491269"/>
              <a:gd name="connsiteX2" fmla="*/ 333189 w 1314264"/>
              <a:gd name="connsiteY2" fmla="*/ 219807 h 491269"/>
              <a:gd name="connsiteX3" fmla="*/ 333189 w 1314264"/>
              <a:gd name="connsiteY3" fmla="*/ 491269 h 491269"/>
              <a:gd name="connsiteX4" fmla="*/ 690376 w 1314264"/>
              <a:gd name="connsiteY4" fmla="*/ 491269 h 491269"/>
              <a:gd name="connsiteX5" fmla="*/ 690376 w 1314264"/>
              <a:gd name="connsiteY5" fmla="*/ 212663 h 491269"/>
              <a:gd name="connsiteX6" fmla="*/ 1314264 w 1314264"/>
              <a:gd name="connsiteY6" fmla="*/ 212663 h 491269"/>
              <a:gd name="connsiteX7" fmla="*/ 1220479 w 1314264"/>
              <a:gd name="connsiteY7" fmla="*/ 0 h 491269"/>
              <a:gd name="connsiteX8" fmla="*/ 34 w 1314264"/>
              <a:gd name="connsiteY8" fmla="*/ 9305 h 491269"/>
              <a:gd name="connsiteX0" fmla="*/ 34 w 1314264"/>
              <a:gd name="connsiteY0" fmla="*/ 0 h 496032"/>
              <a:gd name="connsiteX1" fmla="*/ 11720 w 1314264"/>
              <a:gd name="connsiteY1" fmla="*/ 224570 h 496032"/>
              <a:gd name="connsiteX2" fmla="*/ 333189 w 1314264"/>
              <a:gd name="connsiteY2" fmla="*/ 224570 h 496032"/>
              <a:gd name="connsiteX3" fmla="*/ 333189 w 1314264"/>
              <a:gd name="connsiteY3" fmla="*/ 496032 h 496032"/>
              <a:gd name="connsiteX4" fmla="*/ 690376 w 1314264"/>
              <a:gd name="connsiteY4" fmla="*/ 496032 h 496032"/>
              <a:gd name="connsiteX5" fmla="*/ 690376 w 1314264"/>
              <a:gd name="connsiteY5" fmla="*/ 217426 h 496032"/>
              <a:gd name="connsiteX6" fmla="*/ 1314264 w 1314264"/>
              <a:gd name="connsiteY6" fmla="*/ 217426 h 496032"/>
              <a:gd name="connsiteX7" fmla="*/ 1220479 w 1314264"/>
              <a:gd name="connsiteY7" fmla="*/ 4763 h 496032"/>
              <a:gd name="connsiteX8" fmla="*/ 34 w 1314264"/>
              <a:gd name="connsiteY8" fmla="*/ 0 h 496032"/>
              <a:gd name="connsiteX0" fmla="*/ 34 w 1225169"/>
              <a:gd name="connsiteY0" fmla="*/ 0 h 496032"/>
              <a:gd name="connsiteX1" fmla="*/ 11720 w 1225169"/>
              <a:gd name="connsiteY1" fmla="*/ 224570 h 496032"/>
              <a:gd name="connsiteX2" fmla="*/ 333189 w 1225169"/>
              <a:gd name="connsiteY2" fmla="*/ 224570 h 496032"/>
              <a:gd name="connsiteX3" fmla="*/ 333189 w 1225169"/>
              <a:gd name="connsiteY3" fmla="*/ 496032 h 496032"/>
              <a:gd name="connsiteX4" fmla="*/ 690376 w 1225169"/>
              <a:gd name="connsiteY4" fmla="*/ 496032 h 496032"/>
              <a:gd name="connsiteX5" fmla="*/ 690376 w 1225169"/>
              <a:gd name="connsiteY5" fmla="*/ 217426 h 496032"/>
              <a:gd name="connsiteX6" fmla="*/ 1225169 w 1225169"/>
              <a:gd name="connsiteY6" fmla="*/ 222115 h 496032"/>
              <a:gd name="connsiteX7" fmla="*/ 1220479 w 1225169"/>
              <a:gd name="connsiteY7" fmla="*/ 4763 h 496032"/>
              <a:gd name="connsiteX8" fmla="*/ 34 w 1225169"/>
              <a:gd name="connsiteY8" fmla="*/ 0 h 496032"/>
              <a:gd name="connsiteX0" fmla="*/ 16450 w 1241585"/>
              <a:gd name="connsiteY0" fmla="*/ 0 h 496032"/>
              <a:gd name="connsiteX1" fmla="*/ 0 w 1241585"/>
              <a:gd name="connsiteY1" fmla="*/ 224570 h 496032"/>
              <a:gd name="connsiteX2" fmla="*/ 349605 w 1241585"/>
              <a:gd name="connsiteY2" fmla="*/ 224570 h 496032"/>
              <a:gd name="connsiteX3" fmla="*/ 349605 w 1241585"/>
              <a:gd name="connsiteY3" fmla="*/ 496032 h 496032"/>
              <a:gd name="connsiteX4" fmla="*/ 706792 w 1241585"/>
              <a:gd name="connsiteY4" fmla="*/ 496032 h 496032"/>
              <a:gd name="connsiteX5" fmla="*/ 706792 w 1241585"/>
              <a:gd name="connsiteY5" fmla="*/ 217426 h 496032"/>
              <a:gd name="connsiteX6" fmla="*/ 1241585 w 1241585"/>
              <a:gd name="connsiteY6" fmla="*/ 222115 h 496032"/>
              <a:gd name="connsiteX7" fmla="*/ 1236895 w 1241585"/>
              <a:gd name="connsiteY7" fmla="*/ 4763 h 496032"/>
              <a:gd name="connsiteX8" fmla="*/ 16450 w 1241585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333263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76432 w 1401567"/>
              <a:gd name="connsiteY0" fmla="*/ 0 h 496032"/>
              <a:gd name="connsiteX1" fmla="*/ 178739 w 1401567"/>
              <a:gd name="connsiteY1" fmla="*/ 224570 h 496032"/>
              <a:gd name="connsiteX2" fmla="*/ 509587 w 1401567"/>
              <a:gd name="connsiteY2" fmla="*/ 224570 h 496032"/>
              <a:gd name="connsiteX3" fmla="*/ 0 w 1401567"/>
              <a:gd name="connsiteY3" fmla="*/ 491270 h 496032"/>
              <a:gd name="connsiteX4" fmla="*/ 866774 w 1401567"/>
              <a:gd name="connsiteY4" fmla="*/ 496032 h 496032"/>
              <a:gd name="connsiteX5" fmla="*/ 866774 w 1401567"/>
              <a:gd name="connsiteY5" fmla="*/ 217426 h 496032"/>
              <a:gd name="connsiteX6" fmla="*/ 1401567 w 1401567"/>
              <a:gd name="connsiteY6" fmla="*/ 222115 h 496032"/>
              <a:gd name="connsiteX7" fmla="*/ 1396877 w 1401567"/>
              <a:gd name="connsiteY7" fmla="*/ 4763 h 496032"/>
              <a:gd name="connsiteX8" fmla="*/ 176432 w 1401567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866774 w 1666874"/>
              <a:gd name="connsiteY5" fmla="*/ 217426 h 496032"/>
              <a:gd name="connsiteX6" fmla="*/ 1401567 w 1666874"/>
              <a:gd name="connsiteY6" fmla="*/ 222115 h 496032"/>
              <a:gd name="connsiteX7" fmla="*/ 1396877 w 1666874"/>
              <a:gd name="connsiteY7" fmla="*/ 4763 h 496032"/>
              <a:gd name="connsiteX8" fmla="*/ 176432 w 1666874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1612105 w 1666874"/>
              <a:gd name="connsiteY5" fmla="*/ 241239 h 496032"/>
              <a:gd name="connsiteX6" fmla="*/ 1401567 w 1666874"/>
              <a:gd name="connsiteY6" fmla="*/ 222115 h 496032"/>
              <a:gd name="connsiteX7" fmla="*/ 1396877 w 1666874"/>
              <a:gd name="connsiteY7" fmla="*/ 4763 h 496032"/>
              <a:gd name="connsiteX8" fmla="*/ 176432 w 1666874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1401567 w 1666874"/>
              <a:gd name="connsiteY5" fmla="*/ 222115 h 496032"/>
              <a:gd name="connsiteX6" fmla="*/ 1396877 w 1666874"/>
              <a:gd name="connsiteY6" fmla="*/ 4763 h 496032"/>
              <a:gd name="connsiteX7" fmla="*/ 176432 w 1666874"/>
              <a:gd name="connsiteY7" fmla="*/ 0 h 496032"/>
              <a:gd name="connsiteX0" fmla="*/ 176432 w 1666874"/>
              <a:gd name="connsiteY0" fmla="*/ 239554 h 735586"/>
              <a:gd name="connsiteX1" fmla="*/ 178739 w 1666874"/>
              <a:gd name="connsiteY1" fmla="*/ 464124 h 735586"/>
              <a:gd name="connsiteX2" fmla="*/ 509587 w 1666874"/>
              <a:gd name="connsiteY2" fmla="*/ 464124 h 735586"/>
              <a:gd name="connsiteX3" fmla="*/ 0 w 1666874"/>
              <a:gd name="connsiteY3" fmla="*/ 730824 h 735586"/>
              <a:gd name="connsiteX4" fmla="*/ 1666874 w 1666874"/>
              <a:gd name="connsiteY4" fmla="*/ 735586 h 735586"/>
              <a:gd name="connsiteX5" fmla="*/ 1665886 w 1666874"/>
              <a:gd name="connsiteY5" fmla="*/ 9232 h 735586"/>
              <a:gd name="connsiteX6" fmla="*/ 1396877 w 1666874"/>
              <a:gd name="connsiteY6" fmla="*/ 244317 h 735586"/>
              <a:gd name="connsiteX7" fmla="*/ 176432 w 1666874"/>
              <a:gd name="connsiteY7" fmla="*/ 239554 h 735586"/>
              <a:gd name="connsiteX0" fmla="*/ 176432 w 1666874"/>
              <a:gd name="connsiteY0" fmla="*/ 254793 h 750825"/>
              <a:gd name="connsiteX1" fmla="*/ 178739 w 1666874"/>
              <a:gd name="connsiteY1" fmla="*/ 479363 h 750825"/>
              <a:gd name="connsiteX2" fmla="*/ 509587 w 1666874"/>
              <a:gd name="connsiteY2" fmla="*/ 479363 h 750825"/>
              <a:gd name="connsiteX3" fmla="*/ 0 w 1666874"/>
              <a:gd name="connsiteY3" fmla="*/ 746063 h 750825"/>
              <a:gd name="connsiteX4" fmla="*/ 1666874 w 1666874"/>
              <a:gd name="connsiteY4" fmla="*/ 750825 h 750825"/>
              <a:gd name="connsiteX5" fmla="*/ 1665886 w 1666874"/>
              <a:gd name="connsiteY5" fmla="*/ 24471 h 750825"/>
              <a:gd name="connsiteX6" fmla="*/ 503909 w 1666874"/>
              <a:gd name="connsiteY6" fmla="*/ 0 h 750825"/>
              <a:gd name="connsiteX7" fmla="*/ 176432 w 1666874"/>
              <a:gd name="connsiteY7" fmla="*/ 254793 h 750825"/>
              <a:gd name="connsiteX0" fmla="*/ 176432 w 1666874"/>
              <a:gd name="connsiteY0" fmla="*/ 247577 h 743609"/>
              <a:gd name="connsiteX1" fmla="*/ 178739 w 1666874"/>
              <a:gd name="connsiteY1" fmla="*/ 472147 h 743609"/>
              <a:gd name="connsiteX2" fmla="*/ 509587 w 1666874"/>
              <a:gd name="connsiteY2" fmla="*/ 472147 h 743609"/>
              <a:gd name="connsiteX3" fmla="*/ 0 w 1666874"/>
              <a:gd name="connsiteY3" fmla="*/ 738847 h 743609"/>
              <a:gd name="connsiteX4" fmla="*/ 1666874 w 1666874"/>
              <a:gd name="connsiteY4" fmla="*/ 743609 h 743609"/>
              <a:gd name="connsiteX5" fmla="*/ 1665886 w 1666874"/>
              <a:gd name="connsiteY5" fmla="*/ 17255 h 743609"/>
              <a:gd name="connsiteX6" fmla="*/ 176432 w 1666874"/>
              <a:gd name="connsiteY6" fmla="*/ 247577 h 743609"/>
              <a:gd name="connsiteX0" fmla="*/ 176432 w 1666874"/>
              <a:gd name="connsiteY0" fmla="*/ 247577 h 743609"/>
              <a:gd name="connsiteX1" fmla="*/ 178739 w 1666874"/>
              <a:gd name="connsiteY1" fmla="*/ 472147 h 743609"/>
              <a:gd name="connsiteX2" fmla="*/ 0 w 1666874"/>
              <a:gd name="connsiteY2" fmla="*/ 486435 h 743609"/>
              <a:gd name="connsiteX3" fmla="*/ 0 w 1666874"/>
              <a:gd name="connsiteY3" fmla="*/ 738847 h 743609"/>
              <a:gd name="connsiteX4" fmla="*/ 1666874 w 1666874"/>
              <a:gd name="connsiteY4" fmla="*/ 743609 h 743609"/>
              <a:gd name="connsiteX5" fmla="*/ 1665886 w 1666874"/>
              <a:gd name="connsiteY5" fmla="*/ 17255 h 743609"/>
              <a:gd name="connsiteX6" fmla="*/ 176432 w 1666874"/>
              <a:gd name="connsiteY6" fmla="*/ 247577 h 743609"/>
              <a:gd name="connsiteX0" fmla="*/ 312018 w 1802460"/>
              <a:gd name="connsiteY0" fmla="*/ 247577 h 743609"/>
              <a:gd name="connsiteX1" fmla="*/ 0 w 1802460"/>
              <a:gd name="connsiteY1" fmla="*/ 484053 h 743609"/>
              <a:gd name="connsiteX2" fmla="*/ 135586 w 1802460"/>
              <a:gd name="connsiteY2" fmla="*/ 486435 h 743609"/>
              <a:gd name="connsiteX3" fmla="*/ 135586 w 1802460"/>
              <a:gd name="connsiteY3" fmla="*/ 738847 h 743609"/>
              <a:gd name="connsiteX4" fmla="*/ 1802460 w 1802460"/>
              <a:gd name="connsiteY4" fmla="*/ 743609 h 743609"/>
              <a:gd name="connsiteX5" fmla="*/ 1801472 w 1802460"/>
              <a:gd name="connsiteY5" fmla="*/ 17255 h 743609"/>
              <a:gd name="connsiteX6" fmla="*/ 312018 w 1802460"/>
              <a:gd name="connsiteY6" fmla="*/ 247577 h 743609"/>
              <a:gd name="connsiteX0" fmla="*/ 107 w 1804874"/>
              <a:gd name="connsiteY0" fmla="*/ 207549 h 746444"/>
              <a:gd name="connsiteX1" fmla="*/ 2414 w 1804874"/>
              <a:gd name="connsiteY1" fmla="*/ 486888 h 746444"/>
              <a:gd name="connsiteX2" fmla="*/ 138000 w 1804874"/>
              <a:gd name="connsiteY2" fmla="*/ 489270 h 746444"/>
              <a:gd name="connsiteX3" fmla="*/ 138000 w 1804874"/>
              <a:gd name="connsiteY3" fmla="*/ 741682 h 746444"/>
              <a:gd name="connsiteX4" fmla="*/ 1804874 w 1804874"/>
              <a:gd name="connsiteY4" fmla="*/ 746444 h 746444"/>
              <a:gd name="connsiteX5" fmla="*/ 1803886 w 1804874"/>
              <a:gd name="connsiteY5" fmla="*/ 20090 h 746444"/>
              <a:gd name="connsiteX6" fmla="*/ 107 w 1804874"/>
              <a:gd name="connsiteY6" fmla="*/ 207549 h 746444"/>
              <a:gd name="connsiteX0" fmla="*/ 107 w 1804874"/>
              <a:gd name="connsiteY0" fmla="*/ 224817 h 763712"/>
              <a:gd name="connsiteX1" fmla="*/ 2414 w 1804874"/>
              <a:gd name="connsiteY1" fmla="*/ 504156 h 763712"/>
              <a:gd name="connsiteX2" fmla="*/ 138000 w 1804874"/>
              <a:gd name="connsiteY2" fmla="*/ 506538 h 763712"/>
              <a:gd name="connsiteX3" fmla="*/ 138000 w 1804874"/>
              <a:gd name="connsiteY3" fmla="*/ 758950 h 763712"/>
              <a:gd name="connsiteX4" fmla="*/ 1804874 w 1804874"/>
              <a:gd name="connsiteY4" fmla="*/ 763712 h 763712"/>
              <a:gd name="connsiteX5" fmla="*/ 1803886 w 1804874"/>
              <a:gd name="connsiteY5" fmla="*/ 37358 h 763712"/>
              <a:gd name="connsiteX6" fmla="*/ 598435 w 1804874"/>
              <a:gd name="connsiteY6" fmla="*/ 117275 h 763712"/>
              <a:gd name="connsiteX7" fmla="*/ 107 w 1804874"/>
              <a:gd name="connsiteY7" fmla="*/ 224817 h 763712"/>
              <a:gd name="connsiteX0" fmla="*/ 107 w 1804874"/>
              <a:gd name="connsiteY0" fmla="*/ 212317 h 751212"/>
              <a:gd name="connsiteX1" fmla="*/ 2414 w 1804874"/>
              <a:gd name="connsiteY1" fmla="*/ 491656 h 751212"/>
              <a:gd name="connsiteX2" fmla="*/ 138000 w 1804874"/>
              <a:gd name="connsiteY2" fmla="*/ 494038 h 751212"/>
              <a:gd name="connsiteX3" fmla="*/ 138000 w 1804874"/>
              <a:gd name="connsiteY3" fmla="*/ 746450 h 751212"/>
              <a:gd name="connsiteX4" fmla="*/ 1804874 w 1804874"/>
              <a:gd name="connsiteY4" fmla="*/ 751212 h 751212"/>
              <a:gd name="connsiteX5" fmla="*/ 1803886 w 1804874"/>
              <a:gd name="connsiteY5" fmla="*/ 24858 h 751212"/>
              <a:gd name="connsiteX6" fmla="*/ 600817 w 1804874"/>
              <a:gd name="connsiteY6" fmla="*/ 223838 h 751212"/>
              <a:gd name="connsiteX7" fmla="*/ 107 w 1804874"/>
              <a:gd name="connsiteY7" fmla="*/ 212317 h 751212"/>
              <a:gd name="connsiteX0" fmla="*/ 107 w 1804874"/>
              <a:gd name="connsiteY0" fmla="*/ 209313 h 748208"/>
              <a:gd name="connsiteX1" fmla="*/ 2414 w 1804874"/>
              <a:gd name="connsiteY1" fmla="*/ 488652 h 748208"/>
              <a:gd name="connsiteX2" fmla="*/ 138000 w 1804874"/>
              <a:gd name="connsiteY2" fmla="*/ 491034 h 748208"/>
              <a:gd name="connsiteX3" fmla="*/ 138000 w 1804874"/>
              <a:gd name="connsiteY3" fmla="*/ 743446 h 748208"/>
              <a:gd name="connsiteX4" fmla="*/ 1804874 w 1804874"/>
              <a:gd name="connsiteY4" fmla="*/ 748208 h 748208"/>
              <a:gd name="connsiteX5" fmla="*/ 1803886 w 1804874"/>
              <a:gd name="connsiteY5" fmla="*/ 21854 h 748208"/>
              <a:gd name="connsiteX6" fmla="*/ 762741 w 1804874"/>
              <a:gd name="connsiteY6" fmla="*/ 192259 h 748208"/>
              <a:gd name="connsiteX7" fmla="*/ 600817 w 1804874"/>
              <a:gd name="connsiteY7" fmla="*/ 220834 h 748208"/>
              <a:gd name="connsiteX8" fmla="*/ 107 w 1804874"/>
              <a:gd name="connsiteY8" fmla="*/ 209313 h 748208"/>
              <a:gd name="connsiteX0" fmla="*/ 107 w 1804874"/>
              <a:gd name="connsiteY0" fmla="*/ 247141 h 786036"/>
              <a:gd name="connsiteX1" fmla="*/ 2414 w 1804874"/>
              <a:gd name="connsiteY1" fmla="*/ 526480 h 786036"/>
              <a:gd name="connsiteX2" fmla="*/ 138000 w 1804874"/>
              <a:gd name="connsiteY2" fmla="*/ 528862 h 786036"/>
              <a:gd name="connsiteX3" fmla="*/ 138000 w 1804874"/>
              <a:gd name="connsiteY3" fmla="*/ 781274 h 786036"/>
              <a:gd name="connsiteX4" fmla="*/ 1804874 w 1804874"/>
              <a:gd name="connsiteY4" fmla="*/ 786036 h 786036"/>
              <a:gd name="connsiteX5" fmla="*/ 1803886 w 1804874"/>
              <a:gd name="connsiteY5" fmla="*/ 59682 h 786036"/>
              <a:gd name="connsiteX6" fmla="*/ 617485 w 1804874"/>
              <a:gd name="connsiteY6" fmla="*/ 34824 h 786036"/>
              <a:gd name="connsiteX7" fmla="*/ 600817 w 1804874"/>
              <a:gd name="connsiteY7" fmla="*/ 258662 h 786036"/>
              <a:gd name="connsiteX8" fmla="*/ 107 w 1804874"/>
              <a:gd name="connsiteY8" fmla="*/ 247141 h 786036"/>
              <a:gd name="connsiteX0" fmla="*/ 107 w 1804874"/>
              <a:gd name="connsiteY0" fmla="*/ 267577 h 806472"/>
              <a:gd name="connsiteX1" fmla="*/ 2414 w 1804874"/>
              <a:gd name="connsiteY1" fmla="*/ 546916 h 806472"/>
              <a:gd name="connsiteX2" fmla="*/ 138000 w 1804874"/>
              <a:gd name="connsiteY2" fmla="*/ 549298 h 806472"/>
              <a:gd name="connsiteX3" fmla="*/ 138000 w 1804874"/>
              <a:gd name="connsiteY3" fmla="*/ 801710 h 806472"/>
              <a:gd name="connsiteX4" fmla="*/ 1804874 w 1804874"/>
              <a:gd name="connsiteY4" fmla="*/ 806472 h 806472"/>
              <a:gd name="connsiteX5" fmla="*/ 1803886 w 1804874"/>
              <a:gd name="connsiteY5" fmla="*/ 46780 h 806472"/>
              <a:gd name="connsiteX6" fmla="*/ 617485 w 1804874"/>
              <a:gd name="connsiteY6" fmla="*/ 55260 h 806472"/>
              <a:gd name="connsiteX7" fmla="*/ 600817 w 1804874"/>
              <a:gd name="connsiteY7" fmla="*/ 279098 h 806472"/>
              <a:gd name="connsiteX8" fmla="*/ 107 w 1804874"/>
              <a:gd name="connsiteY8" fmla="*/ 267577 h 806472"/>
              <a:gd name="connsiteX0" fmla="*/ 107 w 1804874"/>
              <a:gd name="connsiteY0" fmla="*/ 231011 h 769906"/>
              <a:gd name="connsiteX1" fmla="*/ 2414 w 1804874"/>
              <a:gd name="connsiteY1" fmla="*/ 510350 h 769906"/>
              <a:gd name="connsiteX2" fmla="*/ 138000 w 1804874"/>
              <a:gd name="connsiteY2" fmla="*/ 512732 h 769906"/>
              <a:gd name="connsiteX3" fmla="*/ 138000 w 1804874"/>
              <a:gd name="connsiteY3" fmla="*/ 765144 h 769906"/>
              <a:gd name="connsiteX4" fmla="*/ 1804874 w 1804874"/>
              <a:gd name="connsiteY4" fmla="*/ 769906 h 769906"/>
              <a:gd name="connsiteX5" fmla="*/ 1803886 w 1804874"/>
              <a:gd name="connsiteY5" fmla="*/ 10214 h 769906"/>
              <a:gd name="connsiteX6" fmla="*/ 617485 w 1804874"/>
              <a:gd name="connsiteY6" fmla="*/ 18694 h 769906"/>
              <a:gd name="connsiteX7" fmla="*/ 600817 w 1804874"/>
              <a:gd name="connsiteY7" fmla="*/ 242532 h 769906"/>
              <a:gd name="connsiteX8" fmla="*/ 107 w 1804874"/>
              <a:gd name="connsiteY8" fmla="*/ 231011 h 76990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00817 w 1804874"/>
              <a:gd name="connsiteY7" fmla="*/ 234752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00817 w 1804874"/>
              <a:gd name="connsiteY7" fmla="*/ 234752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66109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66109 w 1807218"/>
              <a:gd name="connsiteY2" fmla="*/ 504952 h 762126"/>
              <a:gd name="connsiteX3" fmla="*/ 66109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7218" h="762126">
                <a:moveTo>
                  <a:pt x="69" y="239900"/>
                </a:moveTo>
                <a:cubicBezTo>
                  <a:pt x="-725" y="330387"/>
                  <a:pt x="5552" y="412083"/>
                  <a:pt x="4758" y="502570"/>
                </a:cubicBezTo>
                <a:lnTo>
                  <a:pt x="66109" y="504952"/>
                </a:lnTo>
                <a:lnTo>
                  <a:pt x="66109" y="757364"/>
                </a:lnTo>
                <a:lnTo>
                  <a:pt x="1807218" y="762126"/>
                </a:lnTo>
                <a:cubicBezTo>
                  <a:pt x="1806889" y="520008"/>
                  <a:pt x="1806559" y="244552"/>
                  <a:pt x="1806230" y="2434"/>
                </a:cubicBezTo>
                <a:cubicBezTo>
                  <a:pt x="1615872" y="-2117"/>
                  <a:pt x="827484" y="-818"/>
                  <a:pt x="619829" y="10914"/>
                </a:cubicBezTo>
                <a:cubicBezTo>
                  <a:pt x="621724" y="115514"/>
                  <a:pt x="623110" y="17599"/>
                  <a:pt x="624592" y="237134"/>
                </a:cubicBezTo>
                <a:cubicBezTo>
                  <a:pt x="4874" y="237421"/>
                  <a:pt x="625663" y="237332"/>
                  <a:pt x="69" y="23990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8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28" name="Rectangle 27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35516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Muon Cooling Area - </a:t>
            </a:r>
            <a:r>
              <a:rPr lang="en-GB" sz="1600" b="1" dirty="0">
                <a:solidFill>
                  <a:schemeClr val="accent5"/>
                </a:solidFill>
              </a:rPr>
              <a:t>FCC </a:t>
            </a:r>
            <a:r>
              <a:rPr lang="en-GB" sz="1600" b="1" dirty="0" err="1">
                <a:solidFill>
                  <a:schemeClr val="accent5"/>
                </a:solidFill>
              </a:rPr>
              <a:t>e</a:t>
            </a:r>
            <a:r>
              <a:rPr lang="en-GB" sz="1600" b="1" baseline="30000" dirty="0" err="1">
                <a:solidFill>
                  <a:schemeClr val="accent5"/>
                </a:solidFill>
              </a:rPr>
              <a:t>+</a:t>
            </a:r>
            <a:r>
              <a:rPr lang="en-GB" sz="1600" b="1" dirty="0" err="1">
                <a:solidFill>
                  <a:schemeClr val="accent5"/>
                </a:solidFill>
              </a:rPr>
              <a:t>e</a:t>
            </a:r>
            <a:r>
              <a:rPr lang="en-GB" sz="1600" b="1" baseline="30000" dirty="0">
                <a:solidFill>
                  <a:schemeClr val="accent5"/>
                </a:solidFill>
              </a:rPr>
              <a:t>-</a:t>
            </a:r>
            <a:r>
              <a:rPr lang="en-GB" sz="1600" b="1" dirty="0">
                <a:solidFill>
                  <a:schemeClr val="accent5"/>
                </a:solidFill>
              </a:rPr>
              <a:t> </a:t>
            </a:r>
            <a:r>
              <a:rPr lang="en-GB" sz="1600" b="1" dirty="0" err="1">
                <a:solidFill>
                  <a:schemeClr val="accent5"/>
                </a:solidFill>
              </a:rPr>
              <a:t>Crymodules</a:t>
            </a:r>
            <a:r>
              <a:rPr lang="en-GB" sz="1600" b="1" dirty="0">
                <a:solidFill>
                  <a:schemeClr val="accent5"/>
                </a:solidFill>
              </a:rPr>
              <a:t> tunnel &amp; klystrons gallery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25" name="Freeform 24"/>
          <p:cNvSpPr/>
          <p:nvPr/>
        </p:nvSpPr>
        <p:spPr>
          <a:xfrm rot="10800000" flipH="1">
            <a:off x="4257980" y="684049"/>
            <a:ext cx="1940655" cy="762126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208759 w 1302544"/>
              <a:gd name="connsiteY7" fmla="*/ 51655 h 542924"/>
              <a:gd name="connsiteX8" fmla="*/ 2381 w 1302544"/>
              <a:gd name="connsiteY8" fmla="*/ 0 h 542924"/>
              <a:gd name="connsiteX0" fmla="*/ 34 w 1314264"/>
              <a:gd name="connsiteY0" fmla="*/ 9305 h 491269"/>
              <a:gd name="connsiteX1" fmla="*/ 11720 w 1314264"/>
              <a:gd name="connsiteY1" fmla="*/ 219807 h 491269"/>
              <a:gd name="connsiteX2" fmla="*/ 333189 w 1314264"/>
              <a:gd name="connsiteY2" fmla="*/ 219807 h 491269"/>
              <a:gd name="connsiteX3" fmla="*/ 333189 w 1314264"/>
              <a:gd name="connsiteY3" fmla="*/ 491269 h 491269"/>
              <a:gd name="connsiteX4" fmla="*/ 690376 w 1314264"/>
              <a:gd name="connsiteY4" fmla="*/ 491269 h 491269"/>
              <a:gd name="connsiteX5" fmla="*/ 690376 w 1314264"/>
              <a:gd name="connsiteY5" fmla="*/ 212663 h 491269"/>
              <a:gd name="connsiteX6" fmla="*/ 1314264 w 1314264"/>
              <a:gd name="connsiteY6" fmla="*/ 212663 h 491269"/>
              <a:gd name="connsiteX7" fmla="*/ 1220479 w 1314264"/>
              <a:gd name="connsiteY7" fmla="*/ 0 h 491269"/>
              <a:gd name="connsiteX8" fmla="*/ 34 w 1314264"/>
              <a:gd name="connsiteY8" fmla="*/ 9305 h 491269"/>
              <a:gd name="connsiteX0" fmla="*/ 34 w 1314264"/>
              <a:gd name="connsiteY0" fmla="*/ 0 h 496032"/>
              <a:gd name="connsiteX1" fmla="*/ 11720 w 1314264"/>
              <a:gd name="connsiteY1" fmla="*/ 224570 h 496032"/>
              <a:gd name="connsiteX2" fmla="*/ 333189 w 1314264"/>
              <a:gd name="connsiteY2" fmla="*/ 224570 h 496032"/>
              <a:gd name="connsiteX3" fmla="*/ 333189 w 1314264"/>
              <a:gd name="connsiteY3" fmla="*/ 496032 h 496032"/>
              <a:gd name="connsiteX4" fmla="*/ 690376 w 1314264"/>
              <a:gd name="connsiteY4" fmla="*/ 496032 h 496032"/>
              <a:gd name="connsiteX5" fmla="*/ 690376 w 1314264"/>
              <a:gd name="connsiteY5" fmla="*/ 217426 h 496032"/>
              <a:gd name="connsiteX6" fmla="*/ 1314264 w 1314264"/>
              <a:gd name="connsiteY6" fmla="*/ 217426 h 496032"/>
              <a:gd name="connsiteX7" fmla="*/ 1220479 w 1314264"/>
              <a:gd name="connsiteY7" fmla="*/ 4763 h 496032"/>
              <a:gd name="connsiteX8" fmla="*/ 34 w 1314264"/>
              <a:gd name="connsiteY8" fmla="*/ 0 h 496032"/>
              <a:gd name="connsiteX0" fmla="*/ 34 w 1225169"/>
              <a:gd name="connsiteY0" fmla="*/ 0 h 496032"/>
              <a:gd name="connsiteX1" fmla="*/ 11720 w 1225169"/>
              <a:gd name="connsiteY1" fmla="*/ 224570 h 496032"/>
              <a:gd name="connsiteX2" fmla="*/ 333189 w 1225169"/>
              <a:gd name="connsiteY2" fmla="*/ 224570 h 496032"/>
              <a:gd name="connsiteX3" fmla="*/ 333189 w 1225169"/>
              <a:gd name="connsiteY3" fmla="*/ 496032 h 496032"/>
              <a:gd name="connsiteX4" fmla="*/ 690376 w 1225169"/>
              <a:gd name="connsiteY4" fmla="*/ 496032 h 496032"/>
              <a:gd name="connsiteX5" fmla="*/ 690376 w 1225169"/>
              <a:gd name="connsiteY5" fmla="*/ 217426 h 496032"/>
              <a:gd name="connsiteX6" fmla="*/ 1225169 w 1225169"/>
              <a:gd name="connsiteY6" fmla="*/ 222115 h 496032"/>
              <a:gd name="connsiteX7" fmla="*/ 1220479 w 1225169"/>
              <a:gd name="connsiteY7" fmla="*/ 4763 h 496032"/>
              <a:gd name="connsiteX8" fmla="*/ 34 w 1225169"/>
              <a:gd name="connsiteY8" fmla="*/ 0 h 496032"/>
              <a:gd name="connsiteX0" fmla="*/ 16450 w 1241585"/>
              <a:gd name="connsiteY0" fmla="*/ 0 h 496032"/>
              <a:gd name="connsiteX1" fmla="*/ 0 w 1241585"/>
              <a:gd name="connsiteY1" fmla="*/ 224570 h 496032"/>
              <a:gd name="connsiteX2" fmla="*/ 349605 w 1241585"/>
              <a:gd name="connsiteY2" fmla="*/ 224570 h 496032"/>
              <a:gd name="connsiteX3" fmla="*/ 349605 w 1241585"/>
              <a:gd name="connsiteY3" fmla="*/ 496032 h 496032"/>
              <a:gd name="connsiteX4" fmla="*/ 706792 w 1241585"/>
              <a:gd name="connsiteY4" fmla="*/ 496032 h 496032"/>
              <a:gd name="connsiteX5" fmla="*/ 706792 w 1241585"/>
              <a:gd name="connsiteY5" fmla="*/ 217426 h 496032"/>
              <a:gd name="connsiteX6" fmla="*/ 1241585 w 1241585"/>
              <a:gd name="connsiteY6" fmla="*/ 222115 h 496032"/>
              <a:gd name="connsiteX7" fmla="*/ 1236895 w 1241585"/>
              <a:gd name="connsiteY7" fmla="*/ 4763 h 496032"/>
              <a:gd name="connsiteX8" fmla="*/ 16450 w 1241585"/>
              <a:gd name="connsiteY8" fmla="*/ 0 h 496032"/>
              <a:gd name="connsiteX0" fmla="*/ 108 w 1225243"/>
              <a:gd name="connsiteY0" fmla="*/ 0 h 496032"/>
              <a:gd name="connsiteX1" fmla="*/ 2415 w 1225243"/>
              <a:gd name="connsiteY1" fmla="*/ 224570 h 496032"/>
              <a:gd name="connsiteX2" fmla="*/ 333263 w 1225243"/>
              <a:gd name="connsiteY2" fmla="*/ 224570 h 496032"/>
              <a:gd name="connsiteX3" fmla="*/ 333263 w 1225243"/>
              <a:gd name="connsiteY3" fmla="*/ 496032 h 496032"/>
              <a:gd name="connsiteX4" fmla="*/ 690450 w 1225243"/>
              <a:gd name="connsiteY4" fmla="*/ 496032 h 496032"/>
              <a:gd name="connsiteX5" fmla="*/ 690450 w 1225243"/>
              <a:gd name="connsiteY5" fmla="*/ 217426 h 496032"/>
              <a:gd name="connsiteX6" fmla="*/ 1225243 w 1225243"/>
              <a:gd name="connsiteY6" fmla="*/ 222115 h 496032"/>
              <a:gd name="connsiteX7" fmla="*/ 1220553 w 1225243"/>
              <a:gd name="connsiteY7" fmla="*/ 4763 h 496032"/>
              <a:gd name="connsiteX8" fmla="*/ 108 w 1225243"/>
              <a:gd name="connsiteY8" fmla="*/ 0 h 496032"/>
              <a:gd name="connsiteX0" fmla="*/ 176432 w 1401567"/>
              <a:gd name="connsiteY0" fmla="*/ 0 h 496032"/>
              <a:gd name="connsiteX1" fmla="*/ 178739 w 1401567"/>
              <a:gd name="connsiteY1" fmla="*/ 224570 h 496032"/>
              <a:gd name="connsiteX2" fmla="*/ 509587 w 1401567"/>
              <a:gd name="connsiteY2" fmla="*/ 224570 h 496032"/>
              <a:gd name="connsiteX3" fmla="*/ 0 w 1401567"/>
              <a:gd name="connsiteY3" fmla="*/ 491270 h 496032"/>
              <a:gd name="connsiteX4" fmla="*/ 866774 w 1401567"/>
              <a:gd name="connsiteY4" fmla="*/ 496032 h 496032"/>
              <a:gd name="connsiteX5" fmla="*/ 866774 w 1401567"/>
              <a:gd name="connsiteY5" fmla="*/ 217426 h 496032"/>
              <a:gd name="connsiteX6" fmla="*/ 1401567 w 1401567"/>
              <a:gd name="connsiteY6" fmla="*/ 222115 h 496032"/>
              <a:gd name="connsiteX7" fmla="*/ 1396877 w 1401567"/>
              <a:gd name="connsiteY7" fmla="*/ 4763 h 496032"/>
              <a:gd name="connsiteX8" fmla="*/ 176432 w 1401567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866774 w 1666874"/>
              <a:gd name="connsiteY5" fmla="*/ 217426 h 496032"/>
              <a:gd name="connsiteX6" fmla="*/ 1401567 w 1666874"/>
              <a:gd name="connsiteY6" fmla="*/ 222115 h 496032"/>
              <a:gd name="connsiteX7" fmla="*/ 1396877 w 1666874"/>
              <a:gd name="connsiteY7" fmla="*/ 4763 h 496032"/>
              <a:gd name="connsiteX8" fmla="*/ 176432 w 1666874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1612105 w 1666874"/>
              <a:gd name="connsiteY5" fmla="*/ 241239 h 496032"/>
              <a:gd name="connsiteX6" fmla="*/ 1401567 w 1666874"/>
              <a:gd name="connsiteY6" fmla="*/ 222115 h 496032"/>
              <a:gd name="connsiteX7" fmla="*/ 1396877 w 1666874"/>
              <a:gd name="connsiteY7" fmla="*/ 4763 h 496032"/>
              <a:gd name="connsiteX8" fmla="*/ 176432 w 1666874"/>
              <a:gd name="connsiteY8" fmla="*/ 0 h 496032"/>
              <a:gd name="connsiteX0" fmla="*/ 176432 w 1666874"/>
              <a:gd name="connsiteY0" fmla="*/ 0 h 496032"/>
              <a:gd name="connsiteX1" fmla="*/ 178739 w 1666874"/>
              <a:gd name="connsiteY1" fmla="*/ 224570 h 496032"/>
              <a:gd name="connsiteX2" fmla="*/ 509587 w 1666874"/>
              <a:gd name="connsiteY2" fmla="*/ 224570 h 496032"/>
              <a:gd name="connsiteX3" fmla="*/ 0 w 1666874"/>
              <a:gd name="connsiteY3" fmla="*/ 491270 h 496032"/>
              <a:gd name="connsiteX4" fmla="*/ 1666874 w 1666874"/>
              <a:gd name="connsiteY4" fmla="*/ 496032 h 496032"/>
              <a:gd name="connsiteX5" fmla="*/ 1401567 w 1666874"/>
              <a:gd name="connsiteY5" fmla="*/ 222115 h 496032"/>
              <a:gd name="connsiteX6" fmla="*/ 1396877 w 1666874"/>
              <a:gd name="connsiteY6" fmla="*/ 4763 h 496032"/>
              <a:gd name="connsiteX7" fmla="*/ 176432 w 1666874"/>
              <a:gd name="connsiteY7" fmla="*/ 0 h 496032"/>
              <a:gd name="connsiteX0" fmla="*/ 176432 w 1666874"/>
              <a:gd name="connsiteY0" fmla="*/ 239554 h 735586"/>
              <a:gd name="connsiteX1" fmla="*/ 178739 w 1666874"/>
              <a:gd name="connsiteY1" fmla="*/ 464124 h 735586"/>
              <a:gd name="connsiteX2" fmla="*/ 509587 w 1666874"/>
              <a:gd name="connsiteY2" fmla="*/ 464124 h 735586"/>
              <a:gd name="connsiteX3" fmla="*/ 0 w 1666874"/>
              <a:gd name="connsiteY3" fmla="*/ 730824 h 735586"/>
              <a:gd name="connsiteX4" fmla="*/ 1666874 w 1666874"/>
              <a:gd name="connsiteY4" fmla="*/ 735586 h 735586"/>
              <a:gd name="connsiteX5" fmla="*/ 1665886 w 1666874"/>
              <a:gd name="connsiteY5" fmla="*/ 9232 h 735586"/>
              <a:gd name="connsiteX6" fmla="*/ 1396877 w 1666874"/>
              <a:gd name="connsiteY6" fmla="*/ 244317 h 735586"/>
              <a:gd name="connsiteX7" fmla="*/ 176432 w 1666874"/>
              <a:gd name="connsiteY7" fmla="*/ 239554 h 735586"/>
              <a:gd name="connsiteX0" fmla="*/ 176432 w 1666874"/>
              <a:gd name="connsiteY0" fmla="*/ 254793 h 750825"/>
              <a:gd name="connsiteX1" fmla="*/ 178739 w 1666874"/>
              <a:gd name="connsiteY1" fmla="*/ 479363 h 750825"/>
              <a:gd name="connsiteX2" fmla="*/ 509587 w 1666874"/>
              <a:gd name="connsiteY2" fmla="*/ 479363 h 750825"/>
              <a:gd name="connsiteX3" fmla="*/ 0 w 1666874"/>
              <a:gd name="connsiteY3" fmla="*/ 746063 h 750825"/>
              <a:gd name="connsiteX4" fmla="*/ 1666874 w 1666874"/>
              <a:gd name="connsiteY4" fmla="*/ 750825 h 750825"/>
              <a:gd name="connsiteX5" fmla="*/ 1665886 w 1666874"/>
              <a:gd name="connsiteY5" fmla="*/ 24471 h 750825"/>
              <a:gd name="connsiteX6" fmla="*/ 503909 w 1666874"/>
              <a:gd name="connsiteY6" fmla="*/ 0 h 750825"/>
              <a:gd name="connsiteX7" fmla="*/ 176432 w 1666874"/>
              <a:gd name="connsiteY7" fmla="*/ 254793 h 750825"/>
              <a:gd name="connsiteX0" fmla="*/ 176432 w 1666874"/>
              <a:gd name="connsiteY0" fmla="*/ 247577 h 743609"/>
              <a:gd name="connsiteX1" fmla="*/ 178739 w 1666874"/>
              <a:gd name="connsiteY1" fmla="*/ 472147 h 743609"/>
              <a:gd name="connsiteX2" fmla="*/ 509587 w 1666874"/>
              <a:gd name="connsiteY2" fmla="*/ 472147 h 743609"/>
              <a:gd name="connsiteX3" fmla="*/ 0 w 1666874"/>
              <a:gd name="connsiteY3" fmla="*/ 738847 h 743609"/>
              <a:gd name="connsiteX4" fmla="*/ 1666874 w 1666874"/>
              <a:gd name="connsiteY4" fmla="*/ 743609 h 743609"/>
              <a:gd name="connsiteX5" fmla="*/ 1665886 w 1666874"/>
              <a:gd name="connsiteY5" fmla="*/ 17255 h 743609"/>
              <a:gd name="connsiteX6" fmla="*/ 176432 w 1666874"/>
              <a:gd name="connsiteY6" fmla="*/ 247577 h 743609"/>
              <a:gd name="connsiteX0" fmla="*/ 176432 w 1666874"/>
              <a:gd name="connsiteY0" fmla="*/ 247577 h 743609"/>
              <a:gd name="connsiteX1" fmla="*/ 178739 w 1666874"/>
              <a:gd name="connsiteY1" fmla="*/ 472147 h 743609"/>
              <a:gd name="connsiteX2" fmla="*/ 0 w 1666874"/>
              <a:gd name="connsiteY2" fmla="*/ 486435 h 743609"/>
              <a:gd name="connsiteX3" fmla="*/ 0 w 1666874"/>
              <a:gd name="connsiteY3" fmla="*/ 738847 h 743609"/>
              <a:gd name="connsiteX4" fmla="*/ 1666874 w 1666874"/>
              <a:gd name="connsiteY4" fmla="*/ 743609 h 743609"/>
              <a:gd name="connsiteX5" fmla="*/ 1665886 w 1666874"/>
              <a:gd name="connsiteY5" fmla="*/ 17255 h 743609"/>
              <a:gd name="connsiteX6" fmla="*/ 176432 w 1666874"/>
              <a:gd name="connsiteY6" fmla="*/ 247577 h 743609"/>
              <a:gd name="connsiteX0" fmla="*/ 312018 w 1802460"/>
              <a:gd name="connsiteY0" fmla="*/ 247577 h 743609"/>
              <a:gd name="connsiteX1" fmla="*/ 0 w 1802460"/>
              <a:gd name="connsiteY1" fmla="*/ 484053 h 743609"/>
              <a:gd name="connsiteX2" fmla="*/ 135586 w 1802460"/>
              <a:gd name="connsiteY2" fmla="*/ 486435 h 743609"/>
              <a:gd name="connsiteX3" fmla="*/ 135586 w 1802460"/>
              <a:gd name="connsiteY3" fmla="*/ 738847 h 743609"/>
              <a:gd name="connsiteX4" fmla="*/ 1802460 w 1802460"/>
              <a:gd name="connsiteY4" fmla="*/ 743609 h 743609"/>
              <a:gd name="connsiteX5" fmla="*/ 1801472 w 1802460"/>
              <a:gd name="connsiteY5" fmla="*/ 17255 h 743609"/>
              <a:gd name="connsiteX6" fmla="*/ 312018 w 1802460"/>
              <a:gd name="connsiteY6" fmla="*/ 247577 h 743609"/>
              <a:gd name="connsiteX0" fmla="*/ 107 w 1804874"/>
              <a:gd name="connsiteY0" fmla="*/ 207549 h 746444"/>
              <a:gd name="connsiteX1" fmla="*/ 2414 w 1804874"/>
              <a:gd name="connsiteY1" fmla="*/ 486888 h 746444"/>
              <a:gd name="connsiteX2" fmla="*/ 138000 w 1804874"/>
              <a:gd name="connsiteY2" fmla="*/ 489270 h 746444"/>
              <a:gd name="connsiteX3" fmla="*/ 138000 w 1804874"/>
              <a:gd name="connsiteY3" fmla="*/ 741682 h 746444"/>
              <a:gd name="connsiteX4" fmla="*/ 1804874 w 1804874"/>
              <a:gd name="connsiteY4" fmla="*/ 746444 h 746444"/>
              <a:gd name="connsiteX5" fmla="*/ 1803886 w 1804874"/>
              <a:gd name="connsiteY5" fmla="*/ 20090 h 746444"/>
              <a:gd name="connsiteX6" fmla="*/ 107 w 1804874"/>
              <a:gd name="connsiteY6" fmla="*/ 207549 h 746444"/>
              <a:gd name="connsiteX0" fmla="*/ 107 w 1804874"/>
              <a:gd name="connsiteY0" fmla="*/ 224817 h 763712"/>
              <a:gd name="connsiteX1" fmla="*/ 2414 w 1804874"/>
              <a:gd name="connsiteY1" fmla="*/ 504156 h 763712"/>
              <a:gd name="connsiteX2" fmla="*/ 138000 w 1804874"/>
              <a:gd name="connsiteY2" fmla="*/ 506538 h 763712"/>
              <a:gd name="connsiteX3" fmla="*/ 138000 w 1804874"/>
              <a:gd name="connsiteY3" fmla="*/ 758950 h 763712"/>
              <a:gd name="connsiteX4" fmla="*/ 1804874 w 1804874"/>
              <a:gd name="connsiteY4" fmla="*/ 763712 h 763712"/>
              <a:gd name="connsiteX5" fmla="*/ 1803886 w 1804874"/>
              <a:gd name="connsiteY5" fmla="*/ 37358 h 763712"/>
              <a:gd name="connsiteX6" fmla="*/ 598435 w 1804874"/>
              <a:gd name="connsiteY6" fmla="*/ 117275 h 763712"/>
              <a:gd name="connsiteX7" fmla="*/ 107 w 1804874"/>
              <a:gd name="connsiteY7" fmla="*/ 224817 h 763712"/>
              <a:gd name="connsiteX0" fmla="*/ 107 w 1804874"/>
              <a:gd name="connsiteY0" fmla="*/ 212317 h 751212"/>
              <a:gd name="connsiteX1" fmla="*/ 2414 w 1804874"/>
              <a:gd name="connsiteY1" fmla="*/ 491656 h 751212"/>
              <a:gd name="connsiteX2" fmla="*/ 138000 w 1804874"/>
              <a:gd name="connsiteY2" fmla="*/ 494038 h 751212"/>
              <a:gd name="connsiteX3" fmla="*/ 138000 w 1804874"/>
              <a:gd name="connsiteY3" fmla="*/ 746450 h 751212"/>
              <a:gd name="connsiteX4" fmla="*/ 1804874 w 1804874"/>
              <a:gd name="connsiteY4" fmla="*/ 751212 h 751212"/>
              <a:gd name="connsiteX5" fmla="*/ 1803886 w 1804874"/>
              <a:gd name="connsiteY5" fmla="*/ 24858 h 751212"/>
              <a:gd name="connsiteX6" fmla="*/ 600817 w 1804874"/>
              <a:gd name="connsiteY6" fmla="*/ 223838 h 751212"/>
              <a:gd name="connsiteX7" fmla="*/ 107 w 1804874"/>
              <a:gd name="connsiteY7" fmla="*/ 212317 h 751212"/>
              <a:gd name="connsiteX0" fmla="*/ 107 w 1804874"/>
              <a:gd name="connsiteY0" fmla="*/ 209313 h 748208"/>
              <a:gd name="connsiteX1" fmla="*/ 2414 w 1804874"/>
              <a:gd name="connsiteY1" fmla="*/ 488652 h 748208"/>
              <a:gd name="connsiteX2" fmla="*/ 138000 w 1804874"/>
              <a:gd name="connsiteY2" fmla="*/ 491034 h 748208"/>
              <a:gd name="connsiteX3" fmla="*/ 138000 w 1804874"/>
              <a:gd name="connsiteY3" fmla="*/ 743446 h 748208"/>
              <a:gd name="connsiteX4" fmla="*/ 1804874 w 1804874"/>
              <a:gd name="connsiteY4" fmla="*/ 748208 h 748208"/>
              <a:gd name="connsiteX5" fmla="*/ 1803886 w 1804874"/>
              <a:gd name="connsiteY5" fmla="*/ 21854 h 748208"/>
              <a:gd name="connsiteX6" fmla="*/ 762741 w 1804874"/>
              <a:gd name="connsiteY6" fmla="*/ 192259 h 748208"/>
              <a:gd name="connsiteX7" fmla="*/ 600817 w 1804874"/>
              <a:gd name="connsiteY7" fmla="*/ 220834 h 748208"/>
              <a:gd name="connsiteX8" fmla="*/ 107 w 1804874"/>
              <a:gd name="connsiteY8" fmla="*/ 209313 h 748208"/>
              <a:gd name="connsiteX0" fmla="*/ 107 w 1804874"/>
              <a:gd name="connsiteY0" fmla="*/ 247141 h 786036"/>
              <a:gd name="connsiteX1" fmla="*/ 2414 w 1804874"/>
              <a:gd name="connsiteY1" fmla="*/ 526480 h 786036"/>
              <a:gd name="connsiteX2" fmla="*/ 138000 w 1804874"/>
              <a:gd name="connsiteY2" fmla="*/ 528862 h 786036"/>
              <a:gd name="connsiteX3" fmla="*/ 138000 w 1804874"/>
              <a:gd name="connsiteY3" fmla="*/ 781274 h 786036"/>
              <a:gd name="connsiteX4" fmla="*/ 1804874 w 1804874"/>
              <a:gd name="connsiteY4" fmla="*/ 786036 h 786036"/>
              <a:gd name="connsiteX5" fmla="*/ 1803886 w 1804874"/>
              <a:gd name="connsiteY5" fmla="*/ 59682 h 786036"/>
              <a:gd name="connsiteX6" fmla="*/ 617485 w 1804874"/>
              <a:gd name="connsiteY6" fmla="*/ 34824 h 786036"/>
              <a:gd name="connsiteX7" fmla="*/ 600817 w 1804874"/>
              <a:gd name="connsiteY7" fmla="*/ 258662 h 786036"/>
              <a:gd name="connsiteX8" fmla="*/ 107 w 1804874"/>
              <a:gd name="connsiteY8" fmla="*/ 247141 h 786036"/>
              <a:gd name="connsiteX0" fmla="*/ 107 w 1804874"/>
              <a:gd name="connsiteY0" fmla="*/ 267577 h 806472"/>
              <a:gd name="connsiteX1" fmla="*/ 2414 w 1804874"/>
              <a:gd name="connsiteY1" fmla="*/ 546916 h 806472"/>
              <a:gd name="connsiteX2" fmla="*/ 138000 w 1804874"/>
              <a:gd name="connsiteY2" fmla="*/ 549298 h 806472"/>
              <a:gd name="connsiteX3" fmla="*/ 138000 w 1804874"/>
              <a:gd name="connsiteY3" fmla="*/ 801710 h 806472"/>
              <a:gd name="connsiteX4" fmla="*/ 1804874 w 1804874"/>
              <a:gd name="connsiteY4" fmla="*/ 806472 h 806472"/>
              <a:gd name="connsiteX5" fmla="*/ 1803886 w 1804874"/>
              <a:gd name="connsiteY5" fmla="*/ 46780 h 806472"/>
              <a:gd name="connsiteX6" fmla="*/ 617485 w 1804874"/>
              <a:gd name="connsiteY6" fmla="*/ 55260 h 806472"/>
              <a:gd name="connsiteX7" fmla="*/ 600817 w 1804874"/>
              <a:gd name="connsiteY7" fmla="*/ 279098 h 806472"/>
              <a:gd name="connsiteX8" fmla="*/ 107 w 1804874"/>
              <a:gd name="connsiteY8" fmla="*/ 267577 h 806472"/>
              <a:gd name="connsiteX0" fmla="*/ 107 w 1804874"/>
              <a:gd name="connsiteY0" fmla="*/ 231011 h 769906"/>
              <a:gd name="connsiteX1" fmla="*/ 2414 w 1804874"/>
              <a:gd name="connsiteY1" fmla="*/ 510350 h 769906"/>
              <a:gd name="connsiteX2" fmla="*/ 138000 w 1804874"/>
              <a:gd name="connsiteY2" fmla="*/ 512732 h 769906"/>
              <a:gd name="connsiteX3" fmla="*/ 138000 w 1804874"/>
              <a:gd name="connsiteY3" fmla="*/ 765144 h 769906"/>
              <a:gd name="connsiteX4" fmla="*/ 1804874 w 1804874"/>
              <a:gd name="connsiteY4" fmla="*/ 769906 h 769906"/>
              <a:gd name="connsiteX5" fmla="*/ 1803886 w 1804874"/>
              <a:gd name="connsiteY5" fmla="*/ 10214 h 769906"/>
              <a:gd name="connsiteX6" fmla="*/ 617485 w 1804874"/>
              <a:gd name="connsiteY6" fmla="*/ 18694 h 769906"/>
              <a:gd name="connsiteX7" fmla="*/ 600817 w 1804874"/>
              <a:gd name="connsiteY7" fmla="*/ 242532 h 769906"/>
              <a:gd name="connsiteX8" fmla="*/ 107 w 1804874"/>
              <a:gd name="connsiteY8" fmla="*/ 231011 h 76990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00817 w 1804874"/>
              <a:gd name="connsiteY7" fmla="*/ 234752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00817 w 1804874"/>
              <a:gd name="connsiteY7" fmla="*/ 234752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107 w 1804874"/>
              <a:gd name="connsiteY0" fmla="*/ 223231 h 762126"/>
              <a:gd name="connsiteX1" fmla="*/ 2414 w 1804874"/>
              <a:gd name="connsiteY1" fmla="*/ 502570 h 762126"/>
              <a:gd name="connsiteX2" fmla="*/ 138000 w 1804874"/>
              <a:gd name="connsiteY2" fmla="*/ 504952 h 762126"/>
              <a:gd name="connsiteX3" fmla="*/ 138000 w 1804874"/>
              <a:gd name="connsiteY3" fmla="*/ 757364 h 762126"/>
              <a:gd name="connsiteX4" fmla="*/ 1804874 w 1804874"/>
              <a:gd name="connsiteY4" fmla="*/ 762126 h 762126"/>
              <a:gd name="connsiteX5" fmla="*/ 1803886 w 1804874"/>
              <a:gd name="connsiteY5" fmla="*/ 2434 h 762126"/>
              <a:gd name="connsiteX6" fmla="*/ 617485 w 1804874"/>
              <a:gd name="connsiteY6" fmla="*/ 10914 h 762126"/>
              <a:gd name="connsiteX7" fmla="*/ 622248 w 1804874"/>
              <a:gd name="connsiteY7" fmla="*/ 237134 h 762126"/>
              <a:gd name="connsiteX8" fmla="*/ 107 w 1804874"/>
              <a:gd name="connsiteY8" fmla="*/ 223231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140344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66109 w 1807218"/>
              <a:gd name="connsiteY2" fmla="*/ 504952 h 762126"/>
              <a:gd name="connsiteX3" fmla="*/ 140344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  <a:gd name="connsiteX0" fmla="*/ 69 w 1807218"/>
              <a:gd name="connsiteY0" fmla="*/ 239900 h 762126"/>
              <a:gd name="connsiteX1" fmla="*/ 4758 w 1807218"/>
              <a:gd name="connsiteY1" fmla="*/ 502570 h 762126"/>
              <a:gd name="connsiteX2" fmla="*/ 66109 w 1807218"/>
              <a:gd name="connsiteY2" fmla="*/ 504952 h 762126"/>
              <a:gd name="connsiteX3" fmla="*/ 66109 w 1807218"/>
              <a:gd name="connsiteY3" fmla="*/ 757364 h 762126"/>
              <a:gd name="connsiteX4" fmla="*/ 1807218 w 1807218"/>
              <a:gd name="connsiteY4" fmla="*/ 762126 h 762126"/>
              <a:gd name="connsiteX5" fmla="*/ 1806230 w 1807218"/>
              <a:gd name="connsiteY5" fmla="*/ 2434 h 762126"/>
              <a:gd name="connsiteX6" fmla="*/ 619829 w 1807218"/>
              <a:gd name="connsiteY6" fmla="*/ 10914 h 762126"/>
              <a:gd name="connsiteX7" fmla="*/ 624592 w 1807218"/>
              <a:gd name="connsiteY7" fmla="*/ 237134 h 762126"/>
              <a:gd name="connsiteX8" fmla="*/ 69 w 1807218"/>
              <a:gd name="connsiteY8" fmla="*/ 239900 h 76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7218" h="762126">
                <a:moveTo>
                  <a:pt x="69" y="239900"/>
                </a:moveTo>
                <a:cubicBezTo>
                  <a:pt x="-725" y="330387"/>
                  <a:pt x="5552" y="412083"/>
                  <a:pt x="4758" y="502570"/>
                </a:cubicBezTo>
                <a:lnTo>
                  <a:pt x="66109" y="504952"/>
                </a:lnTo>
                <a:lnTo>
                  <a:pt x="66109" y="757364"/>
                </a:lnTo>
                <a:lnTo>
                  <a:pt x="1807218" y="762126"/>
                </a:lnTo>
                <a:cubicBezTo>
                  <a:pt x="1806889" y="520008"/>
                  <a:pt x="1806559" y="244552"/>
                  <a:pt x="1806230" y="2434"/>
                </a:cubicBezTo>
                <a:cubicBezTo>
                  <a:pt x="1615872" y="-2117"/>
                  <a:pt x="827484" y="-818"/>
                  <a:pt x="619829" y="10914"/>
                </a:cubicBezTo>
                <a:cubicBezTo>
                  <a:pt x="621724" y="115514"/>
                  <a:pt x="623110" y="17599"/>
                  <a:pt x="624592" y="237134"/>
                </a:cubicBezTo>
                <a:cubicBezTo>
                  <a:pt x="4874" y="237421"/>
                  <a:pt x="625663" y="237332"/>
                  <a:pt x="69" y="23990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149" y="2029584"/>
            <a:ext cx="6145873" cy="2700650"/>
          </a:xfrm>
          <a:prstGeom prst="rect">
            <a:avLst/>
          </a:prstGeom>
        </p:spPr>
      </p:pic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251520" y="4083918"/>
            <a:ext cx="1224136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hlinkClick r:id="rId3"/>
              </a:rPr>
              <a:t>Jean-Pierre Corso, Integration of the FCC, FCC Week 2021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07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84860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  <a:p>
            <a:pPr marL="0" indent="0">
              <a:buNone/>
            </a:pPr>
            <a:endParaRPr lang="en-GB" sz="1600" b="1" dirty="0">
              <a:solidFill>
                <a:schemeClr val="accent2"/>
              </a:solidFill>
            </a:endParaRP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691680" y="1855884"/>
            <a:ext cx="5409220" cy="3038057"/>
            <a:chOff x="1691680" y="1855884"/>
            <a:chExt cx="5409220" cy="303805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0803" y="1855884"/>
              <a:ext cx="5240097" cy="3038057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 bwMode="auto">
            <a:xfrm>
              <a:off x="1691680" y="2684388"/>
              <a:ext cx="785223" cy="36004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28001" y="1987593"/>
            <a:ext cx="1312811" cy="1759479"/>
            <a:chOff x="328001" y="1987593"/>
            <a:chExt cx="1312811" cy="1759479"/>
          </a:xfrm>
        </p:grpSpPr>
        <p:grpSp>
          <p:nvGrpSpPr>
            <p:cNvPr id="41" name="Group 40"/>
            <p:cNvGrpSpPr/>
            <p:nvPr/>
          </p:nvGrpSpPr>
          <p:grpSpPr>
            <a:xfrm>
              <a:off x="338945" y="1987593"/>
              <a:ext cx="1301867" cy="1435946"/>
              <a:chOff x="7571626" y="1468432"/>
              <a:chExt cx="1203338" cy="132727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71626" y="1468432"/>
                <a:ext cx="1203338" cy="1327270"/>
              </a:xfrm>
              <a:prstGeom prst="rect">
                <a:avLst/>
              </a:prstGeom>
            </p:spPr>
          </p:pic>
          <p:cxnSp>
            <p:nvCxnSpPr>
              <p:cNvPr id="43" name="Straight Arrow Connector 42"/>
              <p:cNvCxnSpPr/>
              <p:nvPr/>
            </p:nvCxnSpPr>
            <p:spPr bwMode="auto">
              <a:xfrm flipV="1">
                <a:off x="8054008" y="1919020"/>
                <a:ext cx="46384" cy="334788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328001" y="3500851"/>
              <a:ext cx="1147655" cy="246221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accent1"/>
                </a:buClr>
              </a:pPr>
              <a:r>
                <a:rPr lang="en-US" sz="1000" dirty="0">
                  <a:latin typeface="Arial Narrow"/>
                  <a:cs typeface="Arial Narrow"/>
                </a:rPr>
                <a:t>CERN TT10 branch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562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1691680" y="1855884"/>
            <a:ext cx="5409220" cy="3038057"/>
            <a:chOff x="1691680" y="1855884"/>
            <a:chExt cx="5409220" cy="303805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0803" y="1855884"/>
              <a:ext cx="5240097" cy="3038057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 bwMode="auto">
            <a:xfrm>
              <a:off x="1691680" y="2684388"/>
              <a:ext cx="785223" cy="36004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84860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  <a:p>
            <a:pPr marL="0" indent="0">
              <a:buNone/>
            </a:pPr>
            <a:endParaRPr lang="en-GB" sz="1600" b="1" dirty="0">
              <a:solidFill>
                <a:schemeClr val="accent2"/>
              </a:solidFill>
            </a:endParaRP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cxnSp>
        <p:nvCxnSpPr>
          <p:cNvPr id="62" name="Straight Connector 61"/>
          <p:cNvCxnSpPr/>
          <p:nvPr/>
        </p:nvCxnSpPr>
        <p:spPr bwMode="auto">
          <a:xfrm flipH="1" flipV="1">
            <a:off x="2699792" y="3372743"/>
            <a:ext cx="3384377" cy="1547484"/>
          </a:xfrm>
          <a:prstGeom prst="line">
            <a:avLst/>
          </a:prstGeom>
          <a:ln w="28575">
            <a:solidFill>
              <a:srgbClr val="17FF1D"/>
            </a:solidFill>
            <a:headEnd type="triangle" w="lg" len="lg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 bwMode="auto">
          <a:xfrm flipV="1">
            <a:off x="4201039" y="3435847"/>
            <a:ext cx="1434959" cy="1080119"/>
          </a:xfrm>
          <a:prstGeom prst="line">
            <a:avLst/>
          </a:prstGeom>
          <a:ln w="28575">
            <a:solidFill>
              <a:srgbClr val="17FF1D"/>
            </a:solidFill>
            <a:headEnd type="triangle" w="lg" len="lg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4" name="Text Box 1"/>
          <p:cNvSpPr txBox="1"/>
          <p:nvPr/>
        </p:nvSpPr>
        <p:spPr>
          <a:xfrm>
            <a:off x="4966792" y="3607164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highlight>
                  <a:srgbClr val="00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62 m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Text Box 1"/>
          <p:cNvSpPr txBox="1"/>
          <p:nvPr/>
        </p:nvSpPr>
        <p:spPr>
          <a:xfrm>
            <a:off x="3472202" y="3795920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highlight>
                  <a:srgbClr val="00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120 m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 flipV="1">
            <a:off x="6614881" y="2211710"/>
            <a:ext cx="53315" cy="2016224"/>
          </a:xfrm>
          <a:prstGeom prst="line">
            <a:avLst/>
          </a:prstGeom>
          <a:ln w="28575">
            <a:solidFill>
              <a:srgbClr val="17FF1D"/>
            </a:solidFill>
            <a:headEnd type="triangle" w="lg" len="lg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3" name="Text Box 1"/>
          <p:cNvSpPr txBox="1"/>
          <p:nvPr/>
        </p:nvSpPr>
        <p:spPr>
          <a:xfrm>
            <a:off x="6394621" y="3044428"/>
            <a:ext cx="547149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highlight>
                  <a:srgbClr val="00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40 m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28001" y="1987593"/>
            <a:ext cx="1312811" cy="1759479"/>
            <a:chOff x="328001" y="1987593"/>
            <a:chExt cx="1312811" cy="1759479"/>
          </a:xfrm>
        </p:grpSpPr>
        <p:grpSp>
          <p:nvGrpSpPr>
            <p:cNvPr id="37" name="Group 36"/>
            <p:cNvGrpSpPr/>
            <p:nvPr/>
          </p:nvGrpSpPr>
          <p:grpSpPr>
            <a:xfrm>
              <a:off x="338945" y="1987593"/>
              <a:ext cx="1301867" cy="1435946"/>
              <a:chOff x="7571626" y="1468432"/>
              <a:chExt cx="1203338" cy="132727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71626" y="1468432"/>
                <a:ext cx="1203338" cy="1327270"/>
              </a:xfrm>
              <a:prstGeom prst="rect">
                <a:avLst/>
              </a:prstGeom>
            </p:spPr>
          </p:pic>
          <p:cxnSp>
            <p:nvCxnSpPr>
              <p:cNvPr id="40" name="Straight Arrow Connector 39"/>
              <p:cNvCxnSpPr/>
              <p:nvPr/>
            </p:nvCxnSpPr>
            <p:spPr bwMode="auto">
              <a:xfrm flipV="1">
                <a:off x="8054008" y="1919020"/>
                <a:ext cx="46384" cy="334788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328001" y="3500851"/>
              <a:ext cx="1147655" cy="246221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accent1"/>
                </a:buClr>
              </a:pPr>
              <a:r>
                <a:rPr lang="en-US" sz="1000" dirty="0">
                  <a:latin typeface="Arial Narrow"/>
                  <a:cs typeface="Arial Narrow"/>
                </a:rPr>
                <a:t>CERN TT10 branch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42" name="Rectangle 4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C7E38C2F-AABE-4256-B615-1FD5037D81E3}"/>
              </a:ext>
            </a:extLst>
          </p:cNvPr>
          <p:cNvSpPr txBox="1"/>
          <p:nvPr/>
        </p:nvSpPr>
        <p:spPr>
          <a:xfrm>
            <a:off x="7171052" y="3900264"/>
            <a:ext cx="1863585" cy="40011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Indicative dimensions. Model is very flexible at this stage</a:t>
            </a:r>
          </a:p>
        </p:txBody>
      </p:sp>
    </p:spTree>
    <p:extLst>
      <p:ext uri="{BB962C8B-B14F-4D97-AF65-F5344CB8AC3E}">
        <p14:creationId xmlns:p14="http://schemas.microsoft.com/office/powerpoint/2010/main" val="117703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 rot="10800000">
            <a:off x="1403648" y="1868346"/>
            <a:ext cx="6264696" cy="3079050"/>
            <a:chOff x="107504" y="1932715"/>
            <a:chExt cx="5841970" cy="2871283"/>
          </a:xfrm>
        </p:grpSpPr>
        <p:grpSp>
          <p:nvGrpSpPr>
            <p:cNvPr id="71" name="Group 70"/>
            <p:cNvGrpSpPr/>
            <p:nvPr/>
          </p:nvGrpSpPr>
          <p:grpSpPr>
            <a:xfrm>
              <a:off x="107504" y="1932715"/>
              <a:ext cx="5782908" cy="2871283"/>
              <a:chOff x="5422277" y="2993313"/>
              <a:chExt cx="9352421" cy="4643590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 rotWithShape="1">
              <a:blip r:embed="rId2"/>
              <a:srcRect b="-144"/>
              <a:stretch/>
            </p:blipFill>
            <p:spPr>
              <a:xfrm>
                <a:off x="5422277" y="2993313"/>
                <a:ext cx="9352421" cy="4643590"/>
              </a:xfrm>
              <a:prstGeom prst="rect">
                <a:avLst/>
              </a:prstGeom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 rotWithShape="1">
              <a:blip r:embed="rId3"/>
              <a:srcRect l="1297" t="25681" r="2854"/>
              <a:stretch/>
            </p:blipFill>
            <p:spPr>
              <a:xfrm>
                <a:off x="5796136" y="4227933"/>
                <a:ext cx="5214520" cy="3377969"/>
              </a:xfrm>
              <a:prstGeom prst="rect">
                <a:avLst/>
              </a:prstGeom>
            </p:spPr>
          </p:pic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1434835" y="3733484"/>
              <a:ext cx="9331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Service Gallery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1370260" y="2759849"/>
              <a:ext cx="17603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Collimation + Cooling area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1610227">
              <a:off x="1740422" y="2154739"/>
              <a:ext cx="17915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Branch to </a:t>
              </a:r>
              <a:r>
                <a:rPr lang="en-US" sz="1000" dirty="0" err="1">
                  <a:highlight>
                    <a:srgbClr val="FFFF00"/>
                  </a:highlight>
                  <a:latin typeface="Arial Narrow" panose="020B0606020202030204" pitchFamily="34" charset="0"/>
                </a:rPr>
                <a:t>nuSTORM</a:t>
              </a:r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 / ENUBET</a:t>
              </a:r>
            </a:p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  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5264686" y="2688943"/>
              <a:ext cx="684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Extraction TT10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678051" y="2032124"/>
              <a:ext cx="9826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Space for radioactive storage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4213132" y="3644468"/>
              <a:ext cx="836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Utilities room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779177" y="2795438"/>
              <a:ext cx="1327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Target + Horn + dogleg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532633" y="4116309"/>
              <a:ext cx="571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Vertical shaft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463219" y="4220203"/>
              <a:ext cx="571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Vertical shaft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848600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  <a:p>
            <a:pPr marL="0" indent="0">
              <a:buNone/>
            </a:pPr>
            <a:endParaRPr lang="en-GB" sz="1600" b="1" dirty="0">
              <a:solidFill>
                <a:schemeClr val="accent2"/>
              </a:solidFill>
            </a:endParaRP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979712" y="2046701"/>
            <a:ext cx="1929945" cy="2857483"/>
          </a:xfrm>
          <a:prstGeom prst="rect">
            <a:avLst/>
          </a:prstGeom>
          <a:noFill/>
          <a:ln w="19050"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962827" y="1923678"/>
            <a:ext cx="3561501" cy="2212769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980687" y="4191780"/>
            <a:ext cx="3328465" cy="689526"/>
          </a:xfrm>
          <a:prstGeom prst="rect">
            <a:avLst/>
          </a:prstGeom>
          <a:noFill/>
          <a:ln w="19050">
            <a:solidFill>
              <a:schemeClr val="bg2"/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40" name="Rectangle 39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cxnSp>
        <p:nvCxnSpPr>
          <p:cNvPr id="83" name="Straight Arrow Connector 82"/>
          <p:cNvCxnSpPr/>
          <p:nvPr/>
        </p:nvCxnSpPr>
        <p:spPr bwMode="auto">
          <a:xfrm>
            <a:off x="932832" y="3867894"/>
            <a:ext cx="47081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09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/>
          <p:cNvGrpSpPr/>
          <p:nvPr/>
        </p:nvGrpSpPr>
        <p:grpSpPr>
          <a:xfrm rot="10800000">
            <a:off x="1403648" y="1868346"/>
            <a:ext cx="6264696" cy="3079050"/>
            <a:chOff x="107504" y="1932715"/>
            <a:chExt cx="5841970" cy="2871283"/>
          </a:xfrm>
        </p:grpSpPr>
        <p:grpSp>
          <p:nvGrpSpPr>
            <p:cNvPr id="125" name="Group 124"/>
            <p:cNvGrpSpPr/>
            <p:nvPr/>
          </p:nvGrpSpPr>
          <p:grpSpPr>
            <a:xfrm>
              <a:off x="107504" y="1932715"/>
              <a:ext cx="5782908" cy="2871283"/>
              <a:chOff x="5422277" y="2993313"/>
              <a:chExt cx="9352421" cy="4643590"/>
            </a:xfrm>
          </p:grpSpPr>
          <p:pic>
            <p:nvPicPr>
              <p:cNvPr id="135" name="Picture 134"/>
              <p:cNvPicPr>
                <a:picLocks noChangeAspect="1"/>
              </p:cNvPicPr>
              <p:nvPr/>
            </p:nvPicPr>
            <p:blipFill rotWithShape="1">
              <a:blip r:embed="rId2"/>
              <a:srcRect b="-144"/>
              <a:stretch/>
            </p:blipFill>
            <p:spPr>
              <a:xfrm>
                <a:off x="5422277" y="2993313"/>
                <a:ext cx="9352421" cy="4643590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 rotWithShape="1">
              <a:blip r:embed="rId3"/>
              <a:srcRect l="1297" t="25681" r="2854"/>
              <a:stretch/>
            </p:blipFill>
            <p:spPr>
              <a:xfrm>
                <a:off x="5796136" y="4227933"/>
                <a:ext cx="5214520" cy="3377969"/>
              </a:xfrm>
              <a:prstGeom prst="rect">
                <a:avLst/>
              </a:prstGeom>
            </p:spPr>
          </p:pic>
        </p:grp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1434835" y="3733484"/>
              <a:ext cx="9331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Service Gallery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1370260" y="2759849"/>
              <a:ext cx="17603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Collimation + Cooling area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1610227">
              <a:off x="1740422" y="2154739"/>
              <a:ext cx="17915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Branch to </a:t>
              </a:r>
              <a:r>
                <a:rPr lang="en-US" sz="1000" dirty="0" err="1">
                  <a:highlight>
                    <a:srgbClr val="FFFF00"/>
                  </a:highlight>
                  <a:latin typeface="Arial Narrow" panose="020B0606020202030204" pitchFamily="34" charset="0"/>
                </a:rPr>
                <a:t>nuSTORM</a:t>
              </a:r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 / ENUBET</a:t>
              </a:r>
            </a:p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  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5264686" y="2688943"/>
              <a:ext cx="684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Extraction TT10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678051" y="2032124"/>
              <a:ext cx="9826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Space for radioactive storage</a:t>
              </a:r>
              <a:endParaRPr lang="en-GB" sz="1000" dirty="0">
                <a:highlight>
                  <a:srgbClr val="FFFF00"/>
                </a:highlight>
                <a:latin typeface="Arial Narrow" panose="020B060602020203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4213132" y="3644468"/>
              <a:ext cx="836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Utilities room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779177" y="2795438"/>
              <a:ext cx="1327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Target + Horn + dogleg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3532633" y="4116309"/>
              <a:ext cx="571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Vertical shaft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B493905-671F-3B4D-94C4-E264AEBF9FBD}"/>
                </a:ext>
              </a:extLst>
            </p:cNvPr>
            <p:cNvSpPr txBox="1"/>
            <p:nvPr/>
          </p:nvSpPr>
          <p:spPr>
            <a:xfrm rot="10800000">
              <a:off x="463219" y="4220203"/>
              <a:ext cx="571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highlight>
                    <a:srgbClr val="FFFF00"/>
                  </a:highlight>
                  <a:latin typeface="Arial Narrow" panose="020B0606020202030204" pitchFamily="34" charset="0"/>
                </a:rPr>
                <a:t>Vertical shaft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904407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 rot="10800000">
            <a:off x="1972492" y="2071891"/>
            <a:ext cx="5494026" cy="2868239"/>
            <a:chOff x="1578767" y="1975423"/>
            <a:chExt cx="5123303" cy="2674698"/>
          </a:xfrm>
        </p:grpSpPr>
        <p:cxnSp>
          <p:nvCxnSpPr>
            <p:cNvPr id="86" name="Straight Connector 85"/>
            <p:cNvCxnSpPr/>
            <p:nvPr/>
          </p:nvCxnSpPr>
          <p:spPr bwMode="auto">
            <a:xfrm flipV="1">
              <a:off x="5130773" y="1975423"/>
              <a:ext cx="0" cy="2674698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 bwMode="auto">
            <a:xfrm>
              <a:off x="4927677" y="3183145"/>
              <a:ext cx="1693641" cy="34225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 bwMode="auto">
            <a:xfrm>
              <a:off x="4888673" y="4379044"/>
              <a:ext cx="556611" cy="0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 bwMode="auto">
            <a:xfrm flipV="1">
              <a:off x="2410122" y="2733396"/>
              <a:ext cx="0" cy="328866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 bwMode="auto">
            <a:xfrm flipV="1">
              <a:off x="2778558" y="3590179"/>
              <a:ext cx="0" cy="565747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 bwMode="auto">
            <a:xfrm>
              <a:off x="1578767" y="3128059"/>
              <a:ext cx="3336611" cy="48235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 bwMode="auto">
            <a:xfrm flipV="1">
              <a:off x="6370473" y="2714256"/>
              <a:ext cx="0" cy="603559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 bwMode="auto">
            <a:xfrm>
              <a:off x="4992567" y="3454872"/>
              <a:ext cx="372059" cy="1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 bwMode="auto">
            <a:xfrm flipV="1">
              <a:off x="5790594" y="3633576"/>
              <a:ext cx="0" cy="383403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 bwMode="auto">
            <a:xfrm>
              <a:off x="5360854" y="3887991"/>
              <a:ext cx="1211846" cy="0"/>
            </a:xfrm>
            <a:prstGeom prst="line">
              <a:avLst/>
            </a:prstGeom>
            <a:ln w="12700">
              <a:solidFill>
                <a:srgbClr val="17FF1D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96" name="Text Box 1"/>
            <p:cNvSpPr txBox="1"/>
            <p:nvPr/>
          </p:nvSpPr>
          <p:spPr>
            <a:xfrm rot="10800000">
              <a:off x="3455917" y="3043114"/>
              <a:ext cx="548404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81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Text Box 1"/>
            <p:cNvSpPr txBox="1"/>
            <p:nvPr/>
          </p:nvSpPr>
          <p:spPr>
            <a:xfrm rot="10800000">
              <a:off x="5214865" y="3071815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38.5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Text Box 1"/>
            <p:cNvSpPr txBox="1"/>
            <p:nvPr/>
          </p:nvSpPr>
          <p:spPr>
            <a:xfrm rot="10800000">
              <a:off x="4848206" y="4239947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Ø12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Text Box 1"/>
            <p:cNvSpPr txBox="1"/>
            <p:nvPr/>
          </p:nvSpPr>
          <p:spPr>
            <a:xfrm rot="10800000">
              <a:off x="4843725" y="2214581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59.5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 Box 1"/>
            <p:cNvSpPr txBox="1"/>
            <p:nvPr/>
          </p:nvSpPr>
          <p:spPr>
            <a:xfrm rot="10800000">
              <a:off x="5973233" y="2974734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Text Box 1"/>
            <p:cNvSpPr txBox="1"/>
            <p:nvPr/>
          </p:nvSpPr>
          <p:spPr>
            <a:xfrm rot="10800000">
              <a:off x="4802561" y="3322028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5.5</a:t>
              </a: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Text Box 1"/>
            <p:cNvSpPr txBox="1"/>
            <p:nvPr/>
          </p:nvSpPr>
          <p:spPr>
            <a:xfrm rot="10800000">
              <a:off x="5410078" y="3676482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5.5</a:t>
              </a: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 Box 1"/>
            <p:cNvSpPr txBox="1"/>
            <p:nvPr/>
          </p:nvSpPr>
          <p:spPr>
            <a:xfrm rot="10800000">
              <a:off x="5835758" y="3763649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 Box 1"/>
            <p:cNvSpPr txBox="1"/>
            <p:nvPr/>
          </p:nvSpPr>
          <p:spPr>
            <a:xfrm rot="10800000">
              <a:off x="2045704" y="2790523"/>
              <a:ext cx="728837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5.5</a:t>
              </a: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Text Box 1"/>
            <p:cNvSpPr txBox="1"/>
            <p:nvPr/>
          </p:nvSpPr>
          <p:spPr>
            <a:xfrm rot="10800000">
              <a:off x="2594352" y="3763649"/>
              <a:ext cx="465481" cy="234421"/>
            </a:xfrm>
            <a:prstGeom prst="rect">
              <a:avLst/>
            </a:prstGeom>
            <a:noFill/>
            <a:ln w="1270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 dirty="0"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10.5</a:t>
              </a:r>
              <a:r>
                <a:rPr lang="en-US" sz="800" dirty="0">
                  <a:effectLst/>
                  <a:highlight>
                    <a:srgbClr val="00FF00"/>
                  </a:highlight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</a:t>
              </a:r>
              <a:endParaRPr lang="en-GB" sz="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07" name="Rectangle 106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17" name="Straight Arrow Connector 116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cxnSp>
        <p:nvCxnSpPr>
          <p:cNvPr id="137" name="Straight Arrow Connector 136"/>
          <p:cNvCxnSpPr/>
          <p:nvPr/>
        </p:nvCxnSpPr>
        <p:spPr bwMode="auto">
          <a:xfrm>
            <a:off x="932832" y="3867894"/>
            <a:ext cx="47081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7BEE0215-DD4F-451C-B523-4A0DBDB24803}"/>
              </a:ext>
            </a:extLst>
          </p:cNvPr>
          <p:cNvSpPr txBox="1"/>
          <p:nvPr/>
        </p:nvSpPr>
        <p:spPr>
          <a:xfrm>
            <a:off x="7725787" y="3900264"/>
            <a:ext cx="1308850" cy="553998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Indicative dimensions. Model is very flexible at this stage</a:t>
            </a:r>
          </a:p>
        </p:txBody>
      </p:sp>
    </p:spTree>
    <p:extLst>
      <p:ext uri="{BB962C8B-B14F-4D97-AF65-F5344CB8AC3E}">
        <p14:creationId xmlns:p14="http://schemas.microsoft.com/office/powerpoint/2010/main" val="34312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4906888" cy="3795712"/>
          </a:xfrm>
        </p:spPr>
        <p:txBody>
          <a:bodyPr/>
          <a:lstStyle/>
          <a:p>
            <a:r>
              <a:rPr lang="en-GB" sz="2000" dirty="0">
                <a:hlinkClick r:id="rId2"/>
              </a:rPr>
              <a:t>First ideas </a:t>
            </a:r>
            <a:r>
              <a:rPr lang="en-GB" sz="2000" dirty="0"/>
              <a:t>proposed by Marco C. in the 1st Community meeting. </a:t>
            </a:r>
            <a:r>
              <a:rPr lang="en-GB" sz="2000" b="1" dirty="0"/>
              <a:t>TT10 line option seen as most attractive</a:t>
            </a:r>
            <a:r>
              <a:rPr lang="en-GB" sz="2000" dirty="0"/>
              <a:t> (</a:t>
            </a:r>
            <a:r>
              <a:rPr lang="en-GB" sz="2000" dirty="0">
                <a:hlinkClick r:id="rId3"/>
              </a:rPr>
              <a:t>Roberto L. presentation</a:t>
            </a:r>
            <a:r>
              <a:rPr lang="en-GB" sz="2000" dirty="0"/>
              <a:t>). </a:t>
            </a:r>
          </a:p>
          <a:p>
            <a:pPr lvl="1"/>
            <a:r>
              <a:rPr lang="en-GB" sz="1600" dirty="0"/>
              <a:t>O(80kW) should be easily feasible by going sufficiently underground.</a:t>
            </a:r>
          </a:p>
          <a:p>
            <a:pPr lvl="1"/>
            <a:r>
              <a:rPr lang="en-GB" sz="1600" dirty="0"/>
              <a:t>4 MW does not appear to be a showstopper in this layout, but detailed studies will have to be performed. </a:t>
            </a:r>
          </a:p>
          <a:p>
            <a:pPr lvl="1"/>
            <a:r>
              <a:rPr lang="en-GB" sz="1600" dirty="0"/>
              <a:t>Future upgrades towards a collider and HP-SPL should be compatible with this layout.</a:t>
            </a:r>
          </a:p>
          <a:p>
            <a:pPr lvl="1"/>
            <a:r>
              <a:rPr lang="en-US" sz="1600" b="1" dirty="0">
                <a:solidFill>
                  <a:srgbClr val="00B050"/>
                </a:solidFill>
              </a:rPr>
              <a:t>Experience</a:t>
            </a:r>
            <a:r>
              <a:rPr lang="en-US" sz="1600" dirty="0"/>
              <a:t> with other facilities available</a:t>
            </a:r>
            <a:endParaRPr lang="en-GB" sz="1600" dirty="0"/>
          </a:p>
          <a:p>
            <a:pPr lvl="1"/>
            <a:r>
              <a:rPr lang="en-GB" sz="1600" dirty="0"/>
              <a:t>Important to collect all </a:t>
            </a:r>
            <a:r>
              <a:rPr lang="en-GB" sz="1600" b="1" dirty="0">
                <a:solidFill>
                  <a:srgbClr val="FF0000"/>
                </a:solidFill>
              </a:rPr>
              <a:t>requirements </a:t>
            </a:r>
            <a:r>
              <a:rPr lang="en-GB" sz="1600" dirty="0"/>
              <a:t>at this stage in order to be able to provide a first cost estimate by end of 2021 as requested by the study</a:t>
            </a:r>
          </a:p>
          <a:p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TT10 line option (recap)</a:t>
            </a:r>
            <a:endParaRPr lang="en-GB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92080" y="1347614"/>
            <a:ext cx="3419225" cy="266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25" y="1934073"/>
            <a:ext cx="2664299" cy="308618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664877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964" y="3175647"/>
            <a:ext cx="3087673" cy="14299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338" y="3175647"/>
            <a:ext cx="2278014" cy="1458254"/>
          </a:xfrm>
          <a:prstGeom prst="rect">
            <a:avLst/>
          </a:prstGeom>
        </p:spPr>
      </p:pic>
      <p:grpSp>
        <p:nvGrpSpPr>
          <p:cNvPr id="111" name="Group 11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12" name="Rectangle 11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3297528" y="1942508"/>
            <a:ext cx="1147655" cy="40011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Target + Horn + chicane hall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4040618" y="2861471"/>
            <a:ext cx="114765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Cooling tunnel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909805" y="2869221"/>
            <a:ext cx="114765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Services Gallery</a:t>
            </a:r>
          </a:p>
        </p:txBody>
      </p:sp>
      <p:cxnSp>
        <p:nvCxnSpPr>
          <p:cNvPr id="132" name="Straight Arrow Connector 131"/>
          <p:cNvCxnSpPr/>
          <p:nvPr/>
        </p:nvCxnSpPr>
        <p:spPr bwMode="auto">
          <a:xfrm flipV="1">
            <a:off x="1930272" y="4677787"/>
            <a:ext cx="237812" cy="42443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85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25" y="1934073"/>
            <a:ext cx="2664299" cy="308618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664877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 bwMode="auto">
          <a:xfrm flipV="1">
            <a:off x="1457061" y="1959187"/>
            <a:ext cx="14903" cy="2058495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 bwMode="auto">
          <a:xfrm flipV="1">
            <a:off x="1627520" y="4023237"/>
            <a:ext cx="0" cy="848616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 bwMode="auto">
          <a:xfrm flipH="1">
            <a:off x="930982" y="4017682"/>
            <a:ext cx="1998581" cy="0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 bwMode="auto">
          <a:xfrm flipH="1">
            <a:off x="1547247" y="4252133"/>
            <a:ext cx="1224553" cy="0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 bwMode="auto">
          <a:xfrm flipV="1">
            <a:off x="1115616" y="2786554"/>
            <a:ext cx="0" cy="1160574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 bwMode="auto">
          <a:xfrm flipV="1">
            <a:off x="1773151" y="3410943"/>
            <a:ext cx="242820" cy="120718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 bwMode="auto">
          <a:xfrm flipV="1">
            <a:off x="1742711" y="2798177"/>
            <a:ext cx="15740" cy="770286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5" name="Text Box 1"/>
          <p:cNvSpPr txBox="1"/>
          <p:nvPr/>
        </p:nvSpPr>
        <p:spPr>
          <a:xfrm>
            <a:off x="930981" y="3198408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Text Box 1"/>
          <p:cNvSpPr txBox="1"/>
          <p:nvPr/>
        </p:nvSpPr>
        <p:spPr>
          <a:xfrm>
            <a:off x="1263101" y="2368721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Text Box 1"/>
          <p:cNvSpPr txBox="1"/>
          <p:nvPr/>
        </p:nvSpPr>
        <p:spPr>
          <a:xfrm>
            <a:off x="1953679" y="3918779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Text Box 1"/>
          <p:cNvSpPr txBox="1"/>
          <p:nvPr/>
        </p:nvSpPr>
        <p:spPr>
          <a:xfrm>
            <a:off x="1982523" y="4153200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" name="Text Box 1"/>
          <p:cNvSpPr txBox="1"/>
          <p:nvPr/>
        </p:nvSpPr>
        <p:spPr>
          <a:xfrm>
            <a:off x="1457061" y="4371950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Text Box 1"/>
          <p:cNvSpPr txBox="1"/>
          <p:nvPr/>
        </p:nvSpPr>
        <p:spPr>
          <a:xfrm>
            <a:off x="1471964" y="3002165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3" name="Text Box 1"/>
          <p:cNvSpPr txBox="1"/>
          <p:nvPr/>
        </p:nvSpPr>
        <p:spPr>
          <a:xfrm>
            <a:off x="1796738" y="3411263"/>
            <a:ext cx="728837" cy="234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964" y="3175647"/>
            <a:ext cx="3087673" cy="14299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338" y="3175647"/>
            <a:ext cx="2278014" cy="1458254"/>
          </a:xfrm>
          <a:prstGeom prst="rect">
            <a:avLst/>
          </a:prstGeom>
        </p:spPr>
      </p:pic>
      <p:cxnSp>
        <p:nvCxnSpPr>
          <p:cNvPr id="81" name="Straight Connector 80"/>
          <p:cNvCxnSpPr/>
          <p:nvPr/>
        </p:nvCxnSpPr>
        <p:spPr bwMode="auto">
          <a:xfrm flipH="1">
            <a:off x="6516216" y="4387621"/>
            <a:ext cx="1998581" cy="0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 bwMode="auto">
          <a:xfrm flipH="1">
            <a:off x="3851921" y="4371950"/>
            <a:ext cx="1140019" cy="0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 bwMode="auto">
          <a:xfrm flipV="1">
            <a:off x="4372573" y="3280133"/>
            <a:ext cx="23848" cy="1167066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 bwMode="auto">
          <a:xfrm flipH="1" flipV="1">
            <a:off x="7515506" y="3432829"/>
            <a:ext cx="8822" cy="1014370"/>
          </a:xfrm>
          <a:prstGeom prst="line">
            <a:avLst/>
          </a:prstGeom>
          <a:ln w="12700">
            <a:solidFill>
              <a:srgbClr val="17FF1D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7" name="Text Box 1"/>
          <p:cNvSpPr txBox="1"/>
          <p:nvPr/>
        </p:nvSpPr>
        <p:spPr>
          <a:xfrm>
            <a:off x="4427715" y="4253444"/>
            <a:ext cx="728837" cy="23442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8" name="Text Box 1"/>
          <p:cNvSpPr txBox="1"/>
          <p:nvPr/>
        </p:nvSpPr>
        <p:spPr>
          <a:xfrm>
            <a:off x="6909805" y="4270410"/>
            <a:ext cx="465481" cy="23442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10.5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9" name="Text Box 1"/>
          <p:cNvSpPr txBox="1"/>
          <p:nvPr/>
        </p:nvSpPr>
        <p:spPr>
          <a:xfrm>
            <a:off x="4242926" y="3374298"/>
            <a:ext cx="728837" cy="23442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5.2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0" name="Text Box 1"/>
          <p:cNvSpPr txBox="1"/>
          <p:nvPr/>
        </p:nvSpPr>
        <p:spPr>
          <a:xfrm>
            <a:off x="7345039" y="3559428"/>
            <a:ext cx="728837" cy="23442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5.2</a:t>
            </a:r>
            <a:r>
              <a:rPr lang="en-US" sz="800" dirty="0">
                <a:effectLst/>
                <a:highlight>
                  <a:srgbClr val="00FF00"/>
                </a:highlight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endParaRPr lang="en-GB" sz="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12" name="Rectangle 11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3297528" y="1942508"/>
            <a:ext cx="1147655" cy="40011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Target + Horn + chicane hall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4040618" y="2861471"/>
            <a:ext cx="114765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Cooling tunnel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909805" y="2869221"/>
            <a:ext cx="114765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Services Gallery</a:t>
            </a:r>
          </a:p>
        </p:txBody>
      </p:sp>
      <p:cxnSp>
        <p:nvCxnSpPr>
          <p:cNvPr id="132" name="Straight Arrow Connector 131"/>
          <p:cNvCxnSpPr/>
          <p:nvPr/>
        </p:nvCxnSpPr>
        <p:spPr bwMode="auto">
          <a:xfrm flipV="1">
            <a:off x="1930272" y="4677787"/>
            <a:ext cx="237812" cy="42443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C4E949F-38D7-4BAB-993D-499F86E32C4C}"/>
              </a:ext>
            </a:extLst>
          </p:cNvPr>
          <p:cNvSpPr txBox="1"/>
          <p:nvPr/>
        </p:nvSpPr>
        <p:spPr>
          <a:xfrm>
            <a:off x="3418497" y="4632201"/>
            <a:ext cx="324173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Indicative dimensions. Model is very flexible at this stage</a:t>
            </a:r>
          </a:p>
        </p:txBody>
      </p:sp>
    </p:spTree>
    <p:extLst>
      <p:ext uri="{BB962C8B-B14F-4D97-AF65-F5344CB8AC3E}">
        <p14:creationId xmlns:p14="http://schemas.microsoft.com/office/powerpoint/2010/main" val="3362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717891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grpSp>
        <p:nvGrpSpPr>
          <p:cNvPr id="111" name="Group 11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12" name="Rectangle 11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770"/>
          <a:stretch/>
        </p:blipFill>
        <p:spPr>
          <a:xfrm>
            <a:off x="5108297" y="1894386"/>
            <a:ext cx="3098552" cy="3009799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8199385" y="3102528"/>
            <a:ext cx="774762" cy="40011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TIDVG5 (450 GeV/c)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206849" y="2355325"/>
            <a:ext cx="975871" cy="553998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AD-T 3.57 GeV/c momentum chicane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10542" y="2559263"/>
            <a:ext cx="1933866" cy="10969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</p:cNvCxnSpPr>
          <p:nvPr/>
        </p:nvCxnSpPr>
        <p:spPr>
          <a:xfrm flipH="1">
            <a:off x="6124434" y="3220310"/>
            <a:ext cx="2181366" cy="6928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199385" y="3713135"/>
            <a:ext cx="1147655" cy="40011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CENF Shielding, target &amp; horn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71850" y="1972232"/>
            <a:ext cx="1867735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**Representative elements only**</a:t>
            </a:r>
          </a:p>
        </p:txBody>
      </p:sp>
      <p:sp>
        <p:nvSpPr>
          <p:cNvPr id="76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434469" y="1849121"/>
            <a:ext cx="4673827" cy="360422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Target trench like system with beam line below tunnel floor level </a:t>
            </a:r>
            <a:r>
              <a:rPr lang="en-GB" sz="1400" dirty="0"/>
              <a:t>→ robust solution for radio protection</a:t>
            </a:r>
            <a:endParaRPr lang="en-US" sz="1400" dirty="0"/>
          </a:p>
          <a:p>
            <a:r>
              <a:rPr lang="en-US" sz="1400" dirty="0"/>
              <a:t>Vertical handling with beam equipment in modules, placed in a vessel (N2) container</a:t>
            </a:r>
          </a:p>
          <a:p>
            <a:r>
              <a:rPr lang="en-US" sz="1400" dirty="0"/>
              <a:t>Close-by radioactive storage</a:t>
            </a:r>
          </a:p>
          <a:p>
            <a:r>
              <a:rPr lang="en-US" sz="1400" dirty="0"/>
              <a:t>Utilities in parallel gallery</a:t>
            </a:r>
          </a:p>
          <a:p>
            <a:r>
              <a:rPr lang="en-US" sz="1400" dirty="0"/>
              <a:t>Clear separation from downstream cooling area</a:t>
            </a:r>
          </a:p>
          <a:p>
            <a:r>
              <a:rPr lang="en-US" sz="1400" dirty="0"/>
              <a:t>Possibility to branch to other experiments</a:t>
            </a:r>
          </a:p>
          <a:p>
            <a:r>
              <a:rPr lang="en-US" sz="1400" dirty="0"/>
              <a:t>Flexible facility with space accounted for future upgrades. At an early stage (80 kW), shielding may be reduced for cost optimization and could start with a simple target &amp; horn. </a:t>
            </a:r>
            <a:r>
              <a:rPr lang="en-GB" sz="1400" dirty="0"/>
              <a:t>Flexibility to introduce more complex target systems depending on the progresses of the studies for the final Muon collider</a:t>
            </a:r>
            <a:r>
              <a:rPr lang="en-US" sz="1400" dirty="0"/>
              <a:t> .</a:t>
            </a:r>
          </a:p>
        </p:txBody>
      </p:sp>
      <p:cxnSp>
        <p:nvCxnSpPr>
          <p:cNvPr id="63" name="Straight Arrow Connector 62"/>
          <p:cNvCxnSpPr>
            <a:cxnSpLocks/>
          </p:cNvCxnSpPr>
          <p:nvPr/>
        </p:nvCxnSpPr>
        <p:spPr>
          <a:xfrm flipH="1">
            <a:off x="7635326" y="3817266"/>
            <a:ext cx="609082" cy="7258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26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717891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grpSp>
        <p:nvGrpSpPr>
          <p:cNvPr id="111" name="Group 11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12" name="Rectangle 11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76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434471" y="1849121"/>
            <a:ext cx="4432784" cy="360422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Facility is flexible enough to accommodate other experiments. </a:t>
            </a:r>
          </a:p>
          <a:p>
            <a:r>
              <a:rPr lang="en-GB" sz="1400" dirty="0" err="1"/>
              <a:t>nuSTORM</a:t>
            </a:r>
            <a:r>
              <a:rPr lang="en-GB" sz="1400" dirty="0"/>
              <a:t> and potentially ENUBET could be branched from the MUC Demonstrator Facility.</a:t>
            </a:r>
          </a:p>
          <a:p>
            <a:r>
              <a:rPr lang="en-GB" sz="1400" dirty="0"/>
              <a:t>The same target complex would be used profiting from its shielding and general target systems infrastructure, utilities, and accesses. </a:t>
            </a:r>
          </a:p>
          <a:p>
            <a:r>
              <a:rPr lang="en-GB" sz="1400" dirty="0"/>
              <a:t>The double deflection of the beamline could reduce radiation streaming towards the </a:t>
            </a:r>
            <a:r>
              <a:rPr lang="en-GB" sz="1400" dirty="0" err="1"/>
              <a:t>nuSTORM</a:t>
            </a:r>
            <a:r>
              <a:rPr lang="en-GB" sz="1400" dirty="0"/>
              <a:t> ring.</a:t>
            </a:r>
          </a:p>
          <a:p>
            <a:r>
              <a:rPr lang="en-GB" sz="1400" dirty="0"/>
              <a:t>Synergies between experiments would reduce costs on both sides.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Is the 26 GeV/c beam from the PS appropriate for these two experiments? </a:t>
            </a:r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179B35-5A25-42D0-9C2C-7CCD5EAD8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255" y="1885740"/>
            <a:ext cx="3800980" cy="28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03232" cy="717891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>
                <a:solidFill>
                  <a:schemeClr val="accent2"/>
                </a:solidFill>
              </a:rPr>
              <a:t>MUC Demonstrator </a:t>
            </a:r>
            <a:r>
              <a:rPr lang="en-GB" sz="1600" dirty="0"/>
              <a:t>VERY Conceptual layout → To be taken with a “grain of salt”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</a:t>
            </a:r>
            <a:endParaRPr lang="en-GB" dirty="0"/>
          </a:p>
        </p:txBody>
      </p:sp>
      <p:grpSp>
        <p:nvGrpSpPr>
          <p:cNvPr id="111" name="Group 110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112" name="Rectangle 111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76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434471" y="1849121"/>
            <a:ext cx="3057409" cy="360422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Muon Cooling section can be extended if needed</a:t>
            </a:r>
          </a:p>
          <a:p>
            <a:r>
              <a:rPr lang="en-US" sz="1400" dirty="0"/>
              <a:t>Experimental cavern (e.g. for low energy muons) can be foreseen downstream muon cooling tunnel</a:t>
            </a:r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4C64-607C-40C6-A609-6E159B115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868" y="1978138"/>
            <a:ext cx="5022220" cy="24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600" dirty="0"/>
              <a:t>Supported on existing facilities and previous studies, a first MUC Demonstrator facility “concept” layout is show.</a:t>
            </a:r>
          </a:p>
          <a:p>
            <a:r>
              <a:rPr lang="en-US" sz="1600" dirty="0"/>
              <a:t>The facility shall be flexible enough &amp; compatible with future upgrades.</a:t>
            </a:r>
          </a:p>
          <a:p>
            <a:r>
              <a:rPr lang="en-US" sz="1600" dirty="0"/>
              <a:t>3D facility modelling, even if with limited degree of detail is key for costing. </a:t>
            </a:r>
            <a:r>
              <a:rPr lang="en-GB" sz="1600" dirty="0"/>
              <a:t>Important to collect all requirements at this stage in order to be able to provide a first cost estimate by end of 2021, as requested by the study</a:t>
            </a:r>
            <a:endParaRPr lang="en-US" sz="1600" dirty="0"/>
          </a:p>
          <a:p>
            <a:r>
              <a:rPr lang="en-US" sz="1600" dirty="0"/>
              <a:t>Further inputs are needed, and early discussions with Civil engineering, RP, Transport, Cooling &amp; ventilation, power, </a:t>
            </a:r>
            <a:r>
              <a:rPr lang="en-US" sz="1600" dirty="0" err="1"/>
              <a:t>etc</a:t>
            </a:r>
            <a:r>
              <a:rPr lang="en-US" sz="1600" dirty="0"/>
              <a:t> are of major importance</a:t>
            </a:r>
          </a:p>
          <a:p>
            <a:r>
              <a:rPr lang="en-US" sz="1600" dirty="0"/>
              <a:t>Comments and feedback are welcome! e.g. sizes of components in the collimator and muon cooling part, </a:t>
            </a:r>
            <a:r>
              <a:rPr lang="en-US" sz="1600" dirty="0" err="1"/>
              <a:t>etc</a:t>
            </a:r>
            <a:endParaRPr lang="en-US" sz="1600" dirty="0"/>
          </a:p>
          <a:p>
            <a:endParaRPr lang="en-US" sz="1600" dirty="0"/>
          </a:p>
          <a:p>
            <a:pPr lvl="1"/>
            <a:endParaRPr lang="en-GB" sz="1400" dirty="0"/>
          </a:p>
        </p:txBody>
      </p:sp>
      <p:sp>
        <p:nvSpPr>
          <p:cNvPr id="32" name="ZoneTexte 86"/>
          <p:cNvSpPr txBox="1"/>
          <p:nvPr/>
        </p:nvSpPr>
        <p:spPr>
          <a:xfrm>
            <a:off x="5508104" y="3867894"/>
            <a:ext cx="3170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accent5"/>
                </a:solidFill>
                <a:latin typeface="Arial Narrow"/>
                <a:cs typeface="Arial Narrow"/>
              </a:rPr>
              <a:t>by Rui FRANQUEIRA XIMENES* (on behalf of many other)</a:t>
            </a:r>
          </a:p>
          <a:p>
            <a:pPr algn="r"/>
            <a:r>
              <a:rPr lang="en-GB" sz="900" dirty="0">
                <a:solidFill>
                  <a:schemeClr val="accent5"/>
                </a:solidFill>
                <a:latin typeface="Arial Narrow"/>
                <a:cs typeface="Arial Narrow"/>
              </a:rPr>
              <a:t>CERN – Systems Department</a:t>
            </a:r>
          </a:p>
          <a:p>
            <a:pPr algn="r"/>
            <a:r>
              <a:rPr lang="en-GB" sz="900" dirty="0">
                <a:solidFill>
                  <a:schemeClr val="accent5"/>
                </a:solidFill>
                <a:latin typeface="Arial Narrow"/>
                <a:cs typeface="Arial Narrow"/>
              </a:rPr>
              <a:t>Sources Targets Interaction (STI)</a:t>
            </a:r>
          </a:p>
          <a:p>
            <a:pPr algn="r"/>
            <a:r>
              <a:rPr lang="en-GB" sz="900" dirty="0">
                <a:solidFill>
                  <a:schemeClr val="accent5"/>
                </a:solidFill>
                <a:latin typeface="Arial Narrow"/>
                <a:cs typeface="Arial Narrow"/>
              </a:rPr>
              <a:t>Targets Collimators Dumps (TCD)</a:t>
            </a:r>
          </a:p>
          <a:p>
            <a:pPr algn="r"/>
            <a:endParaRPr lang="en-US" sz="300" dirty="0">
              <a:solidFill>
                <a:schemeClr val="accent5"/>
              </a:solidFill>
              <a:latin typeface="Arial Narrow"/>
              <a:cs typeface="Arial Narrow"/>
            </a:endParaRPr>
          </a:p>
          <a:p>
            <a:pPr algn="r"/>
            <a:r>
              <a:rPr lang="en-US" sz="300" dirty="0">
                <a:solidFill>
                  <a:schemeClr val="accent5"/>
                </a:solidFill>
                <a:latin typeface="Arial Narrow"/>
                <a:cs typeface="Arial Narrow"/>
              </a:rPr>
              <a:t>rui.franqueira.ximenes@cern.ch</a:t>
            </a:r>
            <a:endParaRPr lang="en-GB" sz="300" dirty="0">
              <a:solidFill>
                <a:schemeClr val="accent5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7951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Thank you</a:t>
            </a:r>
            <a:b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</a:br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very much for your support and for your attention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1" y="1276350"/>
            <a:ext cx="3915344" cy="3536156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/>
              <a:t>Layout components of the Demonstrator:</a:t>
            </a:r>
          </a:p>
          <a:p>
            <a:r>
              <a:rPr lang="en-GB" sz="1600" dirty="0"/>
              <a:t>Target &amp; Horn (first stage) and potentially superconducting solenoid at a later stage</a:t>
            </a:r>
          </a:p>
          <a:p>
            <a:r>
              <a:rPr lang="en-GB" sz="1600" dirty="0"/>
              <a:t>Momentum selection chicane</a:t>
            </a:r>
          </a:p>
          <a:p>
            <a:r>
              <a:rPr lang="en-GB" sz="1600" dirty="0"/>
              <a:t>Collimation &amp; diagnostics area</a:t>
            </a:r>
          </a:p>
          <a:p>
            <a:r>
              <a:rPr lang="en-GB" sz="1600" dirty="0"/>
              <a:t>Muon Cooling area</a:t>
            </a:r>
          </a:p>
          <a:p>
            <a:r>
              <a:rPr lang="en-GB" sz="1600" dirty="0"/>
              <a:t>Downstream diagnostics area</a:t>
            </a:r>
          </a:p>
          <a:p>
            <a:pPr marL="0" indent="0">
              <a:buNone/>
            </a:pPr>
            <a:r>
              <a:rPr lang="en-US" sz="1600" b="1" dirty="0"/>
              <a:t>++ </a:t>
            </a:r>
          </a:p>
          <a:p>
            <a:r>
              <a:rPr lang="en-US" sz="1600" dirty="0"/>
              <a:t>Service areas (Cooling &amp; ventilation, cryogenics, power, transport, etc…)</a:t>
            </a:r>
          </a:p>
          <a:p>
            <a:r>
              <a:rPr lang="en-US" sz="1600" dirty="0"/>
              <a:t>Radioactive storage</a:t>
            </a:r>
          </a:p>
          <a:p>
            <a:r>
              <a:rPr lang="en-US" sz="1600" i="1" dirty="0"/>
              <a:t>Branch to other experiments</a:t>
            </a:r>
            <a:r>
              <a:rPr lang="en-US" sz="1600" dirty="0"/>
              <a:t> ?</a:t>
            </a:r>
          </a:p>
          <a:p>
            <a:r>
              <a:rPr lang="en-US" sz="1600" dirty="0"/>
              <a:t>… other??</a:t>
            </a:r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860032" y="1625096"/>
            <a:ext cx="3911650" cy="2238733"/>
            <a:chOff x="4548782" y="1773177"/>
            <a:chExt cx="3911650" cy="2238733"/>
          </a:xfrm>
        </p:grpSpPr>
        <p:sp>
          <p:nvSpPr>
            <p:cNvPr id="34" name="Rectangle 33"/>
            <p:cNvSpPr/>
            <p:nvPr/>
          </p:nvSpPr>
          <p:spPr>
            <a:xfrm>
              <a:off x="4548782" y="1773177"/>
              <a:ext cx="3911650" cy="22387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72848" y="3593169"/>
              <a:ext cx="31662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Services (Cryogenics, cooling &amp; ventilation, power, transport, etc)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36912" y="1882046"/>
              <a:ext cx="3751511" cy="1555983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 flipH="1">
            <a:off x="4172474" y="1745249"/>
            <a:ext cx="4650252" cy="1544699"/>
            <a:chOff x="6882562" y="1299081"/>
            <a:chExt cx="4649089" cy="1544699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46340" y="1299081"/>
              <a:ext cx="14044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10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10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098770" y="2427222"/>
              <a:ext cx="14918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69561" y="1473172"/>
              <a:ext cx="15059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19835" y="2443670"/>
              <a:ext cx="1005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82562" y="1326012"/>
              <a:ext cx="9045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0804260" y="1956920"/>
              <a:ext cx="7273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83F29D8-73AC-499E-837B-A36ED6615851}"/>
              </a:ext>
            </a:extLst>
          </p:cNvPr>
          <p:cNvSpPr txBox="1"/>
          <p:nvPr/>
        </p:nvSpPr>
        <p:spPr>
          <a:xfrm>
            <a:off x="6956832" y="4004440"/>
            <a:ext cx="2187168" cy="246221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1000" dirty="0">
                <a:latin typeface="Arial Narrow"/>
                <a:cs typeface="Arial Narrow"/>
              </a:rPr>
              <a:t>*Indicative dimensions by C. Rogers</a:t>
            </a:r>
          </a:p>
        </p:txBody>
      </p:sp>
    </p:spTree>
    <p:extLst>
      <p:ext uri="{BB962C8B-B14F-4D97-AF65-F5344CB8AC3E}">
        <p14:creationId xmlns:p14="http://schemas.microsoft.com/office/powerpoint/2010/main" val="144928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410943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</a:t>
            </a:r>
          </a:p>
          <a:p>
            <a:r>
              <a:rPr lang="en-US" sz="1600" dirty="0"/>
              <a:t>Target + Horn length (O) 5 m. (</a:t>
            </a:r>
            <a:r>
              <a:rPr lang="en-US" sz="1600" dirty="0">
                <a:solidFill>
                  <a:srgbClr val="FF0000"/>
                </a:solidFill>
              </a:rPr>
              <a:t>What volume with solenoid?</a:t>
            </a:r>
            <a:r>
              <a:rPr lang="en-US" sz="1600" dirty="0"/>
              <a:t>)</a:t>
            </a:r>
          </a:p>
          <a:p>
            <a:r>
              <a:rPr lang="en-US" sz="1600" dirty="0"/>
              <a:t>Cooling (Target + Horn) and power (Horn) supplies required</a:t>
            </a:r>
          </a:p>
          <a:p>
            <a:r>
              <a:rPr lang="en-US" sz="1600" dirty="0"/>
              <a:t>High activation / radiation levels (specially for 4 MW case): </a:t>
            </a:r>
          </a:p>
          <a:p>
            <a:endParaRPr lang="en-US" sz="1600" dirty="0"/>
          </a:p>
          <a:p>
            <a:r>
              <a:rPr lang="en-US" sz="1600" dirty="0"/>
              <a:t>Service rooms for power &amp; Cooling Ventilation</a:t>
            </a:r>
          </a:p>
          <a:p>
            <a:r>
              <a:rPr lang="en-US" sz="1600" dirty="0"/>
              <a:t>Shielding (&amp; space for it) </a:t>
            </a:r>
          </a:p>
          <a:p>
            <a:r>
              <a:rPr lang="en-US" sz="1600" dirty="0"/>
              <a:t>Vessel </a:t>
            </a:r>
          </a:p>
          <a:p>
            <a:r>
              <a:rPr lang="en-US" sz="1600" dirty="0"/>
              <a:t>Handling solutions.</a:t>
            </a:r>
          </a:p>
          <a:p>
            <a:r>
              <a:rPr lang="en-US" sz="1600" dirty="0"/>
              <a:t>Radioactive storage in the surrounding area</a:t>
            </a:r>
          </a:p>
          <a:p>
            <a:r>
              <a:rPr lang="en-US" sz="1600" dirty="0"/>
              <a:t>Access from surface 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31" name="Down Arrow 30"/>
          <p:cNvSpPr/>
          <p:nvPr/>
        </p:nvSpPr>
        <p:spPr bwMode="auto">
          <a:xfrm>
            <a:off x="2938397" y="2808049"/>
            <a:ext cx="359246" cy="307925"/>
          </a:xfrm>
          <a:prstGeom prst="downArrow">
            <a:avLst/>
          </a:prstGeom>
          <a:solidFill>
            <a:schemeClr val="accent5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4195102" y="3032564"/>
            <a:ext cx="2562325" cy="1808708"/>
            <a:chOff x="4195102" y="3032564"/>
            <a:chExt cx="2562325" cy="1808708"/>
          </a:xfrm>
        </p:grpSpPr>
        <p:sp>
          <p:nvSpPr>
            <p:cNvPr id="27" name="Left Brace 26"/>
            <p:cNvSpPr/>
            <p:nvPr/>
          </p:nvSpPr>
          <p:spPr>
            <a:xfrm rot="10800000">
              <a:off x="4195102" y="3032564"/>
              <a:ext cx="775581" cy="1808708"/>
            </a:xfrm>
            <a:prstGeom prst="lef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Content Placeholder 1">
              <a:extLst>
                <a:ext uri="{FF2B5EF4-FFF2-40B4-BE49-F238E27FC236}">
                  <a16:creationId xmlns:a16="http://schemas.microsoft.com/office/drawing/2014/main" id="{8DC6FFB9-A3FD-7149-AD5C-8EDB71A757AA}"/>
                </a:ext>
              </a:extLst>
            </p:cNvPr>
            <p:cNvSpPr txBox="1">
              <a:spLocks/>
            </p:cNvSpPr>
            <p:nvPr/>
          </p:nvSpPr>
          <p:spPr>
            <a:xfrm>
              <a:off x="5046453" y="3579862"/>
              <a:ext cx="1710974" cy="93186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/>
                <a:t>All of these set requirements for the layout</a:t>
              </a:r>
              <a:endParaRPr lang="en-GB" sz="1600" b="1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626272"/>
            <a:ext cx="2761162" cy="1888837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9" name="Rectangle 38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6" name="Freeform 55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2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410943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 err="1">
                <a:solidFill>
                  <a:schemeClr val="accent5"/>
                </a:solidFill>
              </a:rPr>
              <a:t>NuMI</a:t>
            </a:r>
            <a:r>
              <a:rPr lang="en-GB" sz="1600" b="1" dirty="0">
                <a:solidFill>
                  <a:schemeClr val="accent5"/>
                </a:solidFill>
              </a:rPr>
              <a:t> @ FNAL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873434"/>
            <a:ext cx="4579250" cy="28168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466" y="1414936"/>
            <a:ext cx="3000391" cy="139083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40" y="1904828"/>
            <a:ext cx="1518136" cy="268314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259" y="2900037"/>
            <a:ext cx="1215327" cy="1797242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6669564" y="2607619"/>
            <a:ext cx="566732" cy="1044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5401" y="4018752"/>
            <a:ext cx="2842142" cy="95410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Underground hall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Vertical Handling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Equipment by modules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Module is a suspended frame w/ equipment + shielding + utilities connections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911234" y="4585775"/>
            <a:ext cx="263587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hlinkClick r:id="rId6"/>
              </a:rPr>
              <a:t>Yun He, </a:t>
            </a:r>
            <a:r>
              <a:rPr lang="en-GB" sz="1000" dirty="0" err="1">
                <a:hlinkClick r:id="rId6"/>
              </a:rPr>
              <a:t>NuMI</a:t>
            </a:r>
            <a:r>
              <a:rPr lang="en-GB" sz="1000" dirty="0">
                <a:hlinkClick r:id="rId6"/>
              </a:rPr>
              <a:t> Neutrino Beam Operations and Megawatt Upgrade, NUFACT2019</a:t>
            </a:r>
            <a:endParaRPr lang="en-GB" sz="1000" dirty="0"/>
          </a:p>
        </p:txBody>
      </p:sp>
      <p:grpSp>
        <p:nvGrpSpPr>
          <p:cNvPr id="37" name="Group 36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8" name="Rectangle 37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5" name="Freeform 54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4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410943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 err="1">
                <a:solidFill>
                  <a:schemeClr val="accent5"/>
                </a:solidFill>
              </a:rPr>
              <a:t>NuMI</a:t>
            </a:r>
            <a:r>
              <a:rPr lang="en-GB" sz="1600" b="1" dirty="0">
                <a:solidFill>
                  <a:schemeClr val="accent5"/>
                </a:solidFill>
              </a:rPr>
              <a:t> @ FNAL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5" y="1907990"/>
            <a:ext cx="4839483" cy="266245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036316" y="1981525"/>
            <a:ext cx="2842142" cy="584775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Utilities room on a separate gallery parallel to the beamline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Shielding between beam line access shaft</a:t>
            </a:r>
            <a:endParaRPr lang="en-GB" sz="1000" dirty="0">
              <a:latin typeface="Arial Narrow"/>
              <a:cs typeface="Arial Narrow"/>
            </a:endParaRP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911234" y="4585775"/>
            <a:ext cx="263587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hlinkClick r:id="rId3"/>
              </a:rPr>
              <a:t>Yun He, </a:t>
            </a:r>
            <a:r>
              <a:rPr lang="en-GB" sz="1000" dirty="0" err="1">
                <a:hlinkClick r:id="rId3"/>
              </a:rPr>
              <a:t>NuMI</a:t>
            </a:r>
            <a:r>
              <a:rPr lang="en-GB" sz="1000" dirty="0">
                <a:hlinkClick r:id="rId3"/>
              </a:rPr>
              <a:t> Neutrino Beam Operations and Megawatt Upgrade, NUFACT2019</a:t>
            </a:r>
            <a:endParaRPr lang="en-GB" sz="1000" dirty="0"/>
          </a:p>
        </p:txBody>
      </p:sp>
      <p:grpSp>
        <p:nvGrpSpPr>
          <p:cNvPr id="35" name="Group 34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6" name="Rectangle 3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3" name="Freeform 52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410943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US" sz="1600" b="1" dirty="0">
                <a:solidFill>
                  <a:schemeClr val="accent5"/>
                </a:solidFill>
              </a:rPr>
              <a:t>T2K @ J-PARC </a:t>
            </a:r>
            <a:endParaRPr lang="en-GB" sz="1600" b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GB" sz="1600" b="1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1" y="1882487"/>
            <a:ext cx="4472600" cy="260279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374" y="699542"/>
            <a:ext cx="2468333" cy="40781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892" y="1894523"/>
            <a:ext cx="2050812" cy="258497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139952" y="3791395"/>
            <a:ext cx="2842142" cy="1138773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Vertical Handling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Equipment by modules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Module is a suspended frame w/ equipment + shielding + utilities connections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Installation by steps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Placed inside a He vessel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0" y="1707654"/>
            <a:ext cx="748648" cy="110888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Arrow Connector 34"/>
          <p:cNvCxnSpPr/>
          <p:nvPr/>
        </p:nvCxnSpPr>
        <p:spPr>
          <a:xfrm flipH="1">
            <a:off x="8676456" y="1469186"/>
            <a:ext cx="144016" cy="6705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892665" y="4479501"/>
            <a:ext cx="2549526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hlinkClick r:id="rId6"/>
              </a:rPr>
              <a:t>https://t2k.org/docs/photos/beamline</a:t>
            </a:r>
            <a:r>
              <a:rPr lang="en-GB" sz="1000" dirty="0"/>
              <a:t> </a:t>
            </a:r>
          </a:p>
          <a:p>
            <a:pPr marL="0" indent="0">
              <a:buNone/>
            </a:pPr>
            <a:r>
              <a:rPr lang="en-GB" sz="1000" dirty="0">
                <a:hlinkClick r:id="rId7"/>
              </a:rPr>
              <a:t>https://doi.org/10.1016/j.nima.2011.06.067</a:t>
            </a:r>
            <a:r>
              <a:rPr lang="en-GB" sz="1000" dirty="0"/>
              <a:t> </a:t>
            </a:r>
          </a:p>
        </p:txBody>
      </p:sp>
      <p:grpSp>
        <p:nvGrpSpPr>
          <p:cNvPr id="39" name="Group 38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40" name="Rectangle 39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7" name="Freeform 56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99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736167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>
                <a:solidFill>
                  <a:schemeClr val="accent5"/>
                </a:solidFill>
              </a:rPr>
              <a:t>CN2PY - LBNO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00" y="1879005"/>
            <a:ext cx="4433097" cy="26649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953" y="1210964"/>
            <a:ext cx="2572974" cy="347321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22934" y="1894350"/>
            <a:ext cx="3129248" cy="1815882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Wide transversal tunnel offset from target &amp; Horn leading to a bunker area.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Vertical Handling along the beam line &amp; access tunnel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Equipment is supported on the ground (shielding blocks) &amp; contained in a vessel.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Multiple shielding blocks</a:t>
            </a:r>
            <a:endParaRPr lang="en-GB" sz="1000" dirty="0">
              <a:latin typeface="Arial Narrow"/>
              <a:cs typeface="Arial Narrow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Placed inside a He vessel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Utilities room on a separate gallery parallel to the beamline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endParaRPr lang="en-GB" sz="1000" dirty="0">
              <a:latin typeface="Arial Narrow"/>
              <a:cs typeface="Arial Narrow"/>
            </a:endParaRPr>
          </a:p>
        </p:txBody>
      </p:sp>
      <p:grpSp>
        <p:nvGrpSpPr>
          <p:cNvPr id="35" name="Group 34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6" name="Rectangle 3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sp>
        <p:nvSpPr>
          <p:cNvPr id="53" name="Freeform 52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892664" y="4508137"/>
            <a:ext cx="4496344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hlinkClick r:id="rId4"/>
              </a:rPr>
              <a:t>I. </a:t>
            </a:r>
            <a:r>
              <a:rPr lang="en-GB" sz="1000" dirty="0" err="1">
                <a:hlinkClick r:id="rId4"/>
              </a:rPr>
              <a:t>Efthymiopoulos</a:t>
            </a:r>
            <a:r>
              <a:rPr lang="en-GB" sz="1000" dirty="0">
                <a:hlinkClick r:id="rId4"/>
              </a:rPr>
              <a:t>, Design Study For A Future Laguna-LBNO Long-baseline</a:t>
            </a:r>
          </a:p>
          <a:p>
            <a:pPr marL="0" indent="0">
              <a:buNone/>
            </a:pPr>
            <a:r>
              <a:rPr lang="en-GB" sz="1000" dirty="0">
                <a:hlinkClick r:id="rId4"/>
              </a:rPr>
              <a:t>Neutrino Facility At </a:t>
            </a:r>
            <a:r>
              <a:rPr lang="en-GB" sz="1000" dirty="0" err="1">
                <a:hlinkClick r:id="rId4"/>
              </a:rPr>
              <a:t>Cern</a:t>
            </a:r>
            <a:r>
              <a:rPr lang="en-GB" sz="1000" dirty="0">
                <a:hlinkClick r:id="rId4"/>
              </a:rPr>
              <a:t>, THPFI056, IPAC2013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770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 flipH="1">
            <a:off x="3014416" y="630759"/>
            <a:ext cx="3343767" cy="837673"/>
            <a:chOff x="6855786" y="1521932"/>
            <a:chExt cx="4416371" cy="1182398"/>
          </a:xfrm>
        </p:grpSpPr>
        <p:sp>
          <p:nvSpPr>
            <p:cNvPr id="34" name="Rectangle 33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94448" y="1521932"/>
              <a:ext cx="1859550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Target + horn (1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st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 / superconducting solenoid (2</a:t>
              </a:r>
              <a:r>
                <a:rPr lang="en-GB" sz="600" b="1" baseline="300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nd</a:t>
              </a:r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 phase)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705793" y="2427222"/>
              <a:ext cx="1884852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Momentum selection chicane 10x 4 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35851" y="1539369"/>
              <a:ext cx="1505964" cy="39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Collimation and upstream diagnostics area: 10x4 m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87740" y="2443669"/>
              <a:ext cx="1237229" cy="260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Cooling area: 50x4 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55786" y="1562700"/>
              <a:ext cx="134625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Downstream diagnostics area: 5x4 m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10320331" y="2170410"/>
              <a:ext cx="270314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0539658" y="1956921"/>
              <a:ext cx="732499" cy="390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Injection from TT10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57" y="1913004"/>
            <a:ext cx="3151021" cy="245391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266" y="1421608"/>
            <a:ext cx="3839541" cy="331029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736167" cy="3536156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Target + Horn (and/or superconducting solenoid) - </a:t>
            </a:r>
            <a:r>
              <a:rPr lang="en-GB" sz="1600" b="1" dirty="0">
                <a:solidFill>
                  <a:schemeClr val="accent5"/>
                </a:solidFill>
              </a:rPr>
              <a:t>CENF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 ideas</a:t>
            </a:r>
          </a:p>
        </p:txBody>
      </p:sp>
      <p:sp>
        <p:nvSpPr>
          <p:cNvPr id="25" name="Freeform 24"/>
          <p:cNvSpPr/>
          <p:nvPr/>
        </p:nvSpPr>
        <p:spPr>
          <a:xfrm flipH="1">
            <a:off x="3096488" y="658674"/>
            <a:ext cx="1206367" cy="542924"/>
          </a:xfrm>
          <a:custGeom>
            <a:avLst/>
            <a:gdLst>
              <a:gd name="connsiteX0" fmla="*/ 0 w 1302544"/>
              <a:gd name="connsiteY0" fmla="*/ 16669 h 538162"/>
              <a:gd name="connsiteX1" fmla="*/ 0 w 1302544"/>
              <a:gd name="connsiteY1" fmla="*/ 266700 h 538162"/>
              <a:gd name="connsiteX2" fmla="*/ 321469 w 1302544"/>
              <a:gd name="connsiteY2" fmla="*/ 266700 h 538162"/>
              <a:gd name="connsiteX3" fmla="*/ 321469 w 1302544"/>
              <a:gd name="connsiteY3" fmla="*/ 538162 h 538162"/>
              <a:gd name="connsiteX4" fmla="*/ 678656 w 1302544"/>
              <a:gd name="connsiteY4" fmla="*/ 538162 h 538162"/>
              <a:gd name="connsiteX5" fmla="*/ 678656 w 1302544"/>
              <a:gd name="connsiteY5" fmla="*/ 259556 h 538162"/>
              <a:gd name="connsiteX6" fmla="*/ 1302544 w 1302544"/>
              <a:gd name="connsiteY6" fmla="*/ 259556 h 538162"/>
              <a:gd name="connsiteX7" fmla="*/ 1302544 w 1302544"/>
              <a:gd name="connsiteY7" fmla="*/ 0 h 538162"/>
              <a:gd name="connsiteX8" fmla="*/ 0 w 1302544"/>
              <a:gd name="connsiteY8" fmla="*/ 16669 h 538162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78656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78656 w 1302544"/>
              <a:gd name="connsiteY4" fmla="*/ 542924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321469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321469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37519 w 1302544"/>
              <a:gd name="connsiteY5" fmla="*/ 264318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  <a:gd name="connsiteX0" fmla="*/ 2381 w 1302544"/>
              <a:gd name="connsiteY0" fmla="*/ 0 h 542924"/>
              <a:gd name="connsiteX1" fmla="*/ 0 w 1302544"/>
              <a:gd name="connsiteY1" fmla="*/ 271462 h 542924"/>
              <a:gd name="connsiteX2" fmla="*/ 276903 w 1302544"/>
              <a:gd name="connsiteY2" fmla="*/ 271462 h 542924"/>
              <a:gd name="connsiteX3" fmla="*/ 273475 w 1302544"/>
              <a:gd name="connsiteY3" fmla="*/ 542924 h 542924"/>
              <a:gd name="connsiteX4" fmla="*/ 640947 w 1302544"/>
              <a:gd name="connsiteY4" fmla="*/ 539749 h 542924"/>
              <a:gd name="connsiteX5" fmla="*/ 644375 w 1302544"/>
              <a:gd name="connsiteY5" fmla="*/ 267493 h 542924"/>
              <a:gd name="connsiteX6" fmla="*/ 1302544 w 1302544"/>
              <a:gd name="connsiteY6" fmla="*/ 264318 h 542924"/>
              <a:gd name="connsiteX7" fmla="*/ 1302544 w 1302544"/>
              <a:gd name="connsiteY7" fmla="*/ 4762 h 542924"/>
              <a:gd name="connsiteX8" fmla="*/ 2381 w 1302544"/>
              <a:gd name="connsiteY8" fmla="*/ 0 h 54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544" h="542924">
                <a:moveTo>
                  <a:pt x="2381" y="0"/>
                </a:moveTo>
                <a:cubicBezTo>
                  <a:pt x="1587" y="90487"/>
                  <a:pt x="794" y="180975"/>
                  <a:pt x="0" y="271462"/>
                </a:cubicBezTo>
                <a:lnTo>
                  <a:pt x="276903" y="271462"/>
                </a:lnTo>
                <a:cubicBezTo>
                  <a:pt x="275760" y="361949"/>
                  <a:pt x="274618" y="452437"/>
                  <a:pt x="273475" y="542924"/>
                </a:cubicBezTo>
                <a:lnTo>
                  <a:pt x="640947" y="539749"/>
                </a:lnTo>
                <a:cubicBezTo>
                  <a:pt x="639804" y="447939"/>
                  <a:pt x="645518" y="359303"/>
                  <a:pt x="644375" y="267493"/>
                </a:cubicBezTo>
                <a:lnTo>
                  <a:pt x="1302544" y="264318"/>
                </a:lnTo>
                <a:lnTo>
                  <a:pt x="1302544" y="4762"/>
                </a:lnTo>
                <a:lnTo>
                  <a:pt x="2381" y="0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239382" y="1916527"/>
            <a:ext cx="2323916" cy="156966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1000" dirty="0">
                <a:latin typeface="Arial Narrow"/>
                <a:cs typeface="Arial Narrow"/>
              </a:rPr>
              <a:t>Beam line located in a deep trench with handling made from the surface building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Trench with fixed shielding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Equipment on modules with integrated shielding, contained in a vessel.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US" sz="1000" dirty="0">
                <a:latin typeface="Arial Narrow"/>
                <a:cs typeface="Arial Narrow"/>
              </a:rPr>
              <a:t>Utilities connected on top of the module to the services rooms on the side</a:t>
            </a: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 txBox="1">
            <a:spLocks/>
          </p:cNvSpPr>
          <p:nvPr/>
        </p:nvSpPr>
        <p:spPr>
          <a:xfrm>
            <a:off x="746241" y="4423752"/>
            <a:ext cx="2695950" cy="4335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 err="1">
                <a:hlinkClick r:id="rId4"/>
              </a:rPr>
              <a:t>R.Steerenberg</a:t>
            </a:r>
            <a:r>
              <a:rPr lang="en-GB" sz="1000" dirty="0">
                <a:hlinkClick r:id="rId4"/>
              </a:rPr>
              <a:t>, Design Study for a CERN Short Base-Line Neutrino Facility, TUPEA052, </a:t>
            </a:r>
            <a:r>
              <a:rPr lang="en-US" sz="1000" dirty="0">
                <a:hlinkClick r:id="rId4"/>
              </a:rPr>
              <a:t>IPAC2013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4856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2592</Words>
  <Application>Microsoft Office PowerPoint</Application>
  <PresentationFormat>On-screen Show (16:9)</PresentationFormat>
  <Paragraphs>425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Arial Narrow</vt:lpstr>
      <vt:lpstr>ArialNarrow</vt:lpstr>
      <vt:lpstr>Calibri</vt:lpstr>
      <vt:lpstr>Times New Roman</vt:lpstr>
      <vt:lpstr>Wingdings</vt:lpstr>
      <vt:lpstr>IMCC - 1</vt:lpstr>
      <vt:lpstr>1_IMCC - 1</vt:lpstr>
      <vt:lpstr>Conceptual layout of the MUC Test Facility 2nd Muon Community Meeting, 12-14 July 2021</vt:lpstr>
      <vt:lpstr>TT10 line option (recap)</vt:lpstr>
      <vt:lpstr>Layout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Layout ideas</vt:lpstr>
      <vt:lpstr>Conceptual layout</vt:lpstr>
      <vt:lpstr>Conceptual layout</vt:lpstr>
      <vt:lpstr>Conceptual layout</vt:lpstr>
      <vt:lpstr>Conceptual layout</vt:lpstr>
      <vt:lpstr>Conceptual layout</vt:lpstr>
      <vt:lpstr>Conceptual layout</vt:lpstr>
      <vt:lpstr>Conceptual layout</vt:lpstr>
      <vt:lpstr>Conceptual layout</vt:lpstr>
      <vt:lpstr>Conceptual layout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Rui Franqueira Ximenes</cp:lastModifiedBy>
  <cp:revision>472</cp:revision>
  <dcterms:created xsi:type="dcterms:W3CDTF">2021-05-17T12:13:58Z</dcterms:created>
  <dcterms:modified xsi:type="dcterms:W3CDTF">2021-07-12T10:26:35Z</dcterms:modified>
</cp:coreProperties>
</file>