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4" r:id="rId3"/>
    <p:sldId id="258" r:id="rId4"/>
    <p:sldId id="259" r:id="rId5"/>
    <p:sldId id="260" r:id="rId6"/>
    <p:sldId id="266" r:id="rId7"/>
    <p:sldId id="261" r:id="rId8"/>
    <p:sldId id="263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F2987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82F14-1A0E-4F42-A16C-636329D341C0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346C1-934A-471C-8B8A-8077047013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65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CA73C-E776-48AE-96D0-F01C043C8AB7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65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6EF-BC3E-46EB-A105-54ADADE6B251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9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BAD45-4851-4302-8070-4C6A46677F39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1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C2DD-A934-4110-BE05-2D2313D20BA5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9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0BC8-B5E4-4A3D-B57D-9A6E9F9F8690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39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2B81-416A-4232-ADF9-66032F180137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3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78296-14F0-4E5C-B41C-E039E0CB9592}" type="datetime1">
              <a:rPr lang="en-GB" smtClean="0"/>
              <a:t>12/07/2021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79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33D5-59E3-4372-86B7-FCE9AA5B3E33}" type="datetime1">
              <a:rPr lang="en-GB" smtClean="0"/>
              <a:t>12/07/2021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8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11F3-5CDD-45F3-BFE4-A3DBBA60B1BF}" type="datetime1">
              <a:rPr lang="en-GB" smtClean="0"/>
              <a:t>12/07/2021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075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6971-04D7-481D-9610-058F8EB31186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5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8124-9833-4FAB-8902-DC44292E1C34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94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E8638-810E-451B-B8DB-3D0E18AEB735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0E7FA-8CC1-4B48-8E5D-A9E1FE658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8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16.021001" TargetMode="External"/><Relationship Id="rId7" Type="http://schemas.openxmlformats.org/officeDocument/2006/relationships/hyperlink" Target="https://journals.aps.org/prab/abstract/10.1103/PhysRevSTAB.14.11100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ccelconf.web.cern.ch/pac2009/papers/we1grc04.pdf" TargetMode="External"/><Relationship Id="rId5" Type="http://schemas.openxmlformats.org/officeDocument/2006/relationships/image" Target="../media/image7.emf"/><Relationship Id="rId4" Type="http://schemas.openxmlformats.org/officeDocument/2006/relationships/hyperlink" Target="https://accelconf.web.cern.ch/ipac2012/papers/moppc044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ccelconf.web.cern.ch/ipac2016/papers/tupmy044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hyperlink" Target="https://accelconf.web.cern.ch/IPAC2014/papers/mopri007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journals.aps.org/prab/abstract/10.1103/PhysRevSTAB.16.021001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physics.princeton.edu/~mcdonald/mumu/target/ipac12/weppd036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ccelconf.web.cern.ch/IPAC2014/papers/thpri088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ab/pdf/10.1103/PhysRevAccelBeams.21.05300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71858A6-1ACB-4CD1-94E4-2C3D01C25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48" y="141744"/>
            <a:ext cx="2115649" cy="2115649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715E3638-3EFA-4E56-B42E-A9F7BD37BF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11"/>
          <a:stretch/>
        </p:blipFill>
        <p:spPr>
          <a:xfrm>
            <a:off x="9644536" y="639778"/>
            <a:ext cx="1935816" cy="1119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32345B-5D5E-4538-880B-74A17D4B8A09}"/>
              </a:ext>
            </a:extLst>
          </p:cNvPr>
          <p:cNvSpPr txBox="1"/>
          <p:nvPr/>
        </p:nvSpPr>
        <p:spPr>
          <a:xfrm>
            <a:off x="2174194" y="2544418"/>
            <a:ext cx="8082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Pion Yield and Energy Deposition </a:t>
            </a:r>
          </a:p>
          <a:p>
            <a:r>
              <a:rPr lang="en-GB" sz="4400" dirty="0"/>
              <a:t>                     Simulations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1E442C-7331-487C-987A-522F01EDD5DC}"/>
              </a:ext>
            </a:extLst>
          </p:cNvPr>
          <p:cNvSpPr txBox="1"/>
          <p:nvPr/>
        </p:nvSpPr>
        <p:spPr>
          <a:xfrm>
            <a:off x="4182976" y="4277993"/>
            <a:ext cx="38260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           John Back</a:t>
            </a:r>
          </a:p>
          <a:p>
            <a:r>
              <a:rPr lang="en-GB" sz="3200" dirty="0">
                <a:solidFill>
                  <a:srgbClr val="5F2987"/>
                </a:solidFill>
              </a:rPr>
              <a:t>University of Warwick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A21EAE-CF0B-42EC-90ED-A8C74E7BF580}"/>
              </a:ext>
            </a:extLst>
          </p:cNvPr>
          <p:cNvSpPr txBox="1"/>
          <p:nvPr/>
        </p:nvSpPr>
        <p:spPr>
          <a:xfrm>
            <a:off x="2727297" y="5780599"/>
            <a:ext cx="7113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2</a:t>
            </a:r>
            <a:r>
              <a:rPr lang="en-GB" sz="2800" baseline="30000" dirty="0">
                <a:solidFill>
                  <a:srgbClr val="0000FF"/>
                </a:solidFill>
              </a:rPr>
              <a:t>nd</a:t>
            </a:r>
            <a:r>
              <a:rPr lang="en-GB" sz="2800" dirty="0">
                <a:solidFill>
                  <a:srgbClr val="0000FF"/>
                </a:solidFill>
              </a:rPr>
              <a:t> Muon Community Meeting, 12-14 July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CA451C-805D-4F8C-AAD8-5410BDA1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967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45C25F-24B6-476E-BA1B-DD50FE921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5A19AD-CED9-440E-9F51-6F525B7C2FF2}"/>
              </a:ext>
            </a:extLst>
          </p:cNvPr>
          <p:cNvSpPr txBox="1"/>
          <p:nvPr/>
        </p:nvSpPr>
        <p:spPr>
          <a:xfrm>
            <a:off x="4168472" y="6291483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Phys. Rev. ST AB 16, 021001 (2013)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8E5C56-409C-4DD6-B052-D51BC1F92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87" y="258441"/>
            <a:ext cx="9928455" cy="603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3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D7D1-DEEC-40C6-961E-40A8CA96C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070" y="158390"/>
            <a:ext cx="3153355" cy="1325563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0861A-9408-48B9-8FE6-070BF76C8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83953"/>
            <a:ext cx="10515601" cy="427302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Summary of </a:t>
            </a:r>
            <a:r>
              <a:rPr lang="en-GB" dirty="0">
                <a:sym typeface="Symbol" panose="05050102010706020507" pitchFamily="18" charset="2"/>
              </a:rPr>
              <a:t></a:t>
            </a:r>
            <a:r>
              <a:rPr lang="en-GB" dirty="0"/>
              <a:t>Fact &amp; 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Collider </a:t>
            </a:r>
            <a:r>
              <a:rPr lang="en-GB" dirty="0">
                <a:sym typeface="Symbol" panose="05050102010706020507" pitchFamily="18" charset="2"/>
              </a:rPr>
              <a:t>,</a:t>
            </a:r>
            <a:r>
              <a:rPr lang="en-GB" dirty="0"/>
              <a:t> yields &amp; energy deposition</a:t>
            </a:r>
          </a:p>
          <a:p>
            <a:pPr lvl="1"/>
            <a:r>
              <a:rPr lang="en-GB" dirty="0"/>
              <a:t>Yields normalised to per proton per GeV (KE)</a:t>
            </a:r>
          </a:p>
          <a:p>
            <a:pPr lvl="1"/>
            <a:r>
              <a:rPr lang="en-GB" dirty="0"/>
              <a:t>Energy deposition studies: 4MW proton beam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Published results from journals &amp; conferences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Target simulation studies:</a:t>
            </a:r>
          </a:p>
          <a:p>
            <a:pPr lvl="1"/>
            <a:r>
              <a:rPr lang="en-GB" dirty="0"/>
              <a:t>International Design Study, Muon Accelerator Program, </a:t>
            </a:r>
            <a:r>
              <a:rPr lang="en-GB" dirty="0" err="1"/>
              <a:t>EUROnu</a:t>
            </a:r>
            <a:r>
              <a:rPr lang="en-GB" dirty="0"/>
              <a:t>, …</a:t>
            </a:r>
          </a:p>
          <a:p>
            <a:pPr lvl="1"/>
            <a:r>
              <a:rPr lang="en-GB" dirty="0"/>
              <a:t>Geometry based on solenoidal focusing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MARS, FLUKA &amp; GEANT4 packages (&amp; ICOOL)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Target options: Hg or Ga liquid jets, W powder jet, W or C rods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6ED65-1331-4F8F-943D-2AC98C25B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82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4C7F4AA4-6C2A-4C44-9317-102E3FA85C69}"/>
              </a:ext>
            </a:extLst>
          </p:cNvPr>
          <p:cNvGrpSpPr/>
          <p:nvPr/>
        </p:nvGrpSpPr>
        <p:grpSpPr>
          <a:xfrm>
            <a:off x="7401194" y="4331367"/>
            <a:ext cx="4549926" cy="2255094"/>
            <a:chOff x="7411701" y="4295926"/>
            <a:chExt cx="4549926" cy="225509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409334E-F291-44C3-AACA-B7C783EBB195}"/>
                </a:ext>
              </a:extLst>
            </p:cNvPr>
            <p:cNvGrpSpPr/>
            <p:nvPr/>
          </p:nvGrpSpPr>
          <p:grpSpPr>
            <a:xfrm>
              <a:off x="7411701" y="4295926"/>
              <a:ext cx="4549926" cy="2255094"/>
              <a:chOff x="7411701" y="4295926"/>
              <a:chExt cx="4549926" cy="2255094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12B89C0-4D7F-463A-B3E6-B192FF4D06FB}"/>
                  </a:ext>
                </a:extLst>
              </p:cNvPr>
              <p:cNvGrpSpPr/>
              <p:nvPr/>
            </p:nvGrpSpPr>
            <p:grpSpPr>
              <a:xfrm>
                <a:off x="7411701" y="4341747"/>
                <a:ext cx="4549926" cy="2209273"/>
                <a:chOff x="7412695" y="4379407"/>
                <a:chExt cx="4549926" cy="2209273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EAAF58C3-B54C-457A-91C7-0136AEC12D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412695" y="4379407"/>
                  <a:ext cx="4549926" cy="2209273"/>
                </a:xfrm>
                <a:prstGeom prst="rect">
                  <a:avLst/>
                </a:prstGeom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F5F1106-3A07-4C45-A8AB-6E6D12A3557A}"/>
                    </a:ext>
                  </a:extLst>
                </p:cNvPr>
                <p:cNvSpPr txBox="1"/>
                <p:nvPr/>
              </p:nvSpPr>
              <p:spPr>
                <a:xfrm>
                  <a:off x="7424414" y="5184000"/>
                  <a:ext cx="96622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σ = 0.3r</a:t>
                  </a:r>
                  <a:r>
                    <a:rPr lang="en-GB" sz="1600" baseline="-25000" dirty="0"/>
                    <a:t>jet</a:t>
                  </a:r>
                  <a:endParaRPr lang="en-GB" sz="1600" dirty="0"/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A4B1457-D3C9-4ED6-8283-A64157BAFCB9}"/>
                    </a:ext>
                  </a:extLst>
                </p:cNvPr>
                <p:cNvSpPr txBox="1"/>
                <p:nvPr/>
              </p:nvSpPr>
              <p:spPr>
                <a:xfrm>
                  <a:off x="10121548" y="4649683"/>
                  <a:ext cx="161512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>
                      <a:sym typeface="Symbol" panose="05050102010706020507" pitchFamily="18" charset="2"/>
                    </a:rPr>
                    <a:t></a:t>
                  </a:r>
                  <a:r>
                    <a:rPr lang="en-GB" sz="1600" baseline="-25000" dirty="0">
                      <a:sym typeface="Symbol" panose="05050102010706020507" pitchFamily="18" charset="2"/>
                    </a:rPr>
                    <a:t>B</a:t>
                  </a:r>
                  <a:r>
                    <a:rPr lang="en-GB" sz="1600" dirty="0"/>
                    <a:t>  = 65–90 </a:t>
                  </a:r>
                  <a:r>
                    <a:rPr lang="en-GB" sz="1600" dirty="0" err="1"/>
                    <a:t>mrad</a:t>
                  </a:r>
                  <a:endParaRPr lang="en-GB" sz="1600" dirty="0"/>
                </a:p>
                <a:p>
                  <a:r>
                    <a:rPr lang="en-GB" sz="1600" dirty="0">
                      <a:sym typeface="Symbol" panose="05050102010706020507" pitchFamily="18" charset="2"/>
                    </a:rPr>
                    <a:t></a:t>
                  </a:r>
                  <a:r>
                    <a:rPr lang="en-GB" sz="1600" dirty="0"/>
                    <a:t> = 20–30 </a:t>
                  </a:r>
                  <a:r>
                    <a:rPr lang="en-GB" sz="1600" dirty="0" err="1"/>
                    <a:t>mrad</a:t>
                  </a:r>
                  <a:endParaRPr lang="en-GB" sz="1600" dirty="0"/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B02F8DF-915B-4619-BB2A-F89B0F17F43F}"/>
                    </a:ext>
                  </a:extLst>
                </p:cNvPr>
                <p:cNvSpPr txBox="1"/>
                <p:nvPr/>
              </p:nvSpPr>
              <p:spPr>
                <a:xfrm>
                  <a:off x="8440894" y="4547528"/>
                  <a:ext cx="3097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>
                      <a:sym typeface="Symbol" panose="05050102010706020507" pitchFamily="18" charset="2"/>
                    </a:rPr>
                    <a:t></a:t>
                  </a:r>
                  <a:endParaRPr lang="en-GB" sz="1600" dirty="0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C445C9C-D552-47BA-9C24-980119387B34}"/>
                  </a:ext>
                </a:extLst>
              </p:cNvPr>
              <p:cNvSpPr txBox="1"/>
              <p:nvPr/>
            </p:nvSpPr>
            <p:spPr>
              <a:xfrm>
                <a:off x="8575311" y="4295926"/>
                <a:ext cx="7312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= 4 mm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7830DD-14C5-4D6F-A898-8EB19124FFA9}"/>
                </a:ext>
              </a:extLst>
            </p:cNvPr>
            <p:cNvSpPr txBox="1"/>
            <p:nvPr/>
          </p:nvSpPr>
          <p:spPr>
            <a:xfrm>
              <a:off x="9036000" y="5436000"/>
              <a:ext cx="243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Z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9A23134-67C3-4149-924A-46D3FD1F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027" y="-12448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               Target Simulation Geometry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17FBF-367D-47DA-A94E-3B8B22DFB886}"/>
              </a:ext>
            </a:extLst>
          </p:cNvPr>
          <p:cNvSpPr txBox="1"/>
          <p:nvPr/>
        </p:nvSpPr>
        <p:spPr>
          <a:xfrm>
            <a:off x="386942" y="5818632"/>
            <a:ext cx="681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</a:t>
            </a:r>
            <a:r>
              <a:rPr lang="en-GB" b="1" dirty="0"/>
              <a:t>IDS120j</a:t>
            </a:r>
            <a:r>
              <a:rPr lang="en-GB" dirty="0"/>
              <a:t>”: International Design Study, 120 cm SC inner radius, version j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D6288E-9E12-4A1A-AA96-D4DD8D69B5CE}"/>
              </a:ext>
            </a:extLst>
          </p:cNvPr>
          <p:cNvGrpSpPr/>
          <p:nvPr/>
        </p:nvGrpSpPr>
        <p:grpSpPr>
          <a:xfrm>
            <a:off x="54698" y="1120535"/>
            <a:ext cx="7217919" cy="4616930"/>
            <a:chOff x="54698" y="1120535"/>
            <a:chExt cx="7217919" cy="46169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003D22D-CEC9-439A-B4F8-38F7B7800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698" y="1120535"/>
              <a:ext cx="7217919" cy="461693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524748D-B2A3-44E3-85CD-800072A9916F}"/>
                </a:ext>
              </a:extLst>
            </p:cNvPr>
            <p:cNvSpPr txBox="1"/>
            <p:nvPr/>
          </p:nvSpPr>
          <p:spPr>
            <a:xfrm>
              <a:off x="2664508" y="3429000"/>
              <a:ext cx="16030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60% W beads +</a:t>
              </a:r>
            </a:p>
            <a:p>
              <a:r>
                <a:rPr lang="en-GB" sz="1400" b="1" dirty="0"/>
                <a:t>40% He cooling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4DF7396-1C39-4BA5-998B-08EBBFE2BEFD}"/>
              </a:ext>
            </a:extLst>
          </p:cNvPr>
          <p:cNvSpPr txBox="1"/>
          <p:nvPr/>
        </p:nvSpPr>
        <p:spPr>
          <a:xfrm>
            <a:off x="4445068" y="3057795"/>
            <a:ext cx="65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Steel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6A0114-271F-4984-A1C4-122A1AABDA2D}"/>
              </a:ext>
            </a:extLst>
          </p:cNvPr>
          <p:cNvCxnSpPr>
            <a:cxnSpLocks/>
          </p:cNvCxnSpPr>
          <p:nvPr/>
        </p:nvCxnSpPr>
        <p:spPr>
          <a:xfrm flipV="1">
            <a:off x="4704142" y="2958042"/>
            <a:ext cx="0" cy="20325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43CC974-2C76-4CBC-B8BE-1D039681C8F0}"/>
              </a:ext>
            </a:extLst>
          </p:cNvPr>
          <p:cNvGrpSpPr/>
          <p:nvPr/>
        </p:nvGrpSpPr>
        <p:grpSpPr>
          <a:xfrm>
            <a:off x="7088996" y="1039368"/>
            <a:ext cx="4921919" cy="3311721"/>
            <a:chOff x="7211770" y="1030185"/>
            <a:chExt cx="4921919" cy="3311721"/>
          </a:xfrm>
        </p:grpSpPr>
        <p:pic>
          <p:nvPicPr>
            <p:cNvPr id="18" name="Picture 17" descr="Chart, line chart&#10;&#10;Description automatically generated">
              <a:extLst>
                <a:ext uri="{FF2B5EF4-FFF2-40B4-BE49-F238E27FC236}">
                  <a16:creationId xmlns:a16="http://schemas.microsoft.com/office/drawing/2014/main" id="{97EC01CF-1AF1-4273-AC16-E7ED511607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70" y="1030185"/>
              <a:ext cx="4921919" cy="331172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F9C815-FF84-464F-AA87-B8259967A308}"/>
                </a:ext>
              </a:extLst>
            </p:cNvPr>
            <p:cNvSpPr txBox="1"/>
            <p:nvPr/>
          </p:nvSpPr>
          <p:spPr>
            <a:xfrm>
              <a:off x="10189804" y="2318088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IDS120j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58498E4-7DF3-4021-BC82-B53655997E7F}"/>
              </a:ext>
            </a:extLst>
          </p:cNvPr>
          <p:cNvSpPr txBox="1"/>
          <p:nvPr/>
        </p:nvSpPr>
        <p:spPr>
          <a:xfrm>
            <a:off x="1274684" y="4374205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Nb</a:t>
            </a:r>
            <a:r>
              <a:rPr lang="en-GB" b="1" baseline="-25000" dirty="0"/>
              <a:t>3</a:t>
            </a:r>
            <a:r>
              <a:rPr lang="en-GB" b="1" dirty="0"/>
              <a:t>Sn</a:t>
            </a: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B5BE71C2-9DC9-44C9-926E-9A4D497D6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0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3134-67C3-4149-924A-46D3FD1F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939" y="-173408"/>
            <a:ext cx="7990198" cy="1325563"/>
          </a:xfrm>
        </p:spPr>
        <p:txBody>
          <a:bodyPr>
            <a:normAutofit/>
          </a:bodyPr>
          <a:lstStyle/>
          <a:p>
            <a:r>
              <a:rPr lang="en-GB" sz="4000" dirty="0"/>
              <a:t>               Accepted (</a:t>
            </a:r>
            <a:r>
              <a:rPr lang="en-GB" sz="4000" dirty="0">
                <a:sym typeface="Symbol" panose="05050102010706020507" pitchFamily="18" charset="2"/>
              </a:rPr>
              <a:t></a:t>
            </a:r>
            <a:r>
              <a:rPr lang="en-GB" sz="4000" dirty="0"/>
              <a:t> &amp;) </a:t>
            </a:r>
            <a:r>
              <a:rPr lang="en-GB" sz="4000" dirty="0">
                <a:sym typeface="Symbol" panose="05050102010706020507" pitchFamily="18" charset="2"/>
              </a:rPr>
              <a:t></a:t>
            </a:r>
            <a:r>
              <a:rPr lang="en-GB" sz="4000" dirty="0"/>
              <a:t> yields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E07552-D99B-4161-9B9B-8F7672F09C9C}"/>
              </a:ext>
            </a:extLst>
          </p:cNvPr>
          <p:cNvGrpSpPr/>
          <p:nvPr/>
        </p:nvGrpSpPr>
        <p:grpSpPr>
          <a:xfrm>
            <a:off x="5846782" y="806703"/>
            <a:ext cx="6008536" cy="4772327"/>
            <a:chOff x="5942274" y="1028944"/>
            <a:chExt cx="6008536" cy="477232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6D1B5D-B096-4CBE-812A-A3E69AF959F4}"/>
                </a:ext>
              </a:extLst>
            </p:cNvPr>
            <p:cNvGrpSpPr/>
            <p:nvPr/>
          </p:nvGrpSpPr>
          <p:grpSpPr>
            <a:xfrm>
              <a:off x="5942274" y="1294868"/>
              <a:ext cx="6008536" cy="4506403"/>
              <a:chOff x="5942274" y="1294868"/>
              <a:chExt cx="6008536" cy="4506403"/>
            </a:xfrm>
          </p:grpSpPr>
          <p:pic>
            <p:nvPicPr>
              <p:cNvPr id="7" name="Picture 6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34AE4944-7C00-4CE1-BE38-692A8299A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2274" y="1294868"/>
                <a:ext cx="6008536" cy="4506403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C90F53A-9FED-42E8-9187-3E4951D8F05E}"/>
                  </a:ext>
                </a:extLst>
              </p:cNvPr>
              <p:cNvSpPr txBox="1"/>
              <p:nvPr/>
            </p:nvSpPr>
            <p:spPr>
              <a:xfrm>
                <a:off x="7055785" y="3714856"/>
                <a:ext cx="311495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FLUKA 2011.2.13</a:t>
                </a:r>
              </a:p>
              <a:p>
                <a:r>
                  <a:rPr lang="en-GB" dirty="0"/>
                  <a:t>z = 50 m &amp; 40 &lt; E</a:t>
                </a:r>
                <a:r>
                  <a:rPr lang="en-GB" baseline="-25000" dirty="0">
                    <a:sym typeface="Symbol" panose="05050102010706020507" pitchFamily="18" charset="2"/>
                  </a:rPr>
                  <a:t></a:t>
                </a:r>
                <a:r>
                  <a:rPr lang="en-GB" dirty="0"/>
                  <a:t> &lt; 180 MeV</a:t>
                </a:r>
              </a:p>
              <a:p>
                <a:r>
                  <a:rPr lang="en-GB" dirty="0"/>
                  <a:t>W powder jet has 50% </a:t>
                </a:r>
                <a:r>
                  <a:rPr lang="en-GB" dirty="0">
                    <a:sym typeface="Symbol" panose="05050102010706020507" pitchFamily="18" charset="2"/>
                  </a:rPr>
                  <a:t></a:t>
                </a:r>
              </a:p>
              <a:p>
                <a:r>
                  <a:rPr lang="en-GB" dirty="0">
                    <a:solidFill>
                      <a:srgbClr val="0000FF"/>
                    </a:solidFill>
                    <a:sym typeface="Symbol" panose="05050102010706020507" pitchFamily="18" charset="2"/>
                  </a:rPr>
                  <a:t>W solid bar: L = 20 cm, r = 1 cm</a:t>
                </a:r>
                <a:endParaRPr lang="en-GB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8965A5-264C-4625-AB2D-CB68FD5B003A}"/>
                </a:ext>
              </a:extLst>
            </p:cNvPr>
            <p:cNvSpPr txBox="1"/>
            <p:nvPr/>
          </p:nvSpPr>
          <p:spPr>
            <a:xfrm>
              <a:off x="7318177" y="1028944"/>
              <a:ext cx="3541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Charge-averaged </a:t>
              </a:r>
              <a:r>
                <a:rPr lang="en-GB" dirty="0">
                  <a:solidFill>
                    <a:srgbClr val="FF0000"/>
                  </a:solidFill>
                </a:rPr>
                <a:t>0.5x</a:t>
              </a:r>
              <a:r>
                <a:rPr lang="en-GB" dirty="0"/>
                <a:t>[N(</a:t>
              </a:r>
              <a:r>
                <a:rPr lang="en-GB" dirty="0">
                  <a:sym typeface="Symbol" panose="05050102010706020507" pitchFamily="18" charset="2"/>
                </a:rPr>
                <a:t></a:t>
              </a:r>
              <a:r>
                <a:rPr lang="en-GB" baseline="30000" dirty="0">
                  <a:sym typeface="Symbol" panose="05050102010706020507" pitchFamily="18" charset="2"/>
                </a:rPr>
                <a:t>+</a:t>
              </a:r>
              <a:r>
                <a:rPr lang="en-GB" dirty="0"/>
                <a:t>) + N(</a:t>
              </a:r>
              <a:r>
                <a:rPr lang="en-GB" dirty="0">
                  <a:sym typeface="Symbol" panose="05050102010706020507" pitchFamily="18" charset="2"/>
                </a:rPr>
                <a:t></a:t>
              </a:r>
              <a:r>
                <a:rPr lang="en-GB" baseline="30000" dirty="0">
                  <a:sym typeface="Symbol" panose="05050102010706020507" pitchFamily="18" charset="2"/>
                </a:rPr>
                <a:t>-</a:t>
              </a:r>
              <a:r>
                <a:rPr lang="en-GB" dirty="0"/>
                <a:t>)]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53FBD47-DC0A-476F-97ED-74FD654C3FE9}"/>
              </a:ext>
            </a:extLst>
          </p:cNvPr>
          <p:cNvSpPr txBox="1"/>
          <p:nvPr/>
        </p:nvSpPr>
        <p:spPr>
          <a:xfrm>
            <a:off x="6870589" y="5767523"/>
            <a:ext cx="483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J. Back et al., </a:t>
            </a:r>
            <a:r>
              <a:rPr lang="en-GB" b="1" dirty="0">
                <a:hlinkClick r:id="rId3"/>
              </a:rPr>
              <a:t>Phys. Rev. ST AB 16, 021001 (2013) 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FC0289-2609-41D8-9B19-200BB13B31DE}"/>
              </a:ext>
            </a:extLst>
          </p:cNvPr>
          <p:cNvSpPr txBox="1"/>
          <p:nvPr/>
        </p:nvSpPr>
        <p:spPr>
          <a:xfrm>
            <a:off x="955050" y="6149558"/>
            <a:ext cx="496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Ga jet study: X. Ding et al., </a:t>
            </a:r>
            <a:r>
              <a:rPr lang="en-GB" dirty="0">
                <a:hlinkClick r:id="rId4"/>
              </a:rPr>
              <a:t>MOPPC044, IPAC12 </a:t>
            </a:r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6ABED95-DAF9-41A1-9EF7-D5A7E144A468}"/>
              </a:ext>
            </a:extLst>
          </p:cNvPr>
          <p:cNvGrpSpPr/>
          <p:nvPr/>
        </p:nvGrpSpPr>
        <p:grpSpPr>
          <a:xfrm>
            <a:off x="241853" y="729254"/>
            <a:ext cx="5539408" cy="5189101"/>
            <a:chOff x="228399" y="834449"/>
            <a:chExt cx="5539408" cy="518910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0BB00A4-1937-4D7A-9171-0600EC7BB25B}"/>
                </a:ext>
              </a:extLst>
            </p:cNvPr>
            <p:cNvGrpSpPr/>
            <p:nvPr/>
          </p:nvGrpSpPr>
          <p:grpSpPr>
            <a:xfrm>
              <a:off x="228399" y="834449"/>
              <a:ext cx="5539408" cy="5189101"/>
              <a:chOff x="217336" y="923749"/>
              <a:chExt cx="5539408" cy="5189101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A778C1D-864D-4C33-8A18-D8AF3B0B9E7F}"/>
                  </a:ext>
                </a:extLst>
              </p:cNvPr>
              <p:cNvGrpSpPr/>
              <p:nvPr/>
            </p:nvGrpSpPr>
            <p:grpSpPr>
              <a:xfrm>
                <a:off x="217336" y="1213610"/>
                <a:ext cx="5539408" cy="4899240"/>
                <a:chOff x="217336" y="1213610"/>
                <a:chExt cx="5539408" cy="4899240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25652A66-7740-404B-B947-0BD28463FC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17336" y="1213610"/>
                  <a:ext cx="5539408" cy="4899240"/>
                </a:xfrm>
                <a:prstGeom prst="rect">
                  <a:avLst/>
                </a:prstGeom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DAF7886-8108-4E82-A8F5-0421183AB46E}"/>
                    </a:ext>
                  </a:extLst>
                </p:cNvPr>
                <p:cNvSpPr txBox="1"/>
                <p:nvPr/>
              </p:nvSpPr>
              <p:spPr>
                <a:xfrm>
                  <a:off x="2944875" y="3718944"/>
                  <a:ext cx="215565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MARS15 + ICOOL 3.2</a:t>
                  </a:r>
                </a:p>
                <a:p>
                  <a:r>
                    <a:rPr lang="en-GB" dirty="0"/>
                    <a:t>Hg jet</a:t>
                  </a: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3BE2C9-3CBA-447C-ADD4-25F41ECA463A}"/>
                  </a:ext>
                </a:extLst>
              </p:cNvPr>
              <p:cNvSpPr txBox="1"/>
              <p:nvPr/>
            </p:nvSpPr>
            <p:spPr>
              <a:xfrm>
                <a:off x="2523877" y="923749"/>
                <a:ext cx="18797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Total N(</a:t>
                </a:r>
                <a:r>
                  <a:rPr lang="en-GB" dirty="0">
                    <a:sym typeface="Symbol" panose="05050102010706020507" pitchFamily="18" charset="2"/>
                  </a:rPr>
                  <a:t></a:t>
                </a:r>
                <a:r>
                  <a:rPr lang="en-GB" baseline="30000" dirty="0">
                    <a:sym typeface="Symbol" panose="05050102010706020507" pitchFamily="18" charset="2"/>
                  </a:rPr>
                  <a:t>+</a:t>
                </a:r>
                <a:r>
                  <a:rPr lang="en-GB" dirty="0"/>
                  <a:t>) + N(</a:t>
                </a:r>
                <a:r>
                  <a:rPr lang="en-GB" dirty="0">
                    <a:sym typeface="Symbol" panose="05050102010706020507" pitchFamily="18" charset="2"/>
                  </a:rPr>
                  <a:t></a:t>
                </a:r>
                <a:r>
                  <a:rPr lang="en-GB" baseline="30000" dirty="0">
                    <a:sym typeface="Symbol" panose="05050102010706020507" pitchFamily="18" charset="2"/>
                  </a:rPr>
                  <a:t>-</a:t>
                </a:r>
                <a:r>
                  <a:rPr lang="en-GB" dirty="0"/>
                  <a:t>)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E5403BA-43C9-4D83-9643-86BE36F43375}"/>
                </a:ext>
              </a:extLst>
            </p:cNvPr>
            <p:cNvSpPr txBox="1"/>
            <p:nvPr/>
          </p:nvSpPr>
          <p:spPr>
            <a:xfrm>
              <a:off x="2719776" y="1494180"/>
              <a:ext cx="13592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   Scoping Study</a:t>
              </a:r>
            </a:p>
            <a:p>
              <a:r>
                <a:rPr lang="en-GB" sz="1400" dirty="0"/>
                <a:t>   Design Report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6EBDE9F-07BB-4424-979C-45390AB13887}"/>
              </a:ext>
            </a:extLst>
          </p:cNvPr>
          <p:cNvSpPr txBox="1"/>
          <p:nvPr/>
        </p:nvSpPr>
        <p:spPr>
          <a:xfrm>
            <a:off x="6870589" y="6076288"/>
            <a:ext cx="4821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 jet idea: C. </a:t>
            </a:r>
            <a:r>
              <a:rPr lang="en-GB" dirty="0" err="1"/>
              <a:t>Densham</a:t>
            </a:r>
            <a:r>
              <a:rPr lang="en-GB" dirty="0"/>
              <a:t> et al., </a:t>
            </a:r>
            <a:r>
              <a:rPr lang="en-GB" dirty="0">
                <a:hlinkClick r:id="rId6"/>
              </a:rPr>
              <a:t>WE1GRC04, PAC09 </a:t>
            </a:r>
            <a:endParaRPr lang="en-GB" dirty="0"/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B006DD9C-3731-4612-B791-549E957DB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4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0277C9-E988-454D-9664-88996AD8DE4C}"/>
              </a:ext>
            </a:extLst>
          </p:cNvPr>
          <p:cNvSpPr txBox="1"/>
          <p:nvPr/>
        </p:nvSpPr>
        <p:spPr>
          <a:xfrm>
            <a:off x="1083612" y="5783024"/>
            <a:ext cx="483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X. Ding et al., </a:t>
            </a:r>
            <a:r>
              <a:rPr lang="en-GB" b="1" dirty="0">
                <a:hlinkClick r:id="rId7"/>
              </a:rPr>
              <a:t>Phys. Rev. ST AB 14, 111002 (2011)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51980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3134-67C3-4149-924A-46D3FD1F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7818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 Graphite &amp; Hg yields vs target radius (6.75 GeV p beam)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F717A0-7B04-4497-A350-6DF6EE539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28" y="1246444"/>
            <a:ext cx="5724472" cy="49102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B4F84F-C2EC-4F9D-8ABC-41F60B876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340" y="1173249"/>
            <a:ext cx="5680255" cy="51904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87E7E1-FC66-413D-8DD5-BB23E88F9B23}"/>
              </a:ext>
            </a:extLst>
          </p:cNvPr>
          <p:cNvSpPr txBox="1"/>
          <p:nvPr/>
        </p:nvSpPr>
        <p:spPr>
          <a:xfrm>
            <a:off x="1128168" y="854461"/>
            <a:ext cx="5023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Graphite</a:t>
            </a:r>
            <a:r>
              <a:rPr lang="en-GB" sz="2000" dirty="0"/>
              <a:t> rod L = 80 cm, B = </a:t>
            </a:r>
            <a:r>
              <a:rPr lang="en-GB" sz="2000" b="1" dirty="0"/>
              <a:t>20T</a:t>
            </a:r>
            <a:r>
              <a:rPr lang="en-GB" sz="2000" dirty="0"/>
              <a:t> – 2T over 5m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483F32-7BC3-4123-8717-A590302DA615}"/>
              </a:ext>
            </a:extLst>
          </p:cNvPr>
          <p:cNvSpPr txBox="1"/>
          <p:nvPr/>
        </p:nvSpPr>
        <p:spPr>
          <a:xfrm>
            <a:off x="7657147" y="854461"/>
            <a:ext cx="3696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Hg</a:t>
            </a:r>
            <a:r>
              <a:rPr lang="en-GB" sz="2000" dirty="0"/>
              <a:t> jet, B = </a:t>
            </a:r>
            <a:r>
              <a:rPr lang="en-GB" sz="2000" b="1" dirty="0"/>
              <a:t>15T</a:t>
            </a:r>
            <a:r>
              <a:rPr lang="en-GB" sz="2000" dirty="0"/>
              <a:t> – 2T or 4T over 5m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681AAB-C61F-423E-84C9-EAFB4859AD8E}"/>
              </a:ext>
            </a:extLst>
          </p:cNvPr>
          <p:cNvSpPr txBox="1"/>
          <p:nvPr/>
        </p:nvSpPr>
        <p:spPr>
          <a:xfrm>
            <a:off x="3956891" y="3516903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 &lt; KE &lt; </a:t>
            </a:r>
            <a:r>
              <a:rPr lang="en-GB" b="1" dirty="0"/>
              <a:t>300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88266D-DB8F-4EDF-85B1-8FA14229F11E}"/>
              </a:ext>
            </a:extLst>
          </p:cNvPr>
          <p:cNvSpPr txBox="1"/>
          <p:nvPr/>
        </p:nvSpPr>
        <p:spPr>
          <a:xfrm>
            <a:off x="3956891" y="4750680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 &lt; KE &lt; </a:t>
            </a:r>
            <a:r>
              <a:rPr lang="en-GB" b="1" dirty="0"/>
              <a:t>180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9136C-63E2-4849-A977-222411A1E075}"/>
              </a:ext>
            </a:extLst>
          </p:cNvPr>
          <p:cNvSpPr txBox="1"/>
          <p:nvPr/>
        </p:nvSpPr>
        <p:spPr>
          <a:xfrm>
            <a:off x="3131569" y="6252261"/>
            <a:ext cx="6040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MARS15(2014) study: </a:t>
            </a:r>
            <a:r>
              <a:rPr lang="en-GB" sz="2000" b="1" dirty="0"/>
              <a:t>X. Ding et al., </a:t>
            </a:r>
            <a:r>
              <a:rPr lang="en-GB" sz="2000" b="1" dirty="0">
                <a:hlinkClick r:id="rId4"/>
              </a:rPr>
              <a:t>TUPMY044, IPAC16</a:t>
            </a:r>
            <a:endParaRPr lang="en-GB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7B0535-FC40-4056-8F0C-5A48BBF46AF8}"/>
              </a:ext>
            </a:extLst>
          </p:cNvPr>
          <p:cNvSpPr txBox="1"/>
          <p:nvPr/>
        </p:nvSpPr>
        <p:spPr>
          <a:xfrm>
            <a:off x="3677428" y="4079980"/>
            <a:ext cx="128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</a:t>
            </a:r>
            <a:r>
              <a:rPr lang="en-GB" baseline="-25000" dirty="0" err="1">
                <a:sym typeface="Symbol" panose="05050102010706020507" pitchFamily="18" charset="2"/>
              </a:rPr>
              <a:t>geom</a:t>
            </a:r>
            <a:r>
              <a:rPr lang="en-GB" dirty="0">
                <a:sym typeface="Symbol" panose="05050102010706020507" pitchFamily="18" charset="2"/>
              </a:rPr>
              <a:t>=</a:t>
            </a:r>
            <a:r>
              <a:rPr lang="el-GR" dirty="0">
                <a:sym typeface="Symbol" panose="05050102010706020507" pitchFamily="18" charset="2"/>
              </a:rPr>
              <a:t>σ</a:t>
            </a:r>
            <a:r>
              <a:rPr lang="en-GB" baseline="30000" dirty="0">
                <a:sym typeface="Symbol" panose="05050102010706020507" pitchFamily="18" charset="2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/*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CB5F1F-B0B9-4460-BAD2-7BA682D0AF68}"/>
              </a:ext>
            </a:extLst>
          </p:cNvPr>
          <p:cNvSpPr txBox="1"/>
          <p:nvPr/>
        </p:nvSpPr>
        <p:spPr>
          <a:xfrm>
            <a:off x="9859617" y="2312566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15-4T, 300 MeV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E881AC-4227-42B4-B2D7-969B9BC1A6B9}"/>
              </a:ext>
            </a:extLst>
          </p:cNvPr>
          <p:cNvSpPr txBox="1"/>
          <p:nvPr/>
        </p:nvSpPr>
        <p:spPr>
          <a:xfrm>
            <a:off x="9937919" y="4649323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15-2T, 180 MeV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36DB97-B2DE-471C-85A7-ABA1F95A08C4}"/>
              </a:ext>
            </a:extLst>
          </p:cNvPr>
          <p:cNvSpPr txBox="1"/>
          <p:nvPr/>
        </p:nvSpPr>
        <p:spPr>
          <a:xfrm>
            <a:off x="9937918" y="3492696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15-2T, 300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7E197E-F959-4239-969C-12FCB4CB74F0}"/>
              </a:ext>
            </a:extLst>
          </p:cNvPr>
          <p:cNvSpPr txBox="1"/>
          <p:nvPr/>
        </p:nvSpPr>
        <p:spPr>
          <a:xfrm>
            <a:off x="9937918" y="3186687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99FF"/>
                </a:solidFill>
              </a:rPr>
              <a:t>15-4T, 180 MeV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CA89F3-3610-4A14-9955-79D7A9DF7A43}"/>
              </a:ext>
            </a:extLst>
          </p:cNvPr>
          <p:cNvCxnSpPr/>
          <p:nvPr/>
        </p:nvCxnSpPr>
        <p:spPr>
          <a:xfrm>
            <a:off x="2345635" y="3516236"/>
            <a:ext cx="1399544" cy="71385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D2EC015-D4FA-49B2-B160-9EB8E79B00CC}"/>
              </a:ext>
            </a:extLst>
          </p:cNvPr>
          <p:cNvSpPr txBox="1"/>
          <p:nvPr/>
        </p:nvSpPr>
        <p:spPr>
          <a:xfrm>
            <a:off x="8458912" y="4736149"/>
            <a:ext cx="1636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10% increase</a:t>
            </a:r>
          </a:p>
          <a:p>
            <a:r>
              <a:rPr lang="en-GB" dirty="0"/>
              <a:t>cf. 20T C target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5849DD-433E-450B-A9F8-12984AE9C628}"/>
              </a:ext>
            </a:extLst>
          </p:cNvPr>
          <p:cNvCxnSpPr>
            <a:cxnSpLocks/>
          </p:cNvCxnSpPr>
          <p:nvPr/>
        </p:nvCxnSpPr>
        <p:spPr>
          <a:xfrm flipH="1" flipV="1">
            <a:off x="9120146" y="4351133"/>
            <a:ext cx="1" cy="3893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EC85D7FB-B6AD-45DF-939A-01B779C6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661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8D811A1-5FCD-488E-B2B6-E2EB7E8A0FCD}"/>
              </a:ext>
            </a:extLst>
          </p:cNvPr>
          <p:cNvGrpSpPr/>
          <p:nvPr/>
        </p:nvGrpSpPr>
        <p:grpSpPr>
          <a:xfrm>
            <a:off x="3430326" y="3095016"/>
            <a:ext cx="4253949" cy="3091666"/>
            <a:chOff x="3573667" y="3048529"/>
            <a:chExt cx="4253949" cy="30916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5F40E51-5E38-498E-93D2-096FC8D9FE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95" r="4739" b="3375"/>
            <a:stretch/>
          </p:blipFill>
          <p:spPr>
            <a:xfrm>
              <a:off x="3573667" y="3071624"/>
              <a:ext cx="4253949" cy="306857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DAED54-ED91-4696-BD4F-34966EE2AF8D}"/>
                </a:ext>
              </a:extLst>
            </p:cNvPr>
            <p:cNvSpPr txBox="1"/>
            <p:nvPr/>
          </p:nvSpPr>
          <p:spPr>
            <a:xfrm>
              <a:off x="3755705" y="3048529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</a:t>
              </a:r>
              <a:r>
                <a:rPr lang="en-GB" baseline="-25000" dirty="0">
                  <a:sym typeface="Symbol" panose="05050102010706020507" pitchFamily="18" charset="2"/>
                </a:rPr>
                <a:t></a:t>
              </a:r>
              <a:endParaRPr lang="en-GB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FC339F4-CF6F-4BE4-AC1C-D9BD0427B714}"/>
              </a:ext>
            </a:extLst>
          </p:cNvPr>
          <p:cNvSpPr txBox="1"/>
          <p:nvPr/>
        </p:nvSpPr>
        <p:spPr>
          <a:xfrm>
            <a:off x="5662384" y="3990543"/>
            <a:ext cx="175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Saturates at ~7T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B21E65-EBE0-4C64-AFBF-5A93B3F57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964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Global Front-End optimisation for graphite target yields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E5B6D1-B711-48B7-B7FE-3A7E23452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F78E4C-25B1-41D8-A8C9-DAFA7F9B2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49" y="1216647"/>
            <a:ext cx="8294291" cy="195592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E87E5D-ECE1-49D1-A255-35458B461E51}"/>
              </a:ext>
            </a:extLst>
          </p:cNvPr>
          <p:cNvCxnSpPr>
            <a:cxnSpLocks/>
          </p:cNvCxnSpPr>
          <p:nvPr/>
        </p:nvCxnSpPr>
        <p:spPr>
          <a:xfrm flipV="1">
            <a:off x="467383" y="2337683"/>
            <a:ext cx="582189" cy="1075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80FD52B-2951-40C0-A95C-06771CF6292C}"/>
              </a:ext>
            </a:extLst>
          </p:cNvPr>
          <p:cNvSpPr txBox="1"/>
          <p:nvPr/>
        </p:nvSpPr>
        <p:spPr>
          <a:xfrm>
            <a:off x="3938119" y="6200820"/>
            <a:ext cx="4578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H. Sayed et al., </a:t>
            </a:r>
            <a:r>
              <a:rPr lang="en-GB" sz="2000" dirty="0">
                <a:hlinkClick r:id="rId4"/>
              </a:rPr>
              <a:t>MOPRI007, IPAC14</a:t>
            </a:r>
            <a:endParaRPr lang="en-GB" sz="2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DC220C-8E80-4FE7-A400-006FFCC091A2}"/>
              </a:ext>
            </a:extLst>
          </p:cNvPr>
          <p:cNvSpPr txBox="1"/>
          <p:nvPr/>
        </p:nvSpPr>
        <p:spPr>
          <a:xfrm>
            <a:off x="8323472" y="1087933"/>
            <a:ext cx="37035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GEANT4 (G4beamline, QGSP model)</a:t>
            </a:r>
            <a:endParaRPr lang="en-GB" dirty="0"/>
          </a:p>
          <a:p>
            <a:r>
              <a:rPr lang="en-GB" dirty="0"/>
              <a:t>Lattice parameters from ICOOL</a:t>
            </a:r>
          </a:p>
          <a:p>
            <a:r>
              <a:rPr lang="en-GB" dirty="0"/>
              <a:t>p beam: E = 6.75 GeV, </a:t>
            </a:r>
            <a:r>
              <a:rPr lang="el-GR" dirty="0"/>
              <a:t>σ</a:t>
            </a:r>
            <a:r>
              <a:rPr lang="en-GB" dirty="0"/>
              <a:t> = 2 mm</a:t>
            </a:r>
          </a:p>
          <a:p>
            <a:r>
              <a:rPr lang="en-GB" dirty="0"/>
              <a:t>Graphite rod: L = 80 cm, r = 1 cm</a:t>
            </a:r>
          </a:p>
          <a:p>
            <a:r>
              <a:rPr lang="en-GB" dirty="0">
                <a:sym typeface="Symbol" panose="05050102010706020507" pitchFamily="18" charset="2"/>
              </a:rPr>
              <a:t></a:t>
            </a:r>
            <a:r>
              <a:rPr lang="en-GB" baseline="-25000" dirty="0">
                <a:sym typeface="Symbol" panose="05050102010706020507" pitchFamily="18" charset="2"/>
              </a:rPr>
              <a:t>rod</a:t>
            </a:r>
            <a:r>
              <a:rPr lang="en-GB" dirty="0">
                <a:sym typeface="Symbol" panose="05050102010706020507" pitchFamily="18" charset="2"/>
              </a:rPr>
              <a:t> = </a:t>
            </a:r>
            <a:r>
              <a:rPr lang="en-GB" baseline="-25000" dirty="0">
                <a:sym typeface="Symbol" panose="05050102010706020507" pitchFamily="18" charset="2"/>
              </a:rPr>
              <a:t>beam</a:t>
            </a:r>
            <a:r>
              <a:rPr lang="en-GB" dirty="0">
                <a:sym typeface="Symbol" panose="05050102010706020507" pitchFamily="18" charset="2"/>
              </a:rPr>
              <a:t> = 42 </a:t>
            </a:r>
            <a:r>
              <a:rPr lang="en-GB" dirty="0" err="1">
                <a:sym typeface="Symbol" panose="05050102010706020507" pitchFamily="18" charset="2"/>
              </a:rPr>
              <a:t>mrad</a:t>
            </a:r>
            <a:r>
              <a:rPr lang="en-GB" dirty="0">
                <a:sym typeface="Symbol" panose="05050102010706020507" pitchFamily="18" charset="2"/>
              </a:rPr>
              <a:t> (2.4</a:t>
            </a:r>
            <a:r>
              <a:rPr lang="en-GB" baseline="30000" dirty="0">
                <a:sym typeface="Symbol" panose="05050102010706020507" pitchFamily="18" charset="2"/>
              </a:rPr>
              <a:t>o</a:t>
            </a:r>
            <a:r>
              <a:rPr lang="en-GB" dirty="0">
                <a:sym typeface="Symbol" panose="05050102010706020507" pitchFamily="18" charset="2"/>
              </a:rPr>
              <a:t>) </a:t>
            </a:r>
            <a:r>
              <a:rPr lang="en-GB" dirty="0" err="1">
                <a:sym typeface="Symbol" panose="05050102010706020507" pitchFamily="18" charset="2"/>
              </a:rPr>
              <a:t>wrt</a:t>
            </a:r>
            <a:r>
              <a:rPr lang="en-GB" dirty="0">
                <a:sym typeface="Symbol" panose="05050102010706020507" pitchFamily="18" charset="2"/>
              </a:rPr>
              <a:t> z axis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1522DF-F88A-4504-B7B1-B8DCAE89A6E6}"/>
              </a:ext>
            </a:extLst>
          </p:cNvPr>
          <p:cNvGrpSpPr/>
          <p:nvPr/>
        </p:nvGrpSpPr>
        <p:grpSpPr>
          <a:xfrm>
            <a:off x="7684275" y="3096148"/>
            <a:ext cx="4026132" cy="3149811"/>
            <a:chOff x="7559989" y="3085725"/>
            <a:chExt cx="4026132" cy="314981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8F4719-7507-4FDD-BC9B-97CD2D24FD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539" r="3090"/>
            <a:stretch/>
          </p:blipFill>
          <p:spPr>
            <a:xfrm>
              <a:off x="7770158" y="3137855"/>
              <a:ext cx="3815963" cy="3097681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C15AE68-C811-49E5-99CC-02E8605D680E}"/>
                    </a:ext>
                  </a:extLst>
                </p:cNvPr>
                <p:cNvSpPr txBox="1"/>
                <p:nvPr/>
              </p:nvSpPr>
              <p:spPr>
                <a:xfrm>
                  <a:off x="7559989" y="3085725"/>
                  <a:ext cx="396712" cy="8422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b="0" i="1" baseline="-2500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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oMath>
                    </m:oMathPara>
                  </a14:m>
                  <a:endParaRPr lang="en-GB" b="0" dirty="0"/>
                </a:p>
                <a:p>
                  <a:endParaRPr lang="en-GB" dirty="0"/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C15AE68-C811-49E5-99CC-02E8605D68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9989" y="3085725"/>
                  <a:ext cx="396712" cy="84221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6244BA-D7AC-448D-870B-F4E87713C549}"/>
                </a:ext>
              </a:extLst>
            </p:cNvPr>
            <p:cNvSpPr txBox="1"/>
            <p:nvPr/>
          </p:nvSpPr>
          <p:spPr>
            <a:xfrm>
              <a:off x="8610600" y="4439728"/>
              <a:ext cx="8905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MARS15</a:t>
              </a:r>
            </a:p>
            <a:p>
              <a:r>
                <a:rPr lang="en-GB" sz="1600" dirty="0">
                  <a:solidFill>
                    <a:srgbClr val="FF0000"/>
                  </a:solidFill>
                </a:rPr>
                <a:t> Slide 5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174573-5774-48D4-9CB7-B62DD36F8DE5}"/>
                </a:ext>
              </a:extLst>
            </p:cNvPr>
            <p:cNvSpPr/>
            <p:nvPr/>
          </p:nvSpPr>
          <p:spPr>
            <a:xfrm>
              <a:off x="9490073" y="4640849"/>
              <a:ext cx="127221" cy="129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C65011-CA70-4174-B474-91C956D7BBBE}"/>
              </a:ext>
            </a:extLst>
          </p:cNvPr>
          <p:cNvGrpSpPr/>
          <p:nvPr/>
        </p:nvGrpSpPr>
        <p:grpSpPr>
          <a:xfrm>
            <a:off x="50962" y="3412712"/>
            <a:ext cx="3774967" cy="2328130"/>
            <a:chOff x="50962" y="3412712"/>
            <a:chExt cx="3774967" cy="23281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7CD99A-633B-4BB2-836F-2C654FAB9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962" y="3412712"/>
              <a:ext cx="3774967" cy="232813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A8959B-7371-4053-BBE6-B9031C823627}"/>
                </a:ext>
              </a:extLst>
            </p:cNvPr>
            <p:cNvSpPr txBox="1"/>
            <p:nvPr/>
          </p:nvSpPr>
          <p:spPr>
            <a:xfrm>
              <a:off x="2987858" y="4640849"/>
              <a:ext cx="6335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End </a:t>
              </a:r>
            </a:p>
            <a:p>
              <a:r>
                <a:rPr lang="en-GB" dirty="0"/>
                <a:t>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6843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3134-67C3-4149-924A-46D3FD1F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201" y="-154318"/>
            <a:ext cx="9482596" cy="1325563"/>
          </a:xfrm>
        </p:spPr>
        <p:txBody>
          <a:bodyPr>
            <a:normAutofit/>
          </a:bodyPr>
          <a:lstStyle/>
          <a:p>
            <a:r>
              <a:rPr lang="en-GB" sz="3600" dirty="0"/>
              <a:t>              Energy Deposition </a:t>
            </a:r>
            <a:r>
              <a:rPr lang="en-GB" sz="3200" dirty="0"/>
              <a:t>(FLUKA 2011.2.13)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A50DEF-3256-4CE1-8A5A-2188F548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BB579-C8DC-4B76-BD19-D2E915C41751}"/>
              </a:ext>
            </a:extLst>
          </p:cNvPr>
          <p:cNvSpPr txBox="1"/>
          <p:nvPr/>
        </p:nvSpPr>
        <p:spPr>
          <a:xfrm>
            <a:off x="8418594" y="1514006"/>
            <a:ext cx="344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Phys. Rev. ST AB 16, 021001 (2013)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E245FB-7901-4330-B272-3FF24EEAB39F}"/>
              </a:ext>
            </a:extLst>
          </p:cNvPr>
          <p:cNvSpPr txBox="1"/>
          <p:nvPr/>
        </p:nvSpPr>
        <p:spPr>
          <a:xfrm>
            <a:off x="8418594" y="2007368"/>
            <a:ext cx="32188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Hg jet target, </a:t>
            </a:r>
            <a:r>
              <a:rPr lang="en-GB" sz="2400" b="1" dirty="0" err="1"/>
              <a:t>B</a:t>
            </a:r>
            <a:r>
              <a:rPr lang="en-GB" sz="2400" b="1" baseline="-25000" dirty="0" err="1"/>
              <a:t>max</a:t>
            </a:r>
            <a:r>
              <a:rPr lang="en-GB" sz="2400" b="1" dirty="0"/>
              <a:t> = 15T</a:t>
            </a:r>
          </a:p>
          <a:p>
            <a:r>
              <a:rPr lang="en-GB" sz="2400" b="1" dirty="0"/>
              <a:t>IDS120j </a:t>
            </a:r>
            <a:r>
              <a:rPr lang="en-GB" sz="2400" dirty="0"/>
              <a:t>geometry</a:t>
            </a:r>
          </a:p>
          <a:p>
            <a:endParaRPr lang="en-GB" sz="2400" dirty="0"/>
          </a:p>
          <a:p>
            <a:r>
              <a:rPr lang="en-GB" sz="2400" dirty="0"/>
              <a:t>p beam:</a:t>
            </a:r>
          </a:p>
          <a:p>
            <a:r>
              <a:rPr lang="en-GB" sz="2400" dirty="0"/>
              <a:t>8 GeV, 4MW, 50Hz, </a:t>
            </a:r>
          </a:p>
          <a:p>
            <a:r>
              <a:rPr lang="en-GB" sz="2400" dirty="0"/>
              <a:t>3.125 x 10</a:t>
            </a:r>
            <a:r>
              <a:rPr lang="en-GB" sz="2400" baseline="30000" dirty="0"/>
              <a:t>15</a:t>
            </a:r>
            <a:r>
              <a:rPr lang="en-GB" sz="2400" dirty="0"/>
              <a:t> s</a:t>
            </a:r>
            <a:r>
              <a:rPr lang="en-GB" sz="2400" baseline="30000" dirty="0"/>
              <a:t>-1</a:t>
            </a:r>
            <a:endParaRPr lang="en-GB" sz="2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1D99640-221B-448E-9C12-618AC0AFC7DF}"/>
              </a:ext>
            </a:extLst>
          </p:cNvPr>
          <p:cNvGrpSpPr/>
          <p:nvPr/>
        </p:nvGrpSpPr>
        <p:grpSpPr>
          <a:xfrm>
            <a:off x="145518" y="806121"/>
            <a:ext cx="8252485" cy="5915354"/>
            <a:chOff x="145518" y="806121"/>
            <a:chExt cx="8252485" cy="59153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4AE4944-7C00-4CE1-BE38-692A8299A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518" y="806121"/>
              <a:ext cx="8252485" cy="591535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5ADB7B-D4E3-4BBD-ABB3-14CDD6CA4B81}"/>
                </a:ext>
              </a:extLst>
            </p:cNvPr>
            <p:cNvSpPr txBox="1"/>
            <p:nvPr/>
          </p:nvSpPr>
          <p:spPr>
            <a:xfrm>
              <a:off x="4882100" y="1762352"/>
              <a:ext cx="27815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All SC coils: </a:t>
              </a:r>
              <a:r>
                <a:rPr lang="en-GB" b="1" dirty="0" err="1"/>
                <a:t>E</a:t>
              </a:r>
              <a:r>
                <a:rPr lang="en-GB" b="1" baseline="-25000" dirty="0" err="1"/>
                <a:t>dep</a:t>
              </a:r>
              <a:r>
                <a:rPr lang="en-GB" b="1" dirty="0"/>
                <a:t> &lt; 0.1mW/g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219CB9E-1465-4FCA-A83B-32F5DFFB8E36}"/>
              </a:ext>
            </a:extLst>
          </p:cNvPr>
          <p:cNvSpPr txBox="1"/>
          <p:nvPr/>
        </p:nvSpPr>
        <p:spPr>
          <a:xfrm>
            <a:off x="8309113" y="4568245"/>
            <a:ext cx="380893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Agrees with MARS15 (~10%)</a:t>
            </a:r>
          </a:p>
          <a:p>
            <a:r>
              <a:rPr lang="en-GB" b="1" dirty="0"/>
              <a:t>N. </a:t>
            </a:r>
            <a:r>
              <a:rPr lang="en-GB" b="1" dirty="0" err="1"/>
              <a:t>Souchlas</a:t>
            </a:r>
            <a:r>
              <a:rPr lang="en-GB" b="1" dirty="0"/>
              <a:t> et al., </a:t>
            </a:r>
            <a:r>
              <a:rPr lang="en-GB" dirty="0">
                <a:hlinkClick r:id="rId4"/>
              </a:rPr>
              <a:t>WEPPD036, IPAC12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289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5682E-7540-40CE-8919-CA190D6F3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811" y="-161132"/>
            <a:ext cx="10319978" cy="1325563"/>
          </a:xfrm>
        </p:spPr>
        <p:txBody>
          <a:bodyPr>
            <a:normAutofit/>
          </a:bodyPr>
          <a:lstStyle/>
          <a:p>
            <a:r>
              <a:rPr lang="en-GB" sz="3200" dirty="0"/>
              <a:t>Graphite target energy deposition: 4MW &amp; MARS15(2014)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4F3838-9870-41F4-BDBA-09D606341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E7FCA9-FA5E-4E74-BDA0-2513D7999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3" y="826663"/>
            <a:ext cx="5743541" cy="552968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A08565A-DF1B-4CA5-83D9-E4E458B77F73}"/>
              </a:ext>
            </a:extLst>
          </p:cNvPr>
          <p:cNvCxnSpPr>
            <a:cxnSpLocks/>
          </p:cNvCxnSpPr>
          <p:nvPr/>
        </p:nvCxnSpPr>
        <p:spPr>
          <a:xfrm flipH="1" flipV="1">
            <a:off x="1956022" y="1598212"/>
            <a:ext cx="4167832" cy="20673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73B936E-F365-46A9-8C6B-958D1568CA8D}"/>
              </a:ext>
            </a:extLst>
          </p:cNvPr>
          <p:cNvSpPr txBox="1"/>
          <p:nvPr/>
        </p:nvSpPr>
        <p:spPr>
          <a:xfrm>
            <a:off x="6428627" y="5230156"/>
            <a:ext cx="5462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 density in SC coils 1+2 vs z axis for different </a:t>
            </a:r>
            <a:r>
              <a:rPr lang="en-GB" dirty="0">
                <a:sym typeface="Symbol" panose="05050102010706020507" pitchFamily="18" charset="2"/>
              </a:rPr>
              <a:t></a:t>
            </a:r>
          </a:p>
          <a:p>
            <a:r>
              <a:rPr lang="en-GB" dirty="0">
                <a:sym typeface="Symbol" panose="05050102010706020507" pitchFamily="18" charset="2"/>
              </a:rPr>
              <a:t>Solenoidal helices: target  production peaks at  = 235</a:t>
            </a:r>
            <a:r>
              <a:rPr lang="en-GB" baseline="30000" dirty="0">
                <a:sym typeface="Symbol" panose="05050102010706020507" pitchFamily="18" charset="2"/>
              </a:rPr>
              <a:t>o</a:t>
            </a:r>
            <a:endParaRPr lang="en-GB" dirty="0"/>
          </a:p>
          <a:p>
            <a:r>
              <a:rPr lang="en-GB" b="1" dirty="0"/>
              <a:t>For 4MW, max </a:t>
            </a:r>
            <a:r>
              <a:rPr lang="en-GB" b="1" dirty="0" err="1"/>
              <a:t>E</a:t>
            </a:r>
            <a:r>
              <a:rPr lang="en-GB" b="1" baseline="-25000" dirty="0" err="1"/>
              <a:t>dep</a:t>
            </a:r>
            <a:r>
              <a:rPr lang="en-GB" b="1" dirty="0"/>
              <a:t> = 0.2 </a:t>
            </a:r>
            <a:r>
              <a:rPr lang="en-GB" b="1" dirty="0" err="1"/>
              <a:t>mW</a:t>
            </a:r>
            <a:r>
              <a:rPr lang="en-GB" b="1" dirty="0"/>
              <a:t>/g = 2 x </a:t>
            </a:r>
            <a:r>
              <a:rPr lang="en-GB" b="1" dirty="0">
                <a:solidFill>
                  <a:srgbClr val="FF0000"/>
                </a:solidFill>
              </a:rPr>
              <a:t>safe limit</a:t>
            </a:r>
            <a:endParaRPr lang="en-GB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8E0011-CB45-49CE-9332-9C1E254C35A2}"/>
              </a:ext>
            </a:extLst>
          </p:cNvPr>
          <p:cNvGrpSpPr/>
          <p:nvPr/>
        </p:nvGrpSpPr>
        <p:grpSpPr>
          <a:xfrm>
            <a:off x="6013391" y="958809"/>
            <a:ext cx="5973549" cy="4380200"/>
            <a:chOff x="6096000" y="1141689"/>
            <a:chExt cx="5973549" cy="43802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F11E9C4-0864-477D-B772-D0A84D2F4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1141689"/>
              <a:ext cx="5973549" cy="4380200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179B403-DC2D-4EE2-A5DE-98E0BC3CEB05}"/>
                </a:ext>
              </a:extLst>
            </p:cNvPr>
            <p:cNvSpPr/>
            <p:nvPr/>
          </p:nvSpPr>
          <p:spPr>
            <a:xfrm>
              <a:off x="6382800" y="3574883"/>
              <a:ext cx="294198" cy="3180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3CE4C9E-8A64-4C64-970F-2C03C53790B5}"/>
              </a:ext>
            </a:extLst>
          </p:cNvPr>
          <p:cNvSpPr txBox="1"/>
          <p:nvPr/>
        </p:nvSpPr>
        <p:spPr>
          <a:xfrm>
            <a:off x="2775005" y="4754879"/>
            <a:ext cx="103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/>
              <a:t>B</a:t>
            </a:r>
            <a:r>
              <a:rPr lang="en-GB" sz="1800" baseline="-25000" dirty="0" err="1"/>
              <a:t>max</a:t>
            </a:r>
            <a:r>
              <a:rPr lang="en-GB" sz="1800" dirty="0"/>
              <a:t>=20T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C3CC89-CFD5-4659-B4C2-E5BA990B5B6C}"/>
              </a:ext>
            </a:extLst>
          </p:cNvPr>
          <p:cNvSpPr txBox="1"/>
          <p:nvPr/>
        </p:nvSpPr>
        <p:spPr>
          <a:xfrm>
            <a:off x="4264584" y="6167644"/>
            <a:ext cx="3719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K. McDonald et al., </a:t>
            </a:r>
            <a:r>
              <a:rPr lang="en-GB" dirty="0">
                <a:hlinkClick r:id="rId4"/>
              </a:rPr>
              <a:t>THPRI088, IPAC14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94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646D9-09B3-4C63-897A-3A105683B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8584" y="-230588"/>
            <a:ext cx="2946621" cy="1325563"/>
          </a:xfrm>
        </p:spPr>
        <p:txBody>
          <a:bodyPr>
            <a:norm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51950-BB56-4DFC-AAEA-672A87450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7665"/>
            <a:ext cx="10087390" cy="5661247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High atomic Z targets give best yields (p beam KE ~ 10 GeV)</a:t>
            </a:r>
          </a:p>
          <a:p>
            <a:pPr lvl="1"/>
            <a:r>
              <a:rPr lang="en-GB" dirty="0"/>
              <a:t>Important to also compare target operational lifetime &amp; other safety issues</a:t>
            </a:r>
          </a:p>
          <a:p>
            <a:pPr lvl="1"/>
            <a:r>
              <a:rPr lang="en-GB" dirty="0"/>
              <a:t>Study of irradiated target materials: </a:t>
            </a:r>
            <a:r>
              <a:rPr lang="en-GB" b="1" dirty="0"/>
              <a:t>N. Simos et al., </a:t>
            </a:r>
            <a:r>
              <a:rPr lang="en-GB" dirty="0">
                <a:hlinkClick r:id="rId2"/>
              </a:rPr>
              <a:t>Phys. Rev. AB 21, 053001 (2018)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Graphite (He-cooled) “1</a:t>
            </a:r>
            <a:r>
              <a:rPr lang="en-GB" baseline="30000" dirty="0">
                <a:solidFill>
                  <a:srgbClr val="0000FF"/>
                </a:solidFill>
              </a:rPr>
              <a:t>st</a:t>
            </a:r>
            <a:r>
              <a:rPr lang="en-GB" dirty="0">
                <a:solidFill>
                  <a:srgbClr val="0000FF"/>
                </a:solidFill>
              </a:rPr>
              <a:t> stage” 1MW target (L ~ 1m, r ~ 1cm)</a:t>
            </a:r>
          </a:p>
          <a:p>
            <a:pPr lvl="1"/>
            <a:r>
              <a:rPr lang="en-GB" dirty="0"/>
              <a:t>Normalised yields only 10% less (20T field) than Hg jet (15T field) </a:t>
            </a:r>
          </a:p>
          <a:p>
            <a:pPr lvl="1"/>
            <a:r>
              <a:rPr lang="en-GB" dirty="0"/>
              <a:t>More shielding needed for SC coils if beam power &gt; 2 MW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Global optimisation with Front-End is required</a:t>
            </a:r>
          </a:p>
          <a:p>
            <a:pPr lvl="1"/>
            <a:r>
              <a:rPr lang="en-GB" dirty="0"/>
              <a:t>Solenoid field peak, taper &amp; end-field depend crucially on SC + resistive coil setup</a:t>
            </a:r>
          </a:p>
          <a:p>
            <a:pPr lvl="1"/>
            <a:r>
              <a:rPr lang="en-GB" dirty="0"/>
              <a:t>Radiation shielding &amp; structural (stored magnetic energy ~3GJ) constraints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Ideas for further discussion:</a:t>
            </a:r>
          </a:p>
          <a:p>
            <a:pPr lvl="1"/>
            <a:r>
              <a:rPr lang="en-GB" dirty="0"/>
              <a:t>Refine engineering details (structural supports &amp; services) for a 1</a:t>
            </a:r>
            <a:r>
              <a:rPr lang="en-GB" baseline="30000" dirty="0"/>
              <a:t>st</a:t>
            </a:r>
            <a:r>
              <a:rPr lang="en-GB" dirty="0"/>
              <a:t> stage graphite target</a:t>
            </a:r>
          </a:p>
          <a:p>
            <a:pPr lvl="1"/>
            <a:r>
              <a:rPr lang="en-GB" dirty="0"/>
              <a:t>Use hadronic model updates for MARS, GEANT4 &amp; FLUKA</a:t>
            </a:r>
          </a:p>
          <a:p>
            <a:pPr lvl="1"/>
            <a:r>
              <a:rPr lang="en-GB" dirty="0"/>
              <a:t>Global optimisation with Front-End updates</a:t>
            </a:r>
          </a:p>
          <a:p>
            <a:pPr lvl="1"/>
            <a:r>
              <a:rPr lang="en-GB" dirty="0"/>
              <a:t>Maintain simulation input/geometry files in a </a:t>
            </a:r>
            <a:r>
              <a:rPr lang="en-GB" dirty="0" err="1"/>
              <a:t>github</a:t>
            </a:r>
            <a:r>
              <a:rPr lang="en-GB" dirty="0"/>
              <a:t>-like repository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BB3AE-2333-4D90-AF70-7F458968D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0E7FA-8CC1-4B48-8E5D-A9E1FE6588B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01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806</TotalTime>
  <Words>787</Words>
  <Application>Microsoft Office PowerPoint</Application>
  <PresentationFormat>Widescreen</PresentationFormat>
  <Paragraphs>118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PowerPoint Presentation</vt:lpstr>
      <vt:lpstr>Introduction</vt:lpstr>
      <vt:lpstr>               Target Simulation Geometry</vt:lpstr>
      <vt:lpstr>               Accepted ( &amp;)  yields</vt:lpstr>
      <vt:lpstr> Graphite &amp; Hg yields vs target radius (6.75 GeV p beam)</vt:lpstr>
      <vt:lpstr>Global Front-End optimisation for graphite target yields </vt:lpstr>
      <vt:lpstr>              Energy Deposition (FLUKA 2011.2.13)</vt:lpstr>
      <vt:lpstr>Graphite target energy deposition: 4MW &amp; MARS15(2014)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Back, John</dc:creator>
  <cp:lastModifiedBy>Back, John</cp:lastModifiedBy>
  <cp:revision>295</cp:revision>
  <dcterms:created xsi:type="dcterms:W3CDTF">2021-07-09T15:36:18Z</dcterms:created>
  <dcterms:modified xsi:type="dcterms:W3CDTF">2021-07-12T12:09:00Z</dcterms:modified>
</cp:coreProperties>
</file>