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675" r:id="rId3"/>
    <p:sldId id="676" r:id="rId4"/>
    <p:sldId id="677" r:id="rId5"/>
    <p:sldId id="678" r:id="rId6"/>
    <p:sldId id="679" r:id="rId7"/>
    <p:sldId id="680" r:id="rId8"/>
    <p:sldId id="681" r:id="rId9"/>
    <p:sldId id="683" r:id="rId10"/>
    <p:sldId id="682" r:id="rId11"/>
    <p:sldId id="684" r:id="rId12"/>
    <p:sldId id="685" r:id="rId13"/>
    <p:sldId id="686" r:id="rId14"/>
    <p:sldId id="68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 autoAdjust="0"/>
  </p:normalViewPr>
  <p:slideViewPr>
    <p:cSldViewPr snapToGrid="0" snapToObjects="1">
      <p:cViewPr varScale="1">
        <p:scale>
          <a:sx n="128" d="100"/>
          <a:sy n="128" d="100"/>
        </p:scale>
        <p:origin x="4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7/12/21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7/12/21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9144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113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Horn Option, Yonehara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Horn Option, Yonehara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Horn Option, Yonehara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Horn Option, Yonehara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6273800"/>
            <a:ext cx="9144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1"/>
            <a:ext cx="1271041" cy="266700"/>
          </a:xfrm>
        </p:spPr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6562725"/>
            <a:ext cx="4191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6562726"/>
            <a:ext cx="406400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4097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7/12/2021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6651625"/>
            <a:ext cx="46482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6642100"/>
            <a:ext cx="4064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2" y="177801"/>
            <a:ext cx="1013799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34D1E-2455-6643-8161-270735525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/>
              <a:t>Study Horn-based Target System for Muon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24F6BF-354E-264D-AB46-6164E55BD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dirty="0"/>
              <a:t>Katsuya </a:t>
            </a:r>
            <a:r>
              <a:rPr lang="en-US" dirty="0" err="1"/>
              <a:t>Yonehara</a:t>
            </a:r>
            <a:endParaRPr lang="en-US" dirty="0"/>
          </a:p>
          <a:p>
            <a:r>
              <a:rPr lang="en-US" dirty="0"/>
              <a:t>Fermilab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74A8-F4B4-6C4E-B634-5DF8DE117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AE25A-6BFB-8046-958E-5B4CA183F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E7631-8281-4749-9A6C-B562037BE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44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9318-CF4C-E44D-8393-95AC1F018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design of Horn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A6651-2AD0-7C4F-A324-AC43D3D4E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08855-3272-244A-9BC5-FC3E9820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A4B41-E801-204C-BD6A-A1FA9DFE2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C1EC5F15-D9F2-3D43-845F-A3F76FBBA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39" y="1540244"/>
            <a:ext cx="4550135" cy="188875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Horn is axisymmetric, no x-y asymmetry like quad</a:t>
            </a:r>
          </a:p>
          <a:p>
            <a:r>
              <a:rPr lang="en-US" sz="2400" dirty="0"/>
              <a:t>Focusing mode in horn depends on a direction of horn current vs beam current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92EE4E-2A01-094A-981C-E9ED5AE00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51" y="1394460"/>
            <a:ext cx="3493828" cy="2286000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C3640094-5457-CB45-AEC0-261CB5694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62" y="4081839"/>
            <a:ext cx="7956469" cy="237504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F2C5D3D-D206-1748-8C94-6FBF10290256}"/>
              </a:ext>
            </a:extLst>
          </p:cNvPr>
          <p:cNvCxnSpPr/>
          <p:nvPr/>
        </p:nvCxnSpPr>
        <p:spPr>
          <a:xfrm flipV="1">
            <a:off x="6441073" y="3918923"/>
            <a:ext cx="0" cy="1194299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09F0B9-DF8D-8249-AFEF-188C28B04868}"/>
              </a:ext>
            </a:extLst>
          </p:cNvPr>
          <p:cNvCxnSpPr/>
          <p:nvPr/>
        </p:nvCxnSpPr>
        <p:spPr>
          <a:xfrm flipV="1">
            <a:off x="7174770" y="3918922"/>
            <a:ext cx="0" cy="1194299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FA62B7-04B4-8049-87DC-1F3D45684399}"/>
              </a:ext>
            </a:extLst>
          </p:cNvPr>
          <p:cNvCxnSpPr/>
          <p:nvPr/>
        </p:nvCxnSpPr>
        <p:spPr>
          <a:xfrm>
            <a:off x="6467197" y="4516071"/>
            <a:ext cx="2090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6A7523-0C5A-0844-B12B-7B673E138B7E}"/>
              </a:ext>
            </a:extLst>
          </p:cNvPr>
          <p:cNvCxnSpPr/>
          <p:nvPr/>
        </p:nvCxnSpPr>
        <p:spPr>
          <a:xfrm>
            <a:off x="6933109" y="4524778"/>
            <a:ext cx="20900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05B36D-5DCE-1643-856E-62D0E577EDF1}"/>
              </a:ext>
            </a:extLst>
          </p:cNvPr>
          <p:cNvCxnSpPr>
            <a:cxnSpLocks/>
          </p:cNvCxnSpPr>
          <p:nvPr/>
        </p:nvCxnSpPr>
        <p:spPr>
          <a:xfrm flipV="1">
            <a:off x="6449778" y="3666666"/>
            <a:ext cx="0" cy="218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2608D1-ADF2-354E-9162-F668ADCFF555}"/>
              </a:ext>
            </a:extLst>
          </p:cNvPr>
          <p:cNvCxnSpPr>
            <a:cxnSpLocks/>
          </p:cNvCxnSpPr>
          <p:nvPr/>
        </p:nvCxnSpPr>
        <p:spPr>
          <a:xfrm flipV="1">
            <a:off x="7172590" y="3674765"/>
            <a:ext cx="0" cy="218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616F1BE-3925-3B4A-A9F7-E6DE0F8D399C}"/>
              </a:ext>
            </a:extLst>
          </p:cNvPr>
          <p:cNvSpPr txBox="1"/>
          <p:nvPr/>
        </p:nvSpPr>
        <p:spPr>
          <a:xfrm>
            <a:off x="6449778" y="418542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716481-05E1-6149-92BD-F202F3311578}"/>
              </a:ext>
            </a:extLst>
          </p:cNvPr>
          <p:cNvSpPr txBox="1"/>
          <p:nvPr/>
        </p:nvSpPr>
        <p:spPr>
          <a:xfrm>
            <a:off x="6903245" y="418542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E6CC86-FC93-1D41-BDD6-2EDEE7FE5D00}"/>
              </a:ext>
            </a:extLst>
          </p:cNvPr>
          <p:cNvSpPr txBox="1"/>
          <p:nvPr/>
        </p:nvSpPr>
        <p:spPr>
          <a:xfrm>
            <a:off x="6886917" y="361208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2878F5-15EA-B844-9651-86DEECC93E2F}"/>
              </a:ext>
            </a:extLst>
          </p:cNvPr>
          <p:cNvSpPr txBox="1"/>
          <p:nvPr/>
        </p:nvSpPr>
        <p:spPr>
          <a:xfrm>
            <a:off x="6111867" y="367476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2F8247-0C1D-B64C-97FA-4D7E72D4FF01}"/>
              </a:ext>
            </a:extLst>
          </p:cNvPr>
          <p:cNvCxnSpPr/>
          <p:nvPr/>
        </p:nvCxnSpPr>
        <p:spPr>
          <a:xfrm flipV="1">
            <a:off x="8073931" y="3884951"/>
            <a:ext cx="0" cy="1194299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F13E17-A9D6-4F41-B12F-E9C7C0B8B1A3}"/>
              </a:ext>
            </a:extLst>
          </p:cNvPr>
          <p:cNvCxnSpPr/>
          <p:nvPr/>
        </p:nvCxnSpPr>
        <p:spPr>
          <a:xfrm flipV="1">
            <a:off x="8807628" y="3884950"/>
            <a:ext cx="0" cy="1194299"/>
          </a:xfrm>
          <a:prstGeom prst="line">
            <a:avLst/>
          </a:prstGeom>
          <a:ln w="635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3C7BE1C-D209-FF41-BFC3-D43195573166}"/>
              </a:ext>
            </a:extLst>
          </p:cNvPr>
          <p:cNvCxnSpPr/>
          <p:nvPr/>
        </p:nvCxnSpPr>
        <p:spPr>
          <a:xfrm>
            <a:off x="8844638" y="4482099"/>
            <a:ext cx="2090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5B8BDE7-C937-314C-A91F-D2CEFFD3376E}"/>
              </a:ext>
            </a:extLst>
          </p:cNvPr>
          <p:cNvCxnSpPr/>
          <p:nvPr/>
        </p:nvCxnSpPr>
        <p:spPr>
          <a:xfrm>
            <a:off x="7847508" y="4490806"/>
            <a:ext cx="20900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FD55E4-62CF-B043-A411-B14A1A925CAF}"/>
              </a:ext>
            </a:extLst>
          </p:cNvPr>
          <p:cNvCxnSpPr>
            <a:cxnSpLocks/>
          </p:cNvCxnSpPr>
          <p:nvPr/>
        </p:nvCxnSpPr>
        <p:spPr>
          <a:xfrm flipV="1">
            <a:off x="8082636" y="3632694"/>
            <a:ext cx="0" cy="218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F73498A-1189-C642-BB0D-B15E81664F93}"/>
              </a:ext>
            </a:extLst>
          </p:cNvPr>
          <p:cNvCxnSpPr>
            <a:cxnSpLocks/>
          </p:cNvCxnSpPr>
          <p:nvPr/>
        </p:nvCxnSpPr>
        <p:spPr>
          <a:xfrm flipV="1">
            <a:off x="8805448" y="3640793"/>
            <a:ext cx="0" cy="218031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FF2970B-63BB-C548-AC36-B4E254EC439E}"/>
              </a:ext>
            </a:extLst>
          </p:cNvPr>
          <p:cNvSpPr txBox="1"/>
          <p:nvPr/>
        </p:nvSpPr>
        <p:spPr>
          <a:xfrm>
            <a:off x="7782188" y="41514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6015DF-B863-3F46-9572-00D88BBDFA51}"/>
              </a:ext>
            </a:extLst>
          </p:cNvPr>
          <p:cNvSpPr txBox="1"/>
          <p:nvPr/>
        </p:nvSpPr>
        <p:spPr>
          <a:xfrm>
            <a:off x="8888802" y="41514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1E38FB-4DAE-534B-8CE3-03A65FF4DD49}"/>
              </a:ext>
            </a:extLst>
          </p:cNvPr>
          <p:cNvSpPr txBox="1"/>
          <p:nvPr/>
        </p:nvSpPr>
        <p:spPr>
          <a:xfrm>
            <a:off x="8519775" y="357811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2FFEE9-219A-7148-975A-BBCA79756909}"/>
              </a:ext>
            </a:extLst>
          </p:cNvPr>
          <p:cNvSpPr txBox="1"/>
          <p:nvPr/>
        </p:nvSpPr>
        <p:spPr>
          <a:xfrm>
            <a:off x="7744725" y="364079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75676C-3C95-6D45-A8AE-DCD52DA7DF15}"/>
              </a:ext>
            </a:extLst>
          </p:cNvPr>
          <p:cNvSpPr txBox="1"/>
          <p:nvPr/>
        </p:nvSpPr>
        <p:spPr>
          <a:xfrm>
            <a:off x="6261427" y="3267689"/>
            <a:ext cx="109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Attractive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583BC3-A29F-434A-934B-5B011F5728F0}"/>
              </a:ext>
            </a:extLst>
          </p:cNvPr>
          <p:cNvSpPr txBox="1"/>
          <p:nvPr/>
        </p:nvSpPr>
        <p:spPr>
          <a:xfrm>
            <a:off x="7856198" y="3263362"/>
            <a:ext cx="107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Repulsive</a:t>
            </a:r>
          </a:p>
        </p:txBody>
      </p:sp>
    </p:spTree>
    <p:extLst>
      <p:ext uri="{BB962C8B-B14F-4D97-AF65-F5344CB8AC3E}">
        <p14:creationId xmlns:p14="http://schemas.microsoft.com/office/powerpoint/2010/main" val="3161530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4255F-1E25-F949-BDFC-87EEA9503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Toy model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2B78D-7B4A-194C-971B-2052407D5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F5B59-96F5-4947-972F-B1B3954A8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C4FCA-200F-7641-9C9C-C6A087BD0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E4E7E9-4480-4448-ABB7-9ADAB708A9BF}"/>
              </a:ext>
            </a:extLst>
          </p:cNvPr>
          <p:cNvCxnSpPr>
            <a:cxnSpLocks/>
          </p:cNvCxnSpPr>
          <p:nvPr/>
        </p:nvCxnSpPr>
        <p:spPr>
          <a:xfrm>
            <a:off x="1747843" y="5083341"/>
            <a:ext cx="3876596" cy="84258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0A4963-AAA6-C24B-94A8-267B23FED497}"/>
              </a:ext>
            </a:extLst>
          </p:cNvPr>
          <p:cNvCxnSpPr/>
          <p:nvPr/>
        </p:nvCxnSpPr>
        <p:spPr>
          <a:xfrm flipV="1">
            <a:off x="1282959" y="4945511"/>
            <a:ext cx="1313970" cy="89633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9514034-EDE1-7A48-8CAA-8A592D6CD4F7}"/>
              </a:ext>
            </a:extLst>
          </p:cNvPr>
          <p:cNvSpPr/>
          <p:nvPr/>
        </p:nvSpPr>
        <p:spPr>
          <a:xfrm>
            <a:off x="979690" y="2866031"/>
            <a:ext cx="556592" cy="178904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DB711C-E55D-9445-8CB3-0D56D4E9767E}"/>
              </a:ext>
            </a:extLst>
          </p:cNvPr>
          <p:cNvSpPr/>
          <p:nvPr/>
        </p:nvSpPr>
        <p:spPr>
          <a:xfrm>
            <a:off x="2035994" y="1919923"/>
            <a:ext cx="937453" cy="21054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25AC42-08A5-9E49-A6AE-9F4AC47D3B87}"/>
              </a:ext>
            </a:extLst>
          </p:cNvPr>
          <p:cNvSpPr/>
          <p:nvPr/>
        </p:nvSpPr>
        <p:spPr>
          <a:xfrm>
            <a:off x="2075375" y="2184487"/>
            <a:ext cx="2174248" cy="155985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9866F3-F044-CF4A-9EFB-8FA50334FE78}"/>
              </a:ext>
            </a:extLst>
          </p:cNvPr>
          <p:cNvSpPr/>
          <p:nvPr/>
        </p:nvSpPr>
        <p:spPr>
          <a:xfrm>
            <a:off x="1911379" y="2866031"/>
            <a:ext cx="556592" cy="1789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0DE342-DDA7-5E4B-90FB-C6FE44A1C29F}"/>
              </a:ext>
            </a:extLst>
          </p:cNvPr>
          <p:cNvCxnSpPr/>
          <p:nvPr/>
        </p:nvCxnSpPr>
        <p:spPr>
          <a:xfrm>
            <a:off x="393282" y="2955430"/>
            <a:ext cx="4969565" cy="0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>
            <a:extLst>
              <a:ext uri="{FF2B5EF4-FFF2-40B4-BE49-F238E27FC236}">
                <a16:creationId xmlns:a16="http://schemas.microsoft.com/office/drawing/2014/main" id="{F59F4C57-2C3B-1443-9548-E252F14126A0}"/>
              </a:ext>
            </a:extLst>
          </p:cNvPr>
          <p:cNvSpPr/>
          <p:nvPr/>
        </p:nvSpPr>
        <p:spPr>
          <a:xfrm>
            <a:off x="1282959" y="2304124"/>
            <a:ext cx="3911173" cy="660827"/>
          </a:xfrm>
          <a:custGeom>
            <a:avLst/>
            <a:gdLst>
              <a:gd name="connsiteX0" fmla="*/ 0 w 3911173"/>
              <a:gd name="connsiteY0" fmla="*/ 630091 h 660827"/>
              <a:gd name="connsiteX1" fmla="*/ 929768 w 3911173"/>
              <a:gd name="connsiteY1" fmla="*/ 0 h 660827"/>
              <a:gd name="connsiteX2" fmla="*/ 3911173 w 3911173"/>
              <a:gd name="connsiteY2" fmla="*/ 660827 h 660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11173" h="660827">
                <a:moveTo>
                  <a:pt x="0" y="630091"/>
                </a:moveTo>
                <a:lnTo>
                  <a:pt x="929768" y="0"/>
                </a:lnTo>
                <a:lnTo>
                  <a:pt x="3911173" y="660827"/>
                </a:lnTo>
              </a:path>
            </a:pathLst>
          </a:custGeom>
          <a:noFill/>
          <a:ln>
            <a:solidFill>
              <a:srgbClr val="FF00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300FF8-498B-3F40-83A4-F404ACB72B54}"/>
              </a:ext>
            </a:extLst>
          </p:cNvPr>
          <p:cNvSpPr txBox="1"/>
          <p:nvPr/>
        </p:nvSpPr>
        <p:spPr>
          <a:xfrm>
            <a:off x="826641" y="3079815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9DD428-C32A-DB4B-8A1B-D4F1075AF4D6}"/>
              </a:ext>
            </a:extLst>
          </p:cNvPr>
          <p:cNvSpPr txBox="1"/>
          <p:nvPr/>
        </p:nvSpPr>
        <p:spPr>
          <a:xfrm>
            <a:off x="2028060" y="155059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Horn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43338E4-A808-9947-8097-580CEAF225E4}"/>
              </a:ext>
            </a:extLst>
          </p:cNvPr>
          <p:cNvSpPr/>
          <p:nvPr/>
        </p:nvSpPr>
        <p:spPr>
          <a:xfrm>
            <a:off x="1313695" y="2379044"/>
            <a:ext cx="3634548" cy="560934"/>
          </a:xfrm>
          <a:custGeom>
            <a:avLst/>
            <a:gdLst>
              <a:gd name="connsiteX0" fmla="*/ 0 w 3634548"/>
              <a:gd name="connsiteY0" fmla="*/ 553250 h 560934"/>
              <a:gd name="connsiteX1" fmla="*/ 706932 w 3634548"/>
              <a:gd name="connsiteY1" fmla="*/ 69156 h 560934"/>
              <a:gd name="connsiteX2" fmla="*/ 783772 w 3634548"/>
              <a:gd name="connsiteY2" fmla="*/ 38420 h 560934"/>
              <a:gd name="connsiteX3" fmla="*/ 852928 w 3634548"/>
              <a:gd name="connsiteY3" fmla="*/ 7684 h 560934"/>
              <a:gd name="connsiteX4" fmla="*/ 945137 w 3634548"/>
              <a:gd name="connsiteY4" fmla="*/ 0 h 560934"/>
              <a:gd name="connsiteX5" fmla="*/ 1021977 w 3634548"/>
              <a:gd name="connsiteY5" fmla="*/ 0 h 560934"/>
              <a:gd name="connsiteX6" fmla="*/ 1075765 w 3634548"/>
              <a:gd name="connsiteY6" fmla="*/ 0 h 560934"/>
              <a:gd name="connsiteX7" fmla="*/ 1137237 w 3634548"/>
              <a:gd name="connsiteY7" fmla="*/ 7684 h 560934"/>
              <a:gd name="connsiteX8" fmla="*/ 3634548 w 3634548"/>
              <a:gd name="connsiteY8" fmla="*/ 560934 h 5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4548" h="560934">
                <a:moveTo>
                  <a:pt x="0" y="553250"/>
                </a:moveTo>
                <a:lnTo>
                  <a:pt x="706932" y="69156"/>
                </a:lnTo>
                <a:lnTo>
                  <a:pt x="783772" y="38420"/>
                </a:lnTo>
                <a:lnTo>
                  <a:pt x="852928" y="7684"/>
                </a:lnTo>
                <a:lnTo>
                  <a:pt x="945137" y="0"/>
                </a:lnTo>
                <a:lnTo>
                  <a:pt x="1021977" y="0"/>
                </a:lnTo>
                <a:lnTo>
                  <a:pt x="1075765" y="0"/>
                </a:lnTo>
                <a:lnTo>
                  <a:pt x="1137237" y="7684"/>
                </a:lnTo>
                <a:lnTo>
                  <a:pt x="3634548" y="560934"/>
                </a:lnTo>
              </a:path>
            </a:pathLst>
          </a:custGeom>
          <a:noFill/>
          <a:ln>
            <a:solidFill>
              <a:srgbClr val="FF0000"/>
            </a:solidFill>
            <a:prstDash val="sysDot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1C3B358-1009-2645-B177-3C16948F3A1B}"/>
              </a:ext>
            </a:extLst>
          </p:cNvPr>
          <p:cNvCxnSpPr/>
          <p:nvPr/>
        </p:nvCxnSpPr>
        <p:spPr>
          <a:xfrm>
            <a:off x="431034" y="5844388"/>
            <a:ext cx="4969565" cy="0"/>
          </a:xfrm>
          <a:prstGeom prst="line">
            <a:avLst/>
          </a:prstGeom>
          <a:ln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E58483-7B8F-5E4B-9B5B-D22D298630E0}"/>
              </a:ext>
            </a:extLst>
          </p:cNvPr>
          <p:cNvCxnSpPr/>
          <p:nvPr/>
        </p:nvCxnSpPr>
        <p:spPr>
          <a:xfrm flipV="1">
            <a:off x="2243464" y="4592045"/>
            <a:ext cx="0" cy="1582911"/>
          </a:xfrm>
          <a:prstGeom prst="line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58BBF6E-C2EE-054F-9CD3-9B8F7BB962ED}"/>
              </a:ext>
            </a:extLst>
          </p:cNvPr>
          <p:cNvCxnSpPr>
            <a:cxnSpLocks/>
          </p:cNvCxnSpPr>
          <p:nvPr/>
        </p:nvCxnSpPr>
        <p:spPr>
          <a:xfrm flipH="1" flipV="1">
            <a:off x="2243463" y="5182286"/>
            <a:ext cx="1" cy="660827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4D9CC68-316D-F846-84B0-0685C24035C5}"/>
              </a:ext>
            </a:extLst>
          </p:cNvPr>
          <p:cNvCxnSpPr>
            <a:cxnSpLocks/>
          </p:cNvCxnSpPr>
          <p:nvPr/>
        </p:nvCxnSpPr>
        <p:spPr>
          <a:xfrm flipH="1">
            <a:off x="1313695" y="5843113"/>
            <a:ext cx="929768" cy="1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9C05A42-0EC6-F84B-9500-2E813B7D67BF}"/>
              </a:ext>
            </a:extLst>
          </p:cNvPr>
          <p:cNvCxnSpPr>
            <a:cxnSpLocks/>
          </p:cNvCxnSpPr>
          <p:nvPr/>
        </p:nvCxnSpPr>
        <p:spPr>
          <a:xfrm flipH="1" flipV="1">
            <a:off x="2243466" y="5841841"/>
            <a:ext cx="2981402" cy="127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DA2F27-04D3-BC49-ADF8-2B8D3E8277EE}"/>
              </a:ext>
            </a:extLst>
          </p:cNvPr>
          <p:cNvSpPr txBox="1"/>
          <p:nvPr/>
        </p:nvSpPr>
        <p:spPr>
          <a:xfrm>
            <a:off x="1626444" y="584184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097DE2-378B-C84F-A826-0499E64C197B}"/>
              </a:ext>
            </a:extLst>
          </p:cNvPr>
          <p:cNvSpPr txBox="1"/>
          <p:nvPr/>
        </p:nvSpPr>
        <p:spPr>
          <a:xfrm>
            <a:off x="3303901" y="584184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B001D5-1B24-9A41-8256-01E650C856D1}"/>
              </a:ext>
            </a:extLst>
          </p:cNvPr>
          <p:cNvSpPr txBox="1"/>
          <p:nvPr/>
        </p:nvSpPr>
        <p:spPr>
          <a:xfrm>
            <a:off x="1968960" y="538527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21D571-6690-4745-A69F-FC00F8A6F16F}"/>
              </a:ext>
            </a:extLst>
          </p:cNvPr>
          <p:cNvSpPr txBox="1"/>
          <p:nvPr/>
        </p:nvSpPr>
        <p:spPr>
          <a:xfrm>
            <a:off x="2499227" y="492820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q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900965-FAE9-3A41-9E61-FE28F2DB3DE9}"/>
              </a:ext>
            </a:extLst>
          </p:cNvPr>
          <p:cNvSpPr txBox="1"/>
          <p:nvPr/>
        </p:nvSpPr>
        <p:spPr>
          <a:xfrm>
            <a:off x="3935949" y="553648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AF44C7-7C6F-D149-A74B-720EB28A4329}"/>
              </a:ext>
            </a:extLst>
          </p:cNvPr>
          <p:cNvSpPr txBox="1"/>
          <p:nvPr/>
        </p:nvSpPr>
        <p:spPr>
          <a:xfrm>
            <a:off x="1580898" y="5504633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Q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9A31918-4125-614C-9656-B90BD541C1C7}"/>
                  </a:ext>
                </a:extLst>
              </p:cNvPr>
              <p:cNvSpPr txBox="1"/>
              <p:nvPr/>
            </p:nvSpPr>
            <p:spPr>
              <a:xfrm>
                <a:off x="5217837" y="1559218"/>
                <a:ext cx="3074882" cy="2045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Horn focusing force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Cross-sectional shape of horn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9A31918-4125-614C-9656-B90BD541C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837" y="1559218"/>
                <a:ext cx="3074882" cy="2045496"/>
              </a:xfrm>
              <a:prstGeom prst="rect">
                <a:avLst/>
              </a:prstGeom>
              <a:blipFill>
                <a:blip r:embed="rId2"/>
                <a:stretch>
                  <a:fillRect l="-1235" t="-1235" r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3273555-FD6A-3B49-9C52-3BDE1FB01E8F}"/>
              </a:ext>
            </a:extLst>
          </p:cNvPr>
          <p:cNvSpPr txBox="1"/>
          <p:nvPr/>
        </p:nvSpPr>
        <p:spPr>
          <a:xfrm>
            <a:off x="5400599" y="4627864"/>
            <a:ext cx="29814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Focusing geometry can be fixed from known dimensions with a simplified model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875ADB-0816-2A42-89A3-BBC7FF01E41C}"/>
              </a:ext>
            </a:extLst>
          </p:cNvPr>
          <p:cNvSpPr txBox="1"/>
          <p:nvPr/>
        </p:nvSpPr>
        <p:spPr>
          <a:xfrm>
            <a:off x="2559552" y="3108259"/>
            <a:ext cx="2569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Dashed line: actual particle track</a:t>
            </a:r>
          </a:p>
          <a:p>
            <a:r>
              <a:rPr lang="en-US" sz="1400" dirty="0">
                <a:solidFill>
                  <a:srgbClr val="FF0000"/>
                </a:solidFill>
              </a:rPr>
              <a:t>Solid line: simplified ray trace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64C51CC-9181-254E-B77C-12B0C70B798D}"/>
              </a:ext>
            </a:extLst>
          </p:cNvPr>
          <p:cNvCxnSpPr>
            <a:cxnSpLocks/>
            <a:endCxn id="11" idx="3"/>
          </p:cNvCxnSpPr>
          <p:nvPr/>
        </p:nvCxnSpPr>
        <p:spPr>
          <a:xfrm>
            <a:off x="2028060" y="3515910"/>
            <a:ext cx="365726" cy="0"/>
          </a:xfrm>
          <a:prstGeom prst="line">
            <a:avLst/>
          </a:prstGeom>
          <a:ln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B44C5F8-40D8-4D4A-96EB-CBF9666C4087}"/>
                  </a:ext>
                </a:extLst>
              </p:cNvPr>
              <p:cNvSpPr txBox="1"/>
              <p:nvPr/>
            </p:nvSpPr>
            <p:spPr>
              <a:xfrm>
                <a:off x="1884363" y="3524326"/>
                <a:ext cx="7125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B44C5F8-40D8-4D4A-96EB-CBF9666C4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363" y="3524326"/>
                <a:ext cx="712566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75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D42D4-9A0C-E844-BA72-DE27C74A8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Toy model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390B4-2347-A642-B815-7FD5EF236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BC07B-A653-6141-AA07-B86CC4912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1FD25-9A67-9047-85E7-EE4923215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AFC30C-5B6C-0341-B250-D62D7096087E}"/>
              </a:ext>
            </a:extLst>
          </p:cNvPr>
          <p:cNvCxnSpPr>
            <a:cxnSpLocks/>
          </p:cNvCxnSpPr>
          <p:nvPr/>
        </p:nvCxnSpPr>
        <p:spPr>
          <a:xfrm>
            <a:off x="2450206" y="1458317"/>
            <a:ext cx="3876596" cy="84258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BED6E4-AE91-5640-B0F8-3991330EDB22}"/>
              </a:ext>
            </a:extLst>
          </p:cNvPr>
          <p:cNvCxnSpPr/>
          <p:nvPr/>
        </p:nvCxnSpPr>
        <p:spPr>
          <a:xfrm flipV="1">
            <a:off x="1985322" y="1320487"/>
            <a:ext cx="1313970" cy="89633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D5BBF9-01DE-E34A-A009-11EE8AB33ABC}"/>
              </a:ext>
            </a:extLst>
          </p:cNvPr>
          <p:cNvCxnSpPr/>
          <p:nvPr/>
        </p:nvCxnSpPr>
        <p:spPr>
          <a:xfrm>
            <a:off x="1133397" y="2219364"/>
            <a:ext cx="4969565" cy="0"/>
          </a:xfrm>
          <a:prstGeom prst="line">
            <a:avLst/>
          </a:prstGeom>
          <a:ln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28B1DB-892F-5E46-BEDC-A1F37D5B25F2}"/>
              </a:ext>
            </a:extLst>
          </p:cNvPr>
          <p:cNvCxnSpPr/>
          <p:nvPr/>
        </p:nvCxnSpPr>
        <p:spPr>
          <a:xfrm flipV="1">
            <a:off x="2945827" y="967021"/>
            <a:ext cx="0" cy="1582911"/>
          </a:xfrm>
          <a:prstGeom prst="line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F8158C-2F34-B340-B675-FBD20D35A7FC}"/>
              </a:ext>
            </a:extLst>
          </p:cNvPr>
          <p:cNvCxnSpPr>
            <a:cxnSpLocks/>
          </p:cNvCxnSpPr>
          <p:nvPr/>
        </p:nvCxnSpPr>
        <p:spPr>
          <a:xfrm flipH="1" flipV="1">
            <a:off x="2945826" y="1557262"/>
            <a:ext cx="1" cy="660827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B035CE-00D1-A14D-B3E3-387C9C491811}"/>
              </a:ext>
            </a:extLst>
          </p:cNvPr>
          <p:cNvCxnSpPr>
            <a:cxnSpLocks/>
          </p:cNvCxnSpPr>
          <p:nvPr/>
        </p:nvCxnSpPr>
        <p:spPr>
          <a:xfrm flipH="1">
            <a:off x="2016058" y="2218089"/>
            <a:ext cx="929768" cy="1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9B9BCE-AF2E-9A46-8B1B-FE1667CBBBD8}"/>
              </a:ext>
            </a:extLst>
          </p:cNvPr>
          <p:cNvCxnSpPr>
            <a:cxnSpLocks/>
          </p:cNvCxnSpPr>
          <p:nvPr/>
        </p:nvCxnSpPr>
        <p:spPr>
          <a:xfrm flipH="1" flipV="1">
            <a:off x="2945829" y="2216817"/>
            <a:ext cx="2981402" cy="1272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7B7620D-0B9F-D346-92E1-2A3868A4BC7A}"/>
              </a:ext>
            </a:extLst>
          </p:cNvPr>
          <p:cNvSpPr txBox="1"/>
          <p:nvPr/>
        </p:nvSpPr>
        <p:spPr>
          <a:xfrm>
            <a:off x="2328807" y="221681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E82694-0493-2945-BC36-B6506FF60DEF}"/>
              </a:ext>
            </a:extLst>
          </p:cNvPr>
          <p:cNvSpPr txBox="1"/>
          <p:nvPr/>
        </p:nvSpPr>
        <p:spPr>
          <a:xfrm>
            <a:off x="4006264" y="2216817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B3FB0E-2504-6E42-AA6B-480C4E8AB213}"/>
              </a:ext>
            </a:extLst>
          </p:cNvPr>
          <p:cNvSpPr txBox="1"/>
          <p:nvPr/>
        </p:nvSpPr>
        <p:spPr>
          <a:xfrm>
            <a:off x="2671323" y="176024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Times" pitchFamily="2" charset="0"/>
              </a:rPr>
              <a:t>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7F9333-678B-7340-B213-AFCBA7D54DAE}"/>
              </a:ext>
            </a:extLst>
          </p:cNvPr>
          <p:cNvSpPr txBox="1"/>
          <p:nvPr/>
        </p:nvSpPr>
        <p:spPr>
          <a:xfrm>
            <a:off x="3201590" y="130318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7AFD00-684F-E346-8571-D7366C6E45A9}"/>
              </a:ext>
            </a:extLst>
          </p:cNvPr>
          <p:cNvSpPr txBox="1"/>
          <p:nvPr/>
        </p:nvSpPr>
        <p:spPr>
          <a:xfrm>
            <a:off x="4638312" y="191145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A928D5-61D0-0E47-95B6-E4FA4217E2F8}"/>
              </a:ext>
            </a:extLst>
          </p:cNvPr>
          <p:cNvSpPr txBox="1"/>
          <p:nvPr/>
        </p:nvSpPr>
        <p:spPr>
          <a:xfrm>
            <a:off x="2283261" y="1879609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Symbol" pitchFamily="2" charset="2"/>
              </a:rPr>
              <a:t>Q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FE4778F-A2A9-8B46-9A89-822675AAF837}"/>
                  </a:ext>
                </a:extLst>
              </p:cNvPr>
              <p:cNvSpPr txBox="1"/>
              <p:nvPr/>
            </p:nvSpPr>
            <p:spPr>
              <a:xfrm>
                <a:off x="281900" y="2930117"/>
                <a:ext cx="3447803" cy="1602875"/>
              </a:xfrm>
              <a:prstGeom prst="rect">
                <a:avLst/>
              </a:prstGeom>
              <a:noFill/>
              <a:ln>
                <a:solidFill>
                  <a:srgbClr val="0432FF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Θ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FE4778F-A2A9-8B46-9A89-822675AAF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00" y="2930117"/>
                <a:ext cx="3447803" cy="16028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0432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329008-D371-7148-9ABF-48DE1821F836}"/>
                  </a:ext>
                </a:extLst>
              </p:cNvPr>
              <p:cNvSpPr txBox="1"/>
              <p:nvPr/>
            </p:nvSpPr>
            <p:spPr>
              <a:xfrm>
                <a:off x="4831852" y="2930117"/>
                <a:ext cx="3586879" cy="2466060"/>
              </a:xfrm>
              <a:prstGeom prst="rect">
                <a:avLst/>
              </a:prstGeom>
              <a:noFill/>
              <a:ln>
                <a:solidFill>
                  <a:srgbClr val="0432FF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𝑑𝑙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0.3∙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𝑑𝑙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𝑑𝑙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0.3∙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329008-D371-7148-9ABF-48DE1821F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1852" y="2930117"/>
                <a:ext cx="3586879" cy="24660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432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2DDC5FD-8DB2-A545-B97C-83F77B1470EE}"/>
              </a:ext>
            </a:extLst>
          </p:cNvPr>
          <p:cNvSpPr txBox="1"/>
          <p:nvPr/>
        </p:nvSpPr>
        <p:spPr>
          <a:xfrm>
            <a:off x="231040" y="2534388"/>
            <a:ext cx="2762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Geometry constraint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7C9CB3-0EB3-4447-9043-390501DB0C1C}"/>
              </a:ext>
            </a:extLst>
          </p:cNvPr>
          <p:cNvSpPr txBox="1"/>
          <p:nvPr/>
        </p:nvSpPr>
        <p:spPr>
          <a:xfrm>
            <a:off x="5005439" y="2452175"/>
            <a:ext cx="1977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Focusing force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8F2A17F-4402-4B4B-9FD4-2B36E44F7D81}"/>
                  </a:ext>
                </a:extLst>
              </p:cNvPr>
              <p:cNvSpPr txBox="1"/>
              <p:nvPr/>
            </p:nvSpPr>
            <p:spPr>
              <a:xfrm>
                <a:off x="281900" y="4729165"/>
                <a:ext cx="3777331" cy="1601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If we know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dirty="0"/>
                  <a:t>, all focusing geometries are fixed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Ο</m:t>
                    </m:r>
                    <m:d>
                      <m:dPr>
                        <m:ctrl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dirty="0"/>
                  <a:t> is a good approximation for neutrino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Will find a correlation from slide 9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8F2A17F-4402-4B4B-9FD4-2B36E44F7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00" y="4729165"/>
                <a:ext cx="3777331" cy="1601400"/>
              </a:xfrm>
              <a:prstGeom prst="rect">
                <a:avLst/>
              </a:prstGeom>
              <a:blipFill>
                <a:blip r:embed="rId4"/>
                <a:stretch>
                  <a:fillRect l="-669" t="-1587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6B55AC6-6812-CE44-AE68-71C701F2D6D0}"/>
                  </a:ext>
                </a:extLst>
              </p:cNvPr>
              <p:cNvSpPr txBox="1"/>
              <p:nvPr/>
            </p:nvSpPr>
            <p:spPr>
              <a:xfrm>
                <a:off x="5057760" y="5515035"/>
                <a:ext cx="3290003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dirty="0"/>
                  <a:t> is horn current (kA)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1600" dirty="0"/>
                  <a:t> is (mm)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/>
                  <a:t> is longitudinal momentum (GeV/c)</a:t>
                </a: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6B55AC6-6812-CE44-AE68-71C701F2D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760" y="5515035"/>
                <a:ext cx="3290003" cy="830997"/>
              </a:xfrm>
              <a:prstGeom prst="rect">
                <a:avLst/>
              </a:prstGeom>
              <a:blipFill>
                <a:blip r:embed="rId5"/>
                <a:stretch>
                  <a:fillRect t="-1493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6217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BD4D8-51BC-5F4B-A9F5-CD6D9A50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4D774-D920-1845-9176-7A939DF92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 a conceptually new horn-based target system</a:t>
            </a:r>
          </a:p>
          <a:p>
            <a:pPr lvl="1"/>
            <a:r>
              <a:rPr lang="en-US" dirty="0"/>
              <a:t>Capture both charges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614DE-ED8C-DB4C-94BA-FAFF8B8E7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F94D7-260E-F542-8BC7-941515528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85CF8-F16B-714F-8426-EFFEFDF9F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7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3889-7297-454B-AF38-561B8BA93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5EA15-BC7D-BA42-8917-1E639D9D6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1359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Challenge to make Multi-Mega-Watt Target System </a:t>
            </a:r>
          </a:p>
          <a:p>
            <a:pPr lvl="1"/>
            <a:r>
              <a:rPr lang="en-US" dirty="0"/>
              <a:t>Heat and radiation treatment</a:t>
            </a:r>
          </a:p>
          <a:p>
            <a:pPr lvl="2"/>
            <a:r>
              <a:rPr lang="en-US" dirty="0"/>
              <a:t>For </a:t>
            </a:r>
            <a:r>
              <a:rPr lang="en-US" dirty="0" err="1"/>
              <a:t>NuMI</a:t>
            </a:r>
            <a:r>
              <a:rPr lang="en-US" dirty="0"/>
              <a:t>, 1/3 of total beam power is deposited in Target hall, 1/3 in Decay Pipe, and 1/3 in Hadron Absorber</a:t>
            </a:r>
          </a:p>
          <a:p>
            <a:pPr lvl="2"/>
            <a:r>
              <a:rPr lang="en-US" dirty="0"/>
              <a:t>For </a:t>
            </a:r>
            <a:r>
              <a:rPr lang="en-US" dirty="0" err="1"/>
              <a:t>NuMI</a:t>
            </a:r>
            <a:r>
              <a:rPr lang="en-US" dirty="0"/>
              <a:t>, C-graphite target was activated 75 Rad/</a:t>
            </a:r>
            <a:r>
              <a:rPr lang="en-US" dirty="0" err="1"/>
              <a:t>hr</a:t>
            </a:r>
            <a:r>
              <a:rPr lang="en-US" dirty="0"/>
              <a:t> on contact after servicing 2yrs with 1e21 POT</a:t>
            </a:r>
          </a:p>
          <a:p>
            <a:pPr lvl="1"/>
            <a:r>
              <a:rPr lang="en-US" dirty="0"/>
              <a:t>Phase space manipulation for cooling channels</a:t>
            </a:r>
          </a:p>
          <a:p>
            <a:pPr lvl="2"/>
            <a:r>
              <a:rPr lang="en-US" dirty="0"/>
              <a:t>Achromatic pion capture optics</a:t>
            </a:r>
          </a:p>
          <a:p>
            <a:r>
              <a:rPr lang="en-US" dirty="0"/>
              <a:t>Investigate horn based systems</a:t>
            </a:r>
          </a:p>
          <a:p>
            <a:pPr lvl="1"/>
            <a:r>
              <a:rPr lang="en-US" dirty="0"/>
              <a:t>Sub-MW target system exist</a:t>
            </a:r>
          </a:p>
          <a:p>
            <a:pPr lvl="1"/>
            <a:r>
              <a:rPr lang="en-US" dirty="0"/>
              <a:t>Make a conceptual model</a:t>
            </a:r>
          </a:p>
          <a:p>
            <a:pPr lvl="1"/>
            <a:r>
              <a:rPr lang="en-US" dirty="0"/>
              <a:t>Run numerical simulation to validate a new horn concept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25CE1-1A0A-6845-9604-C8D7B546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1791C-EB2E-3543-B3D3-532C2492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258F5-67CF-C54E-AE56-5A966C3E5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47C8B5-8E2F-9447-92E4-7FC81C5A843F}"/>
              </a:ext>
            </a:extLst>
          </p:cNvPr>
          <p:cNvSpPr txBox="1"/>
          <p:nvPr/>
        </p:nvSpPr>
        <p:spPr>
          <a:xfrm>
            <a:off x="457200" y="6040220"/>
            <a:ext cx="8431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introduced a solenoid-based target system which is shown in my previous presentation</a:t>
            </a:r>
          </a:p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/event/1049225/</a:t>
            </a:r>
          </a:p>
        </p:txBody>
      </p:sp>
    </p:spTree>
    <p:extLst>
      <p:ext uri="{BB962C8B-B14F-4D97-AF65-F5344CB8AC3E}">
        <p14:creationId xmlns:p14="http://schemas.microsoft.com/office/powerpoint/2010/main" val="260307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4EAEA-7DE4-7045-8210-929841A45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Horn-based target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08D58-2BE2-E44C-B875-4B9B4EC59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DF29F-7DB7-AC4A-8727-56D732EF6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1A34D-5647-3B46-806D-69AAAE913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037DA7-C044-764E-A1F6-859853C62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432" y="1795621"/>
            <a:ext cx="5125924" cy="21945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E3AAE5-F824-4349-909D-42F033FD8813}"/>
              </a:ext>
            </a:extLst>
          </p:cNvPr>
          <p:cNvSpPr txBox="1"/>
          <p:nvPr/>
        </p:nvSpPr>
        <p:spPr>
          <a:xfrm>
            <a:off x="5070773" y="4281728"/>
            <a:ext cx="3311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Van der Meer’s original sketch of </a:t>
            </a:r>
          </a:p>
          <a:p>
            <a:r>
              <a:rPr lang="en-US" dirty="0"/>
              <a:t>magnetic horn in 1961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491D7A7-FB1E-B040-B71E-CE27A9169F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9756" y="1257860"/>
                <a:ext cx="4670601" cy="4516775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Lorentz force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) makes focusing 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Assume path length inside horn field is parabolic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Widely used for neutrino experiments</a:t>
                </a:r>
              </a:p>
              <a:p>
                <a:pPr lvl="1"/>
                <a:r>
                  <a:rPr lang="en-US" dirty="0"/>
                  <a:t>T2K: 515 kW (2020)</a:t>
                </a:r>
              </a:p>
              <a:p>
                <a:pPr lvl="1"/>
                <a:r>
                  <a:rPr lang="en-US" dirty="0" err="1"/>
                  <a:t>NuMI</a:t>
                </a:r>
                <a:r>
                  <a:rPr lang="en-US" dirty="0"/>
                  <a:t>: 843 kW (2021)</a:t>
                </a:r>
              </a:p>
              <a:p>
                <a:pPr lvl="1"/>
                <a:r>
                  <a:rPr lang="en-US" dirty="0"/>
                  <a:t>Both use C graphite</a:t>
                </a:r>
              </a:p>
              <a:p>
                <a:pPr lvl="1"/>
                <a:r>
                  <a:rPr lang="en-US" dirty="0"/>
                  <a:t>Horn survives more than 10</a:t>
                </a:r>
                <a:r>
                  <a:rPr lang="en-US" baseline="30000" dirty="0"/>
                  <a:t>7 </a:t>
                </a:r>
                <a:r>
                  <a:rPr lang="en-US" dirty="0"/>
                  <a:t>beam pulses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491D7A7-FB1E-B040-B71E-CE27A9169F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756" y="1257860"/>
                <a:ext cx="4670601" cy="4516775"/>
              </a:xfrm>
              <a:blipFill>
                <a:blip r:embed="rId3"/>
                <a:stretch>
                  <a:fillRect l="-1626" t="-2241" r="-2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0436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06AC7-278E-134B-AC3A-312F22A1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target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C93F5-EB65-B240-AA18-1D226703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59CA-F268-9742-9BD4-16704D04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D4F7C-CB35-D54A-B246-C11F52B0A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44A0DC-1B88-1940-A657-D9FEB5361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73" y="1417638"/>
            <a:ext cx="4488227" cy="45155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LBNF: State of the art target system</a:t>
            </a:r>
          </a:p>
          <a:p>
            <a:pPr lvl="1"/>
            <a:r>
              <a:rPr lang="en-US" dirty="0"/>
              <a:t>1.5-m-long C graphite cantilever target</a:t>
            </a:r>
          </a:p>
          <a:p>
            <a:pPr lvl="1"/>
            <a:r>
              <a:rPr lang="en-US" dirty="0"/>
              <a:t>He gas cooling</a:t>
            </a:r>
          </a:p>
          <a:p>
            <a:pPr lvl="1"/>
            <a:r>
              <a:rPr lang="en-US" dirty="0"/>
              <a:t>Accept 1.2-MW beam</a:t>
            </a:r>
          </a:p>
          <a:p>
            <a:pPr lvl="2"/>
            <a:r>
              <a:rPr lang="en-US" dirty="0"/>
              <a:t>Proton beam momentum 120 GeV/c</a:t>
            </a:r>
          </a:p>
          <a:p>
            <a:pPr lvl="2"/>
            <a:r>
              <a:rPr lang="en-US" dirty="0"/>
              <a:t>Proton bunch length 5 ns</a:t>
            </a:r>
          </a:p>
          <a:p>
            <a:pPr lvl="2"/>
            <a:r>
              <a:rPr lang="en-US" dirty="0"/>
              <a:t>Beam repetition rate 1.2 second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7AAC7D-1882-C549-ABA2-781EB41AA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613" y="4304377"/>
            <a:ext cx="4288569" cy="2103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911D7D-BFA3-4940-8F2D-E321803ED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613" y="1343689"/>
            <a:ext cx="4349187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8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0929-3655-BA4C-A41C-9A86ADBB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 Horn-based target system for Muon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C3DA5-4B2E-A34F-8909-889BBCED3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98EBB-A9FC-8349-A461-3793B8A78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13027-76AE-3F44-9592-8DA6D579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6A11B6-AB4F-1A45-BF12-E3EDE5900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598" y="1867704"/>
            <a:ext cx="4769444" cy="459273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Technology exists</a:t>
            </a:r>
          </a:p>
          <a:p>
            <a:pPr lvl="1"/>
            <a:r>
              <a:rPr lang="en-US" dirty="0"/>
              <a:t>A big confidence to operate &gt; 1-MW beam</a:t>
            </a:r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Focus single charge (?)</a:t>
            </a:r>
          </a:p>
          <a:p>
            <a:r>
              <a:rPr lang="en-US" dirty="0">
                <a:solidFill>
                  <a:srgbClr val="FF0000"/>
                </a:solidFill>
              </a:rPr>
              <a:t>Complex beam optics (?)</a:t>
            </a:r>
          </a:p>
          <a:p>
            <a:r>
              <a:rPr lang="en-US" dirty="0">
                <a:solidFill>
                  <a:srgbClr val="FF0000"/>
                </a:solidFill>
              </a:rPr>
              <a:t>Low energy pion will be lost at inner conductor and cooling water</a:t>
            </a:r>
          </a:p>
          <a:p>
            <a:pPr lvl="1"/>
            <a:r>
              <a:rPr lang="en-US" dirty="0"/>
              <a:t>30 % pion lost reported in the past study (?)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5A75166-4ACD-A440-8EA0-65145A9190B2}"/>
              </a:ext>
            </a:extLst>
          </p:cNvPr>
          <p:cNvSpPr/>
          <p:nvPr/>
        </p:nvSpPr>
        <p:spPr>
          <a:xfrm>
            <a:off x="4803617" y="3523130"/>
            <a:ext cx="326571" cy="19724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E64DF-F936-B246-88A2-5BC2D902CB4F}"/>
              </a:ext>
            </a:extLst>
          </p:cNvPr>
          <p:cNvSpPr txBox="1"/>
          <p:nvPr/>
        </p:nvSpPr>
        <p:spPr>
          <a:xfrm>
            <a:off x="5130188" y="4186210"/>
            <a:ext cx="3836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quantitative study made in the past</a:t>
            </a:r>
          </a:p>
          <a:p>
            <a:r>
              <a:rPr lang="en-US" dirty="0"/>
              <a:t>(or at least I cannot find any citation)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25AC4A-E7D5-494A-B182-09D3BE902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396" y="5015687"/>
            <a:ext cx="2929737" cy="16459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C8F6FE-A129-6945-9998-74A7195A8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655" y="1754989"/>
            <a:ext cx="3291840" cy="16459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DEF553-4028-9F48-9DA7-8D8D95B9B8B7}"/>
              </a:ext>
            </a:extLst>
          </p:cNvPr>
          <p:cNvSpPr txBox="1"/>
          <p:nvPr/>
        </p:nvSpPr>
        <p:spPr>
          <a:xfrm>
            <a:off x="5481315" y="3292617"/>
            <a:ext cx="36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Horizontal proton beam position at </a:t>
            </a:r>
            <a:r>
              <a:rPr lang="en-US" sz="1400" dirty="0" err="1"/>
              <a:t>NuMI</a:t>
            </a:r>
            <a:r>
              <a:rPr lang="en-US" sz="1400" dirty="0"/>
              <a:t> target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C73F1F-B3B2-B442-B109-BDC5B1BB1747}"/>
              </a:ext>
            </a:extLst>
          </p:cNvPr>
          <p:cNvSpPr txBox="1"/>
          <p:nvPr/>
        </p:nvSpPr>
        <p:spPr>
          <a:xfrm>
            <a:off x="6421219" y="1427736"/>
            <a:ext cx="179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NuMI</a:t>
            </a:r>
            <a:r>
              <a:rPr lang="en-US" dirty="0"/>
              <a:t> target scan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26EEC1-3E1B-954F-9084-DD9AD634CCA4}"/>
              </a:ext>
            </a:extLst>
          </p:cNvPr>
          <p:cNvCxnSpPr>
            <a:cxnSpLocks/>
          </p:cNvCxnSpPr>
          <p:nvPr/>
        </p:nvCxnSpPr>
        <p:spPr>
          <a:xfrm flipH="1">
            <a:off x="4245281" y="2680685"/>
            <a:ext cx="1598926" cy="114081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3C5A1ED-D9BB-BC4A-A4BB-5C9517B13021}"/>
              </a:ext>
            </a:extLst>
          </p:cNvPr>
          <p:cNvSpPr txBox="1"/>
          <p:nvPr/>
        </p:nvSpPr>
        <p:spPr>
          <a:xfrm rot="19455261">
            <a:off x="3823028" y="2824251"/>
            <a:ext cx="2420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Linear focusing by </a:t>
            </a:r>
            <a:r>
              <a:rPr lang="en-US" sz="1400" dirty="0" err="1"/>
              <a:t>NuMI</a:t>
            </a:r>
            <a:r>
              <a:rPr lang="en-US" sz="1400" dirty="0"/>
              <a:t> Horns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2E022-B737-E740-8FA5-17FADE727810}"/>
              </a:ext>
            </a:extLst>
          </p:cNvPr>
          <p:cNvSpPr txBox="1"/>
          <p:nvPr/>
        </p:nvSpPr>
        <p:spPr>
          <a:xfrm>
            <a:off x="1012624" y="1417638"/>
            <a:ext cx="1203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</a:rPr>
              <a:t>Pros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Cons</a:t>
            </a:r>
          </a:p>
        </p:txBody>
      </p:sp>
    </p:spTree>
    <p:extLst>
      <p:ext uri="{BB962C8B-B14F-4D97-AF65-F5344CB8AC3E}">
        <p14:creationId xmlns:p14="http://schemas.microsoft.com/office/powerpoint/2010/main" val="3539192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33303-E4E9-2744-BD62-519F0AAFC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design of Horn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C4070-8AB8-D04A-9FF7-53C671A1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893B1-1B60-4341-9DA0-0F06BB2FB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28896-148F-A242-ACBE-487FA27F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46E5A06-87E9-B144-9B73-34346CFC5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28" y="1201261"/>
            <a:ext cx="7647372" cy="55778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F505D2-B6B4-0F49-8135-B3AA37D7742D}"/>
              </a:ext>
            </a:extLst>
          </p:cNvPr>
          <p:cNvSpPr txBox="1"/>
          <p:nvPr/>
        </p:nvSpPr>
        <p:spPr>
          <a:xfrm>
            <a:off x="7299200" y="1676589"/>
            <a:ext cx="175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</a:t>
            </a:r>
            <a:r>
              <a:rPr lang="en-US" dirty="0" err="1"/>
              <a:t>Zwaska</a:t>
            </a:r>
            <a:r>
              <a:rPr lang="en-US" dirty="0"/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4230089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F296-2505-2948-88B5-F2E6802B4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Numerical study of forward and backward </a:t>
            </a:r>
            <a:r>
              <a:rPr lang="en-US" dirty="0" err="1"/>
              <a:t>pions</a:t>
            </a:r>
            <a:r>
              <a:rPr lang="en-US" dirty="0"/>
              <a:t>/muons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13DAF-C65C-4D47-880A-CDC6C6D6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83BAE-978D-1C42-9FEB-DF5797B46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52A20-388C-0B43-B458-D782C3731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88E2C4-5E81-B24B-9B20-F911F5FEB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98" y="1418590"/>
            <a:ext cx="7501599" cy="493776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0C77B5F-E358-9B4A-86B7-18808D5C0FFA}"/>
              </a:ext>
            </a:extLst>
          </p:cNvPr>
          <p:cNvCxnSpPr/>
          <p:nvPr/>
        </p:nvCxnSpPr>
        <p:spPr>
          <a:xfrm flipV="1">
            <a:off x="1325878" y="4480560"/>
            <a:ext cx="2024743" cy="1319348"/>
          </a:xfrm>
          <a:prstGeom prst="straightConnector1">
            <a:avLst/>
          </a:prstGeom>
          <a:ln w="88900">
            <a:solidFill>
              <a:srgbClr val="FF930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E9098B9-B2AF-B948-A282-9B11AA3FA36B}"/>
              </a:ext>
            </a:extLst>
          </p:cNvPr>
          <p:cNvSpPr txBox="1"/>
          <p:nvPr/>
        </p:nvSpPr>
        <p:spPr>
          <a:xfrm>
            <a:off x="2109649" y="5525589"/>
            <a:ext cx="152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9300"/>
                </a:solidFill>
              </a:rPr>
              <a:t>8 GeV protons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205FF5-F50E-354C-9BD3-708FCB621C43}"/>
              </a:ext>
            </a:extLst>
          </p:cNvPr>
          <p:cNvSpPr txBox="1"/>
          <p:nvPr/>
        </p:nvSpPr>
        <p:spPr>
          <a:xfrm>
            <a:off x="829489" y="1688681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G4beamline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F3443-1C56-5440-AF2A-8494F0BF1908}"/>
              </a:ext>
            </a:extLst>
          </p:cNvPr>
          <p:cNvSpPr txBox="1"/>
          <p:nvPr/>
        </p:nvSpPr>
        <p:spPr>
          <a:xfrm>
            <a:off x="4075290" y="5340923"/>
            <a:ext cx="2874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 circle: virtual detector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B8769A-EA3D-D64E-AF2B-CEABEF3090E3}"/>
              </a:ext>
            </a:extLst>
          </p:cNvPr>
          <p:cNvSpPr txBox="1"/>
          <p:nvPr/>
        </p:nvSpPr>
        <p:spPr>
          <a:xfrm>
            <a:off x="5180807" y="4444859"/>
            <a:ext cx="3021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Blue: positive charged particle</a:t>
            </a:r>
          </a:p>
          <a:p>
            <a:r>
              <a:rPr lang="en-US" dirty="0">
                <a:solidFill>
                  <a:srgbClr val="FF2600"/>
                </a:solidFill>
              </a:rPr>
              <a:t>Red: negative charged particle</a:t>
            </a:r>
          </a:p>
          <a:p>
            <a:r>
              <a:rPr lang="en-US" dirty="0">
                <a:solidFill>
                  <a:srgbClr val="00FA00"/>
                </a:solidFill>
              </a:rPr>
              <a:t>Green: neutral particle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51EE00-B017-E14B-8324-641CB8BEB2D6}"/>
              </a:ext>
            </a:extLst>
          </p:cNvPr>
          <p:cNvSpPr txBox="1"/>
          <p:nvPr/>
        </p:nvSpPr>
        <p:spPr>
          <a:xfrm>
            <a:off x="736835" y="2354146"/>
            <a:ext cx="2134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1-m-long Carbon</a:t>
            </a:r>
          </a:p>
          <a:p>
            <a:r>
              <a:rPr lang="en-US" dirty="0">
                <a:solidFill>
                  <a:schemeClr val="bg1"/>
                </a:solidFill>
              </a:rPr>
              <a:t> graphite target</a:t>
            </a:r>
          </a:p>
          <a:p>
            <a:r>
              <a:rPr lang="en-US" dirty="0">
                <a:solidFill>
                  <a:schemeClr val="bg1"/>
                </a:solidFill>
              </a:rPr>
              <a:t>(invisible in this plot)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03FAA7C-9C90-BA42-9B39-859F3EFFC78E}"/>
              </a:ext>
            </a:extLst>
          </p:cNvPr>
          <p:cNvSpPr/>
          <p:nvPr/>
        </p:nvSpPr>
        <p:spPr>
          <a:xfrm>
            <a:off x="2462347" y="2756263"/>
            <a:ext cx="1685108" cy="1149531"/>
          </a:xfrm>
          <a:custGeom>
            <a:avLst/>
            <a:gdLst>
              <a:gd name="connsiteX0" fmla="*/ 0 w 1685108"/>
              <a:gd name="connsiteY0" fmla="*/ 0 h 1149531"/>
              <a:gd name="connsiteX1" fmla="*/ 470262 w 1685108"/>
              <a:gd name="connsiteY1" fmla="*/ 0 h 1149531"/>
              <a:gd name="connsiteX2" fmla="*/ 1685108 w 1685108"/>
              <a:gd name="connsiteY2" fmla="*/ 1149531 h 114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108" h="1149531">
                <a:moveTo>
                  <a:pt x="0" y="0"/>
                </a:moveTo>
                <a:lnTo>
                  <a:pt x="470262" y="0"/>
                </a:lnTo>
                <a:lnTo>
                  <a:pt x="1685108" y="1149531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7451A1-460F-F44A-A42D-1F5D21C1FEAD}"/>
              </a:ext>
            </a:extLst>
          </p:cNvPr>
          <p:cNvSpPr txBox="1"/>
          <p:nvPr/>
        </p:nvSpPr>
        <p:spPr>
          <a:xfrm>
            <a:off x="4572000" y="1402505"/>
            <a:ext cx="2970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P. </a:t>
            </a:r>
            <a:r>
              <a:rPr lang="en-US" dirty="0" err="1">
                <a:solidFill>
                  <a:schemeClr val="bg1"/>
                </a:solidFill>
              </a:rPr>
              <a:t>Snopok</a:t>
            </a:r>
            <a:r>
              <a:rPr lang="en-US" dirty="0">
                <a:solidFill>
                  <a:schemeClr val="bg1"/>
                </a:solidFill>
              </a:rPr>
              <a:t>, N. Muldrow (2021)</a:t>
            </a:r>
          </a:p>
        </p:txBody>
      </p:sp>
    </p:spTree>
    <p:extLst>
      <p:ext uri="{BB962C8B-B14F-4D97-AF65-F5344CB8AC3E}">
        <p14:creationId xmlns:p14="http://schemas.microsoft.com/office/powerpoint/2010/main" val="3051443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AE8A8-1FB0-DC41-9A07-1EB9F670B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65" y="274638"/>
            <a:ext cx="8517835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Preliminary simulation result (I)</a:t>
            </a:r>
            <a:br>
              <a:rPr lang="en-US" dirty="0"/>
            </a:br>
            <a:r>
              <a:rPr lang="en-US" sz="3600" dirty="0"/>
              <a:t>Note: Proton momentum 1 to 10 GeV/c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1A111-10C2-6048-9A6D-DBDBC6833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BBAE8-1ABA-7349-A2F1-EDD62BAE2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89546-FF91-F141-8407-010EE5DF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6439B5-9D21-D146-835C-70B30B645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75" y="1417638"/>
            <a:ext cx="7331491" cy="5486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BDA9E5-F5C1-6548-9148-EAF6D4A505F7}"/>
              </a:ext>
            </a:extLst>
          </p:cNvPr>
          <p:cNvSpPr txBox="1"/>
          <p:nvPr/>
        </p:nvSpPr>
        <p:spPr>
          <a:xfrm>
            <a:off x="318052" y="1417638"/>
            <a:ext cx="96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1e6 POT</a:t>
            </a:r>
          </a:p>
        </p:txBody>
      </p:sp>
    </p:spTree>
    <p:extLst>
      <p:ext uri="{BB962C8B-B14F-4D97-AF65-F5344CB8AC3E}">
        <p14:creationId xmlns:p14="http://schemas.microsoft.com/office/powerpoint/2010/main" val="110650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56AE8A8-1FB0-DC41-9A07-1EB9F670B5F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68965" y="274638"/>
                <a:ext cx="8517835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Preliminary simulation result (II)</a:t>
                </a:r>
                <a:br>
                  <a:rPr lang="en-US" dirty="0"/>
                </a:br>
                <a:r>
                  <a:rPr lang="en-US" sz="3600" dirty="0"/>
                  <a:t>Momentum cut </a:t>
                </a:r>
                <a14:m>
                  <m:oMath xmlns:m="http://schemas.openxmlformats.org/officeDocument/2006/math">
                    <m:r>
                      <a:rPr lang="en-US" sz="3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≤400</m:t>
                    </m:r>
                  </m:oMath>
                </a14:m>
                <a:r>
                  <a:rPr lang="en-US" sz="3600" dirty="0"/>
                  <a:t> MeV/c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56AE8A8-1FB0-DC41-9A07-1EB9F670B5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8965" y="274638"/>
                <a:ext cx="8517835" cy="1143000"/>
              </a:xfrm>
              <a:blipFill>
                <a:blip r:embed="rId2"/>
                <a:stretch>
                  <a:fillRect t="-10989" b="-17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1A111-10C2-6048-9A6D-DBDBC6833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7/12/2021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BBAE8-1ABA-7349-A2F1-EDD62BAE2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Horn Option, Yonehara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89546-FF91-F141-8407-010EE5DF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63" name="Picture 462">
            <a:extLst>
              <a:ext uri="{FF2B5EF4-FFF2-40B4-BE49-F238E27FC236}">
                <a16:creationId xmlns:a16="http://schemas.microsoft.com/office/drawing/2014/main" id="{B7D100FB-082B-274C-B757-1887B9078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065" y="1322005"/>
            <a:ext cx="6843634" cy="5029200"/>
          </a:xfrm>
          <a:prstGeom prst="rect">
            <a:avLst/>
          </a:prstGeom>
        </p:spPr>
      </p:pic>
      <p:sp>
        <p:nvSpPr>
          <p:cNvPr id="464" name="TextBox 463">
            <a:extLst>
              <a:ext uri="{FF2B5EF4-FFF2-40B4-BE49-F238E27FC236}">
                <a16:creationId xmlns:a16="http://schemas.microsoft.com/office/drawing/2014/main" id="{54317170-1FFF-C643-B0D4-4CB8202B5B17}"/>
              </a:ext>
            </a:extLst>
          </p:cNvPr>
          <p:cNvSpPr txBox="1"/>
          <p:nvPr/>
        </p:nvSpPr>
        <p:spPr>
          <a:xfrm>
            <a:off x="318052" y="1417638"/>
            <a:ext cx="96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1e6 POT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5" name="TextBox 464">
                <a:extLst>
                  <a:ext uri="{FF2B5EF4-FFF2-40B4-BE49-F238E27FC236}">
                    <a16:creationId xmlns:a16="http://schemas.microsoft.com/office/drawing/2014/main" id="{897D6D25-1CDD-8544-BBD7-08091D8A4248}"/>
                  </a:ext>
                </a:extLst>
              </p:cNvPr>
              <p:cNvSpPr txBox="1"/>
              <p:nvPr/>
            </p:nvSpPr>
            <p:spPr>
              <a:xfrm>
                <a:off x="2270033" y="6483728"/>
                <a:ext cx="445461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Ratio of forward and backward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000" dirty="0"/>
                  <a:t> = 9:1</a:t>
                </a:r>
              </a:p>
            </p:txBody>
          </p:sp>
        </mc:Choice>
        <mc:Fallback>
          <p:sp>
            <p:nvSpPr>
              <p:cNvPr id="465" name="TextBox 464">
                <a:extLst>
                  <a:ext uri="{FF2B5EF4-FFF2-40B4-BE49-F238E27FC236}">
                    <a16:creationId xmlns:a16="http://schemas.microsoft.com/office/drawing/2014/main" id="{897D6D25-1CDD-8544-BBD7-08091D8A42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033" y="6483728"/>
                <a:ext cx="4454617" cy="400110"/>
              </a:xfrm>
              <a:prstGeom prst="rect">
                <a:avLst/>
              </a:prstGeom>
              <a:blipFill>
                <a:blip r:embed="rId4"/>
                <a:stretch>
                  <a:fillRect l="-1420" t="-9375" r="-28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339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162306</TotalTime>
  <Words>712</Words>
  <Application>Microsoft Macintosh PowerPoint</Application>
  <PresentationFormat>On-screen Show (4:3)</PresentationFormat>
  <Paragraphs>160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Calibri</vt:lpstr>
      <vt:lpstr>Cambria Math</vt:lpstr>
      <vt:lpstr>Symbol</vt:lpstr>
      <vt:lpstr>Times</vt:lpstr>
      <vt:lpstr>Wingdings</vt:lpstr>
      <vt:lpstr>Office Theme</vt:lpstr>
      <vt:lpstr>IMCC - 1</vt:lpstr>
      <vt:lpstr>Study Horn-based Target System for Muon Collider</vt:lpstr>
      <vt:lpstr>Motivation</vt:lpstr>
      <vt:lpstr>Horn-based target system</vt:lpstr>
      <vt:lpstr>Neutrino target system</vt:lpstr>
      <vt:lpstr>Apply Horn-based target system for Muon collider</vt:lpstr>
      <vt:lpstr>Conceptual design of Horn (I)</vt:lpstr>
      <vt:lpstr>Numerical study of forward and backward pions/muons</vt:lpstr>
      <vt:lpstr>Preliminary simulation result (I) Note: Proton momentum 1 to 10 GeV/c</vt:lpstr>
      <vt:lpstr>Preliminary simulation result (II) Momentum cut 100≤p ≤400 MeV/c</vt:lpstr>
      <vt:lpstr>Conceptual design of Horn (II)</vt:lpstr>
      <vt:lpstr>Toy model (I)</vt:lpstr>
      <vt:lpstr>Toy model (II)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Katsuya Yonehara</cp:lastModifiedBy>
  <cp:revision>547</cp:revision>
  <cp:lastPrinted>2021-07-07T17:27:45Z</cp:lastPrinted>
  <dcterms:created xsi:type="dcterms:W3CDTF">2019-06-07T07:36:38Z</dcterms:created>
  <dcterms:modified xsi:type="dcterms:W3CDTF">2021-07-12T14:13:12Z</dcterms:modified>
</cp:coreProperties>
</file>