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70" r:id="rId3"/>
    <p:sldId id="271" r:id="rId4"/>
    <p:sldId id="259" r:id="rId5"/>
    <p:sldId id="272" r:id="rId6"/>
    <p:sldId id="266" r:id="rId7"/>
    <p:sldId id="273" r:id="rId8"/>
    <p:sldId id="274" r:id="rId9"/>
    <p:sldId id="281" r:id="rId10"/>
    <p:sldId id="278" r:id="rId11"/>
    <p:sldId id="279" r:id="rId12"/>
    <p:sldId id="280" r:id="rId13"/>
    <p:sldId id="275" r:id="rId14"/>
    <p:sldId id="276" r:id="rId15"/>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5" autoAdjust="0"/>
    <p:restoredTop sz="94660"/>
  </p:normalViewPr>
  <p:slideViewPr>
    <p:cSldViewPr snapToGrid="0">
      <p:cViewPr varScale="1">
        <p:scale>
          <a:sx n="115" d="100"/>
          <a:sy n="115" d="100"/>
        </p:scale>
        <p:origin x="224" y="4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8AD1BBB-4369-46D8-84EC-34BCDB0B2279}" type="datetimeFigureOut">
              <a:rPr lang="en-GB" smtClean="0"/>
              <a:t>12/07/2021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3848436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8AD1BBB-4369-46D8-84EC-34BCDB0B2279}" type="datetimeFigureOut">
              <a:rPr lang="en-GB" smtClean="0"/>
              <a:t>12/07/2021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1072204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8AD1BBB-4369-46D8-84EC-34BCDB0B2279}" type="datetimeFigureOut">
              <a:rPr lang="en-GB" smtClean="0"/>
              <a:t>12/07/2021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34407635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7/12/21</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032322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8AD1BBB-4369-46D8-84EC-34BCDB0B2279}" type="datetimeFigureOut">
              <a:rPr lang="en-GB" smtClean="0"/>
              <a:t>12/07/2021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4149601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AD1BBB-4369-46D8-84EC-34BCDB0B2279}" type="datetimeFigureOut">
              <a:rPr lang="en-GB" smtClean="0"/>
              <a:t>12/07/2021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1772410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8AD1BBB-4369-46D8-84EC-34BCDB0B2279}" type="datetimeFigureOut">
              <a:rPr lang="en-GB" smtClean="0"/>
              <a:t>12/07/2021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1562203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8AD1BBB-4369-46D8-84EC-34BCDB0B2279}" type="datetimeFigureOut">
              <a:rPr lang="en-GB" smtClean="0"/>
              <a:t>12/07/2021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13662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8AD1BBB-4369-46D8-84EC-34BCDB0B2279}" type="datetimeFigureOut">
              <a:rPr lang="en-GB" smtClean="0"/>
              <a:t>12/07/2021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3923870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AD1BBB-4369-46D8-84EC-34BCDB0B2279}" type="datetimeFigureOut">
              <a:rPr lang="en-GB" smtClean="0"/>
              <a:t>12/07/2021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3431184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8AD1BBB-4369-46D8-84EC-34BCDB0B2279}" type="datetimeFigureOut">
              <a:rPr lang="en-GB" smtClean="0"/>
              <a:t>12/07/2021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3637986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8AD1BBB-4369-46D8-84EC-34BCDB0B2279}" type="datetimeFigureOut">
              <a:rPr lang="en-GB" smtClean="0"/>
              <a:t>12/07/2021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AA031C-FEED-405C-89E1-37F6202E08E1}" type="slidenum">
              <a:rPr lang="en-GB" smtClean="0"/>
              <a:t>‹#›</a:t>
            </a:fld>
            <a:endParaRPr lang="en-GB"/>
          </a:p>
        </p:txBody>
      </p:sp>
    </p:spTree>
    <p:extLst>
      <p:ext uri="{BB962C8B-B14F-4D97-AF65-F5344CB8AC3E}">
        <p14:creationId xmlns:p14="http://schemas.microsoft.com/office/powerpoint/2010/main" val="913947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AD1BBB-4369-46D8-84EC-34BCDB0B2279}" type="datetimeFigureOut">
              <a:rPr lang="en-GB" smtClean="0"/>
              <a:t>12/07/2021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A031C-FEED-405C-89E1-37F6202E08E1}" type="slidenum">
              <a:rPr lang="en-GB" smtClean="0"/>
              <a:t>‹#›</a:t>
            </a:fld>
            <a:endParaRPr lang="en-GB"/>
          </a:p>
        </p:txBody>
      </p:sp>
    </p:spTree>
    <p:extLst>
      <p:ext uri="{BB962C8B-B14F-4D97-AF65-F5344CB8AC3E}">
        <p14:creationId xmlns:p14="http://schemas.microsoft.com/office/powerpoint/2010/main" val="28287518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Branching from TT10: </a:t>
            </a:r>
            <a:br>
              <a:rPr lang="en-US" dirty="0"/>
            </a:br>
            <a:r>
              <a:rPr lang="en-US" dirty="0"/>
              <a:t>Very Preliminary </a:t>
            </a:r>
            <a:r>
              <a:rPr lang="en-US"/>
              <a:t>Layout Studies</a:t>
            </a:r>
            <a:endParaRPr lang="en-GB" dirty="0"/>
          </a:p>
        </p:txBody>
      </p:sp>
      <p:sp>
        <p:nvSpPr>
          <p:cNvPr id="3" name="Subtitle 2"/>
          <p:cNvSpPr>
            <a:spLocks noGrp="1"/>
          </p:cNvSpPr>
          <p:nvPr>
            <p:ph type="subTitle" idx="1"/>
          </p:nvPr>
        </p:nvSpPr>
        <p:spPr/>
        <p:txBody>
          <a:bodyPr/>
          <a:lstStyle/>
          <a:p>
            <a:r>
              <a:rPr lang="en-US" dirty="0"/>
              <a:t>C. Bracco, K. Balazs and J. A. Osborne </a:t>
            </a:r>
            <a:endParaRPr lang="en-GB" dirty="0"/>
          </a:p>
        </p:txBody>
      </p:sp>
    </p:spTree>
    <p:extLst>
      <p:ext uri="{BB962C8B-B14F-4D97-AF65-F5344CB8AC3E}">
        <p14:creationId xmlns:p14="http://schemas.microsoft.com/office/powerpoint/2010/main" val="326968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6929"/>
            <a:ext cx="10515600" cy="1325563"/>
          </a:xfrm>
        </p:spPr>
        <p:txBody>
          <a:bodyPr/>
          <a:lstStyle/>
          <a:p>
            <a:r>
              <a:rPr lang="en-US" dirty="0"/>
              <a:t>First glance at optics and Aperture</a:t>
            </a:r>
            <a:endParaRPr lang="en-GB" dirty="0"/>
          </a:p>
        </p:txBody>
      </p:sp>
      <p:sp>
        <p:nvSpPr>
          <p:cNvPr id="3" name="Content Placeholder 2"/>
          <p:cNvSpPr>
            <a:spLocks noGrp="1"/>
          </p:cNvSpPr>
          <p:nvPr>
            <p:ph idx="1"/>
          </p:nvPr>
        </p:nvSpPr>
        <p:spPr>
          <a:xfrm>
            <a:off x="299258" y="1537855"/>
            <a:ext cx="11413374" cy="4639108"/>
          </a:xfrm>
        </p:spPr>
        <p:txBody>
          <a:bodyPr/>
          <a:lstStyle/>
          <a:p>
            <a:pPr marL="0" indent="0">
              <a:buNone/>
            </a:pPr>
            <a:r>
              <a:rPr lang="en-US" dirty="0"/>
              <a:t>Moving </a:t>
            </a:r>
            <a:r>
              <a:rPr lang="en-US" dirty="0" err="1"/>
              <a:t>Corrector+Quadrupole</a:t>
            </a:r>
            <a:r>
              <a:rPr lang="en-US" dirty="0"/>
              <a:t> 25 m more downstream </a:t>
            </a:r>
            <a:r>
              <a:rPr lang="en-US" dirty="0">
                <a:sym typeface="Wingdings" panose="05000000000000000000" pitchFamily="2" charset="2"/>
              </a:rPr>
              <a:t> already out of aperture</a:t>
            </a:r>
            <a:endParaRPr lang="en-GB" dirty="0"/>
          </a:p>
        </p:txBody>
      </p:sp>
      <p:pic>
        <p:nvPicPr>
          <p:cNvPr id="4" name="Picture 3"/>
          <p:cNvPicPr>
            <a:picLocks noChangeAspect="1"/>
          </p:cNvPicPr>
          <p:nvPr/>
        </p:nvPicPr>
        <p:blipFill>
          <a:blip r:embed="rId2"/>
          <a:stretch>
            <a:fillRect/>
          </a:stretch>
        </p:blipFill>
        <p:spPr>
          <a:xfrm>
            <a:off x="197438" y="2352502"/>
            <a:ext cx="5774587" cy="4025438"/>
          </a:xfrm>
          <a:prstGeom prst="rect">
            <a:avLst/>
          </a:prstGeom>
        </p:spPr>
      </p:pic>
      <p:pic>
        <p:nvPicPr>
          <p:cNvPr id="5" name="Picture 4"/>
          <p:cNvPicPr>
            <a:picLocks noChangeAspect="1"/>
          </p:cNvPicPr>
          <p:nvPr/>
        </p:nvPicPr>
        <p:blipFill>
          <a:blip r:embed="rId3"/>
          <a:stretch>
            <a:fillRect/>
          </a:stretch>
        </p:blipFill>
        <p:spPr>
          <a:xfrm>
            <a:off x="5848177" y="2105498"/>
            <a:ext cx="5864455" cy="4272442"/>
          </a:xfrm>
          <a:prstGeom prst="rect">
            <a:avLst/>
          </a:prstGeom>
        </p:spPr>
      </p:pic>
      <p:sp>
        <p:nvSpPr>
          <p:cNvPr id="9" name="Oval 8"/>
          <p:cNvSpPr/>
          <p:nvPr/>
        </p:nvSpPr>
        <p:spPr>
          <a:xfrm>
            <a:off x="10853847" y="5646420"/>
            <a:ext cx="256309" cy="3387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10853846" y="4365221"/>
            <a:ext cx="256309" cy="3387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31410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5865" y="0"/>
            <a:ext cx="10515600" cy="1325563"/>
          </a:xfrm>
        </p:spPr>
        <p:txBody>
          <a:bodyPr/>
          <a:lstStyle/>
          <a:p>
            <a:r>
              <a:rPr lang="en-US" dirty="0"/>
              <a:t>Conclusions</a:t>
            </a:r>
            <a:endParaRPr lang="en-GB" dirty="0"/>
          </a:p>
        </p:txBody>
      </p:sp>
      <p:sp>
        <p:nvSpPr>
          <p:cNvPr id="3" name="Content Placeholder 2"/>
          <p:cNvSpPr>
            <a:spLocks noGrp="1"/>
          </p:cNvSpPr>
          <p:nvPr>
            <p:ph idx="1"/>
          </p:nvPr>
        </p:nvSpPr>
        <p:spPr>
          <a:xfrm>
            <a:off x="813486" y="1421971"/>
            <a:ext cx="10515600" cy="4351338"/>
          </a:xfrm>
        </p:spPr>
        <p:txBody>
          <a:bodyPr>
            <a:normAutofit/>
          </a:bodyPr>
          <a:lstStyle/>
          <a:p>
            <a:r>
              <a:rPr lang="en-US" dirty="0"/>
              <a:t>Preliminary studies were performed to assess the possibility of avoiding a junction caver for branching from TT10 TL</a:t>
            </a:r>
          </a:p>
          <a:p>
            <a:r>
              <a:rPr lang="en-US" dirty="0"/>
              <a:t>Existing magnets are used  </a:t>
            </a:r>
          </a:p>
          <a:p>
            <a:r>
              <a:rPr lang="en-US" dirty="0"/>
              <a:t>The sharpest angle (11.6°) can be obtained by branching towards the left side </a:t>
            </a:r>
            <a:r>
              <a:rPr lang="en-US" dirty="0">
                <a:sym typeface="Wingdings" panose="05000000000000000000" pitchFamily="2" charset="2"/>
              </a:rPr>
              <a:t> cutting transport passage (allowed?)</a:t>
            </a:r>
          </a:p>
          <a:p>
            <a:r>
              <a:rPr lang="en-US" dirty="0">
                <a:sym typeface="Wingdings" panose="05000000000000000000" pitchFamily="2" charset="2"/>
              </a:rPr>
              <a:t>Also in this case, to allow for enough distance between the two tunnels, the first magnets in the new line should be to far (not enough aperture) and it would require drilling a 35-40 m core </a:t>
            </a:r>
          </a:p>
          <a:p>
            <a:r>
              <a:rPr lang="en-US" dirty="0">
                <a:sym typeface="Wingdings" panose="05000000000000000000" pitchFamily="2" charset="2"/>
              </a:rPr>
              <a:t>Presently a junction cavern seems to be unavoidable….</a:t>
            </a:r>
          </a:p>
          <a:p>
            <a:endParaRPr lang="en-US" dirty="0">
              <a:sym typeface="Wingdings" panose="05000000000000000000" pitchFamily="2" charset="2"/>
            </a:endParaRPr>
          </a:p>
          <a:p>
            <a:endParaRPr lang="en-GB" dirty="0"/>
          </a:p>
        </p:txBody>
      </p:sp>
    </p:spTree>
    <p:extLst>
      <p:ext uri="{BB962C8B-B14F-4D97-AF65-F5344CB8AC3E}">
        <p14:creationId xmlns:p14="http://schemas.microsoft.com/office/powerpoint/2010/main" val="251937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407CD4F-39A5-7547-B38E-7EC556E2923B}"/>
              </a:ext>
            </a:extLst>
          </p:cNvPr>
          <p:cNvSpPr txBox="1"/>
          <p:nvPr/>
        </p:nvSpPr>
        <p:spPr>
          <a:xfrm>
            <a:off x="3780263" y="2341756"/>
            <a:ext cx="3311913" cy="1323439"/>
          </a:xfrm>
          <a:prstGeom prst="rect">
            <a:avLst/>
          </a:prstGeom>
          <a:noFill/>
        </p:spPr>
        <p:txBody>
          <a:bodyPr wrap="square" rtlCol="0">
            <a:spAutoFit/>
          </a:bodyPr>
          <a:lstStyle/>
          <a:p>
            <a:r>
              <a:rPr lang="fr-FR" sz="4000" dirty="0" err="1"/>
              <a:t>Thank</a:t>
            </a:r>
            <a:r>
              <a:rPr lang="fr-FR" sz="4000" dirty="0"/>
              <a:t> </a:t>
            </a:r>
            <a:r>
              <a:rPr lang="fr-FR" sz="4000" dirty="0" err="1"/>
              <a:t>you</a:t>
            </a:r>
            <a:r>
              <a:rPr lang="fr-FR" sz="4000" dirty="0"/>
              <a:t> for </a:t>
            </a:r>
            <a:r>
              <a:rPr lang="fr-FR" sz="4000" dirty="0" err="1"/>
              <a:t>your</a:t>
            </a:r>
            <a:r>
              <a:rPr lang="fr-FR" sz="4000" dirty="0"/>
              <a:t> attention!</a:t>
            </a:r>
          </a:p>
        </p:txBody>
      </p:sp>
    </p:spTree>
    <p:extLst>
      <p:ext uri="{BB962C8B-B14F-4D97-AF65-F5344CB8AC3E}">
        <p14:creationId xmlns:p14="http://schemas.microsoft.com/office/powerpoint/2010/main" val="1468494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6929"/>
            <a:ext cx="10515600" cy="1325563"/>
          </a:xfrm>
        </p:spPr>
        <p:txBody>
          <a:bodyPr/>
          <a:lstStyle/>
          <a:p>
            <a:r>
              <a:rPr lang="en-US" dirty="0"/>
              <a:t>First glance at optics and Aperture</a:t>
            </a:r>
            <a:endParaRPr lang="en-GB" dirty="0"/>
          </a:p>
        </p:txBody>
      </p:sp>
      <p:sp>
        <p:nvSpPr>
          <p:cNvPr id="3" name="Content Placeholder 2"/>
          <p:cNvSpPr>
            <a:spLocks noGrp="1"/>
          </p:cNvSpPr>
          <p:nvPr>
            <p:ph idx="1"/>
          </p:nvPr>
        </p:nvSpPr>
        <p:spPr>
          <a:xfrm>
            <a:off x="838200" y="1537855"/>
            <a:ext cx="10515600" cy="4639108"/>
          </a:xfrm>
        </p:spPr>
        <p:txBody>
          <a:bodyPr/>
          <a:lstStyle/>
          <a:p>
            <a:pPr marL="0" indent="0">
              <a:buNone/>
            </a:pPr>
            <a:r>
              <a:rPr lang="en-US" dirty="0"/>
              <a:t>Moving </a:t>
            </a:r>
            <a:r>
              <a:rPr lang="en-US" dirty="0" err="1"/>
              <a:t>Corrector+Quadrupole</a:t>
            </a:r>
            <a:r>
              <a:rPr lang="en-US" dirty="0"/>
              <a:t> 10 m more downstream</a:t>
            </a:r>
            <a:endParaRPr lang="en-GB" dirty="0"/>
          </a:p>
        </p:txBody>
      </p:sp>
      <p:pic>
        <p:nvPicPr>
          <p:cNvPr id="4" name="Picture 3"/>
          <p:cNvPicPr>
            <a:picLocks noChangeAspect="1"/>
          </p:cNvPicPr>
          <p:nvPr/>
        </p:nvPicPr>
        <p:blipFill>
          <a:blip r:embed="rId2"/>
          <a:stretch>
            <a:fillRect/>
          </a:stretch>
        </p:blipFill>
        <p:spPr>
          <a:xfrm>
            <a:off x="374160" y="2148525"/>
            <a:ext cx="5760634" cy="4372131"/>
          </a:xfrm>
          <a:prstGeom prst="rect">
            <a:avLst/>
          </a:prstGeom>
        </p:spPr>
      </p:pic>
      <p:pic>
        <p:nvPicPr>
          <p:cNvPr id="5" name="Picture 4"/>
          <p:cNvPicPr>
            <a:picLocks noChangeAspect="1"/>
          </p:cNvPicPr>
          <p:nvPr/>
        </p:nvPicPr>
        <p:blipFill>
          <a:blip r:embed="rId3"/>
          <a:stretch>
            <a:fillRect/>
          </a:stretch>
        </p:blipFill>
        <p:spPr>
          <a:xfrm>
            <a:off x="6134794" y="2082022"/>
            <a:ext cx="5800580" cy="4438633"/>
          </a:xfrm>
          <a:prstGeom prst="rect">
            <a:avLst/>
          </a:prstGeom>
        </p:spPr>
      </p:pic>
    </p:spTree>
    <p:extLst>
      <p:ext uri="{BB962C8B-B14F-4D97-AF65-F5344CB8AC3E}">
        <p14:creationId xmlns:p14="http://schemas.microsoft.com/office/powerpoint/2010/main" val="1933608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6929"/>
            <a:ext cx="10515600" cy="1325563"/>
          </a:xfrm>
        </p:spPr>
        <p:txBody>
          <a:bodyPr/>
          <a:lstStyle/>
          <a:p>
            <a:r>
              <a:rPr lang="en-US" dirty="0"/>
              <a:t>First glance at optics and Aperture</a:t>
            </a:r>
            <a:endParaRPr lang="en-GB" dirty="0"/>
          </a:p>
        </p:txBody>
      </p:sp>
      <p:sp>
        <p:nvSpPr>
          <p:cNvPr id="3" name="Content Placeholder 2"/>
          <p:cNvSpPr>
            <a:spLocks noGrp="1"/>
          </p:cNvSpPr>
          <p:nvPr>
            <p:ph idx="1"/>
          </p:nvPr>
        </p:nvSpPr>
        <p:spPr>
          <a:xfrm>
            <a:off x="838200" y="1537855"/>
            <a:ext cx="10515600" cy="4639108"/>
          </a:xfrm>
        </p:spPr>
        <p:txBody>
          <a:bodyPr/>
          <a:lstStyle/>
          <a:p>
            <a:pPr marL="0" indent="0">
              <a:buNone/>
            </a:pPr>
            <a:r>
              <a:rPr lang="en-US" dirty="0"/>
              <a:t>Moving </a:t>
            </a:r>
            <a:r>
              <a:rPr lang="en-US" dirty="0" err="1"/>
              <a:t>Corrector+Quadrupole</a:t>
            </a:r>
            <a:r>
              <a:rPr lang="en-US" dirty="0"/>
              <a:t> 20 m more downstream</a:t>
            </a:r>
            <a:endParaRPr lang="en-GB" dirty="0"/>
          </a:p>
        </p:txBody>
      </p:sp>
      <p:pic>
        <p:nvPicPr>
          <p:cNvPr id="6" name="Picture 5"/>
          <p:cNvPicPr>
            <a:picLocks noChangeAspect="1"/>
          </p:cNvPicPr>
          <p:nvPr/>
        </p:nvPicPr>
        <p:blipFill>
          <a:blip r:embed="rId2"/>
          <a:stretch>
            <a:fillRect/>
          </a:stretch>
        </p:blipFill>
        <p:spPr>
          <a:xfrm>
            <a:off x="96116" y="2073598"/>
            <a:ext cx="5963862" cy="4636693"/>
          </a:xfrm>
          <a:prstGeom prst="rect">
            <a:avLst/>
          </a:prstGeom>
        </p:spPr>
      </p:pic>
      <p:pic>
        <p:nvPicPr>
          <p:cNvPr id="7" name="Picture 6"/>
          <p:cNvPicPr>
            <a:picLocks noChangeAspect="1"/>
          </p:cNvPicPr>
          <p:nvPr/>
        </p:nvPicPr>
        <p:blipFill>
          <a:blip r:embed="rId3"/>
          <a:stretch>
            <a:fillRect/>
          </a:stretch>
        </p:blipFill>
        <p:spPr>
          <a:xfrm>
            <a:off x="6002510" y="2352502"/>
            <a:ext cx="5911793" cy="4357789"/>
          </a:xfrm>
          <a:prstGeom prst="rect">
            <a:avLst/>
          </a:prstGeom>
        </p:spPr>
      </p:pic>
      <p:sp>
        <p:nvSpPr>
          <p:cNvPr id="8" name="Oval 7"/>
          <p:cNvSpPr/>
          <p:nvPr/>
        </p:nvSpPr>
        <p:spPr>
          <a:xfrm>
            <a:off x="11072552" y="4829694"/>
            <a:ext cx="256309" cy="2244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11067006" y="5913120"/>
            <a:ext cx="256309" cy="2244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37131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TT10 Branching </a:t>
            </a:r>
            <a:endParaRPr lang="en-GB" dirty="0"/>
          </a:p>
        </p:txBody>
      </p:sp>
      <p:pic>
        <p:nvPicPr>
          <p:cNvPr id="3" name="Picture 2"/>
          <p:cNvPicPr>
            <a:picLocks noChangeAspect="1"/>
          </p:cNvPicPr>
          <p:nvPr/>
        </p:nvPicPr>
        <p:blipFill>
          <a:blip r:embed="rId2"/>
          <a:stretch>
            <a:fillRect/>
          </a:stretch>
        </p:blipFill>
        <p:spPr>
          <a:xfrm>
            <a:off x="963828" y="1449860"/>
            <a:ext cx="7150966" cy="5165253"/>
          </a:xfrm>
          <a:prstGeom prst="rect">
            <a:avLst/>
          </a:prstGeom>
        </p:spPr>
      </p:pic>
      <p:sp>
        <p:nvSpPr>
          <p:cNvPr id="5" name="TextBox 4"/>
          <p:cNvSpPr txBox="1"/>
          <p:nvPr/>
        </p:nvSpPr>
        <p:spPr>
          <a:xfrm rot="15353092">
            <a:off x="2924434" y="2185310"/>
            <a:ext cx="1309816" cy="369332"/>
          </a:xfrm>
          <a:prstGeom prst="rect">
            <a:avLst/>
          </a:prstGeom>
          <a:noFill/>
        </p:spPr>
        <p:txBody>
          <a:bodyPr wrap="square" rtlCol="0">
            <a:spAutoFit/>
          </a:bodyPr>
          <a:lstStyle/>
          <a:p>
            <a:r>
              <a:rPr lang="en-US" b="1" dirty="0">
                <a:solidFill>
                  <a:schemeClr val="bg1"/>
                </a:solidFill>
              </a:rPr>
              <a:t>TT10</a:t>
            </a:r>
            <a:endParaRPr lang="en-GB" b="1" dirty="0">
              <a:solidFill>
                <a:schemeClr val="bg1"/>
              </a:solidFill>
            </a:endParaRPr>
          </a:p>
        </p:txBody>
      </p:sp>
      <p:sp>
        <p:nvSpPr>
          <p:cNvPr id="6" name="TextBox 5"/>
          <p:cNvSpPr txBox="1"/>
          <p:nvPr/>
        </p:nvSpPr>
        <p:spPr>
          <a:xfrm>
            <a:off x="8240422" y="2067698"/>
            <a:ext cx="3303373" cy="3416320"/>
          </a:xfrm>
          <a:prstGeom prst="rect">
            <a:avLst/>
          </a:prstGeom>
          <a:noFill/>
        </p:spPr>
        <p:txBody>
          <a:bodyPr wrap="square" rtlCol="0">
            <a:spAutoFit/>
          </a:bodyPr>
          <a:lstStyle/>
          <a:p>
            <a:r>
              <a:rPr lang="en-US" dirty="0"/>
              <a:t>TT10: Transfer line from PS to SPS</a:t>
            </a:r>
          </a:p>
          <a:p>
            <a:endParaRPr lang="en-US" dirty="0"/>
          </a:p>
          <a:p>
            <a:r>
              <a:rPr lang="en-US" b="1" dirty="0"/>
              <a:t>First question: left or right?</a:t>
            </a:r>
          </a:p>
          <a:p>
            <a:endParaRPr lang="en-US" dirty="0"/>
          </a:p>
          <a:p>
            <a:r>
              <a:rPr lang="en-US" dirty="0"/>
              <a:t>The need of a junction cavern for this branching would constraint CE works to LS</a:t>
            </a:r>
          </a:p>
          <a:p>
            <a:endParaRPr lang="en-US" dirty="0"/>
          </a:p>
          <a:p>
            <a:r>
              <a:rPr lang="en-US" dirty="0"/>
              <a:t>Any way to avoid digging a junction cavern? </a:t>
            </a:r>
            <a:r>
              <a:rPr lang="en-US" dirty="0">
                <a:sym typeface="Wingdings" panose="05000000000000000000" pitchFamily="2" charset="2"/>
              </a:rPr>
              <a:t> have a as sharp as possible angle between line and tunnel walls! </a:t>
            </a:r>
            <a:endParaRPr lang="en-GB" dirty="0"/>
          </a:p>
        </p:txBody>
      </p:sp>
    </p:spTree>
    <p:extLst>
      <p:ext uri="{BB962C8B-B14F-4D97-AF65-F5344CB8AC3E}">
        <p14:creationId xmlns:p14="http://schemas.microsoft.com/office/powerpoint/2010/main" val="3610182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Tunnel and Present Layout</a:t>
            </a:r>
            <a:endParaRPr lang="en-GB" dirty="0"/>
          </a:p>
        </p:txBody>
      </p:sp>
      <p:pic>
        <p:nvPicPr>
          <p:cNvPr id="4" name="Picture 3"/>
          <p:cNvPicPr>
            <a:picLocks noChangeAspect="1"/>
          </p:cNvPicPr>
          <p:nvPr/>
        </p:nvPicPr>
        <p:blipFill>
          <a:blip r:embed="rId2"/>
          <a:stretch>
            <a:fillRect/>
          </a:stretch>
        </p:blipFill>
        <p:spPr>
          <a:xfrm>
            <a:off x="260518" y="2235343"/>
            <a:ext cx="4904869" cy="3945367"/>
          </a:xfrm>
          <a:prstGeom prst="rect">
            <a:avLst/>
          </a:prstGeom>
        </p:spPr>
      </p:pic>
      <p:grpSp>
        <p:nvGrpSpPr>
          <p:cNvPr id="18" name="Group 17"/>
          <p:cNvGrpSpPr/>
          <p:nvPr/>
        </p:nvGrpSpPr>
        <p:grpSpPr>
          <a:xfrm>
            <a:off x="5439810" y="1477113"/>
            <a:ext cx="6362700" cy="5014175"/>
            <a:chOff x="5439810" y="1477113"/>
            <a:chExt cx="6362700" cy="5014175"/>
          </a:xfrm>
        </p:grpSpPr>
        <p:pic>
          <p:nvPicPr>
            <p:cNvPr id="6" name="Picture 5"/>
            <p:cNvPicPr>
              <a:picLocks noChangeAspect="1"/>
            </p:cNvPicPr>
            <p:nvPr/>
          </p:nvPicPr>
          <p:blipFill>
            <a:blip r:embed="rId3"/>
            <a:stretch>
              <a:fillRect/>
            </a:stretch>
          </p:blipFill>
          <p:spPr>
            <a:xfrm>
              <a:off x="5439810" y="1690688"/>
              <a:ext cx="6362700" cy="4800600"/>
            </a:xfrm>
            <a:prstGeom prst="rect">
              <a:avLst/>
            </a:prstGeom>
          </p:spPr>
        </p:pic>
        <p:grpSp>
          <p:nvGrpSpPr>
            <p:cNvPr id="17" name="Group 16"/>
            <p:cNvGrpSpPr/>
            <p:nvPr/>
          </p:nvGrpSpPr>
          <p:grpSpPr>
            <a:xfrm>
              <a:off x="5710136" y="1477113"/>
              <a:ext cx="3927672" cy="4887729"/>
              <a:chOff x="5710136" y="1477113"/>
              <a:chExt cx="3927672" cy="4887729"/>
            </a:xfrm>
          </p:grpSpPr>
          <p:sp>
            <p:nvSpPr>
              <p:cNvPr id="8" name="TextBox 7"/>
              <p:cNvSpPr txBox="1"/>
              <p:nvPr/>
            </p:nvSpPr>
            <p:spPr>
              <a:xfrm>
                <a:off x="7964543" y="1477113"/>
                <a:ext cx="1313234" cy="369332"/>
              </a:xfrm>
              <a:prstGeom prst="rect">
                <a:avLst/>
              </a:prstGeom>
              <a:solidFill>
                <a:schemeClr val="bg1"/>
              </a:solidFill>
            </p:spPr>
            <p:txBody>
              <a:bodyPr wrap="square" rtlCol="0">
                <a:spAutoFit/>
              </a:bodyPr>
              <a:lstStyle/>
              <a:p>
                <a:r>
                  <a:rPr lang="en-US" dirty="0"/>
                  <a:t>4744.649</a:t>
                </a:r>
                <a:endParaRPr lang="en-GB" dirty="0"/>
              </a:p>
            </p:txBody>
          </p:sp>
          <p:sp>
            <p:nvSpPr>
              <p:cNvPr id="9" name="TextBox 8"/>
              <p:cNvSpPr txBox="1"/>
              <p:nvPr/>
            </p:nvSpPr>
            <p:spPr>
              <a:xfrm>
                <a:off x="8071927" y="5995510"/>
                <a:ext cx="1313234" cy="369332"/>
              </a:xfrm>
              <a:prstGeom prst="rect">
                <a:avLst/>
              </a:prstGeom>
              <a:solidFill>
                <a:schemeClr val="bg1"/>
              </a:solidFill>
            </p:spPr>
            <p:txBody>
              <a:bodyPr wrap="square" rtlCol="0">
                <a:spAutoFit/>
              </a:bodyPr>
              <a:lstStyle/>
              <a:p>
                <a:r>
                  <a:rPr lang="en-US" dirty="0"/>
                  <a:t>4007.461</a:t>
                </a:r>
                <a:endParaRPr lang="en-GB" dirty="0"/>
              </a:p>
            </p:txBody>
          </p:sp>
          <p:sp>
            <p:nvSpPr>
              <p:cNvPr id="10" name="TextBox 9"/>
              <p:cNvSpPr txBox="1"/>
              <p:nvPr/>
            </p:nvSpPr>
            <p:spPr>
              <a:xfrm rot="16200000">
                <a:off x="7697255" y="3736311"/>
                <a:ext cx="1313234" cy="369332"/>
              </a:xfrm>
              <a:prstGeom prst="rect">
                <a:avLst/>
              </a:prstGeom>
              <a:solidFill>
                <a:schemeClr val="bg1"/>
              </a:solidFill>
            </p:spPr>
            <p:txBody>
              <a:bodyPr wrap="square" rtlCol="0">
                <a:spAutoFit/>
              </a:bodyPr>
              <a:lstStyle/>
              <a:p>
                <a:r>
                  <a:rPr lang="en-US" dirty="0"/>
                  <a:t>2975.735</a:t>
                </a:r>
                <a:endParaRPr lang="en-GB" dirty="0"/>
              </a:p>
            </p:txBody>
          </p:sp>
          <p:sp>
            <p:nvSpPr>
              <p:cNvPr id="11" name="TextBox 10"/>
              <p:cNvSpPr txBox="1"/>
              <p:nvPr/>
            </p:nvSpPr>
            <p:spPr>
              <a:xfrm rot="16200000">
                <a:off x="8911190" y="4934878"/>
                <a:ext cx="1083904" cy="369332"/>
              </a:xfrm>
              <a:prstGeom prst="rect">
                <a:avLst/>
              </a:prstGeom>
              <a:solidFill>
                <a:schemeClr val="bg1"/>
              </a:solidFill>
            </p:spPr>
            <p:txBody>
              <a:bodyPr wrap="square" rtlCol="0">
                <a:spAutoFit/>
              </a:bodyPr>
              <a:lstStyle/>
              <a:p>
                <a:r>
                  <a:rPr lang="en-US" dirty="0">
                    <a:solidFill>
                      <a:srgbClr val="FF0000"/>
                    </a:solidFill>
                  </a:rPr>
                  <a:t>1157.23</a:t>
                </a:r>
                <a:endParaRPr lang="en-GB" dirty="0">
                  <a:solidFill>
                    <a:srgbClr val="FF0000"/>
                  </a:solidFill>
                </a:endParaRPr>
              </a:p>
            </p:txBody>
          </p:sp>
          <p:sp>
            <p:nvSpPr>
              <p:cNvPr id="12" name="TextBox 11"/>
              <p:cNvSpPr txBox="1"/>
              <p:nvPr/>
            </p:nvSpPr>
            <p:spPr>
              <a:xfrm>
                <a:off x="6581549" y="4508900"/>
                <a:ext cx="1313234" cy="369332"/>
              </a:xfrm>
              <a:prstGeom prst="rect">
                <a:avLst/>
              </a:prstGeom>
              <a:solidFill>
                <a:schemeClr val="bg1"/>
              </a:solidFill>
            </p:spPr>
            <p:txBody>
              <a:bodyPr wrap="square" rtlCol="0">
                <a:spAutoFit/>
              </a:bodyPr>
              <a:lstStyle/>
              <a:p>
                <a:r>
                  <a:rPr lang="en-US" dirty="0">
                    <a:solidFill>
                      <a:srgbClr val="FF0000"/>
                    </a:solidFill>
                  </a:rPr>
                  <a:t>2771.83</a:t>
                </a:r>
                <a:endParaRPr lang="en-GB" dirty="0">
                  <a:solidFill>
                    <a:srgbClr val="FF0000"/>
                  </a:solidFill>
                </a:endParaRPr>
              </a:p>
            </p:txBody>
          </p:sp>
          <p:cxnSp>
            <p:nvCxnSpPr>
              <p:cNvPr id="14" name="Straight Arrow Connector 13"/>
              <p:cNvCxnSpPr/>
              <p:nvPr/>
            </p:nvCxnSpPr>
            <p:spPr>
              <a:xfrm>
                <a:off x="5710136" y="4961106"/>
                <a:ext cx="3558340" cy="972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578152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45205" y="222293"/>
            <a:ext cx="2151312" cy="1612814"/>
          </a:xfrm>
          <a:prstGeom prst="rect">
            <a:avLst/>
          </a:prstGeom>
        </p:spPr>
      </p:pic>
      <p:pic>
        <p:nvPicPr>
          <p:cNvPr id="6" name="Picture 5"/>
          <p:cNvPicPr>
            <a:picLocks noChangeAspect="1"/>
          </p:cNvPicPr>
          <p:nvPr/>
        </p:nvPicPr>
        <p:blipFill>
          <a:blip r:embed="rId3"/>
          <a:stretch>
            <a:fillRect/>
          </a:stretch>
        </p:blipFill>
        <p:spPr>
          <a:xfrm>
            <a:off x="191810" y="2983770"/>
            <a:ext cx="4543211" cy="3276987"/>
          </a:xfrm>
          <a:prstGeom prst="rect">
            <a:avLst/>
          </a:prstGeom>
        </p:spPr>
      </p:pic>
      <p:pic>
        <p:nvPicPr>
          <p:cNvPr id="7" name="Picture 6"/>
          <p:cNvPicPr>
            <a:picLocks noChangeAspect="1"/>
          </p:cNvPicPr>
          <p:nvPr/>
        </p:nvPicPr>
        <p:blipFill>
          <a:blip r:embed="rId4"/>
          <a:stretch>
            <a:fillRect/>
          </a:stretch>
        </p:blipFill>
        <p:spPr>
          <a:xfrm>
            <a:off x="2830439" y="222293"/>
            <a:ext cx="2039261" cy="2441747"/>
          </a:xfrm>
          <a:prstGeom prst="rect">
            <a:avLst/>
          </a:prstGeom>
        </p:spPr>
      </p:pic>
      <p:grpSp>
        <p:nvGrpSpPr>
          <p:cNvPr id="9" name="Group 8"/>
          <p:cNvGrpSpPr/>
          <p:nvPr/>
        </p:nvGrpSpPr>
        <p:grpSpPr>
          <a:xfrm>
            <a:off x="5484016" y="572441"/>
            <a:ext cx="6362700" cy="5014175"/>
            <a:chOff x="5439810" y="1477113"/>
            <a:chExt cx="6362700" cy="5014175"/>
          </a:xfrm>
        </p:grpSpPr>
        <p:pic>
          <p:nvPicPr>
            <p:cNvPr id="10" name="Picture 9"/>
            <p:cNvPicPr>
              <a:picLocks noChangeAspect="1"/>
            </p:cNvPicPr>
            <p:nvPr/>
          </p:nvPicPr>
          <p:blipFill>
            <a:blip r:embed="rId5"/>
            <a:stretch>
              <a:fillRect/>
            </a:stretch>
          </p:blipFill>
          <p:spPr>
            <a:xfrm>
              <a:off x="5439810" y="1690688"/>
              <a:ext cx="6362700" cy="4800600"/>
            </a:xfrm>
            <a:prstGeom prst="rect">
              <a:avLst/>
            </a:prstGeom>
          </p:spPr>
        </p:pic>
        <p:grpSp>
          <p:nvGrpSpPr>
            <p:cNvPr id="11" name="Group 10"/>
            <p:cNvGrpSpPr/>
            <p:nvPr/>
          </p:nvGrpSpPr>
          <p:grpSpPr>
            <a:xfrm>
              <a:off x="5710136" y="1477113"/>
              <a:ext cx="3927672" cy="4887729"/>
              <a:chOff x="5710136" y="1477113"/>
              <a:chExt cx="3927672" cy="4887729"/>
            </a:xfrm>
          </p:grpSpPr>
          <p:sp>
            <p:nvSpPr>
              <p:cNvPr id="12" name="TextBox 11"/>
              <p:cNvSpPr txBox="1"/>
              <p:nvPr/>
            </p:nvSpPr>
            <p:spPr>
              <a:xfrm>
                <a:off x="7964543" y="1477113"/>
                <a:ext cx="1313234" cy="369332"/>
              </a:xfrm>
              <a:prstGeom prst="rect">
                <a:avLst/>
              </a:prstGeom>
              <a:solidFill>
                <a:schemeClr val="bg1"/>
              </a:solidFill>
            </p:spPr>
            <p:txBody>
              <a:bodyPr wrap="square" rtlCol="0">
                <a:spAutoFit/>
              </a:bodyPr>
              <a:lstStyle/>
              <a:p>
                <a:r>
                  <a:rPr lang="en-US" dirty="0"/>
                  <a:t>4744.649</a:t>
                </a:r>
                <a:endParaRPr lang="en-GB" dirty="0"/>
              </a:p>
            </p:txBody>
          </p:sp>
          <p:sp>
            <p:nvSpPr>
              <p:cNvPr id="13" name="TextBox 12"/>
              <p:cNvSpPr txBox="1"/>
              <p:nvPr/>
            </p:nvSpPr>
            <p:spPr>
              <a:xfrm>
                <a:off x="8071927" y="5995510"/>
                <a:ext cx="1313234" cy="369332"/>
              </a:xfrm>
              <a:prstGeom prst="rect">
                <a:avLst/>
              </a:prstGeom>
              <a:solidFill>
                <a:schemeClr val="bg1"/>
              </a:solidFill>
            </p:spPr>
            <p:txBody>
              <a:bodyPr wrap="square" rtlCol="0">
                <a:spAutoFit/>
              </a:bodyPr>
              <a:lstStyle/>
              <a:p>
                <a:r>
                  <a:rPr lang="en-US" dirty="0"/>
                  <a:t>4007.461</a:t>
                </a:r>
                <a:endParaRPr lang="en-GB" dirty="0"/>
              </a:p>
            </p:txBody>
          </p:sp>
          <p:sp>
            <p:nvSpPr>
              <p:cNvPr id="14" name="TextBox 13"/>
              <p:cNvSpPr txBox="1"/>
              <p:nvPr/>
            </p:nvSpPr>
            <p:spPr>
              <a:xfrm rot="16200000">
                <a:off x="7697255" y="3736311"/>
                <a:ext cx="1313234" cy="369332"/>
              </a:xfrm>
              <a:prstGeom prst="rect">
                <a:avLst/>
              </a:prstGeom>
              <a:solidFill>
                <a:schemeClr val="bg1"/>
              </a:solidFill>
            </p:spPr>
            <p:txBody>
              <a:bodyPr wrap="square" rtlCol="0">
                <a:spAutoFit/>
              </a:bodyPr>
              <a:lstStyle/>
              <a:p>
                <a:r>
                  <a:rPr lang="en-US" dirty="0"/>
                  <a:t>2975.735</a:t>
                </a:r>
                <a:endParaRPr lang="en-GB" dirty="0"/>
              </a:p>
            </p:txBody>
          </p:sp>
          <p:sp>
            <p:nvSpPr>
              <p:cNvPr id="15" name="TextBox 14"/>
              <p:cNvSpPr txBox="1"/>
              <p:nvPr/>
            </p:nvSpPr>
            <p:spPr>
              <a:xfrm rot="16200000">
                <a:off x="8911190" y="4934878"/>
                <a:ext cx="1083904" cy="369332"/>
              </a:xfrm>
              <a:prstGeom prst="rect">
                <a:avLst/>
              </a:prstGeom>
              <a:solidFill>
                <a:schemeClr val="bg1"/>
              </a:solidFill>
            </p:spPr>
            <p:txBody>
              <a:bodyPr wrap="square" rtlCol="0">
                <a:spAutoFit/>
              </a:bodyPr>
              <a:lstStyle/>
              <a:p>
                <a:r>
                  <a:rPr lang="en-US" dirty="0">
                    <a:solidFill>
                      <a:srgbClr val="FF0000"/>
                    </a:solidFill>
                  </a:rPr>
                  <a:t>1157.23</a:t>
                </a:r>
                <a:endParaRPr lang="en-GB" dirty="0">
                  <a:solidFill>
                    <a:srgbClr val="FF0000"/>
                  </a:solidFill>
                </a:endParaRPr>
              </a:p>
            </p:txBody>
          </p:sp>
          <p:sp>
            <p:nvSpPr>
              <p:cNvPr id="16" name="TextBox 15"/>
              <p:cNvSpPr txBox="1"/>
              <p:nvPr/>
            </p:nvSpPr>
            <p:spPr>
              <a:xfrm>
                <a:off x="6581549" y="4508900"/>
                <a:ext cx="1313234" cy="369332"/>
              </a:xfrm>
              <a:prstGeom prst="rect">
                <a:avLst/>
              </a:prstGeom>
              <a:solidFill>
                <a:schemeClr val="bg1"/>
              </a:solidFill>
            </p:spPr>
            <p:txBody>
              <a:bodyPr wrap="square" rtlCol="0">
                <a:spAutoFit/>
              </a:bodyPr>
              <a:lstStyle/>
              <a:p>
                <a:r>
                  <a:rPr lang="en-US" dirty="0">
                    <a:solidFill>
                      <a:srgbClr val="FF0000"/>
                    </a:solidFill>
                  </a:rPr>
                  <a:t>2771.80</a:t>
                </a:r>
                <a:endParaRPr lang="en-GB" dirty="0">
                  <a:solidFill>
                    <a:srgbClr val="FF0000"/>
                  </a:solidFill>
                </a:endParaRPr>
              </a:p>
            </p:txBody>
          </p:sp>
          <p:cxnSp>
            <p:nvCxnSpPr>
              <p:cNvPr id="17" name="Straight Arrow Connector 16"/>
              <p:cNvCxnSpPr/>
              <p:nvPr/>
            </p:nvCxnSpPr>
            <p:spPr>
              <a:xfrm>
                <a:off x="5710136" y="4961106"/>
                <a:ext cx="3558340"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pic>
        <p:nvPicPr>
          <p:cNvPr id="24" name="Picture 23"/>
          <p:cNvPicPr>
            <a:picLocks noChangeAspect="1"/>
          </p:cNvPicPr>
          <p:nvPr/>
        </p:nvPicPr>
        <p:blipFill>
          <a:blip r:embed="rId6">
            <a:clrChange>
              <a:clrFrom>
                <a:srgbClr val="FFFFFF"/>
              </a:clrFrom>
              <a:clrTo>
                <a:srgbClr val="FFFFFF">
                  <a:alpha val="0"/>
                </a:srgbClr>
              </a:clrTo>
            </a:clrChange>
          </a:blip>
          <a:stretch>
            <a:fillRect/>
          </a:stretch>
        </p:blipFill>
        <p:spPr>
          <a:xfrm flipH="1">
            <a:off x="7689549" y="2193622"/>
            <a:ext cx="2362400" cy="2846224"/>
          </a:xfrm>
          <a:prstGeom prst="rect">
            <a:avLst/>
          </a:prstGeom>
        </p:spPr>
      </p:pic>
      <p:sp>
        <p:nvSpPr>
          <p:cNvPr id="18" name="TextBox 17"/>
          <p:cNvSpPr txBox="1"/>
          <p:nvPr/>
        </p:nvSpPr>
        <p:spPr>
          <a:xfrm>
            <a:off x="8582744" y="1905235"/>
            <a:ext cx="1313234" cy="369332"/>
          </a:xfrm>
          <a:prstGeom prst="rect">
            <a:avLst/>
          </a:prstGeom>
          <a:solidFill>
            <a:schemeClr val="bg1"/>
          </a:solidFill>
        </p:spPr>
        <p:txBody>
          <a:bodyPr wrap="square" rtlCol="0">
            <a:spAutoFit/>
          </a:bodyPr>
          <a:lstStyle/>
          <a:p>
            <a:r>
              <a:rPr lang="en-US" dirty="0"/>
              <a:t>1242.00</a:t>
            </a:r>
            <a:endParaRPr lang="en-GB" dirty="0"/>
          </a:p>
        </p:txBody>
      </p:sp>
      <p:cxnSp>
        <p:nvCxnSpPr>
          <p:cNvPr id="25" name="Straight Arrow Connector 24"/>
          <p:cNvCxnSpPr/>
          <p:nvPr/>
        </p:nvCxnSpPr>
        <p:spPr>
          <a:xfrm flipV="1">
            <a:off x="9279861" y="3488178"/>
            <a:ext cx="3637" cy="152701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7863035" y="2615400"/>
            <a:ext cx="6310" cy="2399796"/>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rot="16200000">
            <a:off x="7143522" y="3021326"/>
            <a:ext cx="1083904" cy="369332"/>
          </a:xfrm>
          <a:prstGeom prst="rect">
            <a:avLst/>
          </a:prstGeom>
          <a:noFill/>
        </p:spPr>
        <p:txBody>
          <a:bodyPr wrap="square" rtlCol="0">
            <a:spAutoFit/>
          </a:bodyPr>
          <a:lstStyle/>
          <a:p>
            <a:r>
              <a:rPr lang="en-US" dirty="0">
                <a:solidFill>
                  <a:srgbClr val="FF0000"/>
                </a:solidFill>
              </a:rPr>
              <a:t>1889.30</a:t>
            </a:r>
            <a:endParaRPr lang="en-GB" dirty="0">
              <a:solidFill>
                <a:srgbClr val="FF0000"/>
              </a:solidFill>
            </a:endParaRPr>
          </a:p>
        </p:txBody>
      </p:sp>
      <p:sp>
        <p:nvSpPr>
          <p:cNvPr id="28" name="Oval 27"/>
          <p:cNvSpPr/>
          <p:nvPr/>
        </p:nvSpPr>
        <p:spPr>
          <a:xfrm rot="1858795">
            <a:off x="6051222" y="1893469"/>
            <a:ext cx="339249" cy="118187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189788" y="2614438"/>
            <a:ext cx="4309354" cy="369332"/>
          </a:xfrm>
          <a:prstGeom prst="rect">
            <a:avLst/>
          </a:prstGeom>
          <a:noFill/>
        </p:spPr>
        <p:txBody>
          <a:bodyPr wrap="square" rtlCol="0">
            <a:spAutoFit/>
          </a:bodyPr>
          <a:lstStyle/>
          <a:p>
            <a:r>
              <a:rPr lang="en-US" dirty="0"/>
              <a:t>PSZHMBAD0005</a:t>
            </a:r>
            <a:endParaRPr lang="en-GB" dirty="0"/>
          </a:p>
        </p:txBody>
      </p:sp>
      <p:cxnSp>
        <p:nvCxnSpPr>
          <p:cNvPr id="32" name="Straight Arrow Connector 31"/>
          <p:cNvCxnSpPr/>
          <p:nvPr/>
        </p:nvCxnSpPr>
        <p:spPr>
          <a:xfrm>
            <a:off x="6028809" y="2808051"/>
            <a:ext cx="3251052"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509301" y="2392271"/>
            <a:ext cx="1313234" cy="369332"/>
          </a:xfrm>
          <a:prstGeom prst="rect">
            <a:avLst/>
          </a:prstGeom>
          <a:solidFill>
            <a:schemeClr val="bg1"/>
          </a:solidFill>
        </p:spPr>
        <p:txBody>
          <a:bodyPr wrap="square" rtlCol="0">
            <a:spAutoFit/>
          </a:bodyPr>
          <a:lstStyle/>
          <a:p>
            <a:r>
              <a:rPr lang="en-US" dirty="0">
                <a:solidFill>
                  <a:srgbClr val="FF0000"/>
                </a:solidFill>
              </a:rPr>
              <a:t>2536.70</a:t>
            </a:r>
            <a:endParaRPr lang="en-GB" dirty="0">
              <a:solidFill>
                <a:srgbClr val="FF0000"/>
              </a:solidFill>
            </a:endParaRPr>
          </a:p>
        </p:txBody>
      </p:sp>
      <p:sp>
        <p:nvSpPr>
          <p:cNvPr id="2" name="TextBox 1"/>
          <p:cNvSpPr txBox="1"/>
          <p:nvPr/>
        </p:nvSpPr>
        <p:spPr>
          <a:xfrm>
            <a:off x="6186616" y="5586616"/>
            <a:ext cx="5453449" cy="646331"/>
          </a:xfrm>
          <a:prstGeom prst="rect">
            <a:avLst/>
          </a:prstGeom>
          <a:noFill/>
        </p:spPr>
        <p:txBody>
          <a:bodyPr wrap="square" rtlCol="0">
            <a:spAutoFit/>
          </a:bodyPr>
          <a:lstStyle/>
          <a:p>
            <a:r>
              <a:rPr lang="en-US" dirty="0"/>
              <a:t>Branching to the left (transport side!) gives the freedom of using more switch magnets </a:t>
            </a:r>
            <a:r>
              <a:rPr lang="en-US" dirty="0">
                <a:sym typeface="Wingdings" panose="05000000000000000000" pitchFamily="2" charset="2"/>
              </a:rPr>
              <a:t> sharper angle </a:t>
            </a:r>
            <a:endParaRPr lang="en-GB" dirty="0"/>
          </a:p>
        </p:txBody>
      </p:sp>
    </p:spTree>
    <p:extLst>
      <p:ext uri="{BB962C8B-B14F-4D97-AF65-F5344CB8AC3E}">
        <p14:creationId xmlns:p14="http://schemas.microsoft.com/office/powerpoint/2010/main" val="2034090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5484016" y="572441"/>
            <a:ext cx="6362700" cy="5014175"/>
            <a:chOff x="5439810" y="1477113"/>
            <a:chExt cx="6362700" cy="5014175"/>
          </a:xfrm>
        </p:grpSpPr>
        <p:pic>
          <p:nvPicPr>
            <p:cNvPr id="10" name="Picture 9"/>
            <p:cNvPicPr>
              <a:picLocks noChangeAspect="1"/>
            </p:cNvPicPr>
            <p:nvPr/>
          </p:nvPicPr>
          <p:blipFill>
            <a:blip r:embed="rId2"/>
            <a:stretch>
              <a:fillRect/>
            </a:stretch>
          </p:blipFill>
          <p:spPr>
            <a:xfrm>
              <a:off x="5439810" y="1690688"/>
              <a:ext cx="6362700" cy="4800600"/>
            </a:xfrm>
            <a:prstGeom prst="rect">
              <a:avLst/>
            </a:prstGeom>
          </p:spPr>
        </p:pic>
        <p:grpSp>
          <p:nvGrpSpPr>
            <p:cNvPr id="11" name="Group 10"/>
            <p:cNvGrpSpPr/>
            <p:nvPr/>
          </p:nvGrpSpPr>
          <p:grpSpPr>
            <a:xfrm>
              <a:off x="7183445" y="1477113"/>
              <a:ext cx="2454363" cy="4887729"/>
              <a:chOff x="7183445" y="1477113"/>
              <a:chExt cx="2454363" cy="4887729"/>
            </a:xfrm>
          </p:grpSpPr>
          <p:sp>
            <p:nvSpPr>
              <p:cNvPr id="12" name="TextBox 11"/>
              <p:cNvSpPr txBox="1"/>
              <p:nvPr/>
            </p:nvSpPr>
            <p:spPr>
              <a:xfrm>
                <a:off x="7964543" y="1477113"/>
                <a:ext cx="1313234" cy="369332"/>
              </a:xfrm>
              <a:prstGeom prst="rect">
                <a:avLst/>
              </a:prstGeom>
              <a:solidFill>
                <a:schemeClr val="bg1"/>
              </a:solidFill>
            </p:spPr>
            <p:txBody>
              <a:bodyPr wrap="square" rtlCol="0">
                <a:spAutoFit/>
              </a:bodyPr>
              <a:lstStyle/>
              <a:p>
                <a:r>
                  <a:rPr lang="en-US" dirty="0"/>
                  <a:t>4744.649</a:t>
                </a:r>
                <a:endParaRPr lang="en-GB" dirty="0"/>
              </a:p>
            </p:txBody>
          </p:sp>
          <p:sp>
            <p:nvSpPr>
              <p:cNvPr id="13" name="TextBox 12"/>
              <p:cNvSpPr txBox="1"/>
              <p:nvPr/>
            </p:nvSpPr>
            <p:spPr>
              <a:xfrm>
                <a:off x="8071927" y="5995510"/>
                <a:ext cx="1313234" cy="369332"/>
              </a:xfrm>
              <a:prstGeom prst="rect">
                <a:avLst/>
              </a:prstGeom>
              <a:solidFill>
                <a:schemeClr val="bg1"/>
              </a:solidFill>
            </p:spPr>
            <p:txBody>
              <a:bodyPr wrap="square" rtlCol="0">
                <a:spAutoFit/>
              </a:bodyPr>
              <a:lstStyle/>
              <a:p>
                <a:r>
                  <a:rPr lang="en-US" dirty="0"/>
                  <a:t>4007.461</a:t>
                </a:r>
                <a:endParaRPr lang="en-GB" dirty="0"/>
              </a:p>
            </p:txBody>
          </p:sp>
          <p:sp>
            <p:nvSpPr>
              <p:cNvPr id="14" name="TextBox 13"/>
              <p:cNvSpPr txBox="1"/>
              <p:nvPr/>
            </p:nvSpPr>
            <p:spPr>
              <a:xfrm rot="16200000">
                <a:off x="7697255" y="3736311"/>
                <a:ext cx="1313234" cy="369332"/>
              </a:xfrm>
              <a:prstGeom prst="rect">
                <a:avLst/>
              </a:prstGeom>
              <a:solidFill>
                <a:schemeClr val="bg1"/>
              </a:solidFill>
            </p:spPr>
            <p:txBody>
              <a:bodyPr wrap="square" rtlCol="0">
                <a:spAutoFit/>
              </a:bodyPr>
              <a:lstStyle/>
              <a:p>
                <a:r>
                  <a:rPr lang="en-US" dirty="0"/>
                  <a:t>2975.735</a:t>
                </a:r>
                <a:endParaRPr lang="en-GB" dirty="0"/>
              </a:p>
            </p:txBody>
          </p:sp>
          <p:sp>
            <p:nvSpPr>
              <p:cNvPr id="15" name="TextBox 14"/>
              <p:cNvSpPr txBox="1"/>
              <p:nvPr/>
            </p:nvSpPr>
            <p:spPr>
              <a:xfrm rot="16200000">
                <a:off x="8911190" y="4934878"/>
                <a:ext cx="1083904" cy="369332"/>
              </a:xfrm>
              <a:prstGeom prst="rect">
                <a:avLst/>
              </a:prstGeom>
              <a:solidFill>
                <a:schemeClr val="bg1"/>
              </a:solidFill>
            </p:spPr>
            <p:txBody>
              <a:bodyPr wrap="square" rtlCol="0">
                <a:spAutoFit/>
              </a:bodyPr>
              <a:lstStyle/>
              <a:p>
                <a:r>
                  <a:rPr lang="en-US" dirty="0">
                    <a:solidFill>
                      <a:srgbClr val="FF0000"/>
                    </a:solidFill>
                  </a:rPr>
                  <a:t>1157.23</a:t>
                </a:r>
                <a:endParaRPr lang="en-GB" dirty="0">
                  <a:solidFill>
                    <a:srgbClr val="FF0000"/>
                  </a:solidFill>
                </a:endParaRPr>
              </a:p>
            </p:txBody>
          </p:sp>
          <p:cxnSp>
            <p:nvCxnSpPr>
              <p:cNvPr id="17" name="Straight Arrow Connector 16"/>
              <p:cNvCxnSpPr/>
              <p:nvPr/>
            </p:nvCxnSpPr>
            <p:spPr>
              <a:xfrm>
                <a:off x="7183445" y="4392850"/>
                <a:ext cx="2052210"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pic>
        <p:nvPicPr>
          <p:cNvPr id="5" name="Picture 4"/>
          <p:cNvPicPr>
            <a:picLocks noChangeAspect="1"/>
          </p:cNvPicPr>
          <p:nvPr/>
        </p:nvPicPr>
        <p:blipFill>
          <a:blip r:embed="rId3"/>
          <a:stretch>
            <a:fillRect/>
          </a:stretch>
        </p:blipFill>
        <p:spPr>
          <a:xfrm>
            <a:off x="245205" y="222293"/>
            <a:ext cx="2151312" cy="1612814"/>
          </a:xfrm>
          <a:prstGeom prst="rect">
            <a:avLst/>
          </a:prstGeom>
        </p:spPr>
      </p:pic>
      <p:pic>
        <p:nvPicPr>
          <p:cNvPr id="6" name="Picture 5"/>
          <p:cNvPicPr>
            <a:picLocks noChangeAspect="1"/>
          </p:cNvPicPr>
          <p:nvPr/>
        </p:nvPicPr>
        <p:blipFill>
          <a:blip r:embed="rId4"/>
          <a:stretch>
            <a:fillRect/>
          </a:stretch>
        </p:blipFill>
        <p:spPr>
          <a:xfrm>
            <a:off x="191810" y="2983770"/>
            <a:ext cx="4543211" cy="3276987"/>
          </a:xfrm>
          <a:prstGeom prst="rect">
            <a:avLst/>
          </a:prstGeom>
        </p:spPr>
      </p:pic>
      <p:pic>
        <p:nvPicPr>
          <p:cNvPr id="7" name="Picture 6"/>
          <p:cNvPicPr>
            <a:picLocks noChangeAspect="1"/>
          </p:cNvPicPr>
          <p:nvPr/>
        </p:nvPicPr>
        <p:blipFill>
          <a:blip r:embed="rId5"/>
          <a:stretch>
            <a:fillRect/>
          </a:stretch>
        </p:blipFill>
        <p:spPr>
          <a:xfrm>
            <a:off x="2830439" y="222293"/>
            <a:ext cx="2039261" cy="2441747"/>
          </a:xfrm>
          <a:prstGeom prst="rect">
            <a:avLst/>
          </a:prstGeom>
        </p:spPr>
      </p:pic>
      <p:sp>
        <p:nvSpPr>
          <p:cNvPr id="2" name="TextBox 1"/>
          <p:cNvSpPr txBox="1"/>
          <p:nvPr/>
        </p:nvSpPr>
        <p:spPr>
          <a:xfrm>
            <a:off x="189788" y="2614438"/>
            <a:ext cx="4309354" cy="369332"/>
          </a:xfrm>
          <a:prstGeom prst="rect">
            <a:avLst/>
          </a:prstGeom>
          <a:noFill/>
        </p:spPr>
        <p:txBody>
          <a:bodyPr wrap="square" rtlCol="0">
            <a:spAutoFit/>
          </a:bodyPr>
          <a:lstStyle/>
          <a:p>
            <a:r>
              <a:rPr lang="en-US" dirty="0"/>
              <a:t>PSZHMBAD0005</a:t>
            </a:r>
            <a:endParaRPr lang="en-GB" dirty="0"/>
          </a:p>
        </p:txBody>
      </p:sp>
      <p:pic>
        <p:nvPicPr>
          <p:cNvPr id="24" name="Picture 23"/>
          <p:cNvPicPr>
            <a:picLocks noChangeAspect="1"/>
          </p:cNvPicPr>
          <p:nvPr/>
        </p:nvPicPr>
        <p:blipFill>
          <a:blip r:embed="rId6">
            <a:clrChange>
              <a:clrFrom>
                <a:srgbClr val="FFFFFF"/>
              </a:clrFrom>
              <a:clrTo>
                <a:srgbClr val="FFFFFF">
                  <a:alpha val="0"/>
                </a:srgbClr>
              </a:clrTo>
            </a:clrChange>
          </a:blip>
          <a:stretch>
            <a:fillRect/>
          </a:stretch>
        </p:blipFill>
        <p:spPr>
          <a:xfrm flipH="1">
            <a:off x="5646721" y="2193622"/>
            <a:ext cx="2362400" cy="2846224"/>
          </a:xfrm>
          <a:prstGeom prst="rect">
            <a:avLst/>
          </a:prstGeom>
        </p:spPr>
      </p:pic>
      <p:sp>
        <p:nvSpPr>
          <p:cNvPr id="18" name="TextBox 17"/>
          <p:cNvSpPr txBox="1"/>
          <p:nvPr/>
        </p:nvSpPr>
        <p:spPr>
          <a:xfrm>
            <a:off x="8582744" y="1905235"/>
            <a:ext cx="1313234" cy="369332"/>
          </a:xfrm>
          <a:prstGeom prst="rect">
            <a:avLst/>
          </a:prstGeom>
          <a:solidFill>
            <a:schemeClr val="bg1"/>
          </a:solidFill>
        </p:spPr>
        <p:txBody>
          <a:bodyPr wrap="square" rtlCol="0">
            <a:spAutoFit/>
          </a:bodyPr>
          <a:lstStyle/>
          <a:p>
            <a:r>
              <a:rPr lang="en-US" dirty="0"/>
              <a:t>1242.00</a:t>
            </a:r>
            <a:endParaRPr lang="en-GB" dirty="0"/>
          </a:p>
        </p:txBody>
      </p:sp>
      <p:cxnSp>
        <p:nvCxnSpPr>
          <p:cNvPr id="25" name="Straight Arrow Connector 24"/>
          <p:cNvCxnSpPr/>
          <p:nvPr/>
        </p:nvCxnSpPr>
        <p:spPr>
          <a:xfrm flipV="1">
            <a:off x="9279861" y="3488178"/>
            <a:ext cx="3637" cy="152701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rot="1858795">
            <a:off x="6051222" y="1893469"/>
            <a:ext cx="339249" cy="118187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7958067" y="3537267"/>
            <a:ext cx="1313234" cy="369332"/>
          </a:xfrm>
          <a:prstGeom prst="rect">
            <a:avLst/>
          </a:prstGeom>
          <a:noFill/>
        </p:spPr>
        <p:txBody>
          <a:bodyPr wrap="square" rtlCol="0">
            <a:spAutoFit/>
          </a:bodyPr>
          <a:lstStyle/>
          <a:p>
            <a:r>
              <a:rPr lang="en-US" dirty="0">
                <a:solidFill>
                  <a:srgbClr val="FF0000"/>
                </a:solidFill>
              </a:rPr>
              <a:t>1596.10</a:t>
            </a:r>
            <a:endParaRPr lang="en-GB" dirty="0">
              <a:solidFill>
                <a:srgbClr val="FF0000"/>
              </a:solidFill>
            </a:endParaRPr>
          </a:p>
        </p:txBody>
      </p:sp>
      <p:sp>
        <p:nvSpPr>
          <p:cNvPr id="21" name="TextBox 20"/>
          <p:cNvSpPr txBox="1"/>
          <p:nvPr/>
        </p:nvSpPr>
        <p:spPr>
          <a:xfrm>
            <a:off x="5392071" y="5547129"/>
            <a:ext cx="6381345" cy="923330"/>
          </a:xfrm>
          <a:prstGeom prst="rect">
            <a:avLst/>
          </a:prstGeom>
          <a:noFill/>
        </p:spPr>
        <p:txBody>
          <a:bodyPr wrap="square" rtlCol="0">
            <a:spAutoFit/>
          </a:bodyPr>
          <a:lstStyle/>
          <a:p>
            <a:r>
              <a:rPr lang="en-US" dirty="0"/>
              <a:t>5 switch magnets each providing 0.0405 rad </a:t>
            </a:r>
            <a:r>
              <a:rPr lang="en-US" dirty="0">
                <a:sym typeface="Wingdings" panose="05000000000000000000" pitchFamily="2" charset="2"/>
              </a:rPr>
              <a:t> 1037 mm offset (without drifts) Total angle </a:t>
            </a:r>
            <a:r>
              <a:rPr lang="en-US" dirty="0" err="1">
                <a:sym typeface="Wingdings" panose="05000000000000000000" pitchFamily="2" charset="2"/>
              </a:rPr>
              <a:t>wrt</a:t>
            </a:r>
            <a:r>
              <a:rPr lang="en-US" dirty="0">
                <a:sym typeface="Wingdings" panose="05000000000000000000" pitchFamily="2" charset="2"/>
              </a:rPr>
              <a:t> walls = 11.6°</a:t>
            </a:r>
          </a:p>
          <a:p>
            <a:endParaRPr lang="en-GB" dirty="0"/>
          </a:p>
        </p:txBody>
      </p:sp>
    </p:spTree>
    <p:extLst>
      <p:ext uri="{BB962C8B-B14F-4D97-AF65-F5344CB8AC3E}">
        <p14:creationId xmlns:p14="http://schemas.microsoft.com/office/powerpoint/2010/main" val="1126585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089711" y="107092"/>
            <a:ext cx="9652429" cy="6681851"/>
            <a:chOff x="1089711" y="107092"/>
            <a:chExt cx="9652429" cy="6681851"/>
          </a:xfrm>
        </p:grpSpPr>
        <p:pic>
          <p:nvPicPr>
            <p:cNvPr id="4" name="Picture 3"/>
            <p:cNvPicPr>
              <a:picLocks noChangeAspect="1"/>
            </p:cNvPicPr>
            <p:nvPr/>
          </p:nvPicPr>
          <p:blipFill>
            <a:blip r:embed="rId2"/>
            <a:stretch>
              <a:fillRect/>
            </a:stretch>
          </p:blipFill>
          <p:spPr>
            <a:xfrm>
              <a:off x="1089711" y="107092"/>
              <a:ext cx="9652429" cy="6681851"/>
            </a:xfrm>
            <a:prstGeom prst="rect">
              <a:avLst/>
            </a:prstGeom>
          </p:spPr>
        </p:pic>
        <p:sp>
          <p:nvSpPr>
            <p:cNvPr id="11" name="Rectangle 10"/>
            <p:cNvSpPr/>
            <p:nvPr/>
          </p:nvSpPr>
          <p:spPr>
            <a:xfrm rot="19679764">
              <a:off x="3494299" y="5291337"/>
              <a:ext cx="704088" cy="27432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rot="19498625">
              <a:off x="4091547" y="4883554"/>
              <a:ext cx="704088" cy="27432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19387455">
              <a:off x="4672580" y="4454294"/>
              <a:ext cx="704088" cy="27432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rot="19320889">
              <a:off x="5248728" y="4015169"/>
              <a:ext cx="704088" cy="27432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rot="19040796">
              <a:off x="5793958" y="3555129"/>
              <a:ext cx="704088" cy="27432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rot="-2700000">
              <a:off x="8040732" y="1706274"/>
              <a:ext cx="137160" cy="1645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rot="18900000">
              <a:off x="8206871" y="1557078"/>
              <a:ext cx="109728" cy="164592"/>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2" name="Straight Arrow Connector 31"/>
          <p:cNvCxnSpPr/>
          <p:nvPr/>
        </p:nvCxnSpPr>
        <p:spPr>
          <a:xfrm flipV="1">
            <a:off x="7088358" y="2334638"/>
            <a:ext cx="285208" cy="25319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400798" y="1832780"/>
            <a:ext cx="1345117" cy="155176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698347" y="1593815"/>
            <a:ext cx="1308362" cy="148164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rot="19539172">
            <a:off x="6736282" y="2080869"/>
            <a:ext cx="824589" cy="372221"/>
          </a:xfrm>
          <a:prstGeom prst="rect">
            <a:avLst/>
          </a:prstGeom>
          <a:noFill/>
        </p:spPr>
        <p:txBody>
          <a:bodyPr wrap="square" rtlCol="0">
            <a:spAutoFit/>
          </a:bodyPr>
          <a:lstStyle/>
          <a:p>
            <a:r>
              <a:rPr lang="en-US" dirty="0">
                <a:solidFill>
                  <a:srgbClr val="0070C0"/>
                </a:solidFill>
              </a:rPr>
              <a:t>~3 m</a:t>
            </a:r>
            <a:endParaRPr lang="en-GB" dirty="0">
              <a:solidFill>
                <a:srgbClr val="0070C0"/>
              </a:solidFill>
            </a:endParaRPr>
          </a:p>
        </p:txBody>
      </p:sp>
      <p:sp>
        <p:nvSpPr>
          <p:cNvPr id="37" name="Arc 36"/>
          <p:cNvSpPr/>
          <p:nvPr/>
        </p:nvSpPr>
        <p:spPr>
          <a:xfrm>
            <a:off x="7714035" y="2033810"/>
            <a:ext cx="231850" cy="193824"/>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TextBox 37"/>
          <p:cNvSpPr txBox="1"/>
          <p:nvPr/>
        </p:nvSpPr>
        <p:spPr>
          <a:xfrm>
            <a:off x="7723179" y="2098141"/>
            <a:ext cx="849544" cy="369332"/>
          </a:xfrm>
          <a:prstGeom prst="rect">
            <a:avLst/>
          </a:prstGeom>
          <a:noFill/>
        </p:spPr>
        <p:txBody>
          <a:bodyPr wrap="square" rtlCol="0">
            <a:spAutoFit/>
          </a:bodyPr>
          <a:lstStyle/>
          <a:p>
            <a:r>
              <a:rPr lang="en-US" dirty="0">
                <a:solidFill>
                  <a:srgbClr val="FF0000"/>
                </a:solidFill>
              </a:rPr>
              <a:t>11.6°</a:t>
            </a:r>
            <a:endParaRPr lang="en-GB" dirty="0">
              <a:solidFill>
                <a:srgbClr val="FF0000"/>
              </a:solidFill>
            </a:endParaRPr>
          </a:p>
        </p:txBody>
      </p:sp>
      <p:cxnSp>
        <p:nvCxnSpPr>
          <p:cNvPr id="40" name="Straight Arrow Connector 39"/>
          <p:cNvCxnSpPr/>
          <p:nvPr/>
        </p:nvCxnSpPr>
        <p:spPr>
          <a:xfrm flipV="1">
            <a:off x="7387778" y="1768994"/>
            <a:ext cx="611056" cy="58998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245363" y="993180"/>
            <a:ext cx="1432823" cy="150625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rot="18719425">
            <a:off x="7073505" y="1448690"/>
            <a:ext cx="1574002" cy="372221"/>
          </a:xfrm>
          <a:prstGeom prst="rect">
            <a:avLst/>
          </a:prstGeom>
          <a:noFill/>
        </p:spPr>
        <p:txBody>
          <a:bodyPr wrap="square" rtlCol="0">
            <a:spAutoFit/>
          </a:bodyPr>
          <a:lstStyle/>
          <a:p>
            <a:r>
              <a:rPr lang="en-US" dirty="0">
                <a:solidFill>
                  <a:srgbClr val="0070C0"/>
                </a:solidFill>
              </a:rPr>
              <a:t>~5 m</a:t>
            </a:r>
            <a:endParaRPr lang="en-GB" dirty="0">
              <a:solidFill>
                <a:srgbClr val="0070C0"/>
              </a:solidFill>
            </a:endParaRPr>
          </a:p>
        </p:txBody>
      </p:sp>
      <p:pic>
        <p:nvPicPr>
          <p:cNvPr id="46" name="Picture 45"/>
          <p:cNvPicPr>
            <a:picLocks noChangeAspect="1"/>
          </p:cNvPicPr>
          <p:nvPr/>
        </p:nvPicPr>
        <p:blipFill>
          <a:blip r:embed="rId3"/>
          <a:stretch>
            <a:fillRect/>
          </a:stretch>
        </p:blipFill>
        <p:spPr>
          <a:xfrm>
            <a:off x="1646706" y="2621772"/>
            <a:ext cx="1512915" cy="1811517"/>
          </a:xfrm>
          <a:prstGeom prst="rect">
            <a:avLst/>
          </a:prstGeom>
        </p:spPr>
      </p:pic>
      <p:sp>
        <p:nvSpPr>
          <p:cNvPr id="47" name="TextBox 46"/>
          <p:cNvSpPr txBox="1"/>
          <p:nvPr/>
        </p:nvSpPr>
        <p:spPr>
          <a:xfrm>
            <a:off x="1362825" y="2218504"/>
            <a:ext cx="4265953" cy="369332"/>
          </a:xfrm>
          <a:prstGeom prst="rect">
            <a:avLst/>
          </a:prstGeom>
          <a:noFill/>
        </p:spPr>
        <p:txBody>
          <a:bodyPr wrap="square" rtlCol="0">
            <a:spAutoFit/>
          </a:bodyPr>
          <a:lstStyle/>
          <a:p>
            <a:r>
              <a:rPr lang="en-US" dirty="0"/>
              <a:t>H [m] x W [m]  x L [m] = 1.25  x 1.25 x 3.12  </a:t>
            </a:r>
            <a:endParaRPr lang="en-GB" dirty="0"/>
          </a:p>
        </p:txBody>
      </p:sp>
      <p:cxnSp>
        <p:nvCxnSpPr>
          <p:cNvPr id="49" name="Straight Connector 48"/>
          <p:cNvCxnSpPr>
            <a:stCxn id="46" idx="3"/>
            <a:endCxn id="11" idx="0"/>
          </p:cNvCxnSpPr>
          <p:nvPr/>
        </p:nvCxnSpPr>
        <p:spPr>
          <a:xfrm>
            <a:off x="3159621" y="3527531"/>
            <a:ext cx="614030" cy="1784653"/>
          </a:xfrm>
          <a:prstGeom prst="line">
            <a:avLst/>
          </a:prstGeom>
          <a:ln>
            <a:solidFill>
              <a:schemeClr val="accent6">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endCxn id="15" idx="0"/>
          </p:cNvCxnSpPr>
          <p:nvPr/>
        </p:nvCxnSpPr>
        <p:spPr>
          <a:xfrm>
            <a:off x="3155532" y="3448017"/>
            <a:ext cx="1209342" cy="1460374"/>
          </a:xfrm>
          <a:prstGeom prst="line">
            <a:avLst/>
          </a:prstGeom>
          <a:ln>
            <a:solidFill>
              <a:schemeClr val="accent6">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endCxn id="20" idx="0"/>
          </p:cNvCxnSpPr>
          <p:nvPr/>
        </p:nvCxnSpPr>
        <p:spPr>
          <a:xfrm>
            <a:off x="3168098" y="3456719"/>
            <a:ext cx="1774219" cy="1025015"/>
          </a:xfrm>
          <a:prstGeom prst="line">
            <a:avLst/>
          </a:prstGeom>
          <a:ln>
            <a:solidFill>
              <a:schemeClr val="accent6">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endCxn id="21" idx="0"/>
          </p:cNvCxnSpPr>
          <p:nvPr/>
        </p:nvCxnSpPr>
        <p:spPr>
          <a:xfrm>
            <a:off x="3171174" y="3465088"/>
            <a:ext cx="2345182" cy="579136"/>
          </a:xfrm>
          <a:prstGeom prst="line">
            <a:avLst/>
          </a:prstGeom>
          <a:ln>
            <a:solidFill>
              <a:schemeClr val="accent6">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endCxn id="22" idx="0"/>
          </p:cNvCxnSpPr>
          <p:nvPr/>
        </p:nvCxnSpPr>
        <p:spPr>
          <a:xfrm>
            <a:off x="3188804" y="3456719"/>
            <a:ext cx="2864264" cy="134693"/>
          </a:xfrm>
          <a:prstGeom prst="line">
            <a:avLst/>
          </a:prstGeom>
          <a:ln>
            <a:solidFill>
              <a:schemeClr val="accent6">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4"/>
          <a:stretch>
            <a:fillRect/>
          </a:stretch>
        </p:blipFill>
        <p:spPr>
          <a:xfrm>
            <a:off x="2972870" y="406205"/>
            <a:ext cx="2941441" cy="1498262"/>
          </a:xfrm>
          <a:prstGeom prst="rect">
            <a:avLst/>
          </a:prstGeom>
        </p:spPr>
      </p:pic>
      <p:cxnSp>
        <p:nvCxnSpPr>
          <p:cNvPr id="62" name="Straight Connector 61"/>
          <p:cNvCxnSpPr>
            <a:endCxn id="45" idx="2"/>
          </p:cNvCxnSpPr>
          <p:nvPr/>
        </p:nvCxnSpPr>
        <p:spPr>
          <a:xfrm>
            <a:off x="5914311" y="1177226"/>
            <a:ext cx="2084523" cy="582084"/>
          </a:xfrm>
          <a:prstGeom prst="line">
            <a:avLst/>
          </a:prstGeom>
          <a:ln>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979410" y="-3078"/>
            <a:ext cx="4265953" cy="369332"/>
          </a:xfrm>
          <a:prstGeom prst="rect">
            <a:avLst/>
          </a:prstGeom>
          <a:noFill/>
        </p:spPr>
        <p:txBody>
          <a:bodyPr wrap="square" rtlCol="0">
            <a:spAutoFit/>
          </a:bodyPr>
          <a:lstStyle/>
          <a:p>
            <a:r>
              <a:rPr lang="en-US" dirty="0"/>
              <a:t>H [m] x W [m]  x L [m] = 0.78  x 0.75 x 0.68  </a:t>
            </a:r>
            <a:endParaRPr lang="en-GB" dirty="0"/>
          </a:p>
        </p:txBody>
      </p:sp>
      <p:pic>
        <p:nvPicPr>
          <p:cNvPr id="65" name="Picture 64"/>
          <p:cNvPicPr>
            <a:picLocks noChangeAspect="1"/>
          </p:cNvPicPr>
          <p:nvPr/>
        </p:nvPicPr>
        <p:blipFill>
          <a:blip r:embed="rId5"/>
          <a:stretch>
            <a:fillRect/>
          </a:stretch>
        </p:blipFill>
        <p:spPr>
          <a:xfrm>
            <a:off x="8050527" y="3446585"/>
            <a:ext cx="2275715" cy="1696904"/>
          </a:xfrm>
          <a:prstGeom prst="rect">
            <a:avLst/>
          </a:prstGeom>
        </p:spPr>
      </p:pic>
      <p:cxnSp>
        <p:nvCxnSpPr>
          <p:cNvPr id="66" name="Straight Connector 65"/>
          <p:cNvCxnSpPr>
            <a:stCxn id="24" idx="2"/>
          </p:cNvCxnSpPr>
          <p:nvPr/>
        </p:nvCxnSpPr>
        <p:spPr>
          <a:xfrm>
            <a:off x="8319927" y="1697566"/>
            <a:ext cx="960265" cy="1749019"/>
          </a:xfrm>
          <a:prstGeom prst="line">
            <a:avLst/>
          </a:prstGeom>
          <a:ln>
            <a:solidFill>
              <a:srgbClr val="00B0F0"/>
            </a:solidFill>
            <a:prstDash val="sysDot"/>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324272" y="5255936"/>
            <a:ext cx="4265953" cy="369332"/>
          </a:xfrm>
          <a:prstGeom prst="rect">
            <a:avLst/>
          </a:prstGeom>
          <a:noFill/>
        </p:spPr>
        <p:txBody>
          <a:bodyPr wrap="square" rtlCol="0">
            <a:spAutoFit/>
          </a:bodyPr>
          <a:lstStyle/>
          <a:p>
            <a:r>
              <a:rPr lang="en-US" dirty="0"/>
              <a:t>H [m] x W [m]  x L [m] = 0.78  x 0.75 x 0.68  </a:t>
            </a:r>
            <a:endParaRPr lang="en-GB" dirty="0"/>
          </a:p>
        </p:txBody>
      </p:sp>
    </p:spTree>
    <p:extLst>
      <p:ext uri="{BB962C8B-B14F-4D97-AF65-F5344CB8AC3E}">
        <p14:creationId xmlns:p14="http://schemas.microsoft.com/office/powerpoint/2010/main" val="2163845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a:t>Zoom of critical region </a:t>
            </a:r>
            <a:endParaRPr lang="en-GB" dirty="0"/>
          </a:p>
        </p:txBody>
      </p:sp>
      <p:grpSp>
        <p:nvGrpSpPr>
          <p:cNvPr id="3" name="Group 2"/>
          <p:cNvGrpSpPr/>
          <p:nvPr/>
        </p:nvGrpSpPr>
        <p:grpSpPr>
          <a:xfrm>
            <a:off x="1391071" y="1399704"/>
            <a:ext cx="5237019" cy="4434816"/>
            <a:chOff x="2618509" y="1325563"/>
            <a:chExt cx="5237019" cy="4434816"/>
          </a:xfrm>
        </p:grpSpPr>
        <p:pic>
          <p:nvPicPr>
            <p:cNvPr id="12" name="Picture 11"/>
            <p:cNvPicPr>
              <a:picLocks noChangeAspect="1"/>
            </p:cNvPicPr>
            <p:nvPr/>
          </p:nvPicPr>
          <p:blipFill>
            <a:blip r:embed="rId2"/>
            <a:stretch>
              <a:fillRect/>
            </a:stretch>
          </p:blipFill>
          <p:spPr>
            <a:xfrm>
              <a:off x="2618509" y="1325563"/>
              <a:ext cx="5237019" cy="4434816"/>
            </a:xfrm>
            <a:prstGeom prst="rect">
              <a:avLst/>
            </a:prstGeom>
          </p:spPr>
        </p:pic>
        <p:cxnSp>
          <p:nvCxnSpPr>
            <p:cNvPr id="6" name="Straight Arrow Connector 5"/>
            <p:cNvCxnSpPr/>
            <p:nvPr/>
          </p:nvCxnSpPr>
          <p:spPr>
            <a:xfrm>
              <a:off x="5777345" y="3200400"/>
              <a:ext cx="249382" cy="27432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7016501" y="2414468"/>
            <a:ext cx="3287462" cy="954107"/>
          </a:xfrm>
          <a:prstGeom prst="rect">
            <a:avLst/>
          </a:prstGeom>
          <a:noFill/>
        </p:spPr>
        <p:txBody>
          <a:bodyPr wrap="square" rtlCol="0">
            <a:spAutoFit/>
          </a:bodyPr>
          <a:lstStyle/>
          <a:p>
            <a:r>
              <a:rPr lang="en-US" sz="2800" dirty="0">
                <a:solidFill>
                  <a:srgbClr val="FF0000"/>
                </a:solidFill>
              </a:rPr>
              <a:t>&lt; 1 m (0.13 m from wall to magnets)</a:t>
            </a:r>
            <a:endParaRPr lang="en-GB" sz="2800" dirty="0">
              <a:solidFill>
                <a:srgbClr val="FF0000"/>
              </a:solidFill>
            </a:endParaRPr>
          </a:p>
        </p:txBody>
      </p:sp>
      <p:sp>
        <p:nvSpPr>
          <p:cNvPr id="9" name="TextBox 8"/>
          <p:cNvSpPr txBox="1"/>
          <p:nvPr/>
        </p:nvSpPr>
        <p:spPr>
          <a:xfrm>
            <a:off x="7369570" y="3776541"/>
            <a:ext cx="3380807" cy="1815882"/>
          </a:xfrm>
          <a:prstGeom prst="rect">
            <a:avLst/>
          </a:prstGeom>
          <a:noFill/>
        </p:spPr>
        <p:txBody>
          <a:bodyPr wrap="square" rtlCol="0">
            <a:spAutoFit/>
          </a:bodyPr>
          <a:lstStyle/>
          <a:p>
            <a:r>
              <a:rPr lang="en-US" sz="2800" dirty="0">
                <a:solidFill>
                  <a:srgbClr val="FF0000"/>
                </a:solidFill>
              </a:rPr>
              <a:t>Possible moving </a:t>
            </a:r>
            <a:r>
              <a:rPr lang="en-US" sz="2800" dirty="0" err="1">
                <a:solidFill>
                  <a:srgbClr val="FF0000"/>
                </a:solidFill>
              </a:rPr>
              <a:t>corrector+quadrupole</a:t>
            </a:r>
            <a:r>
              <a:rPr lang="en-US" sz="2800" dirty="0">
                <a:solidFill>
                  <a:srgbClr val="FF0000"/>
                </a:solidFill>
              </a:rPr>
              <a:t> further downstream? (enough aperture?)</a:t>
            </a:r>
            <a:endParaRPr lang="en-GB" sz="2800" dirty="0">
              <a:solidFill>
                <a:srgbClr val="FF0000"/>
              </a:solidFill>
            </a:endParaRPr>
          </a:p>
        </p:txBody>
      </p:sp>
    </p:spTree>
    <p:extLst>
      <p:ext uri="{BB962C8B-B14F-4D97-AF65-F5344CB8AC3E}">
        <p14:creationId xmlns:p14="http://schemas.microsoft.com/office/powerpoint/2010/main" val="2386898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glance at optics and Aperture</a:t>
            </a:r>
            <a:endParaRPr lang="en-GB" dirty="0"/>
          </a:p>
        </p:txBody>
      </p:sp>
      <p:pic>
        <p:nvPicPr>
          <p:cNvPr id="4" name="Picture 3"/>
          <p:cNvPicPr>
            <a:picLocks noChangeAspect="1"/>
          </p:cNvPicPr>
          <p:nvPr/>
        </p:nvPicPr>
        <p:blipFill>
          <a:blip r:embed="rId2"/>
          <a:stretch>
            <a:fillRect/>
          </a:stretch>
        </p:blipFill>
        <p:spPr>
          <a:xfrm>
            <a:off x="193617" y="1690688"/>
            <a:ext cx="5723661" cy="4349982"/>
          </a:xfrm>
          <a:prstGeom prst="rect">
            <a:avLst/>
          </a:prstGeom>
        </p:spPr>
      </p:pic>
      <p:pic>
        <p:nvPicPr>
          <p:cNvPr id="5" name="Picture 4"/>
          <p:cNvPicPr>
            <a:picLocks noChangeAspect="1"/>
          </p:cNvPicPr>
          <p:nvPr/>
        </p:nvPicPr>
        <p:blipFill>
          <a:blip r:embed="rId3"/>
          <a:stretch>
            <a:fillRect/>
          </a:stretch>
        </p:blipFill>
        <p:spPr>
          <a:xfrm>
            <a:off x="5917278" y="1690688"/>
            <a:ext cx="5937526" cy="4318201"/>
          </a:xfrm>
          <a:prstGeom prst="rect">
            <a:avLst/>
          </a:prstGeom>
        </p:spPr>
      </p:pic>
      <p:sp>
        <p:nvSpPr>
          <p:cNvPr id="6" name="TextBox 5"/>
          <p:cNvSpPr txBox="1"/>
          <p:nvPr/>
        </p:nvSpPr>
        <p:spPr>
          <a:xfrm>
            <a:off x="6096000" y="5939820"/>
            <a:ext cx="5395784" cy="923330"/>
          </a:xfrm>
          <a:prstGeom prst="rect">
            <a:avLst/>
          </a:prstGeom>
          <a:noFill/>
        </p:spPr>
        <p:txBody>
          <a:bodyPr wrap="square" rtlCol="0">
            <a:spAutoFit/>
          </a:bodyPr>
          <a:lstStyle/>
          <a:p>
            <a:r>
              <a:rPr lang="en-US" dirty="0">
                <a:sym typeface="Wingdings" panose="05000000000000000000" pitchFamily="2" charset="2"/>
              </a:rPr>
              <a:t>5 sigma envelope assuming 26 GeV and horizontal and vertical normalized 8 um and 6 um respectively  </a:t>
            </a:r>
          </a:p>
          <a:p>
            <a:endParaRPr lang="en-GB" dirty="0"/>
          </a:p>
        </p:txBody>
      </p:sp>
    </p:spTree>
    <p:extLst>
      <p:ext uri="{BB962C8B-B14F-4D97-AF65-F5344CB8AC3E}">
        <p14:creationId xmlns:p14="http://schemas.microsoft.com/office/powerpoint/2010/main" val="1978586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77755" y="593918"/>
            <a:ext cx="7891664" cy="5588326"/>
            <a:chOff x="1847528" y="659821"/>
            <a:chExt cx="7891664" cy="5588326"/>
          </a:xfrm>
        </p:grpSpPr>
        <p:sp>
          <p:nvSpPr>
            <p:cNvPr id="5" name="TextBox 4">
              <a:extLst>
                <a:ext uri="{FF2B5EF4-FFF2-40B4-BE49-F238E27FC236}">
                  <a16:creationId xmlns:a16="http://schemas.microsoft.com/office/drawing/2014/main" id="{B73D054F-7571-4801-AAD2-840A433808D1}"/>
                </a:ext>
              </a:extLst>
            </p:cNvPr>
            <p:cNvSpPr txBox="1"/>
            <p:nvPr/>
          </p:nvSpPr>
          <p:spPr bwMode="auto">
            <a:xfrm rot="19001625">
              <a:off x="6422681" y="659821"/>
              <a:ext cx="1794543" cy="646331"/>
            </a:xfrm>
            <a:prstGeom prst="rect">
              <a:avLst/>
            </a:prstGeom>
            <a:noFill/>
          </p:spPr>
          <p:txBody>
            <a:bodyPr wrap="square" rtlCol="0">
              <a:spAutoFit/>
            </a:bodyPr>
            <a:lstStyle/>
            <a:p>
              <a:r>
                <a:rPr lang="en-US" dirty="0"/>
                <a:t>New extraction tunnel</a:t>
              </a:r>
              <a:endParaRPr lang="en-GB" dirty="0"/>
            </a:p>
          </p:txBody>
        </p:sp>
        <p:grpSp>
          <p:nvGrpSpPr>
            <p:cNvPr id="6" name="Group 5">
              <a:extLst>
                <a:ext uri="{FF2B5EF4-FFF2-40B4-BE49-F238E27FC236}">
                  <a16:creationId xmlns:a16="http://schemas.microsoft.com/office/drawing/2014/main" id="{232A643D-BBC1-4EAC-A6DE-ED1FAA2BBEC9}"/>
                </a:ext>
              </a:extLst>
            </p:cNvPr>
            <p:cNvGrpSpPr/>
            <p:nvPr/>
          </p:nvGrpSpPr>
          <p:grpSpPr>
            <a:xfrm>
              <a:off x="1847528" y="695008"/>
              <a:ext cx="7891664" cy="5553139"/>
              <a:chOff x="1847528" y="695008"/>
              <a:chExt cx="7891664" cy="5553139"/>
            </a:xfrm>
          </p:grpSpPr>
          <p:cxnSp>
            <p:nvCxnSpPr>
              <p:cNvPr id="7" name="Straight Connector 6">
                <a:extLst>
                  <a:ext uri="{FF2B5EF4-FFF2-40B4-BE49-F238E27FC236}">
                    <a16:creationId xmlns:a16="http://schemas.microsoft.com/office/drawing/2014/main" id="{ED74AB9F-A8A2-4EA3-B254-72B241C00D5E}"/>
                  </a:ext>
                </a:extLst>
              </p:cNvPr>
              <p:cNvCxnSpPr>
                <a:cxnSpLocks/>
              </p:cNvCxnSpPr>
              <p:nvPr/>
            </p:nvCxnSpPr>
            <p:spPr>
              <a:xfrm flipV="1">
                <a:off x="3523147" y="3248969"/>
                <a:ext cx="4869552" cy="289894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43EC565-DF4C-42BC-A1D3-8B71A7CC01F7}"/>
                  </a:ext>
                </a:extLst>
              </p:cNvPr>
              <p:cNvCxnSpPr>
                <a:cxnSpLocks/>
              </p:cNvCxnSpPr>
              <p:nvPr/>
            </p:nvCxnSpPr>
            <p:spPr>
              <a:xfrm flipV="1">
                <a:off x="3583950" y="3372483"/>
                <a:ext cx="4903483" cy="287566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223056B-072D-4EAB-88EF-5C99A6491E90}"/>
                  </a:ext>
                </a:extLst>
              </p:cNvPr>
              <p:cNvCxnSpPr>
                <a:cxnSpLocks/>
              </p:cNvCxnSpPr>
              <p:nvPr/>
            </p:nvCxnSpPr>
            <p:spPr>
              <a:xfrm flipV="1">
                <a:off x="1942262" y="2204864"/>
                <a:ext cx="5352301" cy="31705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504AC0E-36B0-47E2-BBAD-02F8317EB60C}"/>
                  </a:ext>
                </a:extLst>
              </p:cNvPr>
              <p:cNvCxnSpPr>
                <a:cxnSpLocks/>
              </p:cNvCxnSpPr>
              <p:nvPr/>
            </p:nvCxnSpPr>
            <p:spPr>
              <a:xfrm flipV="1">
                <a:off x="1847528" y="2091006"/>
                <a:ext cx="5387897" cy="322608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EDFA78A-B6DF-43B1-BECA-87465768C3D5}"/>
                  </a:ext>
                </a:extLst>
              </p:cNvPr>
              <p:cNvCxnSpPr>
                <a:cxnSpLocks/>
              </p:cNvCxnSpPr>
              <p:nvPr/>
            </p:nvCxnSpPr>
            <p:spPr>
              <a:xfrm flipV="1">
                <a:off x="2428688" y="1628800"/>
                <a:ext cx="4104218" cy="37465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E0BA978-14B3-47A2-9945-898070E758BE}"/>
                  </a:ext>
                </a:extLst>
              </p:cNvPr>
              <p:cNvCxnSpPr>
                <a:cxnSpLocks/>
              </p:cNvCxnSpPr>
              <p:nvPr/>
            </p:nvCxnSpPr>
            <p:spPr>
              <a:xfrm>
                <a:off x="3242474" y="4544365"/>
                <a:ext cx="280673" cy="2913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370B87-4CAD-40A2-8F52-3E5D94707524}"/>
                  </a:ext>
                </a:extLst>
              </p:cNvPr>
              <p:cNvCxnSpPr>
                <a:cxnSpLocks/>
              </p:cNvCxnSpPr>
              <p:nvPr/>
            </p:nvCxnSpPr>
            <p:spPr>
              <a:xfrm>
                <a:off x="3766359" y="4194716"/>
                <a:ext cx="280673" cy="2913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C33BF23-9F29-4221-8449-0AF9FA4097FA}"/>
                  </a:ext>
                </a:extLst>
              </p:cNvPr>
              <p:cNvCxnSpPr>
                <a:cxnSpLocks/>
              </p:cNvCxnSpPr>
              <p:nvPr/>
            </p:nvCxnSpPr>
            <p:spPr>
              <a:xfrm flipV="1">
                <a:off x="3369274" y="4368628"/>
                <a:ext cx="677758" cy="386282"/>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28D7240-6C8B-4D85-AFD0-EA2993B37E21}"/>
                  </a:ext>
                </a:extLst>
              </p:cNvPr>
              <p:cNvSpPr txBox="1"/>
              <p:nvPr/>
            </p:nvSpPr>
            <p:spPr bwMode="auto">
              <a:xfrm rot="19610771">
                <a:off x="3528524" y="4475694"/>
                <a:ext cx="471620" cy="307777"/>
              </a:xfrm>
              <a:prstGeom prst="rect">
                <a:avLst/>
              </a:prstGeom>
              <a:noFill/>
            </p:spPr>
            <p:txBody>
              <a:bodyPr wrap="square" rtlCol="0">
                <a:spAutoFit/>
              </a:bodyPr>
              <a:lstStyle/>
              <a:p>
                <a:r>
                  <a:rPr lang="hu-HU" sz="1400" dirty="0"/>
                  <a:t>3m</a:t>
                </a:r>
                <a:endParaRPr lang="en-GB" sz="1400" dirty="0"/>
              </a:p>
            </p:txBody>
          </p:sp>
          <p:cxnSp>
            <p:nvCxnSpPr>
              <p:cNvPr id="16" name="Straight Connector 15">
                <a:extLst>
                  <a:ext uri="{FF2B5EF4-FFF2-40B4-BE49-F238E27FC236}">
                    <a16:creationId xmlns:a16="http://schemas.microsoft.com/office/drawing/2014/main" id="{4A47FFEC-0B42-4994-B5FA-C480F2003D24}"/>
                  </a:ext>
                </a:extLst>
              </p:cNvPr>
              <p:cNvCxnSpPr>
                <a:cxnSpLocks/>
              </p:cNvCxnSpPr>
              <p:nvPr/>
            </p:nvCxnSpPr>
            <p:spPr>
              <a:xfrm>
                <a:off x="3428412" y="3815930"/>
                <a:ext cx="279741" cy="261097"/>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0ECBD42-B770-46D9-87F8-41ACAC229BAE}"/>
                  </a:ext>
                </a:extLst>
              </p:cNvPr>
              <p:cNvSpPr txBox="1"/>
              <p:nvPr/>
            </p:nvSpPr>
            <p:spPr bwMode="auto">
              <a:xfrm>
                <a:off x="5217421" y="4189670"/>
                <a:ext cx="1152128" cy="369332"/>
              </a:xfrm>
              <a:prstGeom prst="rect">
                <a:avLst/>
              </a:prstGeom>
              <a:noFill/>
            </p:spPr>
            <p:txBody>
              <a:bodyPr wrap="square" rtlCol="0">
                <a:spAutoFit/>
              </a:bodyPr>
              <a:lstStyle/>
              <a:p>
                <a:r>
                  <a:rPr lang="en-US" dirty="0"/>
                  <a:t>TT10</a:t>
                </a:r>
                <a:endParaRPr lang="en-GB" dirty="0"/>
              </a:p>
            </p:txBody>
          </p:sp>
          <p:cxnSp>
            <p:nvCxnSpPr>
              <p:cNvPr id="18" name="Straight Connector 17">
                <a:extLst>
                  <a:ext uri="{FF2B5EF4-FFF2-40B4-BE49-F238E27FC236}">
                    <a16:creationId xmlns:a16="http://schemas.microsoft.com/office/drawing/2014/main" id="{41CB747B-CFF6-484B-B9F5-4DD51C3F3E34}"/>
                  </a:ext>
                </a:extLst>
              </p:cNvPr>
              <p:cNvCxnSpPr>
                <a:cxnSpLocks/>
              </p:cNvCxnSpPr>
              <p:nvPr/>
            </p:nvCxnSpPr>
            <p:spPr>
              <a:xfrm>
                <a:off x="6634881" y="1926651"/>
                <a:ext cx="191048" cy="17798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9E15823B-FAF2-4F73-B994-1F62A04478BE}"/>
                  </a:ext>
                </a:extLst>
              </p:cNvPr>
              <p:cNvGrpSpPr/>
              <p:nvPr/>
            </p:nvGrpSpPr>
            <p:grpSpPr>
              <a:xfrm>
                <a:off x="4941741" y="695008"/>
                <a:ext cx="2887053" cy="2344395"/>
                <a:chOff x="4941741" y="695008"/>
                <a:chExt cx="2887053" cy="2344395"/>
              </a:xfrm>
            </p:grpSpPr>
            <p:grpSp>
              <p:nvGrpSpPr>
                <p:cNvPr id="33" name="Group 32">
                  <a:extLst>
                    <a:ext uri="{FF2B5EF4-FFF2-40B4-BE49-F238E27FC236}">
                      <a16:creationId xmlns:a16="http://schemas.microsoft.com/office/drawing/2014/main" id="{BCB38C24-DA7C-48E4-B689-3D75A6491E35}"/>
                    </a:ext>
                  </a:extLst>
                </p:cNvPr>
                <p:cNvGrpSpPr/>
                <p:nvPr/>
              </p:nvGrpSpPr>
              <p:grpSpPr>
                <a:xfrm rot="320745">
                  <a:off x="4941741" y="695008"/>
                  <a:ext cx="2139874" cy="2344395"/>
                  <a:chOff x="5567370" y="90663"/>
                  <a:chExt cx="2139874" cy="2344395"/>
                </a:xfrm>
              </p:grpSpPr>
              <p:cxnSp>
                <p:nvCxnSpPr>
                  <p:cNvPr id="37" name="Straight Connector 36">
                    <a:extLst>
                      <a:ext uri="{FF2B5EF4-FFF2-40B4-BE49-F238E27FC236}">
                        <a16:creationId xmlns:a16="http://schemas.microsoft.com/office/drawing/2014/main" id="{2CD198C0-E5B9-4FB3-8C6F-6870DBCCD977}"/>
                      </a:ext>
                    </a:extLst>
                  </p:cNvPr>
                  <p:cNvCxnSpPr>
                    <a:cxnSpLocks/>
                  </p:cNvCxnSpPr>
                  <p:nvPr/>
                </p:nvCxnSpPr>
                <p:spPr>
                  <a:xfrm rot="21279255" flipV="1">
                    <a:off x="5567370" y="90663"/>
                    <a:ext cx="2065695" cy="1818296"/>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C12090F-A4DE-4786-A81B-6D373ACA4F30}"/>
                      </a:ext>
                    </a:extLst>
                  </p:cNvPr>
                  <p:cNvCxnSpPr>
                    <a:cxnSpLocks/>
                  </p:cNvCxnSpPr>
                  <p:nvPr/>
                </p:nvCxnSpPr>
                <p:spPr>
                  <a:xfrm>
                    <a:off x="5640837" y="1992289"/>
                    <a:ext cx="527171" cy="442769"/>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024125C-BEBC-47A8-BC0D-19758F74CAF9}"/>
                      </a:ext>
                    </a:extLst>
                  </p:cNvPr>
                  <p:cNvCxnSpPr>
                    <a:cxnSpLocks/>
                  </p:cNvCxnSpPr>
                  <p:nvPr/>
                </p:nvCxnSpPr>
                <p:spPr>
                  <a:xfrm rot="20778690" flipV="1">
                    <a:off x="6037635" y="1424960"/>
                    <a:ext cx="1356926" cy="859706"/>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69E10A8-A798-4335-9DE9-4F155C0B10C2}"/>
                      </a:ext>
                    </a:extLst>
                  </p:cNvPr>
                  <p:cNvCxnSpPr>
                    <a:cxnSpLocks/>
                  </p:cNvCxnSpPr>
                  <p:nvPr/>
                </p:nvCxnSpPr>
                <p:spPr>
                  <a:xfrm rot="20778690" flipV="1">
                    <a:off x="5998995" y="1374906"/>
                    <a:ext cx="1380322" cy="869376"/>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11197837-AFDD-4FF8-8E16-0895A99FF243}"/>
                      </a:ext>
                    </a:extLst>
                  </p:cNvPr>
                  <p:cNvCxnSpPr>
                    <a:cxnSpLocks/>
                  </p:cNvCxnSpPr>
                  <p:nvPr/>
                </p:nvCxnSpPr>
                <p:spPr>
                  <a:xfrm rot="21279255" flipV="1">
                    <a:off x="5602031" y="103071"/>
                    <a:ext cx="2105213" cy="183503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a:extLst>
                    <a:ext uri="{FF2B5EF4-FFF2-40B4-BE49-F238E27FC236}">
                      <a16:creationId xmlns:a16="http://schemas.microsoft.com/office/drawing/2014/main" id="{7506B400-63FE-45A2-9314-60B1CABB026F}"/>
                    </a:ext>
                  </a:extLst>
                </p:cNvPr>
                <p:cNvCxnSpPr>
                  <a:cxnSpLocks/>
                </p:cNvCxnSpPr>
                <p:nvPr/>
              </p:nvCxnSpPr>
              <p:spPr>
                <a:xfrm flipV="1">
                  <a:off x="6815714" y="1124744"/>
                  <a:ext cx="1008478" cy="979889"/>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6E6F983-5D12-4F57-BACA-421688B3EA4F}"/>
                    </a:ext>
                  </a:extLst>
                </p:cNvPr>
                <p:cNvCxnSpPr>
                  <a:cxnSpLocks/>
                </p:cNvCxnSpPr>
                <p:nvPr/>
              </p:nvCxnSpPr>
              <p:spPr>
                <a:xfrm flipV="1">
                  <a:off x="6811112" y="1057443"/>
                  <a:ext cx="1017682" cy="993305"/>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98652E1-178A-4513-959E-EABC1E0EA620}"/>
                    </a:ext>
                  </a:extLst>
                </p:cNvPr>
                <p:cNvCxnSpPr>
                  <a:cxnSpLocks/>
                </p:cNvCxnSpPr>
                <p:nvPr/>
              </p:nvCxnSpPr>
              <p:spPr>
                <a:xfrm>
                  <a:off x="6623604" y="1877554"/>
                  <a:ext cx="187508" cy="173194"/>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20" name="Straight Connector 19">
                <a:extLst>
                  <a:ext uri="{FF2B5EF4-FFF2-40B4-BE49-F238E27FC236}">
                    <a16:creationId xmlns:a16="http://schemas.microsoft.com/office/drawing/2014/main" id="{7D6191A4-3F44-409B-939A-93298AAA4888}"/>
                  </a:ext>
                </a:extLst>
              </p:cNvPr>
              <p:cNvCxnSpPr>
                <a:cxnSpLocks/>
              </p:cNvCxnSpPr>
              <p:nvPr/>
            </p:nvCxnSpPr>
            <p:spPr>
              <a:xfrm>
                <a:off x="5428347" y="2993926"/>
                <a:ext cx="96230" cy="1227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nector: Elbow 135">
                <a:extLst>
                  <a:ext uri="{FF2B5EF4-FFF2-40B4-BE49-F238E27FC236}">
                    <a16:creationId xmlns:a16="http://schemas.microsoft.com/office/drawing/2014/main" id="{AEFA4825-D3E3-4282-A7AF-8EA98150238D}"/>
                  </a:ext>
                </a:extLst>
              </p:cNvPr>
              <p:cNvCxnSpPr>
                <a:cxnSpLocks/>
              </p:cNvCxnSpPr>
              <p:nvPr/>
            </p:nvCxnSpPr>
            <p:spPr>
              <a:xfrm rot="10800000">
                <a:off x="5461737" y="3045016"/>
                <a:ext cx="278149" cy="182526"/>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81D45B5-5991-45D1-B284-F118F96A41F8}"/>
                  </a:ext>
                </a:extLst>
              </p:cNvPr>
              <p:cNvSpPr txBox="1"/>
              <p:nvPr/>
            </p:nvSpPr>
            <p:spPr bwMode="auto">
              <a:xfrm>
                <a:off x="5663387" y="3070663"/>
                <a:ext cx="3823771" cy="523220"/>
              </a:xfrm>
              <a:prstGeom prst="rect">
                <a:avLst/>
              </a:prstGeom>
              <a:noFill/>
            </p:spPr>
            <p:txBody>
              <a:bodyPr wrap="square" rtlCol="0">
                <a:spAutoFit/>
              </a:bodyPr>
              <a:lstStyle/>
              <a:p>
                <a:r>
                  <a:rPr lang="en-US" sz="1400" dirty="0"/>
                  <a:t> 5-6 m (distance needed between the new and old tunnel)</a:t>
                </a:r>
                <a:endParaRPr lang="en-GB" sz="1400" dirty="0"/>
              </a:p>
            </p:txBody>
          </p:sp>
          <p:sp>
            <p:nvSpPr>
              <p:cNvPr id="23" name="Rectangle 22">
                <a:extLst>
                  <a:ext uri="{FF2B5EF4-FFF2-40B4-BE49-F238E27FC236}">
                    <a16:creationId xmlns:a16="http://schemas.microsoft.com/office/drawing/2014/main" id="{03451C0B-530A-4020-BCA8-FAEAF8A6C20C}"/>
                  </a:ext>
                </a:extLst>
              </p:cNvPr>
              <p:cNvSpPr/>
              <p:nvPr/>
            </p:nvSpPr>
            <p:spPr>
              <a:xfrm rot="2846872">
                <a:off x="5756060" y="2084240"/>
                <a:ext cx="265793" cy="250183"/>
              </a:xfrm>
              <a:prstGeom prst="rect">
                <a:avLst/>
              </a:prstGeom>
              <a:solidFill>
                <a:schemeClr val="accent3">
                  <a:lumMod val="20000"/>
                  <a:lumOff val="8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a:extLst>
                  <a:ext uri="{FF2B5EF4-FFF2-40B4-BE49-F238E27FC236}">
                    <a16:creationId xmlns:a16="http://schemas.microsoft.com/office/drawing/2014/main" id="{C216B047-F735-43BC-8646-1E502F24643C}"/>
                  </a:ext>
                </a:extLst>
              </p:cNvPr>
              <p:cNvSpPr txBox="1"/>
              <p:nvPr/>
            </p:nvSpPr>
            <p:spPr bwMode="auto">
              <a:xfrm>
                <a:off x="2985323" y="1358753"/>
                <a:ext cx="2232248" cy="523220"/>
              </a:xfrm>
              <a:prstGeom prst="rect">
                <a:avLst/>
              </a:prstGeom>
              <a:noFill/>
            </p:spPr>
            <p:txBody>
              <a:bodyPr wrap="square" rtlCol="0">
                <a:spAutoFit/>
              </a:bodyPr>
              <a:lstStyle/>
              <a:p>
                <a:r>
                  <a:rPr lang="en-US" sz="1400" dirty="0"/>
                  <a:t>Proposed location of the first magnet</a:t>
                </a:r>
                <a:endParaRPr lang="en-GB" sz="1400" dirty="0"/>
              </a:p>
            </p:txBody>
          </p:sp>
          <p:cxnSp>
            <p:nvCxnSpPr>
              <p:cNvPr id="25" name="Straight Arrow Connector 24">
                <a:extLst>
                  <a:ext uri="{FF2B5EF4-FFF2-40B4-BE49-F238E27FC236}">
                    <a16:creationId xmlns:a16="http://schemas.microsoft.com/office/drawing/2014/main" id="{F7E892ED-0C2D-41B3-90F7-664A72313E61}"/>
                  </a:ext>
                </a:extLst>
              </p:cNvPr>
              <p:cNvCxnSpPr/>
              <p:nvPr/>
            </p:nvCxnSpPr>
            <p:spPr>
              <a:xfrm>
                <a:off x="4249928" y="1772816"/>
                <a:ext cx="1390909" cy="3318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DE19A83-0FAF-4E4C-962D-76FEE0442999}"/>
                  </a:ext>
                </a:extLst>
              </p:cNvPr>
              <p:cNvSpPr txBox="1"/>
              <p:nvPr/>
            </p:nvSpPr>
            <p:spPr bwMode="auto">
              <a:xfrm>
                <a:off x="7506944" y="1868069"/>
                <a:ext cx="2232248" cy="523220"/>
              </a:xfrm>
              <a:prstGeom prst="rect">
                <a:avLst/>
              </a:prstGeom>
              <a:noFill/>
            </p:spPr>
            <p:txBody>
              <a:bodyPr wrap="square" rtlCol="0">
                <a:spAutoFit/>
              </a:bodyPr>
              <a:lstStyle/>
              <a:p>
                <a:r>
                  <a:rPr lang="en-US" sz="1400" dirty="0"/>
                  <a:t>0.5-1.0m free space for maintenance?</a:t>
                </a:r>
                <a:endParaRPr lang="en-GB" sz="1400" dirty="0"/>
              </a:p>
            </p:txBody>
          </p:sp>
          <p:cxnSp>
            <p:nvCxnSpPr>
              <p:cNvPr id="27" name="Straight Arrow Connector 26">
                <a:extLst>
                  <a:ext uri="{FF2B5EF4-FFF2-40B4-BE49-F238E27FC236}">
                    <a16:creationId xmlns:a16="http://schemas.microsoft.com/office/drawing/2014/main" id="{11CCDF88-6CBA-4A68-99BF-9E32D5C858BA}"/>
                  </a:ext>
                </a:extLst>
              </p:cNvPr>
              <p:cNvCxnSpPr>
                <a:stCxn id="23" idx="3"/>
              </p:cNvCxnSpPr>
              <p:nvPr/>
            </p:nvCxnSpPr>
            <p:spPr>
              <a:xfrm flipV="1">
                <a:off x="5978829" y="1988865"/>
                <a:ext cx="1596387" cy="318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A498134-33D2-4E24-BC79-085A013654A6}"/>
                  </a:ext>
                </a:extLst>
              </p:cNvPr>
              <p:cNvCxnSpPr>
                <a:stCxn id="23" idx="3"/>
              </p:cNvCxnSpPr>
              <p:nvPr/>
            </p:nvCxnSpPr>
            <p:spPr>
              <a:xfrm>
                <a:off x="5978829" y="2307232"/>
                <a:ext cx="92151" cy="84594"/>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E79A05A-F0F4-4067-9B42-C7248476277B}"/>
                  </a:ext>
                </a:extLst>
              </p:cNvPr>
              <p:cNvCxnSpPr/>
              <p:nvPr/>
            </p:nvCxnSpPr>
            <p:spPr>
              <a:xfrm flipV="1">
                <a:off x="3428412" y="2545114"/>
                <a:ext cx="1598229" cy="1401364"/>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30DB546-9082-4095-AC36-4014BED86FD8}"/>
                  </a:ext>
                </a:extLst>
              </p:cNvPr>
              <p:cNvSpPr txBox="1"/>
              <p:nvPr/>
            </p:nvSpPr>
            <p:spPr bwMode="auto">
              <a:xfrm rot="19137510">
                <a:off x="3409953" y="2812384"/>
                <a:ext cx="1690050" cy="307777"/>
              </a:xfrm>
              <a:prstGeom prst="rect">
                <a:avLst/>
              </a:prstGeom>
              <a:noFill/>
            </p:spPr>
            <p:txBody>
              <a:bodyPr wrap="square" rtlCol="0">
                <a:spAutoFit/>
              </a:bodyPr>
              <a:lstStyle/>
              <a:p>
                <a:r>
                  <a:rPr lang="en-US" sz="1400" dirty="0"/>
                  <a:t>Approx. 35-40m</a:t>
                </a:r>
                <a:endParaRPr lang="en-GB" sz="1400" dirty="0"/>
              </a:p>
            </p:txBody>
          </p:sp>
          <p:sp>
            <p:nvSpPr>
              <p:cNvPr id="31" name="Arc 30">
                <a:extLst>
                  <a:ext uri="{FF2B5EF4-FFF2-40B4-BE49-F238E27FC236}">
                    <a16:creationId xmlns:a16="http://schemas.microsoft.com/office/drawing/2014/main" id="{33D1B0CD-80F3-4B77-97A9-850BD8B01F62}"/>
                  </a:ext>
                </a:extLst>
              </p:cNvPr>
              <p:cNvSpPr/>
              <p:nvPr/>
            </p:nvSpPr>
            <p:spPr>
              <a:xfrm rot="1290460">
                <a:off x="4176978" y="3443402"/>
                <a:ext cx="475027" cy="179829"/>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 name="TextBox 31">
                <a:extLst>
                  <a:ext uri="{FF2B5EF4-FFF2-40B4-BE49-F238E27FC236}">
                    <a16:creationId xmlns:a16="http://schemas.microsoft.com/office/drawing/2014/main" id="{D872F9AC-2241-4BD1-86DC-00045CCA3F30}"/>
                  </a:ext>
                </a:extLst>
              </p:cNvPr>
              <p:cNvSpPr txBox="1"/>
              <p:nvPr/>
            </p:nvSpPr>
            <p:spPr bwMode="auto">
              <a:xfrm rot="20392445">
                <a:off x="4493650" y="3258053"/>
                <a:ext cx="648072" cy="307777"/>
              </a:xfrm>
              <a:prstGeom prst="rect">
                <a:avLst/>
              </a:prstGeom>
              <a:noFill/>
            </p:spPr>
            <p:txBody>
              <a:bodyPr wrap="square" rtlCol="0">
                <a:spAutoFit/>
              </a:bodyPr>
              <a:lstStyle/>
              <a:p>
                <a:r>
                  <a:rPr lang="en-US" sz="1400" dirty="0"/>
                  <a:t>11.6⁰</a:t>
                </a:r>
                <a:endParaRPr lang="en-GB" sz="1400" dirty="0"/>
              </a:p>
            </p:txBody>
          </p:sp>
        </p:grpSp>
      </p:grpSp>
      <p:sp>
        <p:nvSpPr>
          <p:cNvPr id="42" name="TextBox 41"/>
          <p:cNvSpPr txBox="1"/>
          <p:nvPr/>
        </p:nvSpPr>
        <p:spPr>
          <a:xfrm>
            <a:off x="8329513" y="463274"/>
            <a:ext cx="3075418" cy="4031873"/>
          </a:xfrm>
          <a:prstGeom prst="rect">
            <a:avLst/>
          </a:prstGeom>
          <a:noFill/>
        </p:spPr>
        <p:txBody>
          <a:bodyPr wrap="square" rtlCol="0">
            <a:spAutoFit/>
          </a:bodyPr>
          <a:lstStyle/>
          <a:p>
            <a:r>
              <a:rPr lang="en-US" sz="1600" dirty="0"/>
              <a:t>Courtesy of K. Balazs</a:t>
            </a:r>
          </a:p>
          <a:p>
            <a:r>
              <a:rPr lang="en-GB" sz="1600" dirty="0"/>
              <a:t>In order to allow the structural integrity of the existing and new tunnel we would need to keep a certain distance between the two. This distance it is marked with “D”, in our case the TT10 being 4 m wide that would mean approximately 5-6m distance between the two tunnels  in the first 10-15 m, but in order to confirm we need to do a proper alignment drawing to see the exact dimensions.</a:t>
            </a:r>
          </a:p>
          <a:p>
            <a:endParaRPr lang="en-GB" sz="1600" dirty="0"/>
          </a:p>
          <a:p>
            <a:endParaRPr lang="en-GB" sz="1600" dirty="0"/>
          </a:p>
        </p:txBody>
      </p:sp>
      <p:sp>
        <p:nvSpPr>
          <p:cNvPr id="43" name="TextBox 42"/>
          <p:cNvSpPr txBox="1"/>
          <p:nvPr/>
        </p:nvSpPr>
        <p:spPr>
          <a:xfrm>
            <a:off x="5837954" y="4662614"/>
            <a:ext cx="6142601" cy="646331"/>
          </a:xfrm>
          <a:prstGeom prst="rect">
            <a:avLst/>
          </a:prstGeom>
          <a:noFill/>
        </p:spPr>
        <p:txBody>
          <a:bodyPr wrap="square" rtlCol="0">
            <a:spAutoFit/>
          </a:bodyPr>
          <a:lstStyle/>
          <a:p>
            <a:r>
              <a:rPr lang="en-US" dirty="0"/>
              <a:t>In order to have D = 6 m the </a:t>
            </a:r>
            <a:r>
              <a:rPr lang="en-US" dirty="0" err="1"/>
              <a:t>corrector+quadrupole</a:t>
            </a:r>
            <a:r>
              <a:rPr lang="en-US" dirty="0"/>
              <a:t> magnets have to be moved 35-40 m more downstream </a:t>
            </a:r>
            <a:endParaRPr lang="en-GB" dirty="0"/>
          </a:p>
        </p:txBody>
      </p:sp>
      <p:sp>
        <p:nvSpPr>
          <p:cNvPr id="44" name="Rectangle 43"/>
          <p:cNvSpPr/>
          <p:nvPr/>
        </p:nvSpPr>
        <p:spPr>
          <a:xfrm>
            <a:off x="5837954" y="5589900"/>
            <a:ext cx="5734860" cy="646331"/>
          </a:xfrm>
          <a:prstGeom prst="rect">
            <a:avLst/>
          </a:prstGeom>
        </p:spPr>
        <p:txBody>
          <a:bodyPr wrap="square">
            <a:spAutoFit/>
          </a:bodyPr>
          <a:lstStyle/>
          <a:p>
            <a:r>
              <a:rPr lang="en-GB" b="1" dirty="0">
                <a:solidFill>
                  <a:srgbClr val="FF0000"/>
                </a:solidFill>
              </a:rPr>
              <a:t>Junction cavern seems to be needed since also drilling a core of 35-40 m is not feasible </a:t>
            </a:r>
          </a:p>
        </p:txBody>
      </p:sp>
    </p:spTree>
    <p:extLst>
      <p:ext uri="{BB962C8B-B14F-4D97-AF65-F5344CB8AC3E}">
        <p14:creationId xmlns:p14="http://schemas.microsoft.com/office/powerpoint/2010/main" val="37744691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11222</TotalTime>
  <Words>567</Words>
  <Application>Microsoft Macintosh PowerPoint</Application>
  <PresentationFormat>Widescreen</PresentationFormat>
  <Paragraphs>71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Wingdings</vt:lpstr>
      <vt:lpstr>Office Theme</vt:lpstr>
      <vt:lpstr>Branching from TT10:  Very Preliminary Layout Studies</vt:lpstr>
      <vt:lpstr>TT10 Branching </vt:lpstr>
      <vt:lpstr>Tunnel and Present Layout</vt:lpstr>
      <vt:lpstr>PowerPoint Presentation</vt:lpstr>
      <vt:lpstr>PowerPoint Presentation</vt:lpstr>
      <vt:lpstr>PowerPoint Presentation</vt:lpstr>
      <vt:lpstr>Zoom of critical region </vt:lpstr>
      <vt:lpstr>First glance at optics and Aperture</vt:lpstr>
      <vt:lpstr>PowerPoint Presentation</vt:lpstr>
      <vt:lpstr>First glance at optics and Aperture</vt:lpstr>
      <vt:lpstr>Conclusions</vt:lpstr>
      <vt:lpstr>PowerPoint Presentation</vt:lpstr>
      <vt:lpstr>First glance at optics and Aperture</vt:lpstr>
      <vt:lpstr>First glance at optics and Aperture</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Chiara Bracco</dc:creator>
  <cp:lastModifiedBy>Chiara Bracco</cp:lastModifiedBy>
  <cp:revision>214</cp:revision>
  <cp:lastPrinted>2021-07-06T15:37:55Z</cp:lastPrinted>
  <dcterms:created xsi:type="dcterms:W3CDTF">2021-06-24T14:19:28Z</dcterms:created>
  <dcterms:modified xsi:type="dcterms:W3CDTF">2021-07-12T13:39:02Z</dcterms:modified>
</cp:coreProperties>
</file>