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661" r:id="rId3"/>
  </p:sldMasterIdLst>
  <p:notesMasterIdLst>
    <p:notesMasterId r:id="rId21"/>
  </p:notesMasterIdLst>
  <p:sldIdLst>
    <p:sldId id="256" r:id="rId4"/>
    <p:sldId id="257" r:id="rId5"/>
    <p:sldId id="914" r:id="rId6"/>
    <p:sldId id="915" r:id="rId7"/>
    <p:sldId id="905" r:id="rId8"/>
    <p:sldId id="259" r:id="rId9"/>
    <p:sldId id="260" r:id="rId10"/>
    <p:sldId id="261" r:id="rId11"/>
    <p:sldId id="262" r:id="rId12"/>
    <p:sldId id="263" r:id="rId13"/>
    <p:sldId id="264" r:id="rId14"/>
    <p:sldId id="270" r:id="rId15"/>
    <p:sldId id="906" r:id="rId16"/>
    <p:sldId id="910" r:id="rId17"/>
    <p:sldId id="674" r:id="rId18"/>
    <p:sldId id="656" r:id="rId19"/>
    <p:sldId id="67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84"/>
    <p:restoredTop sz="94690"/>
  </p:normalViewPr>
  <p:slideViewPr>
    <p:cSldViewPr snapToGrid="0">
      <p:cViewPr varScale="1">
        <p:scale>
          <a:sx n="144" d="100"/>
          <a:sy n="144" d="100"/>
        </p:scale>
        <p:origin x="21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40CB1-5002-9C4E-8534-0508243E2325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F6603-0CFA-AE4E-B397-C954F94C72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821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047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F6603-0CFA-AE4E-B397-C954F94C725C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755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5F5E0-52C9-40F2-B1A7-14E377621A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CFE688-36C8-4472-841A-64B10434F3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48A65-8A92-431E-ADF1-145BB2BE6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12/07/2021: 2nd MC Mtg - RF Session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ECDE1-0787-4FFE-8E5E-5F8955B52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A64947-61D7-4497-A0FA-5D092C187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610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ED8BC-85B4-4C8A-861C-61747B4AB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58A5B8-62EE-434B-AE4D-DA8DC0D3EE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87ECB2-62D3-4738-92F9-6102C57B31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3D3D1-9672-46A8-B902-E9ADB939E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12/07/2021: 2nd MC Mtg - RF Session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33048A-4D2C-49E2-B271-C1045F79A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F375B4-0FC8-46E5-A641-D8FB8610D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303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4624B-A2A6-47BF-938A-362EDC2E9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91A1F4-151A-47D6-8B0D-0E93D91357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8FA86-9BCE-4DFF-A32A-492CCC2C1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12/07/2021: 2nd MC Mtg - RF Session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4895F-4891-42D1-98C0-4C2D6D8C0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8806F7-F57D-4EF0-9390-4B6DF5426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445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448EAC-775E-47E2-B84A-475D658701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BA0E02-BAB6-47C2-A25C-14350EF00B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5C03A-994C-41A3-80E0-0B162BDD7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12/07/2021: 2nd MC Mtg - RF Session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6AD1C-91D9-4F1C-9AF0-35B10DCAA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6D18E-BF9A-4A19-92FB-AD27403CA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7117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/>
              <a:t>#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203200" y="990601"/>
            <a:ext cx="11988800" cy="5482404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spcBef>
                <a:spcPts val="0"/>
              </a:spcBef>
              <a:buClr>
                <a:srgbClr val="981E32"/>
              </a:buClr>
              <a:defRPr sz="2200"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 sz="1800"/>
            </a:lvl4pPr>
            <a:lvl5pPr>
              <a:buClr>
                <a:srgbClr val="981E32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>
          <a:xfrm>
            <a:off x="609600" y="6473006"/>
            <a:ext cx="2032000" cy="365125"/>
          </a:xfrm>
        </p:spPr>
        <p:txBody>
          <a:bodyPr/>
          <a:lstStyle/>
          <a:p>
            <a:r>
              <a:rPr lang="en-US" altLang="ja-JP"/>
              <a:t>12/07/2021: 2nd MC Mtg - RF Session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657600" y="6492877"/>
            <a:ext cx="6428789" cy="3651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073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40FD3-F2AC-814D-B701-2015D83D41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25E60B-481A-CD4F-BDD1-F66CCC00F9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27074-D70B-3C42-8C9A-71B4C9853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89854-1669-3244-B115-4B17DA6CD573}" type="datetimeFigureOut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E2CCC1-F4F2-AB49-B402-0574B0B92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1ED8E-0AEA-4A47-B2BB-59D99F053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6EE20-2C6F-9D41-B3AA-0BD13745D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4036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7FE4B-F7DD-7F4E-A652-AC92E9B2B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1928EE-48E9-E841-A0C3-A7589F9D24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8D39C-E316-9C46-A796-8295D6BB2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89854-1669-3244-B115-4B17DA6CD573}" type="datetimeFigureOut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58D0D1-C668-E449-9D67-D850DA568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B44F59-D3B9-114A-A55B-EAD02CBD0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6EE20-2C6F-9D41-B3AA-0BD13745D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5688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2EEFC-1072-404B-A58B-A5EC8BBA1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B29C37-161B-604F-B01B-61E7907DB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2D312-11A7-F94C-B845-427C3B2D9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89854-1669-3244-B115-4B17DA6CD573}" type="datetimeFigureOut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BF1A29-BDD8-874D-9876-D819C3B36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8BA72-0EEA-4541-8E02-1283B5303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6EE20-2C6F-9D41-B3AA-0BD13745D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035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C414B-E3AA-534C-8DD8-1B5998431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98B7D-6540-E745-9B62-0CCDE93295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AD34D8-F192-AD4D-AA10-FF6E63E7CF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CFACA7-5BED-9A47-9A72-09F98A802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89854-1669-3244-B115-4B17DA6CD573}" type="datetimeFigureOut">
              <a:rPr lang="en-US" smtClean="0"/>
              <a:t>7/12/21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6B710B-491C-3D4C-9164-85B31DA5D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C0C247-F907-6A48-BCA2-7D9E78603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6EE20-2C6F-9D41-B3AA-0BD13745D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0495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5C6F2-F6B2-0F45-B52C-56AEE445E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EA7A21-7DA7-034B-B6F4-972F380B34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2CB342-FF35-2349-9B3F-AA4670E780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9083F3-1E0E-D042-A364-E63237F309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A87354-C51B-3446-92DE-D6BBDAFC6F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5958BC-F2AC-8642-9CA2-55D0A9A86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89854-1669-3244-B115-4B17DA6CD573}" type="datetimeFigureOut">
              <a:rPr lang="en-US" smtClean="0"/>
              <a:t>7/12/21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94C142-A935-F348-B24B-68861DCE6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C008D6-FD29-DD4A-81C8-D1F654029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6EE20-2C6F-9D41-B3AA-0BD13745D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5785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DD89E-26D6-134F-9C47-A41D0594B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65FC42-62DE-6F42-B611-B93681C53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89854-1669-3244-B115-4B17DA6CD573}" type="datetimeFigureOut">
              <a:rPr lang="en-US" smtClean="0"/>
              <a:t>7/12/21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4F3FF6-4DB5-0246-B4ED-29A08CE91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43059E-F30B-6448-82DF-0932F45F0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6EE20-2C6F-9D41-B3AA-0BD13745D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149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75CEDF6A-BEFD-764E-A892-AD299D78DB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8720" y="5912525"/>
            <a:ext cx="11983280" cy="88765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A7E7EE-5F59-4943-9FAF-F57AE5756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9" name="Image 85" descr="MCC-inernational-finalV01.png">
            <a:extLst>
              <a:ext uri="{FF2B5EF4-FFF2-40B4-BE49-F238E27FC236}">
                <a16:creationId xmlns:a16="http://schemas.microsoft.com/office/drawing/2014/main" id="{833E355A-56D2-B64D-901D-4C9CC950829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66773" y="99682"/>
            <a:ext cx="1553592" cy="1553592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0465FF7-4A88-E54E-BE68-7C7B9FCF47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7780" y="6258692"/>
            <a:ext cx="3067975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Muon Collider Community Zoom Meeting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9C3FE0D-628E-8043-A1EB-349E37A71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1119" y="6267570"/>
            <a:ext cx="2743200" cy="365125"/>
          </a:xfrm>
        </p:spPr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61AD7A4B-4E41-48C3-971A-023820D905C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FCAE8850-3663-3143-A256-FBD1FC68F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E5F3FA3-B548-A649-B583-6CC6ADBD5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47985" y="6258691"/>
            <a:ext cx="4972235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Muon Collider Work Package – SRF and NCRF, July 12, 2021</a:t>
            </a:r>
          </a:p>
        </p:txBody>
      </p:sp>
    </p:spTree>
    <p:extLst>
      <p:ext uri="{BB962C8B-B14F-4D97-AF65-F5344CB8AC3E}">
        <p14:creationId xmlns:p14="http://schemas.microsoft.com/office/powerpoint/2010/main" val="24761937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D88472-174A-2743-87C2-C0817DDAB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89854-1669-3244-B115-4B17DA6CD573}" type="datetimeFigureOut">
              <a:rPr lang="en-US" smtClean="0"/>
              <a:t>7/12/21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6BBCD0-C4A9-9B43-B64C-B24A72AD3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75CCF2-8B71-2C40-93E6-DBAABE80F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6EE20-2C6F-9D41-B3AA-0BD13745D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096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AE13E-5520-D14B-9E95-397666EE0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CE34EA-177F-4C43-9739-6E17AEB730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F16CFD-6087-664A-9ABC-8E2AC5B921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037B1B-C1F1-7548-A642-6D86455F3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89854-1669-3244-B115-4B17DA6CD573}" type="datetimeFigureOut">
              <a:rPr lang="en-US" smtClean="0"/>
              <a:t>7/12/21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2541BC-84D8-D44A-8559-61C2F17AB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4699C0-E50C-E740-9439-06328E0EE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6EE20-2C6F-9D41-B3AA-0BD13745D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3245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943BD-0D30-F443-8011-86C60D18E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6080DD-2D6C-FA49-A1C0-F1B0FFB8E5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DE8A20-5557-8643-BB30-6311196404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436F6E-C3C4-9947-A3A1-3D79108EE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89854-1669-3244-B115-4B17DA6CD573}" type="datetimeFigureOut">
              <a:rPr lang="en-US" smtClean="0"/>
              <a:t>7/12/21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DF2BF7-ACFE-4C4A-8269-DFD2898B6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128F77-C780-1245-80EA-F3E3CCD7F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6EE20-2C6F-9D41-B3AA-0BD13745D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707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9ABB3-3CB5-434F-9C40-09DC0DA81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EF68E6-6B64-C347-B397-EC45AB065E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26C791-0B68-4945-9DEB-91196F0DA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89854-1669-3244-B115-4B17DA6CD573}" type="datetimeFigureOut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60B525-F337-C04F-BD11-8488F0A00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C6912E-3C2E-E046-B1BF-926CA9915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6EE20-2C6F-9D41-B3AA-0BD13745D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5339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65A567-2D77-BD4E-AB2F-1AA58B4122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6783A3-1592-E84A-991F-29FFA1011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9577BB-CFF3-2540-BFD3-4A18DFA39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89854-1669-3244-B115-4B17DA6CD573}" type="datetimeFigureOut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F8B2EF-880C-D540-A35D-8F87787AF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D0A3B6-5BB7-7D4D-9196-B4A6AAE44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6EE20-2C6F-9D41-B3AA-0BD13745D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1627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12/07/2021: 2nd MC Mtg - RF Session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97790"/>
            <a:ext cx="12192000" cy="5140960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84933" y="0"/>
            <a:ext cx="1507067" cy="113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0080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6933" y="6273801"/>
            <a:ext cx="12192000" cy="6773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" y="6553201"/>
            <a:ext cx="1694721" cy="266700"/>
          </a:xfrm>
        </p:spPr>
        <p:txBody>
          <a:bodyPr/>
          <a:lstStyle/>
          <a:p>
            <a:r>
              <a:rPr lang="en-US" altLang="ja-JP"/>
              <a:t>12/07/2021: 2nd MC Mtg - RF Session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10267" y="6562726"/>
            <a:ext cx="5588000" cy="25717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34133" y="6562727"/>
            <a:ext cx="541867" cy="257175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7708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12/07/2021: 2nd MC Mtg - RF Session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6804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12/07/2021: 2nd MC Mtg - RF Session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2779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12/07/2021: 2nd MC Mtg - RF Session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268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60DEB-0E82-934A-BB32-46DEA39BC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89BB2E-C644-FC42-B13E-D33FA9457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12/07/2021: 2nd MC Mtg - RF Session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80422-51BF-F241-9FD3-7CB59506C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E28606-CC6A-1046-AA13-2E0ED7B32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3404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12/07/2021: 2nd MC Mtg - RF Session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4702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12/07/2021: 2nd MC Mtg - RF Session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6732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12/07/2021: 2nd MC Mtg - RF Session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974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12/07/2021: 2nd MC Mtg - RF Session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004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12/07/2021: 2nd MC Mtg - RF Session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9998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12/07/2021: 2nd MC Mtg - RF Session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68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EFC9D-9CF8-41D8-B028-600ED907D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A6439-33E2-4004-A210-ED9EAA7826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8D2B6-497A-4312-87FC-7755359B1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12/07/2021: 2nd MC Mtg - RF Session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536662-A925-442B-82BD-99A01497B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80E06-2AEA-4A9D-B2A3-73F73494F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201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F3DDE-CD88-4530-9D0B-CD7350ABC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88B38F-571F-45D3-8FCC-1DF9DD14E4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7DDAAF-15DA-4F50-BBCD-F3D39F145A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22F211-8D29-4E63-B0CA-0ED5DE46E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12/07/2021: 2nd MC Mtg - RF Session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0C88DC-A4AE-4B53-9A43-D3FCCE081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DC14DC-982A-443E-9A66-BB0DE690B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538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54E77-8B4D-4FC4-8493-E474EE52A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32F850-DB53-4C92-B4C4-180CDDA74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35C6D4-A0B2-49C3-B78F-69DBDCF06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155404-9E53-42E7-B76D-EB0D8271CD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5C78DC-1966-45D1-81CC-3B53B5D456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28CCC2-71B2-4BD6-B7D2-6B7EF1082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12/07/2021: 2nd MC Mtg - RF Session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E7385F-656C-4CB9-B382-5B32BC47E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D401F4-A4B4-4183-9EFA-35A155931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033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06545-9F67-4605-8231-7A62EE301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4FC5BA-8862-4C50-B801-972DF9AD7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12/07/2021: 2nd MC Mtg - RF Session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3961CA-72BB-4043-A4FC-1C58013B8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C7DA6B-125C-4CFE-875E-180F5FD03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084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B762E9-9BFB-4EA6-9E4B-B1818B218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12/07/2021: 2nd MC Mtg - RF Session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2E236F-71CF-4DB6-9696-08572D58D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FE1440-84E8-4EAB-9A3D-814196898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416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9BC7A-7BEB-4B72-9DDD-61B64E27F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E4838-D2F3-4D9E-94B9-1E5855EE1A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9675CE-2AA9-4624-8F05-A9AB677612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187ED9-0B5E-4B8A-9BD2-E33FCE2EA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12/07/2021: 2nd MC Mtg - RF Session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639FEE-E86B-4F26-8FE5-6C4507356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8D1B98-3E7D-4498-A8C9-55BA7EAAF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445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5E47EB-5925-4FD6-AD4B-AA7991CB2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5C99D3-53FD-4E56-BC7F-CBB60CA7D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A1853A-2A88-49EE-8D9B-70325060AA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/>
              <a:t>12/07/2021: 2nd MC Mtg - RF Session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6F8F4A-544D-4B44-B653-79A48F1159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863F4-2837-4CEB-A4F0-26012D7C18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135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5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C6D6C3-E03A-694A-8C0E-5960AC32B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02B6A3-A948-DD40-AA6E-57C1BB1A95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E9D58-C467-FC47-835C-EEE2DADC9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89854-1669-3244-B115-4B17DA6CD573}" type="datetimeFigureOut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9011FC-0A06-404C-BD66-EE61A9764A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98728-C7E3-A34C-A932-15B0DF93F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6EE20-2C6F-9D41-B3AA-0BD13745D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032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42101"/>
            <a:ext cx="1879600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/>
              <a:t>12/07/2021: 2nd MC Mtg - RF Session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13467" y="6651626"/>
            <a:ext cx="6197600" cy="25717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40533" y="6642101"/>
            <a:ext cx="541867" cy="257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040533" y="0"/>
            <a:ext cx="1151467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064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dropbox.com/s/2e71dj9bzomglwm/MC_RF%20Summary%20Draft.xlsx?dl=0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550CA-E8F2-42D9-8A9B-8BC9A1E73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MC RF WG WP structure proposal - NRF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54D1D4-18BF-44CC-8D28-D961F1B78E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Jean-Pierre Delahaye, Alexej Grudiev, Derun Li, Akira Yamamoto </a:t>
            </a:r>
          </a:p>
          <a:p>
            <a:r>
              <a:rPr lang="en-US" dirty="0"/>
              <a:t>Monday, July 12, 2021</a:t>
            </a:r>
            <a:endParaRPr lang="en-GB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729CCF2-DCE5-5E43-8F1C-7827599B0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296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4D907-84A4-452A-8AFC-7830E0EB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645" y="427271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/>
              <a:t>NRF WP3: R&amp;D on high gradient in a strong magnetic field and potential test cavities</a:t>
            </a:r>
            <a:endParaRPr lang="en-GB" b="1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ADEF7B0-443E-4AB9-922E-6C2425FF19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2580083"/>
              </p:ext>
            </p:extLst>
          </p:nvPr>
        </p:nvGraphicFramePr>
        <p:xfrm>
          <a:off x="598501" y="2100835"/>
          <a:ext cx="10942470" cy="385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7901">
                  <a:extLst>
                    <a:ext uri="{9D8B030D-6E8A-4147-A177-3AD203B41FA5}">
                      <a16:colId xmlns:a16="http://schemas.microsoft.com/office/drawing/2014/main" val="296032610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2207946631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3131141587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2375808829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2739914746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169131461"/>
                    </a:ext>
                  </a:extLst>
                </a:gridCol>
                <a:gridCol w="859138">
                  <a:extLst>
                    <a:ext uri="{9D8B030D-6E8A-4147-A177-3AD203B41FA5}">
                      <a16:colId xmlns:a16="http://schemas.microsoft.com/office/drawing/2014/main" val="3792441678"/>
                    </a:ext>
                  </a:extLst>
                </a:gridCol>
                <a:gridCol w="950751">
                  <a:extLst>
                    <a:ext uri="{9D8B030D-6E8A-4147-A177-3AD203B41FA5}">
                      <a16:colId xmlns:a16="http://schemas.microsoft.com/office/drawing/2014/main" val="26741556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794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 Identify infrastructure available for potential use as (or setting up) a test stand for testing RF cavities in strong magnetic field: RF power source, SC solenoid,…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536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2. Design and build RF test stand based on available infrastructure, including diagnostics, vacuum and magnetic shielding and specified requirements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840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3. Propose test program adapted to potential test setup, considering possible limitations in terms of available frequency, power, magnetic field strength and size of the cavity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001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4. Design and build test cavities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328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5. Test the test cavities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RF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88003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448841B-3A5C-CE4C-8CFC-32B6694CD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37800" y="6214302"/>
            <a:ext cx="1384177" cy="365125"/>
          </a:xfrm>
        </p:spPr>
        <p:txBody>
          <a:bodyPr/>
          <a:lstStyle/>
          <a:p>
            <a:fld id="{61AD7A4B-4E41-48C3-971A-023820D905C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1941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4D907-84A4-452A-8AFC-7830E0EB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373" y="365125"/>
            <a:ext cx="10129427" cy="1325563"/>
          </a:xfrm>
        </p:spPr>
        <p:txBody>
          <a:bodyPr>
            <a:normAutofit/>
          </a:bodyPr>
          <a:lstStyle/>
          <a:p>
            <a:r>
              <a:rPr lang="en-US" b="1" dirty="0"/>
              <a:t>NRF WP4: RF power sources for muon cooling RF system. Design study + synergy</a:t>
            </a:r>
            <a:endParaRPr lang="en-GB" b="1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ADEF7B0-443E-4AB9-922E-6C2425FF19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351800"/>
              </p:ext>
            </p:extLst>
          </p:nvPr>
        </p:nvGraphicFramePr>
        <p:xfrm>
          <a:off x="740541" y="1958795"/>
          <a:ext cx="10942470" cy="321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7901">
                  <a:extLst>
                    <a:ext uri="{9D8B030D-6E8A-4147-A177-3AD203B41FA5}">
                      <a16:colId xmlns:a16="http://schemas.microsoft.com/office/drawing/2014/main" val="296032610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2207946631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3131141587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2375808829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2739914746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169131461"/>
                    </a:ext>
                  </a:extLst>
                </a:gridCol>
                <a:gridCol w="859138">
                  <a:extLst>
                    <a:ext uri="{9D8B030D-6E8A-4147-A177-3AD203B41FA5}">
                      <a16:colId xmlns:a16="http://schemas.microsoft.com/office/drawing/2014/main" val="3792441678"/>
                    </a:ext>
                  </a:extLst>
                </a:gridCol>
                <a:gridCol w="950751">
                  <a:extLst>
                    <a:ext uri="{9D8B030D-6E8A-4147-A177-3AD203B41FA5}">
                      <a16:colId xmlns:a16="http://schemas.microsoft.com/office/drawing/2014/main" val="26741556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794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 Based on the parameters of RF cavities set target specifications for the RF power sources for Muon cooling complex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MC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536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2. Address potential issues including: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Large number of different frequency,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Higher peak power requirements than currently available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High efficiency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001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3. Baseline Design of RF power source(s) to provide information on the peak power capability, efficiency and cost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RF, PPC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328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4.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88003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167A3E5-DB85-4347-89FA-2E0AF6718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37800" y="6214302"/>
            <a:ext cx="1384177" cy="365125"/>
          </a:xfrm>
        </p:spPr>
        <p:txBody>
          <a:bodyPr/>
          <a:lstStyle/>
          <a:p>
            <a:fld id="{61AD7A4B-4E41-48C3-971A-023820D905C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709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4D907-84A4-452A-8AFC-7830E0EB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NRF WP5: ?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ADEF7B0-443E-4AB9-922E-6C2425FF194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199" y="1825625"/>
          <a:ext cx="1094247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7901">
                  <a:extLst>
                    <a:ext uri="{9D8B030D-6E8A-4147-A177-3AD203B41FA5}">
                      <a16:colId xmlns:a16="http://schemas.microsoft.com/office/drawing/2014/main" val="296032610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2207946631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3131141587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2375808829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2739914746"/>
                    </a:ext>
                  </a:extLst>
                </a:gridCol>
                <a:gridCol w="390936">
                  <a:extLst>
                    <a:ext uri="{9D8B030D-6E8A-4147-A177-3AD203B41FA5}">
                      <a16:colId xmlns:a16="http://schemas.microsoft.com/office/drawing/2014/main" val="169131461"/>
                    </a:ext>
                  </a:extLst>
                </a:gridCol>
                <a:gridCol w="859138">
                  <a:extLst>
                    <a:ext uri="{9D8B030D-6E8A-4147-A177-3AD203B41FA5}">
                      <a16:colId xmlns:a16="http://schemas.microsoft.com/office/drawing/2014/main" val="3792441678"/>
                    </a:ext>
                  </a:extLst>
                </a:gridCol>
                <a:gridCol w="950751">
                  <a:extLst>
                    <a:ext uri="{9D8B030D-6E8A-4147-A177-3AD203B41FA5}">
                      <a16:colId xmlns:a16="http://schemas.microsoft.com/office/drawing/2014/main" val="26741556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794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536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001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328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88003"/>
                  </a:ext>
                </a:extLst>
              </a:tr>
            </a:tbl>
          </a:graphicData>
        </a:graphic>
      </p:graphicFrame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E32B792-5FE0-8E47-9C90-5A99A013A0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339" y="6196546"/>
            <a:ext cx="3165644" cy="365125"/>
          </a:xfrm>
        </p:spPr>
        <p:txBody>
          <a:bodyPr/>
          <a:lstStyle/>
          <a:p>
            <a:r>
              <a:rPr lang="en-US" altLang="ja-JP"/>
              <a:t>12/07/2021: 2nd MC Mtg - RF Session</a:t>
            </a:r>
            <a:endParaRPr lang="en-GB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DFF7201-74A7-2E47-B6C9-E282B51E3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37800" y="6214302"/>
            <a:ext cx="1384177" cy="365125"/>
          </a:xfrm>
        </p:spPr>
        <p:txBody>
          <a:bodyPr/>
          <a:lstStyle/>
          <a:p>
            <a:fld id="{61AD7A4B-4E41-48C3-971A-023820D905C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9748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D1DF42-3AD7-2644-8676-56F24231A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kumimoji="1" lang="en-US" altLang="ja-JP" dirty="0"/>
              <a:t>Appendix: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DC53AE6-312D-D44D-8A17-52FC6553A8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General Guideline given by Daniel </a:t>
            </a:r>
            <a:r>
              <a:rPr kumimoji="1" lang="en-US" altLang="ja-JP" dirty="0" err="1"/>
              <a:t>Shulte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249E02C-A93D-044F-BAF7-FF9AFC7AC0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339" y="6196546"/>
            <a:ext cx="3165644" cy="365125"/>
          </a:xfrm>
        </p:spPr>
        <p:txBody>
          <a:bodyPr/>
          <a:lstStyle/>
          <a:p>
            <a:r>
              <a:rPr lang="en-US" altLang="ja-JP"/>
              <a:t>12/07/2021: 2nd MC Mtg - RF Session</a:t>
            </a:r>
            <a:endParaRPr lang="en-GB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F8D63E0-19CD-3B49-8223-E4D8EE0EC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37800" y="6214302"/>
            <a:ext cx="1384177" cy="365125"/>
          </a:xfrm>
        </p:spPr>
        <p:txBody>
          <a:bodyPr/>
          <a:lstStyle/>
          <a:p>
            <a:fld id="{61AD7A4B-4E41-48C3-971A-023820D905C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066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98191"/>
            <a:ext cx="8229600" cy="558800"/>
          </a:xfrm>
        </p:spPr>
        <p:txBody>
          <a:bodyPr>
            <a:noAutofit/>
          </a:bodyPr>
          <a:lstStyle/>
          <a:p>
            <a:r>
              <a:rPr lang="en-US" sz="3600" dirty="0"/>
              <a:t>Proposed </a:t>
            </a:r>
            <a:r>
              <a:rPr lang="en-US" sz="3600" dirty="0" err="1"/>
              <a:t>Workpackage</a:t>
            </a:r>
            <a:r>
              <a:rPr lang="en-US" sz="3600" dirty="0"/>
              <a:t> Description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</a:rPr>
              <a:t>12/07/2021: 2nd MC Mtg - RF Session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3478A56A-6164-B14D-A8F7-980D09C4DD92}" type="slidenum">
              <a:rPr lang="en-US">
                <a:solidFill>
                  <a:prstClr val="white"/>
                </a:solidFill>
                <a:latin typeface="Calibri"/>
              </a:rPr>
              <a:pPr defTabSz="457200"/>
              <a:t>14</a:t>
            </a:fld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049677C-E2D5-BC43-B352-B4CBE6511899}"/>
              </a:ext>
            </a:extLst>
          </p:cNvPr>
          <p:cNvSpPr txBox="1">
            <a:spLocks/>
          </p:cNvSpPr>
          <p:nvPr/>
        </p:nvSpPr>
        <p:spPr>
          <a:xfrm>
            <a:off x="233265" y="836734"/>
            <a:ext cx="10515600" cy="9980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/>
              <a:t>Super conducting RF (SRF) system for muon acceleration to high energy</a:t>
            </a:r>
            <a:endParaRPr lang="en-GB" sz="4000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A3ADF3E-0992-C74F-8521-3734CDC08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185" y="2061306"/>
            <a:ext cx="5870510" cy="4351338"/>
          </a:xfrm>
          <a:ln>
            <a:solidFill>
              <a:schemeClr val="bg1">
                <a:lumMod val="65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GB" b="1" dirty="0">
                <a:solidFill>
                  <a:srgbClr val="0070C0"/>
                </a:solidFill>
              </a:rPr>
              <a:t>SRF</a:t>
            </a:r>
            <a:r>
              <a:rPr lang="en-GB" dirty="0"/>
              <a:t> system for </a:t>
            </a:r>
            <a:r>
              <a:rPr lang="en-GB" b="1" dirty="0"/>
              <a:t>high efficiency </a:t>
            </a:r>
            <a:r>
              <a:rPr lang="en-GB" dirty="0"/>
              <a:t>and </a:t>
            </a:r>
            <a:r>
              <a:rPr lang="en-GB" b="1" dirty="0"/>
              <a:t>highest acceleration rate </a:t>
            </a:r>
            <a:r>
              <a:rPr lang="en-GB" dirty="0"/>
              <a:t>to minimize the muon decay losses on </a:t>
            </a:r>
            <a:r>
              <a:rPr lang="en-GB" b="1" dirty="0"/>
              <a:t>the way to </a:t>
            </a:r>
            <a:r>
              <a:rPr lang="en-GB" dirty="0"/>
              <a:t>very high energies: </a:t>
            </a:r>
            <a:r>
              <a:rPr lang="en-GB" b="1" dirty="0">
                <a:solidFill>
                  <a:srgbClr val="FF0000"/>
                </a:solidFill>
              </a:rPr>
              <a:t>~10TeV</a:t>
            </a:r>
          </a:p>
          <a:p>
            <a:pPr>
              <a:lnSpc>
                <a:spcPct val="110000"/>
              </a:lnSpc>
            </a:pPr>
            <a:r>
              <a:rPr lang="en-GB" b="1" dirty="0"/>
              <a:t>Key Issues: 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High charge, short bunches, </a:t>
            </a:r>
          </a:p>
          <a:p>
            <a:pPr lvl="1">
              <a:lnSpc>
                <a:spcPct val="110000"/>
              </a:lnSpc>
            </a:pPr>
            <a:r>
              <a:rPr lang="en-GB" b="1" dirty="0"/>
              <a:t>High efficiency </a:t>
            </a:r>
            <a:r>
              <a:rPr lang="en-GB" dirty="0"/>
              <a:t>at </a:t>
            </a:r>
            <a:r>
              <a:rPr lang="en-GB" b="1" dirty="0"/>
              <a:t>high gradient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Manufacturing quality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Longitudinal and transverse stability</a:t>
            </a:r>
          </a:p>
          <a:p>
            <a:endParaRPr lang="en-GB" sz="2400" dirty="0"/>
          </a:p>
          <a:p>
            <a:endParaRPr lang="en-GB" dirty="0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D1344389-A6B9-B84D-9335-38FA191424B5}"/>
              </a:ext>
            </a:extLst>
          </p:cNvPr>
          <p:cNvGrpSpPr/>
          <p:nvPr/>
        </p:nvGrpSpPr>
        <p:grpSpPr>
          <a:xfrm>
            <a:off x="6218337" y="2691005"/>
            <a:ext cx="5442675" cy="3015537"/>
            <a:chOff x="6537652" y="3544008"/>
            <a:chExt cx="5442675" cy="3015537"/>
          </a:xfrm>
        </p:grpSpPr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3D42763D-BEED-984D-9E90-7D633EDD89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7652" y="3677810"/>
              <a:ext cx="5227034" cy="2603801"/>
            </a:xfrm>
            <a:prstGeom prst="rect">
              <a:avLst/>
            </a:prstGeom>
            <a:ln>
              <a:noFill/>
            </a:ln>
          </p:spPr>
        </p:pic>
        <p:sp>
          <p:nvSpPr>
            <p:cNvPr id="12" name="角丸四角形 11">
              <a:extLst>
                <a:ext uri="{FF2B5EF4-FFF2-40B4-BE49-F238E27FC236}">
                  <a16:creationId xmlns:a16="http://schemas.microsoft.com/office/drawing/2014/main" id="{1A6C86FB-1B73-8548-BE4D-CF8201C632C4}"/>
                </a:ext>
              </a:extLst>
            </p:cNvPr>
            <p:cNvSpPr/>
            <p:nvPr/>
          </p:nvSpPr>
          <p:spPr>
            <a:xfrm>
              <a:off x="8186058" y="3544008"/>
              <a:ext cx="3794269" cy="3015537"/>
            </a:xfrm>
            <a:prstGeom prst="roundRect">
              <a:avLst/>
            </a:prstGeom>
            <a:noFill/>
            <a:ln>
              <a:solidFill>
                <a:srgbClr val="00B05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3" name="直線矢印コネクタ 12">
              <a:extLst>
                <a:ext uri="{FF2B5EF4-FFF2-40B4-BE49-F238E27FC236}">
                  <a16:creationId xmlns:a16="http://schemas.microsoft.com/office/drawing/2014/main" id="{D6A940D6-B76F-5541-915F-511C9923996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43593" y="3544008"/>
              <a:ext cx="205272" cy="574521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83612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128" y="14054"/>
            <a:ext cx="8989862" cy="460858"/>
          </a:xfrm>
        </p:spPr>
        <p:txBody>
          <a:bodyPr>
            <a:noAutofit/>
          </a:bodyPr>
          <a:lstStyle/>
          <a:p>
            <a:r>
              <a:rPr lang="en-US" sz="3600" dirty="0"/>
              <a:t>Timeline until next ESPPU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3478A56A-6164-B14D-A8F7-980D09C4DD92}" type="slidenum">
              <a:rPr lang="en-US">
                <a:solidFill>
                  <a:prstClr val="white"/>
                </a:solidFill>
                <a:latin typeface="Calibri"/>
              </a:rPr>
              <a:pPr defTabSz="457200"/>
              <a:t>15</a:t>
            </a:fld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16691" y="672052"/>
            <a:ext cx="322609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libri"/>
              </a:rPr>
              <a:t>Exploratory Phase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539913" y="672052"/>
            <a:ext cx="4322310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libri"/>
              </a:rPr>
              <a:t>Definition Phase</a:t>
            </a:r>
          </a:p>
        </p:txBody>
      </p:sp>
      <p:sp>
        <p:nvSpPr>
          <p:cNvPr id="60" name="Process 59"/>
          <p:cNvSpPr/>
          <p:nvPr/>
        </p:nvSpPr>
        <p:spPr>
          <a:xfrm rot="16200000">
            <a:off x="2658359" y="1308584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1</a:t>
            </a:r>
          </a:p>
        </p:txBody>
      </p:sp>
      <p:sp>
        <p:nvSpPr>
          <p:cNvPr id="61" name="Process 60"/>
          <p:cNvSpPr/>
          <p:nvPr/>
        </p:nvSpPr>
        <p:spPr>
          <a:xfrm rot="16200000">
            <a:off x="3016467" y="1308584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</a:t>
            </a:r>
          </a:p>
        </p:txBody>
      </p:sp>
      <p:sp>
        <p:nvSpPr>
          <p:cNvPr id="62" name="Process 61"/>
          <p:cNvSpPr/>
          <p:nvPr/>
        </p:nvSpPr>
        <p:spPr>
          <a:xfrm rot="16200000">
            <a:off x="3374575" y="1308583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3</a:t>
            </a:r>
          </a:p>
        </p:txBody>
      </p:sp>
      <p:sp>
        <p:nvSpPr>
          <p:cNvPr id="63" name="Process 62"/>
          <p:cNvSpPr/>
          <p:nvPr/>
        </p:nvSpPr>
        <p:spPr>
          <a:xfrm rot="16200000">
            <a:off x="3732683" y="1308584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4</a:t>
            </a:r>
          </a:p>
        </p:txBody>
      </p:sp>
      <p:sp>
        <p:nvSpPr>
          <p:cNvPr id="12" name="Process 11"/>
          <p:cNvSpPr/>
          <p:nvPr/>
        </p:nvSpPr>
        <p:spPr>
          <a:xfrm rot="16200000">
            <a:off x="4071911" y="1308582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1</a:t>
            </a:r>
          </a:p>
        </p:txBody>
      </p:sp>
      <p:sp>
        <p:nvSpPr>
          <p:cNvPr id="13" name="Process 12"/>
          <p:cNvSpPr/>
          <p:nvPr/>
        </p:nvSpPr>
        <p:spPr>
          <a:xfrm rot="16200000">
            <a:off x="4430019" y="1308582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</a:t>
            </a:r>
          </a:p>
        </p:txBody>
      </p:sp>
      <p:sp>
        <p:nvSpPr>
          <p:cNvPr id="14" name="Process 13"/>
          <p:cNvSpPr/>
          <p:nvPr/>
        </p:nvSpPr>
        <p:spPr>
          <a:xfrm rot="16200000">
            <a:off x="4788127" y="1308581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3</a:t>
            </a:r>
          </a:p>
        </p:txBody>
      </p:sp>
      <p:sp>
        <p:nvSpPr>
          <p:cNvPr id="15" name="Process 14"/>
          <p:cNvSpPr/>
          <p:nvPr/>
        </p:nvSpPr>
        <p:spPr>
          <a:xfrm rot="16200000">
            <a:off x="5146235" y="1308582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4</a:t>
            </a:r>
          </a:p>
        </p:txBody>
      </p:sp>
      <p:sp>
        <p:nvSpPr>
          <p:cNvPr id="16" name="Process 15"/>
          <p:cNvSpPr/>
          <p:nvPr/>
        </p:nvSpPr>
        <p:spPr>
          <a:xfrm rot="16200000">
            <a:off x="5514040" y="1314844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1</a:t>
            </a:r>
          </a:p>
        </p:txBody>
      </p:sp>
      <p:sp>
        <p:nvSpPr>
          <p:cNvPr id="17" name="Process 16"/>
          <p:cNvSpPr/>
          <p:nvPr/>
        </p:nvSpPr>
        <p:spPr>
          <a:xfrm rot="16200000">
            <a:off x="5872148" y="1314844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</a:t>
            </a:r>
          </a:p>
        </p:txBody>
      </p:sp>
      <p:sp>
        <p:nvSpPr>
          <p:cNvPr id="18" name="Process 17"/>
          <p:cNvSpPr/>
          <p:nvPr/>
        </p:nvSpPr>
        <p:spPr>
          <a:xfrm rot="16200000">
            <a:off x="6230256" y="1314843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3</a:t>
            </a:r>
          </a:p>
        </p:txBody>
      </p:sp>
      <p:sp>
        <p:nvSpPr>
          <p:cNvPr id="19" name="Process 18"/>
          <p:cNvSpPr/>
          <p:nvPr/>
        </p:nvSpPr>
        <p:spPr>
          <a:xfrm rot="16200000">
            <a:off x="6588364" y="1314844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4</a:t>
            </a:r>
          </a:p>
        </p:txBody>
      </p:sp>
      <p:sp>
        <p:nvSpPr>
          <p:cNvPr id="20" name="Process 19"/>
          <p:cNvSpPr/>
          <p:nvPr/>
        </p:nvSpPr>
        <p:spPr>
          <a:xfrm rot="16200000">
            <a:off x="6927592" y="1314842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1</a:t>
            </a:r>
          </a:p>
        </p:txBody>
      </p:sp>
      <p:sp>
        <p:nvSpPr>
          <p:cNvPr id="21" name="Process 20"/>
          <p:cNvSpPr/>
          <p:nvPr/>
        </p:nvSpPr>
        <p:spPr>
          <a:xfrm rot="16200000">
            <a:off x="7285700" y="1314842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</a:t>
            </a:r>
          </a:p>
        </p:txBody>
      </p:sp>
      <p:sp>
        <p:nvSpPr>
          <p:cNvPr id="22" name="Process 21"/>
          <p:cNvSpPr/>
          <p:nvPr/>
        </p:nvSpPr>
        <p:spPr>
          <a:xfrm rot="16200000">
            <a:off x="7643808" y="1314841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3</a:t>
            </a:r>
          </a:p>
        </p:txBody>
      </p:sp>
      <p:sp>
        <p:nvSpPr>
          <p:cNvPr id="23" name="Process 22"/>
          <p:cNvSpPr/>
          <p:nvPr/>
        </p:nvSpPr>
        <p:spPr>
          <a:xfrm rot="16200000">
            <a:off x="8001916" y="1314842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4</a:t>
            </a:r>
          </a:p>
        </p:txBody>
      </p:sp>
      <p:sp>
        <p:nvSpPr>
          <p:cNvPr id="24" name="Process 23"/>
          <p:cNvSpPr/>
          <p:nvPr/>
        </p:nvSpPr>
        <p:spPr>
          <a:xfrm rot="16200000">
            <a:off x="8374965" y="1318115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1</a:t>
            </a:r>
          </a:p>
        </p:txBody>
      </p:sp>
      <p:sp>
        <p:nvSpPr>
          <p:cNvPr id="25" name="Process 24"/>
          <p:cNvSpPr/>
          <p:nvPr/>
        </p:nvSpPr>
        <p:spPr>
          <a:xfrm rot="16200000">
            <a:off x="8733073" y="1318115"/>
            <a:ext cx="435000" cy="3581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</a:t>
            </a:r>
          </a:p>
        </p:txBody>
      </p:sp>
      <p:sp>
        <p:nvSpPr>
          <p:cNvPr id="26" name="Process 25"/>
          <p:cNvSpPr/>
          <p:nvPr/>
        </p:nvSpPr>
        <p:spPr>
          <a:xfrm rot="16200000">
            <a:off x="9091181" y="1318114"/>
            <a:ext cx="435000" cy="3581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3</a:t>
            </a:r>
          </a:p>
        </p:txBody>
      </p:sp>
      <p:sp>
        <p:nvSpPr>
          <p:cNvPr id="27" name="Process 26"/>
          <p:cNvSpPr/>
          <p:nvPr/>
        </p:nvSpPr>
        <p:spPr>
          <a:xfrm rot="16200000">
            <a:off x="9449289" y="1318115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4</a:t>
            </a:r>
          </a:p>
        </p:txBody>
      </p:sp>
      <p:sp>
        <p:nvSpPr>
          <p:cNvPr id="45" name="Process 44"/>
          <p:cNvSpPr/>
          <p:nvPr/>
        </p:nvSpPr>
        <p:spPr>
          <a:xfrm rot="16200000">
            <a:off x="2291074" y="1305540"/>
            <a:ext cx="435000" cy="358108"/>
          </a:xfrm>
          <a:prstGeom prst="flowChartProcess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4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2696805" y="1714670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3054912" y="1702095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413021" y="1705139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3768662" y="1724201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4126769" y="1711626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484878" y="1714670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4819712" y="1720927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5177819" y="1708352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5535928" y="1711396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5917454" y="1714900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6275563" y="1717944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6631204" y="1737006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6989311" y="1724431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7347420" y="1727475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7682254" y="1733732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8040361" y="1721157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8398470" y="1724201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8771910" y="1705369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9106744" y="1711626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9464851" y="1699051"/>
            <a:ext cx="0" cy="453261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9822960" y="1702095"/>
            <a:ext cx="0" cy="4532619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Process 77"/>
          <p:cNvSpPr/>
          <p:nvPr/>
        </p:nvSpPr>
        <p:spPr>
          <a:xfrm>
            <a:off x="2316692" y="1934762"/>
            <a:ext cx="3219236" cy="1372072"/>
          </a:xfrm>
          <a:prstGeom prst="flowChart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dirty="0">
                <a:solidFill>
                  <a:srgbClr val="000000"/>
                </a:solidFill>
                <a:latin typeface="Calibri"/>
              </a:rPr>
              <a:t>Explore design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Identify critical issues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Explore and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prioritise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issues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Make design choices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Define realistic goals</a:t>
            </a:r>
          </a:p>
        </p:txBody>
      </p:sp>
      <p:sp>
        <p:nvSpPr>
          <p:cNvPr id="79" name="Process 78"/>
          <p:cNvSpPr/>
          <p:nvPr/>
        </p:nvSpPr>
        <p:spPr>
          <a:xfrm>
            <a:off x="5552486" y="1934762"/>
            <a:ext cx="4293357" cy="1372073"/>
          </a:xfrm>
          <a:prstGeom prst="flowChart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dirty="0">
                <a:solidFill>
                  <a:srgbClr val="000000"/>
                </a:solidFill>
                <a:latin typeface="Calibri"/>
              </a:rPr>
              <a:t>Define design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Address feasibility issues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Develop design, refine choices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Develop R&amp;D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programme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to demonstrate performances</a:t>
            </a:r>
          </a:p>
        </p:txBody>
      </p:sp>
      <p:sp>
        <p:nvSpPr>
          <p:cNvPr id="80" name="Process 79"/>
          <p:cNvSpPr/>
          <p:nvPr/>
        </p:nvSpPr>
        <p:spPr>
          <a:xfrm>
            <a:off x="2559681" y="4935378"/>
            <a:ext cx="1687376" cy="313506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dirty="0">
                <a:solidFill>
                  <a:srgbClr val="000000"/>
                </a:solidFill>
                <a:latin typeface="Calibri"/>
              </a:rPr>
              <a:t>Initial list ready</a:t>
            </a:r>
          </a:p>
        </p:txBody>
      </p:sp>
      <p:sp>
        <p:nvSpPr>
          <p:cNvPr id="81" name="Process 80"/>
          <p:cNvSpPr/>
          <p:nvPr/>
        </p:nvSpPr>
        <p:spPr>
          <a:xfrm>
            <a:off x="4501495" y="5869238"/>
            <a:ext cx="2068111" cy="313506"/>
          </a:xfrm>
          <a:prstGeom prst="flowChartProcess">
            <a:avLst/>
          </a:prstGeom>
          <a:solidFill>
            <a:srgbClr val="E6B9B8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dirty="0" err="1">
                <a:solidFill>
                  <a:srgbClr val="000000"/>
                </a:solidFill>
                <a:latin typeface="Calibri"/>
              </a:rPr>
              <a:t>Prioritised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list ready</a:t>
            </a:r>
          </a:p>
        </p:txBody>
      </p:sp>
      <p:sp>
        <p:nvSpPr>
          <p:cNvPr id="82" name="Process 81"/>
          <p:cNvSpPr/>
          <p:nvPr/>
        </p:nvSpPr>
        <p:spPr>
          <a:xfrm>
            <a:off x="2172005" y="4483285"/>
            <a:ext cx="1241017" cy="313506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Work</a:t>
            </a:r>
          </a:p>
        </p:txBody>
      </p:sp>
      <p:sp>
        <p:nvSpPr>
          <p:cNvPr id="83" name="Process 82"/>
          <p:cNvSpPr/>
          <p:nvPr/>
        </p:nvSpPr>
        <p:spPr>
          <a:xfrm>
            <a:off x="3413021" y="5391401"/>
            <a:ext cx="2122906" cy="313506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Work</a:t>
            </a:r>
          </a:p>
        </p:txBody>
      </p:sp>
      <p:cxnSp>
        <p:nvCxnSpPr>
          <p:cNvPr id="84" name="Straight Connector 83"/>
          <p:cNvCxnSpPr>
            <a:stCxn id="82" idx="3"/>
          </p:cNvCxnSpPr>
          <p:nvPr/>
        </p:nvCxnSpPr>
        <p:spPr>
          <a:xfrm flipH="1">
            <a:off x="3387393" y="4640039"/>
            <a:ext cx="25629" cy="293649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5538427" y="5539572"/>
            <a:ext cx="0" cy="295340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3417480" y="5244232"/>
            <a:ext cx="0" cy="295340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Process 86"/>
          <p:cNvSpPr/>
          <p:nvPr/>
        </p:nvSpPr>
        <p:spPr>
          <a:xfrm>
            <a:off x="1524000" y="4069447"/>
            <a:ext cx="1384328" cy="313506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dirty="0">
                <a:solidFill>
                  <a:srgbClr val="000000"/>
                </a:solidFill>
                <a:latin typeface="Calibri"/>
              </a:rPr>
              <a:t>Tentative list</a:t>
            </a:r>
          </a:p>
        </p:txBody>
      </p:sp>
      <p:cxnSp>
        <p:nvCxnSpPr>
          <p:cNvPr id="88" name="Straight Connector 87"/>
          <p:cNvCxnSpPr/>
          <p:nvPr/>
        </p:nvCxnSpPr>
        <p:spPr>
          <a:xfrm>
            <a:off x="2172004" y="4382953"/>
            <a:ext cx="0" cy="295340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Process 88"/>
          <p:cNvSpPr/>
          <p:nvPr/>
        </p:nvSpPr>
        <p:spPr>
          <a:xfrm>
            <a:off x="4378339" y="3671969"/>
            <a:ext cx="3528181" cy="595867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dirty="0">
                <a:solidFill>
                  <a:srgbClr val="000000"/>
                </a:solidFill>
                <a:latin typeface="Calibri"/>
              </a:rPr>
              <a:t>Develop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Muon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Collider Roadmap</a:t>
            </a:r>
          </a:p>
          <a:p>
            <a:pPr defTabSz="457200"/>
            <a:r>
              <a:rPr lang="en-US" dirty="0">
                <a:solidFill>
                  <a:srgbClr val="000000"/>
                </a:solidFill>
                <a:latin typeface="Calibri"/>
              </a:rPr>
              <a:t>with LDG</a:t>
            </a:r>
          </a:p>
        </p:txBody>
      </p:sp>
      <p:sp>
        <p:nvSpPr>
          <p:cNvPr id="90" name="Process 89"/>
          <p:cNvSpPr/>
          <p:nvPr/>
        </p:nvSpPr>
        <p:spPr>
          <a:xfrm>
            <a:off x="5601446" y="4498858"/>
            <a:ext cx="4888754" cy="568443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dirty="0">
                <a:solidFill>
                  <a:srgbClr val="000000"/>
                </a:solidFill>
                <a:latin typeface="Calibri"/>
              </a:rPr>
              <a:t>Study most critical issues from initial list to find solutions, further refine understanding, iterate</a:t>
            </a:r>
          </a:p>
        </p:txBody>
      </p:sp>
      <p:cxnSp>
        <p:nvCxnSpPr>
          <p:cNvPr id="8" name="Straight Arrow Connector 7"/>
          <p:cNvCxnSpPr>
            <a:stCxn id="89" idx="1"/>
          </p:cNvCxnSpPr>
          <p:nvPr/>
        </p:nvCxnSpPr>
        <p:spPr>
          <a:xfrm flipH="1">
            <a:off x="3413022" y="3969902"/>
            <a:ext cx="965317" cy="670136"/>
          </a:xfrm>
          <a:prstGeom prst="straightConnector1">
            <a:avLst/>
          </a:prstGeom>
          <a:ln w="952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H="1">
            <a:off x="4356760" y="4933687"/>
            <a:ext cx="1244686" cy="446272"/>
          </a:xfrm>
          <a:prstGeom prst="straightConnector1">
            <a:avLst/>
          </a:prstGeom>
          <a:ln w="952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</a:rPr>
              <a:t>12/07/2021: 2nd MC Mtg - RF Session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74799" y="1049385"/>
            <a:ext cx="1435558" cy="2084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prstClr val="black"/>
                </a:solidFill>
                <a:latin typeface="Calibri"/>
              </a:rPr>
              <a:t>2021</a:t>
            </a:r>
          </a:p>
        </p:txBody>
      </p:sp>
      <p:sp>
        <p:nvSpPr>
          <p:cNvPr id="94" name="Rectangle 93"/>
          <p:cNvSpPr/>
          <p:nvPr/>
        </p:nvSpPr>
        <p:spPr>
          <a:xfrm>
            <a:off x="5544352" y="1045645"/>
            <a:ext cx="1435558" cy="2084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2023</a:t>
            </a:r>
          </a:p>
        </p:txBody>
      </p:sp>
      <p:sp>
        <p:nvSpPr>
          <p:cNvPr id="95" name="Rectangle 94"/>
          <p:cNvSpPr/>
          <p:nvPr/>
        </p:nvSpPr>
        <p:spPr>
          <a:xfrm>
            <a:off x="4100369" y="1045645"/>
            <a:ext cx="1435558" cy="2084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2022</a:t>
            </a:r>
          </a:p>
        </p:txBody>
      </p:sp>
      <p:sp>
        <p:nvSpPr>
          <p:cNvPr id="96" name="Rectangle 95"/>
          <p:cNvSpPr/>
          <p:nvPr/>
        </p:nvSpPr>
        <p:spPr>
          <a:xfrm>
            <a:off x="6989311" y="1045645"/>
            <a:ext cx="1435558" cy="2084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2024</a:t>
            </a:r>
          </a:p>
        </p:txBody>
      </p:sp>
      <p:sp>
        <p:nvSpPr>
          <p:cNvPr id="97" name="Rectangle 96"/>
          <p:cNvSpPr/>
          <p:nvPr/>
        </p:nvSpPr>
        <p:spPr>
          <a:xfrm>
            <a:off x="8426665" y="1045645"/>
            <a:ext cx="1435558" cy="2084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2025</a:t>
            </a:r>
          </a:p>
        </p:txBody>
      </p:sp>
      <p:sp>
        <p:nvSpPr>
          <p:cNvPr id="98" name="Rectangle 97"/>
          <p:cNvSpPr/>
          <p:nvPr/>
        </p:nvSpPr>
        <p:spPr>
          <a:xfrm>
            <a:off x="2329521" y="1049385"/>
            <a:ext cx="358107" cy="20471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2" name="Process 91"/>
          <p:cNvSpPr/>
          <p:nvPr/>
        </p:nvSpPr>
        <p:spPr>
          <a:xfrm>
            <a:off x="6422656" y="5241121"/>
            <a:ext cx="3951629" cy="568443"/>
          </a:xfrm>
          <a:prstGeom prst="flowChartProcess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dirty="0">
                <a:solidFill>
                  <a:srgbClr val="000000"/>
                </a:solidFill>
                <a:latin typeface="Calibri"/>
              </a:rPr>
              <a:t>Progressively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formalise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study structure</a:t>
            </a:r>
          </a:p>
          <a:p>
            <a:pPr defTabSz="457200"/>
            <a:r>
              <a:rPr lang="en-US" dirty="0">
                <a:solidFill>
                  <a:srgbClr val="000000"/>
                </a:solidFill>
                <a:latin typeface="Calibri"/>
              </a:rPr>
              <a:t>as work and contributions become clear</a:t>
            </a:r>
          </a:p>
        </p:txBody>
      </p:sp>
    </p:spTree>
    <p:extLst>
      <p:ext uri="{BB962C8B-B14F-4D97-AF65-F5344CB8AC3E}">
        <p14:creationId xmlns:p14="http://schemas.microsoft.com/office/powerpoint/2010/main" val="29863488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558800"/>
          </a:xfrm>
        </p:spPr>
        <p:txBody>
          <a:bodyPr>
            <a:noAutofit/>
          </a:bodyPr>
          <a:lstStyle/>
          <a:p>
            <a:r>
              <a:rPr lang="en-US" sz="3600" dirty="0"/>
              <a:t>Proposed </a:t>
            </a:r>
            <a:r>
              <a:rPr lang="en-US" sz="3600" dirty="0" err="1"/>
              <a:t>Workpackage</a:t>
            </a:r>
            <a:r>
              <a:rPr lang="en-US" sz="3600" dirty="0"/>
              <a:t> Resources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</a:rPr>
              <a:t>12/07/2021: 2nd MC Mtg - RF Session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3478A56A-6164-B14D-A8F7-980D09C4DD92}" type="slidenum">
              <a:rPr lang="en-US">
                <a:solidFill>
                  <a:prstClr val="white"/>
                </a:solidFill>
                <a:latin typeface="Calibri"/>
              </a:rPr>
              <a:pPr defTabSz="457200"/>
              <a:t>16</a:t>
            </a:fld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01359" y="1123434"/>
            <a:ext cx="9066642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libri"/>
              </a:rPr>
              <a:t>A table of the initial estimated required resources in FTE years, specifying staff, post-doc and student. If possible, resources should be associated with the tasks.</a:t>
            </a: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/>
              </a:rPr>
              <a:t>This is only indicative to get over the shock of having to fill such tables.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/>
              </a:rPr>
              <a:t>Also a list of who is interested in participating to define the work and carry it out.</a:t>
            </a: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/>
              </a:rPr>
              <a:t>There is no commitment required.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639456" y="2392680"/>
          <a:ext cx="8876142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93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861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Staff</a:t>
                      </a:r>
                    </a:p>
                    <a:p>
                      <a:r>
                        <a:rPr lang="en-US" dirty="0"/>
                        <a:t>[pm]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postdoc [pm]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student [pm]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Cash</a:t>
                      </a:r>
                    </a:p>
                    <a:p>
                      <a:r>
                        <a:rPr lang="en-US" dirty="0"/>
                        <a:t>[</a:t>
                      </a:r>
                      <a:r>
                        <a:rPr lang="en-US" dirty="0" err="1"/>
                        <a:t>kEUR</a:t>
                      </a:r>
                      <a:r>
                        <a:rPr lang="en-US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0885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rocess 44"/>
          <p:cNvSpPr/>
          <p:nvPr/>
        </p:nvSpPr>
        <p:spPr>
          <a:xfrm rot="16200000">
            <a:off x="1424990" y="2280600"/>
            <a:ext cx="668615" cy="4465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2021</a:t>
            </a:r>
          </a:p>
        </p:txBody>
      </p:sp>
      <p:sp>
        <p:nvSpPr>
          <p:cNvPr id="46" name="Process 45"/>
          <p:cNvSpPr/>
          <p:nvPr/>
        </p:nvSpPr>
        <p:spPr>
          <a:xfrm rot="16200000">
            <a:off x="2339902" y="2274213"/>
            <a:ext cx="668615" cy="4465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2023</a:t>
            </a:r>
          </a:p>
        </p:txBody>
      </p:sp>
      <p:sp>
        <p:nvSpPr>
          <p:cNvPr id="48" name="Process 47"/>
          <p:cNvSpPr/>
          <p:nvPr/>
        </p:nvSpPr>
        <p:spPr>
          <a:xfrm rot="16200000">
            <a:off x="5126392" y="2280600"/>
            <a:ext cx="668615" cy="4465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2029</a:t>
            </a:r>
          </a:p>
        </p:txBody>
      </p:sp>
      <p:sp>
        <p:nvSpPr>
          <p:cNvPr id="49" name="Process 48"/>
          <p:cNvSpPr/>
          <p:nvPr/>
        </p:nvSpPr>
        <p:spPr>
          <a:xfrm rot="16200000">
            <a:off x="6041304" y="2280600"/>
            <a:ext cx="668615" cy="4465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2031</a:t>
            </a:r>
          </a:p>
        </p:txBody>
      </p:sp>
      <p:sp>
        <p:nvSpPr>
          <p:cNvPr id="51" name="Process 50"/>
          <p:cNvSpPr/>
          <p:nvPr/>
        </p:nvSpPr>
        <p:spPr>
          <a:xfrm rot="16200000">
            <a:off x="6956216" y="2285681"/>
            <a:ext cx="668615" cy="4465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2033</a:t>
            </a:r>
          </a:p>
        </p:txBody>
      </p:sp>
      <p:sp>
        <p:nvSpPr>
          <p:cNvPr id="54" name="Process 53"/>
          <p:cNvSpPr/>
          <p:nvPr/>
        </p:nvSpPr>
        <p:spPr>
          <a:xfrm rot="16200000">
            <a:off x="7871128" y="2285681"/>
            <a:ext cx="668615" cy="4465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2035</a:t>
            </a:r>
          </a:p>
        </p:txBody>
      </p:sp>
      <p:sp>
        <p:nvSpPr>
          <p:cNvPr id="55" name="Process 54"/>
          <p:cNvSpPr/>
          <p:nvPr/>
        </p:nvSpPr>
        <p:spPr>
          <a:xfrm rot="16200000">
            <a:off x="8786040" y="2290762"/>
            <a:ext cx="668615" cy="4465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2037</a:t>
            </a:r>
          </a:p>
        </p:txBody>
      </p:sp>
      <p:sp>
        <p:nvSpPr>
          <p:cNvPr id="57" name="Process 56"/>
          <p:cNvSpPr/>
          <p:nvPr/>
        </p:nvSpPr>
        <p:spPr>
          <a:xfrm rot="16200000">
            <a:off x="9700952" y="2290762"/>
            <a:ext cx="668615" cy="4465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2039</a:t>
            </a:r>
          </a:p>
        </p:txBody>
      </p:sp>
      <p:sp>
        <p:nvSpPr>
          <p:cNvPr id="58" name="Process 57"/>
          <p:cNvSpPr/>
          <p:nvPr/>
        </p:nvSpPr>
        <p:spPr>
          <a:xfrm rot="16200000">
            <a:off x="1871499" y="2280600"/>
            <a:ext cx="668615" cy="4465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2022</a:t>
            </a:r>
          </a:p>
        </p:txBody>
      </p:sp>
      <p:sp>
        <p:nvSpPr>
          <p:cNvPr id="60" name="Process 59"/>
          <p:cNvSpPr/>
          <p:nvPr/>
        </p:nvSpPr>
        <p:spPr>
          <a:xfrm rot="16200000">
            <a:off x="4657989" y="2276399"/>
            <a:ext cx="668615" cy="4465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2028</a:t>
            </a:r>
          </a:p>
        </p:txBody>
      </p:sp>
      <p:sp>
        <p:nvSpPr>
          <p:cNvPr id="61" name="Process 60"/>
          <p:cNvSpPr/>
          <p:nvPr/>
        </p:nvSpPr>
        <p:spPr>
          <a:xfrm rot="16200000">
            <a:off x="5572901" y="2280600"/>
            <a:ext cx="668615" cy="4465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2030</a:t>
            </a:r>
          </a:p>
        </p:txBody>
      </p:sp>
      <p:sp>
        <p:nvSpPr>
          <p:cNvPr id="68" name="Process 67"/>
          <p:cNvSpPr/>
          <p:nvPr/>
        </p:nvSpPr>
        <p:spPr>
          <a:xfrm rot="16200000">
            <a:off x="6487813" y="2280600"/>
            <a:ext cx="668615" cy="4465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2032</a:t>
            </a:r>
          </a:p>
        </p:txBody>
      </p:sp>
      <p:sp>
        <p:nvSpPr>
          <p:cNvPr id="69" name="Process 68"/>
          <p:cNvSpPr/>
          <p:nvPr/>
        </p:nvSpPr>
        <p:spPr>
          <a:xfrm rot="16200000">
            <a:off x="7402725" y="2285681"/>
            <a:ext cx="668615" cy="4465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2034</a:t>
            </a:r>
          </a:p>
        </p:txBody>
      </p:sp>
      <p:sp>
        <p:nvSpPr>
          <p:cNvPr id="70" name="Process 69"/>
          <p:cNvSpPr/>
          <p:nvPr/>
        </p:nvSpPr>
        <p:spPr>
          <a:xfrm rot="16200000">
            <a:off x="8317637" y="2285681"/>
            <a:ext cx="668615" cy="4465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2036</a:t>
            </a:r>
          </a:p>
        </p:txBody>
      </p:sp>
      <p:sp>
        <p:nvSpPr>
          <p:cNvPr id="71" name="Process 70"/>
          <p:cNvSpPr/>
          <p:nvPr/>
        </p:nvSpPr>
        <p:spPr>
          <a:xfrm rot="16200000">
            <a:off x="9232549" y="2290762"/>
            <a:ext cx="668615" cy="4465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2038</a:t>
            </a:r>
          </a:p>
        </p:txBody>
      </p:sp>
      <p:sp>
        <p:nvSpPr>
          <p:cNvPr id="35" name="Right Triangle 34"/>
          <p:cNvSpPr/>
          <p:nvPr/>
        </p:nvSpPr>
        <p:spPr>
          <a:xfrm flipH="1">
            <a:off x="2426951" y="4059517"/>
            <a:ext cx="1368000" cy="320325"/>
          </a:xfrm>
          <a:prstGeom prst="rtTriangl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24000" y="3728969"/>
            <a:ext cx="9144000" cy="369332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>
                <a:solidFill>
                  <a:prstClr val="black"/>
                </a:solidFill>
                <a:latin typeface="Calibri"/>
              </a:rPr>
              <a:t>Test Facility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524000" y="2955406"/>
            <a:ext cx="91440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>
                <a:solidFill>
                  <a:prstClr val="black"/>
                </a:solidFill>
                <a:latin typeface="Calibri"/>
              </a:rPr>
              <a:t>Collider Design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524000" y="4546942"/>
            <a:ext cx="9144000" cy="368231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>
                <a:solidFill>
                  <a:prstClr val="black"/>
                </a:solidFill>
                <a:latin typeface="Calibri"/>
              </a:rPr>
              <a:t>Technologies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553719" y="5465054"/>
            <a:ext cx="2561081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Calibri"/>
              </a:rPr>
              <a:t>Collider baseline and test facility design ready</a:t>
            </a:r>
          </a:p>
          <a:p>
            <a:pPr defTabSz="457200"/>
            <a:r>
              <a:rPr lang="en-US" sz="1600" dirty="0">
                <a:solidFill>
                  <a:prstClr val="black"/>
                </a:solidFill>
                <a:latin typeface="Calibri"/>
              </a:rPr>
              <a:t>Cost scale known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541007" y="5483682"/>
            <a:ext cx="1799998" cy="8617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Calibri"/>
              </a:rPr>
              <a:t>Ready to commit Cost known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472370" y="5475435"/>
            <a:ext cx="2003697" cy="89255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>
                <a:solidFill>
                  <a:prstClr val="white"/>
                </a:solidFill>
                <a:latin typeface="Calibri"/>
              </a:rPr>
              <a:t>Ready to construct</a:t>
            </a:r>
          </a:p>
          <a:p>
            <a:pPr defTabSz="457200"/>
            <a:endParaRPr lang="en-US" dirty="0">
              <a:solidFill>
                <a:prstClr val="white"/>
              </a:solidFill>
              <a:latin typeface="Calibri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9319699" y="2567941"/>
            <a:ext cx="13427" cy="29827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>
            <a:off x="7041869" y="2450931"/>
            <a:ext cx="11863" cy="30056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4347764" y="4915418"/>
            <a:ext cx="6129737" cy="324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 flipH="1">
            <a:off x="3829280" y="2530824"/>
            <a:ext cx="7645" cy="2936542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Process 42"/>
          <p:cNvSpPr/>
          <p:nvPr/>
        </p:nvSpPr>
        <p:spPr>
          <a:xfrm>
            <a:off x="9340480" y="3329380"/>
            <a:ext cx="1327518" cy="306324"/>
          </a:xfrm>
          <a:prstGeom prst="flowChartProcess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sz="1600" dirty="0">
                <a:solidFill>
                  <a:srgbClr val="000000"/>
                </a:solidFill>
                <a:latin typeface="Calibri"/>
              </a:rPr>
              <a:t>Construction </a:t>
            </a:r>
          </a:p>
        </p:txBody>
      </p:sp>
      <p:sp>
        <p:nvSpPr>
          <p:cNvPr id="50" name="Process 49"/>
          <p:cNvSpPr/>
          <p:nvPr/>
        </p:nvSpPr>
        <p:spPr>
          <a:xfrm rot="16200000">
            <a:off x="10157996" y="2278062"/>
            <a:ext cx="668615" cy="4465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>
                <a:solidFill>
                  <a:srgbClr val="000000"/>
                </a:solidFill>
                <a:latin typeface="Calibri"/>
              </a:rPr>
              <a:t>2040</a:t>
            </a:r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rocess 51"/>
          <p:cNvSpPr/>
          <p:nvPr/>
        </p:nvSpPr>
        <p:spPr>
          <a:xfrm>
            <a:off x="4347763" y="4104771"/>
            <a:ext cx="1351646" cy="287241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Construct</a:t>
            </a:r>
          </a:p>
        </p:txBody>
      </p:sp>
      <p:sp>
        <p:nvSpPr>
          <p:cNvPr id="65" name="Process 64"/>
          <p:cNvSpPr/>
          <p:nvPr/>
        </p:nvSpPr>
        <p:spPr>
          <a:xfrm>
            <a:off x="2429060" y="4104769"/>
            <a:ext cx="1377599" cy="300472"/>
          </a:xfrm>
          <a:prstGeom prst="flowChartProcess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Design</a:t>
            </a:r>
          </a:p>
        </p:txBody>
      </p:sp>
      <p:sp>
        <p:nvSpPr>
          <p:cNvPr id="72" name="Process 71"/>
          <p:cNvSpPr/>
          <p:nvPr/>
        </p:nvSpPr>
        <p:spPr>
          <a:xfrm rot="16200000">
            <a:off x="3267460" y="2276399"/>
            <a:ext cx="668615" cy="4465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2025</a:t>
            </a:r>
          </a:p>
        </p:txBody>
      </p:sp>
      <p:sp>
        <p:nvSpPr>
          <p:cNvPr id="73" name="Process 72"/>
          <p:cNvSpPr/>
          <p:nvPr/>
        </p:nvSpPr>
        <p:spPr>
          <a:xfrm rot="16200000">
            <a:off x="2800066" y="2274213"/>
            <a:ext cx="668615" cy="4465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2024</a:t>
            </a:r>
          </a:p>
        </p:txBody>
      </p:sp>
      <p:sp>
        <p:nvSpPr>
          <p:cNvPr id="77" name="Process 76"/>
          <p:cNvSpPr/>
          <p:nvPr/>
        </p:nvSpPr>
        <p:spPr>
          <a:xfrm rot="16200000">
            <a:off x="4217332" y="2276450"/>
            <a:ext cx="668615" cy="44650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2027</a:t>
            </a:r>
          </a:p>
        </p:txBody>
      </p:sp>
      <p:sp>
        <p:nvSpPr>
          <p:cNvPr id="78" name="Process 77"/>
          <p:cNvSpPr/>
          <p:nvPr/>
        </p:nvSpPr>
        <p:spPr>
          <a:xfrm rot="16200000">
            <a:off x="3749938" y="2274264"/>
            <a:ext cx="668615" cy="44650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2026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258439" y="5472856"/>
            <a:ext cx="2107958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Calibri"/>
              </a:rPr>
              <a:t>ESPP decision</a:t>
            </a:r>
          </a:p>
          <a:p>
            <a:pPr defTabSz="457200"/>
            <a:r>
              <a:rPr lang="en-US" sz="1600" dirty="0">
                <a:solidFill>
                  <a:prstClr val="black"/>
                </a:solidFill>
                <a:latin typeface="Calibri"/>
              </a:rPr>
              <a:t>Selected TF host</a:t>
            </a:r>
          </a:p>
          <a:p>
            <a:pPr defTabSz="457200"/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" name="Left Brace 82"/>
          <p:cNvSpPr/>
          <p:nvPr/>
        </p:nvSpPr>
        <p:spPr>
          <a:xfrm rot="5400000">
            <a:off x="1933194" y="1575545"/>
            <a:ext cx="155448" cy="9144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392259" y="1258941"/>
            <a:ext cx="12683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US" dirty="0">
                <a:solidFill>
                  <a:prstClr val="black"/>
                </a:solidFill>
                <a:latin typeface="Calibri"/>
              </a:rPr>
              <a:t>Exploratory</a:t>
            </a:r>
          </a:p>
          <a:p>
            <a:pPr algn="ctr" defTabSz="457200"/>
            <a:r>
              <a:rPr lang="en-US" dirty="0">
                <a:solidFill>
                  <a:prstClr val="black"/>
                </a:solidFill>
                <a:latin typeface="Calibri"/>
              </a:rPr>
              <a:t>phase</a:t>
            </a:r>
          </a:p>
        </p:txBody>
      </p:sp>
      <p:sp>
        <p:nvSpPr>
          <p:cNvPr id="89" name="Left Brace 88"/>
          <p:cNvSpPr/>
          <p:nvPr/>
        </p:nvSpPr>
        <p:spPr>
          <a:xfrm rot="5400000">
            <a:off x="3096314" y="1351102"/>
            <a:ext cx="155448" cy="135584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647275" y="1295321"/>
            <a:ext cx="1109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US" dirty="0">
                <a:solidFill>
                  <a:prstClr val="black"/>
                </a:solidFill>
                <a:latin typeface="Calibri"/>
              </a:rPr>
              <a:t>Definition</a:t>
            </a:r>
          </a:p>
          <a:p>
            <a:pPr algn="ctr" defTabSz="457200"/>
            <a:r>
              <a:rPr lang="en-US" dirty="0">
                <a:solidFill>
                  <a:prstClr val="black"/>
                </a:solidFill>
                <a:latin typeface="Calibri"/>
              </a:rPr>
              <a:t>phase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3683882" y="1016495"/>
            <a:ext cx="790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US" dirty="0">
                <a:solidFill>
                  <a:srgbClr val="0000FF"/>
                </a:solidFill>
                <a:latin typeface="Calibri"/>
              </a:rPr>
              <a:t>ESPPU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530972" y="1347648"/>
            <a:ext cx="2778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US" dirty="0">
                <a:solidFill>
                  <a:prstClr val="black"/>
                </a:solidFill>
                <a:latin typeface="Calibri"/>
              </a:rPr>
              <a:t> Collider CDR phase</a:t>
            </a:r>
          </a:p>
          <a:p>
            <a:pPr algn="ctr" defTabSz="457200"/>
            <a:r>
              <a:rPr lang="en-US" dirty="0">
                <a:solidFill>
                  <a:prstClr val="black"/>
                </a:solidFill>
                <a:latin typeface="Calibri"/>
              </a:rPr>
              <a:t>Test facility implementation</a:t>
            </a:r>
          </a:p>
        </p:txBody>
      </p:sp>
      <p:sp>
        <p:nvSpPr>
          <p:cNvPr id="97" name="Left Brace 96"/>
          <p:cNvSpPr/>
          <p:nvPr/>
        </p:nvSpPr>
        <p:spPr>
          <a:xfrm rot="5400000">
            <a:off x="3928013" y="1786238"/>
            <a:ext cx="309411" cy="45720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8" name="Left Brace 97"/>
          <p:cNvSpPr/>
          <p:nvPr/>
        </p:nvSpPr>
        <p:spPr>
          <a:xfrm rot="5400000">
            <a:off x="5581424" y="664892"/>
            <a:ext cx="230289" cy="269761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443219" y="1297213"/>
            <a:ext cx="2194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US" dirty="0">
                <a:solidFill>
                  <a:prstClr val="black"/>
                </a:solidFill>
                <a:latin typeface="Calibri"/>
              </a:rPr>
              <a:t>Collider TDR phase</a:t>
            </a:r>
          </a:p>
          <a:p>
            <a:pPr algn="ctr" defTabSz="457200"/>
            <a:r>
              <a:rPr lang="en-US" dirty="0">
                <a:solidFill>
                  <a:prstClr val="black"/>
                </a:solidFill>
                <a:latin typeface="Calibri"/>
              </a:rPr>
              <a:t>Approval preparation</a:t>
            </a:r>
          </a:p>
        </p:txBody>
      </p:sp>
      <p:sp>
        <p:nvSpPr>
          <p:cNvPr id="100" name="Left Brace 99"/>
          <p:cNvSpPr/>
          <p:nvPr/>
        </p:nvSpPr>
        <p:spPr>
          <a:xfrm rot="5400000">
            <a:off x="8258760" y="1115154"/>
            <a:ext cx="319572" cy="1809537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1" name="Process 100"/>
          <p:cNvSpPr/>
          <p:nvPr/>
        </p:nvSpPr>
        <p:spPr>
          <a:xfrm>
            <a:off x="3834797" y="4112835"/>
            <a:ext cx="476525" cy="279706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rocess 102"/>
          <p:cNvSpPr/>
          <p:nvPr/>
        </p:nvSpPr>
        <p:spPr>
          <a:xfrm>
            <a:off x="3828222" y="3328618"/>
            <a:ext cx="45719" cy="307086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078900" y="1396253"/>
            <a:ext cx="1" cy="5022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536043" y="10670"/>
            <a:ext cx="9131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3600" dirty="0">
                <a:solidFill>
                  <a:prstClr val="black"/>
                </a:solidFill>
                <a:latin typeface="Calibri"/>
              </a:rPr>
              <a:t>Technically Limited Long-Term Timeline</a:t>
            </a:r>
          </a:p>
        </p:txBody>
      </p:sp>
      <p:sp>
        <p:nvSpPr>
          <p:cNvPr id="79" name="Date Placeholder 13"/>
          <p:cNvSpPr>
            <a:spLocks noGrp="1"/>
          </p:cNvSpPr>
          <p:nvPr>
            <p:ph type="dt" sz="half" idx="10"/>
          </p:nvPr>
        </p:nvSpPr>
        <p:spPr>
          <a:xfrm>
            <a:off x="1511300" y="6521451"/>
            <a:ext cx="2133600" cy="365125"/>
          </a:xfrm>
        </p:spPr>
        <p:txBody>
          <a:bodyPr/>
          <a:lstStyle/>
          <a:p>
            <a:pPr defTabSz="457200"/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</a:rPr>
              <a:t>12/07/2021: 2nd MC Mtg - RF Session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0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7607300" y="6521451"/>
            <a:ext cx="2133600" cy="365125"/>
          </a:xfrm>
        </p:spPr>
        <p:txBody>
          <a:bodyPr/>
          <a:lstStyle/>
          <a:p>
            <a:pPr defTabSz="457200"/>
            <a:fld id="{3A73A066-1D72-784A-8AEB-D3DA7400B4E1}" type="slidenum">
              <a:rPr lang="en-US">
                <a:solidFill>
                  <a:prstClr val="white"/>
                </a:solidFill>
                <a:latin typeface="Calibri"/>
              </a:rPr>
              <a:pPr defTabSz="457200"/>
              <a:t>17</a:t>
            </a:fld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880764" y="1014715"/>
            <a:ext cx="790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US" dirty="0">
                <a:solidFill>
                  <a:srgbClr val="0000FF"/>
                </a:solidFill>
                <a:latin typeface="Calibri"/>
              </a:rPr>
              <a:t>ESPPU</a:t>
            </a:r>
          </a:p>
        </p:txBody>
      </p:sp>
      <p:sp>
        <p:nvSpPr>
          <p:cNvPr id="105" name="Left Brace 104"/>
          <p:cNvSpPr/>
          <p:nvPr/>
        </p:nvSpPr>
        <p:spPr>
          <a:xfrm rot="5400000">
            <a:off x="7114425" y="1784877"/>
            <a:ext cx="303023" cy="45354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07" name="Straight Connector 106"/>
          <p:cNvCxnSpPr/>
          <p:nvPr/>
        </p:nvCxnSpPr>
        <p:spPr>
          <a:xfrm>
            <a:off x="7276651" y="1396253"/>
            <a:ext cx="1" cy="5022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Process 119"/>
          <p:cNvSpPr/>
          <p:nvPr/>
        </p:nvSpPr>
        <p:spPr>
          <a:xfrm>
            <a:off x="5683954" y="4110095"/>
            <a:ext cx="4984045" cy="269747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rocess 120"/>
          <p:cNvSpPr/>
          <p:nvPr/>
        </p:nvSpPr>
        <p:spPr>
          <a:xfrm>
            <a:off x="5699410" y="4097395"/>
            <a:ext cx="4968589" cy="282447"/>
          </a:xfrm>
          <a:prstGeom prst="flowChartProcess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 Exploit and upgrade</a:t>
            </a:r>
          </a:p>
        </p:txBody>
      </p:sp>
      <p:sp>
        <p:nvSpPr>
          <p:cNvPr id="122" name="Process 121"/>
          <p:cNvSpPr/>
          <p:nvPr/>
        </p:nvSpPr>
        <p:spPr>
          <a:xfrm>
            <a:off x="7492708" y="4934277"/>
            <a:ext cx="2983359" cy="319089"/>
          </a:xfrm>
          <a:prstGeom prst="flowChartProcess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Prototypes / pre-series </a:t>
            </a:r>
          </a:p>
        </p:txBody>
      </p:sp>
      <p:sp>
        <p:nvSpPr>
          <p:cNvPr id="123" name="Right Triangle 122"/>
          <p:cNvSpPr/>
          <p:nvPr/>
        </p:nvSpPr>
        <p:spPr>
          <a:xfrm flipH="1">
            <a:off x="1893177" y="4915173"/>
            <a:ext cx="2435208" cy="338193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1963817" y="4929219"/>
            <a:ext cx="2364568" cy="316522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Design / models</a:t>
            </a:r>
          </a:p>
        </p:txBody>
      </p:sp>
      <p:cxnSp>
        <p:nvCxnSpPr>
          <p:cNvPr id="127" name="Straight Connector 126"/>
          <p:cNvCxnSpPr/>
          <p:nvPr/>
        </p:nvCxnSpPr>
        <p:spPr>
          <a:xfrm flipH="1">
            <a:off x="4303677" y="2502839"/>
            <a:ext cx="7645" cy="2936542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Process 127"/>
          <p:cNvSpPr/>
          <p:nvPr/>
        </p:nvSpPr>
        <p:spPr>
          <a:xfrm>
            <a:off x="4328386" y="4930663"/>
            <a:ext cx="3164165" cy="322702"/>
          </a:xfrm>
          <a:prstGeom prst="flowChartProcess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Prototypes / t. f. comp. </a:t>
            </a:r>
          </a:p>
        </p:txBody>
      </p:sp>
      <p:sp>
        <p:nvSpPr>
          <p:cNvPr id="129" name="Process 128"/>
          <p:cNvSpPr/>
          <p:nvPr/>
        </p:nvSpPr>
        <p:spPr>
          <a:xfrm>
            <a:off x="1536041" y="3329380"/>
            <a:ext cx="2324950" cy="306324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Baseline design</a:t>
            </a:r>
          </a:p>
        </p:txBody>
      </p:sp>
      <p:sp>
        <p:nvSpPr>
          <p:cNvPr id="130" name="Process 129"/>
          <p:cNvSpPr/>
          <p:nvPr/>
        </p:nvSpPr>
        <p:spPr>
          <a:xfrm>
            <a:off x="7053731" y="3328620"/>
            <a:ext cx="2264470" cy="307084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Project preparation</a:t>
            </a:r>
          </a:p>
        </p:txBody>
      </p:sp>
      <p:sp>
        <p:nvSpPr>
          <p:cNvPr id="131" name="Process 130"/>
          <p:cNvSpPr/>
          <p:nvPr/>
        </p:nvSpPr>
        <p:spPr>
          <a:xfrm>
            <a:off x="3825022" y="3324738"/>
            <a:ext cx="3214144" cy="310966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>
                <a:solidFill>
                  <a:srgbClr val="000000"/>
                </a:solidFill>
                <a:latin typeface="Calibri"/>
              </a:rPr>
              <a:t>Design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optimisation</a:t>
            </a:r>
            <a:endParaRPr 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90530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34E7E-23B2-4C9E-9588-7AF50B528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243317"/>
            <a:ext cx="10247667" cy="739775"/>
          </a:xfrm>
        </p:spPr>
        <p:txBody>
          <a:bodyPr/>
          <a:lstStyle/>
          <a:p>
            <a:r>
              <a:rPr lang="en-US" b="1" dirty="0"/>
              <a:t>Charge for the 2</a:t>
            </a:r>
            <a:r>
              <a:rPr lang="en-US" b="1" baseline="30000" dirty="0"/>
              <a:t>nd</a:t>
            </a:r>
            <a:r>
              <a:rPr lang="en-US" b="1" dirty="0"/>
              <a:t> community meeting 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02C1E-4572-4404-9B67-24B6CB118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130" y="1184802"/>
            <a:ext cx="11042553" cy="539462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During the 1</a:t>
            </a:r>
            <a:r>
              <a:rPr lang="en-GB" baseline="30000" dirty="0"/>
              <a:t>st</a:t>
            </a:r>
            <a:r>
              <a:rPr lang="en-GB" dirty="0"/>
              <a:t> community meeting, we identified a set of challenges in the delivery of the muon collider. </a:t>
            </a:r>
          </a:p>
          <a:p>
            <a:pPr>
              <a:lnSpc>
                <a:spcPct val="120000"/>
              </a:lnSpc>
            </a:pPr>
            <a:r>
              <a:rPr lang="en-GB" dirty="0"/>
              <a:t>The </a:t>
            </a:r>
            <a:r>
              <a:rPr lang="en-GB" b="1" dirty="0"/>
              <a:t>goal</a:t>
            </a:r>
            <a:r>
              <a:rPr lang="en-GB" dirty="0"/>
              <a:t> now is to confirm those challenges and to develop them into a </a:t>
            </a:r>
            <a:r>
              <a:rPr lang="en-GB" b="1" dirty="0"/>
              <a:t>prioritised and resource loaded R&amp;D list</a:t>
            </a:r>
            <a:r>
              <a:rPr lang="en-GB" dirty="0"/>
              <a:t>. In particular:</a:t>
            </a:r>
          </a:p>
          <a:p>
            <a:pPr lvl="1">
              <a:lnSpc>
                <a:spcPct val="120000"/>
              </a:lnSpc>
            </a:pPr>
            <a:r>
              <a:rPr lang="en-GB" sz="2600" b="1" dirty="0"/>
              <a:t>Identify the R&amp;D </a:t>
            </a:r>
            <a:r>
              <a:rPr lang="en-GB" sz="2600" dirty="0"/>
              <a:t>that has to be carried out before the next ESSU-PP to scientifically justify the investment </a:t>
            </a:r>
            <a:r>
              <a:rPr lang="en-GB" sz="2600" b="1" dirty="0"/>
              <a:t>into a full CDR </a:t>
            </a:r>
            <a:r>
              <a:rPr lang="en-GB" sz="2600" dirty="0"/>
              <a:t>for the muon collider and the corresponding demonstration programme. (</a:t>
            </a:r>
            <a:r>
              <a:rPr lang="en-GB" sz="2600" b="1" dirty="0"/>
              <a:t>next 5 years</a:t>
            </a:r>
            <a:r>
              <a:rPr lang="en-GB" sz="2600" dirty="0"/>
              <a:t>)</a:t>
            </a:r>
          </a:p>
          <a:p>
            <a:pPr lvl="1">
              <a:lnSpc>
                <a:spcPct val="120000"/>
              </a:lnSpc>
            </a:pPr>
            <a:r>
              <a:rPr lang="en-GB" sz="2600" b="1" dirty="0"/>
              <a:t>Identify</a:t>
            </a:r>
            <a:r>
              <a:rPr lang="en-GB" sz="2600" dirty="0"/>
              <a:t> the main components of the </a:t>
            </a:r>
            <a:r>
              <a:rPr lang="en-GB" sz="2600" b="1" dirty="0"/>
              <a:t>demonstration programme</a:t>
            </a:r>
            <a:r>
              <a:rPr lang="en-GB" sz="2600" dirty="0"/>
              <a:t> together with the corresponding </a:t>
            </a:r>
            <a:r>
              <a:rPr lang="en-GB" sz="2600" b="1" dirty="0"/>
              <a:t>preparatory work</a:t>
            </a:r>
            <a:r>
              <a:rPr lang="en-GB" sz="2600" dirty="0"/>
              <a:t>.</a:t>
            </a:r>
          </a:p>
          <a:p>
            <a:pPr lvl="1">
              <a:lnSpc>
                <a:spcPct val="120000"/>
              </a:lnSpc>
            </a:pPr>
            <a:r>
              <a:rPr lang="en-GB" sz="2600" dirty="0"/>
              <a:t>Realistic but ambitious </a:t>
            </a:r>
            <a:r>
              <a:rPr lang="en-GB" sz="2600" b="1" dirty="0"/>
              <a:t>targets</a:t>
            </a:r>
            <a:r>
              <a:rPr lang="en-GB" sz="2600" dirty="0"/>
              <a:t> for the performance goals of the different collider systems.</a:t>
            </a:r>
          </a:p>
          <a:p>
            <a:pPr>
              <a:lnSpc>
                <a:spcPct val="120000"/>
              </a:lnSpc>
            </a:pPr>
            <a:r>
              <a:rPr lang="en-GB" b="1" dirty="0"/>
              <a:t>This includes R&amp;D </a:t>
            </a:r>
            <a:r>
              <a:rPr lang="en-GB" dirty="0"/>
              <a:t>to develop a </a:t>
            </a:r>
            <a:r>
              <a:rPr lang="en-GB" b="1" dirty="0"/>
              <a:t>baseline collider concept</a:t>
            </a:r>
            <a:r>
              <a:rPr lang="en-GB" dirty="0"/>
              <a:t>, well-supported performance expectations and an assessment of the associated key risks, cost and power drivers. </a:t>
            </a:r>
          </a:p>
          <a:p>
            <a:pPr>
              <a:lnSpc>
                <a:spcPct val="120000"/>
              </a:lnSpc>
            </a:pPr>
            <a:r>
              <a:rPr lang="en-GB" dirty="0"/>
              <a:t>Also the working groups should </a:t>
            </a:r>
            <a:r>
              <a:rPr lang="en-GB" b="1" dirty="0"/>
              <a:t>consider</a:t>
            </a:r>
            <a:r>
              <a:rPr lang="en-GB" dirty="0"/>
              <a:t> what could be assumed for the </a:t>
            </a:r>
            <a:r>
              <a:rPr lang="en-GB" b="1" dirty="0"/>
              <a:t>demonstration</a:t>
            </a:r>
            <a:r>
              <a:rPr lang="en-GB" dirty="0"/>
              <a:t> </a:t>
            </a:r>
            <a:r>
              <a:rPr lang="en-GB" b="1" dirty="0"/>
              <a:t>programme</a:t>
            </a:r>
            <a:r>
              <a:rPr lang="en-GB" dirty="0"/>
              <a:t>, i.e. in one or more </a:t>
            </a:r>
            <a:r>
              <a:rPr lang="en-GB" b="1" dirty="0"/>
              <a:t>test facilities starting in 2026</a:t>
            </a:r>
            <a:r>
              <a:rPr lang="en-GB" dirty="0"/>
              <a:t>, as well what one can anticipate to be </a:t>
            </a:r>
            <a:r>
              <a:rPr lang="en-GB" b="1" dirty="0"/>
              <a:t>available in 2035-2040 for a first collider stage </a:t>
            </a:r>
            <a:r>
              <a:rPr lang="en-GB" dirty="0"/>
              <a:t>and in 2050 for an energy upgrade. </a:t>
            </a:r>
            <a:endParaRPr lang="en-GB" sz="3100" b="1" dirty="0"/>
          </a:p>
          <a:p>
            <a:pPr>
              <a:lnSpc>
                <a:spcPct val="120000"/>
              </a:lnSpc>
            </a:pPr>
            <a:r>
              <a:rPr lang="en-GB" sz="3100" b="1" dirty="0"/>
              <a:t>Collect e</a:t>
            </a:r>
            <a:r>
              <a:rPr lang="en-GB" sz="3100" dirty="0"/>
              <a:t>xpression </a:t>
            </a:r>
            <a:r>
              <a:rPr lang="en-GB" sz="3100" b="1" dirty="0"/>
              <a:t>o</a:t>
            </a:r>
            <a:r>
              <a:rPr lang="en-GB" sz="3100" dirty="0"/>
              <a:t>f </a:t>
            </a:r>
            <a:r>
              <a:rPr lang="en-GB" sz="3100" b="1" dirty="0"/>
              <a:t>i</a:t>
            </a:r>
            <a:r>
              <a:rPr lang="en-GB" sz="3100" dirty="0"/>
              <a:t>nterest </a:t>
            </a:r>
            <a:r>
              <a:rPr lang="en-GB" sz="3100" b="1" dirty="0"/>
              <a:t>(EOI) </a:t>
            </a:r>
            <a:r>
              <a:rPr lang="en-GB" sz="3100" dirty="0"/>
              <a:t>from potential </a:t>
            </a:r>
            <a:r>
              <a:rPr lang="en-GB" sz="3100" b="1" dirty="0"/>
              <a:t>collaborators</a:t>
            </a:r>
            <a:r>
              <a:rPr lang="en-GB" sz="3100" dirty="0"/>
              <a:t> interested to contribute to any specific work package (task)</a:t>
            </a:r>
          </a:p>
          <a:p>
            <a:endParaRPr lang="en-GB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533D551-84ED-8A44-9D19-DAD2C80AF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37800" y="6214302"/>
            <a:ext cx="1384177" cy="365125"/>
          </a:xfrm>
        </p:spPr>
        <p:txBody>
          <a:bodyPr/>
          <a:lstStyle/>
          <a:p>
            <a:fld id="{61AD7A4B-4E41-48C3-971A-023820D905C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9008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98191"/>
            <a:ext cx="8229600" cy="558800"/>
          </a:xfrm>
        </p:spPr>
        <p:txBody>
          <a:bodyPr>
            <a:noAutofit/>
          </a:bodyPr>
          <a:lstStyle/>
          <a:p>
            <a:r>
              <a:rPr lang="en-US" sz="3600" dirty="0"/>
              <a:t>Proposed </a:t>
            </a:r>
            <a:r>
              <a:rPr lang="en-US" sz="3600" dirty="0" err="1"/>
              <a:t>Workpackage</a:t>
            </a:r>
            <a:r>
              <a:rPr lang="en-US" sz="3600" dirty="0"/>
              <a:t> Description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3478A56A-6164-B14D-A8F7-980D09C4DD92}" type="slidenum">
              <a:rPr lang="en-US">
                <a:solidFill>
                  <a:prstClr val="white"/>
                </a:solidFill>
                <a:latin typeface="Calibri"/>
              </a:rPr>
              <a:pPr defTabSz="457200"/>
              <a:t>3</a:t>
            </a:fld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049677C-E2D5-BC43-B352-B4CBE6511899}"/>
              </a:ext>
            </a:extLst>
          </p:cNvPr>
          <p:cNvSpPr txBox="1">
            <a:spLocks/>
          </p:cNvSpPr>
          <p:nvPr/>
        </p:nvSpPr>
        <p:spPr>
          <a:xfrm>
            <a:off x="632760" y="860105"/>
            <a:ext cx="9754114" cy="9980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/>
              <a:t>Normal conducting RF (NRF) system for muon capture and cooling</a:t>
            </a:r>
            <a:endParaRPr lang="en-GB" sz="4000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A3ADF3E-0992-C74F-8521-3734CDC08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341" y="2072595"/>
            <a:ext cx="4496259" cy="4144169"/>
          </a:xfrm>
          <a:ln>
            <a:solidFill>
              <a:schemeClr val="bg1">
                <a:lumMod val="65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GB" sz="3400" b="1" dirty="0">
                <a:solidFill>
                  <a:schemeClr val="tx2"/>
                </a:solidFill>
              </a:rPr>
              <a:t>Key Issues of NRF technology for muon capture and cooling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High gradient at low frequencies</a:t>
            </a:r>
          </a:p>
          <a:p>
            <a:pPr lvl="1">
              <a:lnSpc>
                <a:spcPct val="110000"/>
              </a:lnSpc>
            </a:pPr>
            <a:r>
              <a:rPr lang="en-GB" b="1" dirty="0"/>
              <a:t>In the presence of high magnetic field at multi-Tesla magnitude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Large iris or Be windows; 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High peak RF power, independently powered cavities;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RF sources and LLRF controls 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Engineering challenges of system integration with RF, SC magnet, cryogenics, and etc.</a:t>
            </a:r>
          </a:p>
          <a:p>
            <a:endParaRPr lang="en-GB" sz="2400" dirty="0"/>
          </a:p>
        </p:txBody>
      </p:sp>
      <p:pic>
        <p:nvPicPr>
          <p:cNvPr id="13" name="Content Placeholder 2">
            <a:extLst>
              <a:ext uri="{FF2B5EF4-FFF2-40B4-BE49-F238E27FC236}">
                <a16:creationId xmlns:a16="http://schemas.microsoft.com/office/drawing/2014/main" id="{FFA85CA3-3942-D545-9CD6-EFBE129CBD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11" t="2860" r="4762" b="32311"/>
          <a:stretch/>
        </p:blipFill>
        <p:spPr>
          <a:xfrm>
            <a:off x="4686947" y="2072594"/>
            <a:ext cx="7298700" cy="414416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8B1C513-4CA0-F347-9F42-1546B0466271}"/>
              </a:ext>
            </a:extLst>
          </p:cNvPr>
          <p:cNvSpPr/>
          <p:nvPr/>
        </p:nvSpPr>
        <p:spPr>
          <a:xfrm>
            <a:off x="6513689" y="4425245"/>
            <a:ext cx="2540000" cy="1825385"/>
          </a:xfrm>
          <a:prstGeom prst="rect">
            <a:avLst/>
          </a:prstGeom>
          <a:noFill/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4FBBA3F-0BC4-3F41-A8F1-12EAC8D0492D}"/>
              </a:ext>
            </a:extLst>
          </p:cNvPr>
          <p:cNvSpPr txBox="1"/>
          <p:nvPr/>
        </p:nvSpPr>
        <p:spPr>
          <a:xfrm>
            <a:off x="6829777" y="6310488"/>
            <a:ext cx="1935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Many NRF cavities</a:t>
            </a:r>
          </a:p>
        </p:txBody>
      </p:sp>
    </p:spTree>
    <p:extLst>
      <p:ext uri="{BB962C8B-B14F-4D97-AF65-F5344CB8AC3E}">
        <p14:creationId xmlns:p14="http://schemas.microsoft.com/office/powerpoint/2010/main" val="3960891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98191"/>
            <a:ext cx="8229600" cy="558800"/>
          </a:xfrm>
        </p:spPr>
        <p:txBody>
          <a:bodyPr>
            <a:noAutofit/>
          </a:bodyPr>
          <a:lstStyle/>
          <a:p>
            <a:r>
              <a:rPr lang="en-US" sz="3600" dirty="0"/>
              <a:t>Proposed </a:t>
            </a:r>
            <a:r>
              <a:rPr lang="en-US" sz="3600" dirty="0" err="1"/>
              <a:t>Workpackage</a:t>
            </a:r>
            <a:r>
              <a:rPr lang="en-US" sz="3600" dirty="0"/>
              <a:t> Description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3478A56A-6164-B14D-A8F7-980D09C4DD92}" type="slidenum">
              <a:rPr lang="en-US">
                <a:solidFill>
                  <a:prstClr val="white"/>
                </a:solidFill>
                <a:latin typeface="Calibri"/>
              </a:rPr>
              <a:pPr defTabSz="457200"/>
              <a:t>4</a:t>
            </a:fld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049677C-E2D5-BC43-B352-B4CBE6511899}"/>
              </a:ext>
            </a:extLst>
          </p:cNvPr>
          <p:cNvSpPr txBox="1">
            <a:spLocks/>
          </p:cNvSpPr>
          <p:nvPr/>
        </p:nvSpPr>
        <p:spPr>
          <a:xfrm>
            <a:off x="982719" y="758504"/>
            <a:ext cx="9754114" cy="9980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rgbClr val="C00000"/>
                </a:solidFill>
              </a:rPr>
              <a:t>An example of MICE cooling channel:</a:t>
            </a:r>
          </a:p>
          <a:p>
            <a:r>
              <a:rPr lang="en-US" sz="4000" b="1" dirty="0"/>
              <a:t>Using normal conducting </a:t>
            </a:r>
            <a:r>
              <a:rPr lang="en-US" sz="4000" b="1" u="sng" dirty="0"/>
              <a:t>RF (NRF) system </a:t>
            </a:r>
            <a:r>
              <a:rPr lang="en-US" sz="4000" b="1" dirty="0"/>
              <a:t>for muon cooling</a:t>
            </a:r>
            <a:endParaRPr lang="en-GB" sz="4000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F95ABC1-7578-644B-98C4-9024BD0103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5" r="-2"/>
          <a:stretch/>
        </p:blipFill>
        <p:spPr>
          <a:xfrm>
            <a:off x="1070499" y="1758445"/>
            <a:ext cx="9981323" cy="46657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B315425-DBA2-BC47-AF50-412C09051E82}"/>
              </a:ext>
            </a:extLst>
          </p:cNvPr>
          <p:cNvSpPr txBox="1"/>
          <p:nvPr/>
        </p:nvSpPr>
        <p:spPr>
          <a:xfrm>
            <a:off x="3341508" y="6356433"/>
            <a:ext cx="5886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The RF module has never been used in MICE, unfortunately </a:t>
            </a:r>
          </a:p>
        </p:txBody>
      </p:sp>
    </p:spTree>
    <p:extLst>
      <p:ext uri="{BB962C8B-B14F-4D97-AF65-F5344CB8AC3E}">
        <p14:creationId xmlns:p14="http://schemas.microsoft.com/office/powerpoint/2010/main" val="1155648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8965159" y="6430994"/>
            <a:ext cx="2743200" cy="365125"/>
          </a:xfrm>
        </p:spPr>
        <p:txBody>
          <a:bodyPr/>
          <a:lstStyle/>
          <a:p>
            <a:r>
              <a:rPr lang="en-US" dirty="0"/>
              <a:t>#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>
          <a:xfrm>
            <a:off x="609599" y="6473006"/>
            <a:ext cx="2971801" cy="384994"/>
          </a:xfrm>
        </p:spPr>
        <p:txBody>
          <a:bodyPr/>
          <a:lstStyle/>
          <a:p>
            <a:r>
              <a:rPr lang="en-US" altLang="ja-JP" dirty="0"/>
              <a:t>12/07/2021: 2nd MC Mtg - RF Session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858416"/>
            <a:ext cx="10744200" cy="569478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83350" y="136525"/>
            <a:ext cx="7359022" cy="721891"/>
          </a:xfrm>
        </p:spPr>
        <p:txBody>
          <a:bodyPr>
            <a:normAutofit fontScale="90000"/>
          </a:bodyPr>
          <a:lstStyle/>
          <a:p>
            <a:pPr algn="ctr"/>
            <a:r>
              <a:rPr lang="fr-CH" sz="4000" b="1" dirty="0" err="1"/>
              <a:t>Summary</a:t>
            </a:r>
            <a:r>
              <a:rPr lang="fr-CH" sz="4000" b="1" dirty="0"/>
              <a:t> of IMC RF </a:t>
            </a:r>
            <a:r>
              <a:rPr lang="fr-CH" sz="4000" b="1" dirty="0" err="1"/>
              <a:t>systems</a:t>
            </a:r>
            <a:br>
              <a:rPr lang="fr-CH" dirty="0"/>
            </a:br>
            <a:r>
              <a:rPr lang="en-GB" sz="1200" dirty="0">
                <a:hlinkClick r:id="rId4"/>
              </a:rPr>
              <a:t>https://www.dropbox.com/s/2e71dj9bzomglwm/MC_RF%20Summary%20Draft.xlsx?dl=0</a:t>
            </a:r>
            <a:endParaRPr lang="en-GB" sz="1200" dirty="0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9392C72-86B6-C949-ABF8-0A972076329E}"/>
              </a:ext>
            </a:extLst>
          </p:cNvPr>
          <p:cNvCxnSpPr/>
          <p:nvPr/>
        </p:nvCxnSpPr>
        <p:spPr>
          <a:xfrm>
            <a:off x="7595118" y="4105469"/>
            <a:ext cx="21273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A7BA4FC5-47AD-5849-A2D2-29281C3F7B4A}"/>
              </a:ext>
            </a:extLst>
          </p:cNvPr>
          <p:cNvSpPr/>
          <p:nvPr/>
        </p:nvSpPr>
        <p:spPr>
          <a:xfrm>
            <a:off x="4882718" y="3209731"/>
            <a:ext cx="2563111" cy="3343469"/>
          </a:xfrm>
          <a:prstGeom prst="rect">
            <a:avLst/>
          </a:prstGeom>
          <a:noFill/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575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E852-BB03-456B-AEC7-F8D41A610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0914"/>
          </a:xfrm>
        </p:spPr>
        <p:txBody>
          <a:bodyPr/>
          <a:lstStyle/>
          <a:p>
            <a:r>
              <a:rPr lang="en-GB" b="1" dirty="0"/>
              <a:t>NRF system parameters and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AE9FD-64BF-4940-AE30-39EF978E85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958" y="1518082"/>
            <a:ext cx="10515600" cy="4676637"/>
          </a:xfrm>
        </p:spPr>
        <p:txBody>
          <a:bodyPr>
            <a:normAutofit fontScale="85000" lnSpcReduction="20000"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  <a:tabLst>
                <a:tab pos="457200" algn="l"/>
              </a:tabLst>
            </a:pPr>
            <a:r>
              <a:rPr lang="en-US" sz="21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High gradient NRF cavities are required for muon cooling, and complex </a:t>
            </a:r>
            <a:r>
              <a:rPr lang="en-US" sz="2100" b="1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normal conducting RF (NRF) </a:t>
            </a:r>
            <a:r>
              <a:rPr lang="en-US" sz="21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system, and many of the cavities need to be independently powered and controlled at many different frequencies in the ranges from 20 to 650 </a:t>
            </a:r>
            <a:r>
              <a:rPr lang="en-US" sz="2100" dirty="0" err="1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MHz.</a:t>
            </a:r>
            <a:r>
              <a:rPr lang="en-US" sz="21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Majority of the cavities operate at two main frequencies: 325 and 650 MHz at high gradients in a strong magnetic field at multi-Tesla magnitude.</a:t>
            </a:r>
            <a:endParaRPr lang="en-GB" sz="21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Low frequency (large cavity):                              325 - 650 MHz, 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High gradient:                                                         25   - 30   MV/m,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Strong magnetic field:                                          5     - 10   T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High peak current before bunch merge:          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3.6E12 </a:t>
            </a:r>
            <a:r>
              <a:rPr lang="el-GR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μ 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@325MHz =&gt; </a:t>
            </a: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187 A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Large bunch charge after bunch merge:           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7.3E12 </a:t>
            </a:r>
            <a:r>
              <a:rPr lang="el-GR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μ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=&gt; </a:t>
            </a: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1168nC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Large beam aperture/window: 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High level of beam losses and decay radiation 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Technology is far from being mature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 The closest example is a positron capture RF cavity: high frequency, high gradient, but not in so strong magnetic field.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339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FF5CE-E717-4513-9F4F-EA979A208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b="1" dirty="0"/>
              <a:t>Critical issues and R&amp;D on NRF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31047-FF29-4CB6-AF62-9263BDFC03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Gap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between </a:t>
            </a: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performance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of the prototype and the test cavities achieved so far must be closed. Based on the nominal parameters from the Muon Cooling WG: frequency, gradient, B-field, aperture and on the existing (and future) test results, design, build and test prototype cavities for the muon cooling test facility.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Achievable high gradient </a:t>
            </a:r>
            <a:r>
              <a:rPr lang="en-GB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 a </a:t>
            </a:r>
            <a:r>
              <a:rPr lang="en-GB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strong magnetic field</a:t>
            </a:r>
            <a:r>
              <a:rPr lang="en-GB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requires continuous R&amp;D on: alternative materials, gas versus vacuum, operation temperatures, pulse shapes and other new ideas. This requires a dedicated test stand on a time scale before the muon cooling test facility.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RF power source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: Existing commercial RF power sources are by design operate at lower peak power but higher average power than what is needed for muon collider. This is driven by current applications. A new design of the RF power source targeting muon collider parameters (higher peak power, lower duty factor) and high efficiency must be pursuit.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Engineering design and integration: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RF, SC magnet, cryogenics, etc. 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Safety, maintenance and etc. associated with using Beryllium materials on cavity walls and beam windows. 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Collective effects</a:t>
            </a:r>
            <a:r>
              <a:rPr lang="en-US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: beam loading, single and multi-bunch must be addressed.</a:t>
            </a:r>
            <a:endParaRPr lang="en-GB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1079B55-1CAF-A145-B484-FED443AF1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37800" y="6214302"/>
            <a:ext cx="1384177" cy="365125"/>
          </a:xfrm>
        </p:spPr>
        <p:txBody>
          <a:bodyPr/>
          <a:lstStyle/>
          <a:p>
            <a:fld id="{61AD7A4B-4E41-48C3-971A-023820D905C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58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4D907-84A4-452A-8AFC-7830E0EB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NRF WP1: Baseline design of the RF system for Muon cooling complex. Design study for BDR</a:t>
            </a:r>
            <a:endParaRPr lang="en-GB" b="1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ADEF7B0-443E-4AB9-922E-6C2425FF19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6395760"/>
              </p:ext>
            </p:extLst>
          </p:nvPr>
        </p:nvGraphicFramePr>
        <p:xfrm>
          <a:off x="838199" y="1825625"/>
          <a:ext cx="10782671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7901">
                  <a:extLst>
                    <a:ext uri="{9D8B030D-6E8A-4147-A177-3AD203B41FA5}">
                      <a16:colId xmlns:a16="http://schemas.microsoft.com/office/drawing/2014/main" val="296032610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20794663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131141587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375808829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73991474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69131461"/>
                    </a:ext>
                  </a:extLst>
                </a:gridCol>
                <a:gridCol w="922119">
                  <a:extLst>
                    <a:ext uri="{9D8B030D-6E8A-4147-A177-3AD203B41FA5}">
                      <a16:colId xmlns:a16="http://schemas.microsoft.com/office/drawing/2014/main" val="3792441678"/>
                    </a:ext>
                  </a:extLst>
                </a:gridCol>
                <a:gridCol w="882651">
                  <a:extLst>
                    <a:ext uri="{9D8B030D-6E8A-4147-A177-3AD203B41FA5}">
                      <a16:colId xmlns:a16="http://schemas.microsoft.com/office/drawing/2014/main" val="26741556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794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 Collect consistent set of specification parameters for the design of </a:t>
                      </a:r>
                      <a:r>
                        <a:rPr lang="en-US" b="1" dirty="0"/>
                        <a:t>all</a:t>
                      </a:r>
                      <a:r>
                        <a:rPr lang="en-US" dirty="0"/>
                        <a:t> RF cavities for the muon cooling complex: frequency, gradient, length, B-field, aperture, 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536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2. Based on available knowledge, identify best concept for achievable accelerating gradient in magnetic field: material, pulse shape, temperature, gas, 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001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3. Design few reference cavities which can be used to estimate parameters of all cavities specified in 1. Make a consistent set of parameters of </a:t>
                      </a:r>
                      <a:r>
                        <a:rPr lang="en-US" b="1" dirty="0"/>
                        <a:t>all</a:t>
                      </a:r>
                      <a:r>
                        <a:rPr lang="en-US" dirty="0"/>
                        <a:t> RF cavities and associated RF system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PPC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328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4. Integration RF cavities into cooling cell adapting design if necessary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MC,MG,CR, 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88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5. Calculation of cavity parameters for simulation and mitigation of collective effects including beam loading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MC, BD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MC, BD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6036350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F1F4803-7E7B-0848-8552-230FE6972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37800" y="6214302"/>
            <a:ext cx="1384177" cy="365125"/>
          </a:xfrm>
        </p:spPr>
        <p:txBody>
          <a:bodyPr/>
          <a:lstStyle/>
          <a:p>
            <a:fld id="{61AD7A4B-4E41-48C3-971A-023820D905C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116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4D907-84A4-452A-8AFC-7830E0EB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96" y="294101"/>
            <a:ext cx="10218204" cy="1325563"/>
          </a:xfrm>
        </p:spPr>
        <p:txBody>
          <a:bodyPr>
            <a:noAutofit/>
          </a:bodyPr>
          <a:lstStyle/>
          <a:p>
            <a:r>
              <a:rPr lang="en-US" sz="3600" b="1" dirty="0"/>
              <a:t>NRF WP2: Conceptual design of the RF system for Muon Cooling Test Facility. Design study for MCRF CDR</a:t>
            </a:r>
            <a:endParaRPr lang="en-GB" sz="3600" b="1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ADEF7B0-443E-4AB9-922E-6C2425FF19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993141"/>
              </p:ext>
            </p:extLst>
          </p:nvPr>
        </p:nvGraphicFramePr>
        <p:xfrm>
          <a:off x="607379" y="1772365"/>
          <a:ext cx="10942472" cy="394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7901">
                  <a:extLst>
                    <a:ext uri="{9D8B030D-6E8A-4147-A177-3AD203B41FA5}">
                      <a16:colId xmlns:a16="http://schemas.microsoft.com/office/drawing/2014/main" val="296032610"/>
                    </a:ext>
                  </a:extLst>
                </a:gridCol>
                <a:gridCol w="378276">
                  <a:extLst>
                    <a:ext uri="{9D8B030D-6E8A-4147-A177-3AD203B41FA5}">
                      <a16:colId xmlns:a16="http://schemas.microsoft.com/office/drawing/2014/main" val="2207946631"/>
                    </a:ext>
                  </a:extLst>
                </a:gridCol>
                <a:gridCol w="378276">
                  <a:extLst>
                    <a:ext uri="{9D8B030D-6E8A-4147-A177-3AD203B41FA5}">
                      <a16:colId xmlns:a16="http://schemas.microsoft.com/office/drawing/2014/main" val="3131141587"/>
                    </a:ext>
                  </a:extLst>
                </a:gridCol>
                <a:gridCol w="378276">
                  <a:extLst>
                    <a:ext uri="{9D8B030D-6E8A-4147-A177-3AD203B41FA5}">
                      <a16:colId xmlns:a16="http://schemas.microsoft.com/office/drawing/2014/main" val="2375808829"/>
                    </a:ext>
                  </a:extLst>
                </a:gridCol>
                <a:gridCol w="378276">
                  <a:extLst>
                    <a:ext uri="{9D8B030D-6E8A-4147-A177-3AD203B41FA5}">
                      <a16:colId xmlns:a16="http://schemas.microsoft.com/office/drawing/2014/main" val="2739914746"/>
                    </a:ext>
                  </a:extLst>
                </a:gridCol>
                <a:gridCol w="378276">
                  <a:extLst>
                    <a:ext uri="{9D8B030D-6E8A-4147-A177-3AD203B41FA5}">
                      <a16:colId xmlns:a16="http://schemas.microsoft.com/office/drawing/2014/main" val="169131461"/>
                    </a:ext>
                  </a:extLst>
                </a:gridCol>
                <a:gridCol w="912919">
                  <a:extLst>
                    <a:ext uri="{9D8B030D-6E8A-4147-A177-3AD203B41FA5}">
                      <a16:colId xmlns:a16="http://schemas.microsoft.com/office/drawing/2014/main" val="3792441678"/>
                    </a:ext>
                  </a:extLst>
                </a:gridCol>
                <a:gridCol w="960272">
                  <a:extLst>
                    <a:ext uri="{9D8B030D-6E8A-4147-A177-3AD203B41FA5}">
                      <a16:colId xmlns:a16="http://schemas.microsoft.com/office/drawing/2014/main" val="26741556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794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 Collect consistent set of specifications for the design of RF cavity(es) for the MCTF: frequency, gradient, length, B-field, aperture, 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536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2. Design the cavities specified in 1 using the concept identified in WP1.2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TF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001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3. Design of the associated RF system for the MCTF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TF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328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4. Integration of the RF cavity into the MCTF cooling cell(s) including SC solenoid, cryogenics, diagnostics and etc.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MC,MG,CR,…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TF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88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5. Engineering design of the cavity in its environment including cooling, thermal and mechanical stability, alignment, RF diagnostic and tuning, 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28934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6. Design of RF test stand for validating performance of RF cavities before installation in MCTF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MC,MG,CR,TF…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TF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4995725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161C178-13AF-7540-ADBC-DBC3FBD68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37800" y="6214302"/>
            <a:ext cx="1384177" cy="365125"/>
          </a:xfrm>
        </p:spPr>
        <p:txBody>
          <a:bodyPr/>
          <a:lstStyle/>
          <a:p>
            <a:fld id="{61AD7A4B-4E41-48C3-971A-023820D905C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169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2636</TotalTime>
  <Words>1800</Words>
  <Application>Microsoft Macintosh PowerPoint</Application>
  <PresentationFormat>Widescreen</PresentationFormat>
  <Paragraphs>286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MS Mincho</vt:lpstr>
      <vt:lpstr>ＭＳ Ｐゴシック</vt:lpstr>
      <vt:lpstr>游ゴシック</vt:lpstr>
      <vt:lpstr>游ゴシック Light</vt:lpstr>
      <vt:lpstr>Arial</vt:lpstr>
      <vt:lpstr>Calibri</vt:lpstr>
      <vt:lpstr>Calibri Light</vt:lpstr>
      <vt:lpstr>Times New Roman</vt:lpstr>
      <vt:lpstr>Office Theme</vt:lpstr>
      <vt:lpstr>Custom Design</vt:lpstr>
      <vt:lpstr>1_Office Theme</vt:lpstr>
      <vt:lpstr>MC RF WG WP structure proposal - NRF</vt:lpstr>
      <vt:lpstr>Charge for the 2nd community meeting </vt:lpstr>
      <vt:lpstr>Proposed Workpackage Description</vt:lpstr>
      <vt:lpstr>Proposed Workpackage Description</vt:lpstr>
      <vt:lpstr>Summary of IMC RF systems https://www.dropbox.com/s/2e71dj9bzomglwm/MC_RF%20Summary%20Draft.xlsx?dl=0</vt:lpstr>
      <vt:lpstr>NRF system parameters and challenges</vt:lpstr>
      <vt:lpstr>Critical issues and R&amp;D on NRF</vt:lpstr>
      <vt:lpstr>NRF WP1: Baseline design of the RF system for Muon cooling complex. Design study for BDR</vt:lpstr>
      <vt:lpstr>NRF WP2: Conceptual design of the RF system for Muon Cooling Test Facility. Design study for MCRF CDR</vt:lpstr>
      <vt:lpstr>NRF WP3: R&amp;D on high gradient in a strong magnetic field and potential test cavities</vt:lpstr>
      <vt:lpstr>NRF WP4: RF power sources for muon cooling RF system. Design study + synergy</vt:lpstr>
      <vt:lpstr>NRF WP5: ?</vt:lpstr>
      <vt:lpstr>Appendix:</vt:lpstr>
      <vt:lpstr>Proposed Workpackage Description</vt:lpstr>
      <vt:lpstr>Timeline until next ESPPU</vt:lpstr>
      <vt:lpstr>Proposed Workpackage Resources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 RF WG WP structure proposal, v.0</dc:title>
  <dc:creator>Alexej Grudiev</dc:creator>
  <cp:lastModifiedBy>Microsoft Office User</cp:lastModifiedBy>
  <cp:revision>205</cp:revision>
  <dcterms:created xsi:type="dcterms:W3CDTF">2021-07-02T11:59:53Z</dcterms:created>
  <dcterms:modified xsi:type="dcterms:W3CDTF">2021-07-12T15:41:42Z</dcterms:modified>
</cp:coreProperties>
</file>