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3" r:id="rId3"/>
    <p:sldId id="265" r:id="rId4"/>
    <p:sldId id="905" r:id="rId5"/>
    <p:sldId id="906" r:id="rId6"/>
    <p:sldId id="654" r:id="rId7"/>
    <p:sldId id="268" r:id="rId8"/>
    <p:sldId id="269" r:id="rId9"/>
    <p:sldId id="914" r:id="rId10"/>
    <p:sldId id="915" r:id="rId11"/>
    <p:sldId id="259" r:id="rId12"/>
    <p:sldId id="260" r:id="rId13"/>
    <p:sldId id="261" r:id="rId14"/>
    <p:sldId id="262" r:id="rId15"/>
    <p:sldId id="263" r:id="rId16"/>
    <p:sldId id="26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7"/>
    <p:restoredTop sz="94689"/>
  </p:normalViewPr>
  <p:slideViewPr>
    <p:cSldViewPr snapToGrid="0">
      <p:cViewPr varScale="1">
        <p:scale>
          <a:sx n="108" d="100"/>
          <a:sy n="108" d="100"/>
        </p:scale>
        <p:origin x="58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53186-93E0-42FD-83A4-9C95A7D9C27F}" type="datetimeFigureOut">
              <a:rPr lang="en-GB" smtClean="0"/>
              <a:t>13/07/2021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63FFC-6207-400D-B2E1-B40718654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967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047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04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5F5E0-52C9-40F2-B1A7-14E377621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CFE688-36C8-4472-841A-64B10434F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48A65-8A92-431E-ADF1-145BB2BE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D36D-AAA4-4E97-9632-84AD279DFED7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ECDE1-0787-4FFE-8E5E-5F8955B5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64947-61D7-4497-A0FA-5D092C187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610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4624B-A2A6-47BF-938A-362EDC2E9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91A1F4-151A-47D6-8B0D-0E93D9135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8FA86-9BCE-4DFF-A32A-492CCC2C1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008D-F304-4BCF-B9C5-2763952EDFCF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4895F-4891-42D1-98C0-4C2D6D8C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806F7-F57D-4EF0-9390-4B6DF5426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448EAC-775E-47E2-B84A-475D658701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BA0E02-BAB6-47C2-A25C-14350EF00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5C03A-994C-41A3-80E0-0B162BDD7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218-E8F3-4368-BA1C-730A137112A8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6AD1C-91D9-4F1C-9AF0-35B10DCA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6D18E-BF9A-4A19-92FB-AD27403CA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711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#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203200" y="990601"/>
            <a:ext cx="11988800" cy="5482404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>
          <a:xfrm>
            <a:off x="609600" y="6473006"/>
            <a:ext cx="2032000" cy="365125"/>
          </a:xfrm>
        </p:spPr>
        <p:txBody>
          <a:bodyPr/>
          <a:lstStyle/>
          <a:p>
            <a:fld id="{C54D7F60-C7AE-4FB1-84B3-DB6673264A19}" type="datetime1">
              <a:rPr lang="en-GB" smtClean="0"/>
              <a:t>13/07/2021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57600" y="6492877"/>
            <a:ext cx="6428789" cy="3651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176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F73B1-A3B2-4122-A3A0-A8B4E7D28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7E7EE-5F59-4943-9FAF-F57AE5756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1CCE0-9AC8-4107-B22F-58B39DF1A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6105-DA11-4B67-817A-23349795B3D6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A35B4-AF1A-4879-8DA7-8D4DCCAF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64CB0-F5F3-44B6-BF56-4294146F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19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EFC9D-9CF8-41D8-B028-600ED907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A6439-33E2-4004-A210-ED9EAA7826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8D2B6-497A-4312-87FC-7755359B1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19854-CDCE-46C1-A376-09EF7FC2C3FB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36662-A925-442B-82BD-99A01497B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80E06-2AEA-4A9D-B2A3-73F73494F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201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F3DDE-CD88-4530-9D0B-CD7350ABC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8B38F-571F-45D3-8FCC-1DF9DD14E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7DDAAF-15DA-4F50-BBCD-F3D39F145A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22F211-8D29-4E63-B0CA-0ED5DE46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11F2-B359-414A-AEC6-85BED42E9A67}" type="datetime1">
              <a:rPr lang="en-GB" smtClean="0"/>
              <a:t>13/07/2021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0C88DC-A4AE-4B53-9A43-D3FCCE081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DC14DC-982A-443E-9A66-BB0DE690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3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4E77-8B4D-4FC4-8493-E474EE52A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32F850-DB53-4C92-B4C4-180CDDA74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35C6D4-A0B2-49C3-B78F-69DBDCF06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155404-9E53-42E7-B76D-EB0D8271CD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C78DC-1966-45D1-81CC-3B53B5D456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28CCC2-71B2-4BD6-B7D2-6B7EF108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03FA-BD23-48D8-835D-82EC17E165CB}" type="datetime1">
              <a:rPr lang="en-GB" smtClean="0"/>
              <a:t>13/07/2021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E7385F-656C-4CB9-B382-5B32BC47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D401F4-A4B4-4183-9EFA-35A155931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033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06545-9F67-4605-8231-7A62EE301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4FC5BA-8862-4C50-B801-972DF9AD7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A72E-6726-4271-B705-FAB84AE4B4E1}" type="datetime1">
              <a:rPr lang="en-GB" smtClean="0"/>
              <a:t>13/07/2021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3961CA-72BB-4043-A4FC-1C58013B8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7DA6B-125C-4CFE-875E-180F5FD03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08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B762E9-9BFB-4EA6-9E4B-B1818B218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CECC-FC15-45C1-94CB-E7B7FD560833}" type="datetime1">
              <a:rPr lang="en-GB" smtClean="0"/>
              <a:t>13/07/2021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2E236F-71CF-4DB6-9696-08572D58D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E1440-84E8-4EAB-9A3D-814196898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41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9BC7A-7BEB-4B72-9DDD-61B64E27F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4838-D2F3-4D9E-94B9-1E5855EE1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675CE-2AA9-4624-8F05-A9AB67761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187ED9-0B5E-4B8A-9BD2-E33FCE2E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2CD-B5E6-4AB1-A048-CF9E6F9B3453}" type="datetime1">
              <a:rPr lang="en-GB" smtClean="0"/>
              <a:t>13/07/2021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39FEE-E86B-4F26-8FE5-6C4507356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8D1B98-3E7D-4498-A8C9-55BA7EAAF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445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ED8BC-85B4-4C8A-861C-61747B4AB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58A5B8-62EE-434B-AE4D-DA8DC0D3EE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7ECB2-62D3-4738-92F9-6102C57B3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3D3D1-9672-46A8-B902-E9ADB939E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841FF-78E5-47FD-9698-4154AFAE3DA4}" type="datetime1">
              <a:rPr lang="en-GB" smtClean="0"/>
              <a:t>13/07/2021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3048A-4D2C-49E2-B271-C1045F79A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375B4-0FC8-46E5-A641-D8FB8610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30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5E47EB-5925-4FD6-AD4B-AA7991CB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C99D3-53FD-4E56-BC7F-CBB60CA7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1853A-2A88-49EE-8D9B-70325060AA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55193-A938-4C42-B689-393E57F43792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F8F4A-544D-4B44-B653-79A48F1159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863F4-2837-4CEB-A4F0-26012D7C1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135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dropbox.com/s/2e71dj9bzomglwm/MC_RF%20Summary%20Draft.xlsx?dl=0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dropbox.com/s/2e71dj9bzomglwm/MC_RF%20Summary%20Draft.xlsx?dl=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550CA-E8F2-42D9-8A9B-8BC9A1E73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MC RF WG WP structure summary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54D1D4-18BF-44CC-8D28-D961F1B78E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Jean-Pierre Delahaye, Alexej Grudiev, Derun Li, Akira Yamamoto </a:t>
            </a:r>
          </a:p>
          <a:p>
            <a:r>
              <a:rPr lang="en-US" dirty="0"/>
              <a:t>2021/07/13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Muon community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296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858416"/>
            <a:ext cx="10744200" cy="569478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83350" y="136525"/>
            <a:ext cx="7359022" cy="721891"/>
          </a:xfrm>
        </p:spPr>
        <p:txBody>
          <a:bodyPr>
            <a:normAutofit fontScale="90000"/>
          </a:bodyPr>
          <a:lstStyle/>
          <a:p>
            <a:pPr algn="ctr"/>
            <a:r>
              <a:rPr lang="fr-CH" sz="4000" b="1" dirty="0" err="1"/>
              <a:t>Summary</a:t>
            </a:r>
            <a:r>
              <a:rPr lang="fr-CH" sz="4000" b="1" dirty="0"/>
              <a:t> of IMC RF </a:t>
            </a:r>
            <a:r>
              <a:rPr lang="fr-CH" sz="4000" b="1" dirty="0" err="1"/>
              <a:t>systems</a:t>
            </a:r>
            <a:br>
              <a:rPr lang="fr-CH" dirty="0"/>
            </a:br>
            <a:r>
              <a:rPr lang="en-GB" sz="1200" dirty="0">
                <a:hlinkClick r:id="rId4"/>
              </a:rPr>
              <a:t>https://www.dropbox.com/s/2e71dj9bzomglwm/MC_RF%20Summary%20Draft.xlsx?dl=0</a:t>
            </a:r>
            <a:endParaRPr lang="en-GB" sz="1200" dirty="0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9392C72-86B6-C949-ABF8-0A972076329E}"/>
              </a:ext>
            </a:extLst>
          </p:cNvPr>
          <p:cNvCxnSpPr/>
          <p:nvPr/>
        </p:nvCxnSpPr>
        <p:spPr>
          <a:xfrm>
            <a:off x="7595118" y="4105469"/>
            <a:ext cx="21273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7BA4FC5-47AD-5849-A2D2-29281C3F7B4A}"/>
              </a:ext>
            </a:extLst>
          </p:cNvPr>
          <p:cNvSpPr/>
          <p:nvPr/>
        </p:nvSpPr>
        <p:spPr>
          <a:xfrm>
            <a:off x="4882718" y="3209731"/>
            <a:ext cx="2563111" cy="3343469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5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852-BB03-456B-AEC7-F8D41A610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NRF system parameters and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AE9FD-64BF-4940-AE30-39EF978E85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Complex </a:t>
            </a: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normal conducting RF (NRF) 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system, and many of the cavities need to be independently powered and controlled at many different frequencies in the ranges from 20 to 650 </a:t>
            </a:r>
            <a:r>
              <a:rPr lang="en-US" sz="1800" dirty="0" err="1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MHz.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Majority of the cavities operate at two main frequencies: 325 and 650 MHz at high gradients in a strong magnetic field at multi-Tesla magnitude.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Low frequency (large cavity):                              325 - 650 MHz, 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gradient:                                                         25   - 30   MV/m,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Strong magnetic field:                                          5     - 10   T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peak current before bunch merge:          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3.6E12 </a:t>
            </a:r>
            <a:r>
              <a:rPr lang="el-GR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μ 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@325MHz =&gt; </a:t>
            </a: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187 A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Large bunch charge after bunch merge:           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7.3E12 </a:t>
            </a:r>
            <a:r>
              <a:rPr lang="el-GR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μ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=&gt; </a:t>
            </a: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1168nC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Large beam aperture/window: 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level of beam losses and decay radiation 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Technology is far from being mature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The closest example is a positron capture RF cavity: high frequency, high gradient, but not in so strong magnetic field.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339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FF5CE-E717-4513-9F4F-EA979A208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issues and R&amp;D on NRF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31047-FF29-4CB6-AF62-9263BDFC0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Gap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between </a:t>
            </a: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performance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of the prototype and the test cavities achieved so far must be closed. Based on the nominal parameters from the Muon Cooling WG: frequency, gradient, B-field, aperture and on the existing (and future) test results, design, build and test prototype cavities for the muon cooling test facility.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Achievable high gradient 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a </a:t>
            </a:r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strong magnetic field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requires continuous R&amp;D on: alternative materials, gas versus vacuum, operation temperatures, pulse shapes and other new ideas. This requires a dedicated test stand on a time scale before the muon cooling test facility.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RF power source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Existing commercial RF power sources are by design operate at lower peak power but higher average power than what is needed for muon collider. This is driven by current applications. A new design of the RF power source targeting muon collider parameters (higher peak power, lower duty factor) and high efficiency must be pursuit.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Engineering design and integration: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RF, SC magnet, cryogenics, etc. 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Safety, maintenance and etc. associated with using Beryllium materials on cavity walls and beam windows. 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Collective effects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beam loading, single and multi-bunch must be addressed.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58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NRF WP1: Baseline design of the RF system for Muon cooling complex. Design study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9412715"/>
              </p:ext>
            </p:extLst>
          </p:nvPr>
        </p:nvGraphicFramePr>
        <p:xfrm>
          <a:off x="838199" y="1825625"/>
          <a:ext cx="10782671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7901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922119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882651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Collect specifications for the design of </a:t>
                      </a:r>
                      <a:r>
                        <a:rPr lang="en-US" b="1" dirty="0"/>
                        <a:t>all</a:t>
                      </a:r>
                      <a:r>
                        <a:rPr lang="en-US" dirty="0"/>
                        <a:t> RF cavities for the muon cooling complex: frequency, gradient, length, B-field, aperture (window size and thickness),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Based on available knowledge both experimental and theoretical, identify best concept for achievable accelerating gradient in magnetic field: material, pulse shape, temperature, gas,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Calculate parameters of all cavities specified in 1. Provide a consistent set of parameters of </a:t>
                      </a:r>
                      <a:r>
                        <a:rPr lang="en-US" b="1" dirty="0"/>
                        <a:t>all</a:t>
                      </a:r>
                      <a:r>
                        <a:rPr lang="en-US" dirty="0"/>
                        <a:t> RF cavities and associated RF systems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PPC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 Integration of RF cavities into cooling cell, adapting design if necessary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MC,MG,CR,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88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5. Mitigation of collective effects including beam loading by design of RF cavities and RF systems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 BD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 BD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03635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FD0632-49A9-4E1D-9CD6-750DCC6E3EBA}"/>
              </a:ext>
            </a:extLst>
          </p:cNvPr>
          <p:cNvSpPr txBox="1"/>
          <p:nvPr/>
        </p:nvSpPr>
        <p:spPr>
          <a:xfrm>
            <a:off x="4278239" y="5950585"/>
            <a:ext cx="3321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CEA, LBNL are interested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726116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42472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NRF WP2: Conceptual design of the RF system for Muon Cooling Test Facility (MCTF). Design study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747959"/>
              </p:ext>
            </p:extLst>
          </p:nvPr>
        </p:nvGraphicFramePr>
        <p:xfrm>
          <a:off x="838200" y="1612561"/>
          <a:ext cx="10942472" cy="3993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7901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378276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378276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378276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378276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378276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912919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960272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</a:tblGrid>
              <a:tr h="28471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491426">
                <a:tc>
                  <a:txBody>
                    <a:bodyPr/>
                    <a:lstStyle/>
                    <a:p>
                      <a:r>
                        <a:rPr lang="en-US" dirty="0"/>
                        <a:t>1. Collect specifications for the design of RF cavities for the MCTF: frequency, gradient, length, B-field, aperture,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284715">
                <a:tc>
                  <a:txBody>
                    <a:bodyPr/>
                    <a:lstStyle/>
                    <a:p>
                      <a:r>
                        <a:rPr lang="en-US" dirty="0"/>
                        <a:t>2. Design the RF cavities specified in 1 using the concept identified in WP1.2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284715">
                <a:tc>
                  <a:txBody>
                    <a:bodyPr/>
                    <a:lstStyle/>
                    <a:p>
                      <a:r>
                        <a:rPr lang="en-US" dirty="0"/>
                        <a:t>3. Design of the associated RF systems for the MCTF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491426">
                <a:tc>
                  <a:txBody>
                    <a:bodyPr/>
                    <a:lstStyle/>
                    <a:p>
                      <a:r>
                        <a:rPr lang="en-US" dirty="0"/>
                        <a:t>4. Integration of the RF cavity into the MCTF cooling cell(s) including SC solenoid, </a:t>
                      </a:r>
                      <a:r>
                        <a:rPr lang="en-US" dirty="0" err="1"/>
                        <a:t>cryo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etc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MC,MG,CR,…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88003"/>
                  </a:ext>
                </a:extLst>
              </a:tr>
              <a:tr h="491426">
                <a:tc>
                  <a:txBody>
                    <a:bodyPr/>
                    <a:lstStyle/>
                    <a:p>
                      <a:r>
                        <a:rPr lang="en-US" dirty="0"/>
                        <a:t>5. Engineering design of the cavity in its environment including cooling, thermal and mechanical stability, alignment, RF diagnostic and tuning,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893469"/>
                  </a:ext>
                </a:extLst>
              </a:tr>
              <a:tr h="702037">
                <a:tc>
                  <a:txBody>
                    <a:bodyPr/>
                    <a:lstStyle/>
                    <a:p>
                      <a:r>
                        <a:rPr lang="en-US" dirty="0"/>
                        <a:t>6. Design of RF test stand for validating performance of RF cavities before installation in MCTF (simplified muon cooling cell ?)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MC,MG,CR,TF…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99572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83F6FCF-9164-4EF7-8101-17B43470CE76}"/>
              </a:ext>
            </a:extLst>
          </p:cNvPr>
          <p:cNvSpPr txBox="1"/>
          <p:nvPr/>
        </p:nvSpPr>
        <p:spPr>
          <a:xfrm>
            <a:off x="4285720" y="5606438"/>
            <a:ext cx="3107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CEA, LBNL is interested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032169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NRF WP3: R&amp;D on high gradient in strong magnetic field. Potential test stand + test cavities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7179920"/>
              </p:ext>
            </p:extLst>
          </p:nvPr>
        </p:nvGraphicFramePr>
        <p:xfrm>
          <a:off x="624765" y="1587885"/>
          <a:ext cx="10942470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7901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859138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950751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Identify infrastructure available for potential use as (or setting up) an RF test stand for testing RF cavities in strong magnetic field: RF power source, SC solenoid,…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Design and build RF test stand based on the available infrastructure and specified requirements.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840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Propose test program adapted to potential test setup, considering possible limitations in terms of available frequency, power, magnetic field strength and size of a SC solenoid(s)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Materials,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Temperature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Pulse length/shape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Surface preparation for FE reduction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Gas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 Design and build test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5. Test the test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RF, MC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8800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95A33A1-6B56-469C-8644-61865DE46D74}"/>
              </a:ext>
            </a:extLst>
          </p:cNvPr>
          <p:cNvSpPr txBox="1"/>
          <p:nvPr/>
        </p:nvSpPr>
        <p:spPr>
          <a:xfrm>
            <a:off x="4543173" y="6262042"/>
            <a:ext cx="2319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CEA is interested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291194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NRF WP4: RF power sources for muon cooling RF system. Design study + synergy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563085"/>
              </p:ext>
            </p:extLst>
          </p:nvPr>
        </p:nvGraphicFramePr>
        <p:xfrm>
          <a:off x="838199" y="1825625"/>
          <a:ext cx="1094247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7901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859138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950751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Based on the parameters of RF cavities set target specifications for the RF power sources for Muon cooling complex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 RF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Address potential issues including: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Large number of different frequency,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High peak power requirements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High efficiency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Baseline Design of RF power source(s) to provide information on the peak power capability, efficiency and cost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RF, PPC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7709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AA82B-8B43-4945-A967-6261C922B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03" y="667864"/>
            <a:ext cx="4257782" cy="6035675"/>
          </a:xfrm>
        </p:spPr>
        <p:txBody>
          <a:bodyPr>
            <a:normAutofit fontScale="90000"/>
          </a:bodyPr>
          <a:lstStyle/>
          <a:p>
            <a:r>
              <a:rPr lang="en-US" dirty="0"/>
              <a:t>MC RF WG </a:t>
            </a:r>
            <a:br>
              <a:rPr lang="en-US" dirty="0"/>
            </a:br>
            <a:r>
              <a:rPr lang="en-US" dirty="0"/>
              <a:t>parallel session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3600" dirty="0"/>
              <a:t>Discussion on SRF</a:t>
            </a:r>
            <a:br>
              <a:rPr lang="en-US" sz="3600" dirty="0"/>
            </a:br>
            <a:r>
              <a:rPr lang="en-US" sz="3600" dirty="0"/>
              <a:t>Chair: Akira Yamamoto</a:t>
            </a:r>
            <a:br>
              <a:rPr lang="en-US" sz="3600" dirty="0"/>
            </a:br>
            <a:r>
              <a:rPr lang="en-US" sz="3600" dirty="0"/>
              <a:t>5 participants</a:t>
            </a:r>
            <a:br>
              <a:rPr lang="en-US" dirty="0"/>
            </a:br>
            <a:br>
              <a:rPr lang="en-US" dirty="0"/>
            </a:br>
            <a:r>
              <a:rPr lang="en-US" sz="3600" dirty="0"/>
              <a:t>Discussion on NRF</a:t>
            </a:r>
            <a:br>
              <a:rPr lang="en-US" sz="3600" dirty="0"/>
            </a:br>
            <a:r>
              <a:rPr lang="en-US" sz="3600" dirty="0"/>
              <a:t>Chair: Derun Li</a:t>
            </a:r>
            <a:br>
              <a:rPr lang="en-US" sz="3600" dirty="0"/>
            </a:br>
            <a:r>
              <a:rPr lang="en-US" sz="3600" dirty="0"/>
              <a:t>3 participants  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D9AB1D8-D134-4380-8B6A-95207D7830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50121" y="-10674"/>
            <a:ext cx="6145218" cy="6868674"/>
          </a:xfrm>
        </p:spPr>
      </p:pic>
    </p:spTree>
    <p:extLst>
      <p:ext uri="{BB962C8B-B14F-4D97-AF65-F5344CB8AC3E}">
        <p14:creationId xmlns:p14="http://schemas.microsoft.com/office/powerpoint/2010/main" val="3451541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1C68A-B94A-4F96-86E8-7DD8001FB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Super conducting RF (SRF) system for muon acceleration to high energy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60B44-35EF-4A4A-BC7D-6A784AE35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811338"/>
            <a:ext cx="11106150" cy="4351338"/>
          </a:xfrm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dirty="0"/>
              <a:t>SRF system for high efficiency and highest acceleration rate to minimize the muon decay losses on the way to very high energies: ~10TeV</a:t>
            </a:r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r>
              <a:rPr lang="en-GB" dirty="0"/>
              <a:t>High charge, short bunches,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High efficiency at high gradient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Manufacturing quality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Longitudinal and transverse stability</a:t>
            </a:r>
          </a:p>
          <a:p>
            <a:endParaRPr lang="en-GB" sz="2400" dirty="0"/>
          </a:p>
          <a:p>
            <a:endParaRPr lang="en-GB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209EF66-8ED4-0E4F-AA27-E78FC347D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688" y="3171824"/>
            <a:ext cx="3733799" cy="232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858416"/>
            <a:ext cx="10744200" cy="569478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83350" y="136525"/>
            <a:ext cx="7359022" cy="721891"/>
          </a:xfrm>
        </p:spPr>
        <p:txBody>
          <a:bodyPr>
            <a:normAutofit fontScale="90000"/>
          </a:bodyPr>
          <a:lstStyle/>
          <a:p>
            <a:pPr algn="ctr"/>
            <a:r>
              <a:rPr lang="fr-CH" sz="4000" b="1" dirty="0" err="1"/>
              <a:t>Summary</a:t>
            </a:r>
            <a:r>
              <a:rPr lang="fr-CH" sz="4000" b="1" dirty="0"/>
              <a:t> of IMC RF </a:t>
            </a:r>
            <a:r>
              <a:rPr lang="fr-CH" sz="4000" b="1" dirty="0" err="1"/>
              <a:t>systems</a:t>
            </a:r>
            <a:br>
              <a:rPr lang="fr-CH" dirty="0"/>
            </a:br>
            <a:r>
              <a:rPr lang="en-GB" sz="1200" dirty="0">
                <a:hlinkClick r:id="rId4"/>
              </a:rPr>
              <a:t>https://www.dropbox.com/s/2e71dj9bzomglwm/MC_RF%20Summary%20Draft.xlsx?dl=0</a:t>
            </a:r>
            <a:endParaRPr lang="en-GB" sz="1200" dirty="0"/>
          </a:p>
        </p:txBody>
      </p:sp>
      <p:sp>
        <p:nvSpPr>
          <p:cNvPr id="3" name="角丸四角形 2">
            <a:extLst>
              <a:ext uri="{FF2B5EF4-FFF2-40B4-BE49-F238E27FC236}">
                <a16:creationId xmlns:a16="http://schemas.microsoft.com/office/drawing/2014/main" id="{9B173B96-64FE-714C-9327-B58A88A04297}"/>
              </a:ext>
            </a:extLst>
          </p:cNvPr>
          <p:cNvSpPr/>
          <p:nvPr/>
        </p:nvSpPr>
        <p:spPr>
          <a:xfrm>
            <a:off x="7445829" y="3209731"/>
            <a:ext cx="2481942" cy="3343469"/>
          </a:xfrm>
          <a:prstGeom prst="roundRect">
            <a:avLst>
              <a:gd name="adj" fmla="val 8176"/>
            </a:avLst>
          </a:prstGeom>
          <a:noFill/>
          <a:ln w="28575">
            <a:solidFill>
              <a:srgbClr val="0070C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9392C72-86B6-C949-ABF8-0A972076329E}"/>
              </a:ext>
            </a:extLst>
          </p:cNvPr>
          <p:cNvCxnSpPr/>
          <p:nvPr/>
        </p:nvCxnSpPr>
        <p:spPr>
          <a:xfrm>
            <a:off x="7595118" y="4105469"/>
            <a:ext cx="21273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575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852-BB03-456B-AEC7-F8D41A610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9325"/>
          </a:xfrm>
        </p:spPr>
        <p:txBody>
          <a:bodyPr>
            <a:normAutofit/>
          </a:bodyPr>
          <a:lstStyle/>
          <a:p>
            <a:r>
              <a:rPr lang="en-GB" sz="4800" b="1" dirty="0"/>
              <a:t>SRF system parameters and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AE9FD-64BF-4940-AE30-39EF978E8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167" y="1324082"/>
            <a:ext cx="11053666" cy="4870593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SRF system for </a:t>
            </a: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efficiency</a:t>
            </a: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and </a:t>
            </a: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highest acceleration rate</a:t>
            </a: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to minimize the muon decay losses on the way to very high energies: ~10TeV</a:t>
            </a:r>
            <a:endParaRPr lang="en-GB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Large bunch charge in the </a:t>
            </a:r>
            <a:r>
              <a:rPr lang="en-US" b="1" dirty="0" err="1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linacs</a:t>
            </a: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    		</a:t>
            </a: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3.6 x 10</a:t>
            </a:r>
            <a:r>
              <a:rPr lang="en-US" baseline="300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12</a:t>
            </a: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l-GR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μ</a:t>
            </a: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=&gt; </a:t>
            </a: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576 </a:t>
            </a:r>
            <a:r>
              <a:rPr lang="en-US" b="1" dirty="0" err="1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nC</a:t>
            </a:r>
            <a:endParaRPr lang="en-GB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Large bunch charge in the rings:      		</a:t>
            </a: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2.2 x 10</a:t>
            </a:r>
            <a:r>
              <a:rPr lang="en-US" baseline="300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12</a:t>
            </a: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l-GR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μ</a:t>
            </a: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=&gt; </a:t>
            </a: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352 </a:t>
            </a:r>
            <a:r>
              <a:rPr lang="en-US" b="1" dirty="0" err="1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nC</a:t>
            </a:r>
            <a:endParaRPr lang="en-GB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Short bunch length in the collider:  		1.5 mm</a:t>
            </a:r>
            <a:endParaRPr lang="en-GB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Highest possible gradient : 			≥ 35 MV/m ? </a:t>
            </a:r>
            <a:endParaRPr lang="en-GB" dirty="0">
              <a:solidFill>
                <a:srgbClr val="FF000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Power efficiency:				&gt; 70 % ?		</a:t>
            </a:r>
            <a:endParaRPr lang="en-GB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energy gain per turn in the rings:		?</a:t>
            </a:r>
            <a:endParaRPr lang="en-GB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level of radiation:				?</a:t>
            </a:r>
            <a:endParaRPr lang="en-GB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US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Stray magnetic field :				?</a:t>
            </a:r>
            <a:endParaRPr lang="en-GB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454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C714225-2D35-CC4C-B2DF-21D2094D3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688" y="1250584"/>
            <a:ext cx="10812624" cy="5105766"/>
          </a:xfrm>
        </p:spPr>
        <p:txBody>
          <a:bodyPr anchor="t">
            <a:normAutofit fontScale="92500"/>
          </a:bodyPr>
          <a:lstStyle/>
          <a:p>
            <a:pPr marL="354965" indent="-342900">
              <a:lnSpc>
                <a:spcPct val="100000"/>
              </a:lnSpc>
              <a:spcBef>
                <a:spcPts val="780"/>
              </a:spcBef>
              <a:tabLst>
                <a:tab pos="241935" algn="l"/>
              </a:tabLst>
            </a:pPr>
            <a:r>
              <a:rPr lang="en-GB" altLang="ja-JP" sz="2400" b="1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Design of the RF system: </a:t>
            </a:r>
            <a:r>
              <a:rPr lang="en-GB" altLang="ja-JP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including acceleration, longitudinal beam dynamics, wake-fields, bunch length, and energy spread control for RF cavity design.</a:t>
            </a:r>
            <a:endParaRPr lang="en-US" altLang="ja-JP" sz="2000" dirty="0"/>
          </a:p>
          <a:p>
            <a:pPr marL="241300" indent="-229235">
              <a:lnSpc>
                <a:spcPct val="100000"/>
              </a:lnSpc>
              <a:spcBef>
                <a:spcPts val="780"/>
              </a:spcBef>
              <a:buFont typeface="Arial"/>
              <a:buChar char="•"/>
              <a:tabLst>
                <a:tab pos="241935" algn="l"/>
              </a:tabLst>
            </a:pPr>
            <a:r>
              <a:rPr lang="en-US" altLang="ja-JP" sz="2400" b="1" dirty="0"/>
              <a:t>High </a:t>
            </a:r>
            <a:r>
              <a:rPr lang="en-US" altLang="ja-JP" sz="2400" b="1" spc="-15" dirty="0"/>
              <a:t>gradient: </a:t>
            </a:r>
            <a:r>
              <a:rPr lang="en-US" altLang="ja-JP" sz="2400" spc="-15" dirty="0"/>
              <a:t>at </a:t>
            </a:r>
            <a:r>
              <a:rPr lang="en-US" altLang="ja-JP" sz="2400" spc="-5" dirty="0"/>
              <a:t>low frequency multi cell </a:t>
            </a:r>
            <a:r>
              <a:rPr lang="en-US" altLang="ja-JP" sz="2400" spc="-10" dirty="0"/>
              <a:t>cavities</a:t>
            </a:r>
            <a:r>
              <a:rPr lang="en-US" altLang="ja-JP" sz="2400" spc="-10" dirty="0">
                <a:cs typeface="Calibri"/>
              </a:rPr>
              <a:t>:  </a:t>
            </a:r>
            <a:r>
              <a:rPr lang="en-US" altLang="ja-JP" sz="2400" b="1" spc="-10" dirty="0">
                <a:cs typeface="Calibri"/>
              </a:rPr>
              <a:t>&gt;&gt; 20 MV/m ?, </a:t>
            </a:r>
            <a:r>
              <a:rPr lang="en-US" altLang="ja-JP" sz="2400" spc="-10" dirty="0">
                <a:cs typeface="Calibri"/>
              </a:rPr>
              <a:t>@ </a:t>
            </a:r>
            <a:r>
              <a:rPr lang="en-US" altLang="ja-JP" sz="2400" b="1" dirty="0">
                <a:cs typeface="Calibri"/>
              </a:rPr>
              <a:t>325</a:t>
            </a:r>
            <a:r>
              <a:rPr lang="en-US" altLang="ja-JP" sz="2400" dirty="0">
                <a:cs typeface="Calibri"/>
              </a:rPr>
              <a:t>, </a:t>
            </a:r>
            <a:r>
              <a:rPr lang="en-US" altLang="ja-JP" sz="2400" b="1" dirty="0">
                <a:cs typeface="Calibri"/>
              </a:rPr>
              <a:t>650</a:t>
            </a:r>
            <a:r>
              <a:rPr lang="en-US" altLang="ja-JP" sz="2400" b="1" spc="10" dirty="0">
                <a:cs typeface="Calibri"/>
              </a:rPr>
              <a:t> </a:t>
            </a:r>
            <a:r>
              <a:rPr lang="en-US" altLang="ja-JP" sz="2400" b="1" dirty="0">
                <a:cs typeface="Calibri"/>
              </a:rPr>
              <a:t>MHz</a:t>
            </a:r>
            <a:r>
              <a:rPr lang="en-US" altLang="ja-JP" sz="2000" b="1" spc="-25" dirty="0"/>
              <a:t> </a:t>
            </a:r>
            <a:r>
              <a:rPr lang="en-US" altLang="ja-JP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with seeking for common SRF cavity frequency </a:t>
            </a:r>
            <a:r>
              <a:rPr lang="en-US" altLang="ja-JP" sz="2000" b="1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beneficially applicable to various project with saving synergy.</a:t>
            </a:r>
            <a:endParaRPr lang="en-US" altLang="ja-JP" sz="2000" b="1" spc="-25" dirty="0"/>
          </a:p>
          <a:p>
            <a:pPr marL="241300" indent="-229235">
              <a:lnSpc>
                <a:spcPct val="100000"/>
              </a:lnSpc>
              <a:spcBef>
                <a:spcPts val="685"/>
              </a:spcBef>
              <a:buFont typeface="Arial"/>
              <a:buChar char="•"/>
              <a:tabLst>
                <a:tab pos="241935" algn="l"/>
              </a:tabLst>
            </a:pPr>
            <a:r>
              <a:rPr lang="en-US" altLang="ja-JP" sz="2400" b="1" spc="-25" dirty="0"/>
              <a:t>Technology </a:t>
            </a:r>
            <a:r>
              <a:rPr lang="en-US" altLang="ja-JP" sz="2400" b="1" dirty="0">
                <a:cs typeface="Calibri"/>
              </a:rPr>
              <a:t>choice: Bulk </a:t>
            </a:r>
            <a:r>
              <a:rPr lang="en-US" altLang="ja-JP" sz="2400" b="1" spc="-10" dirty="0">
                <a:cs typeface="Calibri"/>
              </a:rPr>
              <a:t>vs </a:t>
            </a:r>
            <a:r>
              <a:rPr lang="en-US" altLang="ja-JP" sz="2400" b="1" spc="-5" dirty="0">
                <a:cs typeface="Calibri"/>
              </a:rPr>
              <a:t>Coating</a:t>
            </a:r>
            <a:r>
              <a:rPr lang="en-US" altLang="ja-JP" sz="2400" spc="-5" dirty="0">
                <a:cs typeface="Calibri"/>
              </a:rPr>
              <a:t>; </a:t>
            </a:r>
            <a:r>
              <a:rPr lang="en-US" altLang="ja-JP" sz="2400" spc="-20" dirty="0">
                <a:cs typeface="Calibri"/>
              </a:rPr>
              <a:t>Different </a:t>
            </a:r>
            <a:r>
              <a:rPr lang="en-US" altLang="ja-JP" sz="2400" spc="-5" dirty="0">
                <a:cs typeface="Calibri"/>
              </a:rPr>
              <a:t>materials: </a:t>
            </a:r>
            <a:r>
              <a:rPr lang="en-US" altLang="ja-JP" sz="2400" b="1" dirty="0">
                <a:cs typeface="Calibri"/>
              </a:rPr>
              <a:t>Nb, (Nb3Sn, </a:t>
            </a:r>
            <a:r>
              <a:rPr lang="en-US" altLang="ja-JP" sz="2400" b="1" spc="-5" dirty="0">
                <a:cs typeface="Calibri"/>
              </a:rPr>
              <a:t>HTS</a:t>
            </a:r>
            <a:r>
              <a:rPr lang="en-US" altLang="ja-JP" sz="2400" spc="-5" dirty="0">
                <a:cs typeface="Calibri"/>
              </a:rPr>
              <a:t>,</a:t>
            </a:r>
            <a:r>
              <a:rPr lang="en-US" altLang="ja-JP" sz="2400" spc="-20" dirty="0">
                <a:cs typeface="Calibri"/>
              </a:rPr>
              <a:t> </a:t>
            </a:r>
            <a:r>
              <a:rPr lang="en-US" altLang="ja-JP" sz="2400" dirty="0">
                <a:cs typeface="Calibri"/>
              </a:rPr>
              <a:t>…) in 5 </a:t>
            </a:r>
            <a:r>
              <a:rPr lang="en-US" altLang="ja-JP" sz="2400" dirty="0" err="1">
                <a:cs typeface="Calibri"/>
              </a:rPr>
              <a:t>yrs</a:t>
            </a:r>
            <a:endParaRPr lang="en-US" altLang="ja-JP" sz="2400" dirty="0"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241935" algn="l"/>
              </a:tabLst>
            </a:pPr>
            <a:r>
              <a:rPr lang="en-US" altLang="ja-JP" sz="2400" b="1" spc="-10" dirty="0">
                <a:cs typeface="Calibri"/>
              </a:rPr>
              <a:t>Cavity </a:t>
            </a:r>
            <a:r>
              <a:rPr lang="en-US" altLang="ja-JP" sz="2400" b="1" spc="-5" dirty="0"/>
              <a:t>type(shape) and Surface Treatment: </a:t>
            </a:r>
            <a:r>
              <a:rPr lang="en-US" altLang="ja-JP" sz="2400" spc="-25" dirty="0">
                <a:cs typeface="Calibri"/>
              </a:rPr>
              <a:t>for </a:t>
            </a:r>
            <a:r>
              <a:rPr lang="en-US" altLang="ja-JP" sz="2400" spc="-5" dirty="0">
                <a:cs typeface="Calibri"/>
              </a:rPr>
              <a:t>high </a:t>
            </a:r>
            <a:r>
              <a:rPr lang="en-US" altLang="ja-JP" sz="2400" spc="-10" dirty="0">
                <a:cs typeface="Calibri"/>
              </a:rPr>
              <a:t>gradient </a:t>
            </a:r>
            <a:r>
              <a:rPr lang="en-US" altLang="ja-JP" sz="2400" dirty="0">
                <a:cs typeface="Calibri"/>
              </a:rPr>
              <a:t>and high Q (</a:t>
            </a:r>
            <a:r>
              <a:rPr lang="en-US" altLang="ja-JP" sz="2400" spc="-5" dirty="0">
                <a:cs typeface="Calibri"/>
              </a:rPr>
              <a:t>low </a:t>
            </a:r>
            <a:r>
              <a:rPr lang="en-US" altLang="ja-JP" sz="2400" dirty="0">
                <a:cs typeface="Calibri"/>
              </a:rPr>
              <a:t>loss</a:t>
            </a:r>
            <a:r>
              <a:rPr lang="en-US" altLang="ja-JP" sz="2400" spc="45" dirty="0">
                <a:cs typeface="Calibri"/>
              </a:rPr>
              <a:t> </a:t>
            </a:r>
            <a:r>
              <a:rPr lang="en-US" altLang="ja-JP" sz="2400" spc="-15" dirty="0">
                <a:cs typeface="Calibri"/>
              </a:rPr>
              <a:t>factor)</a:t>
            </a:r>
          </a:p>
          <a:p>
            <a:pPr marL="241300" indent="-229235">
              <a:lnSpc>
                <a:spcPct val="100000"/>
              </a:lnSpc>
              <a:spcBef>
                <a:spcPts val="685"/>
              </a:spcBef>
              <a:buFont typeface="Arial"/>
              <a:buChar char="•"/>
              <a:tabLst>
                <a:tab pos="241935" algn="l"/>
              </a:tabLst>
            </a:pPr>
            <a:r>
              <a:rPr lang="en-US" altLang="ja-JP" sz="2400" b="1" spc="-5" dirty="0"/>
              <a:t>Pulsed </a:t>
            </a:r>
            <a:r>
              <a:rPr lang="en-US" altLang="ja-JP" sz="2400" b="1" spc="-10" dirty="0"/>
              <a:t>operation</a:t>
            </a:r>
            <a:r>
              <a:rPr lang="en-US" altLang="ja-JP" sz="2400" b="1" spc="-10" dirty="0">
                <a:cs typeface="Calibri"/>
              </a:rPr>
              <a:t>:</a:t>
            </a:r>
            <a:r>
              <a:rPr lang="en-US" altLang="ja-JP" sz="2400" spc="-10" dirty="0">
                <a:cs typeface="Calibri"/>
              </a:rPr>
              <a:t> </a:t>
            </a:r>
            <a:r>
              <a:rPr lang="en-US" altLang="ja-JP" sz="2400" spc="-5" dirty="0"/>
              <a:t>Lorenz </a:t>
            </a:r>
            <a:r>
              <a:rPr lang="en-US" altLang="ja-JP" sz="2400" spc="-15" dirty="0"/>
              <a:t>force </a:t>
            </a:r>
            <a:r>
              <a:rPr lang="en-US" altLang="ja-JP" sz="2400" spc="-5" dirty="0">
                <a:cs typeface="Calibri"/>
              </a:rPr>
              <a:t>detuning </a:t>
            </a:r>
            <a:r>
              <a:rPr lang="en-US" altLang="ja-JP" sz="2400" dirty="0">
                <a:cs typeface="Calibri"/>
              </a:rPr>
              <a:t>in </a:t>
            </a:r>
            <a:r>
              <a:rPr lang="en-US" altLang="ja-JP" sz="2400" spc="-5" dirty="0">
                <a:cs typeface="Calibri"/>
              </a:rPr>
              <a:t>pulsed </a:t>
            </a:r>
            <a:r>
              <a:rPr lang="en-US" altLang="ja-JP" sz="2400" spc="-10" dirty="0">
                <a:cs typeface="Calibri"/>
              </a:rPr>
              <a:t>(strong </a:t>
            </a:r>
            <a:r>
              <a:rPr lang="en-US" altLang="ja-JP" sz="2400" spc="-5" dirty="0">
                <a:cs typeface="Calibri"/>
              </a:rPr>
              <a:t>transient)</a:t>
            </a:r>
            <a:r>
              <a:rPr lang="en-US" altLang="ja-JP" sz="2400" spc="-30" dirty="0">
                <a:cs typeface="Calibri"/>
              </a:rPr>
              <a:t> </a:t>
            </a:r>
            <a:r>
              <a:rPr lang="en-US" altLang="ja-JP" sz="2400" spc="-5" dirty="0">
                <a:cs typeface="Calibri"/>
              </a:rPr>
              <a:t>mode.</a:t>
            </a:r>
          </a:p>
          <a:p>
            <a:pPr marL="241300" indent="-229235">
              <a:lnSpc>
                <a:spcPct val="100000"/>
              </a:lnSpc>
              <a:spcBef>
                <a:spcPts val="685"/>
              </a:spcBef>
              <a:buFont typeface="Arial"/>
              <a:buChar char="•"/>
              <a:tabLst>
                <a:tab pos="241935" algn="l"/>
              </a:tabLst>
            </a:pPr>
            <a:r>
              <a:rPr lang="en-US" altLang="ja-JP" sz="2400" b="1" dirty="0"/>
              <a:t>RF </a:t>
            </a:r>
            <a:r>
              <a:rPr lang="en-US" altLang="ja-JP" sz="2400" b="1" spc="-5" dirty="0"/>
              <a:t>power sources</a:t>
            </a:r>
            <a:r>
              <a:rPr lang="en-US" altLang="ja-JP" sz="2400" b="1" spc="-5" dirty="0">
                <a:cs typeface="Calibri"/>
              </a:rPr>
              <a:t>: </a:t>
            </a:r>
            <a:r>
              <a:rPr lang="en-US" altLang="ja-JP" sz="2400" spc="-5" dirty="0">
                <a:cs typeface="Calibri"/>
              </a:rPr>
              <a:t>pulsed, high peak </a:t>
            </a:r>
            <a:r>
              <a:rPr lang="en-US" altLang="ja-JP" sz="2400" spc="-50" dirty="0">
                <a:cs typeface="Calibri"/>
              </a:rPr>
              <a:t>power, </a:t>
            </a:r>
            <a:r>
              <a:rPr lang="en-US" altLang="ja-JP" sz="2400" spc="-5" dirty="0"/>
              <a:t>high</a:t>
            </a:r>
            <a:r>
              <a:rPr lang="en-US" altLang="ja-JP" sz="2400" spc="45" dirty="0"/>
              <a:t> </a:t>
            </a:r>
            <a:r>
              <a:rPr lang="en-US" altLang="ja-JP" sz="2400" spc="-5" dirty="0"/>
              <a:t>efficiency:  &gt; 70 % ?</a:t>
            </a:r>
          </a:p>
          <a:p>
            <a:pPr marL="241300" indent="-229235">
              <a:lnSpc>
                <a:spcPct val="100000"/>
              </a:lnSpc>
              <a:spcBef>
                <a:spcPts val="695"/>
              </a:spcBef>
              <a:buFont typeface="Arial"/>
              <a:buChar char="•"/>
              <a:tabLst>
                <a:tab pos="241935" algn="l"/>
              </a:tabLst>
            </a:pPr>
            <a:r>
              <a:rPr lang="en-US" altLang="ja-JP" sz="2400" b="1" spc="-35" dirty="0">
                <a:cs typeface="Calibri"/>
              </a:rPr>
              <a:t>Tolerance:  </a:t>
            </a:r>
            <a:r>
              <a:rPr lang="en-US" altLang="ja-JP" sz="2400" spc="-15" dirty="0">
                <a:cs typeface="Calibri"/>
              </a:rPr>
              <a:t>to </a:t>
            </a:r>
            <a:r>
              <a:rPr lang="en-US" altLang="ja-JP" sz="2400" spc="-10" dirty="0">
                <a:cs typeface="Calibri"/>
              </a:rPr>
              <a:t>external </a:t>
            </a:r>
            <a:r>
              <a:rPr lang="en-US" altLang="ja-JP" sz="2400" spc="-20" dirty="0">
                <a:cs typeface="Calibri"/>
              </a:rPr>
              <a:t>(stray) </a:t>
            </a:r>
            <a:r>
              <a:rPr lang="en-US" altLang="ja-JP" sz="2400" spc="-5" dirty="0"/>
              <a:t>magnetic</a:t>
            </a:r>
            <a:r>
              <a:rPr lang="en-US" altLang="ja-JP" sz="2400" spc="-10" dirty="0"/>
              <a:t> </a:t>
            </a:r>
            <a:r>
              <a:rPr lang="en-US" altLang="ja-JP" sz="2400" spc="-5" dirty="0">
                <a:cs typeface="Calibri"/>
              </a:rPr>
              <a:t>field, …  Which level? </a:t>
            </a:r>
          </a:p>
          <a:p>
            <a:pPr marL="812165" lvl="1" indent="-342900">
              <a:lnSpc>
                <a:spcPct val="100000"/>
              </a:lnSpc>
              <a:spcBef>
                <a:spcPts val="695"/>
              </a:spcBef>
              <a:tabLst>
                <a:tab pos="241935" algn="l"/>
              </a:tabLst>
            </a:pPr>
            <a:r>
              <a:rPr lang="en-US" altLang="ja-JP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With common motivation with HTS beam-screen under ≥ 16 T  for the FCC-</a:t>
            </a:r>
            <a:r>
              <a:rPr lang="en-US" altLang="ja-JP" sz="2000" dirty="0" err="1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hh</a:t>
            </a:r>
            <a:r>
              <a:rPr lang="en-US" altLang="ja-JP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</a:t>
            </a:r>
            <a:endParaRPr lang="en-US" altLang="ja-JP" sz="2000" spc="-5" dirty="0"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780"/>
              </a:spcBef>
              <a:buFont typeface="Arial"/>
              <a:buChar char="•"/>
              <a:tabLst>
                <a:tab pos="241935" algn="l"/>
              </a:tabLst>
            </a:pPr>
            <a:r>
              <a:rPr lang="en-US" altLang="ja-JP" sz="2400" b="1" spc="-35" dirty="0">
                <a:cs typeface="Calibri"/>
              </a:rPr>
              <a:t>Tolerance: </a:t>
            </a:r>
            <a:r>
              <a:rPr lang="en-US" altLang="ja-JP" sz="2400" spc="-15" dirty="0">
                <a:cs typeface="Calibri"/>
              </a:rPr>
              <a:t>to </a:t>
            </a:r>
            <a:r>
              <a:rPr lang="en-US" altLang="ja-JP" sz="2400" dirty="0">
                <a:cs typeface="Calibri"/>
              </a:rPr>
              <a:t>the </a:t>
            </a:r>
            <a:r>
              <a:rPr lang="en-US" altLang="ja-JP" sz="2400" spc="-10" dirty="0">
                <a:cs typeface="Calibri"/>
              </a:rPr>
              <a:t>radiation </a:t>
            </a:r>
            <a:r>
              <a:rPr lang="en-US" altLang="ja-JP" sz="2400" dirty="0">
                <a:cs typeface="Calibri"/>
              </a:rPr>
              <a:t>and </a:t>
            </a:r>
            <a:r>
              <a:rPr lang="en-US" altLang="ja-JP" sz="2400" spc="-5" dirty="0">
                <a:cs typeface="Calibri"/>
              </a:rPr>
              <a:t>beam</a:t>
            </a:r>
            <a:r>
              <a:rPr lang="en-US" altLang="ja-JP" sz="2400" spc="-15" dirty="0">
                <a:cs typeface="Calibri"/>
              </a:rPr>
              <a:t> </a:t>
            </a:r>
            <a:r>
              <a:rPr lang="en-US" altLang="ja-JP" sz="2400" dirty="0">
                <a:cs typeface="Calibri"/>
              </a:rPr>
              <a:t>loss</a:t>
            </a:r>
          </a:p>
          <a:p>
            <a:pPr marL="241300" indent="-229235">
              <a:lnSpc>
                <a:spcPct val="100000"/>
              </a:lnSpc>
              <a:spcBef>
                <a:spcPts val="685"/>
              </a:spcBef>
              <a:buFont typeface="Arial"/>
              <a:buChar char="•"/>
              <a:tabLst>
                <a:tab pos="241935" algn="l"/>
              </a:tabLst>
            </a:pPr>
            <a:r>
              <a:rPr lang="en-US" altLang="ja-JP" sz="2400" b="1" spc="-20" dirty="0">
                <a:cs typeface="Calibri"/>
              </a:rPr>
              <a:t>Power</a:t>
            </a:r>
            <a:r>
              <a:rPr lang="en-US" altLang="ja-JP" sz="2400" b="1" spc="-15" dirty="0">
                <a:cs typeface="Calibri"/>
              </a:rPr>
              <a:t> couplers: </a:t>
            </a:r>
            <a:endParaRPr lang="en-US" altLang="ja-JP" sz="2000" b="1" spc="-5" dirty="0">
              <a:cs typeface="Calibri"/>
            </a:endParaRPr>
          </a:p>
          <a:p>
            <a:pPr marL="342900" lvl="0" indent="-342900">
              <a:lnSpc>
                <a:spcPct val="120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F575D6E-5D57-422F-B3CB-716830760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z="4400" b="1" dirty="0"/>
              <a:t>Critical issues and R&amp;D on SRF</a:t>
            </a:r>
            <a:br>
              <a:rPr lang="en-GB" altLang="ja-JP" sz="4400" b="1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465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84511" cy="1325563"/>
          </a:xfrm>
        </p:spPr>
        <p:txBody>
          <a:bodyPr>
            <a:normAutofit/>
          </a:bodyPr>
          <a:lstStyle/>
          <a:p>
            <a:r>
              <a:rPr lang="en-US" b="1" dirty="0"/>
              <a:t>SRF </a:t>
            </a:r>
            <a:r>
              <a:rPr lang="en-US" b="1" u="sng" dirty="0"/>
              <a:t>WP1</a:t>
            </a:r>
            <a:r>
              <a:rPr lang="en-US" b="1" dirty="0"/>
              <a:t>: Baseline design of the RF system for acceleration to high energy: Design study</a:t>
            </a:r>
            <a:endParaRPr lang="en-GB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3186064"/>
              </p:ext>
            </p:extLst>
          </p:nvPr>
        </p:nvGraphicFramePr>
        <p:xfrm>
          <a:off x="385762" y="1825625"/>
          <a:ext cx="11536949" cy="3851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15742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382105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382105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382105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382105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382105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927318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841682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  <a:gridCol w="841682">
                  <a:extLst>
                    <a:ext uri="{9D8B030D-6E8A-4147-A177-3AD203B41FA5}">
                      <a16:colId xmlns:a16="http://schemas.microsoft.com/office/drawing/2014/main" val="2861634204"/>
                    </a:ext>
                  </a:extLst>
                </a:gridCol>
              </a:tblGrid>
              <a:tr h="4389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EOI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1515578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b="1" dirty="0"/>
                        <a:t>Baseline design of the RF systems </a:t>
                      </a:r>
                      <a:r>
                        <a:rPr lang="en-US" dirty="0"/>
                        <a:t>for </a:t>
                      </a:r>
                      <a:r>
                        <a:rPr lang="en-US" b="1" dirty="0"/>
                        <a:t>RCSs</a:t>
                      </a:r>
                      <a:r>
                        <a:rPr lang="en-US" dirty="0"/>
                        <a:t> including acceleration, longitudinal beam dynamics and stability, bunch length and energy spread control. </a:t>
                      </a:r>
                    </a:p>
                    <a:p>
                      <a:pPr marL="342900" indent="-342900">
                        <a:buAutoNum type="alphaLcPeriod"/>
                      </a:pPr>
                      <a:r>
                        <a:rPr lang="en-US" dirty="0"/>
                        <a:t>Provide specifications for </a:t>
                      </a:r>
                      <a:r>
                        <a:rPr lang="en-US" b="1" dirty="0"/>
                        <a:t>cavity design</a:t>
                      </a:r>
                      <a:r>
                        <a:rPr lang="en-US" dirty="0"/>
                        <a:t>: </a:t>
                      </a:r>
                      <a:r>
                        <a:rPr lang="en-US" b="1" dirty="0"/>
                        <a:t>frequency</a:t>
                      </a:r>
                      <a:r>
                        <a:rPr lang="en-US" dirty="0"/>
                        <a:t>, R/Q, HOM suppression.</a:t>
                      </a:r>
                    </a:p>
                    <a:p>
                      <a:pPr marL="342900" indent="-342900">
                        <a:buAutoNum type="alphaLcPeriod"/>
                      </a:pPr>
                      <a:r>
                        <a:rPr lang="en-US" dirty="0"/>
                        <a:t>Provide specification for </a:t>
                      </a:r>
                      <a:r>
                        <a:rPr lang="en-US" b="1" dirty="0"/>
                        <a:t>RF power sources</a:t>
                      </a:r>
                      <a:r>
                        <a:rPr lang="en-US" dirty="0"/>
                        <a:t>: frequency, power,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HEC, BD, MG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CERN</a:t>
                      </a:r>
                    </a:p>
                    <a:p>
                      <a:r>
                        <a:rPr lang="en-US" dirty="0"/>
                        <a:t>SY-RF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55837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2"/>
                      </a:pPr>
                      <a:r>
                        <a:rPr lang="en-US" dirty="0"/>
                        <a:t>Calculation of </a:t>
                      </a:r>
                      <a:r>
                        <a:rPr lang="en-US" b="1" dirty="0"/>
                        <a:t>cavity parameters </a:t>
                      </a:r>
                      <a:r>
                        <a:rPr lang="en-US" dirty="0"/>
                        <a:t>for fundamental mode parameters: R/Q, Vmax; as well as for HOMs and wakes for the design work in 1.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UoR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19069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en-US" b="1" dirty="0"/>
                        <a:t>RF design </a:t>
                      </a:r>
                      <a:r>
                        <a:rPr lang="en-US" dirty="0"/>
                        <a:t>of the cavities for the RCSs as input to BDR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UoR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66896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4"/>
                      </a:pPr>
                      <a:r>
                        <a:rPr lang="en-US" dirty="0"/>
                        <a:t>Design of the </a:t>
                      </a:r>
                      <a:r>
                        <a:rPr lang="en-US" b="1" dirty="0"/>
                        <a:t>RF cavities for LA and RLAs </a:t>
                      </a:r>
                      <a:r>
                        <a:rPr lang="en-US" dirty="0"/>
                        <a:t>based on the specifications from HEC and BD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HEC, BD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UoR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88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111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021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SRF </a:t>
            </a:r>
            <a:r>
              <a:rPr lang="en-US" b="1" u="sng" dirty="0"/>
              <a:t>WP2</a:t>
            </a:r>
            <a:r>
              <a:rPr lang="en-US" b="1" dirty="0"/>
              <a:t>: High gradient SRF technology for muon accelerators. Synergy + potential prototypes</a:t>
            </a:r>
            <a:endParaRPr lang="en-GB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9039835"/>
              </p:ext>
            </p:extLst>
          </p:nvPr>
        </p:nvGraphicFramePr>
        <p:xfrm>
          <a:off x="575459" y="1431099"/>
          <a:ext cx="11134189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37389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300822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300822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300822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300822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300822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730055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662635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</a:tblGrid>
              <a:tr h="316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988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/>
                        <a:t>1. Provide </a:t>
                      </a:r>
                      <a:r>
                        <a:rPr lang="en-US" b="1" dirty="0"/>
                        <a:t>limiting values for</a:t>
                      </a:r>
                      <a:r>
                        <a:rPr lang="en-US" dirty="0"/>
                        <a:t> RF cavity and RF system </a:t>
                      </a:r>
                      <a:r>
                        <a:rPr lang="en-US" b="1" dirty="0"/>
                        <a:t>design</a:t>
                      </a:r>
                      <a:r>
                        <a:rPr lang="en-US" dirty="0"/>
                        <a:t> from SRF State of the Art: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Gradient and Q0 at different frequencies: 325, 650, 1300 MHz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Tolerances to external (stray) magnetic fields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Tolerances to radiation and beam loss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597523"/>
                  </a:ext>
                </a:extLst>
              </a:tr>
              <a:tr h="55407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b="1" dirty="0"/>
                        <a:t>2. High gradient prototype</a:t>
                      </a:r>
                      <a:r>
                        <a:rPr lang="en-US" dirty="0"/>
                        <a:t> of lowest frequency (</a:t>
                      </a:r>
                      <a:r>
                        <a:rPr lang="en-US" b="1" dirty="0"/>
                        <a:t>325 MHz) </a:t>
                      </a:r>
                      <a:r>
                        <a:rPr lang="en-US" dirty="0"/>
                        <a:t>accelerating structure to target high gradient: </a:t>
                      </a:r>
                      <a:r>
                        <a:rPr lang="en-US" b="1" dirty="0"/>
                        <a:t>&gt;20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842921"/>
                  </a:ext>
                </a:extLst>
              </a:tr>
              <a:tr h="55407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altLang="ja-JP" b="1" dirty="0"/>
                        <a:t>3. RF power sources</a:t>
                      </a:r>
                      <a:r>
                        <a:rPr lang="en-US" altLang="ja-JP" b="0" dirty="0"/>
                        <a:t>:  High efficiency b</a:t>
                      </a:r>
                      <a:r>
                        <a:rPr lang="en-US" b="0" dirty="0"/>
                        <a:t>aseline </a:t>
                      </a:r>
                      <a:r>
                        <a:rPr lang="en-US" dirty="0"/>
                        <a:t>design based on the parameter specification from WP1 to provide information on the power and cost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PPC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1028995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US" b="1" dirty="0"/>
                        <a:t>4. Synergy</a:t>
                      </a:r>
                      <a:r>
                        <a:rPr lang="en-US" dirty="0"/>
                        <a:t>: Look for synergy in SRF technology with already ongoing projects and R&amp;D activities. Direct them to the parameter space relevant for muon collider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en-GB" dirty="0"/>
                        <a:t>High gradient at low frequencies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en-GB" dirty="0"/>
                        <a:t>Tolerances to magnetic field, radiation and beam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RF</a:t>
                      </a:r>
                    </a:p>
                    <a:p>
                      <a:r>
                        <a:rPr lang="en-US" dirty="0"/>
                        <a:t>HEC</a:t>
                      </a:r>
                    </a:p>
                    <a:p>
                      <a:r>
                        <a:rPr lang="en-US" dirty="0"/>
                        <a:t>BD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9207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6181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049677C-E2D5-BC43-B352-B4CBE6511899}"/>
              </a:ext>
            </a:extLst>
          </p:cNvPr>
          <p:cNvSpPr txBox="1">
            <a:spLocks/>
          </p:cNvSpPr>
          <p:nvPr/>
        </p:nvSpPr>
        <p:spPr>
          <a:xfrm>
            <a:off x="1084823" y="1830275"/>
            <a:ext cx="9754114" cy="998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000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A3ADF3E-0992-C74F-8521-3734CDC08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341" y="2072595"/>
            <a:ext cx="4496259" cy="4144169"/>
          </a:xfrm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sz="3400" b="1" dirty="0">
                <a:solidFill>
                  <a:schemeClr val="tx2"/>
                </a:solidFill>
              </a:rPr>
              <a:t>Key Issues of NRF technology for muon capture and cooling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High gradient at low frequencies</a:t>
            </a:r>
          </a:p>
          <a:p>
            <a:pPr lvl="1">
              <a:lnSpc>
                <a:spcPct val="110000"/>
              </a:lnSpc>
            </a:pPr>
            <a:r>
              <a:rPr lang="en-GB" b="1" dirty="0"/>
              <a:t>In the presence of high magnetic field at multi-Tesla magnitude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Large iris or Be windows;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High peak RF power, independently powered cavities;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RF sources and LLRF controls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Engineering challenges of system integration with RF, SC magnet, cryogenics, and etc.</a:t>
            </a:r>
          </a:p>
          <a:p>
            <a:endParaRPr lang="en-GB" sz="2400" dirty="0"/>
          </a:p>
        </p:txBody>
      </p:sp>
      <p:pic>
        <p:nvPicPr>
          <p:cNvPr id="13" name="Content Placeholder 2">
            <a:extLst>
              <a:ext uri="{FF2B5EF4-FFF2-40B4-BE49-F238E27FC236}">
                <a16:creationId xmlns:a16="http://schemas.microsoft.com/office/drawing/2014/main" id="{FFA85CA3-3942-D545-9CD6-EFBE129CBD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11" t="37388" r="4762" b="32311"/>
          <a:stretch/>
        </p:blipFill>
        <p:spPr>
          <a:xfrm>
            <a:off x="4748510" y="2092633"/>
            <a:ext cx="7298700" cy="193700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8B1C513-4CA0-F347-9F42-1546B0466271}"/>
              </a:ext>
            </a:extLst>
          </p:cNvPr>
          <p:cNvSpPr/>
          <p:nvPr/>
        </p:nvSpPr>
        <p:spPr>
          <a:xfrm>
            <a:off x="6546240" y="2247920"/>
            <a:ext cx="2540000" cy="1825385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FBBA3F-0BC4-3F41-A8F1-12EAC8D0492D}"/>
              </a:ext>
            </a:extLst>
          </p:cNvPr>
          <p:cNvSpPr txBox="1"/>
          <p:nvPr/>
        </p:nvSpPr>
        <p:spPr>
          <a:xfrm>
            <a:off x="6862328" y="4133163"/>
            <a:ext cx="1935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Many NRF cavities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37250-8580-4C92-887F-4E791A872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Normal conducting RF (NRF) system for muon capture and cooling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891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2789</TotalTime>
  <Words>1843</Words>
  <Application>Microsoft Office PowerPoint</Application>
  <PresentationFormat>Widescreen</PresentationFormat>
  <Paragraphs>190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MC RF WG WP structure summary</vt:lpstr>
      <vt:lpstr>MC RF WG  parallel session   Discussion on SRF Chair: Akira Yamamoto 5 participants  Discussion on NRF Chair: Derun Li 3 participants  </vt:lpstr>
      <vt:lpstr>Super conducting RF (SRF) system for muon acceleration to high energy</vt:lpstr>
      <vt:lpstr>Summary of IMC RF systems https://www.dropbox.com/s/2e71dj9bzomglwm/MC_RF%20Summary%20Draft.xlsx?dl=0</vt:lpstr>
      <vt:lpstr>SRF system parameters and challenges</vt:lpstr>
      <vt:lpstr>Critical issues and R&amp;D on SRF </vt:lpstr>
      <vt:lpstr>SRF WP1: Baseline design of the RF system for acceleration to high energy: Design study</vt:lpstr>
      <vt:lpstr>SRF WP2: High gradient SRF technology for muon accelerators. Synergy + potential prototypes</vt:lpstr>
      <vt:lpstr>Normal conducting RF (NRF) system for muon capture and cooling</vt:lpstr>
      <vt:lpstr>Summary of IMC RF systems https://www.dropbox.com/s/2e71dj9bzomglwm/MC_RF%20Summary%20Draft.xlsx?dl=0</vt:lpstr>
      <vt:lpstr>NRF system parameters and challenges</vt:lpstr>
      <vt:lpstr>Critical issues and R&amp;D on NRF</vt:lpstr>
      <vt:lpstr>NRF WP1: Baseline design of the RF system for Muon cooling complex. Design study</vt:lpstr>
      <vt:lpstr>NRF WP2: Conceptual design of the RF system for Muon Cooling Test Facility (MCTF). Design study</vt:lpstr>
      <vt:lpstr>NRF WP3: R&amp;D on high gradient in strong magnetic field. Potential test stand + test cavities</vt:lpstr>
      <vt:lpstr>NRF WP4: RF power sources for muon cooling RF system. Design study + synergy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 RF WG WP structure proposal, v.0</dc:title>
  <dc:creator>Alexej Grudiev</dc:creator>
  <cp:lastModifiedBy>Alexej Grudiev</cp:lastModifiedBy>
  <cp:revision>267</cp:revision>
  <dcterms:created xsi:type="dcterms:W3CDTF">2021-07-02T11:59:53Z</dcterms:created>
  <dcterms:modified xsi:type="dcterms:W3CDTF">2021-07-13T11:54:48Z</dcterms:modified>
</cp:coreProperties>
</file>