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677" r:id="rId3"/>
    <p:sldId id="654" r:id="rId4"/>
    <p:sldId id="655" r:id="rId5"/>
    <p:sldId id="675" r:id="rId6"/>
    <p:sldId id="676" r:id="rId7"/>
    <p:sldId id="67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47"/>
    <p:restoredTop sz="96012" autoAdjust="0"/>
  </p:normalViewPr>
  <p:slideViewPr>
    <p:cSldViewPr snapToGrid="0" snapToObjects="1">
      <p:cViewPr varScale="1">
        <p:scale>
          <a:sx n="87" d="100"/>
          <a:sy n="87" d="100"/>
        </p:scale>
        <p:origin x="200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7/13/21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7/13/21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2nd Community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12-16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7790"/>
            <a:ext cx="9144000" cy="5140960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13700" y="0"/>
            <a:ext cx="1130300" cy="1130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2nd Community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12-16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2nd Community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12-16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12-16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701801"/>
            <a:ext cx="83058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12-16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701800"/>
            <a:ext cx="82296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12-16 July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701801"/>
            <a:ext cx="37338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701800"/>
            <a:ext cx="44196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12-16 July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6273800"/>
            <a:ext cx="9144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1"/>
            <a:ext cx="1271041" cy="266700"/>
          </a:xfrm>
        </p:spPr>
        <p:txBody>
          <a:bodyPr/>
          <a:lstStyle/>
          <a:p>
            <a:r>
              <a:rPr lang="fr-FR"/>
              <a:t>2nd Community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0" y="6562725"/>
            <a:ext cx="4191000" cy="2571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12-16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0" y="6562726"/>
            <a:ext cx="406400" cy="257175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2nd Community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12-16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2nd Community Meeting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12-16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2nd Community Meeting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12-16 July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2nd Community Meeting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12-16 July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2nd Community Meeting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12-16 July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2nd Community Meeting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12-16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2nd Community Meeting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12-16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4097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2nd Community Meeting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5100" y="6651625"/>
            <a:ext cx="46482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12-16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0400" y="6642100"/>
            <a:ext cx="406400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280400" y="0"/>
            <a:ext cx="863600" cy="863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73800"/>
            <a:ext cx="9144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2" y="177801"/>
            <a:ext cx="1013799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D44DC-8DD5-014F-8E00-BD8C39E83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783" y="482456"/>
            <a:ext cx="8229600" cy="1143000"/>
          </a:xfrm>
        </p:spPr>
        <p:txBody>
          <a:bodyPr/>
          <a:lstStyle/>
          <a:p>
            <a:r>
              <a:rPr lang="en-US" dirty="0"/>
              <a:t>High-Energy Complex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4DB24F2-55A7-6546-A753-EB3881FE73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14" y="2286071"/>
            <a:ext cx="8380169" cy="224436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11E89-6088-1042-BDC9-DEF4F62338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4214" y="6296026"/>
            <a:ext cx="1988659" cy="385762"/>
          </a:xfrm>
        </p:spPr>
        <p:txBody>
          <a:bodyPr/>
          <a:lstStyle/>
          <a:p>
            <a:r>
              <a:rPr lang="fr-FR" dirty="0"/>
              <a:t>2nd </a:t>
            </a:r>
            <a:r>
              <a:rPr lang="fr-FR" dirty="0" err="1"/>
              <a:t>Community</a:t>
            </a:r>
            <a:r>
              <a:rPr lang="fr-FR" dirty="0"/>
              <a:t> Meeting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20462-D1B6-944B-88DA-DB602F51C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7663" y="6424613"/>
            <a:ext cx="4191000" cy="257175"/>
          </a:xfrm>
        </p:spPr>
        <p:txBody>
          <a:bodyPr/>
          <a:lstStyle/>
          <a:p>
            <a:r>
              <a:rPr lang="en-US" dirty="0"/>
              <a:t>12-16 July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12EE2-1F84-4F42-A5B6-12428A010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B125F8-9158-8946-B636-72F2E8FE5D76}"/>
              </a:ext>
            </a:extLst>
          </p:cNvPr>
          <p:cNvSpPr/>
          <p:nvPr/>
        </p:nvSpPr>
        <p:spPr>
          <a:xfrm>
            <a:off x="5223163" y="2396836"/>
            <a:ext cx="3371220" cy="2008909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2DA1E22A-6B8B-FD4D-AED6-18294F58DA17}"/>
              </a:ext>
            </a:extLst>
          </p:cNvPr>
          <p:cNvSpPr/>
          <p:nvPr/>
        </p:nvSpPr>
        <p:spPr>
          <a:xfrm rot="18774891">
            <a:off x="6579424" y="1288235"/>
            <a:ext cx="484632" cy="74073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397E8D-5774-0A40-8EB9-A9E580C15119}"/>
              </a:ext>
            </a:extLst>
          </p:cNvPr>
          <p:cNvSpPr/>
          <p:nvPr/>
        </p:nvSpPr>
        <p:spPr>
          <a:xfrm>
            <a:off x="4784441" y="5586242"/>
            <a:ext cx="2027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Muon acceleration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7B6EB8-EF98-5041-9B48-67B1A7BB6444}"/>
              </a:ext>
            </a:extLst>
          </p:cNvPr>
          <p:cNvSpPr/>
          <p:nvPr/>
        </p:nvSpPr>
        <p:spPr>
          <a:xfrm>
            <a:off x="7077173" y="5602840"/>
            <a:ext cx="1517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Muon collider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87F854BD-501F-AA43-9505-D5A7C7F2B431}"/>
              </a:ext>
            </a:extLst>
          </p:cNvPr>
          <p:cNvSpPr/>
          <p:nvPr/>
        </p:nvSpPr>
        <p:spPr>
          <a:xfrm>
            <a:off x="5683563" y="4598543"/>
            <a:ext cx="484632" cy="97269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44B64399-FA0E-C94A-88CB-ADD8B76E3967}"/>
              </a:ext>
            </a:extLst>
          </p:cNvPr>
          <p:cNvSpPr/>
          <p:nvPr/>
        </p:nvSpPr>
        <p:spPr>
          <a:xfrm>
            <a:off x="7593462" y="4641201"/>
            <a:ext cx="484632" cy="97269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199321-CC83-0444-BD4D-CC194E4DEDAC}"/>
              </a:ext>
            </a:extLst>
          </p:cNvPr>
          <p:cNvSpPr txBox="1"/>
          <p:nvPr/>
        </p:nvSpPr>
        <p:spPr>
          <a:xfrm>
            <a:off x="5085999" y="2102544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 GeV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208997-9578-454A-8BB4-7650EEF44692}"/>
              </a:ext>
            </a:extLst>
          </p:cNvPr>
          <p:cNvSpPr txBox="1"/>
          <p:nvPr/>
        </p:nvSpPr>
        <p:spPr>
          <a:xfrm>
            <a:off x="5788696" y="2102629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63 GeV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5B2E7F-7CE6-2B4C-9DDD-C4305AF338B6}"/>
              </a:ext>
            </a:extLst>
          </p:cNvPr>
          <p:cNvSpPr txBox="1"/>
          <p:nvPr/>
        </p:nvSpPr>
        <p:spPr>
          <a:xfrm>
            <a:off x="7139231" y="2100807"/>
            <a:ext cx="620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 </a:t>
            </a:r>
            <a:r>
              <a:rPr lang="en-US" sz="1400" dirty="0" err="1"/>
              <a:t>TeV</a:t>
            </a:r>
            <a:r>
              <a:rPr lang="en-US" sz="1400" dirty="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76CC6CE-FAC0-584D-B5BA-9A12F84F4ACE}"/>
              </a:ext>
            </a:extLst>
          </p:cNvPr>
          <p:cNvSpPr txBox="1"/>
          <p:nvPr/>
        </p:nvSpPr>
        <p:spPr>
          <a:xfrm>
            <a:off x="868754" y="4650463"/>
            <a:ext cx="24383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A. </a:t>
            </a:r>
            <a:r>
              <a:rPr lang="en-US" sz="1400" b="1" dirty="0" err="1"/>
              <a:t>Faus-Golfe</a:t>
            </a:r>
            <a:r>
              <a:rPr lang="en-US" sz="1400" b="1" dirty="0"/>
              <a:t> (</a:t>
            </a:r>
            <a:r>
              <a:rPr lang="en-US" sz="1400" b="1" dirty="0" err="1"/>
              <a:t>IJClab</a:t>
            </a:r>
            <a:r>
              <a:rPr lang="en-US" sz="1400" b="1" dirty="0"/>
              <a:t>)</a:t>
            </a:r>
          </a:p>
          <a:p>
            <a:r>
              <a:rPr lang="en-US" sz="1400" b="1" dirty="0"/>
              <a:t>A. Chance (CEA)</a:t>
            </a:r>
          </a:p>
          <a:p>
            <a:r>
              <a:rPr lang="en-US" sz="1400" b="1" dirty="0"/>
              <a:t>A .</a:t>
            </a:r>
            <a:r>
              <a:rPr lang="en-US" sz="1400" b="1" dirty="0" err="1"/>
              <a:t>Bogacz</a:t>
            </a:r>
            <a:r>
              <a:rPr lang="en-US" sz="1400" b="1" dirty="0"/>
              <a:t> (</a:t>
            </a:r>
            <a:r>
              <a:rPr lang="en-US" sz="1400" b="1" dirty="0" err="1"/>
              <a:t>Jlab</a:t>
            </a:r>
            <a:r>
              <a:rPr lang="en-US" sz="1400" b="1" dirty="0"/>
              <a:t>)</a:t>
            </a:r>
          </a:p>
          <a:p>
            <a:r>
              <a:rPr lang="en-US" sz="1400" b="1" dirty="0"/>
              <a:t>S. Machida (RAL)</a:t>
            </a:r>
          </a:p>
          <a:p>
            <a:r>
              <a:rPr lang="en-US" sz="1400" b="1" dirty="0"/>
              <a:t>E. </a:t>
            </a:r>
            <a:r>
              <a:rPr lang="en-US" sz="1400" b="1" dirty="0" err="1"/>
              <a:t>Gianfelice</a:t>
            </a:r>
            <a:r>
              <a:rPr lang="en-US" sz="1400" b="1" dirty="0"/>
              <a:t>-Wendt (FNAL)</a:t>
            </a:r>
          </a:p>
          <a:p>
            <a:r>
              <a:rPr lang="en-US" sz="1400" b="1" dirty="0"/>
              <a:t>J.S. Berg (BNL)</a:t>
            </a:r>
          </a:p>
          <a:p>
            <a:r>
              <a:rPr lang="en-US" sz="1400" b="1" dirty="0"/>
              <a:t>C. Carli (CERN)</a:t>
            </a:r>
          </a:p>
          <a:p>
            <a:endParaRPr lang="en-US" sz="1400" dirty="0"/>
          </a:p>
          <a:p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931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3186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HEP </a:t>
            </a:r>
            <a:r>
              <a:rPr lang="en-US" sz="3600" dirty="0" err="1"/>
              <a:t>Workpackages</a:t>
            </a:r>
            <a:r>
              <a:rPr lang="en-US" sz="3600" dirty="0"/>
              <a:t> Description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45187"/>
            <a:ext cx="2753032" cy="217539"/>
          </a:xfrm>
        </p:spPr>
        <p:txBody>
          <a:bodyPr/>
          <a:lstStyle/>
          <a:p>
            <a:r>
              <a:rPr lang="fr-FR" dirty="0"/>
              <a:t>2nd </a:t>
            </a:r>
            <a:r>
              <a:rPr lang="fr-FR" dirty="0" err="1"/>
              <a:t>Community</a:t>
            </a:r>
            <a:r>
              <a:rPr lang="fr-FR" dirty="0"/>
              <a:t> Meeting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84600" y="6424613"/>
            <a:ext cx="4191000" cy="257175"/>
          </a:xfrm>
        </p:spPr>
        <p:txBody>
          <a:bodyPr/>
          <a:lstStyle/>
          <a:p>
            <a:r>
              <a:rPr lang="en-US" dirty="0"/>
              <a:t>12-16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F89080-A904-4742-80E5-C33CC1EC8573}"/>
              </a:ext>
            </a:extLst>
          </p:cNvPr>
          <p:cNvSpPr/>
          <p:nvPr/>
        </p:nvSpPr>
        <p:spPr>
          <a:xfrm>
            <a:off x="484909" y="966652"/>
            <a:ext cx="8354291" cy="305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</a:rPr>
              <a:t>GOAL: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Develop a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credible design concept Muon Collider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with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cost estimate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upgrade path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, and demonstration facility requirements by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December 2025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based on reasonable assumptions on technology development.  Costing and final documentation will require at least roughly 12 months although updates can be accommodated through Fall 2025.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Requires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complete beamline description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with l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attices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 with critical technologies identified and ideally have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start-2-end tracking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of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full system to demonstrate luminosity performance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(subsystem tracking may be sufficient).  Identify outstanding challenges with possible mitigation approaches.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567A10-5487-684F-96EF-0284636ECA29}"/>
              </a:ext>
            </a:extLst>
          </p:cNvPr>
          <p:cNvSpPr/>
          <p:nvPr/>
        </p:nvSpPr>
        <p:spPr>
          <a:xfrm>
            <a:off x="635520" y="4930245"/>
            <a:ext cx="7746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Providing a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self-consistent,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realistic parameter table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given as starting point and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dynamics tools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developed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we will have an iterative and collaborative process in the collective effects part with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Dynamics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in the IR design issues with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Machine Design Int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erface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574CE4-8383-6441-A651-0B82BDD65BF0}"/>
              </a:ext>
            </a:extLst>
          </p:cNvPr>
          <p:cNvSpPr/>
          <p:nvPr/>
        </p:nvSpPr>
        <p:spPr>
          <a:xfrm>
            <a:off x="635520" y="4443881"/>
            <a:ext cx="1547411" cy="47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</a:rPr>
              <a:t>PREMISES:</a:t>
            </a:r>
          </a:p>
        </p:txBody>
      </p:sp>
    </p:spTree>
    <p:extLst>
      <p:ext uri="{BB962C8B-B14F-4D97-AF65-F5344CB8AC3E}">
        <p14:creationId xmlns:p14="http://schemas.microsoft.com/office/powerpoint/2010/main" val="3239465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Proposed </a:t>
            </a:r>
            <a:r>
              <a:rPr lang="en-US" sz="3600" dirty="0" err="1"/>
              <a:t>Workpackage</a:t>
            </a:r>
            <a:r>
              <a:rPr lang="en-US" sz="3600" dirty="0"/>
              <a:t> Tasks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3851" y="6681788"/>
            <a:ext cx="2895600" cy="128587"/>
          </a:xfrm>
        </p:spPr>
        <p:txBody>
          <a:bodyPr/>
          <a:lstStyle/>
          <a:p>
            <a:r>
              <a:rPr lang="fr-FR" dirty="0"/>
              <a:t>2nd </a:t>
            </a:r>
            <a:r>
              <a:rPr lang="fr-FR" dirty="0" err="1"/>
              <a:t>Community</a:t>
            </a:r>
            <a:r>
              <a:rPr lang="fr-FR" dirty="0"/>
              <a:t> Meeting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03171" y="6424613"/>
            <a:ext cx="4191000" cy="257175"/>
          </a:xfrm>
        </p:spPr>
        <p:txBody>
          <a:bodyPr/>
          <a:lstStyle/>
          <a:p>
            <a:r>
              <a:rPr lang="en-US"/>
              <a:t>12-16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185621" y="623996"/>
            <a:ext cx="5056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WP1: Muon acceleration Design Study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3150B0-4212-1942-B502-1E740D2F68DF}"/>
              </a:ext>
            </a:extLst>
          </p:cNvPr>
          <p:cNvSpPr/>
          <p:nvPr/>
        </p:nvSpPr>
        <p:spPr>
          <a:xfrm>
            <a:off x="269087" y="2940048"/>
            <a:ext cx="433955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T1.2: </a:t>
            </a:r>
            <a:r>
              <a:rPr lang="en-US" sz="1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Linac</a:t>
            </a: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Recirculating LA design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T1.2.1 Lattice optics design and single particle dynamics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T1.2.2 Collective effects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wakefields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space charge...)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Beam Dynamics collaboration)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T1.2.3 Alignment, positioning, errors and tolerance studies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T1.2.4 Injection concepts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T1.2.5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of muon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decay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on SRF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cavities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(input for SRF team)</a:t>
            </a:r>
          </a:p>
          <a:p>
            <a:endParaRPr lang="fr-FR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fr-F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51EC6C-9E77-5449-862E-FE9CCBD9771A}"/>
              </a:ext>
            </a:extLst>
          </p:cNvPr>
          <p:cNvSpPr/>
          <p:nvPr/>
        </p:nvSpPr>
        <p:spPr>
          <a:xfrm>
            <a:off x="4788160" y="1379369"/>
            <a:ext cx="435584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T1.4: Alternative to RCS: FFA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T1.4.1 Lattice optics design and single particle dynamics, including RF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T1.4.2 Collective effects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Beam Dynamics collaboration)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T1.4.3 Alignment, positioning, errors and tolerance studies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T1.4.4 Injection and extraction concepts (including transfer lines in coordination with proton system and muon collider respectively)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T1.4.5 Synergy with other FFA projects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endParaRPr lang="fr-FR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F23528-BA67-A742-AB87-177D2EA2AFEB}"/>
              </a:ext>
            </a:extLst>
          </p:cNvPr>
          <p:cNvSpPr/>
          <p:nvPr/>
        </p:nvSpPr>
        <p:spPr>
          <a:xfrm>
            <a:off x="292289" y="1116689"/>
            <a:ext cx="43788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14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T1.1: 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Overall design parameters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T1.1.1 Baseline layout and parameters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T1.1.2 Performance optimization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T1.1.3 Simulations tools development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Beam Dynamics collaboration)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T1.1.4 Start to end simulations of HEC complex (individual systems)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T1.1.5 Feasibility footprint, cost estimate including powering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fr-FR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41B7D6-1D66-4C4B-95D5-8DBB2C871F2F}"/>
              </a:ext>
            </a:extLst>
          </p:cNvPr>
          <p:cNvSpPr/>
          <p:nvPr/>
        </p:nvSpPr>
        <p:spPr>
          <a:xfrm>
            <a:off x="307970" y="4858429"/>
            <a:ext cx="45936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T1.3: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Rapid Cycling System (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RCS) design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T1.3.1 Lattice optics design and single particle dynamics,  including RF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T1.3.2 Collective effects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wakefields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Beam Dynamics collaboration)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T1.3.3 Alignment, positioning, errors and tolerance studies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T1.3.4 Radiation mitigation in the arcs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T1.3.5 Injection and extraction concepts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fr-FR" sz="14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DED82D-6D6F-CD46-A265-F1724FC0C95F}"/>
              </a:ext>
            </a:extLst>
          </p:cNvPr>
          <p:cNvSpPr/>
          <p:nvPr/>
        </p:nvSpPr>
        <p:spPr>
          <a:xfrm>
            <a:off x="4874461" y="3441407"/>
            <a:ext cx="414828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ts val="1400"/>
            </a:pP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T1.5: Technical systems requirements and concepts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T1.5.1 Short cycling magnets (including HTS)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T1.5.2 Efficient, reproducible and stable power supplies (stored energy management)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T1.5.3 SC magnets requirements and conceptual design, including cryostats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T1.5.4 High gradient and High-Q SRF cavities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T1.5.5 Cryogenics for SC magnets and RF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T1.5.6 Beam diagnostics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T1.5.7 Vacuum system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ts val="1400"/>
            </a:pPr>
            <a:endParaRPr lang="fr-FR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0" lvl="2" indent="-228600">
              <a:spcAft>
                <a:spcPts val="0"/>
              </a:spcAft>
              <a:buFont typeface="+mj-lt"/>
              <a:buAutoNum type="arabicPeriod"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4470EF-6C19-AF41-9CE2-6C4264041AFA}"/>
              </a:ext>
            </a:extLst>
          </p:cNvPr>
          <p:cNvSpPr/>
          <p:nvPr/>
        </p:nvSpPr>
        <p:spPr>
          <a:xfrm>
            <a:off x="133574" y="1043741"/>
            <a:ext cx="4347451" cy="1746721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C406C7-5EE6-854C-B5C3-6A8B0F6D849F}"/>
              </a:ext>
            </a:extLst>
          </p:cNvPr>
          <p:cNvSpPr/>
          <p:nvPr/>
        </p:nvSpPr>
        <p:spPr>
          <a:xfrm>
            <a:off x="140515" y="2940048"/>
            <a:ext cx="4394794" cy="1604316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513C93-413C-F342-B20A-7628017DDAD5}"/>
              </a:ext>
            </a:extLst>
          </p:cNvPr>
          <p:cNvSpPr/>
          <p:nvPr/>
        </p:nvSpPr>
        <p:spPr>
          <a:xfrm>
            <a:off x="300030" y="4723966"/>
            <a:ext cx="4274569" cy="1822423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A7DF81-A563-104F-BD10-3045112DB3CC}"/>
              </a:ext>
            </a:extLst>
          </p:cNvPr>
          <p:cNvSpPr/>
          <p:nvPr/>
        </p:nvSpPr>
        <p:spPr>
          <a:xfrm>
            <a:off x="4785825" y="1379369"/>
            <a:ext cx="4180995" cy="1822423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201611-FE9C-034E-8589-229F2A38D070}"/>
              </a:ext>
            </a:extLst>
          </p:cNvPr>
          <p:cNvSpPr/>
          <p:nvPr/>
        </p:nvSpPr>
        <p:spPr>
          <a:xfrm>
            <a:off x="4785825" y="3441407"/>
            <a:ext cx="4108346" cy="2185214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57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2DF96-8E41-9D46-B1C6-785394A138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0126" y="6696909"/>
            <a:ext cx="2891862" cy="85619"/>
          </a:xfrm>
        </p:spPr>
        <p:txBody>
          <a:bodyPr/>
          <a:lstStyle/>
          <a:p>
            <a:r>
              <a:rPr lang="fr-FR" dirty="0"/>
              <a:t>2nd </a:t>
            </a:r>
            <a:r>
              <a:rPr lang="fr-FR" dirty="0" err="1"/>
              <a:t>Community</a:t>
            </a:r>
            <a:r>
              <a:rPr lang="fr-FR" dirty="0"/>
              <a:t> Meeting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C9423B-BE4F-E04D-8F88-2B6238AC6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2744" y="6613583"/>
            <a:ext cx="4191000" cy="257175"/>
          </a:xfrm>
        </p:spPr>
        <p:txBody>
          <a:bodyPr/>
          <a:lstStyle/>
          <a:p>
            <a:r>
              <a:rPr lang="en-US" dirty="0"/>
              <a:t>12-16 July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17FC2-CA9A-E847-A45E-D398C4544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A0859D-E7E2-954E-B140-8B18FDA8006D}"/>
              </a:ext>
            </a:extLst>
          </p:cNvPr>
          <p:cNvSpPr/>
          <p:nvPr/>
        </p:nvSpPr>
        <p:spPr>
          <a:xfrm>
            <a:off x="2286000" y="-13261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Muon collider design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708DEF-1BC6-6C48-BD45-DFB5CC59AD19}"/>
              </a:ext>
            </a:extLst>
          </p:cNvPr>
          <p:cNvSpPr/>
          <p:nvPr/>
        </p:nvSpPr>
        <p:spPr>
          <a:xfrm>
            <a:off x="327107" y="1219731"/>
            <a:ext cx="67056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0"/>
              </a:spcAft>
              <a:buSzPts val="1400"/>
            </a:pP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T2.1: Overall design parameters</a:t>
            </a: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T2.1.1 Baseline layout and parameters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T2.1.2 Physics requirements and performance optimization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(MDI collaboration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T2.1.3 Simulations tools development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T2.1.4 Start to end simulations of HEC complex (individual systems)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T2.1.5 Feasibility footprint, cost including powering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0"/>
              </a:spcAft>
              <a:buSzPts val="1400"/>
            </a:pPr>
            <a:endParaRPr lang="fr-FR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8C1FAE-D588-8249-BA04-BB79C5EDCD7E}"/>
              </a:ext>
            </a:extLst>
          </p:cNvPr>
          <p:cNvSpPr/>
          <p:nvPr/>
        </p:nvSpPr>
        <p:spPr>
          <a:xfrm>
            <a:off x="275302" y="2710582"/>
            <a:ext cx="8558527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0"/>
              </a:spcAft>
              <a:buSzPts val="1400"/>
            </a:pP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T2.2: Machine design</a:t>
            </a: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T2.2.1 Lattice design and single particle dynamics, including IR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(MDI collaboration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T2.2.2 Collective effects (impedance budget, beam-beam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,…)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T2.2.3 Injection and extraction/dumps/abort concepts and designs (including transfer lines in coordination with muon accelerators design)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T2.2.4 IR/FFS design, BIB (Beam Induced Background) and shielding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(MDI collaboration)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T2.2.5 Alignment, positioning,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errors and tolerance studies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T2.2.6 Machine protection concepts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T2.2.7 Neutrino hazard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0"/>
              </a:spcAft>
              <a:buSzPts val="1400"/>
            </a:pPr>
            <a:endParaRPr lang="fr-FR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57166F-2B27-6A48-9BB4-909240D549DE}"/>
              </a:ext>
            </a:extLst>
          </p:cNvPr>
          <p:cNvSpPr/>
          <p:nvPr/>
        </p:nvSpPr>
        <p:spPr>
          <a:xfrm>
            <a:off x="417189" y="4611205"/>
            <a:ext cx="8558527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0"/>
              </a:spcAft>
              <a:buSzPts val="1400"/>
            </a:pP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T2.3: Technical systems requirements and conceptual design</a:t>
            </a: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T2.3.1 Collider arc magnets: combined function magnets or other alternative magnets (open mid-plane dipoles...)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T2.3.2 Shielding, absorbers and dumps devices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T2.3.3 Global alignment techniques and girder studies, survey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T2.3.4 Machine protection system and shielding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T2.3.5 Power converter requirements and conceptual design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T2.3.6 RF system and integration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T2.3.7 Cryogenics for RF and magnets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T2.3.8 Beam diagnostics</a:t>
            </a: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T2.3.9 Vacuum systems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0"/>
              </a:spcAft>
              <a:buSzPts val="1400"/>
            </a:pPr>
            <a:endParaRPr lang="fr-FR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24BCD15-B42B-D84F-9CF2-A31B514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302" y="167195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Proposed </a:t>
            </a:r>
            <a:r>
              <a:rPr lang="en-US" sz="3600" dirty="0" err="1"/>
              <a:t>Workpackage</a:t>
            </a:r>
            <a:r>
              <a:rPr lang="en-US" sz="3600" dirty="0"/>
              <a:t> Tasks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97B2CB-DAB7-7E45-9067-3D60C844E9F9}"/>
              </a:ext>
            </a:extLst>
          </p:cNvPr>
          <p:cNvSpPr/>
          <p:nvPr/>
        </p:nvSpPr>
        <p:spPr>
          <a:xfrm>
            <a:off x="2149745" y="739029"/>
            <a:ext cx="4480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WP2: Muon Collider Design Study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405591-69E5-014C-91F5-B52E04CFD65E}"/>
              </a:ext>
            </a:extLst>
          </p:cNvPr>
          <p:cNvSpPr/>
          <p:nvPr/>
        </p:nvSpPr>
        <p:spPr>
          <a:xfrm>
            <a:off x="525578" y="1186947"/>
            <a:ext cx="8092843" cy="1328261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0254A9-6A96-FD41-9C60-F20F715951D6}"/>
              </a:ext>
            </a:extLst>
          </p:cNvPr>
          <p:cNvSpPr/>
          <p:nvPr/>
        </p:nvSpPr>
        <p:spPr>
          <a:xfrm>
            <a:off x="525578" y="2651995"/>
            <a:ext cx="8092843" cy="1822423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CFDAFF-237C-B64B-9B1A-1A92674548F1}"/>
              </a:ext>
            </a:extLst>
          </p:cNvPr>
          <p:cNvSpPr/>
          <p:nvPr/>
        </p:nvSpPr>
        <p:spPr>
          <a:xfrm>
            <a:off x="525578" y="4549498"/>
            <a:ext cx="8092843" cy="2053434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01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2DF96-8E41-9D46-B1C6-785394A138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5302" y="6339965"/>
            <a:ext cx="2138516" cy="266700"/>
          </a:xfrm>
        </p:spPr>
        <p:txBody>
          <a:bodyPr/>
          <a:lstStyle/>
          <a:p>
            <a:r>
              <a:rPr lang="fr-FR" dirty="0"/>
              <a:t>2nd </a:t>
            </a:r>
            <a:r>
              <a:rPr lang="fr-FR" dirty="0" err="1"/>
              <a:t>Community</a:t>
            </a:r>
            <a:r>
              <a:rPr lang="fr-FR" dirty="0"/>
              <a:t> Meeting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C9423B-BE4F-E04D-8F88-2B6238AC6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7000" y="6339965"/>
            <a:ext cx="4191000" cy="257175"/>
          </a:xfrm>
        </p:spPr>
        <p:txBody>
          <a:bodyPr/>
          <a:lstStyle/>
          <a:p>
            <a:r>
              <a:rPr lang="en-US" dirty="0"/>
              <a:t>12-16 July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17FC2-CA9A-E847-A45E-D398C4544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A0859D-E7E2-954E-B140-8B18FDA8006D}"/>
              </a:ext>
            </a:extLst>
          </p:cNvPr>
          <p:cNvSpPr/>
          <p:nvPr/>
        </p:nvSpPr>
        <p:spPr>
          <a:xfrm>
            <a:off x="2286000" y="-13261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Muon collider design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708DEF-1BC6-6C48-BD45-DFB5CC59AD19}"/>
              </a:ext>
            </a:extLst>
          </p:cNvPr>
          <p:cNvSpPr/>
          <p:nvPr/>
        </p:nvSpPr>
        <p:spPr>
          <a:xfrm>
            <a:off x="459074" y="1748773"/>
            <a:ext cx="80458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0"/>
              </a:spcAft>
              <a:buSzPts val="1400"/>
            </a:pPr>
            <a:endParaRPr lang="en-US" sz="1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T3.1 Short cycling magnet program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T3.2 Efficient, reproducible and stable power supplies and stored energy management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T3.3 High-gradient and high-Q SRF program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T3.4 Collider arc magnets: combined function magnets and alternative magnets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T3.5 Simulation tools development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T3.6 Beam screens (impedance and vacuum)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T3.7 Global alignment techniques and girder studies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0"/>
              </a:spcAft>
              <a:buSzPts val="1400"/>
            </a:pPr>
            <a:endParaRPr lang="en-US" sz="1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24BCD15-B42B-D84F-9CF2-A31B514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302" y="255078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Proposed </a:t>
            </a:r>
            <a:r>
              <a:rPr lang="en-US" sz="3600" dirty="0" err="1"/>
              <a:t>Workpackage</a:t>
            </a:r>
            <a:r>
              <a:rPr lang="en-US" sz="3600" dirty="0"/>
              <a:t> Tasks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97B2CB-DAB7-7E45-9067-3D60C844E9F9}"/>
              </a:ext>
            </a:extLst>
          </p:cNvPr>
          <p:cNvSpPr/>
          <p:nvPr/>
        </p:nvSpPr>
        <p:spPr>
          <a:xfrm>
            <a:off x="773086" y="1358847"/>
            <a:ext cx="30258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WP3: Technology R&amp;D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F95648-2772-144A-B8E1-CDA615EFA01C}"/>
              </a:ext>
            </a:extLst>
          </p:cNvPr>
          <p:cNvSpPr/>
          <p:nvPr/>
        </p:nvSpPr>
        <p:spPr>
          <a:xfrm>
            <a:off x="704016" y="1861116"/>
            <a:ext cx="7677984" cy="1918982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686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363" y="693175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Proposed </a:t>
            </a:r>
            <a:r>
              <a:rPr lang="en-US" sz="3600" dirty="0" err="1"/>
              <a:t>Workpackage</a:t>
            </a:r>
            <a:r>
              <a:rPr lang="en-US" sz="3600" dirty="0"/>
              <a:t> Timeline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6363" y="6441499"/>
            <a:ext cx="2382982" cy="121227"/>
          </a:xfrm>
        </p:spPr>
        <p:txBody>
          <a:bodyPr/>
          <a:lstStyle/>
          <a:p>
            <a:r>
              <a:rPr lang="fr-FR" dirty="0"/>
              <a:t>2nd </a:t>
            </a:r>
            <a:r>
              <a:rPr lang="fr-FR" dirty="0" err="1"/>
              <a:t>Community</a:t>
            </a:r>
            <a:r>
              <a:rPr lang="fr-FR" dirty="0"/>
              <a:t> Meeting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56972" y="6373524"/>
            <a:ext cx="4191000" cy="257175"/>
          </a:xfrm>
        </p:spPr>
        <p:txBody>
          <a:bodyPr/>
          <a:lstStyle/>
          <a:p>
            <a:r>
              <a:rPr lang="en-US" dirty="0"/>
              <a:t>12-16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08368" y="2350587"/>
            <a:ext cx="7367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process for the </a:t>
            </a:r>
            <a:r>
              <a:rPr lang="en-US" sz="2000" dirty="0" err="1"/>
              <a:t>Timelime</a:t>
            </a:r>
            <a:r>
              <a:rPr lang="en-US" sz="2000" dirty="0"/>
              <a:t> and  Resources/FTE first estimation and identification of the possible labs interested is on going.../</a:t>
            </a:r>
          </a:p>
        </p:txBody>
      </p:sp>
    </p:spTree>
    <p:extLst>
      <p:ext uri="{BB962C8B-B14F-4D97-AF65-F5344CB8AC3E}">
        <p14:creationId xmlns:p14="http://schemas.microsoft.com/office/powerpoint/2010/main" val="4240159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162744</TotalTime>
  <Words>818</Words>
  <Application>Microsoft Macintosh PowerPoint</Application>
  <PresentationFormat>On-screen Show (4:3)</PresentationFormat>
  <Paragraphs>119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Calibri</vt:lpstr>
      <vt:lpstr>Times New Roman</vt:lpstr>
      <vt:lpstr>Wingdings</vt:lpstr>
      <vt:lpstr>Office Theme</vt:lpstr>
      <vt:lpstr>IMCC - 1</vt:lpstr>
      <vt:lpstr>High-Energy Complex</vt:lpstr>
      <vt:lpstr>HEP Workpackages Description</vt:lpstr>
      <vt:lpstr>Proposed Workpackage Tasks</vt:lpstr>
      <vt:lpstr>Proposed Workpackage Tasks</vt:lpstr>
      <vt:lpstr>Proposed Workpackage Tasks</vt:lpstr>
      <vt:lpstr>Proposed Workpackage Timeline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Microsoft Office User</cp:lastModifiedBy>
  <cp:revision>561</cp:revision>
  <cp:lastPrinted>2021-07-07T17:27:45Z</cp:lastPrinted>
  <dcterms:created xsi:type="dcterms:W3CDTF">2019-06-07T07:36:38Z</dcterms:created>
  <dcterms:modified xsi:type="dcterms:W3CDTF">2021-07-13T13:22:28Z</dcterms:modified>
</cp:coreProperties>
</file>