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4"/>
  </p:notesMasterIdLst>
  <p:handoutMasterIdLst>
    <p:handoutMasterId r:id="rId25"/>
  </p:handoutMasterIdLst>
  <p:sldIdLst>
    <p:sldId id="264" r:id="rId3"/>
    <p:sldId id="302" r:id="rId4"/>
    <p:sldId id="303" r:id="rId5"/>
    <p:sldId id="258" r:id="rId6"/>
    <p:sldId id="329" r:id="rId7"/>
    <p:sldId id="260" r:id="rId8"/>
    <p:sldId id="261" r:id="rId9"/>
    <p:sldId id="262" r:id="rId10"/>
    <p:sldId id="263" r:id="rId11"/>
    <p:sldId id="269" r:id="rId12"/>
    <p:sldId id="307" r:id="rId13"/>
    <p:sldId id="330" r:id="rId14"/>
    <p:sldId id="331" r:id="rId15"/>
    <p:sldId id="332" r:id="rId16"/>
    <p:sldId id="334" r:id="rId17"/>
    <p:sldId id="337" r:id="rId18"/>
    <p:sldId id="336" r:id="rId19"/>
    <p:sldId id="335" r:id="rId20"/>
    <p:sldId id="312" r:id="rId21"/>
    <p:sldId id="333" r:id="rId22"/>
    <p:sldId id="267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9" autoAdjust="0"/>
    <p:restoredTop sz="96197" autoAdjust="0"/>
  </p:normalViewPr>
  <p:slideViewPr>
    <p:cSldViewPr snapToObjects="1" showGuides="1">
      <p:cViewPr varScale="1">
        <p:scale>
          <a:sx n="127" d="100"/>
          <a:sy n="127" d="100"/>
        </p:scale>
        <p:origin x="184" y="7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7/12/21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694969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7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5" r:id="rId5"/>
    <p:sldLayoutId id="2147483676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405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181100" y="2628066"/>
            <a:ext cx="6781800" cy="857250"/>
          </a:xfrm>
        </p:spPr>
        <p:txBody>
          <a:bodyPr/>
          <a:lstStyle/>
          <a:p>
            <a:r>
              <a:rPr lang="en-GB" dirty="0"/>
              <a:t>Proton driver session </a:t>
            </a:r>
            <a:br>
              <a:rPr lang="en-GB" dirty="0"/>
            </a:b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2483768" y="3927079"/>
            <a:ext cx="6122640" cy="132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S Gilardoni, N. 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Milas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b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F. 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Gerigk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, H. 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Bartosik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Acknowledgements: this time in particular to ESS colleagues</a:t>
            </a:r>
            <a:endParaRPr lang="en-US" sz="1600" dirty="0">
              <a:solidFill>
                <a:schemeClr val="bg1"/>
              </a:solidFill>
              <a:latin typeface="Arial Narrow"/>
            </a:endParaRPr>
          </a:p>
          <a:p>
            <a:pPr lvl="0" algn="r">
              <a:spcBef>
                <a:spcPct val="20000"/>
              </a:spcBef>
              <a:buClr>
                <a:srgbClr val="FF3645"/>
              </a:buClr>
              <a:defRPr/>
            </a:pPr>
            <a:r>
              <a:rPr lang="en-GB" sz="1350" dirty="0">
                <a:solidFill>
                  <a:prstClr val="white"/>
                </a:solidFill>
                <a:latin typeface="Arial Narrow"/>
              </a:rPr>
              <a:t>2nd Community meeting of the International Muon Colliders Design Study - July 2021</a:t>
            </a:r>
            <a:endParaRPr lang="en-GB" sz="1500" dirty="0">
              <a:solidFill>
                <a:prstClr val="white"/>
              </a:solidFill>
              <a:latin typeface="Arial Narr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Footer Placeholder 4"/>
          <p:cNvSpPr txBox="1"/>
          <p:nvPr/>
        </p:nvSpPr>
        <p:spPr>
          <a:xfrm>
            <a:off x="2139315" y="4903068"/>
            <a:ext cx="307467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196" name="Slide Number Placeholder 5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9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FFA</a:t>
            </a:r>
            <a:r>
              <a:rPr dirty="0"/>
              <a:t> “construction” Tasks</a:t>
            </a:r>
          </a:p>
        </p:txBody>
      </p:sp>
      <p:pic>
        <p:nvPicPr>
          <p:cNvPr id="197" name="Object 8" descr="Object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315" y="908106"/>
            <a:ext cx="4408443" cy="317916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BB2332-220A-E345-B706-B73B1045F616}"/>
              </a:ext>
            </a:extLst>
          </p:cNvPr>
          <p:cNvSpPr txBox="1"/>
          <p:nvPr/>
        </p:nvSpPr>
        <p:spPr>
          <a:xfrm>
            <a:off x="2526573" y="4214675"/>
            <a:ext cx="3937679" cy="6924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marL="214313" indent="-214313" defTabSz="342900" hangingPunct="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  <a:sym typeface="Calibri"/>
              </a:rPr>
              <a:t>Strong synergies with HE acceleration</a:t>
            </a:r>
          </a:p>
          <a:p>
            <a:pPr marL="214313" indent="-214313" defTabSz="342900" hangingPunct="0">
              <a:buFont typeface="Arial" panose="020B0604020202020204" pitchFamily="34" charset="0"/>
              <a:buChar char="•"/>
            </a:pPr>
            <a:r>
              <a:rPr lang="en-GB" sz="1350" dirty="0"/>
              <a:t>Magnet design is key</a:t>
            </a:r>
          </a:p>
          <a:p>
            <a:pPr marL="214313" indent="-214313" defTabSz="342900" hangingPunct="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  <a:sym typeface="Calibri"/>
              </a:rPr>
              <a:t>Would re</a:t>
            </a:r>
            <a:r>
              <a:rPr lang="en-GB" sz="1350" dirty="0"/>
              <a:t>quire specific beam dynamics studies</a:t>
            </a:r>
            <a:r>
              <a:rPr lang="en-GB" sz="1350" dirty="0">
                <a:solidFill>
                  <a:srgbClr val="000000"/>
                </a:solidFill>
                <a:sym typeface="Calibri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51484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E76E62-EA99-6A44-97A5-1CD984EA132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100" dirty="0">
                <a:latin typeface="+mn-lt"/>
              </a:rPr>
              <a:t>2021-2022 : </a:t>
            </a:r>
          </a:p>
          <a:p>
            <a:pPr lvl="1"/>
            <a:r>
              <a:rPr lang="en-GB" sz="1100" dirty="0">
                <a:latin typeface="+mn-lt"/>
              </a:rPr>
              <a:t>Wrap-up of previous studies and performances of existing and future similar proton sources.</a:t>
            </a:r>
          </a:p>
          <a:p>
            <a:pPr lvl="1"/>
            <a:r>
              <a:rPr lang="en-GB" sz="1100" dirty="0">
                <a:latin typeface="+mn-lt"/>
              </a:rPr>
              <a:t>Define preferred rings schemes : w. or w/o acceleration in accumulator.</a:t>
            </a:r>
          </a:p>
          <a:p>
            <a:pPr lvl="1"/>
            <a:r>
              <a:rPr lang="en-GB" sz="1100" dirty="0">
                <a:latin typeface="+mn-lt"/>
              </a:rPr>
              <a:t>Identify studies with the BD work package to define possible energy intervals if any </a:t>
            </a:r>
            <a:r>
              <a:rPr lang="en-GB" sz="1100" dirty="0" err="1">
                <a:latin typeface="+mn-lt"/>
              </a:rPr>
              <a:t>wrt</a:t>
            </a:r>
            <a:r>
              <a:rPr lang="en-GB" sz="1100" dirty="0">
                <a:latin typeface="+mn-lt"/>
              </a:rPr>
              <a:t> to collective effects</a:t>
            </a:r>
          </a:p>
          <a:p>
            <a:pPr lvl="1"/>
            <a:r>
              <a:rPr lang="en-GB" sz="1100" dirty="0">
                <a:latin typeface="+mn-lt"/>
              </a:rPr>
              <a:t>Specify dedicated studies for FFA option </a:t>
            </a:r>
            <a:r>
              <a:rPr lang="en-GB" sz="1100" dirty="0" err="1">
                <a:latin typeface="+mn-lt"/>
              </a:rPr>
              <a:t>wrt</a:t>
            </a:r>
            <a:r>
              <a:rPr lang="en-GB" sz="1100" dirty="0">
                <a:latin typeface="+mn-lt"/>
              </a:rPr>
              <a:t> collective effects</a:t>
            </a:r>
          </a:p>
          <a:p>
            <a:pPr lvl="1"/>
            <a:r>
              <a:rPr lang="en-GB" sz="1100" dirty="0">
                <a:latin typeface="+mn-lt"/>
              </a:rPr>
              <a:t>Revise existing design of </a:t>
            </a:r>
            <a:r>
              <a:rPr lang="en-GB" sz="1100" dirty="0" err="1">
                <a:latin typeface="+mn-lt"/>
              </a:rPr>
              <a:t>Linacs</a:t>
            </a:r>
            <a:r>
              <a:rPr lang="en-GB" sz="1100" dirty="0">
                <a:latin typeface="+mn-lt"/>
              </a:rPr>
              <a:t> </a:t>
            </a:r>
            <a:r>
              <a:rPr lang="en-GB" sz="1100" dirty="0">
                <a:latin typeface="+mn-lt"/>
                <a:sym typeface="Wingdings" pitchFamily="2" charset="2"/>
              </a:rPr>
              <a:t> </a:t>
            </a:r>
            <a:r>
              <a:rPr lang="en-GB" sz="1100" dirty="0">
                <a:latin typeface="+mn-lt"/>
              </a:rPr>
              <a:t>needs to define final emittance (spot size on target)</a:t>
            </a:r>
          </a:p>
          <a:p>
            <a:r>
              <a:rPr lang="en-GB" sz="1100" dirty="0">
                <a:latin typeface="+mn-lt"/>
              </a:rPr>
              <a:t>2022 :</a:t>
            </a:r>
          </a:p>
          <a:p>
            <a:pPr lvl="1"/>
            <a:r>
              <a:rPr lang="en-GB" sz="1100" dirty="0">
                <a:latin typeface="+mn-lt"/>
              </a:rPr>
              <a:t>revision of state of the art of H</a:t>
            </a:r>
            <a:r>
              <a:rPr lang="en-GB" sz="1100" baseline="30000" dirty="0">
                <a:latin typeface="+mn-lt"/>
              </a:rPr>
              <a:t>-</a:t>
            </a:r>
            <a:r>
              <a:rPr lang="en-GB" sz="1100" dirty="0">
                <a:latin typeface="+mn-lt"/>
              </a:rPr>
              <a:t> sources and define best promising source technology</a:t>
            </a:r>
          </a:p>
          <a:p>
            <a:pPr lvl="1"/>
            <a:r>
              <a:rPr lang="en-GB" sz="1100" dirty="0">
                <a:latin typeface="+mn-lt"/>
              </a:rPr>
              <a:t>preliminary ring lattice design and target delivery system</a:t>
            </a:r>
          </a:p>
          <a:p>
            <a:pPr lvl="1"/>
            <a:r>
              <a:rPr lang="en-GB" sz="1100" dirty="0">
                <a:latin typeface="+mn-lt"/>
              </a:rPr>
              <a:t>conceptual design of recombination scheme —&gt; revision of MAPS</a:t>
            </a:r>
          </a:p>
          <a:p>
            <a:pPr lvl="1"/>
            <a:r>
              <a:rPr lang="en-GB" sz="1100" dirty="0">
                <a:latin typeface="+mn-lt"/>
              </a:rPr>
              <a:t>FFA first lattice design</a:t>
            </a:r>
          </a:p>
          <a:p>
            <a:pPr lvl="1"/>
            <a:r>
              <a:rPr lang="en-GB" sz="1100" dirty="0">
                <a:latin typeface="+mn-lt"/>
              </a:rPr>
              <a:t>Improved studies of collective effects</a:t>
            </a:r>
          </a:p>
          <a:p>
            <a:r>
              <a:rPr lang="en-GB" sz="1100" dirty="0">
                <a:latin typeface="+mn-lt"/>
              </a:rPr>
              <a:t>2023: </a:t>
            </a:r>
          </a:p>
          <a:p>
            <a:pPr lvl="1"/>
            <a:r>
              <a:rPr lang="en-GB" sz="1100" dirty="0">
                <a:latin typeface="+mn-lt"/>
              </a:rPr>
              <a:t>Definition of the preferred energy range</a:t>
            </a:r>
          </a:p>
          <a:p>
            <a:pPr lvl="1"/>
            <a:r>
              <a:rPr lang="en-GB" sz="1100" dirty="0">
                <a:latin typeface="+mn-lt"/>
              </a:rPr>
              <a:t>Integration of </a:t>
            </a:r>
            <a:r>
              <a:rPr lang="en-GB" sz="1100" dirty="0" err="1">
                <a:latin typeface="+mn-lt"/>
              </a:rPr>
              <a:t>linac</a:t>
            </a:r>
            <a:r>
              <a:rPr lang="en-GB" sz="1100" dirty="0">
                <a:latin typeface="+mn-lt"/>
              </a:rPr>
              <a:t> and rings in real geometry</a:t>
            </a:r>
          </a:p>
          <a:p>
            <a:r>
              <a:rPr lang="en-GB" sz="1100" dirty="0">
                <a:latin typeface="+mn-lt"/>
              </a:rPr>
              <a:t>2024</a:t>
            </a:r>
          </a:p>
          <a:p>
            <a:pPr lvl="1"/>
            <a:r>
              <a:rPr lang="en-GB" sz="1100" dirty="0">
                <a:latin typeface="+mn-lt"/>
              </a:rPr>
              <a:t>conceptual design of proton complex </a:t>
            </a:r>
          </a:p>
          <a:p>
            <a:endParaRPr lang="en-GB" sz="1100" dirty="0">
              <a:latin typeface="+mn-lt"/>
            </a:endParaRPr>
          </a:p>
          <a:p>
            <a:endParaRPr lang="en-GB" sz="1100" dirty="0">
              <a:latin typeface="+mn-lt"/>
            </a:endParaRPr>
          </a:p>
          <a:p>
            <a:endParaRPr lang="en-GB" sz="11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3FDC08-851B-2843-9664-D1D4A556F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F42204-5CFC-A245-ACE4-7E9BDB98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Very tentative and educated guess planning</a:t>
            </a:r>
          </a:p>
        </p:txBody>
      </p:sp>
    </p:spTree>
    <p:extLst>
      <p:ext uri="{BB962C8B-B14F-4D97-AF65-F5344CB8AC3E}">
        <p14:creationId xmlns:p14="http://schemas.microsoft.com/office/powerpoint/2010/main" val="2406904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Footer Placeholder 4"/>
          <p:cNvSpPr txBox="1"/>
          <p:nvPr/>
        </p:nvSpPr>
        <p:spPr>
          <a:xfrm>
            <a:off x="2139315" y="4903068"/>
            <a:ext cx="307467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353" name="Title 1"/>
          <p:cNvSpPr txBox="1">
            <a:spLocks noGrp="1"/>
          </p:cNvSpPr>
          <p:nvPr>
            <p:ph type="title"/>
          </p:nvPr>
        </p:nvSpPr>
        <p:spPr>
          <a:xfrm>
            <a:off x="1485900" y="0"/>
            <a:ext cx="6172200" cy="4191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/>
            </a:lvl1pPr>
          </a:lstStyle>
          <a:p>
            <a:r>
              <a:t>Proposed Workpackage Resources</a:t>
            </a:r>
          </a:p>
        </p:txBody>
      </p:sp>
      <p:sp>
        <p:nvSpPr>
          <p:cNvPr id="35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7235532" y="4925370"/>
            <a:ext cx="193968" cy="18623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355" name="TextBox 2"/>
          <p:cNvSpPr txBox="1"/>
          <p:nvPr/>
        </p:nvSpPr>
        <p:spPr>
          <a:xfrm>
            <a:off x="1331640" y="1131590"/>
            <a:ext cx="6731402" cy="3000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>
            <a:spAutoFit/>
          </a:bodyPr>
          <a:lstStyle/>
          <a:p>
            <a:r>
              <a:rPr lang="en-GB" sz="1350" dirty="0"/>
              <a:t>Educated guess of exclusively the most urgent --- key activities</a:t>
            </a:r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  <a:p>
            <a:endParaRPr sz="1350" dirty="0"/>
          </a:p>
        </p:txBody>
      </p: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DCEB971B-1023-D04D-9852-C298A1EC1E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1098600"/>
              </p:ext>
            </p:extLst>
          </p:nvPr>
        </p:nvGraphicFramePr>
        <p:xfrm>
          <a:off x="162939" y="1602784"/>
          <a:ext cx="8876142" cy="2311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59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861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</a:rPr>
                        <a:t>Task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</a:rPr>
                        <a:t>Staff
[pm]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</a:rPr>
                        <a:t>postdoc [pm]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</a:rPr>
                        <a:t>student [pm]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</a:rPr>
                        <a:t>Cash
[kEUR]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</a:rPr>
                        <a:t>Comment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FFA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 dirty="0"/>
                        <a:t>0.2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GB" sz="1200" dirty="0" err="1"/>
                        <a:t>Tbd</a:t>
                      </a:r>
                      <a:endParaRPr sz="1200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 dirty="0" err="1"/>
                        <a:t>Lattice+Physics</a:t>
                      </a:r>
                      <a:r>
                        <a:rPr sz="1200" dirty="0"/>
                        <a:t> + magnets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Accumulator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0.2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GB" sz="1200" dirty="0" err="1"/>
                        <a:t>Tbd</a:t>
                      </a:r>
                      <a:endParaRPr sz="1200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Lattice and beam dynamics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Compressor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0.2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GB" sz="1200" dirty="0" err="1"/>
                        <a:t>Tbd</a:t>
                      </a:r>
                      <a:endParaRPr sz="1200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Lattice and beam dynamics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Linac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0.1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sz="120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GB" sz="1200" dirty="0" err="1"/>
                        <a:t>Tbd</a:t>
                      </a:r>
                      <a:endParaRPr sz="1200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Preliminary lattice 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H- sources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 sz="120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GB" sz="1200" dirty="0" err="1"/>
                        <a:t>Tbd</a:t>
                      </a:r>
                      <a:endParaRPr sz="1200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 dirty="0"/>
                        <a:t>Distributed between labs (2 </a:t>
                      </a:r>
                      <a:r>
                        <a:rPr sz="1200" dirty="0" err="1"/>
                        <a:t>eng</a:t>
                      </a:r>
                      <a:r>
                        <a:rPr sz="1200" dirty="0"/>
                        <a:t>, 1 Phys)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CB99B-D74E-C443-9D14-8D986328C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36" y="2355726"/>
            <a:ext cx="6781800" cy="857250"/>
          </a:xfrm>
        </p:spPr>
        <p:txBody>
          <a:bodyPr/>
          <a:lstStyle/>
          <a:p>
            <a:r>
              <a:rPr lang="en-GB" dirty="0"/>
              <a:t>Who did what for similar proton sources</a:t>
            </a:r>
          </a:p>
        </p:txBody>
      </p:sp>
    </p:spTree>
    <p:extLst>
      <p:ext uri="{BB962C8B-B14F-4D97-AF65-F5344CB8AC3E}">
        <p14:creationId xmlns:p14="http://schemas.microsoft.com/office/powerpoint/2010/main" val="465251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AE0503-F3D5-5948-BE5A-1C6BBC87ED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0CB1E8-2AE2-0246-AEE5-F4007C04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</a:t>
            </a:r>
            <a:r>
              <a:rPr lang="en-GB" dirty="0" err="1"/>
              <a:t>linac</a:t>
            </a:r>
            <a:r>
              <a:rPr lang="en-GB" dirty="0"/>
              <a:t> – from N. </a:t>
            </a:r>
            <a:r>
              <a:rPr lang="en-GB" dirty="0" err="1"/>
              <a:t>Milas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BB5412-2EB3-4A42-B6BF-6F14531EB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160062"/>
            <a:ext cx="6948264" cy="381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604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30A1D0-589A-EF4A-A898-E253EF096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391" y="1276350"/>
            <a:ext cx="6137218" cy="350520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4F28EC-A076-5146-A6C3-945485A616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327561-5257-5448-9DD1-C509C73BE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>
            <a:normAutofit/>
          </a:bodyPr>
          <a:lstStyle/>
          <a:p>
            <a:r>
              <a:rPr lang="en-GB" dirty="0"/>
              <a:t>SPL dedicated design – F. </a:t>
            </a:r>
            <a:r>
              <a:rPr lang="en-GB" dirty="0" err="1"/>
              <a:t>Gerigk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AC561A-B23E-3945-8671-8B442749A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391" y="1201756"/>
            <a:ext cx="6137218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9400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CD3960-1ABE-BB44-A836-529B5FD9E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941" y="1276350"/>
            <a:ext cx="6388117" cy="350520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E69D76-E7F6-3549-9955-5C5041030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16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EBE4B0-97D5-334C-B890-5A33A279F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>
            <a:normAutofit/>
          </a:bodyPr>
          <a:lstStyle/>
          <a:p>
            <a:r>
              <a:rPr lang="en-GB" dirty="0"/>
              <a:t>PIPII </a:t>
            </a:r>
            <a:r>
              <a:rPr lang="en-GB" dirty="0" err="1"/>
              <a:t>Linac</a:t>
            </a:r>
            <a:r>
              <a:rPr lang="en-GB" dirty="0"/>
              <a:t> - FNAL</a:t>
            </a:r>
          </a:p>
        </p:txBody>
      </p:sp>
    </p:spTree>
    <p:extLst>
      <p:ext uri="{BB962C8B-B14F-4D97-AF65-F5344CB8AC3E}">
        <p14:creationId xmlns:p14="http://schemas.microsoft.com/office/powerpoint/2010/main" val="3914781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F06EB9-DE3B-0C42-8926-C013602FB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F8DBA9-692C-644C-AD8C-E8B769013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H- stripping injection – SNS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55C790-A606-414A-8885-DAB5E6C7E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588" y="1216644"/>
            <a:ext cx="6537424" cy="367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24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EBE7B3-DAB3-CB43-9927-ED7584386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42D5AC-CFC0-754D-860B-2AF7EDE1B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Dedicated PDAC – F. </a:t>
            </a:r>
            <a:r>
              <a:rPr lang="en-GB" dirty="0" err="1"/>
              <a:t>Gerigk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D148DD-033F-AA4C-8623-7E27B6503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110" y="1106214"/>
            <a:ext cx="6969472" cy="37979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C48BD-0A42-7148-8374-3DEE97C1E673}"/>
              </a:ext>
            </a:extLst>
          </p:cNvPr>
          <p:cNvSpPr txBox="1"/>
          <p:nvPr/>
        </p:nvSpPr>
        <p:spPr>
          <a:xfrm>
            <a:off x="179512" y="4808697"/>
            <a:ext cx="37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Most recent studies from </a:t>
            </a:r>
            <a:r>
              <a:rPr lang="en-GB" dirty="0" err="1"/>
              <a:t>Aiba</a:t>
            </a:r>
            <a:r>
              <a:rPr lang="en-GB" dirty="0"/>
              <a:t>- PSI</a:t>
            </a:r>
          </a:p>
        </p:txBody>
      </p:sp>
    </p:spTree>
    <p:extLst>
      <p:ext uri="{BB962C8B-B14F-4D97-AF65-F5344CB8AC3E}">
        <p14:creationId xmlns:p14="http://schemas.microsoft.com/office/powerpoint/2010/main" val="3326795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A0121A-6FE5-0A44-AAB4-BAD0EC9A1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FC156E-B1E6-DA4B-8453-6F51EE2AA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7381056" cy="857250"/>
          </a:xfrm>
        </p:spPr>
        <p:txBody>
          <a:bodyPr/>
          <a:lstStyle/>
          <a:p>
            <a:pPr algn="l"/>
            <a:r>
              <a:rPr lang="en-GB">
                <a:latin typeface="+mj-lt"/>
              </a:rPr>
              <a:t>High power study of J‐PARC Rapid Cycling</a:t>
            </a:r>
            <a:br>
              <a:rPr lang="en-GB">
                <a:latin typeface="+mj-lt"/>
              </a:rPr>
            </a:br>
            <a:r>
              <a:rPr lang="en-GB">
                <a:latin typeface="+mj-lt"/>
              </a:rPr>
              <a:t>Synchrotron (RCS)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57B49C-197B-9243-B5D9-1CE4EFCDB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04452" y="401545"/>
            <a:ext cx="3477468" cy="48016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31BA2A-AB19-654F-81B3-F8B2BB43B8CA}"/>
              </a:ext>
            </a:extLst>
          </p:cNvPr>
          <p:cNvSpPr txBox="1"/>
          <p:nvPr/>
        </p:nvSpPr>
        <p:spPr>
          <a:xfrm>
            <a:off x="314156" y="4434666"/>
            <a:ext cx="817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Maximum power limited by spallation target and water cooling in summer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19E512-4BD4-5149-AE21-73A12198E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80979" y="525388"/>
            <a:ext cx="3112811" cy="44692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7FB168-948D-CA46-B6A7-249CC3FC7E48}"/>
              </a:ext>
            </a:extLst>
          </p:cNvPr>
          <p:cNvSpPr txBox="1"/>
          <p:nvPr/>
        </p:nvSpPr>
        <p:spPr>
          <a:xfrm>
            <a:off x="7092280" y="762258"/>
            <a:ext cx="195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By K. Yamamoto </a:t>
            </a:r>
          </a:p>
        </p:txBody>
      </p:sp>
    </p:spTree>
    <p:extLst>
      <p:ext uri="{BB962C8B-B14F-4D97-AF65-F5344CB8AC3E}">
        <p14:creationId xmlns:p14="http://schemas.microsoft.com/office/powerpoint/2010/main" val="251034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B07714-4821-C041-BDE4-E29DDBFF1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025B8-9ED3-7649-9930-0029739E8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the scene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9E57A4-FE0A-674C-ADB0-A3EBCFA08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9387"/>
            <a:ext cx="90932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12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1337EF-DFE1-2848-9BFD-98D15DF665B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181100" y="1111220"/>
            <a:ext cx="6781799" cy="382590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D759F2-F321-A24A-A37F-5263365F2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79B094-F03C-3444-8979-EFD51585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FFA – S. Machida</a:t>
            </a:r>
          </a:p>
        </p:txBody>
      </p:sp>
    </p:spTree>
    <p:extLst>
      <p:ext uri="{BB962C8B-B14F-4D97-AF65-F5344CB8AC3E}">
        <p14:creationId xmlns:p14="http://schemas.microsoft.com/office/powerpoint/2010/main" val="1269480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772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very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much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support</a:t>
            </a: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and 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A81D22-9138-B545-A165-8ED2B6FE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E77780-7C71-C945-A163-21E09639B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first tentative parameter table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F5F1BF-529B-F14C-8ED3-E45084F2D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635000"/>
            <a:ext cx="7023100" cy="441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C98F9E-5CE5-D648-B35E-A70519727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867894"/>
            <a:ext cx="16891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88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Footer Placeholder 4"/>
          <p:cNvSpPr txBox="1"/>
          <p:nvPr/>
        </p:nvSpPr>
        <p:spPr>
          <a:xfrm>
            <a:off x="2171700" y="4880180"/>
            <a:ext cx="4743450" cy="13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200">
                <a:solidFill>
                  <a:srgbClr val="808080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170" name="Content Placeholder 1"/>
          <p:cNvSpPr txBox="1">
            <a:spLocks noGrp="1"/>
          </p:cNvSpPr>
          <p:nvPr>
            <p:ph sz="quarter" idx="12"/>
          </p:nvPr>
        </p:nvSpPr>
        <p:spPr>
          <a:xfrm>
            <a:off x="533400" y="1063625"/>
            <a:ext cx="8305800" cy="3536156"/>
          </a:xfrm>
          <a:prstGeom prst="rect">
            <a:avLst/>
          </a:prstGeom>
        </p:spPr>
        <p:txBody>
          <a:bodyPr/>
          <a:lstStyle/>
          <a:p>
            <a:pPr marL="195453" indent="-195453" defTabSz="260604">
              <a:spcBef>
                <a:spcPts val="225"/>
              </a:spcBef>
              <a:defRPr sz="1520"/>
            </a:pPr>
            <a:r>
              <a:rPr dirty="0"/>
              <a:t>Outstanding points from first Community meeting plus </a:t>
            </a:r>
            <a:r>
              <a:rPr b="1" dirty="0"/>
              <a:t>update discussion</a:t>
            </a:r>
            <a:r>
              <a:rPr dirty="0"/>
              <a:t>:</a:t>
            </a:r>
          </a:p>
          <a:p>
            <a:pPr marL="195453" indent="-195453" defTabSz="260604">
              <a:spcBef>
                <a:spcPts val="225"/>
              </a:spcBef>
              <a:defRPr sz="1520"/>
            </a:pPr>
            <a:endParaRPr dirty="0"/>
          </a:p>
          <a:p>
            <a:pPr marL="456057" lvl="1" indent="-195453" defTabSz="260604">
              <a:spcBef>
                <a:spcPts val="225"/>
              </a:spcBef>
              <a:buChar char="•"/>
              <a:defRPr sz="1520"/>
            </a:pPr>
            <a:r>
              <a:rPr dirty="0"/>
              <a:t>High intensity/brightness H</a:t>
            </a:r>
            <a:r>
              <a:rPr baseline="29368" dirty="0"/>
              <a:t>-</a:t>
            </a:r>
            <a:r>
              <a:rPr dirty="0"/>
              <a:t> source</a:t>
            </a:r>
          </a:p>
          <a:p>
            <a:pPr marL="684085" lvl="2" indent="-162878" defTabSz="260604">
              <a:spcBef>
                <a:spcPts val="225"/>
              </a:spcBef>
              <a:buChar char="–"/>
              <a:defRPr sz="1520"/>
            </a:pPr>
            <a:r>
              <a:rPr dirty="0"/>
              <a:t>Very positive experience from J-PARC and SNS</a:t>
            </a:r>
            <a:endParaRPr sz="1596" dirty="0"/>
          </a:p>
          <a:p>
            <a:pPr marL="684085" lvl="2" indent="-162878" defTabSz="260604">
              <a:spcBef>
                <a:spcPts val="225"/>
              </a:spcBef>
              <a:buChar char="–"/>
              <a:defRPr sz="1520"/>
            </a:pPr>
            <a:r>
              <a:rPr dirty="0"/>
              <a:t>Low repetition rate, long-pulse, high-current source needs dedicated experts and a continuous effort.</a:t>
            </a:r>
          </a:p>
          <a:p>
            <a:pPr marL="684085" lvl="2" indent="-162878" defTabSz="260604">
              <a:spcBef>
                <a:spcPts val="225"/>
              </a:spcBef>
              <a:buChar char="–"/>
              <a:defRPr sz="1520" b="1"/>
            </a:pPr>
            <a:r>
              <a:rPr dirty="0"/>
              <a:t>Sources in general for multi-MW sources are challenging (both for protons as H-)</a:t>
            </a:r>
            <a:br>
              <a:rPr dirty="0"/>
            </a:br>
            <a:endParaRPr dirty="0"/>
          </a:p>
          <a:p>
            <a:pPr marL="456057" lvl="1" indent="-195453" defTabSz="260604">
              <a:spcBef>
                <a:spcPts val="225"/>
              </a:spcBef>
              <a:buChar char="•"/>
              <a:defRPr sz="1520"/>
            </a:pPr>
            <a:r>
              <a:rPr dirty="0"/>
              <a:t>Stripping foil at accumulator injection</a:t>
            </a:r>
          </a:p>
          <a:p>
            <a:pPr marL="684085" lvl="2" indent="-162878" defTabSz="260604">
              <a:spcBef>
                <a:spcPts val="225"/>
              </a:spcBef>
              <a:buChar char="–"/>
              <a:defRPr sz="1520"/>
            </a:pPr>
            <a:r>
              <a:rPr dirty="0"/>
              <a:t>Lifetime and injection hardware activation might become a limiting factor</a:t>
            </a:r>
            <a:endParaRPr sz="1596" dirty="0"/>
          </a:p>
          <a:p>
            <a:pPr marL="684085" lvl="2" indent="-162878" defTabSz="260604">
              <a:spcBef>
                <a:spcPts val="225"/>
              </a:spcBef>
              <a:buChar char="–"/>
              <a:defRPr sz="1520"/>
            </a:pPr>
            <a:r>
              <a:rPr dirty="0"/>
              <a:t>SNS predicts limit for the foil at 5 MW</a:t>
            </a:r>
          </a:p>
          <a:p>
            <a:pPr marL="684085" lvl="2" indent="-162878" defTabSz="260604">
              <a:spcBef>
                <a:spcPts val="225"/>
              </a:spcBef>
              <a:buChar char="–"/>
              <a:defRPr sz="1520"/>
            </a:pPr>
            <a:r>
              <a:rPr dirty="0"/>
              <a:t>Laser stripping R&amp;D valid alternative (eventually baseline)</a:t>
            </a:r>
            <a:br>
              <a:rPr dirty="0"/>
            </a:br>
            <a:endParaRPr dirty="0"/>
          </a:p>
          <a:p>
            <a:pPr marL="456057" lvl="1" indent="-195453" defTabSz="260604">
              <a:spcBef>
                <a:spcPts val="225"/>
              </a:spcBef>
              <a:buChar char="•"/>
              <a:defRPr sz="1520"/>
            </a:pPr>
            <a:r>
              <a:rPr dirty="0"/>
              <a:t>Accumulator/buncher and combiner</a:t>
            </a:r>
          </a:p>
          <a:p>
            <a:pPr marL="684085" lvl="2" indent="-162878" defTabSz="260604">
              <a:spcBef>
                <a:spcPts val="225"/>
              </a:spcBef>
              <a:buChar char="–"/>
              <a:defRPr sz="1520"/>
            </a:pPr>
            <a:r>
              <a:rPr dirty="0"/>
              <a:t>Short bunches and low repetition rate challenging</a:t>
            </a:r>
          </a:p>
        </p:txBody>
      </p:sp>
      <p:sp>
        <p:nvSpPr>
          <p:cNvPr id="171" name="Slide Number Placeholder 2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72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Where the R&amp;D could go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E2D8-1200-2340-9BF2-E5A27493CC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1215827"/>
            <a:ext cx="8305800" cy="3536156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000" dirty="0">
                <a:latin typeface="+mn-lt"/>
              </a:rPr>
              <a:t>Mechanisms looked at in the accumulator/buncher ring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Transverse space charge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RF matching w/o and w/ space charge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Longitudinal microwave instability from a broad-band impedance 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Longitudinal coupled-bunch instability from RF HOMs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Transverse head-tail instability (single-bunch and coupled-bunch) from RW 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TMCI from a broad-band impedance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BBU (single-bunch and multi-bunch) from a broad-band impedance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000" dirty="0">
                <a:latin typeface="+mn-lt"/>
              </a:rPr>
              <a:t>Mechanisms looked at in the buncher ring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dirty="0">
                <a:latin typeface="+mn-lt"/>
              </a:rPr>
              <a:t>Bunch rotation with longitudinal space charge (analytically and using the ESME program)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endParaRPr lang="en-US" sz="1000" dirty="0">
              <a:latin typeface="+mn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000" b="1" dirty="0">
                <a:latin typeface="+mn-lt"/>
              </a:rPr>
              <a:t>No major obstacles </a:t>
            </a:r>
            <a:r>
              <a:rPr lang="en-US" sz="1000" dirty="0">
                <a:latin typeface="+mn-lt"/>
              </a:rPr>
              <a:t>have been found with the current parameters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endParaRPr lang="en-US" sz="1000" dirty="0">
              <a:latin typeface="+mn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000" b="1" dirty="0">
                <a:latin typeface="+mn-lt"/>
              </a:rPr>
              <a:t>More detailed investigations have to be performed to investigate 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b="1" dirty="0">
                <a:latin typeface="+mn-lt"/>
              </a:rPr>
              <a:t>Electron-cloud effects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000" b="1" dirty="0">
                <a:latin typeface="+mn-lt"/>
              </a:rPr>
              <a:t>Halo formation and beam losses in both rings</a:t>
            </a:r>
          </a:p>
          <a:p>
            <a:pPr marL="342900" lvl="1" indent="-342900" algn="just">
              <a:spcBef>
                <a:spcPts val="300"/>
              </a:spcBef>
              <a:buSzPct val="120000"/>
            </a:pPr>
            <a:r>
              <a:rPr lang="en-US" sz="1000" b="1" dirty="0">
                <a:latin typeface="+mn-lt"/>
              </a:rPr>
              <a:t>Discussed with BD WP</a:t>
            </a:r>
          </a:p>
          <a:p>
            <a:pPr marL="342900" lvl="1" indent="-342900" algn="just">
              <a:spcBef>
                <a:spcPts val="300"/>
              </a:spcBef>
              <a:buSzPct val="120000"/>
            </a:pPr>
            <a:r>
              <a:rPr lang="en-US" sz="1000" b="1" dirty="0">
                <a:latin typeface="+mn-lt"/>
              </a:rPr>
              <a:t>Specific studies must be done for the FFA option</a:t>
            </a:r>
          </a:p>
          <a:p>
            <a:pPr marL="342900" lvl="1" indent="-342900" algn="just">
              <a:spcBef>
                <a:spcPts val="300"/>
              </a:spcBef>
              <a:buSzPct val="120000"/>
            </a:pPr>
            <a:r>
              <a:rPr lang="en-US" sz="1000" b="1" dirty="0">
                <a:latin typeface="+mn-lt"/>
              </a:rPr>
              <a:t>Less </a:t>
            </a:r>
            <a:r>
              <a:rPr lang="en-US" sz="1000" b="1" dirty="0" err="1">
                <a:latin typeface="+mn-lt"/>
              </a:rPr>
              <a:t>unknonws</a:t>
            </a:r>
            <a:r>
              <a:rPr lang="en-US" sz="1000" b="1" dirty="0">
                <a:latin typeface="+mn-lt"/>
              </a:rPr>
              <a:t> for the </a:t>
            </a:r>
            <a:r>
              <a:rPr lang="en-US" sz="1000" b="1" dirty="0" err="1">
                <a:latin typeface="+mn-lt"/>
              </a:rPr>
              <a:t>Linac</a:t>
            </a:r>
            <a:r>
              <a:rPr lang="en-US" sz="1000" b="1" dirty="0">
                <a:latin typeface="+mn-lt"/>
              </a:rPr>
              <a:t> BD inspired from existing/in construction </a:t>
            </a:r>
            <a:r>
              <a:rPr lang="en-US" sz="1000" b="1" dirty="0" err="1">
                <a:latin typeface="+mn-lt"/>
              </a:rPr>
              <a:t>linacs</a:t>
            </a:r>
            <a:r>
              <a:rPr lang="en-US" sz="1000" b="1" dirty="0">
                <a:latin typeface="+mn-lt"/>
              </a:rPr>
              <a:t> 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endParaRPr lang="en-US" sz="1000" dirty="0">
              <a:latin typeface="+mn-lt"/>
            </a:endParaRPr>
          </a:p>
          <a:p>
            <a:endParaRPr lang="en-GB" sz="10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BEA716-46BA-4E42-BFB9-04C527671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F3C184-01F0-ED41-9F42-402073196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Rings Studies done and to be resumed</a:t>
            </a:r>
          </a:p>
        </p:txBody>
      </p:sp>
    </p:spTree>
    <p:extLst>
      <p:ext uri="{BB962C8B-B14F-4D97-AF65-F5344CB8AC3E}">
        <p14:creationId xmlns:p14="http://schemas.microsoft.com/office/powerpoint/2010/main" val="1351997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ooter Placeholder 4"/>
          <p:cNvSpPr txBox="1"/>
          <p:nvPr/>
        </p:nvSpPr>
        <p:spPr>
          <a:xfrm>
            <a:off x="2139315" y="4903068"/>
            <a:ext cx="307467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4E2CCF-9191-A844-963C-8082F6A4BE2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79512" y="1246843"/>
            <a:ext cx="8640960" cy="3536156"/>
          </a:xfrm>
        </p:spPr>
        <p:txBody>
          <a:bodyPr/>
          <a:lstStyle/>
          <a:p>
            <a:r>
              <a:rPr lang="en-GB" sz="2400" dirty="0"/>
              <a:t>2/3 sub-</a:t>
            </a:r>
            <a:r>
              <a:rPr lang="en-GB" sz="2400" dirty="0" err="1"/>
              <a:t>workpackages</a:t>
            </a:r>
            <a:r>
              <a:rPr lang="en-GB" sz="2400" dirty="0"/>
              <a:t>:</a:t>
            </a:r>
          </a:p>
          <a:p>
            <a:pPr lvl="1"/>
            <a:r>
              <a:rPr lang="en-GB" sz="2000" dirty="0"/>
              <a:t>Option 1</a:t>
            </a:r>
          </a:p>
          <a:p>
            <a:pPr lvl="2"/>
            <a:r>
              <a:rPr lang="en-GB" dirty="0" err="1"/>
              <a:t>Linac</a:t>
            </a:r>
            <a:r>
              <a:rPr lang="en-GB" dirty="0"/>
              <a:t> design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Multi-GeV superconducting H</a:t>
            </a:r>
            <a:r>
              <a:rPr lang="en-GB" baseline="30000" dirty="0"/>
              <a:t>-</a:t>
            </a:r>
            <a:r>
              <a:rPr lang="en-GB" dirty="0"/>
              <a:t> </a:t>
            </a:r>
            <a:r>
              <a:rPr lang="en-GB" dirty="0" err="1"/>
              <a:t>Linac</a:t>
            </a:r>
            <a:endParaRPr lang="en-GB" dirty="0"/>
          </a:p>
          <a:p>
            <a:pPr lvl="2"/>
            <a:r>
              <a:rPr lang="en-GB" dirty="0"/>
              <a:t>Ring design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Accumulator, buncher and combiner (target delivery system)</a:t>
            </a:r>
          </a:p>
          <a:p>
            <a:pPr lvl="2"/>
            <a:r>
              <a:rPr lang="en-GB" dirty="0"/>
              <a:t>Alternative Proton driver schemes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full FFA scheme (target delivery system)</a:t>
            </a:r>
          </a:p>
          <a:p>
            <a:pPr lvl="2"/>
            <a:endParaRPr lang="en-GB" dirty="0"/>
          </a:p>
          <a:p>
            <a:pPr lvl="1"/>
            <a:r>
              <a:rPr lang="en-GB" sz="2000" dirty="0"/>
              <a:t>Option 2</a:t>
            </a:r>
          </a:p>
          <a:p>
            <a:pPr lvl="2"/>
            <a:r>
              <a:rPr lang="en-GB" dirty="0" err="1"/>
              <a:t>Linac</a:t>
            </a:r>
            <a:r>
              <a:rPr lang="en-GB" dirty="0"/>
              <a:t> design + RCS-like ring</a:t>
            </a:r>
          </a:p>
          <a:p>
            <a:pPr lvl="2"/>
            <a:r>
              <a:rPr lang="en-GB" dirty="0"/>
              <a:t>Alternative Proton driver schemes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full FFA scheme (target delivery system)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br>
              <a:rPr lang="en-GB" dirty="0"/>
            </a:br>
            <a:endParaRPr lang="en-GB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180" name="Slide Number Placeholder 5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79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t>Proposed Workpackage Description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ooter Placeholder 3"/>
          <p:cNvSpPr txBox="1"/>
          <p:nvPr/>
        </p:nvSpPr>
        <p:spPr>
          <a:xfrm>
            <a:off x="2139315" y="4903068"/>
            <a:ext cx="307467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B85BB-75DA-E944-9926-711A1727BF4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1040518"/>
            <a:ext cx="8305800" cy="3536156"/>
          </a:xfrm>
        </p:spPr>
        <p:txBody>
          <a:bodyPr/>
          <a:lstStyle/>
          <a:p>
            <a:r>
              <a:rPr lang="en-GB" dirty="0"/>
              <a:t>H- source : needs further studies/R&amp;D </a:t>
            </a:r>
          </a:p>
          <a:p>
            <a:r>
              <a:rPr lang="en-GB" dirty="0" err="1"/>
              <a:t>Linac</a:t>
            </a:r>
            <a:r>
              <a:rPr lang="en-GB" dirty="0"/>
              <a:t> BD: ESS </a:t>
            </a:r>
            <a:r>
              <a:rPr lang="en-GB" dirty="0" err="1"/>
              <a:t>linac</a:t>
            </a:r>
            <a:r>
              <a:rPr lang="en-GB" dirty="0"/>
              <a:t> as most recent example  </a:t>
            </a:r>
          </a:p>
          <a:p>
            <a:pPr lvl="1"/>
            <a:r>
              <a:rPr lang="en-GB" dirty="0"/>
              <a:t>H- stripping :input from SNS. </a:t>
            </a:r>
          </a:p>
          <a:p>
            <a:r>
              <a:rPr lang="en-GB" dirty="0"/>
              <a:t>Rings BD lattice design. Collective effects. Intensity limitations. Delivery recombiner system</a:t>
            </a:r>
          </a:p>
          <a:p>
            <a:pPr lvl="1"/>
            <a:r>
              <a:rPr lang="en-GB" dirty="0"/>
              <a:t>Beam stability with short bunches and low </a:t>
            </a:r>
            <a:r>
              <a:rPr lang="en-GB" dirty="0" err="1"/>
              <a:t>rep.rate</a:t>
            </a:r>
            <a:endParaRPr lang="en-GB" dirty="0"/>
          </a:p>
          <a:p>
            <a:r>
              <a:rPr lang="en-GB" dirty="0"/>
              <a:t>FFA full design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Collective effects specific to FFA</a:t>
            </a:r>
          </a:p>
          <a:p>
            <a:pPr lvl="1"/>
            <a:r>
              <a:rPr lang="en-GB" dirty="0"/>
              <a:t>Magnet design requires particular attentions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86" name="Slide Number Placeholder 4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8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Outstanding </a:t>
            </a:r>
            <a:r>
              <a:rPr dirty="0"/>
              <a:t>studies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ooter Placeholder 4"/>
          <p:cNvSpPr txBox="1"/>
          <p:nvPr/>
        </p:nvSpPr>
        <p:spPr>
          <a:xfrm>
            <a:off x="2139315" y="4903068"/>
            <a:ext cx="307467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190" name="Slide Number Placeholder 5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89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Linac “construction” Tasks </a:t>
            </a:r>
          </a:p>
        </p:txBody>
      </p:sp>
      <p:sp>
        <p:nvSpPr>
          <p:cNvPr id="192" name="TextBox 11"/>
          <p:cNvSpPr txBox="1"/>
          <p:nvPr/>
        </p:nvSpPr>
        <p:spPr>
          <a:xfrm>
            <a:off x="6226387" y="4518315"/>
            <a:ext cx="2079413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rIns="34289">
            <a:spAutoFit/>
          </a:bodyPr>
          <a:lstStyle/>
          <a:p>
            <a:r>
              <a:rPr sz="1350" dirty="0"/>
              <a:t>Inspired from Linac4 WBS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46E75B-A79B-E34D-99EC-8AFD77BD3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40" y="935057"/>
            <a:ext cx="3730860" cy="34985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4F31C4-5031-A54F-B454-296D1E085224}"/>
              </a:ext>
            </a:extLst>
          </p:cNvPr>
          <p:cNvSpPr txBox="1"/>
          <p:nvPr/>
        </p:nvSpPr>
        <p:spPr>
          <a:xfrm>
            <a:off x="683568" y="4518315"/>
            <a:ext cx="5008420" cy="4847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marL="214313" indent="-214313" defTabSz="342900" hangingPunct="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  <a:sym typeface="Calibri"/>
              </a:rPr>
              <a:t>Strong synergies with test facility for choice of RF frequencies</a:t>
            </a:r>
            <a:br>
              <a:rPr lang="en-GB" sz="1350" dirty="0">
                <a:solidFill>
                  <a:srgbClr val="000000"/>
                </a:solidFill>
                <a:sym typeface="Calibri"/>
              </a:rPr>
            </a:br>
            <a:r>
              <a:rPr lang="en-GB" sz="1350" dirty="0">
                <a:solidFill>
                  <a:srgbClr val="000000"/>
                </a:solidFill>
                <a:sym typeface="Calibri"/>
              </a:rPr>
              <a:t>(&gt;350 MHz?)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Footer Placeholder 4"/>
          <p:cNvSpPr txBox="1"/>
          <p:nvPr/>
        </p:nvSpPr>
        <p:spPr>
          <a:xfrm>
            <a:off x="2139315" y="4903068"/>
            <a:ext cx="307467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r>
              <a:rPr sz="900"/>
              <a:t>PD - 2nd Community meeting</a:t>
            </a:r>
          </a:p>
        </p:txBody>
      </p:sp>
      <p:sp>
        <p:nvSpPr>
          <p:cNvPr id="196" name="Slide Number Placeholder 5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9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Rings “construction” Tasks</a:t>
            </a:r>
          </a:p>
        </p:txBody>
      </p:sp>
      <p:pic>
        <p:nvPicPr>
          <p:cNvPr id="197" name="Object 8" descr="Object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391" y="1008254"/>
            <a:ext cx="4939217" cy="3561936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TextBox 9"/>
          <p:cNvSpPr txBox="1"/>
          <p:nvPr/>
        </p:nvSpPr>
        <p:spPr>
          <a:xfrm>
            <a:off x="5131627" y="4660522"/>
            <a:ext cx="2127568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rIns="34289">
            <a:spAutoFit/>
          </a:bodyPr>
          <a:lstStyle/>
          <a:p>
            <a:r>
              <a:rPr sz="1350"/>
              <a:t>Inspired from ELENA WBS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st Facility Demonstrator" id="{ADE44498-FBFC-A54D-841C-3D82509E3630}" vid="{7190BF90-D547-8842-8A74-02A2F98B9ED0}"/>
    </a:ext>
  </a:extLst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st Facility Demonstrator" id="{ADE44498-FBFC-A54D-841C-3D82509E3630}" vid="{77BC045E-5F45-4C43-9507-453303F26645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IMCC - 1</Template>
  <TotalTime>926</TotalTime>
  <Words>851</Words>
  <Application>Microsoft Macintosh PowerPoint</Application>
  <PresentationFormat>On-screen Show (16:9)</PresentationFormat>
  <Paragraphs>175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Narrow</vt:lpstr>
      <vt:lpstr>Calibri</vt:lpstr>
      <vt:lpstr>Wingdings</vt:lpstr>
      <vt:lpstr>IMCC - 1</vt:lpstr>
      <vt:lpstr>1_IMCC - 1</vt:lpstr>
      <vt:lpstr>Proton driver session  </vt:lpstr>
      <vt:lpstr>Setting the scene</vt:lpstr>
      <vt:lpstr>A first tentative parameter table</vt:lpstr>
      <vt:lpstr>Where the R&amp;D could go</vt:lpstr>
      <vt:lpstr>Rings Studies done and to be resumed</vt:lpstr>
      <vt:lpstr>Proposed Workpackage Description</vt:lpstr>
      <vt:lpstr>Outstanding studies</vt:lpstr>
      <vt:lpstr>Linac “construction” Tasks </vt:lpstr>
      <vt:lpstr>Rings “construction” Tasks</vt:lpstr>
      <vt:lpstr>FFA “construction” Tasks</vt:lpstr>
      <vt:lpstr>Very tentative and educated guess planning</vt:lpstr>
      <vt:lpstr>Proposed Workpackage Resources</vt:lpstr>
      <vt:lpstr>Who did what for similar proton sources</vt:lpstr>
      <vt:lpstr>SC linac – from N. Milas</vt:lpstr>
      <vt:lpstr>SPL dedicated design – F. Gerigk</vt:lpstr>
      <vt:lpstr>PIPII Linac - FNAL</vt:lpstr>
      <vt:lpstr>H- stripping injection – SNS </vt:lpstr>
      <vt:lpstr>Dedicated PDAC – F. Gerigk</vt:lpstr>
      <vt:lpstr>High power study of J‐PARC Rapid Cycling Synchrotron (RCS)</vt:lpstr>
      <vt:lpstr>FFA – S. Machida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Gilardoni</dc:creator>
  <cp:lastModifiedBy>Simone Gilardoni</cp:lastModifiedBy>
  <cp:revision>29</cp:revision>
  <dcterms:created xsi:type="dcterms:W3CDTF">2021-05-19T09:55:19Z</dcterms:created>
  <dcterms:modified xsi:type="dcterms:W3CDTF">2021-07-13T11:59:06Z</dcterms:modified>
</cp:coreProperties>
</file>