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28"/>
  </p:notesMasterIdLst>
  <p:handoutMasterIdLst>
    <p:handoutMasterId r:id="rId29"/>
  </p:handoutMasterIdLst>
  <p:sldIdLst>
    <p:sldId id="278" r:id="rId2"/>
    <p:sldId id="324" r:id="rId3"/>
    <p:sldId id="315" r:id="rId4"/>
    <p:sldId id="302" r:id="rId5"/>
    <p:sldId id="305" r:id="rId6"/>
    <p:sldId id="325" r:id="rId7"/>
    <p:sldId id="336" r:id="rId8"/>
    <p:sldId id="303" r:id="rId9"/>
    <p:sldId id="337" r:id="rId10"/>
    <p:sldId id="310" r:id="rId11"/>
    <p:sldId id="311" r:id="rId12"/>
    <p:sldId id="322" r:id="rId13"/>
    <p:sldId id="316" r:id="rId14"/>
    <p:sldId id="326" r:id="rId15"/>
    <p:sldId id="331" r:id="rId16"/>
    <p:sldId id="339" r:id="rId17"/>
    <p:sldId id="327" r:id="rId18"/>
    <p:sldId id="338" r:id="rId19"/>
    <p:sldId id="320" r:id="rId20"/>
    <p:sldId id="279" r:id="rId21"/>
    <p:sldId id="330" r:id="rId22"/>
    <p:sldId id="332" r:id="rId23"/>
    <p:sldId id="334" r:id="rId24"/>
    <p:sldId id="335" r:id="rId25"/>
    <p:sldId id="318" r:id="rId26"/>
    <p:sldId id="321" r:id="rId2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E2D3"/>
    <a:srgbClr val="FFFFFF"/>
    <a:srgbClr val="FF3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3" autoAdjust="0"/>
    <p:restoredTop sz="91149" autoAdjust="0"/>
  </p:normalViewPr>
  <p:slideViewPr>
    <p:cSldViewPr snapToObjects="1" showGuides="1">
      <p:cViewPr varScale="1">
        <p:scale>
          <a:sx n="192" d="100"/>
          <a:sy n="192" d="100"/>
        </p:scale>
        <p:origin x="738" y="13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14/07/2021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14/07/2021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868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235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595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091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6650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8251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Identified key issues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9442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9541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3243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28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8033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9805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0726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524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2549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033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341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7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750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037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674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925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446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008"/>
            </a:lvl1pPr>
            <a:lvl2pPr>
              <a:defRPr sz="1731"/>
            </a:lvl2pPr>
            <a:lvl3pPr>
              <a:defRPr sz="1454"/>
            </a:lvl3pPr>
            <a:lvl4pPr>
              <a:defRPr sz="1316"/>
            </a:lvl4pPr>
            <a:lvl5pPr>
              <a:defRPr sz="1316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008"/>
            </a:lvl1pPr>
            <a:lvl2pPr>
              <a:defRPr sz="1731"/>
            </a:lvl2pPr>
            <a:lvl3pPr>
              <a:defRPr sz="1454"/>
            </a:lvl3pPr>
            <a:lvl4pPr>
              <a:defRPr sz="1316"/>
            </a:lvl4pPr>
            <a:lvl5pPr>
              <a:defRPr sz="1316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83533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831"/>
            </a:lvl1pPr>
          </a:lstStyle>
          <a:p>
            <a:r>
              <a:rPr lang="es-ES_tradnl" smtClean="0"/>
              <a:t>20/01/16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35334"/>
            <a:ext cx="3733800" cy="27384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Ll. Miralles SMB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741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Click </a:t>
            </a:r>
            <a:r>
              <a:rPr lang="en-GB" dirty="0" smtClean="0"/>
              <a:t>to </a:t>
            </a:r>
            <a:r>
              <a:rPr lang="en-GB" dirty="0"/>
              <a:t>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Muon Collider Design Meeting (EDMS 2469628)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70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50" r:id="rId6"/>
    <p:sldLayoutId id="2147483651" r:id="rId7"/>
    <p:sldLayoutId id="2147483670" r:id="rId8"/>
    <p:sldLayoutId id="2147483671" r:id="rId9"/>
    <p:sldLayoutId id="2147483672" r:id="rId10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3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544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475656" y="206375"/>
            <a:ext cx="6601544" cy="857250"/>
          </a:xfrm>
        </p:spPr>
        <p:txBody>
          <a:bodyPr/>
          <a:lstStyle/>
          <a:p>
            <a:r>
              <a:rPr lang="en-US" dirty="0" smtClean="0"/>
              <a:t>Summary of the RP Working Group</a:t>
            </a:r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23528" y="4019550"/>
            <a:ext cx="8210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u="sng" dirty="0">
                <a:solidFill>
                  <a:schemeClr val="bg1"/>
                </a:solidFill>
                <a:latin typeface="Arial Narrow"/>
                <a:cs typeface="Arial Narrow"/>
              </a:rPr>
              <a:t>C. </a:t>
            </a:r>
            <a:r>
              <a:rPr lang="en-GB" sz="1600" u="sng" dirty="0" smtClean="0">
                <a:solidFill>
                  <a:schemeClr val="bg1"/>
                </a:solidFill>
                <a:latin typeface="Arial Narrow"/>
                <a:cs typeface="Arial Narrow"/>
              </a:rPr>
              <a:t>Ahdida</a:t>
            </a:r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, C. Carli, A. Lechner, H. Mainaud Durand, N. Mokhov, Y. Robert, P. Vojtyla, M. Widorski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2</a:t>
            </a:r>
            <a:r>
              <a:rPr lang="en-US" sz="1600" baseline="30000" dirty="0" smtClean="0">
                <a:solidFill>
                  <a:schemeClr val="bg1"/>
                </a:solidFill>
                <a:latin typeface="Arial Narrow"/>
                <a:cs typeface="Arial Narrow"/>
              </a:rPr>
              <a:t>nd</a:t>
            </a:r>
            <a:r>
              <a:rPr lang="en-US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 Muon Community Meeting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13 July 2021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Dose assessment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10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7847" y="1393350"/>
            <a:ext cx="467218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Identify representative person from public for a final dose assessment 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As a </a:t>
            </a:r>
            <a:r>
              <a:rPr lang="en-US" sz="1400" b="1" dirty="0" smtClean="0">
                <a:latin typeface="Arial Narrow" panose="020B0606020202030204" pitchFamily="34" charset="0"/>
              </a:rPr>
              <a:t>general worst case scenario</a:t>
            </a:r>
            <a:r>
              <a:rPr lang="en-US" sz="1400" dirty="0" smtClean="0">
                <a:latin typeface="Arial Narrow" panose="020B0606020202030204" pitchFamily="34" charset="0"/>
              </a:rPr>
              <a:t>, one would have to assume maximum exposure and irradiation conditions (e.g. sick person lying in bed 24/7 at the location of the maximum dose)</a:t>
            </a:r>
          </a:p>
          <a:p>
            <a:pPr marL="182563" indent="-182563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	</a:t>
            </a:r>
            <a:r>
              <a:rPr lang="en-GB" sz="1400" dirty="0" smtClean="0">
                <a:latin typeface="Arial Narrow" panose="020B0606020202030204" pitchFamily="34" charset="0"/>
              </a:rPr>
              <a:t>→ </a:t>
            </a:r>
            <a:r>
              <a:rPr lang="en-GB" sz="1400" b="1" dirty="0" smtClean="0">
                <a:latin typeface="Arial Narrow" panose="020B0606020202030204" pitchFamily="34" charset="0"/>
              </a:rPr>
              <a:t>Dose optimization </a:t>
            </a:r>
            <a:r>
              <a:rPr lang="en-GB" sz="1400" dirty="0" smtClean="0">
                <a:latin typeface="Arial Narrow" panose="020B0606020202030204" pitchFamily="34" charset="0"/>
              </a:rPr>
              <a:t>to </a:t>
            </a:r>
            <a:r>
              <a:rPr lang="en-GB" sz="1400" b="1" dirty="0" smtClean="0">
                <a:latin typeface="Arial Narrow" panose="020B0606020202030204" pitchFamily="34" charset="0"/>
              </a:rPr>
              <a:t>O(10) </a:t>
            </a:r>
            <a:r>
              <a:rPr lang="el-G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b="1" dirty="0" err="1" smtClean="0">
                <a:latin typeface="Arial Narrow" panose="020B0606020202030204" pitchFamily="34" charset="0"/>
              </a:rPr>
              <a:t>Sv</a:t>
            </a:r>
            <a:r>
              <a:rPr lang="en-GB" sz="1400" b="1" dirty="0">
                <a:latin typeface="Arial Narrow" panose="020B0606020202030204" pitchFamily="34" charset="0"/>
              </a:rPr>
              <a:t>/</a:t>
            </a:r>
            <a:r>
              <a:rPr lang="en-GB" sz="1400" b="1" dirty="0" smtClean="0">
                <a:latin typeface="Arial Narrow" panose="020B0606020202030204" pitchFamily="34" charset="0"/>
              </a:rPr>
              <a:t>year</a:t>
            </a:r>
            <a:endParaRPr lang="en-US" sz="1400" b="1" dirty="0" smtClean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Depending on the dose surface map, for certain regions of higher dose (e.g. for critical straight sections), possible exclusion of such a worst case scenario even for the far future</a:t>
            </a:r>
          </a:p>
          <a:p>
            <a:pPr marL="182563"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→ Dose higher than </a:t>
            </a:r>
            <a:r>
              <a:rPr lang="en-GB" sz="1400" dirty="0">
                <a:latin typeface="Arial Narrow" panose="020B0606020202030204" pitchFamily="34" charset="0"/>
              </a:rPr>
              <a:t>O(10)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dirty="0" err="1" smtClean="0">
                <a:latin typeface="Arial Narrow" panose="020B0606020202030204" pitchFamily="34" charset="0"/>
              </a:rPr>
              <a:t>Sv</a:t>
            </a:r>
            <a:r>
              <a:rPr lang="en-GB" sz="1400" dirty="0" smtClean="0">
                <a:latin typeface="Arial Narrow" panose="020B0606020202030204" pitchFamily="34" charset="0"/>
              </a:rPr>
              <a:t>/year depending on possible exposure scenarios (e.g. lake, mountains, ocean, exclusion area)</a:t>
            </a:r>
          </a:p>
          <a:p>
            <a:pPr marL="449263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Depends on acceptance by authorities and public</a:t>
            </a:r>
          </a:p>
          <a:p>
            <a:pPr marL="449263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Uncertainty of the dose surface map</a:t>
            </a:r>
            <a:endParaRPr lang="en-GB" sz="14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04307" y="4788769"/>
            <a:ext cx="8162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latin typeface="Arial Narrow" panose="020B0606020202030204" pitchFamily="34" charset="0"/>
                <a:cs typeface="Arial" panose="020B0604020202020204" pitchFamily="34" charset="0"/>
              </a:rPr>
              <a:t>100 rem = 1Sv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397" y="2139702"/>
            <a:ext cx="3316200" cy="14398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80112" y="1393350"/>
            <a:ext cx="3316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 Narrow" panose="020B0606020202030204" pitchFamily="34" charset="0"/>
              </a:rPr>
              <a:t>ICRP and IAEA Safety standards </a:t>
            </a:r>
            <a:r>
              <a:rPr lang="en-US" sz="1100" dirty="0" smtClean="0">
                <a:latin typeface="Arial Narrow" panose="020B0606020202030204" pitchFamily="34" charset="0"/>
              </a:rPr>
              <a:t>– </a:t>
            </a:r>
            <a:br>
              <a:rPr lang="en-US" sz="1100" dirty="0" smtClean="0">
                <a:latin typeface="Arial Narrow" panose="020B0606020202030204" pitchFamily="34" charset="0"/>
              </a:rPr>
            </a:br>
            <a:r>
              <a:rPr lang="en-US" sz="1100" dirty="0" smtClean="0">
                <a:latin typeface="Arial Narrow" panose="020B0606020202030204" pitchFamily="34" charset="0"/>
              </a:rPr>
              <a:t>Relationship between dose limit, generic and specific dose constraint, and optimization level</a:t>
            </a:r>
            <a:endParaRPr lang="en-GB" sz="1100" dirty="0">
              <a:latin typeface="Arial Narrow" panose="020B0606020202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81155" y="3725760"/>
            <a:ext cx="3706854" cy="193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en-GB" sz="600" dirty="0">
                <a:latin typeface="Courier" pitchFamily="2" charset="0"/>
              </a:rPr>
              <a:t>IAEA Safety Standards, General Safety </a:t>
            </a:r>
            <a:r>
              <a:rPr lang="en-GB" sz="600" dirty="0" smtClean="0">
                <a:latin typeface="Courier" pitchFamily="2" charset="0"/>
              </a:rPr>
              <a:t>Guide, No</a:t>
            </a:r>
            <a:r>
              <a:rPr lang="en-GB" sz="600" dirty="0">
                <a:latin typeface="Courier" pitchFamily="2" charset="0"/>
              </a:rPr>
              <a:t>. GSG-9</a:t>
            </a:r>
          </a:p>
        </p:txBody>
      </p:sp>
      <p:sp>
        <p:nvSpPr>
          <p:cNvPr id="20" name="Chevron 19"/>
          <p:cNvSpPr/>
          <p:nvPr/>
        </p:nvSpPr>
        <p:spPr>
          <a:xfrm>
            <a:off x="3507030" y="4419366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 bwMode="gray">
          <a:xfrm>
            <a:off x="4195407" y="4466410"/>
            <a:ext cx="12340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50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Sensitivity analysis and demonstration of compliance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0" y="1933577"/>
            <a:ext cx="388843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Evaluate means to demonstrate compliance of the dose estimates, </a:t>
            </a:r>
            <a:r>
              <a:rPr lang="en-GB" sz="1400" dirty="0">
                <a:latin typeface="Arial Narrow" panose="020B0606020202030204" pitchFamily="34" charset="0"/>
              </a:rPr>
              <a:t>both at the source (emission) and impact side (</a:t>
            </a:r>
            <a:r>
              <a:rPr lang="en-GB" sz="1400" dirty="0" err="1">
                <a:latin typeface="Arial Narrow" panose="020B0606020202030204" pitchFamily="34" charset="0"/>
              </a:rPr>
              <a:t>immission</a:t>
            </a:r>
            <a:r>
              <a:rPr lang="en-GB" sz="1400" dirty="0">
                <a:latin typeface="Arial Narrow" panose="020B0606020202030204" pitchFamily="34" charset="0"/>
              </a:rPr>
              <a:t>) </a:t>
            </a:r>
            <a:endParaRPr lang="en-GB" sz="1400" dirty="0" smtClean="0">
              <a:latin typeface="Arial Narrow" panose="020B060602020203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51123" y="2864985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Source side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2872295"/>
            <a:ext cx="209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Impact side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34319" y="3147814"/>
            <a:ext cx="1872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Measure muon beam parameters (e.g. divergence)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582823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Sensitivity analysis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1582823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Demonstration of compliance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8002" y="3664767"/>
            <a:ext cx="3703957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Uncertainties of dose estimate to be defined based on the various underlying parameters and 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This includes uncertainties for the dose distribution as well as its projection on the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 Narrow" panose="020B060602020203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934202" y="3193980"/>
            <a:ext cx="210896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Design </a:t>
            </a:r>
            <a:r>
              <a:rPr lang="en-US" sz="1400" dirty="0">
                <a:latin typeface="Arial Narrow" panose="020B0606020202030204" pitchFamily="34" charset="0"/>
              </a:rPr>
              <a:t>suitable monitoring </a:t>
            </a:r>
            <a:r>
              <a:rPr lang="en-US" sz="1400" dirty="0" smtClean="0">
                <a:latin typeface="Arial Narrow" panose="020B0606020202030204" pitchFamily="34" charset="0"/>
              </a:rPr>
              <a:t>instrumentation for measuring the dose from the secondary particles</a:t>
            </a:r>
            <a:endParaRPr lang="en-US" sz="1400" dirty="0">
              <a:latin typeface="Arial Narrow" panose="020B06060202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14" y="2200929"/>
            <a:ext cx="3296711" cy="132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14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/>
              <a:t>Proposed </a:t>
            </a:r>
            <a:r>
              <a:rPr lang="en-US" dirty="0" err="1"/>
              <a:t>w</a:t>
            </a:r>
            <a:r>
              <a:rPr lang="en-US" dirty="0" err="1" smtClean="0"/>
              <a:t>orkpackage</a:t>
            </a:r>
            <a:r>
              <a:rPr lang="en-US" dirty="0" smtClean="0"/>
              <a:t> description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21643"/>
            <a:ext cx="864096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 Narrow" panose="020B0606020202030204" pitchFamily="34" charset="0"/>
              </a:rPr>
              <a:t>Neutrino radiation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Refined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dose model </a:t>
            </a:r>
          </a:p>
          <a:p>
            <a:pPr marL="357188" lvl="1"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A refined dose model for </a:t>
            </a:r>
            <a:r>
              <a:rPr lang="en-GB" sz="1400" dirty="0">
                <a:latin typeface="Arial Narrow" panose="020B0606020202030204" pitchFamily="34" charset="0"/>
              </a:rPr>
              <a:t>a reliable and precise estimation of neutrino-induced doses outside the complex shall be developed and used for a collider ring optimization to minimise the </a:t>
            </a:r>
            <a:r>
              <a:rPr lang="en-GB" sz="1400" dirty="0" err="1">
                <a:latin typeface="Arial Narrow" panose="020B0606020202030204" pitchFamily="34" charset="0"/>
              </a:rPr>
              <a:t>dosimetric</a:t>
            </a:r>
            <a:r>
              <a:rPr lang="en-GB" sz="1400" dirty="0">
                <a:latin typeface="Arial Narrow" panose="020B0606020202030204" pitchFamily="34" charset="0"/>
              </a:rPr>
              <a:t> impact on the </a:t>
            </a:r>
            <a:r>
              <a:rPr lang="en-GB" sz="1400" dirty="0" smtClean="0">
                <a:latin typeface="Arial Narrow" panose="020B0606020202030204" pitchFamily="34" charset="0"/>
              </a:rPr>
              <a:t>public</a:t>
            </a:r>
            <a:endParaRPr lang="en-GB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52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Proposed </a:t>
            </a:r>
            <a:r>
              <a:rPr lang="en-US" dirty="0" err="1"/>
              <a:t>w</a:t>
            </a:r>
            <a:r>
              <a:rPr lang="en-US" dirty="0" err="1" smtClean="0"/>
              <a:t>orkpackage</a:t>
            </a:r>
            <a:r>
              <a:rPr lang="en-US" dirty="0" smtClean="0"/>
              <a:t> tasks– </a:t>
            </a:r>
            <a:br>
              <a:rPr lang="en-US" dirty="0" smtClean="0"/>
            </a:br>
            <a:r>
              <a:rPr lang="en-US" dirty="0" err="1" smtClean="0"/>
              <a:t>Refinded</a:t>
            </a:r>
            <a:r>
              <a:rPr lang="en-US" dirty="0" smtClean="0"/>
              <a:t> dose model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1491630"/>
            <a:ext cx="864096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 Narrow" panose="020B0606020202030204" pitchFamily="34" charset="0"/>
              </a:rPr>
              <a:t>Input: </a:t>
            </a:r>
            <a:r>
              <a:rPr lang="en-US" sz="1400" dirty="0">
                <a:latin typeface="Arial Narrow" panose="020B0606020202030204" pitchFamily="34" charset="0"/>
              </a:rPr>
              <a:t>Specific collider parameters (E, circumference) are needed as input for the refined dose </a:t>
            </a:r>
            <a:r>
              <a:rPr lang="en-US" sz="1400" dirty="0" smtClean="0">
                <a:latin typeface="Arial Narrow" panose="020B0606020202030204" pitchFamily="34" charset="0"/>
              </a:rPr>
              <a:t>model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MC simulations 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MC simulations (FLUKA, MARS) </a:t>
            </a:r>
            <a:r>
              <a:rPr lang="en-GB" sz="1400" dirty="0">
                <a:latin typeface="Arial Narrow" panose="020B0606020202030204" pitchFamily="34" charset="0"/>
              </a:rPr>
              <a:t>to evaluate main parameters for the dose </a:t>
            </a:r>
            <a:r>
              <a:rPr lang="en-GB" sz="1400" dirty="0" smtClean="0">
                <a:latin typeface="Arial Narrow" panose="020B0606020202030204" pitchFamily="34" charset="0"/>
              </a:rPr>
              <a:t>predictions and their uncertainties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>
                <a:latin typeface="Arial Narrow" panose="020B0606020202030204" pitchFamily="34" charset="0"/>
              </a:rPr>
              <a:t>Benchmarking of neutrino </a:t>
            </a:r>
            <a:r>
              <a:rPr lang="en-GB" sz="1400" dirty="0" smtClean="0">
                <a:latin typeface="Arial Narrow" panose="020B0606020202030204" pitchFamily="34" charset="0"/>
              </a:rPr>
              <a:t>interaction models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Folding with realistic source term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>
                <a:latin typeface="Arial Narrow" panose="020B0606020202030204" pitchFamily="34" charset="0"/>
              </a:rPr>
              <a:t>Evaluation of a realistic neutrino source term and folding with dose distributions from MC </a:t>
            </a:r>
            <a:r>
              <a:rPr lang="en-US" sz="1400" dirty="0" smtClean="0">
                <a:latin typeface="Arial Narrow" panose="020B0606020202030204" pitchFamily="34" charset="0"/>
              </a:rPr>
              <a:t>simulations</a:t>
            </a:r>
            <a:endParaRPr lang="en-US" sz="1400" dirty="0">
              <a:latin typeface="Arial Narrow" panose="020B0606020202030204" pitchFamily="34" charset="0"/>
            </a:endParaRP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>
                <a:latin typeface="Arial Narrow" panose="020B0606020202030204" pitchFamily="34" charset="0"/>
              </a:rPr>
              <a:t>Further optimization and sensitivity </a:t>
            </a:r>
            <a:r>
              <a:rPr lang="en-US" sz="1400" dirty="0" smtClean="0">
                <a:latin typeface="Arial Narrow" panose="020B0606020202030204" pitchFamily="34" charset="0"/>
              </a:rPr>
              <a:t>analysis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Surface map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 smtClean="0">
                <a:latin typeface="Arial Narrow" panose="020B0606020202030204" pitchFamily="34" charset="0"/>
              </a:rPr>
              <a:t>Surface map of </a:t>
            </a:r>
            <a:r>
              <a:rPr lang="en-GB" sz="1400" dirty="0">
                <a:latin typeface="Arial Narrow" panose="020B0606020202030204" pitchFamily="34" charset="0"/>
              </a:rPr>
              <a:t>the dose for given site </a:t>
            </a:r>
            <a:r>
              <a:rPr lang="en-GB" sz="1400" dirty="0" smtClean="0">
                <a:latin typeface="Arial Narrow" panose="020B0606020202030204" pitchFamily="34" charset="0"/>
              </a:rPr>
              <a:t>options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>
                <a:latin typeface="Arial Narrow" panose="020B0606020202030204" pitchFamily="34" charset="0"/>
              </a:rPr>
              <a:t>F</a:t>
            </a:r>
            <a:r>
              <a:rPr lang="en-US" sz="1400" dirty="0" err="1" smtClean="0">
                <a:latin typeface="Arial Narrow" panose="020B0606020202030204" pitchFamily="34" charset="0"/>
              </a:rPr>
              <a:t>urther</a:t>
            </a:r>
            <a:r>
              <a:rPr lang="en-US" sz="1400" dirty="0" smtClean="0">
                <a:latin typeface="Arial Narrow" panose="020B0606020202030204" pitchFamily="34" charset="0"/>
              </a:rPr>
              <a:t> </a:t>
            </a:r>
            <a:r>
              <a:rPr lang="en-US" sz="1400" dirty="0">
                <a:latin typeface="Arial Narrow" panose="020B0606020202030204" pitchFamily="34" charset="0"/>
              </a:rPr>
              <a:t>optimization and sensitivity </a:t>
            </a:r>
            <a:r>
              <a:rPr lang="en-US" sz="1400" dirty="0" smtClean="0">
                <a:latin typeface="Arial Narrow" panose="020B0606020202030204" pitchFamily="34" charset="0"/>
              </a:rPr>
              <a:t>analysis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assessment + demonstration of compliance</a:t>
            </a:r>
            <a:endParaRPr lang="en-GB" sz="1400" b="1" dirty="0" smtClean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Perform final dose assessment and develop possible methods to demonstrate compliance</a:t>
            </a:r>
            <a:endParaRPr lang="en-GB" sz="1400" dirty="0" smtClean="0">
              <a:latin typeface="Arial Narrow" panose="020B0606020202030204" pitchFamily="34" charset="0"/>
            </a:endParaRP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261765">
            <a:off x="7715081" y="1332804"/>
            <a:ext cx="1083934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Preliminary – Timeline </a:t>
            </a:r>
            <a:r>
              <a:rPr lang="en-US" sz="1200" b="1" dirty="0" err="1" smtClean="0">
                <a:solidFill>
                  <a:schemeClr val="accent1"/>
                </a:solidFill>
                <a:latin typeface="Arial Narrow" panose="020B0606020202030204" pitchFamily="34" charset="0"/>
              </a:rPr>
              <a:t>tbd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7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/>
              <a:t>Proposed </a:t>
            </a:r>
            <a:r>
              <a:rPr lang="en-US" dirty="0" err="1"/>
              <a:t>w</a:t>
            </a:r>
            <a:r>
              <a:rPr lang="en-US" dirty="0" err="1" smtClean="0"/>
              <a:t>orkpackage</a:t>
            </a:r>
            <a:r>
              <a:rPr lang="en-US" dirty="0" smtClean="0"/>
              <a:t> description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21643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 Narrow" panose="020B0606020202030204" pitchFamily="34" charset="0"/>
              </a:rPr>
              <a:t>Neutrino radiation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Refined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dose model </a:t>
            </a:r>
          </a:p>
          <a:p>
            <a:pPr marL="357188" lvl="1"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A refined dose model for </a:t>
            </a:r>
            <a:r>
              <a:rPr lang="en-GB" sz="1400" dirty="0">
                <a:latin typeface="Arial Narrow" panose="020B0606020202030204" pitchFamily="34" charset="0"/>
              </a:rPr>
              <a:t>a reliable and precise estimation of neutrino-induced doses outside the complex shall be developed and used for a collider ring optimization to minimise the </a:t>
            </a:r>
            <a:r>
              <a:rPr lang="en-GB" sz="1400" dirty="0" err="1">
                <a:latin typeface="Arial Narrow" panose="020B0606020202030204" pitchFamily="34" charset="0"/>
              </a:rPr>
              <a:t>dosimetric</a:t>
            </a:r>
            <a:r>
              <a:rPr lang="en-GB" sz="1400" dirty="0">
                <a:latin typeface="Arial Narrow" panose="020B0606020202030204" pitchFamily="34" charset="0"/>
              </a:rPr>
              <a:t> impact on the </a:t>
            </a:r>
            <a:r>
              <a:rPr lang="en-GB" sz="1400" dirty="0" smtClean="0">
                <a:latin typeface="Arial Narrow" panose="020B0606020202030204" pitchFamily="34" charset="0"/>
              </a:rPr>
              <a:t>public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Mitigation by movers</a:t>
            </a:r>
            <a:endParaRPr lang="en-GB" sz="1400" dirty="0" smtClean="0">
              <a:latin typeface="Arial Narrow" panose="020B0606020202030204" pitchFamily="34" charset="0"/>
            </a:endParaRPr>
          </a:p>
          <a:p>
            <a:pPr marL="357188" indent="-357188">
              <a:spcAft>
                <a:spcPts val="1200"/>
              </a:spcAft>
            </a:pPr>
            <a:r>
              <a:rPr lang="en-GB" sz="1400" dirty="0">
                <a:latin typeface="Arial Narrow" panose="020B0606020202030204" pitchFamily="34" charset="0"/>
              </a:rPr>
              <a:t>	</a:t>
            </a:r>
            <a:r>
              <a:rPr lang="en-GB" sz="1400" dirty="0" smtClean="0">
                <a:latin typeface="Arial Narrow" panose="020B0606020202030204" pitchFamily="34" charset="0"/>
              </a:rPr>
              <a:t>Mitigation by movers, which </a:t>
            </a:r>
            <a:r>
              <a:rPr lang="en-GB" sz="1400" dirty="0">
                <a:latin typeface="Arial Narrow" panose="020B0606020202030204" pitchFamily="34" charset="0"/>
              </a:rPr>
              <a:t>move the beam line components to change the beam direction by deforming the beamline in the vertical </a:t>
            </a:r>
            <a:r>
              <a:rPr lang="en-GB" sz="1400" dirty="0" smtClean="0">
                <a:latin typeface="Arial Narrow" panose="020B0606020202030204" pitchFamily="34" charset="0"/>
              </a:rPr>
              <a:t>plane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49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Mitigation using </a:t>
            </a:r>
            <a:r>
              <a:rPr lang="en-US" dirty="0" smtClean="0">
                <a:latin typeface="Arial Narrow" panose="020B0606020202030204" pitchFamily="34" charset="0"/>
              </a:rPr>
              <a:t>movers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80" y="1275606"/>
            <a:ext cx="8356684" cy="3416227"/>
          </a:xfrm>
          <a:prstGeom prst="rect">
            <a:avLst/>
          </a:prstGeom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755576" y="4613682"/>
            <a:ext cx="18485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 Narrow" panose="020B0606020202030204" pitchFamily="34" charset="0"/>
              </a:rPr>
              <a:t>From H</a:t>
            </a:r>
            <a:r>
              <a:rPr lang="en-US" sz="1400" dirty="0">
                <a:latin typeface="Arial Narrow" panose="020B0606020202030204" pitchFamily="34" charset="0"/>
              </a:rPr>
              <a:t>. Mainaud Durand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8282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8" name="Titre 5"/>
          <p:cNvSpPr txBox="1">
            <a:spLocks/>
          </p:cNvSpPr>
          <p:nvPr/>
        </p:nvSpPr>
        <p:spPr>
          <a:xfrm>
            <a:off x="4393140" y="1419622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560" y="1203598"/>
            <a:ext cx="6195480" cy="35040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7916" y="4747044"/>
            <a:ext cx="18485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 Narrow" panose="020B0606020202030204" pitchFamily="34" charset="0"/>
              </a:rPr>
              <a:t>From H</a:t>
            </a:r>
            <a:r>
              <a:rPr lang="en-US" sz="1400" dirty="0">
                <a:latin typeface="Arial Narrow" panose="020B0606020202030204" pitchFamily="34" charset="0"/>
              </a:rPr>
              <a:t>. Mainaud Durand</a:t>
            </a:r>
            <a:endParaRPr lang="en-GB" sz="1400" dirty="0"/>
          </a:p>
        </p:txBody>
      </p:sp>
      <p:sp>
        <p:nvSpPr>
          <p:cNvPr id="9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Proposed </a:t>
            </a:r>
            <a:r>
              <a:rPr lang="en-US" dirty="0" err="1"/>
              <a:t>w</a:t>
            </a:r>
            <a:r>
              <a:rPr lang="en-US" dirty="0" err="1" smtClean="0"/>
              <a:t>orkpackage</a:t>
            </a:r>
            <a:r>
              <a:rPr lang="en-US" dirty="0" smtClean="0"/>
              <a:t> tasks and timeline – </a:t>
            </a:r>
            <a:br>
              <a:rPr lang="en-US" dirty="0" smtClean="0"/>
            </a:br>
            <a:r>
              <a:rPr lang="en-US" dirty="0">
                <a:latin typeface="Arial Narrow" panose="020B0606020202030204" pitchFamily="34" charset="0"/>
              </a:rPr>
              <a:t>Mitigation u</a:t>
            </a:r>
            <a:r>
              <a:rPr lang="en-US" dirty="0" smtClean="0">
                <a:latin typeface="Arial Narrow" panose="020B0606020202030204" pitchFamily="34" charset="0"/>
              </a:rPr>
              <a:t>sing movers</a:t>
            </a:r>
            <a:endParaRPr lang="en-GB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72034" y="1878983"/>
            <a:ext cx="14604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3 key </a:t>
            </a: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issues</a:t>
            </a:r>
          </a:p>
        </p:txBody>
      </p:sp>
    </p:spTree>
    <p:extLst>
      <p:ext uri="{BB962C8B-B14F-4D97-AF65-F5344CB8AC3E}">
        <p14:creationId xmlns:p14="http://schemas.microsoft.com/office/powerpoint/2010/main" val="400127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/>
              <a:t>Proposed </a:t>
            </a:r>
            <a:r>
              <a:rPr lang="en-US" dirty="0" err="1"/>
              <a:t>w</a:t>
            </a:r>
            <a:r>
              <a:rPr lang="en-US" dirty="0" err="1" smtClean="0"/>
              <a:t>orkpackage</a:t>
            </a:r>
            <a:r>
              <a:rPr lang="en-US" dirty="0" smtClean="0"/>
              <a:t> description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21643"/>
            <a:ext cx="864096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 Narrow" panose="020B0606020202030204" pitchFamily="34" charset="0"/>
              </a:rPr>
              <a:t>Neutrino radiation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Refined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dose model </a:t>
            </a:r>
          </a:p>
          <a:p>
            <a:pPr marL="357188" lvl="1"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A refined dose model for </a:t>
            </a:r>
            <a:r>
              <a:rPr lang="en-GB" sz="1400" dirty="0">
                <a:latin typeface="Arial Narrow" panose="020B0606020202030204" pitchFamily="34" charset="0"/>
              </a:rPr>
              <a:t>a reliable and precise estimation of neutrino-induced doses outside the complex shall be developed and used for a collider ring optimization to minimise the </a:t>
            </a:r>
            <a:r>
              <a:rPr lang="en-GB" sz="1400" dirty="0" err="1">
                <a:latin typeface="Arial Narrow" panose="020B0606020202030204" pitchFamily="34" charset="0"/>
              </a:rPr>
              <a:t>dosimetric</a:t>
            </a:r>
            <a:r>
              <a:rPr lang="en-GB" sz="1400" dirty="0">
                <a:latin typeface="Arial Narrow" panose="020B0606020202030204" pitchFamily="34" charset="0"/>
              </a:rPr>
              <a:t> impact on the </a:t>
            </a:r>
            <a:r>
              <a:rPr lang="en-GB" sz="1400" dirty="0" smtClean="0">
                <a:latin typeface="Arial Narrow" panose="020B0606020202030204" pitchFamily="34" charset="0"/>
              </a:rPr>
              <a:t>public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Mitigation by movers</a:t>
            </a:r>
            <a:endParaRPr lang="en-GB" sz="1400" dirty="0" smtClean="0">
              <a:latin typeface="Arial Narrow" panose="020B0606020202030204" pitchFamily="34" charset="0"/>
            </a:endParaRPr>
          </a:p>
          <a:p>
            <a:pPr marL="357188" indent="-357188">
              <a:spcAft>
                <a:spcPts val="1200"/>
              </a:spcAft>
            </a:pPr>
            <a:r>
              <a:rPr lang="en-GB" sz="1400" dirty="0">
                <a:latin typeface="Arial Narrow" panose="020B0606020202030204" pitchFamily="34" charset="0"/>
              </a:rPr>
              <a:t>	</a:t>
            </a:r>
            <a:r>
              <a:rPr lang="en-GB" sz="1400" dirty="0" smtClean="0">
                <a:latin typeface="Arial Narrow" panose="020B0606020202030204" pitchFamily="34" charset="0"/>
              </a:rPr>
              <a:t>Mitigation by movers, which </a:t>
            </a:r>
            <a:r>
              <a:rPr lang="en-GB" sz="1400" dirty="0">
                <a:latin typeface="Arial Narrow" panose="020B0606020202030204" pitchFamily="34" charset="0"/>
              </a:rPr>
              <a:t>move the beam line components to change the beam direction by deforming the beamline in the vertical </a:t>
            </a:r>
            <a:r>
              <a:rPr lang="en-GB" sz="1400" dirty="0" smtClean="0">
                <a:latin typeface="Arial Narrow" panose="020B0606020202030204" pitchFamily="34" charset="0"/>
              </a:rPr>
              <a:t>plane</a:t>
            </a:r>
            <a:endParaRPr lang="en-US" sz="1400" dirty="0">
              <a:latin typeface="Arial Narrow" panose="020B0606020202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 Narrow" panose="020B0606020202030204" pitchFamily="34" charset="0"/>
              </a:rPr>
              <a:t>Additional RP challenges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Test facility</a:t>
            </a:r>
          </a:p>
          <a:p>
            <a:pPr marL="357188" lvl="1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The </a:t>
            </a:r>
            <a:r>
              <a:rPr lang="en-GB" sz="1400" dirty="0" smtClean="0">
                <a:latin typeface="Arial Narrow" panose="020B0606020202030204" pitchFamily="34" charset="0"/>
              </a:rPr>
              <a:t>test facility design will have to be optimised w.r.t. prompt and residual radiation, air/He/N activation, water and soil activation, and radioactive waste production, </a:t>
            </a:r>
            <a:r>
              <a:rPr lang="en-GB" sz="1400" dirty="0">
                <a:latin typeface="Arial Narrow" panose="020B0606020202030204" pitchFamily="34" charset="0"/>
              </a:rPr>
              <a:t>particularly when aiming </a:t>
            </a:r>
            <a:r>
              <a:rPr lang="en-GB" sz="1400" dirty="0" smtClean="0">
                <a:latin typeface="Arial Narrow" panose="020B0606020202030204" pitchFamily="34" charset="0"/>
              </a:rPr>
              <a:t>at potentially upgrading </a:t>
            </a:r>
            <a:r>
              <a:rPr lang="en-GB" sz="1400" dirty="0">
                <a:latin typeface="Arial Narrow" panose="020B0606020202030204" pitchFamily="34" charset="0"/>
              </a:rPr>
              <a:t>to </a:t>
            </a:r>
            <a:r>
              <a:rPr lang="en-GB" sz="1400" dirty="0" smtClean="0">
                <a:latin typeface="Arial Narrow" panose="020B0606020202030204" pitchFamily="34" charset="0"/>
              </a:rPr>
              <a:t>O(4) </a:t>
            </a:r>
            <a:r>
              <a:rPr lang="en-GB" sz="1400" dirty="0">
                <a:latin typeface="Arial Narrow" panose="020B0606020202030204" pitchFamily="34" charset="0"/>
              </a:rPr>
              <a:t>MW beam </a:t>
            </a:r>
            <a:r>
              <a:rPr lang="en-GB" sz="1400" dirty="0" smtClean="0">
                <a:latin typeface="Arial Narrow" panose="020B0606020202030204" pitchFamily="34" charset="0"/>
              </a:rPr>
              <a:t>power </a:t>
            </a:r>
            <a:endParaRPr lang="en-US" sz="1400" dirty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Key areas of the complex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357188" lvl="1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Similarly to the test facility, also for the key areas of the muon collider complex, the main </a:t>
            </a:r>
            <a:r>
              <a:rPr lang="en-GB" sz="1400" dirty="0" smtClean="0">
                <a:latin typeface="Arial Narrow" panose="020B0606020202030204" pitchFamily="34" charset="0"/>
              </a:rPr>
              <a:t>RP challenges </a:t>
            </a:r>
            <a:r>
              <a:rPr lang="en-GB" sz="1400" dirty="0">
                <a:latin typeface="Arial Narrow" panose="020B0606020202030204" pitchFamily="34" charset="0"/>
              </a:rPr>
              <a:t>should be </a:t>
            </a:r>
            <a:r>
              <a:rPr lang="en-GB" sz="1400" dirty="0" smtClean="0">
                <a:latin typeface="Arial Narrow" panose="020B0606020202030204" pitchFamily="34" charset="0"/>
              </a:rPr>
              <a:t>investigated </a:t>
            </a:r>
            <a:r>
              <a:rPr lang="en-GB" sz="1400" dirty="0">
                <a:latin typeface="Arial Narrow" panose="020B0606020202030204" pitchFamily="34" charset="0"/>
              </a:rPr>
              <a:t>at an early </a:t>
            </a:r>
            <a:r>
              <a:rPr lang="en-GB" sz="1400" dirty="0" smtClean="0">
                <a:latin typeface="Arial Narrow" panose="020B0606020202030204" pitchFamily="34" charset="0"/>
              </a:rPr>
              <a:t>design stage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7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/>
              <a:t>Additional RP challenges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419622"/>
            <a:ext cx="55446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Based on the experience from past design </a:t>
            </a:r>
            <a:r>
              <a:rPr lang="en-GB" sz="1400" dirty="0" smtClean="0">
                <a:latin typeface="Arial Narrow" panose="020B0606020202030204" pitchFamily="34" charset="0"/>
              </a:rPr>
              <a:t>studies </a:t>
            </a:r>
            <a:r>
              <a:rPr lang="en-GB" sz="1400" dirty="0">
                <a:latin typeface="Arial Narrow" panose="020B0606020202030204" pitchFamily="34" charset="0"/>
              </a:rPr>
              <a:t>(LLBNO, BDF, CENF</a:t>
            </a:r>
            <a:r>
              <a:rPr lang="en-GB" sz="1400" dirty="0" smtClean="0">
                <a:latin typeface="Arial Narrow" panose="020B0606020202030204" pitchFamily="34" charset="0"/>
              </a:rPr>
              <a:t>), </a:t>
            </a:r>
            <a:r>
              <a:rPr lang="en-GB" sz="1400" dirty="0">
                <a:latin typeface="Arial Narrow" panose="020B0606020202030204" pitchFamily="34" charset="0"/>
              </a:rPr>
              <a:t>the </a:t>
            </a:r>
            <a:r>
              <a:rPr lang="en-GB" sz="1400" b="1" dirty="0">
                <a:latin typeface="Arial Narrow" panose="020B0606020202030204" pitchFamily="34" charset="0"/>
              </a:rPr>
              <a:t>radiological environmental impact </a:t>
            </a:r>
            <a:r>
              <a:rPr lang="en-GB" sz="1400" dirty="0">
                <a:latin typeface="Arial Narrow" panose="020B0606020202030204" pitchFamily="34" charset="0"/>
              </a:rPr>
              <a:t>of a </a:t>
            </a:r>
            <a:r>
              <a:rPr lang="en-GB" sz="1400" dirty="0" smtClean="0">
                <a:latin typeface="Arial Narrow" panose="020B0606020202030204" pitchFamily="34" charset="0"/>
              </a:rPr>
              <a:t>MW facility, </a:t>
            </a:r>
            <a:r>
              <a:rPr lang="en-GB" sz="1400" dirty="0">
                <a:latin typeface="Arial Narrow" panose="020B0606020202030204" pitchFamily="34" charset="0"/>
              </a:rPr>
              <a:t>should be </a:t>
            </a:r>
            <a:r>
              <a:rPr lang="en-GB" sz="1400" b="1" dirty="0">
                <a:latin typeface="Arial Narrow" panose="020B0606020202030204" pitchFamily="34" charset="0"/>
              </a:rPr>
              <a:t>manageable</a:t>
            </a:r>
            <a:r>
              <a:rPr lang="en-GB" sz="1400" dirty="0">
                <a:latin typeface="Arial Narrow" panose="020B0606020202030204" pitchFamily="34" charset="0"/>
              </a:rPr>
              <a:t> at the present state of </a:t>
            </a:r>
            <a:r>
              <a:rPr lang="en-GB" sz="1400" dirty="0" smtClean="0">
                <a:latin typeface="Arial Narrow" panose="020B0606020202030204" pitchFamily="34" charset="0"/>
              </a:rPr>
              <a:t>technology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The past </a:t>
            </a:r>
            <a:r>
              <a:rPr lang="en-GB" sz="1400" dirty="0">
                <a:latin typeface="Arial Narrow" panose="020B0606020202030204" pitchFamily="34" charset="0"/>
              </a:rPr>
              <a:t>studies </a:t>
            </a:r>
            <a:r>
              <a:rPr lang="en-GB" sz="1400" dirty="0" smtClean="0">
                <a:latin typeface="Arial Narrow" panose="020B0606020202030204" pitchFamily="34" charset="0"/>
              </a:rPr>
              <a:t>have however also shown </a:t>
            </a:r>
            <a:r>
              <a:rPr lang="en-GB" sz="1400" dirty="0">
                <a:latin typeface="Arial Narrow" panose="020B0606020202030204" pitchFamily="34" charset="0"/>
              </a:rPr>
              <a:t>that the </a:t>
            </a:r>
            <a:r>
              <a:rPr lang="en-GB" sz="1400" b="1" dirty="0" smtClean="0">
                <a:latin typeface="Arial Narrow" panose="020B0606020202030204" pitchFamily="34" charset="0"/>
              </a:rPr>
              <a:t>RP </a:t>
            </a:r>
            <a:r>
              <a:rPr lang="en-GB" sz="1400" b="1" dirty="0">
                <a:latin typeface="Arial Narrow" panose="020B0606020202030204" pitchFamily="34" charset="0"/>
              </a:rPr>
              <a:t>considerations </a:t>
            </a:r>
            <a:r>
              <a:rPr lang="en-GB" sz="1400" b="1" dirty="0" smtClean="0">
                <a:latin typeface="Arial Narrow" panose="020B0606020202030204" pitchFamily="34" charset="0"/>
              </a:rPr>
              <a:t>strongly </a:t>
            </a:r>
            <a:r>
              <a:rPr lang="en-GB" sz="1400" b="1" dirty="0">
                <a:latin typeface="Arial Narrow" panose="020B0606020202030204" pitchFamily="34" charset="0"/>
              </a:rPr>
              <a:t>determine</a:t>
            </a:r>
            <a:r>
              <a:rPr lang="en-GB" sz="1400" dirty="0">
                <a:latin typeface="Arial Narrow" panose="020B0606020202030204" pitchFamily="34" charset="0"/>
              </a:rPr>
              <a:t> the </a:t>
            </a:r>
            <a:r>
              <a:rPr lang="en-GB" sz="1400" b="1" dirty="0">
                <a:latin typeface="Arial Narrow" panose="020B0606020202030204" pitchFamily="34" charset="0"/>
              </a:rPr>
              <a:t>design</a:t>
            </a:r>
            <a:r>
              <a:rPr lang="en-GB" sz="1400" dirty="0">
                <a:latin typeface="Arial Narrow" panose="020B0606020202030204" pitchFamily="34" charset="0"/>
              </a:rPr>
              <a:t> of high power facilities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When aiming </a:t>
            </a:r>
            <a:r>
              <a:rPr lang="en-GB" sz="1400" dirty="0" smtClean="0">
                <a:latin typeface="Arial Narrow" panose="020B0606020202030204" pitchFamily="34" charset="0"/>
              </a:rPr>
              <a:t>at a O(4</a:t>
            </a:r>
            <a:r>
              <a:rPr lang="en-GB" sz="1400" dirty="0">
                <a:latin typeface="Arial Narrow" panose="020B0606020202030204" pitchFamily="34" charset="0"/>
              </a:rPr>
              <a:t>) MW </a:t>
            </a:r>
            <a:r>
              <a:rPr lang="en-GB" sz="1400" dirty="0" smtClean="0">
                <a:latin typeface="Arial Narrow" panose="020B0606020202030204" pitchFamily="34" charset="0"/>
              </a:rPr>
              <a:t>facility several </a:t>
            </a:r>
            <a:r>
              <a:rPr lang="en-GB" sz="1400" dirty="0">
                <a:latin typeface="Arial Narrow" panose="020B0606020202030204" pitchFamily="34" charset="0"/>
              </a:rPr>
              <a:t>RP aspects should be studied beforehand such </a:t>
            </a:r>
            <a:r>
              <a:rPr lang="en-GB" sz="1400" dirty="0" smtClean="0">
                <a:latin typeface="Arial Narrow" panose="020B0606020202030204" pitchFamily="34" charset="0"/>
              </a:rPr>
              <a:t>as (non-exhaustive list of examples):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534988" indent="-268288">
              <a:spcAft>
                <a:spcPts val="300"/>
              </a:spcAft>
              <a:buFont typeface="Arial Narrow" panose="020B0606020202030204" pitchFamily="34" charset="0"/>
              <a:buChar char="−"/>
            </a:pPr>
            <a:r>
              <a:rPr lang="en-GB" sz="1300" dirty="0">
                <a:latin typeface="Arial Narrow" panose="020B0606020202030204" pitchFamily="34" charset="0"/>
              </a:rPr>
              <a:t>The required shielding and other infrastructure (e.g. morgue room) as well as streaming of radiation through shafts (e.g. avoided by chicanes)</a:t>
            </a:r>
          </a:p>
          <a:p>
            <a:pPr marL="534988" indent="-268288">
              <a:spcAft>
                <a:spcPts val="300"/>
              </a:spcAft>
              <a:buFont typeface="Arial Narrow" panose="020B0606020202030204" pitchFamily="34" charset="0"/>
              <a:buChar char="−"/>
            </a:pPr>
            <a:r>
              <a:rPr lang="en-GB" sz="1300" dirty="0">
                <a:latin typeface="Arial Narrow" panose="020B0606020202030204" pitchFamily="34" charset="0"/>
              </a:rPr>
              <a:t>The required depth of the facility for avoiding ground water activation and a hydrogeological study</a:t>
            </a:r>
          </a:p>
          <a:p>
            <a:pPr marL="534988" indent="-268288">
              <a:spcAft>
                <a:spcPts val="300"/>
              </a:spcAft>
              <a:buFont typeface="Arial Narrow" panose="020B0606020202030204" pitchFamily="34" charset="0"/>
              <a:buChar char="−"/>
            </a:pPr>
            <a:r>
              <a:rPr lang="en-GB" sz="1300" dirty="0" smtClean="0">
                <a:latin typeface="Arial Narrow" panose="020B0606020202030204" pitchFamily="34" charset="0"/>
              </a:rPr>
              <a:t>He/N </a:t>
            </a:r>
            <a:r>
              <a:rPr lang="en-GB" sz="1300" dirty="0">
                <a:latin typeface="Arial Narrow" panose="020B0606020202030204" pitchFamily="34" charset="0"/>
              </a:rPr>
              <a:t>vessel around the most critical region (target) to avoid air activation</a:t>
            </a:r>
          </a:p>
          <a:p>
            <a:pPr marL="534988" indent="-268288">
              <a:spcAft>
                <a:spcPts val="300"/>
              </a:spcAft>
              <a:buFont typeface="Arial Narrow" panose="020B0606020202030204" pitchFamily="34" charset="0"/>
              <a:buChar char="−"/>
            </a:pPr>
            <a:r>
              <a:rPr lang="en-GB" sz="1300" dirty="0">
                <a:latin typeface="Arial Narrow" panose="020B0606020202030204" pitchFamily="34" charset="0"/>
              </a:rPr>
              <a:t>The possibility for minimizing the radioactive waste production</a:t>
            </a:r>
          </a:p>
          <a:p>
            <a:pPr marL="534988" indent="-268288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300" dirty="0">
                <a:latin typeface="Arial Narrow" panose="020B0606020202030204" pitchFamily="34" charset="0"/>
              </a:rPr>
              <a:t>Uncertainties related to H-3 out-diffusion may impact air/He/water </a:t>
            </a:r>
            <a:r>
              <a:rPr lang="en-GB" sz="1300" dirty="0" smtClean="0">
                <a:latin typeface="Arial Narrow" panose="020B0606020202030204" pitchFamily="34" charset="0"/>
              </a:rPr>
              <a:t>activation</a:t>
            </a:r>
          </a:p>
          <a:p>
            <a:pPr marL="266700"/>
            <a:r>
              <a:rPr lang="en-GB" sz="1400" dirty="0" smtClean="0">
                <a:latin typeface="Arial Narrow" panose="020B0606020202030204" pitchFamily="34" charset="0"/>
              </a:rPr>
              <a:t>→ Precise evaluation based on FLUKA simulations needed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endParaRPr lang="en-GB" sz="1400" dirty="0">
              <a:latin typeface="Arial Narrow" panose="020B0606020202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162" y="2173632"/>
            <a:ext cx="2340496" cy="11902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2407" y="3428924"/>
            <a:ext cx="2073952" cy="1359397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6324" y="1429456"/>
            <a:ext cx="3090172" cy="59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2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Proposed </a:t>
            </a:r>
            <a:r>
              <a:rPr lang="en-US" dirty="0" err="1"/>
              <a:t>w</a:t>
            </a:r>
            <a:r>
              <a:rPr lang="en-US" dirty="0" err="1" smtClean="0"/>
              <a:t>orkpackage</a:t>
            </a:r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dirty="0" smtClean="0"/>
              <a:t>esources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082271"/>
              </p:ext>
            </p:extLst>
          </p:nvPr>
        </p:nvGraphicFramePr>
        <p:xfrm>
          <a:off x="122539" y="1366575"/>
          <a:ext cx="8876142" cy="322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2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2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80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435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Task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Staff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[pm]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postdoc [pm]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student [pm]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Cash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[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kEUR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]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Comment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MC simulations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SY-STI (CERN),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Fermilab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, HSE-RP (CERN)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Folding w realistic source term 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BE-ABP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(CERN)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Surface map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SCE-SAM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(CERN)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8506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Dose assessment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0.25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– 0.35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FTE/y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HSE-RP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(CERN)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;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includes also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coordination+discussion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for above tasks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6585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Mitigation with movers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BE-GM (CERN)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4816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Test facility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0.25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FTE/y + 0.1 FTE/y (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tbd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1-2 senior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fellows –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2022-2025 (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tbd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HSE-RP (CERN); includes radiation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protection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and environmental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assessment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07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Key areas of complex</a:t>
                      </a:r>
                      <a:endParaRPr lang="en-GB" sz="1200" dirty="0" smtClean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048919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2539" y="4634874"/>
            <a:ext cx="752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Additional people interested in participating to define and carry out the work are of course very welcome!</a:t>
            </a:r>
            <a:endParaRPr lang="en-GB" sz="14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261765">
            <a:off x="7220327" y="1043240"/>
            <a:ext cx="1397272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Preliminary – More information to come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6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challenges identified by RP WG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2592" y="1317775"/>
            <a:ext cx="18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latin typeface="Arial Narrow" panose="020B0606020202030204" pitchFamily="34" charset="0"/>
              </a:rPr>
              <a:t>Neutrino radiation challenges</a:t>
            </a:r>
            <a:endParaRPr lang="en-GB" sz="1600" b="1" dirty="0">
              <a:solidFill>
                <a:schemeClr val="accent5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53053" y="1275606"/>
            <a:ext cx="18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5"/>
                </a:solidFill>
                <a:latin typeface="Arial Narrow" panose="020B0606020202030204" pitchFamily="34" charset="0"/>
              </a:rPr>
              <a:t>‚Conventional’ radiation </a:t>
            </a:r>
            <a:r>
              <a:rPr lang="en-US" sz="1600" b="1" dirty="0">
                <a:solidFill>
                  <a:schemeClr val="accent5"/>
                </a:solidFill>
                <a:latin typeface="Arial Narrow" panose="020B0606020202030204" pitchFamily="34" charset="0"/>
              </a:rPr>
              <a:t>challenges</a:t>
            </a:r>
            <a:endParaRPr lang="en-GB" sz="1600" b="1" dirty="0">
              <a:solidFill>
                <a:schemeClr val="accent5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527212" y="2029826"/>
            <a:ext cx="1188000" cy="1850311"/>
            <a:chOff x="1720510" y="2029826"/>
            <a:chExt cx="1188000" cy="1850311"/>
          </a:xfrm>
        </p:grpSpPr>
        <p:sp>
          <p:nvSpPr>
            <p:cNvPr id="4" name="TextBox 3"/>
            <p:cNvSpPr txBox="1"/>
            <p:nvPr/>
          </p:nvSpPr>
          <p:spPr>
            <a:xfrm>
              <a:off x="1974111" y="2034150"/>
              <a:ext cx="415471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35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endParaRPr lang="en-GB" sz="1350" b="1" dirty="0">
                <a:solidFill>
                  <a:srgbClr val="FF0000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955492" y="3580055"/>
              <a:ext cx="426518" cy="300082"/>
              <a:chOff x="2328682" y="4277298"/>
              <a:chExt cx="568690" cy="400108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>
                <a:off x="2328682" y="4287626"/>
                <a:ext cx="360000" cy="0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2343411" y="4277298"/>
                <a:ext cx="553961" cy="400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350" b="1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endParaRPr lang="en-GB" sz="1350" b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396078" y="3579945"/>
              <a:ext cx="446549" cy="300082"/>
              <a:chOff x="2916129" y="4277151"/>
              <a:chExt cx="595399" cy="400108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flipH="1">
                <a:off x="2916129" y="4287626"/>
                <a:ext cx="360000" cy="0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2957566" y="4277151"/>
                <a:ext cx="553962" cy="400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350" b="1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endParaRPr lang="en-GB" sz="1350" b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720510" y="2206341"/>
              <a:ext cx="1188000" cy="1326498"/>
              <a:chOff x="2009422" y="2457882"/>
              <a:chExt cx="1584000" cy="1768664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2009422" y="2547882"/>
                <a:ext cx="1584000" cy="1584000"/>
              </a:xfrm>
              <a:prstGeom prst="ellipse">
                <a:avLst/>
              </a:prstGeom>
              <a:noFill/>
              <a:ln w="571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accent5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711422" y="2457882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accent5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711422" y="4046546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accent5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226490" y="2973646"/>
                <a:ext cx="1146059" cy="779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6"/>
                    </a:solidFill>
                    <a:latin typeface="Arial Narrow" panose="020B0606020202030204" pitchFamily="34" charset="0"/>
                  </a:rPr>
                  <a:t>Collider Ring</a:t>
                </a:r>
                <a:endParaRPr lang="en-GB" sz="1600" b="1" dirty="0">
                  <a:solidFill>
                    <a:schemeClr val="accent6"/>
                  </a:solidFill>
                  <a:latin typeface="Arial Narrow" panose="020B0606020202030204" pitchFamily="34" charset="0"/>
                </a:endParaRPr>
              </a:p>
            </p:txBody>
          </p:sp>
        </p:grpSp>
        <p:cxnSp>
          <p:nvCxnSpPr>
            <p:cNvPr id="17" name="Straight Arrow Connector 16"/>
            <p:cNvCxnSpPr/>
            <p:nvPr/>
          </p:nvCxnSpPr>
          <p:spPr>
            <a:xfrm>
              <a:off x="2427156" y="2049255"/>
              <a:ext cx="270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437524" y="2029826"/>
              <a:ext cx="415471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35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endParaRPr lang="en-GB" sz="135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1932219" y="2049255"/>
              <a:ext cx="270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725142" y="2196073"/>
            <a:ext cx="4095330" cy="1517816"/>
            <a:chOff x="4877959" y="2134054"/>
            <a:chExt cx="4095330" cy="1517816"/>
          </a:xfrm>
        </p:grpSpPr>
        <p:pic>
          <p:nvPicPr>
            <p:cNvPr id="22" name="Picture 21"/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80475" y="3042637"/>
              <a:ext cx="3759568" cy="609233"/>
            </a:xfrm>
            <a:prstGeom prst="rect">
              <a:avLst/>
            </a:prstGeom>
          </p:spPr>
        </p:pic>
        <p:sp>
          <p:nvSpPr>
            <p:cNvPr id="24" name="TextBox 3"/>
            <p:cNvSpPr txBox="1"/>
            <p:nvPr/>
          </p:nvSpPr>
          <p:spPr bwMode="auto">
            <a:xfrm>
              <a:off x="5814314" y="2582854"/>
              <a:ext cx="1162050" cy="27699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Air and He </a:t>
              </a:r>
              <a:br>
                <a:rPr lang="en-US" sz="900" cap="all" dirty="0">
                  <a:latin typeface="Calibri" panose="020F0502020204030204" pitchFamily="34" charset="0"/>
                </a:rPr>
              </a:br>
              <a:r>
                <a:rPr lang="en-US" sz="900" cap="all" dirty="0">
                  <a:latin typeface="Calibri" panose="020F0502020204030204" pitchFamily="34" charset="0"/>
                </a:rPr>
                <a:t>activation</a:t>
              </a: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16" t="22607" r="84581" b="72537"/>
            <a:stretch>
              <a:fillRect/>
            </a:stretch>
          </p:blipFill>
          <p:spPr bwMode="auto">
            <a:xfrm>
              <a:off x="6256165" y="2134054"/>
              <a:ext cx="319088" cy="344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5"/>
            <p:cNvSpPr txBox="1"/>
            <p:nvPr/>
          </p:nvSpPr>
          <p:spPr bwMode="auto">
            <a:xfrm>
              <a:off x="8001739" y="2582854"/>
              <a:ext cx="971550" cy="27699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Radioactive waste</a:t>
              </a:r>
              <a:endParaRPr lang="en-US" sz="900" dirty="0">
                <a:latin typeface="Calibri" panose="020F0502020204030204" pitchFamily="34" charset="0"/>
              </a:endParaRPr>
            </a:p>
          </p:txBody>
        </p:sp>
        <p:grpSp>
          <p:nvGrpSpPr>
            <p:cNvPr id="27" name="Group 8"/>
            <p:cNvGrpSpPr>
              <a:grpSpLocks/>
            </p:cNvGrpSpPr>
            <p:nvPr/>
          </p:nvGrpSpPr>
          <p:grpSpPr bwMode="auto">
            <a:xfrm>
              <a:off x="8313683" y="2134055"/>
              <a:ext cx="317897" cy="375047"/>
              <a:chOff x="5394049" y="4294337"/>
              <a:chExt cx="424800" cy="500329"/>
            </a:xfrm>
          </p:grpSpPr>
          <p:pic>
            <p:nvPicPr>
              <p:cNvPr id="28" name="Picture 2" descr="\\cern.ch\dfs\Users\c\clstrabe\Desktop\images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799" t="11519" r="8327" b="8969"/>
              <a:stretch>
                <a:fillRect/>
              </a:stretch>
            </p:blipFill>
            <p:spPr bwMode="auto">
              <a:xfrm>
                <a:off x="5394049" y="4294337"/>
                <a:ext cx="424800" cy="476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ectangle 4"/>
              <p:cNvSpPr>
                <a:spLocks noChangeArrowheads="1"/>
              </p:cNvSpPr>
              <p:nvPr/>
            </p:nvSpPr>
            <p:spPr bwMode="auto">
              <a:xfrm>
                <a:off x="5394049" y="4294337"/>
                <a:ext cx="424800" cy="500329"/>
              </a:xfrm>
              <a:prstGeom prst="rect">
                <a:avLst/>
              </a:prstGeom>
              <a:solidFill>
                <a:schemeClr val="bg1">
                  <a:alpha val="2392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0" name="TextBox 32"/>
            <p:cNvSpPr txBox="1"/>
            <p:nvPr/>
          </p:nvSpPr>
          <p:spPr bwMode="auto">
            <a:xfrm>
              <a:off x="4878554" y="2582854"/>
              <a:ext cx="1026319" cy="27699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Prompt and residual radiation</a:t>
              </a:r>
            </a:p>
          </p:txBody>
        </p:sp>
        <p:grpSp>
          <p:nvGrpSpPr>
            <p:cNvPr id="31" name="Group 9"/>
            <p:cNvGrpSpPr>
              <a:grpSpLocks/>
            </p:cNvGrpSpPr>
            <p:nvPr/>
          </p:nvGrpSpPr>
          <p:grpSpPr bwMode="auto">
            <a:xfrm>
              <a:off x="5214311" y="2134055"/>
              <a:ext cx="339328" cy="375047"/>
              <a:chOff x="3294107" y="2233835"/>
              <a:chExt cx="452494" cy="500329"/>
            </a:xfrm>
          </p:grpSpPr>
          <p:pic>
            <p:nvPicPr>
              <p:cNvPr id="32" name="Picture 3" descr="\\cern.ch\dfs\Users\c\clstrabe\Desktop\imagesCAS65GKI.jp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3321801" y="2273006"/>
                <a:ext cx="424800" cy="42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Rectangle 5"/>
              <p:cNvSpPr>
                <a:spLocks noChangeArrowheads="1"/>
              </p:cNvSpPr>
              <p:nvPr/>
            </p:nvSpPr>
            <p:spPr bwMode="auto">
              <a:xfrm>
                <a:off x="3347864" y="2265479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34" name="Rectangle 41"/>
              <p:cNvSpPr>
                <a:spLocks noChangeArrowheads="1"/>
              </p:cNvSpPr>
              <p:nvPr/>
            </p:nvSpPr>
            <p:spPr bwMode="auto">
              <a:xfrm>
                <a:off x="3347864" y="2430000"/>
                <a:ext cx="280800" cy="10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35" name="Rectangle 42"/>
              <p:cNvSpPr>
                <a:spLocks noChangeArrowheads="1"/>
              </p:cNvSpPr>
              <p:nvPr/>
            </p:nvSpPr>
            <p:spPr bwMode="auto">
              <a:xfrm>
                <a:off x="3347864" y="2618035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36" name="Isosceles Triangle 6"/>
              <p:cNvSpPr>
                <a:spLocks noChangeArrowheads="1"/>
              </p:cNvSpPr>
              <p:nvPr/>
            </p:nvSpPr>
            <p:spPr bwMode="auto">
              <a:xfrm rot="-5400000">
                <a:off x="3608456" y="2442502"/>
                <a:ext cx="172800" cy="7200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37" name="Rectangle 44"/>
              <p:cNvSpPr>
                <a:spLocks noChangeArrowheads="1"/>
              </p:cNvSpPr>
              <p:nvPr/>
            </p:nvSpPr>
            <p:spPr bwMode="auto">
              <a:xfrm>
                <a:off x="3294107" y="2233835"/>
                <a:ext cx="452494" cy="500329"/>
              </a:xfrm>
              <a:prstGeom prst="rect">
                <a:avLst/>
              </a:prstGeom>
              <a:solidFill>
                <a:schemeClr val="bg1">
                  <a:alpha val="3607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8" name="TextBox 6"/>
            <p:cNvSpPr txBox="1"/>
            <p:nvPr/>
          </p:nvSpPr>
          <p:spPr bwMode="auto">
            <a:xfrm>
              <a:off x="6904252" y="2582854"/>
              <a:ext cx="1060061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Water and </a:t>
              </a:r>
              <a:br>
                <a:rPr lang="en-US" sz="900" cap="all" dirty="0">
                  <a:latin typeface="Calibri" panose="020F0502020204030204" pitchFamily="34" charset="0"/>
                </a:rPr>
              </a:br>
              <a:r>
                <a:rPr lang="en-US" sz="900" cap="all" dirty="0" smtClean="0">
                  <a:latin typeface="Calibri" panose="020F0502020204030204" pitchFamily="34" charset="0"/>
                </a:rPr>
                <a:t>SOIL </a:t>
              </a:r>
              <a:r>
                <a:rPr lang="en-US" sz="900" cap="all" dirty="0">
                  <a:latin typeface="Calibri" panose="020F0502020204030204" pitchFamily="34" charset="0"/>
                </a:rPr>
                <a:t>activation</a:t>
              </a:r>
            </a:p>
          </p:txBody>
        </p:sp>
        <p:grpSp>
          <p:nvGrpSpPr>
            <p:cNvPr id="39" name="Group 39"/>
            <p:cNvGrpSpPr>
              <a:grpSpLocks/>
            </p:cNvGrpSpPr>
            <p:nvPr/>
          </p:nvGrpSpPr>
          <p:grpSpPr bwMode="auto">
            <a:xfrm>
              <a:off x="7277780" y="2134054"/>
              <a:ext cx="333375" cy="344091"/>
              <a:chOff x="3321801" y="4336476"/>
              <a:chExt cx="444212" cy="458190"/>
            </a:xfrm>
          </p:grpSpPr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476" t="31375" r="82220" b="63770"/>
              <a:stretch>
                <a:fillRect/>
              </a:stretch>
            </p:blipFill>
            <p:spPr bwMode="auto">
              <a:xfrm>
                <a:off x="3321801" y="4336476"/>
                <a:ext cx="424800" cy="458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Rectangle 37"/>
              <p:cNvSpPr>
                <a:spLocks noChangeArrowheads="1"/>
              </p:cNvSpPr>
              <p:nvPr/>
            </p:nvSpPr>
            <p:spPr bwMode="auto">
              <a:xfrm rot="-2316096">
                <a:off x="3680957" y="4356000"/>
                <a:ext cx="85056" cy="100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42" name="Oval 38"/>
              <p:cNvSpPr>
                <a:spLocks noChangeArrowheads="1"/>
              </p:cNvSpPr>
              <p:nvPr/>
            </p:nvSpPr>
            <p:spPr bwMode="auto">
              <a:xfrm rot="3841534">
                <a:off x="3496389" y="4543416"/>
                <a:ext cx="75624" cy="485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43" name="Oval 52"/>
              <p:cNvSpPr>
                <a:spLocks noChangeArrowheads="1"/>
              </p:cNvSpPr>
              <p:nvPr/>
            </p:nvSpPr>
            <p:spPr bwMode="auto">
              <a:xfrm rot="3841534">
                <a:off x="3595454" y="4472516"/>
                <a:ext cx="75624" cy="587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cxnSp>
          <p:nvCxnSpPr>
            <p:cNvPr id="48" name="Straight Connector 47"/>
            <p:cNvCxnSpPr/>
            <p:nvPr/>
          </p:nvCxnSpPr>
          <p:spPr>
            <a:xfrm>
              <a:off x="4877959" y="2931485"/>
              <a:ext cx="403972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8"/>
          <p:cNvSpPr/>
          <p:nvPr/>
        </p:nvSpPr>
        <p:spPr>
          <a:xfrm>
            <a:off x="755576" y="4008715"/>
            <a:ext cx="262460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8163" lvl="1" indent="-271463"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latin typeface="Arial Narrow" panose="020B0606020202030204" pitchFamily="34" charset="0"/>
              </a:rPr>
              <a:t>Refined dose model</a:t>
            </a:r>
          </a:p>
          <a:p>
            <a:pPr marL="538163" lvl="1" indent="-271463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Arial Narrow" panose="020B0606020202030204" pitchFamily="34" charset="0"/>
              </a:rPr>
              <a:t>Mitigation by </a:t>
            </a:r>
            <a:r>
              <a:rPr lang="en-GB" dirty="0" smtClean="0">
                <a:latin typeface="Arial Narrow" panose="020B0606020202030204" pitchFamily="34" charset="0"/>
              </a:rPr>
              <a:t>movers</a:t>
            </a:r>
            <a:endParaRPr lang="en-GB" dirty="0"/>
          </a:p>
        </p:txBody>
      </p:sp>
      <p:sp>
        <p:nvSpPr>
          <p:cNvPr id="51" name="Rectangle 50"/>
          <p:cNvSpPr/>
          <p:nvPr/>
        </p:nvSpPr>
        <p:spPr>
          <a:xfrm>
            <a:off x="5191101" y="3990151"/>
            <a:ext cx="3001144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8163" lvl="1" indent="-271463">
              <a:spcAft>
                <a:spcPts val="600"/>
              </a:spcAft>
              <a:buFont typeface="+mj-lt"/>
              <a:buAutoNum type="arabicPeriod" startAt="3"/>
            </a:pPr>
            <a:r>
              <a:rPr lang="en-US" dirty="0">
                <a:latin typeface="Arial Narrow" panose="020B0606020202030204" pitchFamily="34" charset="0"/>
              </a:rPr>
              <a:t>Test facility</a:t>
            </a:r>
          </a:p>
          <a:p>
            <a:pPr marL="538163" lvl="1" indent="-271463">
              <a:spcAft>
                <a:spcPts val="1200"/>
              </a:spcAft>
              <a:buFont typeface="+mj-lt"/>
              <a:buAutoNum type="arabicPeriod" startAt="3"/>
            </a:pPr>
            <a:r>
              <a:rPr lang="en-US" dirty="0">
                <a:latin typeface="Arial Narrow" panose="020B0606020202030204" pitchFamily="34" charset="0"/>
              </a:rPr>
              <a:t>Key areas of the complex</a:t>
            </a:r>
          </a:p>
        </p:txBody>
      </p:sp>
      <p:sp>
        <p:nvSpPr>
          <p:cNvPr id="57" name="Rectangle 56"/>
          <p:cNvSpPr/>
          <p:nvPr/>
        </p:nvSpPr>
        <p:spPr>
          <a:xfrm>
            <a:off x="971600" y="3990151"/>
            <a:ext cx="2304256" cy="381799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222753" y="4061149"/>
            <a:ext cx="3794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>
                <a:solidFill>
                  <a:schemeClr val="accent1"/>
                </a:solidFill>
                <a:latin typeface="Arial Narrow" panose="020B0606020202030204" pitchFamily="34" charset="0"/>
              </a:rPr>
              <a:t>Unprecedented</a:t>
            </a:r>
            <a:r>
              <a:rPr lang="en-GB" sz="1400" dirty="0">
                <a:latin typeface="Arial Narrow" panose="020B0606020202030204" pitchFamily="34" charset="0"/>
              </a:rPr>
              <a:t>: Substantial neutrino induced radiation hazard at very far distance from the source</a:t>
            </a:r>
          </a:p>
        </p:txBody>
      </p:sp>
      <p:sp>
        <p:nvSpPr>
          <p:cNvPr id="59" name="Rectangle 58"/>
          <p:cNvSpPr/>
          <p:nvPr/>
        </p:nvSpPr>
        <p:spPr>
          <a:xfrm>
            <a:off x="4540035" y="3990151"/>
            <a:ext cx="44099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 Narrow" panose="020B0606020202030204" pitchFamily="34" charset="0"/>
              </a:rPr>
              <a:t>‚Conventional‘ radiation challenges are principally well understood and can mitigated to levels as low as reasonably possible, but to be addressed at an early design </a:t>
            </a:r>
            <a:r>
              <a:rPr lang="en-GB" sz="1400" dirty="0" smtClean="0">
                <a:latin typeface="Arial Narrow" panose="020B0606020202030204" pitchFamily="34" charset="0"/>
              </a:rPr>
              <a:t>stage</a:t>
            </a:r>
            <a:endParaRPr lang="en-GB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25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 smtClean="0">
                <a:latin typeface="Arial Narrow"/>
                <a:cs typeface="Arial Narrow"/>
              </a:rPr>
              <a:t>Thank</a:t>
            </a:r>
            <a:r>
              <a:rPr lang="fr-FR" sz="3200" b="1" i="1" dirty="0" smtClean="0">
                <a:latin typeface="Arial Narrow"/>
                <a:cs typeface="Arial Narrow"/>
              </a:rPr>
              <a:t> </a:t>
            </a:r>
            <a:r>
              <a:rPr lang="fr-FR" sz="3200" b="1" i="1" dirty="0" err="1" smtClean="0">
                <a:latin typeface="Arial Narrow"/>
                <a:cs typeface="Arial Narrow"/>
              </a:rPr>
              <a:t>you</a:t>
            </a:r>
            <a:endParaRPr lang="fr-FR" sz="3200" b="1" i="1" dirty="0" smtClean="0">
              <a:latin typeface="Arial Narrow"/>
              <a:cs typeface="Arial Narrow"/>
            </a:endParaRPr>
          </a:p>
          <a:p>
            <a:pPr algn="ctr"/>
            <a:r>
              <a:rPr lang="fr-FR" sz="3200" b="1" i="1" dirty="0" smtClean="0">
                <a:latin typeface="Arial Narrow"/>
                <a:cs typeface="Arial Narrow"/>
              </a:rPr>
              <a:t>for </a:t>
            </a:r>
            <a:r>
              <a:rPr lang="fr-FR" sz="3200" b="1" i="1" dirty="0" err="1" smtClean="0">
                <a:latin typeface="Arial Narrow"/>
                <a:cs typeface="Arial Narrow"/>
              </a:rPr>
              <a:t>your</a:t>
            </a:r>
            <a:r>
              <a:rPr lang="fr-FR" sz="3200" b="1" i="1" dirty="0" smtClean="0">
                <a:latin typeface="Arial Narrow"/>
                <a:cs typeface="Arial Narrow"/>
              </a:rPr>
              <a:t> attention!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12485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Dose estimation with MAP lattice – C. Carli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973" y="1328038"/>
            <a:ext cx="1784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 panose="020B0606020202030204" pitchFamily="34" charset="0"/>
              </a:rPr>
              <a:t>Center </a:t>
            </a:r>
            <a:r>
              <a:rPr lang="en-US" sz="1400" dirty="0">
                <a:latin typeface="Arial Narrow" panose="020B0606020202030204" pitchFamily="34" charset="0"/>
              </a:rPr>
              <a:t>of arc cell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109" y="1328038"/>
            <a:ext cx="1784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Narrow" panose="020B0606020202030204" pitchFamily="34" charset="0"/>
              </a:rPr>
              <a:t>Region around IP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349" y="1700733"/>
            <a:ext cx="4301231" cy="16210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8" y="1605037"/>
            <a:ext cx="4374185" cy="17166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3460954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Narrow" panose="020B0606020202030204" pitchFamily="34" charset="0"/>
              </a:rPr>
              <a:t>Based on analytical approach by B. King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Narrow" panose="020B0606020202030204" pitchFamily="34" charset="0"/>
              </a:rPr>
              <a:t>Application to 3 </a:t>
            </a:r>
            <a:r>
              <a:rPr lang="en-US" sz="1200" dirty="0" err="1" smtClean="0">
                <a:latin typeface="Arial Narrow" panose="020B0606020202030204" pitchFamily="34" charset="0"/>
              </a:rPr>
              <a:t>TeV</a:t>
            </a:r>
            <a:r>
              <a:rPr lang="en-US" sz="1200" dirty="0" smtClean="0">
                <a:latin typeface="Arial Narrow" panose="020B0606020202030204" pitchFamily="34" charset="0"/>
              </a:rPr>
              <a:t> </a:t>
            </a:r>
            <a:r>
              <a:rPr lang="en-US" sz="1200" dirty="0" err="1" smtClean="0">
                <a:latin typeface="Arial Narrow" panose="020B0606020202030204" pitchFamily="34" charset="0"/>
              </a:rPr>
              <a:t>c.o.m</a:t>
            </a:r>
            <a:r>
              <a:rPr lang="en-US" sz="1200" dirty="0" smtClean="0">
                <a:latin typeface="Arial Narrow" panose="020B0606020202030204" pitchFamily="34" charset="0"/>
              </a:rPr>
              <a:t>. lattice from MAP study (9e20 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decays per </a:t>
            </a:r>
            <a:r>
              <a:rPr lang="en-US" sz="1200" dirty="0" smtClean="0">
                <a:latin typeface="Arial Narrow" panose="020B0606020202030204" pitchFamily="34" charset="0"/>
              </a:rPr>
              <a:t>year, depth = 100)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Narrow" panose="020B0606020202030204" pitchFamily="34" charset="0"/>
              </a:rPr>
              <a:t>Findings from the arcs: higher doses for reduced field sections and peak doses for small (30 cm) drift sections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latin typeface="Arial Narrow" panose="020B0606020202030204" pitchFamily="34" charset="0"/>
              </a:rPr>
              <a:t>Findings close to </a:t>
            </a:r>
            <a:r>
              <a:rPr lang="en-US" sz="1200" dirty="0" smtClean="0">
                <a:latin typeface="Arial Narrow" panose="020B0606020202030204" pitchFamily="34" charset="0"/>
              </a:rPr>
              <a:t>IP: beam </a:t>
            </a:r>
            <a:r>
              <a:rPr lang="en-US" sz="1200" dirty="0">
                <a:latin typeface="Arial Narrow" panose="020B0606020202030204" pitchFamily="34" charset="0"/>
              </a:rPr>
              <a:t>divergence relatively </a:t>
            </a:r>
            <a:r>
              <a:rPr lang="en-US" sz="1200" dirty="0" smtClean="0">
                <a:latin typeface="Arial Narrow" panose="020B0606020202030204" pitchFamily="34" charset="0"/>
              </a:rPr>
              <a:t>large at IP and higher </a:t>
            </a:r>
            <a:r>
              <a:rPr lang="en-US" sz="1200" dirty="0">
                <a:latin typeface="Arial Narrow" panose="020B0606020202030204" pitchFamily="34" charset="0"/>
              </a:rPr>
              <a:t>dose from regions with smaller vertical/horizontal divergence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54416" y="3321735"/>
            <a:ext cx="1645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 smtClean="0">
                <a:latin typeface="Arial Narrow" panose="020B0606020202030204" pitchFamily="34" charset="0"/>
              </a:rPr>
              <a:t>According to paper of B. King </a:t>
            </a:r>
            <a:r>
              <a:rPr lang="en-US" sz="700" dirty="0" err="1" smtClean="0">
                <a:latin typeface="Arial Narrow" panose="020B0606020202030204" pitchFamily="34" charset="0"/>
              </a:rPr>
              <a:t>Gy</a:t>
            </a:r>
            <a:r>
              <a:rPr lang="en-US" sz="700" dirty="0" smtClean="0">
                <a:latin typeface="Arial Narrow" panose="020B0606020202030204" pitchFamily="34" charset="0"/>
              </a:rPr>
              <a:t>!=</a:t>
            </a:r>
            <a:r>
              <a:rPr lang="en-US" sz="700" dirty="0" err="1" smtClean="0">
                <a:latin typeface="Arial Narrow" panose="020B0606020202030204" pitchFamily="34" charset="0"/>
              </a:rPr>
              <a:t>Sv</a:t>
            </a:r>
            <a:endParaRPr lang="en-GB" sz="700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528" y="1936669"/>
            <a:ext cx="1872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Arc dipole of ~10 T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6540" y="2211710"/>
            <a:ext cx="1289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Larger divergence (momentum </a:t>
            </a:r>
            <a:r>
              <a:rPr lang="en-US" sz="800" dirty="0" err="1" smtClean="0">
                <a:solidFill>
                  <a:schemeClr val="accent1"/>
                </a:solidFill>
                <a:latin typeface="Arial Narrow" panose="020B0606020202030204" pitchFamily="34" charset="0"/>
              </a:rPr>
              <a:t>spread,D</a:t>
            </a:r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’)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1954" y="3460954"/>
            <a:ext cx="46145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Narrow" panose="020B0606020202030204" pitchFamily="34" charset="0"/>
              </a:rPr>
              <a:t>Conclusions:</a:t>
            </a:r>
          </a:p>
          <a:p>
            <a:pPr marL="358775" lvl="2" indent="-180975">
              <a:buFont typeface="Arial Narrow" panose="020B0606020202030204" pitchFamily="34" charset="0"/>
              <a:buChar char="−"/>
              <a:tabLst>
                <a:tab pos="358775" algn="l"/>
              </a:tabLst>
            </a:pPr>
            <a:r>
              <a:rPr lang="en-US" sz="1200" dirty="0" smtClean="0">
                <a:latin typeface="Arial Narrow" panose="020B0606020202030204" pitchFamily="34" charset="0"/>
              </a:rPr>
              <a:t>Beam divergence not always negligible (contributions from D’ w large momentum spread), which mitigates radiation from straight sections </a:t>
            </a:r>
            <a:br>
              <a:rPr lang="en-US" sz="1200" dirty="0" smtClean="0">
                <a:latin typeface="Arial Narrow" panose="020B0606020202030204" pitchFamily="34" charset="0"/>
              </a:rPr>
            </a:br>
            <a:r>
              <a:rPr lang="en-US" sz="1200" dirty="0" smtClean="0">
                <a:latin typeface="Arial Narrow" panose="020B0606020202030204" pitchFamily="34" charset="0"/>
              </a:rPr>
              <a:t>→ avoid combined function magnets w too low dipolar field components</a:t>
            </a:r>
          </a:p>
          <a:p>
            <a:pPr marL="171450" lvl="1" indent="-17145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en-US" sz="1200" dirty="0" smtClean="0">
                <a:latin typeface="Arial Narrow" panose="020B0606020202030204" pitchFamily="34" charset="0"/>
              </a:rPr>
              <a:t>Outlook:</a:t>
            </a:r>
            <a:endParaRPr lang="en-US" sz="1200" dirty="0">
              <a:latin typeface="Arial Narrow" panose="020B0606020202030204" pitchFamily="34" charset="0"/>
            </a:endParaRPr>
          </a:p>
          <a:p>
            <a:pPr marL="358775" lvl="2" indent="-180975">
              <a:buFont typeface="Arial Narrow" panose="020B0606020202030204" pitchFamily="34" charset="0"/>
              <a:buChar char="−"/>
              <a:tabLst>
                <a:tab pos="358775" algn="l"/>
              </a:tabLst>
            </a:pPr>
            <a:r>
              <a:rPr lang="en-US" sz="1200" dirty="0" smtClean="0">
                <a:latin typeface="Arial Narrow" panose="020B0606020202030204" pitchFamily="34" charset="0"/>
              </a:rPr>
              <a:t>Improve lattice designs in arcs (e.g. avoid short straight sections w D’=0, increase dipolar component of combined function magnets)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56992" y="1342701"/>
            <a:ext cx="1114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Combined </a:t>
            </a:r>
            <a:r>
              <a:rPr lang="en-US" sz="800" dirty="0" err="1" smtClean="0">
                <a:solidFill>
                  <a:schemeClr val="accent1"/>
                </a:solidFill>
                <a:latin typeface="Arial Narrow" panose="020B0606020202030204" pitchFamily="34" charset="0"/>
              </a:rPr>
              <a:t>fct</a:t>
            </a:r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magnet w reduced field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296735" y="1612054"/>
            <a:ext cx="1" cy="186119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11275" y="2102057"/>
            <a:ext cx="0" cy="168786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92080" y="1681255"/>
            <a:ext cx="1114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Region at IP w large divergence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04102" y="1721225"/>
            <a:ext cx="1114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Smaller divergence</a:t>
            </a:r>
            <a:endParaRPr lang="en-GB" sz="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599836" y="1922598"/>
            <a:ext cx="165191" cy="97211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962016" y="1908527"/>
            <a:ext cx="259110" cy="28142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Mitigation using movers – H</a:t>
            </a:r>
            <a:r>
              <a:rPr lang="en-US" dirty="0" smtClean="0">
                <a:latin typeface="Arial Narrow" panose="020B0606020202030204" pitchFamily="34" charset="0"/>
              </a:rPr>
              <a:t>. Mainaud </a:t>
            </a:r>
            <a:r>
              <a:rPr lang="en-US" dirty="0">
                <a:latin typeface="Arial Narrow" panose="020B0606020202030204" pitchFamily="34" charset="0"/>
              </a:rPr>
              <a:t>Durand</a:t>
            </a:r>
            <a:br>
              <a:rPr lang="en-US" dirty="0">
                <a:latin typeface="Arial Narrow" panose="020B0606020202030204" pitchFamily="34" charset="0"/>
              </a:rPr>
            </a:b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19622"/>
            <a:ext cx="4176464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iral narrow"/>
              </a:rPr>
              <a:t>Studies to undertake / points to check (only subset given here)</a:t>
            </a:r>
          </a:p>
          <a:p>
            <a:pPr marL="342900" lvl="0" indent="-34290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Airal narrow"/>
              </a:rPr>
              <a:t>Study in further details the state of the art concerning adjustment solutions</a:t>
            </a:r>
          </a:p>
          <a:p>
            <a:pPr marL="342900" lvl="0" indent="-34290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Airal narrow"/>
              </a:rPr>
              <a:t>Have a better understanding of the </a:t>
            </a:r>
            <a:r>
              <a:rPr lang="en-GB" sz="1400" dirty="0" smtClean="0">
                <a:solidFill>
                  <a:prstClr val="black"/>
                </a:solidFill>
                <a:latin typeface="Airal narrow"/>
              </a:rPr>
              <a:t>requirements</a:t>
            </a:r>
            <a:endParaRPr lang="en-GB" sz="1400" dirty="0">
              <a:solidFill>
                <a:prstClr val="black"/>
              </a:solidFill>
              <a:latin typeface="Airal narrow"/>
            </a:endParaRP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Range of movers ? Resolution? Accuracy?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Long-term stability, impact of vibrations?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Frequency of adjustment?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Constraints from other equipment like </a:t>
            </a:r>
            <a:r>
              <a:rPr lang="en-GB" sz="1200" dirty="0" err="1">
                <a:solidFill>
                  <a:prstClr val="black"/>
                </a:solidFill>
                <a:latin typeface="Airal narrow"/>
              </a:rPr>
              <a:t>cryo</a:t>
            </a:r>
            <a:r>
              <a:rPr lang="en-GB" sz="1200" dirty="0">
                <a:solidFill>
                  <a:prstClr val="black"/>
                </a:solidFill>
                <a:latin typeface="Airal narrow"/>
              </a:rPr>
              <a:t> and vacuum (acting forces, flexibility)?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200" dirty="0">
                <a:solidFill>
                  <a:prstClr val="black"/>
                </a:solidFill>
                <a:latin typeface="Airal narrow"/>
              </a:rPr>
              <a:t>Weight, size </a:t>
            </a:r>
            <a:r>
              <a:rPr lang="en-GB" sz="1200" dirty="0" smtClean="0">
                <a:solidFill>
                  <a:prstClr val="black"/>
                </a:solidFill>
                <a:latin typeface="Airal narrow"/>
              </a:rPr>
              <a:t>and number of </a:t>
            </a:r>
            <a:r>
              <a:rPr lang="en-GB" sz="1200" dirty="0">
                <a:solidFill>
                  <a:prstClr val="black"/>
                </a:solidFill>
                <a:latin typeface="Airal narrow"/>
              </a:rPr>
              <a:t>components?</a:t>
            </a:r>
          </a:p>
          <a:p>
            <a:pPr marL="342900" indent="-34290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GB" sz="1400" dirty="0" smtClean="0">
                <a:latin typeface="Airal narrow"/>
              </a:rPr>
              <a:t>Study </a:t>
            </a:r>
            <a:r>
              <a:rPr lang="en-GB" sz="1400" dirty="0">
                <a:latin typeface="Airal narrow"/>
              </a:rPr>
              <a:t>and develop alignment solutions and associated </a:t>
            </a:r>
            <a:r>
              <a:rPr lang="en-GB" sz="1400" dirty="0" smtClean="0">
                <a:latin typeface="Airal narrow"/>
              </a:rPr>
              <a:t>sensors for allowing to do such remote adjustment</a:t>
            </a:r>
            <a:endParaRPr lang="en-GB" sz="1400" dirty="0">
              <a:latin typeface="Airal narrow"/>
            </a:endParaRPr>
          </a:p>
          <a:p>
            <a:pPr lvl="0">
              <a:spcBef>
                <a:spcPct val="20000"/>
              </a:spcBef>
              <a:buClr>
                <a:srgbClr val="FF3645"/>
              </a:buClr>
            </a:pPr>
            <a:endParaRPr lang="en-GB" sz="1600" dirty="0" smtClean="0">
              <a:solidFill>
                <a:prstClr val="black"/>
              </a:solidFill>
              <a:latin typeface="Airal narro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8536" y="1419622"/>
            <a:ext cx="3575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Identified key issues</a:t>
            </a:r>
          </a:p>
          <a:p>
            <a:endParaRPr lang="en-US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268288" indent="-268288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K1. Development of large stroke/high resolution movers to perform safe remote </a:t>
            </a:r>
            <a:r>
              <a:rPr lang="en-GB" sz="1400" dirty="0" smtClean="0">
                <a:latin typeface="Arial Narrow" panose="020B0606020202030204" pitchFamily="34" charset="0"/>
              </a:rPr>
              <a:t>displacements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68288" indent="-268288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K2. Development of remote solutions to control the position of components (for circular collider), adapted to such ranges of </a:t>
            </a:r>
            <a:r>
              <a:rPr lang="en-GB" sz="1400" dirty="0" smtClean="0">
                <a:latin typeface="Arial Narrow" panose="020B0606020202030204" pitchFamily="34" charset="0"/>
              </a:rPr>
              <a:t>displacements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68288" indent="-268288">
              <a:spcAft>
                <a:spcPts val="600"/>
              </a:spcAft>
            </a:pPr>
            <a:r>
              <a:rPr lang="en-GB" sz="1400" dirty="0">
                <a:latin typeface="Arial Narrow" panose="020B0606020202030204" pitchFamily="34" charset="0"/>
              </a:rPr>
              <a:t>K3. Study of the accuracy needed / necessity to develop a solution to determine in a continuous way the absolute position of components underground vs. </a:t>
            </a:r>
            <a:r>
              <a:rPr lang="en-GB" sz="1400" dirty="0" smtClean="0">
                <a:latin typeface="Arial Narrow" panose="020B0606020202030204" pitchFamily="34" charset="0"/>
              </a:rPr>
              <a:t>surface</a:t>
            </a:r>
            <a:endParaRPr lang="en-GB" sz="1400" b="1" dirty="0" smtClean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268288"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+ </a:t>
            </a:r>
            <a:r>
              <a:rPr lang="en-GB" sz="1400" dirty="0">
                <a:latin typeface="Arial Narrow" panose="020B0606020202030204" pitchFamily="34" charset="0"/>
              </a:rPr>
              <a:t>specific points to address (impact on other equipment, safe control system)</a:t>
            </a:r>
          </a:p>
          <a:p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580251" y="3033051"/>
            <a:ext cx="288032" cy="288032"/>
          </a:xfrm>
          <a:prstGeom prst="chevron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65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 descr="http://lhc-div-miwg.web.cern.ch/lhc-div-miwg/images/LHC_Beams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513" y="959648"/>
            <a:ext cx="3579019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Title 7"/>
          <p:cNvSpPr txBox="1">
            <a:spLocks/>
          </p:cNvSpPr>
          <p:nvPr/>
        </p:nvSpPr>
        <p:spPr>
          <a:xfrm>
            <a:off x="1771650" y="57150"/>
            <a:ext cx="5543550" cy="514350"/>
          </a:xfrm>
          <a:prstGeom prst="rect">
            <a:avLst/>
          </a:prstGeom>
        </p:spPr>
        <p:txBody>
          <a:bodyPr vert="horz" lIns="71810" tIns="35906" rIns="71810" bIns="35906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2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2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2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If we extend the LHC straight insertion</a:t>
            </a:r>
            <a:br>
              <a:rPr lang="en-GB" sz="12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 the surface of the earth?</a:t>
            </a:r>
          </a:p>
        </p:txBody>
      </p:sp>
      <p:sp>
        <p:nvSpPr>
          <p:cNvPr id="9" name="Rectangle 8"/>
          <p:cNvSpPr/>
          <p:nvPr/>
        </p:nvSpPr>
        <p:spPr>
          <a:xfrm>
            <a:off x="1354016" y="896628"/>
            <a:ext cx="2643341" cy="764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050"/>
              </a:lnSpc>
              <a:spcBef>
                <a:spcPts val="750"/>
              </a:spcBef>
              <a:spcAft>
                <a:spcPts val="900"/>
              </a:spcAft>
            </a:pPr>
            <a:r>
              <a:rPr lang="en-US" sz="1200" b="1" kern="0" spc="38" dirty="0">
                <a:latin typeface="Tahoma" panose="020B0604030504040204" pitchFamily="34" charset="0"/>
                <a:cs typeface="Times New Roman" panose="02020603050405020304" pitchFamily="18" charset="0"/>
              </a:rPr>
              <a:t>Problem:</a:t>
            </a:r>
            <a:endParaRPr lang="en-GB" sz="1200" b="1" kern="0" spc="38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If we extend the LHC straight insertions where would the neutrinos come out the surface of the earth?” 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493660" y="1293819"/>
            <a:ext cx="3386747" cy="30890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078715" y="725971"/>
            <a:ext cx="2071911" cy="2134661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448" y="2776005"/>
            <a:ext cx="2703631" cy="1967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4" name="Group 23"/>
          <p:cNvGrpSpPr/>
          <p:nvPr/>
        </p:nvGrpSpPr>
        <p:grpSpPr>
          <a:xfrm rot="5593570">
            <a:off x="5076871" y="1691144"/>
            <a:ext cx="93101" cy="177161"/>
            <a:chOff x="5735369" y="4678329"/>
            <a:chExt cx="124135" cy="236215"/>
          </a:xfrm>
        </p:grpSpPr>
        <p:sp>
          <p:nvSpPr>
            <p:cNvPr id="25" name="Rectangle 24"/>
            <p:cNvSpPr/>
            <p:nvPr/>
          </p:nvSpPr>
          <p:spPr>
            <a:xfrm rot="7571343">
              <a:off x="5685841" y="4772632"/>
              <a:ext cx="236215" cy="47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6" name="Oval 25"/>
            <p:cNvSpPr/>
            <p:nvPr/>
          </p:nvSpPr>
          <p:spPr>
            <a:xfrm>
              <a:off x="5813785" y="471907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7" name="Oval 26"/>
            <p:cNvSpPr/>
            <p:nvPr/>
          </p:nvSpPr>
          <p:spPr>
            <a:xfrm>
              <a:off x="5735369" y="4836446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28" name="Group 27"/>
          <p:cNvGrpSpPr/>
          <p:nvPr/>
        </p:nvGrpSpPr>
        <p:grpSpPr>
          <a:xfrm rot="5767533">
            <a:off x="5311993" y="1467595"/>
            <a:ext cx="93101" cy="177161"/>
            <a:chOff x="5735369" y="4678329"/>
            <a:chExt cx="124135" cy="236215"/>
          </a:xfrm>
        </p:grpSpPr>
        <p:sp>
          <p:nvSpPr>
            <p:cNvPr id="29" name="Rectangle 28"/>
            <p:cNvSpPr/>
            <p:nvPr/>
          </p:nvSpPr>
          <p:spPr>
            <a:xfrm rot="7571343">
              <a:off x="5685841" y="4772632"/>
              <a:ext cx="236215" cy="47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" name="Oval 29"/>
            <p:cNvSpPr/>
            <p:nvPr/>
          </p:nvSpPr>
          <p:spPr>
            <a:xfrm>
              <a:off x="5813785" y="471907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" name="Oval 30"/>
            <p:cNvSpPr/>
            <p:nvPr/>
          </p:nvSpPr>
          <p:spPr>
            <a:xfrm>
              <a:off x="5735369" y="4836446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2" name="Group 31"/>
          <p:cNvGrpSpPr/>
          <p:nvPr/>
        </p:nvGrpSpPr>
        <p:grpSpPr>
          <a:xfrm rot="8618541">
            <a:off x="5871589" y="1223361"/>
            <a:ext cx="93101" cy="177161"/>
            <a:chOff x="5735369" y="4678329"/>
            <a:chExt cx="124135" cy="236215"/>
          </a:xfrm>
        </p:grpSpPr>
        <p:sp>
          <p:nvSpPr>
            <p:cNvPr id="33" name="Rectangle 32"/>
            <p:cNvSpPr/>
            <p:nvPr/>
          </p:nvSpPr>
          <p:spPr>
            <a:xfrm rot="7571343">
              <a:off x="5685841" y="4772632"/>
              <a:ext cx="236215" cy="47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4" name="Oval 33"/>
            <p:cNvSpPr/>
            <p:nvPr/>
          </p:nvSpPr>
          <p:spPr>
            <a:xfrm>
              <a:off x="5813785" y="471907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5" name="Oval 34"/>
            <p:cNvSpPr/>
            <p:nvPr/>
          </p:nvSpPr>
          <p:spPr>
            <a:xfrm>
              <a:off x="5735369" y="4836446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6" name="Group 35"/>
          <p:cNvGrpSpPr/>
          <p:nvPr/>
        </p:nvGrpSpPr>
        <p:grpSpPr>
          <a:xfrm rot="8680360">
            <a:off x="6259789" y="1236810"/>
            <a:ext cx="93101" cy="177161"/>
            <a:chOff x="5735369" y="4678329"/>
            <a:chExt cx="124135" cy="236215"/>
          </a:xfrm>
        </p:grpSpPr>
        <p:sp>
          <p:nvSpPr>
            <p:cNvPr id="37" name="Rectangle 36"/>
            <p:cNvSpPr/>
            <p:nvPr/>
          </p:nvSpPr>
          <p:spPr>
            <a:xfrm rot="7571343">
              <a:off x="5685841" y="4772632"/>
              <a:ext cx="236215" cy="47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Oval 37"/>
            <p:cNvSpPr/>
            <p:nvPr/>
          </p:nvSpPr>
          <p:spPr>
            <a:xfrm>
              <a:off x="5813785" y="471907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Oval 38"/>
            <p:cNvSpPr/>
            <p:nvPr/>
          </p:nvSpPr>
          <p:spPr>
            <a:xfrm>
              <a:off x="5735369" y="4836446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43" name="Rounded Rectangle 42"/>
          <p:cNvSpPr/>
          <p:nvPr/>
        </p:nvSpPr>
        <p:spPr>
          <a:xfrm>
            <a:off x="1293726" y="1137976"/>
            <a:ext cx="2795075" cy="4958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Rounded Rectangle 43"/>
          <p:cNvSpPr/>
          <p:nvPr/>
        </p:nvSpPr>
        <p:spPr>
          <a:xfrm>
            <a:off x="1288203" y="2034791"/>
            <a:ext cx="2800598" cy="6455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5" name="TextBox 44"/>
          <p:cNvSpPr txBox="1"/>
          <p:nvPr/>
        </p:nvSpPr>
        <p:spPr>
          <a:xfrm>
            <a:off x="1342181" y="1714565"/>
            <a:ext cx="2703632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kern="0" spc="38" dirty="0">
                <a:latin typeface="Tahoma" panose="020B0604030504040204" pitchFamily="34" charset="0"/>
                <a:cs typeface="Times New Roman" panose="02020603050405020304" pitchFamily="18" charset="0"/>
              </a:rPr>
              <a:t>Hypothesis:</a:t>
            </a:r>
          </a:p>
          <a:p>
            <a:pPr algn="just"/>
            <a:endParaRPr lang="en-GB" sz="900" b="1" kern="0" spc="38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LHC straight insertions directions are given by the lines built </a:t>
            </a: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the middle of Beam 1 and Beam 2 DFBA elements 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each side of the Insertion Point. </a:t>
            </a:r>
            <a:endParaRPr lang="en-GB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60189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59598" y="1197329"/>
            <a:ext cx="3579019" cy="2739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4" name="Title 7"/>
          <p:cNvSpPr txBox="1">
            <a:spLocks/>
          </p:cNvSpPr>
          <p:nvPr/>
        </p:nvSpPr>
        <p:spPr>
          <a:xfrm>
            <a:off x="1771650" y="57150"/>
            <a:ext cx="5543550" cy="514350"/>
          </a:xfrm>
          <a:prstGeom prst="rect">
            <a:avLst/>
          </a:prstGeom>
        </p:spPr>
        <p:txBody>
          <a:bodyPr vert="horz" lIns="71810" tIns="35906" rIns="71810" bIns="35906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2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2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2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If we extend the SPS straight sections</a:t>
            </a:r>
            <a:br>
              <a:rPr lang="en-GB" sz="12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 the surface of the earth?</a:t>
            </a:r>
          </a:p>
        </p:txBody>
      </p:sp>
      <p:sp>
        <p:nvSpPr>
          <p:cNvPr id="9" name="Rectangle 8"/>
          <p:cNvSpPr/>
          <p:nvPr/>
        </p:nvSpPr>
        <p:spPr>
          <a:xfrm>
            <a:off x="1354016" y="896628"/>
            <a:ext cx="2643341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050"/>
              </a:lnSpc>
              <a:spcBef>
                <a:spcPts val="750"/>
              </a:spcBef>
              <a:spcAft>
                <a:spcPts val="900"/>
              </a:spcAft>
            </a:pPr>
            <a:r>
              <a:rPr lang="en-US" sz="1200" b="1" kern="0" spc="38" dirty="0">
                <a:latin typeface="Tahoma" panose="020B0604030504040204" pitchFamily="34" charset="0"/>
                <a:cs typeface="Times New Roman" panose="02020603050405020304" pitchFamily="18" charset="0"/>
              </a:rPr>
              <a:t>Problem:</a:t>
            </a:r>
            <a:endParaRPr lang="en-GB" sz="1200" b="1" kern="0" spc="38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If we extend the SPS straight sections where would the neutrinos come out the surface of the earth?” 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478558" y="1137976"/>
            <a:ext cx="2158935" cy="1638029"/>
          </a:xfrm>
          <a:prstGeom prst="line">
            <a:avLst/>
          </a:prstGeom>
          <a:ln w="381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280082" y="1224558"/>
            <a:ext cx="2559249" cy="1167736"/>
          </a:xfrm>
          <a:prstGeom prst="line">
            <a:avLst/>
          </a:prstGeom>
          <a:ln w="381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826" y="2776005"/>
            <a:ext cx="2586874" cy="1967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" name="Rounded Rectangle 42"/>
          <p:cNvSpPr/>
          <p:nvPr/>
        </p:nvSpPr>
        <p:spPr>
          <a:xfrm>
            <a:off x="1293726" y="1137976"/>
            <a:ext cx="2795075" cy="4958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Rounded Rectangle 43"/>
          <p:cNvSpPr/>
          <p:nvPr/>
        </p:nvSpPr>
        <p:spPr>
          <a:xfrm>
            <a:off x="1288203" y="2034791"/>
            <a:ext cx="2800598" cy="6455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5" name="TextBox 44"/>
          <p:cNvSpPr txBox="1"/>
          <p:nvPr/>
        </p:nvSpPr>
        <p:spPr>
          <a:xfrm>
            <a:off x="1342181" y="1714565"/>
            <a:ext cx="27036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kern="0" spc="38" dirty="0">
                <a:latin typeface="Tahoma" panose="020B0604030504040204" pitchFamily="34" charset="0"/>
                <a:cs typeface="Times New Roman" panose="02020603050405020304" pitchFamily="18" charset="0"/>
              </a:rPr>
              <a:t>Hypothesis:</a:t>
            </a:r>
          </a:p>
          <a:p>
            <a:pPr algn="just"/>
            <a:endParaRPr lang="en-GB" sz="900" b="1" kern="0" spc="38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SPS straight sections directions are given by the lines built on dipole </a:t>
            </a:r>
            <a:r>
              <a:rPr lang="en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MBA </a:t>
            </a:r>
            <a:r>
              <a:rPr lang="en-GB" sz="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1590 beam exit points on one side and MBA </a:t>
            </a:r>
            <a:r>
              <a:rPr lang="en-GB" sz="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2030 beam entrance point on the other side.</a:t>
            </a:r>
            <a:r>
              <a:rPr lang="fr-CH" sz="9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	</a:t>
            </a:r>
            <a:r>
              <a:rPr lang="fr-CH" sz="75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CH" sz="75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fr-CH" sz="75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 the SPS point)</a:t>
            </a:r>
            <a:endParaRPr lang="en-GB" sz="75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GB" sz="9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5096245" y="1385921"/>
            <a:ext cx="0" cy="2297299"/>
          </a:xfrm>
          <a:prstGeom prst="line">
            <a:avLst/>
          </a:prstGeom>
          <a:ln w="381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747374" y="1137976"/>
            <a:ext cx="76991" cy="2621769"/>
          </a:xfrm>
          <a:prstGeom prst="line">
            <a:avLst/>
          </a:prstGeom>
          <a:ln w="381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280083" y="2237809"/>
            <a:ext cx="2181512" cy="1911044"/>
          </a:xfrm>
          <a:prstGeom prst="line">
            <a:avLst/>
          </a:prstGeom>
          <a:ln w="381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5267044" y="2624103"/>
            <a:ext cx="2326024" cy="1283686"/>
          </a:xfrm>
          <a:prstGeom prst="line">
            <a:avLst/>
          </a:prstGeom>
          <a:ln w="381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71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Timeline until next ESPPU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901640"/>
            <a:ext cx="6361491" cy="400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5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Technically Limited Long-Term Timeline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843558"/>
            <a:ext cx="7011542" cy="398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04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3468264" y="4500654"/>
            <a:ext cx="3414862" cy="304962"/>
          </a:xfrm>
          <a:prstGeom prst="rect">
            <a:avLst/>
          </a:prstGeom>
          <a:gradFill flip="none" rotWithShape="1">
            <a:gsLst>
              <a:gs pos="51000">
                <a:schemeClr val="bg1">
                  <a:lumMod val="85000"/>
                </a:schemeClr>
              </a:gs>
              <a:gs pos="9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Overview of work related to a refined dose model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187624" y="2427734"/>
            <a:ext cx="540000" cy="5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179512" y="2444514"/>
            <a:ext cx="1098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anose="020B0606020202030204" pitchFamily="34" charset="0"/>
              </a:rPr>
              <a:t>Operational scenarios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726783" y="2427734"/>
            <a:ext cx="540000" cy="540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726783" y="1563638"/>
            <a:ext cx="540000" cy="5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6726783" y="3291830"/>
            <a:ext cx="540000" cy="540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 bwMode="gray">
          <a:xfrm>
            <a:off x="7518871" y="1698592"/>
            <a:ext cx="12439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kern="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assessment</a:t>
            </a:r>
          </a:p>
        </p:txBody>
      </p:sp>
      <p:sp>
        <p:nvSpPr>
          <p:cNvPr id="45" name="TextBox 44"/>
          <p:cNvSpPr txBox="1"/>
          <p:nvPr/>
        </p:nvSpPr>
        <p:spPr bwMode="gray">
          <a:xfrm>
            <a:off x="1744767" y="1441959"/>
            <a:ext cx="12966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latin typeface="Arial Narrow" panose="020B0606020202030204" pitchFamily="34" charset="0"/>
              </a:rPr>
              <a:t>MC simulations</a:t>
            </a:r>
          </a:p>
        </p:txBody>
      </p:sp>
      <p:sp>
        <p:nvSpPr>
          <p:cNvPr id="59" name="TextBox 58"/>
          <p:cNvSpPr txBox="1"/>
          <p:nvPr/>
        </p:nvSpPr>
        <p:spPr bwMode="gray">
          <a:xfrm>
            <a:off x="2807680" y="3768655"/>
            <a:ext cx="15124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Arial Narrow" panose="020B0606020202030204" pitchFamily="34" charset="0"/>
              </a:rPr>
              <a:t>Folding with realistic source term</a:t>
            </a:r>
            <a:endParaRPr lang="en-US" sz="1400" b="1" dirty="0">
              <a:latin typeface="Arial Narrow" panose="020B0606020202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 bwMode="gray">
          <a:xfrm>
            <a:off x="3857902" y="1441959"/>
            <a:ext cx="12966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Arial Narrow" panose="020B0606020202030204" pitchFamily="34" charset="0"/>
              </a:rPr>
              <a:t>Dose surface map</a:t>
            </a:r>
            <a:endParaRPr lang="en-US" sz="1400" b="1" dirty="0">
              <a:latin typeface="Arial Narrow" panose="020B0606020202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 bwMode="gray">
          <a:xfrm>
            <a:off x="7529928" y="2590012"/>
            <a:ext cx="136255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kern="0" dirty="0" smtClean="0">
                <a:latin typeface="Arial Narrow" panose="020B0606020202030204" pitchFamily="34" charset="0"/>
              </a:rPr>
              <a:t>Sensitivity analysis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2FD381A-4908-48DA-82D5-F1B5B6FF22EA}"/>
              </a:ext>
            </a:extLst>
          </p:cNvPr>
          <p:cNvCxnSpPr>
            <a:cxnSpLocks/>
          </p:cNvCxnSpPr>
          <p:nvPr/>
        </p:nvCxnSpPr>
        <p:spPr>
          <a:xfrm>
            <a:off x="2413678" y="1779662"/>
            <a:ext cx="0" cy="288032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2FD381A-4908-48DA-82D5-F1B5B6FF22EA}"/>
              </a:ext>
            </a:extLst>
          </p:cNvPr>
          <p:cNvCxnSpPr>
            <a:cxnSpLocks/>
          </p:cNvCxnSpPr>
          <p:nvPr/>
        </p:nvCxnSpPr>
        <p:spPr>
          <a:xfrm>
            <a:off x="4499992" y="1779662"/>
            <a:ext cx="0" cy="288032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2FD381A-4908-48DA-82D5-F1B5B6FF22EA}"/>
              </a:ext>
            </a:extLst>
          </p:cNvPr>
          <p:cNvCxnSpPr>
            <a:cxnSpLocks/>
          </p:cNvCxnSpPr>
          <p:nvPr/>
        </p:nvCxnSpPr>
        <p:spPr>
          <a:xfrm flipV="1">
            <a:off x="3563888" y="3403454"/>
            <a:ext cx="0" cy="288000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 bwMode="gray">
          <a:xfrm>
            <a:off x="7518871" y="3455121"/>
            <a:ext cx="137360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 smtClean="0">
                <a:latin typeface="Arial Narrow" panose="020B0606020202030204" pitchFamily="34" charset="0"/>
              </a:rPr>
              <a:t>Demonstration of compliance</a:t>
            </a:r>
          </a:p>
        </p:txBody>
      </p:sp>
      <p:sp>
        <p:nvSpPr>
          <p:cNvPr id="73" name="Curved Right Arrow 72"/>
          <p:cNvSpPr/>
          <p:nvPr/>
        </p:nvSpPr>
        <p:spPr>
          <a:xfrm>
            <a:off x="3335476" y="4500654"/>
            <a:ext cx="360040" cy="360040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4" name="Curved Right Arrow 73"/>
          <p:cNvSpPr/>
          <p:nvPr/>
        </p:nvSpPr>
        <p:spPr>
          <a:xfrm rot="10800000">
            <a:off x="6816763" y="4445576"/>
            <a:ext cx="360040" cy="360040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155195" y="4499247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 Narrow" panose="020B0606020202030204" pitchFamily="34" charset="0"/>
              </a:rPr>
              <a:t>Optimization process</a:t>
            </a:r>
            <a:endParaRPr lang="en-GB" sz="1400" i="1" dirty="0">
              <a:latin typeface="Arial Narrow" panose="020B0606020202030204" pitchFamily="34" charset="0"/>
            </a:endParaRPr>
          </a:p>
        </p:txBody>
      </p:sp>
      <p:sp>
        <p:nvSpPr>
          <p:cNvPr id="24" name="Oval 14"/>
          <p:cNvSpPr>
            <a:spLocks noChangeAspect="1"/>
          </p:cNvSpPr>
          <p:nvPr/>
        </p:nvSpPr>
        <p:spPr bwMode="gray">
          <a:xfrm rot="16200000" flipH="1">
            <a:off x="4113681" y="2395544"/>
            <a:ext cx="1458882" cy="579956"/>
          </a:xfrm>
          <a:custGeom>
            <a:avLst/>
            <a:gdLst/>
            <a:ahLst/>
            <a:cxnLst/>
            <a:rect l="l" t="t" r="r" b="b"/>
            <a:pathLst>
              <a:path w="1543492" h="618916">
                <a:moveTo>
                  <a:pt x="394108" y="18075"/>
                </a:moveTo>
                <a:cubicBezTo>
                  <a:pt x="217797" y="65994"/>
                  <a:pt x="102134" y="146815"/>
                  <a:pt x="102134" y="238408"/>
                </a:cubicBezTo>
                <a:cubicBezTo>
                  <a:pt x="102134" y="385870"/>
                  <a:pt x="401930" y="505411"/>
                  <a:pt x="771747" y="505411"/>
                </a:cubicBezTo>
                <a:cubicBezTo>
                  <a:pt x="1141564" y="505411"/>
                  <a:pt x="1441360" y="385870"/>
                  <a:pt x="1441360" y="238408"/>
                </a:cubicBezTo>
                <a:cubicBezTo>
                  <a:pt x="1441360" y="146816"/>
                  <a:pt x="1325699" y="65995"/>
                  <a:pt x="1149391" y="18076"/>
                </a:cubicBezTo>
                <a:cubicBezTo>
                  <a:pt x="1384764" y="71647"/>
                  <a:pt x="1543492" y="176649"/>
                  <a:pt x="1543492" y="297110"/>
                </a:cubicBezTo>
                <a:cubicBezTo>
                  <a:pt x="1543492" y="474839"/>
                  <a:pt x="1197970" y="618916"/>
                  <a:pt x="771746" y="618916"/>
                </a:cubicBezTo>
                <a:cubicBezTo>
                  <a:pt x="345522" y="618916"/>
                  <a:pt x="0" y="474839"/>
                  <a:pt x="0" y="297110"/>
                </a:cubicBezTo>
                <a:cubicBezTo>
                  <a:pt x="0" y="176648"/>
                  <a:pt x="158731" y="71645"/>
                  <a:pt x="394108" y="18075"/>
                </a:cubicBezTo>
                <a:close/>
                <a:moveTo>
                  <a:pt x="1067566" y="1"/>
                </a:moveTo>
                <a:cubicBezTo>
                  <a:pt x="1082872" y="2444"/>
                  <a:pt x="1097895" y="5288"/>
                  <a:pt x="1112370" y="9697"/>
                </a:cubicBezTo>
                <a:close/>
                <a:moveTo>
                  <a:pt x="475931" y="0"/>
                </a:moveTo>
                <a:lnTo>
                  <a:pt x="431079" y="9707"/>
                </a:lnTo>
                <a:cubicBezTo>
                  <a:pt x="445569" y="5294"/>
                  <a:pt x="460608" y="2446"/>
                  <a:pt x="475931" y="0"/>
                </a:cubicBezTo>
                <a:close/>
              </a:path>
            </a:pathLst>
          </a:custGeom>
          <a:gradFill>
            <a:gsLst>
              <a:gs pos="41000">
                <a:schemeClr val="bg1"/>
              </a:gs>
              <a:gs pos="68000">
                <a:schemeClr val="accent6"/>
              </a:gs>
              <a:gs pos="100000">
                <a:schemeClr val="accent6"/>
              </a:gs>
              <a:gs pos="12000">
                <a:schemeClr val="accent5"/>
              </a:gs>
            </a:gsLst>
            <a:lin ang="4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 kern="0" dirty="0" err="1">
              <a:solidFill>
                <a:schemeClr val="tx1"/>
              </a:solidFill>
            </a:endParaRPr>
          </a:p>
        </p:txBody>
      </p:sp>
      <p:sp>
        <p:nvSpPr>
          <p:cNvPr id="25" name="Trapezoid 21"/>
          <p:cNvSpPr/>
          <p:nvPr/>
        </p:nvSpPr>
        <p:spPr bwMode="gray">
          <a:xfrm rot="16200000" flipH="1" flipV="1">
            <a:off x="4016564" y="2362408"/>
            <a:ext cx="1037130" cy="667430"/>
          </a:xfrm>
          <a:custGeom>
            <a:avLst/>
            <a:gdLst/>
            <a:ahLst/>
            <a:cxnLst/>
            <a:rect l="l" t="t" r="r" b="b"/>
            <a:pathLst>
              <a:path w="1179707" h="502555">
                <a:moveTo>
                  <a:pt x="0" y="502555"/>
                </a:moveTo>
                <a:cubicBezTo>
                  <a:pt x="178365" y="470475"/>
                  <a:pt x="378531" y="453529"/>
                  <a:pt x="589899" y="453529"/>
                </a:cubicBezTo>
                <a:cubicBezTo>
                  <a:pt x="801231" y="453529"/>
                  <a:pt x="1001365" y="470469"/>
                  <a:pt x="1179707" y="502538"/>
                </a:cubicBezTo>
                <a:lnTo>
                  <a:pt x="1135614" y="10945"/>
                </a:lnTo>
                <a:lnTo>
                  <a:pt x="44185" y="0"/>
                </a:lnTo>
                <a:close/>
              </a:path>
            </a:pathLst>
          </a:cu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26" name="Isosceles Triangle 11"/>
          <p:cNvSpPr/>
          <p:nvPr/>
        </p:nvSpPr>
        <p:spPr bwMode="gray">
          <a:xfrm rot="16200000" flipH="1" flipV="1">
            <a:off x="4994593" y="2067361"/>
            <a:ext cx="1583609" cy="1236321"/>
          </a:xfrm>
          <a:custGeom>
            <a:avLst/>
            <a:gdLst/>
            <a:ahLst/>
            <a:cxnLst/>
            <a:rect l="l" t="t" r="r" b="b"/>
            <a:pathLst>
              <a:path w="1675453" h="1319374">
                <a:moveTo>
                  <a:pt x="391743" y="1319374"/>
                </a:moveTo>
                <a:cubicBezTo>
                  <a:pt x="529995" y="1273908"/>
                  <a:pt x="685145" y="1249890"/>
                  <a:pt x="848978" y="1249890"/>
                </a:cubicBezTo>
                <a:cubicBezTo>
                  <a:pt x="1012783" y="1249890"/>
                  <a:pt x="1167909" y="1273899"/>
                  <a:pt x="1306143" y="1319350"/>
                </a:cubicBezTo>
                <a:lnTo>
                  <a:pt x="1291203" y="1014775"/>
                </a:lnTo>
                <a:lnTo>
                  <a:pt x="1675453" y="1014775"/>
                </a:lnTo>
                <a:lnTo>
                  <a:pt x="837727" y="0"/>
                </a:lnTo>
                <a:lnTo>
                  <a:pt x="0" y="1014775"/>
                </a:lnTo>
                <a:lnTo>
                  <a:pt x="406389" y="1014775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27" name="Oval 14"/>
          <p:cNvSpPr>
            <a:spLocks noChangeAspect="1"/>
          </p:cNvSpPr>
          <p:nvPr/>
        </p:nvSpPr>
        <p:spPr bwMode="gray">
          <a:xfrm rot="16200000" flipH="1">
            <a:off x="3083140" y="2395544"/>
            <a:ext cx="1458882" cy="579956"/>
          </a:xfrm>
          <a:custGeom>
            <a:avLst/>
            <a:gdLst/>
            <a:ahLst/>
            <a:cxnLst/>
            <a:rect l="l" t="t" r="r" b="b"/>
            <a:pathLst>
              <a:path w="1543492" h="618916">
                <a:moveTo>
                  <a:pt x="394108" y="18075"/>
                </a:moveTo>
                <a:cubicBezTo>
                  <a:pt x="217797" y="65994"/>
                  <a:pt x="102134" y="146815"/>
                  <a:pt x="102134" y="238408"/>
                </a:cubicBezTo>
                <a:cubicBezTo>
                  <a:pt x="102134" y="385870"/>
                  <a:pt x="401930" y="505411"/>
                  <a:pt x="771747" y="505411"/>
                </a:cubicBezTo>
                <a:cubicBezTo>
                  <a:pt x="1141564" y="505411"/>
                  <a:pt x="1441360" y="385870"/>
                  <a:pt x="1441360" y="238408"/>
                </a:cubicBezTo>
                <a:cubicBezTo>
                  <a:pt x="1441360" y="146816"/>
                  <a:pt x="1325699" y="65995"/>
                  <a:pt x="1149391" y="18076"/>
                </a:cubicBezTo>
                <a:cubicBezTo>
                  <a:pt x="1384764" y="71647"/>
                  <a:pt x="1543492" y="176649"/>
                  <a:pt x="1543492" y="297110"/>
                </a:cubicBezTo>
                <a:cubicBezTo>
                  <a:pt x="1543492" y="474839"/>
                  <a:pt x="1197970" y="618916"/>
                  <a:pt x="771746" y="618916"/>
                </a:cubicBezTo>
                <a:cubicBezTo>
                  <a:pt x="345522" y="618916"/>
                  <a:pt x="0" y="474839"/>
                  <a:pt x="0" y="297110"/>
                </a:cubicBezTo>
                <a:cubicBezTo>
                  <a:pt x="0" y="176648"/>
                  <a:pt x="158731" y="71645"/>
                  <a:pt x="394108" y="18075"/>
                </a:cubicBezTo>
                <a:close/>
                <a:moveTo>
                  <a:pt x="1067566" y="1"/>
                </a:moveTo>
                <a:cubicBezTo>
                  <a:pt x="1082872" y="2444"/>
                  <a:pt x="1097895" y="5288"/>
                  <a:pt x="1112370" y="9697"/>
                </a:cubicBezTo>
                <a:close/>
                <a:moveTo>
                  <a:pt x="475931" y="0"/>
                </a:moveTo>
                <a:lnTo>
                  <a:pt x="431079" y="9707"/>
                </a:lnTo>
                <a:cubicBezTo>
                  <a:pt x="445569" y="5294"/>
                  <a:pt x="460608" y="2446"/>
                  <a:pt x="475931" y="0"/>
                </a:cubicBezTo>
                <a:close/>
              </a:path>
            </a:pathLst>
          </a:custGeom>
          <a:gradFill>
            <a:gsLst>
              <a:gs pos="41000">
                <a:schemeClr val="bg1"/>
              </a:gs>
              <a:gs pos="68000">
                <a:schemeClr val="accent6"/>
              </a:gs>
              <a:gs pos="100000">
                <a:schemeClr val="accent6"/>
              </a:gs>
              <a:gs pos="12000">
                <a:schemeClr val="accent5"/>
              </a:gs>
            </a:gsLst>
            <a:lin ang="4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 kern="0" dirty="0" err="1">
              <a:solidFill>
                <a:schemeClr val="tx1"/>
              </a:solidFill>
            </a:endParaRPr>
          </a:p>
        </p:txBody>
      </p:sp>
      <p:sp>
        <p:nvSpPr>
          <p:cNvPr id="28" name="Trapezoid 21"/>
          <p:cNvSpPr/>
          <p:nvPr/>
        </p:nvSpPr>
        <p:spPr bwMode="gray">
          <a:xfrm rot="16200000" flipH="1" flipV="1">
            <a:off x="2986023" y="2362408"/>
            <a:ext cx="1037130" cy="667430"/>
          </a:xfrm>
          <a:custGeom>
            <a:avLst/>
            <a:gdLst/>
            <a:ahLst/>
            <a:cxnLst/>
            <a:rect l="l" t="t" r="r" b="b"/>
            <a:pathLst>
              <a:path w="1179707" h="502555">
                <a:moveTo>
                  <a:pt x="0" y="502555"/>
                </a:moveTo>
                <a:cubicBezTo>
                  <a:pt x="178365" y="470475"/>
                  <a:pt x="378531" y="453529"/>
                  <a:pt x="589899" y="453529"/>
                </a:cubicBezTo>
                <a:cubicBezTo>
                  <a:pt x="801231" y="453529"/>
                  <a:pt x="1001365" y="470469"/>
                  <a:pt x="1179707" y="502538"/>
                </a:cubicBezTo>
                <a:lnTo>
                  <a:pt x="1135614" y="10945"/>
                </a:lnTo>
                <a:lnTo>
                  <a:pt x="44185" y="0"/>
                </a:lnTo>
                <a:close/>
              </a:path>
            </a:pathLst>
          </a:cu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29" name="Oval 14"/>
          <p:cNvSpPr>
            <a:spLocks noChangeAspect="1"/>
          </p:cNvSpPr>
          <p:nvPr/>
        </p:nvSpPr>
        <p:spPr bwMode="gray">
          <a:xfrm rot="16200000" flipH="1">
            <a:off x="2011068" y="2395544"/>
            <a:ext cx="1458882" cy="579956"/>
          </a:xfrm>
          <a:custGeom>
            <a:avLst/>
            <a:gdLst/>
            <a:ahLst/>
            <a:cxnLst/>
            <a:rect l="l" t="t" r="r" b="b"/>
            <a:pathLst>
              <a:path w="1543492" h="618916">
                <a:moveTo>
                  <a:pt x="394108" y="18075"/>
                </a:moveTo>
                <a:cubicBezTo>
                  <a:pt x="217797" y="65994"/>
                  <a:pt x="102134" y="146815"/>
                  <a:pt x="102134" y="238408"/>
                </a:cubicBezTo>
                <a:cubicBezTo>
                  <a:pt x="102134" y="385870"/>
                  <a:pt x="401930" y="505411"/>
                  <a:pt x="771747" y="505411"/>
                </a:cubicBezTo>
                <a:cubicBezTo>
                  <a:pt x="1141564" y="505411"/>
                  <a:pt x="1441360" y="385870"/>
                  <a:pt x="1441360" y="238408"/>
                </a:cubicBezTo>
                <a:cubicBezTo>
                  <a:pt x="1441360" y="146816"/>
                  <a:pt x="1325699" y="65995"/>
                  <a:pt x="1149391" y="18076"/>
                </a:cubicBezTo>
                <a:cubicBezTo>
                  <a:pt x="1384764" y="71647"/>
                  <a:pt x="1543492" y="176649"/>
                  <a:pt x="1543492" y="297110"/>
                </a:cubicBezTo>
                <a:cubicBezTo>
                  <a:pt x="1543492" y="474839"/>
                  <a:pt x="1197970" y="618916"/>
                  <a:pt x="771746" y="618916"/>
                </a:cubicBezTo>
                <a:cubicBezTo>
                  <a:pt x="345522" y="618916"/>
                  <a:pt x="0" y="474839"/>
                  <a:pt x="0" y="297110"/>
                </a:cubicBezTo>
                <a:cubicBezTo>
                  <a:pt x="0" y="176648"/>
                  <a:pt x="158731" y="71645"/>
                  <a:pt x="394108" y="18075"/>
                </a:cubicBezTo>
                <a:close/>
                <a:moveTo>
                  <a:pt x="1067566" y="1"/>
                </a:moveTo>
                <a:cubicBezTo>
                  <a:pt x="1082872" y="2444"/>
                  <a:pt x="1097895" y="5288"/>
                  <a:pt x="1112370" y="9697"/>
                </a:cubicBezTo>
                <a:close/>
                <a:moveTo>
                  <a:pt x="475931" y="0"/>
                </a:moveTo>
                <a:lnTo>
                  <a:pt x="431079" y="9707"/>
                </a:lnTo>
                <a:cubicBezTo>
                  <a:pt x="445569" y="5294"/>
                  <a:pt x="460608" y="2446"/>
                  <a:pt x="475931" y="0"/>
                </a:cubicBezTo>
                <a:close/>
              </a:path>
            </a:pathLst>
          </a:custGeom>
          <a:gradFill>
            <a:gsLst>
              <a:gs pos="41000">
                <a:schemeClr val="bg1"/>
              </a:gs>
              <a:gs pos="68000">
                <a:schemeClr val="accent6"/>
              </a:gs>
              <a:gs pos="100000">
                <a:schemeClr val="accent6"/>
              </a:gs>
              <a:gs pos="12000">
                <a:schemeClr val="accent5"/>
              </a:gs>
            </a:gsLst>
            <a:lin ang="4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 kern="0" dirty="0" err="1">
              <a:solidFill>
                <a:schemeClr val="tx1"/>
              </a:solidFill>
            </a:endParaRPr>
          </a:p>
        </p:txBody>
      </p:sp>
      <p:sp>
        <p:nvSpPr>
          <p:cNvPr id="30" name="Trapezoid 17"/>
          <p:cNvSpPr/>
          <p:nvPr/>
        </p:nvSpPr>
        <p:spPr bwMode="gray">
          <a:xfrm rot="16200000" flipH="1" flipV="1">
            <a:off x="1923027" y="2371484"/>
            <a:ext cx="1037130" cy="649277"/>
          </a:xfrm>
          <a:custGeom>
            <a:avLst/>
            <a:gdLst>
              <a:gd name="connsiteX0" fmla="*/ 0 w 1491507"/>
              <a:gd name="connsiteY0" fmla="*/ 552096 h 552096"/>
              <a:gd name="connsiteX1" fmla="*/ 138024 w 1491507"/>
              <a:gd name="connsiteY1" fmla="*/ 0 h 552096"/>
              <a:gd name="connsiteX2" fmla="*/ 1353483 w 1491507"/>
              <a:gd name="connsiteY2" fmla="*/ 0 h 552096"/>
              <a:gd name="connsiteX3" fmla="*/ 1491507 w 1491507"/>
              <a:gd name="connsiteY3" fmla="*/ 552096 h 552096"/>
              <a:gd name="connsiteX4" fmla="*/ 0 w 1491507"/>
              <a:gd name="connsiteY4" fmla="*/ 552096 h 552096"/>
              <a:gd name="connsiteX0" fmla="*/ 0 w 1491507"/>
              <a:gd name="connsiteY0" fmla="*/ 552096 h 552096"/>
              <a:gd name="connsiteX1" fmla="*/ 138024 w 1491507"/>
              <a:gd name="connsiteY1" fmla="*/ 0 h 552096"/>
              <a:gd name="connsiteX2" fmla="*/ 1405242 w 1491507"/>
              <a:gd name="connsiteY2" fmla="*/ 8626 h 552096"/>
              <a:gd name="connsiteX3" fmla="*/ 1491507 w 1491507"/>
              <a:gd name="connsiteY3" fmla="*/ 552096 h 552096"/>
              <a:gd name="connsiteX4" fmla="*/ 0 w 1491507"/>
              <a:gd name="connsiteY4" fmla="*/ 552096 h 552096"/>
              <a:gd name="connsiteX0" fmla="*/ 0 w 1491507"/>
              <a:gd name="connsiteY0" fmla="*/ 543470 h 543470"/>
              <a:gd name="connsiteX1" fmla="*/ 69013 w 1491507"/>
              <a:gd name="connsiteY1" fmla="*/ 0 h 543470"/>
              <a:gd name="connsiteX2" fmla="*/ 1405242 w 1491507"/>
              <a:gd name="connsiteY2" fmla="*/ 0 h 543470"/>
              <a:gd name="connsiteX3" fmla="*/ 1491507 w 1491507"/>
              <a:gd name="connsiteY3" fmla="*/ 543470 h 543470"/>
              <a:gd name="connsiteX4" fmla="*/ 0 w 1491507"/>
              <a:gd name="connsiteY4" fmla="*/ 543470 h 543470"/>
              <a:gd name="connsiteX0" fmla="*/ 0 w 1491507"/>
              <a:gd name="connsiteY0" fmla="*/ 543470 h 543470"/>
              <a:gd name="connsiteX1" fmla="*/ 51760 w 1491507"/>
              <a:gd name="connsiteY1" fmla="*/ 8626 h 543470"/>
              <a:gd name="connsiteX2" fmla="*/ 1405242 w 1491507"/>
              <a:gd name="connsiteY2" fmla="*/ 0 h 543470"/>
              <a:gd name="connsiteX3" fmla="*/ 1491507 w 1491507"/>
              <a:gd name="connsiteY3" fmla="*/ 543470 h 543470"/>
              <a:gd name="connsiteX4" fmla="*/ 0 w 1491507"/>
              <a:gd name="connsiteY4" fmla="*/ 543470 h 543470"/>
              <a:gd name="connsiteX0" fmla="*/ 0 w 1491507"/>
              <a:gd name="connsiteY0" fmla="*/ 543470 h 543470"/>
              <a:gd name="connsiteX1" fmla="*/ 51760 w 1491507"/>
              <a:gd name="connsiteY1" fmla="*/ 0 h 543470"/>
              <a:gd name="connsiteX2" fmla="*/ 1405242 w 1491507"/>
              <a:gd name="connsiteY2" fmla="*/ 0 h 543470"/>
              <a:gd name="connsiteX3" fmla="*/ 1491507 w 1491507"/>
              <a:gd name="connsiteY3" fmla="*/ 543470 h 543470"/>
              <a:gd name="connsiteX4" fmla="*/ 0 w 1491507"/>
              <a:gd name="connsiteY4" fmla="*/ 543470 h 543470"/>
              <a:gd name="connsiteX0" fmla="*/ 0 w 1517386"/>
              <a:gd name="connsiteY0" fmla="*/ 543470 h 543470"/>
              <a:gd name="connsiteX1" fmla="*/ 77639 w 1517386"/>
              <a:gd name="connsiteY1" fmla="*/ 0 h 543470"/>
              <a:gd name="connsiteX2" fmla="*/ 1431121 w 1517386"/>
              <a:gd name="connsiteY2" fmla="*/ 0 h 543470"/>
              <a:gd name="connsiteX3" fmla="*/ 1517386 w 1517386"/>
              <a:gd name="connsiteY3" fmla="*/ 543470 h 543470"/>
              <a:gd name="connsiteX4" fmla="*/ 0 w 1517386"/>
              <a:gd name="connsiteY4" fmla="*/ 543470 h 543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7386" h="543470">
                <a:moveTo>
                  <a:pt x="0" y="543470"/>
                </a:moveTo>
                <a:lnTo>
                  <a:pt x="77639" y="0"/>
                </a:lnTo>
                <a:lnTo>
                  <a:pt x="1431121" y="0"/>
                </a:lnTo>
                <a:lnTo>
                  <a:pt x="1517386" y="543470"/>
                </a:lnTo>
                <a:lnTo>
                  <a:pt x="0" y="54347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80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3" grpId="0" animBg="1"/>
      <p:bldP spid="74" grpId="0" animBg="1"/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Operational scenarios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7848" y="1393350"/>
            <a:ext cx="8599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Dose </a:t>
            </a:r>
            <a:r>
              <a:rPr lang="en-GB" sz="1400" dirty="0">
                <a:latin typeface="Arial Narrow" panose="020B0606020202030204" pitchFamily="34" charset="0"/>
              </a:rPr>
              <a:t>model shall be based on </a:t>
            </a:r>
            <a:r>
              <a:rPr lang="en-GB" sz="1400">
                <a:latin typeface="Arial Narrow" panose="020B0606020202030204" pitchFamily="34" charset="0"/>
              </a:rPr>
              <a:t>the </a:t>
            </a:r>
            <a:r>
              <a:rPr lang="en-GB" sz="1400" smtClean="0">
                <a:latin typeface="Arial Narrow" panose="020B0606020202030204" pitchFamily="34" charset="0"/>
              </a:rPr>
              <a:t>stipulated </a:t>
            </a:r>
            <a:r>
              <a:rPr lang="en-GB" sz="1400" dirty="0">
                <a:latin typeface="Arial Narrow" panose="020B0606020202030204" pitchFamily="34" charset="0"/>
              </a:rPr>
              <a:t>collider </a:t>
            </a:r>
            <a:r>
              <a:rPr lang="en-GB" sz="1400" dirty="0" smtClean="0">
                <a:latin typeface="Arial Narrow" panose="020B0606020202030204" pitchFamily="34" charset="0"/>
              </a:rPr>
              <a:t>parameters</a:t>
            </a:r>
          </a:p>
        </p:txBody>
      </p:sp>
      <p:pic>
        <p:nvPicPr>
          <p:cNvPr id="21" name="Picture 2" descr="https://muoncollider.web.cern.ch/sites/muoncollider.web.cern.ch/files/styles/image_gallery_large/public/2021-04/ListOfParameters_DS_AsOf_23-03-2021.png?itok=pkBvM4xv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1"/>
          <a:stretch/>
        </p:blipFill>
        <p:spPr bwMode="auto">
          <a:xfrm>
            <a:off x="2051720" y="2130137"/>
            <a:ext cx="4104456" cy="273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819839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Tentative target parameters 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6422325" y="3018804"/>
            <a:ext cx="360040" cy="432048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2280" y="2373753"/>
            <a:ext cx="16561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 dose model will be defined for each parameter set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400" dirty="0">
              <a:latin typeface="Arial Narrow" panose="020B0606020202030204" pitchFamily="34" charset="0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P</a:t>
            </a:r>
            <a:r>
              <a:rPr lang="en-US" sz="1400" dirty="0" smtClean="0">
                <a:latin typeface="Arial Narrow" panose="020B0606020202030204" pitchFamily="34" charset="0"/>
              </a:rPr>
              <a:t>rioritization (?): </a:t>
            </a:r>
          </a:p>
          <a:p>
            <a:pPr marL="357188" lvl="1" indent="-176213"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3 </a:t>
            </a:r>
            <a:r>
              <a:rPr lang="en-US" sz="1400" dirty="0" err="1" smtClean="0">
                <a:latin typeface="Arial Narrow" panose="020B0606020202030204" pitchFamily="34" charset="0"/>
              </a:rPr>
              <a:t>TeV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357188" lvl="1" indent="-176213"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10 </a:t>
            </a:r>
            <a:r>
              <a:rPr lang="en-US" sz="1400" dirty="0" err="1" smtClean="0">
                <a:latin typeface="Arial Narrow" panose="020B0606020202030204" pitchFamily="34" charset="0"/>
              </a:rPr>
              <a:t>TeV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357188" lvl="1" indent="-176213"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14 </a:t>
            </a:r>
            <a:r>
              <a:rPr lang="en-US" sz="1400" dirty="0" err="1" smtClean="0">
                <a:latin typeface="Arial Narrow" panose="020B0606020202030204" pitchFamily="34" charset="0"/>
              </a:rPr>
              <a:t>TeV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algn="ctr"/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93798" y="2865496"/>
            <a:ext cx="14213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Defined by the </a:t>
            </a:r>
            <a:r>
              <a:rPr lang="en-GB" sz="1400" i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Muon </a:t>
            </a:r>
            <a:r>
              <a:rPr lang="en-GB" sz="1400" i="1" dirty="0">
                <a:solidFill>
                  <a:schemeClr val="accent1"/>
                </a:solidFill>
                <a:latin typeface="Arial Narrow" panose="020B0606020202030204" pitchFamily="34" charset="0"/>
              </a:rPr>
              <a:t>Beam Panel</a:t>
            </a:r>
          </a:p>
          <a:p>
            <a:pPr algn="ctr"/>
            <a:endParaRPr lang="en-GB" sz="1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2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Past Monte Carlo simulations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363" y="1131364"/>
            <a:ext cx="5910173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Arial Narrow" panose="020B0606020202030204" pitchFamily="34" charset="0"/>
              </a:rPr>
              <a:t>Comprehensive </a:t>
            </a:r>
            <a:r>
              <a:rPr lang="en-GB" sz="1400" b="1" dirty="0">
                <a:latin typeface="Arial Narrow" panose="020B0606020202030204" pitchFamily="34" charset="0"/>
              </a:rPr>
              <a:t>MARS15 </a:t>
            </a:r>
            <a:r>
              <a:rPr lang="en-GB" sz="1400" dirty="0">
                <a:latin typeface="Arial Narrow" panose="020B0606020202030204" pitchFamily="34" charset="0"/>
              </a:rPr>
              <a:t>simulations </a:t>
            </a:r>
            <a:r>
              <a:rPr lang="en-GB" sz="1400" dirty="0" smtClean="0">
                <a:latin typeface="Arial Narrow" panose="020B0606020202030204" pitchFamily="34" charset="0"/>
              </a:rPr>
              <a:t>with </a:t>
            </a:r>
            <a:r>
              <a:rPr lang="en-GB" sz="1400" dirty="0">
                <a:latin typeface="Arial Narrow" panose="020B0606020202030204" pitchFamily="34" charset="0"/>
              </a:rPr>
              <a:t>a sophisticated neutrino interaction model crucial for induced dose </a:t>
            </a:r>
            <a:r>
              <a:rPr lang="en-GB" sz="1400" dirty="0" smtClean="0">
                <a:latin typeface="Arial Narrow" panose="020B0606020202030204" pitchFamily="34" charset="0"/>
              </a:rPr>
              <a:t>calculated and </a:t>
            </a:r>
            <a:r>
              <a:rPr lang="en-GB" sz="1400" dirty="0">
                <a:latin typeface="Arial Narrow" panose="020B0606020202030204" pitchFamily="34" charset="0"/>
              </a:rPr>
              <a:t>secondary particle for </a:t>
            </a:r>
            <a:r>
              <a:rPr lang="en-GB" sz="1400" dirty="0" smtClean="0">
                <a:latin typeface="Arial Narrow" panose="020B0606020202030204" pitchFamily="34" charset="0"/>
              </a:rPr>
              <a:t>monitoring</a:t>
            </a:r>
          </a:p>
          <a:p>
            <a:pPr indent="269875">
              <a:spcAft>
                <a:spcPts val="600"/>
              </a:spcAft>
            </a:pPr>
            <a:r>
              <a:rPr lang="en-GB" sz="1200" dirty="0" smtClean="0">
                <a:latin typeface="Arial Narrow" panose="020B0606020202030204" pitchFamily="34" charset="0"/>
              </a:rPr>
              <a:t>→ Mokhov </a:t>
            </a:r>
            <a:r>
              <a:rPr lang="en-GB" sz="1200" dirty="0">
                <a:latin typeface="Arial Narrow" panose="020B0606020202030204" pitchFamily="34" charset="0"/>
              </a:rPr>
              <a:t>and </a:t>
            </a:r>
            <a:r>
              <a:rPr lang="en-GB" sz="1200" dirty="0" err="1">
                <a:latin typeface="Arial Narrow" panose="020B0606020202030204" pitchFamily="34" charset="0"/>
              </a:rPr>
              <a:t>Ginneken</a:t>
            </a:r>
            <a:r>
              <a:rPr lang="en-GB" sz="1200" dirty="0">
                <a:latin typeface="Arial Narrow" panose="020B0606020202030204" pitchFamily="34" charset="0"/>
              </a:rPr>
              <a:t>, Neutrino Radiation at Muon Colliders and Storage Rings, 2000</a:t>
            </a:r>
          </a:p>
          <a:p>
            <a:pPr marL="952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Studie</a:t>
            </a:r>
            <a:r>
              <a:rPr lang="en-US" sz="1400" dirty="0" smtClean="0">
                <a:latin typeface="Arial Narrow" panose="020B0606020202030204" pitchFamily="34" charset="0"/>
              </a:rPr>
              <a:t>s for </a:t>
            </a:r>
            <a:r>
              <a:rPr lang="en-US" sz="1400" dirty="0" err="1" smtClean="0">
                <a:latin typeface="Arial Narrow" panose="020B0606020202030204" pitchFamily="34" charset="0"/>
              </a:rPr>
              <a:t>E</a:t>
            </a:r>
            <a:r>
              <a:rPr lang="en-US" sz="1400" baseline="-25000" dirty="0" err="1" smtClean="0">
                <a:latin typeface="Arial Narrow" panose="020B0606020202030204" pitchFamily="34" charset="0"/>
              </a:rPr>
              <a:t>com</a:t>
            </a:r>
            <a:r>
              <a:rPr lang="en-US" sz="1400" dirty="0" smtClean="0">
                <a:latin typeface="Arial Narrow" panose="020B0606020202030204" pitchFamily="34" charset="0"/>
              </a:rPr>
              <a:t> </a:t>
            </a:r>
            <a:r>
              <a:rPr lang="en-GB" sz="1400" dirty="0">
                <a:latin typeface="Arial Narrow" panose="020B0606020202030204" pitchFamily="34" charset="0"/>
              </a:rPr>
              <a:t>0.5, 1, 3, and 4 </a:t>
            </a:r>
            <a:r>
              <a:rPr lang="en-GB" sz="1400" dirty="0" err="1">
                <a:latin typeface="Arial Narrow" panose="020B0606020202030204" pitchFamily="34" charset="0"/>
              </a:rPr>
              <a:t>TeV</a:t>
            </a:r>
            <a:r>
              <a:rPr lang="en-GB" sz="1400" dirty="0">
                <a:latin typeface="Arial Narrow" panose="020B0606020202030204" pitchFamily="34" charset="0"/>
              </a:rPr>
              <a:t> muon </a:t>
            </a:r>
            <a:r>
              <a:rPr lang="en-GB" sz="1400" dirty="0" smtClean="0">
                <a:latin typeface="Arial Narrow" panose="020B0606020202030204" pitchFamily="34" charset="0"/>
              </a:rPr>
              <a:t>colliders: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200" dirty="0" smtClean="0">
                <a:latin typeface="Arial Narrow" panose="020B0606020202030204" pitchFamily="34" charset="0"/>
              </a:rPr>
              <a:t>Effective </a:t>
            </a:r>
            <a:r>
              <a:rPr lang="en-GB" sz="1200" dirty="0">
                <a:latin typeface="Arial Narrow" panose="020B0606020202030204" pitchFamily="34" charset="0"/>
              </a:rPr>
              <a:t>dose </a:t>
            </a:r>
            <a:r>
              <a:rPr lang="en-GB" sz="1200" dirty="0" smtClean="0">
                <a:latin typeface="Arial Narrow" panose="020B0606020202030204" pitchFamily="34" charset="0"/>
              </a:rPr>
              <a:t>for broad </a:t>
            </a:r>
            <a:r>
              <a:rPr lang="en-GB" sz="1200" dirty="0">
                <a:latin typeface="Arial Narrow" panose="020B0606020202030204" pitchFamily="34" charset="0"/>
              </a:rPr>
              <a:t>and </a:t>
            </a:r>
            <a:r>
              <a:rPr lang="en-GB" sz="1200" dirty="0" smtClean="0">
                <a:latin typeface="Arial Narrow" panose="020B0606020202030204" pitchFamily="34" charset="0"/>
              </a:rPr>
              <a:t>pencil </a:t>
            </a:r>
            <a:r>
              <a:rPr lang="en-GB" sz="1200" dirty="0">
                <a:latin typeface="Arial Narrow" panose="020B0606020202030204" pitchFamily="34" charset="0"/>
              </a:rPr>
              <a:t>neutrino </a:t>
            </a:r>
            <a:r>
              <a:rPr lang="en-GB" sz="1200" dirty="0" smtClean="0">
                <a:latin typeface="Arial Narrow" panose="020B0606020202030204" pitchFamily="34" charset="0"/>
              </a:rPr>
              <a:t>beams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200" dirty="0" smtClean="0">
                <a:latin typeface="Arial Narrow" panose="020B0606020202030204" pitchFamily="34" charset="0"/>
              </a:rPr>
              <a:t>Secondary particle equilibrium </a:t>
            </a:r>
            <a:r>
              <a:rPr lang="en-GB" sz="1200" dirty="0">
                <a:latin typeface="Arial Narrow" panose="020B0606020202030204" pitchFamily="34" charset="0"/>
              </a:rPr>
              <a:t>and </a:t>
            </a:r>
            <a:r>
              <a:rPr lang="en-GB" sz="1200" dirty="0" smtClean="0">
                <a:latin typeface="Arial Narrow" panose="020B0606020202030204" pitchFamily="34" charset="0"/>
              </a:rPr>
              <a:t>non-equilibrium cases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200" dirty="0" smtClean="0">
                <a:latin typeface="Arial Narrow" panose="020B0606020202030204" pitchFamily="34" charset="0"/>
              </a:rPr>
              <a:t>Maximum </a:t>
            </a:r>
            <a:r>
              <a:rPr lang="en-GB" sz="1200" dirty="0">
                <a:latin typeface="Arial Narrow" panose="020B0606020202030204" pitchFamily="34" charset="0"/>
              </a:rPr>
              <a:t>and </a:t>
            </a:r>
            <a:r>
              <a:rPr lang="en-GB" sz="1200" dirty="0" smtClean="0">
                <a:latin typeface="Arial Narrow" panose="020B0606020202030204" pitchFamily="34" charset="0"/>
              </a:rPr>
              <a:t>whole-body values for </a:t>
            </a:r>
            <a:r>
              <a:rPr lang="en-GB" sz="1200" dirty="0">
                <a:latin typeface="Arial Narrow" panose="020B0606020202030204" pitchFamily="34" charset="0"/>
              </a:rPr>
              <a:t>variety materials upstream the tissue-equivalent </a:t>
            </a:r>
            <a:r>
              <a:rPr lang="en-GB" sz="1200" dirty="0" smtClean="0">
                <a:latin typeface="Arial Narrow" panose="020B0606020202030204" pitchFamily="34" charset="0"/>
              </a:rPr>
              <a:t>phantom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200" dirty="0" smtClean="0">
                <a:latin typeface="Arial Narrow" panose="020B0606020202030204" pitchFamily="34" charset="0"/>
              </a:rPr>
              <a:t>Contributions </a:t>
            </a:r>
            <a:r>
              <a:rPr lang="en-GB" sz="1200" dirty="0">
                <a:latin typeface="Arial Narrow" panose="020B0606020202030204" pitchFamily="34" charset="0"/>
              </a:rPr>
              <a:t>from both the collider ring and field free </a:t>
            </a:r>
            <a:r>
              <a:rPr lang="en-GB" sz="1200" dirty="0" smtClean="0">
                <a:latin typeface="Arial Narrow" panose="020B0606020202030204" pitchFamily="34" charset="0"/>
              </a:rPr>
              <a:t>drifts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200" dirty="0">
                <a:latin typeface="Arial Narrow" panose="020B0606020202030204" pitchFamily="34" charset="0"/>
              </a:rPr>
              <a:t>S</a:t>
            </a:r>
            <a:r>
              <a:rPr lang="en-GB" sz="1200" dirty="0" smtClean="0">
                <a:latin typeface="Arial Narrow" panose="020B0606020202030204" pitchFamily="34" charset="0"/>
              </a:rPr>
              <a:t>tandalone </a:t>
            </a:r>
            <a:r>
              <a:rPr lang="en-GB" sz="1200" dirty="0">
                <a:latin typeface="Arial Narrow" panose="020B0606020202030204" pitchFamily="34" charset="0"/>
              </a:rPr>
              <a:t>case of </a:t>
            </a:r>
            <a:r>
              <a:rPr lang="en-GB" sz="1200" dirty="0" err="1">
                <a:latin typeface="Arial Narrow" panose="020B0606020202030204" pitchFamily="34" charset="0"/>
              </a:rPr>
              <a:t>monoenergetic</a:t>
            </a:r>
            <a:r>
              <a:rPr lang="en-GB" sz="1200" dirty="0">
                <a:latin typeface="Arial Narrow" panose="020B0606020202030204" pitchFamily="34" charset="0"/>
              </a:rPr>
              <a:t> neutrino beams </a:t>
            </a:r>
            <a:r>
              <a:rPr lang="en-GB" sz="1200" dirty="0" smtClean="0">
                <a:latin typeface="Arial Narrow" panose="020B0606020202030204" pitchFamily="34" charset="0"/>
              </a:rPr>
              <a:t>of energies </a:t>
            </a:r>
            <a:r>
              <a:rPr lang="en-GB" sz="1200" dirty="0">
                <a:latin typeface="Arial Narrow" panose="020B0606020202030204" pitchFamily="34" charset="0"/>
              </a:rPr>
              <a:t>from 100 MeV to 10 </a:t>
            </a:r>
            <a:r>
              <a:rPr lang="en-GB" sz="1200" dirty="0" err="1">
                <a:latin typeface="Arial Narrow" panose="020B0606020202030204" pitchFamily="34" charset="0"/>
              </a:rPr>
              <a:t>TeV</a:t>
            </a:r>
            <a:r>
              <a:rPr lang="en-GB" sz="1200" dirty="0">
                <a:latin typeface="Arial Narrow" panose="020B0606020202030204" pitchFamily="34" charset="0"/>
              </a:rPr>
              <a:t> 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200" dirty="0">
                <a:latin typeface="Arial Narrow" panose="020B0606020202030204" pitchFamily="34" charset="0"/>
              </a:rPr>
              <a:t>I</a:t>
            </a:r>
            <a:r>
              <a:rPr lang="en-GB" sz="1200" dirty="0" smtClean="0">
                <a:latin typeface="Arial Narrow" panose="020B0606020202030204" pitchFamily="34" charset="0"/>
              </a:rPr>
              <a:t>dea </a:t>
            </a:r>
            <a:r>
              <a:rPr lang="en-GB" sz="1200" dirty="0">
                <a:latin typeface="Arial Narrow" panose="020B0606020202030204" pitchFamily="34" charset="0"/>
              </a:rPr>
              <a:t>of vertical wobbling of muon beams in the ring was introduced and calculated showing substantial effect of </a:t>
            </a:r>
            <a:r>
              <a:rPr lang="en-GB" sz="1200" dirty="0" smtClean="0">
                <a:latin typeface="Arial Narrow" panose="020B0606020202030204" pitchFamily="34" charset="0"/>
              </a:rPr>
              <a:t>dose reduction</a:t>
            </a:r>
          </a:p>
          <a:p>
            <a:pPr marL="952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Good agreement with </a:t>
            </a:r>
            <a:r>
              <a:rPr lang="en-US" sz="1400" b="1" dirty="0" smtClean="0">
                <a:latin typeface="Arial Narrow" panose="020B0606020202030204" pitchFamily="34" charset="0"/>
              </a:rPr>
              <a:t>FLUKA simulations</a:t>
            </a:r>
          </a:p>
          <a:p>
            <a:pPr marL="363538">
              <a:spcAft>
                <a:spcPts val="600"/>
              </a:spcAft>
            </a:pPr>
            <a:r>
              <a:rPr lang="en-GB" sz="1200" dirty="0">
                <a:latin typeface="Arial Narrow" panose="020B0606020202030204" pitchFamily="34" charset="0"/>
              </a:rPr>
              <a:t>→ </a:t>
            </a:r>
            <a:r>
              <a:rPr lang="en-GB" sz="1200" dirty="0" err="1" smtClean="0">
                <a:latin typeface="Arial Narrow" panose="020B0606020202030204" pitchFamily="34" charset="0"/>
              </a:rPr>
              <a:t>Bartosik</a:t>
            </a:r>
            <a:r>
              <a:rPr lang="en-GB" sz="1200" dirty="0" smtClean="0">
                <a:latin typeface="Arial Narrow" panose="020B0606020202030204" pitchFamily="34" charset="0"/>
              </a:rPr>
              <a:t> </a:t>
            </a:r>
            <a:r>
              <a:rPr lang="en-GB" sz="1200" dirty="0">
                <a:latin typeface="Arial Narrow" panose="020B0606020202030204" pitchFamily="34" charset="0"/>
              </a:rPr>
              <a:t>et al., Preliminary Report on the Study of Beam-Induced Background Effects at a Muon Collider, </a:t>
            </a:r>
            <a:r>
              <a:rPr lang="en-GB" sz="1200" dirty="0" smtClean="0">
                <a:latin typeface="Arial Narrow" panose="020B0606020202030204" pitchFamily="34" charset="0"/>
              </a:rPr>
              <a:t>2019</a:t>
            </a:r>
            <a:endParaRPr lang="en-US" sz="1400" dirty="0">
              <a:latin typeface="Arial Narrow" panose="020B0606020202030204" pitchFamily="34" charset="0"/>
            </a:endParaRPr>
          </a:p>
          <a:p>
            <a:pPr indent="-190500"/>
            <a:r>
              <a:rPr lang="en-GB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→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To build on extensive accomplishments for additional MC studies</a:t>
            </a:r>
            <a:endParaRPr lang="en-GB" sz="14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265" y="1410538"/>
            <a:ext cx="1499407" cy="12332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429404" y="2600096"/>
            <a:ext cx="2641029" cy="293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en-GB" sz="600" dirty="0">
                <a:latin typeface="Courier" pitchFamily="2" charset="0"/>
              </a:rPr>
              <a:t>Mokhov and </a:t>
            </a:r>
            <a:r>
              <a:rPr lang="en-GB" sz="600" dirty="0" err="1">
                <a:latin typeface="Courier" pitchFamily="2" charset="0"/>
              </a:rPr>
              <a:t>Ginneken</a:t>
            </a:r>
            <a:r>
              <a:rPr lang="en-GB" sz="600" dirty="0">
                <a:latin typeface="Courier" pitchFamily="2" charset="0"/>
              </a:rPr>
              <a:t>, Neutrino Radiation at Muon Colliders and Storage Rings, 2000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349806" y="2944036"/>
            <a:ext cx="25893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 Narrow" panose="020B0606020202030204" pitchFamily="34" charset="0"/>
              </a:rPr>
              <a:t>FLUKA H*(10) for 2 </a:t>
            </a:r>
            <a:r>
              <a:rPr lang="en-US" sz="1050" b="1" dirty="0" err="1" smtClean="0">
                <a:latin typeface="Arial Narrow" panose="020B0606020202030204" pitchFamily="34" charset="0"/>
              </a:rPr>
              <a:t>TeV</a:t>
            </a:r>
            <a:r>
              <a:rPr lang="en-US" sz="1050" b="1" dirty="0" smtClean="0">
                <a:latin typeface="Arial Narrow" panose="020B0606020202030204" pitchFamily="34" charset="0"/>
              </a:rPr>
              <a:t> vs. distance + depth </a:t>
            </a:r>
            <a:endParaRPr lang="en-GB" sz="1050" b="1" dirty="0">
              <a:latin typeface="Arial Narrow" panose="020B0606020202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21427" y="1175543"/>
            <a:ext cx="3128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 Narrow" panose="020B0606020202030204" pitchFamily="34" charset="0"/>
              </a:rPr>
              <a:t>MARS15 dose </a:t>
            </a:r>
            <a:r>
              <a:rPr lang="en-US" sz="1050" b="1" dirty="0">
                <a:latin typeface="Arial Narrow" panose="020B0606020202030204" pitchFamily="34" charset="0"/>
              </a:rPr>
              <a:t>eq. </a:t>
            </a:r>
            <a:r>
              <a:rPr lang="en-US" sz="1050" b="1" dirty="0" smtClean="0">
                <a:latin typeface="Arial Narrow" panose="020B0606020202030204" pitchFamily="34" charset="0"/>
              </a:rPr>
              <a:t>vs. distance + E</a:t>
            </a:r>
            <a:r>
              <a:rPr lang="el-GR" sz="105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</a:t>
            </a:r>
            <a:r>
              <a:rPr lang="en-US" sz="1050" b="1" dirty="0" smtClean="0">
                <a:latin typeface="Arial Narrow" panose="020B0606020202030204" pitchFamily="34" charset="0"/>
              </a:rPr>
              <a:t> diff. materials</a:t>
            </a:r>
            <a:endParaRPr lang="en-GB" sz="1050" b="1" dirty="0">
              <a:latin typeface="Arial Narrow" panose="020B060602020203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287390" y="4555482"/>
            <a:ext cx="2821114" cy="29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en-GB" sz="600" dirty="0" err="1">
                <a:latin typeface="Courier" pitchFamily="2" charset="0"/>
              </a:rPr>
              <a:t>Bartosik</a:t>
            </a:r>
            <a:r>
              <a:rPr lang="en-GB" sz="600" dirty="0">
                <a:latin typeface="Courier" pitchFamily="2" charset="0"/>
              </a:rPr>
              <a:t> et al., Preliminary Report on the Study of Beam-Induced Background Effects at a Muon Collider, 2019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6439562" y="3192745"/>
            <a:ext cx="2551669" cy="1432084"/>
            <a:chOff x="6581003" y="3130130"/>
            <a:chExt cx="2551669" cy="1432084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90"/>
            <a:stretch/>
          </p:blipFill>
          <p:spPr>
            <a:xfrm>
              <a:off x="6581003" y="3161389"/>
              <a:ext cx="2409832" cy="1400825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6800396" y="3488109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r>
                <a:rPr lang="el-GR" sz="1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µ</a:t>
              </a:r>
              <a:endParaRPr lang="en-GB" sz="14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58587" y="3478812"/>
              <a:ext cx="576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    )</a:t>
              </a:r>
              <a:endParaRPr lang="en-GB" sz="800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 flipV="1">
              <a:off x="6888856" y="3597825"/>
              <a:ext cx="90000" cy="187"/>
            </a:xfrm>
            <a:prstGeom prst="lin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 rot="16200000">
              <a:off x="8518234" y="3614856"/>
              <a:ext cx="102882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err="1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pSv</a:t>
              </a:r>
              <a:r>
                <a:rPr lang="en-US" sz="7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/10</a:t>
              </a:r>
              <a:r>
                <a:rPr lang="en-US" sz="700" baseline="300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10</a:t>
              </a:r>
              <a:r>
                <a:rPr lang="en-US" sz="7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 µ decays </a:t>
              </a:r>
              <a:endParaRPr lang="en-GB" sz="700" dirty="0">
                <a:latin typeface="Arial Narrow" panose="020B060602020203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086556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50</a:t>
              </a:r>
              <a:endParaRPr lang="en-GB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772674" y="3130130"/>
              <a:ext cx="3648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/>
                <a:t>d [m]</a:t>
              </a:r>
              <a:endParaRPr lang="en-GB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465869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150</a:t>
              </a:r>
              <a:endParaRPr lang="en-GB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721007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250</a:t>
              </a:r>
              <a:endParaRPr lang="en-GB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929917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350</a:t>
              </a:r>
              <a:endParaRPr lang="en-GB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099318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/>
                <a:t>4</a:t>
              </a:r>
              <a:r>
                <a:rPr lang="en-US" sz="600" dirty="0" smtClean="0"/>
                <a:t>50</a:t>
              </a:r>
              <a:endParaRPr lang="en-GB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280302" y="3140544"/>
              <a:ext cx="182456" cy="18466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600" dirty="0" smtClean="0"/>
                <a:t>550</a:t>
              </a:r>
              <a:endParaRPr lang="en-GB" dirty="0"/>
            </a:p>
          </p:txBody>
        </p:sp>
      </p:grpSp>
      <p:pic>
        <p:nvPicPr>
          <p:cNvPr id="67" name="Picture 6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536" y="1410537"/>
            <a:ext cx="1471262" cy="1183647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7217655" y="890842"/>
            <a:ext cx="1081471" cy="276999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  <a:latin typeface="Arial Narrow" panose="020B0606020202030204" pitchFamily="34" charset="0"/>
              </a:rPr>
              <a:t>Few examples</a:t>
            </a:r>
            <a:endParaRPr lang="en-GB" sz="1200" i="1" dirty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13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Plans for Monte Carlo simulations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363" y="1438328"/>
            <a:ext cx="8823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Simplified </a:t>
            </a:r>
            <a:r>
              <a:rPr lang="en-GB" sz="1400" dirty="0">
                <a:latin typeface="Arial Narrow" panose="020B0606020202030204" pitchFamily="34" charset="0"/>
              </a:rPr>
              <a:t>FLUKA and MARS simulations with a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pencil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muon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beam </a:t>
            </a:r>
            <a:r>
              <a:rPr lang="en-GB" sz="1400" dirty="0" smtClean="0">
                <a:latin typeface="Arial Narrow" panose="020B0606020202030204" pitchFamily="34" charset="0"/>
              </a:rPr>
              <a:t>for the given operational scenarios (</a:t>
            </a:r>
            <a:r>
              <a:rPr lang="en-GB" sz="1400" dirty="0" err="1" smtClean="0">
                <a:latin typeface="Arial Narrow" panose="020B0606020202030204" pitchFamily="34" charset="0"/>
              </a:rPr>
              <a:t>E</a:t>
            </a:r>
            <a:r>
              <a:rPr lang="en-GB" sz="1400" baseline="-25000" dirty="0" err="1" smtClean="0">
                <a:latin typeface="Arial Narrow" panose="020B0606020202030204" pitchFamily="34" charset="0"/>
              </a:rPr>
              <a:t>com</a:t>
            </a:r>
            <a:r>
              <a:rPr lang="en-GB" sz="1400" dirty="0" smtClean="0">
                <a:latin typeface="Arial Narrow" panose="020B0606020202030204" pitchFamily="34" charset="0"/>
              </a:rPr>
              <a:t> </a:t>
            </a:r>
            <a:r>
              <a:rPr lang="en-GB" sz="1400" dirty="0">
                <a:latin typeface="Arial Narrow" panose="020B0606020202030204" pitchFamily="34" charset="0"/>
              </a:rPr>
              <a:t>3, </a:t>
            </a:r>
            <a:r>
              <a:rPr lang="en-GB" sz="1400" dirty="0" smtClean="0">
                <a:latin typeface="Arial Narrow" panose="020B0606020202030204" pitchFamily="34" charset="0"/>
              </a:rPr>
              <a:t>10, 14 </a:t>
            </a:r>
            <a:r>
              <a:rPr lang="en-GB" sz="1400" dirty="0" err="1" smtClean="0">
                <a:latin typeface="Arial Narrow" panose="020B0606020202030204" pitchFamily="34" charset="0"/>
              </a:rPr>
              <a:t>TeV</a:t>
            </a:r>
            <a:r>
              <a:rPr lang="en-GB" sz="1400" dirty="0" smtClean="0">
                <a:latin typeface="Arial Narrow" panose="020B0606020202030204" pitchFamily="34" charset="0"/>
              </a:rPr>
              <a:t> (tbc)) to </a:t>
            </a:r>
            <a:r>
              <a:rPr lang="en-GB" sz="1400" dirty="0">
                <a:latin typeface="Arial Narrow" panose="020B0606020202030204" pitchFamily="34" charset="0"/>
              </a:rPr>
              <a:t>evaluate main parameters for the dose predictions, such as</a:t>
            </a:r>
            <a:r>
              <a:rPr lang="en-GB" sz="1400" dirty="0" smtClean="0">
                <a:latin typeface="Arial Narrow" panose="020B0606020202030204" pitchFamily="34" charset="0"/>
              </a:rPr>
              <a:t>:</a:t>
            </a:r>
          </a:p>
        </p:txBody>
      </p:sp>
      <p:sp>
        <p:nvSpPr>
          <p:cNvPr id="7" name="Rectangle 6"/>
          <p:cNvSpPr/>
          <p:nvPr/>
        </p:nvSpPr>
        <p:spPr>
          <a:xfrm>
            <a:off x="172822" y="1981494"/>
            <a:ext cx="555130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8163" lvl="1" indent="-271463">
              <a:spcAft>
                <a:spcPts val="6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Dose distribution </a:t>
            </a:r>
            <a:r>
              <a:rPr lang="en-GB" sz="1400" dirty="0">
                <a:latin typeface="Arial Narrow" panose="020B0606020202030204" pitchFamily="34" charset="0"/>
              </a:rPr>
              <a:t>for different distances (collider depths) assuming secondary particle equilibrium (i.e. inside </a:t>
            </a:r>
            <a:r>
              <a:rPr lang="en-GB" sz="1400" dirty="0" smtClean="0">
                <a:latin typeface="Arial Narrow" panose="020B0606020202030204" pitchFamily="34" charset="0"/>
              </a:rPr>
              <a:t>material</a:t>
            </a:r>
            <a:r>
              <a:rPr lang="en-GB" sz="1400" dirty="0">
                <a:latin typeface="Arial Narrow" panose="020B0606020202030204" pitchFamily="34" charset="0"/>
              </a:rPr>
              <a:t>) </a:t>
            </a:r>
          </a:p>
          <a:p>
            <a:pPr marL="538163" lvl="1" indent="-271463">
              <a:spcAft>
                <a:spcPts val="6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Sensitivity studies </a:t>
            </a:r>
            <a:r>
              <a:rPr lang="en-GB" sz="1400" dirty="0">
                <a:latin typeface="Arial Narrow" panose="020B0606020202030204" pitchFamily="34" charset="0"/>
              </a:rPr>
              <a:t>for underlying assumptions (e.g. material properties, </a:t>
            </a:r>
            <a:r>
              <a:rPr lang="en-GB" sz="1400" dirty="0" err="1">
                <a:latin typeface="Arial Narrow" panose="020B0606020202030204" pitchFamily="34" charset="0"/>
              </a:rPr>
              <a:t>nu_e</a:t>
            </a:r>
            <a:r>
              <a:rPr lang="en-GB" sz="1400" dirty="0">
                <a:latin typeface="Arial Narrow" panose="020B0606020202030204" pitchFamily="34" charset="0"/>
              </a:rPr>
              <a:t>/mu and antineutrino)</a:t>
            </a:r>
          </a:p>
          <a:p>
            <a:pPr marL="538163" lvl="1" indent="-271463">
              <a:spcAft>
                <a:spcPts val="6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Differences</a:t>
            </a:r>
            <a:r>
              <a:rPr lang="en-US" sz="1400" dirty="0">
                <a:latin typeface="Arial Narrow" panose="020B0606020202030204" pitchFamily="34" charset="0"/>
              </a:rPr>
              <a:t> of possibly relevant </a:t>
            </a:r>
            <a:r>
              <a:rPr lang="en-US" sz="1400" b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dosimetric</a:t>
            </a: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quantities </a:t>
            </a:r>
            <a:r>
              <a:rPr lang="en-US" sz="1400" dirty="0">
                <a:latin typeface="Arial Narrow" panose="020B0606020202030204" pitchFamily="34" charset="0"/>
              </a:rPr>
              <a:t>(e.g. effective dose, ambient dose equivalent, </a:t>
            </a:r>
            <a:r>
              <a:rPr lang="en-US" sz="1400" dirty="0" smtClean="0">
                <a:latin typeface="Arial Narrow" panose="020B0606020202030204" pitchFamily="34" charset="0"/>
              </a:rPr>
              <a:t>eff. dose </a:t>
            </a:r>
            <a:r>
              <a:rPr lang="en-US" sz="1400" dirty="0">
                <a:latin typeface="Arial Narrow" panose="020B0606020202030204" pitchFamily="34" charset="0"/>
              </a:rPr>
              <a:t>equivalent)</a:t>
            </a:r>
          </a:p>
          <a:p>
            <a:pPr marL="538163" lvl="1" indent="-271463">
              <a:spcAft>
                <a:spcPts val="6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US" sz="1400" dirty="0">
                <a:latin typeface="Arial Narrow" panose="020B0606020202030204" pitchFamily="34" charset="0"/>
              </a:rPr>
              <a:t>Difference to a </a:t>
            </a:r>
            <a:r>
              <a:rPr lang="en-US" sz="1400" dirty="0" smtClean="0">
                <a:latin typeface="Arial Narrow" panose="020B0606020202030204" pitchFamily="34" charset="0"/>
              </a:rPr>
              <a:t>more realistic </a:t>
            </a: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full path assessment </a:t>
            </a:r>
          </a:p>
          <a:p>
            <a:pPr marL="538163" lvl="1" indent="-271463">
              <a:spcAft>
                <a:spcPts val="1200"/>
              </a:spcAft>
              <a:buFont typeface="Arial Narrow" panose="020B0606020202030204" pitchFamily="34" charset="0"/>
              <a:buChar char="−"/>
              <a:tabLst>
                <a:tab pos="538163" algn="l"/>
              </a:tabLst>
            </a:pP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Secondary particle spectra </a:t>
            </a:r>
            <a:r>
              <a:rPr lang="en-GB" sz="1400" dirty="0">
                <a:latin typeface="Arial Narrow" panose="020B0606020202030204" pitchFamily="34" charset="0"/>
              </a:rPr>
              <a:t>needed to design suitable monitoring instrumentation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GB" sz="1400" dirty="0" smtClean="0">
                <a:latin typeface="Arial Narrow" panose="020B0606020202030204" pitchFamily="34" charset="0"/>
              </a:rPr>
              <a:t>Benchmarking </a:t>
            </a:r>
            <a:r>
              <a:rPr lang="en-GB" sz="1400" dirty="0">
                <a:latin typeface="Arial Narrow" panose="020B0606020202030204" pitchFamily="34" charset="0"/>
              </a:rPr>
              <a:t>of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neutrino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interaction</a:t>
            </a:r>
            <a:r>
              <a:rPr lang="en-GB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models</a:t>
            </a:r>
          </a:p>
        </p:txBody>
      </p:sp>
      <p:sp>
        <p:nvSpPr>
          <p:cNvPr id="16" name="Chevron 15"/>
          <p:cNvSpPr/>
          <p:nvPr/>
        </p:nvSpPr>
        <p:spPr>
          <a:xfrm>
            <a:off x="6295633" y="2106555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ight Bracket 8"/>
          <p:cNvSpPr/>
          <p:nvPr/>
        </p:nvSpPr>
        <p:spPr>
          <a:xfrm>
            <a:off x="5678409" y="2499742"/>
            <a:ext cx="45719" cy="1182101"/>
          </a:xfrm>
          <a:prstGeom prst="rightBracket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hevron 21"/>
          <p:cNvSpPr/>
          <p:nvPr/>
        </p:nvSpPr>
        <p:spPr>
          <a:xfrm>
            <a:off x="6295633" y="2954279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6295633" y="3772031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Chevron 29"/>
          <p:cNvSpPr/>
          <p:nvPr/>
        </p:nvSpPr>
        <p:spPr>
          <a:xfrm>
            <a:off x="6295633" y="4314948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 bwMode="gray">
          <a:xfrm>
            <a:off x="7105045" y="2058402"/>
            <a:ext cx="12007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Folding w realistic source term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 bwMode="gray">
          <a:xfrm>
            <a:off x="7105045" y="2998459"/>
            <a:ext cx="12007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 bwMode="gray">
          <a:xfrm>
            <a:off x="7105045" y="3723878"/>
            <a:ext cx="12007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kern="0" dirty="0" smtClean="0">
                <a:latin typeface="Arial Narrow" panose="020B0606020202030204" pitchFamily="34" charset="0"/>
              </a:rPr>
              <a:t>Demonstration of compliance</a:t>
            </a:r>
          </a:p>
        </p:txBody>
      </p:sp>
      <p:sp>
        <p:nvSpPr>
          <p:cNvPr id="40" name="TextBox 39"/>
          <p:cNvSpPr txBox="1"/>
          <p:nvPr/>
        </p:nvSpPr>
        <p:spPr bwMode="gray">
          <a:xfrm>
            <a:off x="7105045" y="4359128"/>
            <a:ext cx="12007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61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22" grpId="0" animBg="1"/>
      <p:bldP spid="28" grpId="0" animBg="1"/>
      <p:bldP spid="30" grpId="0" animBg="1"/>
      <p:bldP spid="37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Folding with a realistic source term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32471" y="3579862"/>
            <a:ext cx="3883434" cy="461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  <a:spcAft>
                <a:spcPts val="450"/>
              </a:spcAft>
            </a:pPr>
            <a:r>
              <a:rPr lang="en-GB" sz="600" dirty="0">
                <a:latin typeface="Courier" pitchFamily="2" charset="0"/>
              </a:rPr>
              <a:t>C. Carli, Considerations on Radiation, Muon Collider Design </a:t>
            </a:r>
            <a:r>
              <a:rPr lang="en-GB" sz="600" dirty="0" smtClean="0">
                <a:latin typeface="Courier" pitchFamily="2" charset="0"/>
              </a:rPr>
              <a:t>Meeting, 08.03.2021 </a:t>
            </a:r>
            <a:br>
              <a:rPr lang="en-GB" sz="600" dirty="0" smtClean="0">
                <a:latin typeface="Courier" pitchFamily="2" charset="0"/>
              </a:rPr>
            </a:br>
            <a:r>
              <a:rPr lang="en-GB" sz="600" dirty="0" smtClean="0">
                <a:latin typeface="Courier" pitchFamily="2" charset="0"/>
              </a:rPr>
              <a:t>(3 </a:t>
            </a:r>
            <a:r>
              <a:rPr lang="en-GB" sz="600" dirty="0" err="1" smtClean="0">
                <a:latin typeface="Courier" pitchFamily="2" charset="0"/>
              </a:rPr>
              <a:t>TeV</a:t>
            </a:r>
            <a:r>
              <a:rPr lang="en-GB" sz="600" dirty="0" smtClean="0">
                <a:latin typeface="Courier" pitchFamily="2" charset="0"/>
              </a:rPr>
              <a:t>, 100 m depth, analytical approach based on B. King)</a:t>
            </a:r>
            <a:endParaRPr lang="en-GB" sz="600" dirty="0">
              <a:latin typeface="Courier" pitchFamily="2" charset="0"/>
            </a:endParaRPr>
          </a:p>
          <a:p>
            <a:pPr algn="r">
              <a:lnSpc>
                <a:spcPct val="110000"/>
              </a:lnSpc>
              <a:spcAft>
                <a:spcPts val="450"/>
              </a:spcAft>
            </a:pPr>
            <a:endParaRPr lang="en-GB" sz="600" dirty="0">
              <a:latin typeface="Courier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18107" y="1422455"/>
            <a:ext cx="3559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 Narrow" panose="020B0606020202030204" pitchFamily="34" charset="0"/>
              </a:rPr>
              <a:t>Example of using analytical approach for </a:t>
            </a:r>
            <a:r>
              <a:rPr lang="en-US" sz="1100" b="1" dirty="0" smtClean="0">
                <a:latin typeface="Arial Narrow" panose="020B0606020202030204" pitchFamily="34" charset="0"/>
              </a:rPr>
              <a:t>region </a:t>
            </a:r>
            <a:r>
              <a:rPr lang="en-US" sz="1100" b="1" dirty="0">
                <a:latin typeface="Arial Narrow" panose="020B0606020202030204" pitchFamily="34" charset="0"/>
              </a:rPr>
              <a:t>around IP </a:t>
            </a:r>
            <a:endParaRPr lang="en-GB" sz="1100" b="1" dirty="0">
              <a:latin typeface="Arial Narrow" panose="020B0606020202030204" pitchFamily="34" charset="0"/>
            </a:endParaRPr>
          </a:p>
        </p:txBody>
      </p:sp>
      <p:sp>
        <p:nvSpPr>
          <p:cNvPr id="38" name="Right Bracket 37"/>
          <p:cNvSpPr/>
          <p:nvPr/>
        </p:nvSpPr>
        <p:spPr>
          <a:xfrm>
            <a:off x="4238249" y="1430684"/>
            <a:ext cx="45719" cy="3026032"/>
          </a:xfrm>
          <a:prstGeom prst="rightBracket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hevron 38"/>
          <p:cNvSpPr/>
          <p:nvPr/>
        </p:nvSpPr>
        <p:spPr>
          <a:xfrm>
            <a:off x="4482412" y="4026916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388" y="1807261"/>
            <a:ext cx="4304149" cy="163996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 bwMode="gray">
          <a:xfrm>
            <a:off x="4918763" y="4081018"/>
            <a:ext cx="12927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Dose surface map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7068" y="1441391"/>
            <a:ext cx="3883191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Evaluate </a:t>
            </a:r>
            <a:r>
              <a:rPr lang="en-GB" sz="1400" b="1" dirty="0" smtClean="0">
                <a:latin typeface="Arial Narrow" panose="020B0606020202030204" pitchFamily="34" charset="0"/>
              </a:rPr>
              <a:t>dose </a:t>
            </a:r>
            <a:r>
              <a:rPr lang="en-GB" sz="1400" b="1" dirty="0">
                <a:latin typeface="Arial Narrow" panose="020B0606020202030204" pitchFamily="34" charset="0"/>
              </a:rPr>
              <a:t>distributions </a:t>
            </a:r>
            <a:r>
              <a:rPr lang="en-GB" sz="1400" dirty="0">
                <a:latin typeface="Arial Narrow" panose="020B0606020202030204" pitchFamily="34" charset="0"/>
              </a:rPr>
              <a:t>for </a:t>
            </a:r>
            <a:r>
              <a:rPr lang="en-GB" sz="1400" dirty="0" smtClean="0">
                <a:latin typeface="Arial Narrow" panose="020B0606020202030204" pitchFamily="34" charset="0"/>
              </a:rPr>
              <a:t>a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realistic neutrino source term </a:t>
            </a:r>
            <a:r>
              <a:rPr lang="en-GB" sz="1400" dirty="0" smtClean="0">
                <a:latin typeface="Arial Narrow" panose="020B0606020202030204" pitchFamily="34" charset="0"/>
              </a:rPr>
              <a:t>(well defined via </a:t>
            </a:r>
            <a:r>
              <a:rPr lang="en-GB" sz="1400" dirty="0">
                <a:latin typeface="Arial Narrow" panose="020B0606020202030204" pitchFamily="34" charset="0"/>
              </a:rPr>
              <a:t>µ</a:t>
            </a:r>
            <a:r>
              <a:rPr lang="en-GB" sz="1400" dirty="0" smtClean="0">
                <a:latin typeface="Arial Narrow" panose="020B0606020202030204" pitchFamily="34" charset="0"/>
              </a:rPr>
              <a:t> decay) taking into account:</a:t>
            </a:r>
          </a:p>
          <a:p>
            <a:pPr marL="447675" lvl="1" indent="-18097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GB" sz="1400" dirty="0" smtClean="0">
                <a:latin typeface="Arial Narrow" panose="020B0606020202030204" pitchFamily="34" charset="0"/>
              </a:rPr>
              <a:t>The </a:t>
            </a:r>
            <a:r>
              <a:rPr lang="en-GB" sz="1400" b="1" dirty="0" smtClean="0">
                <a:latin typeface="Arial Narrow" panose="020B0606020202030204" pitchFamily="34" charset="0"/>
              </a:rPr>
              <a:t>real lattice </a:t>
            </a:r>
            <a:r>
              <a:rPr lang="en-GB" sz="1400" dirty="0" smtClean="0">
                <a:latin typeface="Arial Narrow" panose="020B0606020202030204" pitchFamily="34" charset="0"/>
              </a:rPr>
              <a:t>(collider, injection, accelerators)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Fold the information from MC simulations to estimate the dose distributions </a:t>
            </a:r>
            <a:br>
              <a:rPr lang="en-GB" sz="1400" dirty="0" smtClean="0">
                <a:latin typeface="Arial Narrow" panose="020B0606020202030204" pitchFamily="34" charset="0"/>
              </a:rPr>
            </a:br>
            <a:r>
              <a:rPr lang="en-GB" sz="1400" dirty="0" smtClean="0">
                <a:latin typeface="Arial Narrow" panose="020B0606020202030204" pitchFamily="34" charset="0"/>
              </a:rPr>
              <a:t>→ more precise and less conservative dose estimation than analytical approach taking additional spread of secondary particle distribution into account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sz="1400" b="1" dirty="0" smtClean="0">
                <a:latin typeface="Arial Narrow" panose="020B0606020202030204" pitchFamily="34" charset="0"/>
              </a:rPr>
              <a:t>Identification</a:t>
            </a:r>
            <a:r>
              <a:rPr lang="en-US" sz="1400" dirty="0" smtClean="0">
                <a:latin typeface="Arial Narrow" panose="020B0606020202030204" pitchFamily="34" charset="0"/>
              </a:rPr>
              <a:t> of </a:t>
            </a:r>
            <a:r>
              <a:rPr lang="en-US" sz="1400" b="1" dirty="0" smtClean="0">
                <a:latin typeface="Arial Narrow" panose="020B0606020202030204" pitchFamily="34" charset="0"/>
              </a:rPr>
              <a:t>critical regions</a:t>
            </a:r>
            <a:r>
              <a:rPr lang="en-US" sz="1400" dirty="0" smtClean="0">
                <a:latin typeface="Arial Narrow" panose="020B0606020202030204" pitchFamily="34" charset="0"/>
              </a:rPr>
              <a:t> (high dose areas)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Optimization</a:t>
            </a:r>
            <a:r>
              <a:rPr lang="en-US" sz="1400" dirty="0" smtClean="0">
                <a:latin typeface="Arial Narrow" panose="020B0606020202030204" pitchFamily="34" charset="0"/>
              </a:rPr>
              <a:t> of the </a:t>
            </a: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source term </a:t>
            </a:r>
            <a:r>
              <a:rPr lang="en-US" sz="1400" dirty="0" smtClean="0">
                <a:latin typeface="Arial Narrow" panose="020B0606020202030204" pitchFamily="34" charset="0"/>
              </a:rPr>
              <a:t>(e.g. lattice, wobbling) with respect to the dose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sz="1400" b="1" dirty="0" smtClean="0">
                <a:latin typeface="Arial Narrow" panose="020B0606020202030204" pitchFamily="34" charset="0"/>
              </a:rPr>
              <a:t>Sensitivity study </a:t>
            </a:r>
            <a:r>
              <a:rPr lang="en-US" sz="1400" dirty="0" smtClean="0">
                <a:latin typeface="Arial Narrow" panose="020B0606020202030204" pitchFamily="34" charset="0"/>
              </a:rPr>
              <a:t>of underlying assumptions (e.g. closed orbit positions</a:t>
            </a:r>
            <a:r>
              <a:rPr lang="en-GB" sz="1400" dirty="0" smtClean="0">
                <a:latin typeface="Arial Narrow" panose="020B0606020202030204" pitchFamily="34" charset="0"/>
              </a:rPr>
              <a:t>)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4482412" y="4515966"/>
            <a:ext cx="237907" cy="27302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 bwMode="gray">
          <a:xfrm>
            <a:off x="4935412" y="4568200"/>
            <a:ext cx="12927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24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5422003" y="4255149"/>
            <a:ext cx="4706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36 km</a:t>
            </a:r>
            <a:endParaRPr lang="en-GB" sz="700" dirty="0"/>
          </a:p>
        </p:txBody>
      </p:sp>
      <p:sp>
        <p:nvSpPr>
          <p:cNvPr id="44" name="TextBox 43"/>
          <p:cNvSpPr txBox="1"/>
          <p:nvPr/>
        </p:nvSpPr>
        <p:spPr>
          <a:xfrm>
            <a:off x="5832144" y="4247571"/>
            <a:ext cx="4706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9</a:t>
            </a:r>
            <a:r>
              <a:rPr lang="en-US" sz="700" dirty="0" smtClean="0"/>
              <a:t> km</a:t>
            </a:r>
            <a:endParaRPr lang="en-GB" sz="7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Dose surface map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8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7846" y="1383322"/>
            <a:ext cx="4755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Establish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surface map of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 Narrow" panose="020B0606020202030204" pitchFamily="34" charset="0"/>
              </a:rPr>
              <a:t>Optimization</a:t>
            </a:r>
            <a:r>
              <a:rPr lang="en-US" sz="1400" dirty="0" smtClean="0">
                <a:latin typeface="Arial Narrow" panose="020B0606020202030204" pitchFamily="34" charset="0"/>
              </a:rPr>
              <a:t> w.r.t. depth</a:t>
            </a:r>
            <a:r>
              <a:rPr lang="en-US" sz="1400" dirty="0">
                <a:latin typeface="Arial Narrow" panose="020B0606020202030204" pitchFamily="34" charset="0"/>
              </a:rPr>
              <a:t>, </a:t>
            </a:r>
            <a:r>
              <a:rPr lang="en-US" sz="1400" dirty="0" smtClean="0">
                <a:latin typeface="Arial Narrow" panose="020B0606020202030204" pitchFamily="34" charset="0"/>
              </a:rPr>
              <a:t>orientation and inclination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Investigation of different </a:t>
            </a:r>
            <a:r>
              <a:rPr lang="en-US" sz="1400" b="1" dirty="0" smtClean="0">
                <a:latin typeface="Arial Narrow" panose="020B0606020202030204" pitchFamily="34" charset="0"/>
              </a:rPr>
              <a:t>site options</a:t>
            </a:r>
            <a:endParaRPr lang="en-GB" sz="1400" b="1" dirty="0" smtClean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Evaluation of </a:t>
            </a:r>
            <a:r>
              <a:rPr lang="en-US" sz="1400" b="1" dirty="0" smtClean="0">
                <a:latin typeface="Arial Narrow" panose="020B0606020202030204" pitchFamily="34" charset="0"/>
              </a:rPr>
              <a:t>uncertainties</a:t>
            </a:r>
            <a:r>
              <a:rPr lang="en-US" sz="1400" dirty="0" smtClean="0">
                <a:latin typeface="Arial Narrow" panose="020B0606020202030204" pitchFamily="34" charset="0"/>
              </a:rPr>
              <a:t> of methodology </a:t>
            </a:r>
            <a:br>
              <a:rPr lang="en-US" sz="1400" dirty="0" smtClean="0">
                <a:latin typeface="Arial Narrow" panose="020B0606020202030204" pitchFamily="34" charset="0"/>
              </a:rPr>
            </a:br>
            <a:r>
              <a:rPr lang="en-US" sz="1400" dirty="0" smtClean="0">
                <a:latin typeface="Arial Narrow" panose="020B0606020202030204" pitchFamily="34" charset="0"/>
              </a:rPr>
              <a:t>(e.g. accuracy of terrain model)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Findings from simplified geometrical considerations (Earth as perfect sphere, no beam divergence, no collider inclination) for </a:t>
            </a:r>
            <a:r>
              <a:rPr lang="el-GR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Arial Narrow" panose="020B0606020202030204" pitchFamily="34" charset="0"/>
              </a:rPr>
              <a:t>beam:</a:t>
            </a:r>
          </a:p>
          <a:p>
            <a:pPr marL="452438" indent="-18732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l-GR" sz="1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disk has a height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(a)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of ~1-2.5 m and traverses a region of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width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(b) of ~100-450 m </a:t>
            </a:r>
            <a:endParaRPr lang="en-US" sz="140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452438" indent="-18732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>
                <a:latin typeface="Arial Narrow" panose="020B0606020202030204" pitchFamily="34" charset="0"/>
              </a:rPr>
              <a:t>For dose additional spread of few m due to sec. particle </a:t>
            </a:r>
            <a:r>
              <a:rPr lang="en-US" sz="1400" dirty="0" smtClean="0">
                <a:latin typeface="Arial Narrow" panose="020B0606020202030204" pitchFamily="34" charset="0"/>
              </a:rPr>
              <a:t>shower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452438" indent="-187325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Exit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angle of </a:t>
            </a:r>
            <a:r>
              <a:rPr lang="el-GR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radiation is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very small, wherefore </a:t>
            </a: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impacted area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can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be of </a:t>
            </a: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several km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depending on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height considered</a:t>
            </a:r>
          </a:p>
          <a:p>
            <a:pPr marL="452438" indent="-187325">
              <a:buFont typeface="Arial Narrow" panose="020B0606020202030204" pitchFamily="34" charset="0"/>
              <a:buChar char="−"/>
            </a:pPr>
            <a:endParaRPr lang="en-GB" sz="1400" dirty="0">
              <a:latin typeface="Arial Narrow" panose="020B0606020202030204" pitchFamily="34" charset="0"/>
            </a:endParaRP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651642"/>
              </p:ext>
            </p:extLst>
          </p:nvPr>
        </p:nvGraphicFramePr>
        <p:xfrm>
          <a:off x="5161531" y="2575059"/>
          <a:ext cx="3744418" cy="1133475"/>
        </p:xfrm>
        <a:graphic>
          <a:graphicData uri="http://schemas.openxmlformats.org/drawingml/2006/table">
            <a:tbl>
              <a:tblPr/>
              <a:tblGrid>
                <a:gridCol w="1140593">
                  <a:extLst>
                    <a:ext uri="{9D8B030D-6E8A-4147-A177-3AD203B41FA5}">
                      <a16:colId xmlns:a16="http://schemas.microsoft.com/office/drawing/2014/main" val="3359683246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3200641061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4288329421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2523316557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1892144328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2730050009"/>
                    </a:ext>
                  </a:extLst>
                </a:gridCol>
              </a:tblGrid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10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TeV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538894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 (m)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814339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(km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583415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(m)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037085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(m)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026121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α (rad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700710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(km) for h = 50 m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301607"/>
                  </a:ext>
                </a:extLst>
              </a:tr>
            </a:tbl>
          </a:graphicData>
        </a:graphic>
      </p:graphicFrame>
      <p:sp>
        <p:nvSpPr>
          <p:cNvPr id="38" name="Donut 37"/>
          <p:cNvSpPr>
            <a:spLocks noChangeAspect="1"/>
          </p:cNvSpPr>
          <p:nvPr/>
        </p:nvSpPr>
        <p:spPr>
          <a:xfrm>
            <a:off x="5405145" y="4184598"/>
            <a:ext cx="485815" cy="486000"/>
          </a:xfrm>
          <a:prstGeom prst="donut">
            <a:avLst>
              <a:gd name="adj" fmla="val 10545"/>
            </a:avLst>
          </a:prstGeom>
          <a:solidFill>
            <a:srgbClr val="FF3645">
              <a:alpha val="36863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Donut 38"/>
          <p:cNvSpPr>
            <a:spLocks noChangeAspect="1"/>
          </p:cNvSpPr>
          <p:nvPr/>
        </p:nvSpPr>
        <p:spPr>
          <a:xfrm>
            <a:off x="6731676" y="3968904"/>
            <a:ext cx="907200" cy="907200"/>
          </a:xfrm>
          <a:prstGeom prst="donut">
            <a:avLst>
              <a:gd name="adj" fmla="val 3816"/>
            </a:avLst>
          </a:prstGeom>
          <a:solidFill>
            <a:srgbClr val="FF3645">
              <a:alpha val="47059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18635" y="2196286"/>
            <a:ext cx="18423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 panose="020B0606020202030204" pitchFamily="34" charset="0"/>
              </a:rPr>
              <a:t>L – </a:t>
            </a:r>
            <a:r>
              <a:rPr lang="en-US" sz="800" dirty="0" smtClean="0">
                <a:latin typeface="Arial Narrow" panose="020B0606020202030204" pitchFamily="34" charset="0"/>
              </a:rPr>
              <a:t>distance, </a:t>
            </a:r>
            <a:r>
              <a:rPr lang="en-US" sz="800" dirty="0">
                <a:latin typeface="Arial Narrow" panose="020B0606020202030204" pitchFamily="34" charset="0"/>
              </a:rPr>
              <a:t>d – depth, R</a:t>
            </a:r>
            <a:r>
              <a:rPr lang="en-US" sz="800" baseline="-25000" dirty="0">
                <a:latin typeface="Arial Narrow" panose="020B0606020202030204" pitchFamily="34" charset="0"/>
                <a:cs typeface="Times New Roman" panose="02020603050405020304" pitchFamily="18" charset="0"/>
              </a:rPr>
              <a:t>e </a:t>
            </a:r>
            <a:r>
              <a:rPr lang="en-US" sz="800" dirty="0">
                <a:latin typeface="Arial Narrow" panose="020B0606020202030204" pitchFamily="34" charset="0"/>
              </a:rPr>
              <a:t>– Earth </a:t>
            </a:r>
            <a:r>
              <a:rPr lang="en-US" sz="800" dirty="0" smtClean="0">
                <a:latin typeface="Arial Narrow" panose="020B0606020202030204" pitchFamily="34" charset="0"/>
              </a:rPr>
              <a:t>radius</a:t>
            </a:r>
            <a:endParaRPr lang="en-GB" sz="800" dirty="0">
              <a:latin typeface="Arial Narrow" panose="020B060602020203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33125" y="4913598"/>
            <a:ext cx="6834864" cy="193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en-GB" sz="600" dirty="0" smtClean="0">
                <a:latin typeface="Arial Narrow" panose="020B0606020202030204" pitchFamily="34" charset="0"/>
              </a:rPr>
              <a:t>See also paper from </a:t>
            </a:r>
            <a:r>
              <a:rPr lang="en-GB" sz="600" dirty="0" smtClean="0">
                <a:latin typeface="Courier" pitchFamily="2" charset="0"/>
              </a:rPr>
              <a:t>Johnson</a:t>
            </a:r>
            <a:r>
              <a:rPr lang="en-GB" sz="600" dirty="0">
                <a:latin typeface="Courier" pitchFamily="2" charset="0"/>
              </a:rPr>
              <a:t>, </a:t>
            </a:r>
            <a:r>
              <a:rPr lang="en-GB" sz="600" dirty="0" err="1">
                <a:latin typeface="Courier" pitchFamily="2" charset="0"/>
              </a:rPr>
              <a:t>Rolandi</a:t>
            </a:r>
            <a:r>
              <a:rPr lang="en-GB" sz="600" dirty="0">
                <a:latin typeface="Courier" pitchFamily="2" charset="0"/>
              </a:rPr>
              <a:t> and Silari, Radiological Hazard Due to Neutrinos from a Muon Collider, 1998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652144" y="4422504"/>
            <a:ext cx="180000" cy="0"/>
          </a:xfrm>
          <a:prstGeom prst="straightConnector1">
            <a:avLst/>
          </a:prstGeom>
          <a:ln w="9525"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5817752" y="4422504"/>
            <a:ext cx="122400" cy="0"/>
          </a:xfrm>
          <a:prstGeom prst="straightConnector1">
            <a:avLst/>
          </a:prstGeom>
          <a:ln w="9525">
            <a:headEnd type="triangle" w="sm" len="sm"/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Chevron 14"/>
          <p:cNvSpPr/>
          <p:nvPr/>
        </p:nvSpPr>
        <p:spPr>
          <a:xfrm>
            <a:off x="2903445" y="2536304"/>
            <a:ext cx="237907" cy="213817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 bwMode="gray">
          <a:xfrm>
            <a:off x="3252148" y="2571750"/>
            <a:ext cx="13681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Sensitivity analysis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49935" y="3867008"/>
            <a:ext cx="1094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Narrow" panose="020B0606020202030204" pitchFamily="34" charset="0"/>
              </a:rPr>
              <a:t>L</a:t>
            </a:r>
            <a:r>
              <a:rPr lang="en-US" sz="900" baseline="30000" dirty="0" smtClean="0">
                <a:latin typeface="Arial Narrow" panose="020B0606020202030204" pitchFamily="34" charset="0"/>
              </a:rPr>
              <a:t>2 </a:t>
            </a:r>
            <a:r>
              <a:rPr lang="en-US" sz="9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 R</a:t>
            </a:r>
            <a:r>
              <a:rPr lang="en-US" sz="900" baseline="-25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e</a:t>
            </a:r>
            <a:r>
              <a:rPr lang="en-US" sz="900" baseline="30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2 </a:t>
            </a:r>
            <a:r>
              <a:rPr lang="en-US" sz="9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– (R</a:t>
            </a:r>
            <a:r>
              <a:rPr lang="en-US" sz="900" baseline="-25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e </a:t>
            </a:r>
            <a:r>
              <a:rPr lang="en-US" sz="9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– d)</a:t>
            </a:r>
            <a:r>
              <a:rPr lang="en-US" sz="900" baseline="30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  <a:endParaRPr lang="en-US" sz="900" dirty="0">
              <a:latin typeface="Arial Narrow" panose="020B0606020202030204" pitchFamily="34" charset="0"/>
            </a:endParaRPr>
          </a:p>
          <a:p>
            <a:r>
              <a:rPr lang="el-GR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Θ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~1/</a:t>
            </a:r>
            <a:r>
              <a:rPr lang="el-GR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γ</a:t>
            </a:r>
            <a:endParaRPr lang="en-US" sz="9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≈ 2</a:t>
            </a:r>
            <a:r>
              <a:rPr lang="el-GR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Θ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L</a:t>
            </a:r>
          </a:p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 ≈ a/</a:t>
            </a:r>
            <a:r>
              <a:rPr lang="el-GR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Φ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, sin </a:t>
            </a:r>
            <a:r>
              <a:rPr lang="el-GR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Φ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= 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L/R</a:t>
            </a:r>
            <a:r>
              <a:rPr lang="en-US" sz="900" baseline="-250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</a:t>
            </a:r>
          </a:p>
          <a:p>
            <a:r>
              <a:rPr lang="el-GR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α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acos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(1 – d/R</a:t>
            </a:r>
            <a:r>
              <a:rPr lang="en-US" sz="900" baseline="-250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900" dirty="0" smtClean="0">
                <a:latin typeface="Arial Narrow" panose="020B0606020202030204" pitchFamily="34" charset="0"/>
              </a:rPr>
              <a:t>z </a:t>
            </a:r>
            <a:r>
              <a:rPr lang="en-US" sz="9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≈ h/tan 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900" dirty="0" smtClean="0">
                <a:latin typeface="Arial Narrow" panose="020B0606020202030204" pitchFamily="34" charset="0"/>
              </a:rPr>
              <a:t> </a:t>
            </a:r>
            <a:endParaRPr lang="en-GB" sz="900" dirty="0">
              <a:latin typeface="Arial Narrow" panose="020B0606020202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13903"/>
          <a:stretch/>
        </p:blipFill>
        <p:spPr>
          <a:xfrm>
            <a:off x="4716016" y="1203598"/>
            <a:ext cx="4635449" cy="1170638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5064818" y="3891378"/>
            <a:ext cx="105279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100 m depth</a:t>
            </a:r>
            <a:endParaRPr lang="en-GB" sz="700" dirty="0"/>
          </a:p>
        </p:txBody>
      </p:sp>
      <p:sp>
        <p:nvSpPr>
          <p:cNvPr id="56" name="TextBox 55"/>
          <p:cNvSpPr txBox="1"/>
          <p:nvPr/>
        </p:nvSpPr>
        <p:spPr>
          <a:xfrm>
            <a:off x="6319284" y="3881878"/>
            <a:ext cx="105279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500 m depth</a:t>
            </a:r>
            <a:endParaRPr lang="en-GB" sz="700" dirty="0"/>
          </a:p>
        </p:txBody>
      </p:sp>
      <p:sp>
        <p:nvSpPr>
          <p:cNvPr id="57" name="TextBox 56"/>
          <p:cNvSpPr txBox="1"/>
          <p:nvPr/>
        </p:nvSpPr>
        <p:spPr>
          <a:xfrm>
            <a:off x="7160729" y="4249853"/>
            <a:ext cx="4706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80 km</a:t>
            </a:r>
            <a:endParaRPr lang="en-GB" sz="700" dirty="0"/>
          </a:p>
        </p:txBody>
      </p:sp>
      <p:sp>
        <p:nvSpPr>
          <p:cNvPr id="58" name="TextBox 57"/>
          <p:cNvSpPr txBox="1"/>
          <p:nvPr/>
        </p:nvSpPr>
        <p:spPr>
          <a:xfrm>
            <a:off x="7570870" y="4242275"/>
            <a:ext cx="4706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4</a:t>
            </a:r>
            <a:r>
              <a:rPr lang="en-US" sz="700" dirty="0" smtClean="0"/>
              <a:t> km</a:t>
            </a:r>
            <a:endParaRPr lang="en-GB" sz="700" dirty="0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7200336" y="4417208"/>
            <a:ext cx="396000" cy="0"/>
          </a:xfrm>
          <a:prstGeom prst="straightConnector1">
            <a:avLst/>
          </a:prstGeom>
          <a:ln w="9525"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7570870" y="4417208"/>
            <a:ext cx="122400" cy="0"/>
          </a:xfrm>
          <a:prstGeom prst="straightConnector1">
            <a:avLst/>
          </a:prstGeom>
          <a:ln w="9525">
            <a:headEnd type="triangle" w="sm" len="sm"/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161531" y="3379182"/>
            <a:ext cx="3744418" cy="344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8041479" y="4464460"/>
            <a:ext cx="981149" cy="272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1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38" grpId="0" animBg="1"/>
      <p:bldP spid="39" grpId="0" animBg="1"/>
      <p:bldP spid="40" grpId="0"/>
      <p:bldP spid="41" grpId="0"/>
      <p:bldP spid="17" grpId="0"/>
      <p:bldP spid="55" grpId="0"/>
      <p:bldP spid="56" grpId="0"/>
      <p:bldP spid="57" grpId="0"/>
      <p:bldP spid="58" grpId="0"/>
      <p:bldP spid="9" grpId="0" animBg="1"/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813" y="1548456"/>
            <a:ext cx="3770635" cy="3292801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925285" y="1275606"/>
            <a:ext cx="35876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GB" sz="1600" b="1" dirty="0">
                <a:solidFill>
                  <a:srgbClr val="000000"/>
                </a:solidFill>
                <a:latin typeface="Arial Narrow" panose="020B0606020202030204" pitchFamily="34" charset="0"/>
              </a:rPr>
              <a:t>E</a:t>
            </a:r>
            <a:r>
              <a:rPr lang="en-GB" sz="1600" b="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xit points to Earth surface for SPS</a:t>
            </a:r>
            <a:endParaRPr lang="en-GB" sz="16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Preliminary </a:t>
            </a:r>
            <a:r>
              <a:rPr lang="en-US" dirty="0" smtClean="0">
                <a:latin typeface="Arial Narrow" panose="020B0606020202030204" pitchFamily="34" charset="0"/>
              </a:rPr>
              <a:t>study of where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dirty="0" smtClean="0">
                <a:latin typeface="Arial Narrow" panose="020B0606020202030204" pitchFamily="34" charset="0"/>
              </a:rPr>
              <a:t> break ground for LHC/SPS straight sections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9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7847" y="1383322"/>
            <a:ext cx="4691056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preliminary study of where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latin typeface="Arial Narrow" panose="020B0606020202030204" pitchFamily="34" charset="0"/>
              </a:rPr>
              <a:t> would come out the earth’s surface for LHC and </a:t>
            </a:r>
            <a:r>
              <a:rPr lang="en-US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SPS </a:t>
            </a:r>
            <a:r>
              <a:rPr lang="en-US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straight </a:t>
            </a:r>
            <a:r>
              <a:rPr lang="en-US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sections was performed</a:t>
            </a:r>
            <a:endParaRPr lang="en-GB" sz="1400" dirty="0" smtClean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Methodology is based on </a:t>
            </a:r>
            <a:r>
              <a:rPr lang="en-US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Geode Survey </a:t>
            </a:r>
            <a:r>
              <a:rPr lang="en-US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Database and </a:t>
            </a:r>
            <a:r>
              <a:rPr lang="en-GB" sz="1400" dirty="0" smtClean="0">
                <a:latin typeface="Arial Narrow" panose="020B0606020202030204" pitchFamily="34" charset="0"/>
              </a:rPr>
              <a:t>Digital Surface Model </a:t>
            </a:r>
            <a:r>
              <a:rPr lang="en-GB" sz="1400" dirty="0">
                <a:latin typeface="Arial Narrow" panose="020B0606020202030204" pitchFamily="34" charset="0"/>
              </a:rPr>
              <a:t>for Europe (EU-DEM </a:t>
            </a:r>
            <a:r>
              <a:rPr lang="en-GB" sz="1400" dirty="0" smtClean="0">
                <a:latin typeface="Arial Narrow" panose="020B0606020202030204" pitchFamily="34" charset="0"/>
              </a:rPr>
              <a:t>v1.1)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 Narrow" panose="020B0606020202030204" pitchFamily="34" charset="0"/>
              </a:rPr>
              <a:t>3D model </a:t>
            </a:r>
            <a:r>
              <a:rPr lang="en-US" sz="1400" dirty="0" smtClean="0">
                <a:latin typeface="Arial Narrow" panose="020B0606020202030204" pitchFamily="34" charset="0"/>
              </a:rPr>
              <a:t>of where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Arial Narrow" panose="020B0606020202030204" pitchFamily="34" charset="0"/>
              </a:rPr>
              <a:t>break ground was developed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For SPS the longest distance (80 km) is </a:t>
            </a:r>
            <a:r>
              <a:rPr lang="en-GB" sz="1400" dirty="0">
                <a:latin typeface="Arial Narrow" panose="020B0606020202030204" pitchFamily="34" charset="0"/>
              </a:rPr>
              <a:t>on the other side of the </a:t>
            </a:r>
            <a:r>
              <a:rPr lang="en-GB" sz="1400" dirty="0" smtClean="0">
                <a:latin typeface="Arial Narrow" panose="020B0606020202030204" pitchFamily="34" charset="0"/>
              </a:rPr>
              <a:t>Jura and for the LHC (263 km) it is on the other side of the alps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The depth of the SPS and its “horizontality” bring some uncertainty on the exact </a:t>
            </a:r>
            <a:r>
              <a:rPr lang="en-GB" sz="1400" dirty="0" smtClean="0">
                <a:latin typeface="Arial Narrow" panose="020B0606020202030204" pitchFamily="34" charset="0"/>
              </a:rPr>
              <a:t>locations </a:t>
            </a:r>
            <a:br>
              <a:rPr lang="en-GB" sz="1400" dirty="0" smtClean="0">
                <a:latin typeface="Arial Narrow" panose="020B0606020202030204" pitchFamily="34" charset="0"/>
              </a:rPr>
            </a:br>
            <a:r>
              <a:rPr lang="en-US" sz="1400" dirty="0" smtClean="0">
                <a:latin typeface="Arial Narrow" panose="020B0606020202030204" pitchFamily="34" charset="0"/>
              </a:rPr>
              <a:t>→ no single exit point for both SPS and LHC straight sections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Assumed </a:t>
            </a:r>
            <a:r>
              <a:rPr lang="en-US" sz="1400" b="1" dirty="0" smtClean="0">
                <a:latin typeface="Arial Narrow" panose="020B0606020202030204" pitchFamily="34" charset="0"/>
              </a:rPr>
              <a:t>accuracy</a:t>
            </a:r>
            <a:r>
              <a:rPr lang="en-US" sz="1400" dirty="0" smtClean="0">
                <a:latin typeface="Arial Narrow" panose="020B0606020202030204" pitchFamily="34" charset="0"/>
              </a:rPr>
              <a:t> of terrain model ~± 30 m and 0.1 </a:t>
            </a:r>
            <a:r>
              <a:rPr lang="en-US" sz="1400" dirty="0" err="1" smtClean="0">
                <a:latin typeface="Arial Narrow" panose="020B0606020202030204" pitchFamily="34" charset="0"/>
              </a:rPr>
              <a:t>deg</a:t>
            </a:r>
            <a:r>
              <a:rPr lang="en-US" sz="1400" dirty="0" smtClean="0">
                <a:latin typeface="Arial Narrow" panose="020B0606020202030204" pitchFamily="34" charset="0"/>
              </a:rPr>
              <a:t> of the beam → further investigations for higher precision planned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Technical student already started work on </a:t>
            </a:r>
            <a:r>
              <a:rPr lang="en-GB" sz="1400" b="1" dirty="0">
                <a:latin typeface="Arial Narrow" panose="020B0606020202030204" pitchFamily="34" charset="0"/>
              </a:rPr>
              <a:t>automating</a:t>
            </a:r>
            <a:r>
              <a:rPr lang="en-GB" sz="1400" dirty="0">
                <a:latin typeface="Arial Narrow" panose="020B0606020202030204" pitchFamily="34" charset="0"/>
              </a:rPr>
              <a:t> the </a:t>
            </a:r>
            <a:r>
              <a:rPr lang="en-GB" sz="1400" b="1" dirty="0">
                <a:latin typeface="Arial Narrow" panose="020B0606020202030204" pitchFamily="34" charset="0"/>
              </a:rPr>
              <a:t>production</a:t>
            </a:r>
            <a:r>
              <a:rPr lang="en-GB" sz="1400" dirty="0">
                <a:latin typeface="Arial Narrow" panose="020B0606020202030204" pitchFamily="34" charset="0"/>
              </a:rPr>
              <a:t> of </a:t>
            </a:r>
            <a:r>
              <a:rPr lang="en-GB" sz="1400" b="1" dirty="0">
                <a:latin typeface="Arial Narrow" panose="020B0606020202030204" pitchFamily="34" charset="0"/>
              </a:rPr>
              <a:t>such maps </a:t>
            </a:r>
            <a:r>
              <a:rPr lang="en-GB" sz="1400" dirty="0">
                <a:latin typeface="Arial Narrow" panose="020B0606020202030204" pitchFamily="34" charset="0"/>
              </a:rPr>
              <a:t>according to the collider position </a:t>
            </a:r>
            <a:r>
              <a:rPr lang="en-US" sz="1400" dirty="0">
                <a:latin typeface="Arial Narrow" panose="020B0606020202030204" pitchFamily="34" charset="0"/>
              </a:rPr>
              <a:t>→ </a:t>
            </a:r>
            <a:r>
              <a:rPr lang="en-US" sz="1400" dirty="0" smtClean="0">
                <a:latin typeface="Arial Narrow" panose="020B0606020202030204" pitchFamily="34" charset="0"/>
              </a:rPr>
              <a:t/>
            </a:r>
            <a:br>
              <a:rPr lang="en-US" sz="1400" dirty="0" smtClean="0">
                <a:latin typeface="Arial Narrow" panose="020B0606020202030204" pitchFamily="34" charset="0"/>
              </a:rPr>
            </a:br>
            <a:r>
              <a:rPr lang="en-GB" sz="1400" dirty="0" smtClean="0">
                <a:latin typeface="Arial Narrow" panose="020B0606020202030204" pitchFamily="34" charset="0"/>
              </a:rPr>
              <a:t>will allow </a:t>
            </a:r>
            <a:r>
              <a:rPr lang="en-GB" sz="1400" b="1" dirty="0" smtClean="0">
                <a:latin typeface="Arial Narrow" panose="020B0606020202030204" pitchFamily="34" charset="0"/>
              </a:rPr>
              <a:t>optimization</a:t>
            </a:r>
            <a:r>
              <a:rPr lang="en-GB" sz="1400" dirty="0" smtClean="0">
                <a:latin typeface="Arial Narrow" panose="020B0606020202030204" pitchFamily="34" charset="0"/>
              </a:rPr>
              <a:t> </a:t>
            </a:r>
            <a:r>
              <a:rPr lang="en-GB" sz="1400" dirty="0">
                <a:latin typeface="Arial Narrow" panose="020B0606020202030204" pitchFamily="34" charset="0"/>
              </a:rPr>
              <a:t>w.r.t. depth, orientation and inclination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17773" y="1275606"/>
            <a:ext cx="31594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GB" sz="1600" b="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Assumed SPS straight sections</a:t>
            </a:r>
            <a:endParaRPr lang="en-GB" sz="16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3813" y="1851670"/>
            <a:ext cx="3523689" cy="297338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416" y="1563638"/>
            <a:ext cx="3371667" cy="34602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833813" y="4699996"/>
            <a:ext cx="1394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Y. Robert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7829" y="4262759"/>
            <a:ext cx="981541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51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5" grpId="0"/>
    </p:bldLst>
  </p:timing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49966</TotalTime>
  <Words>2726</Words>
  <Application>Microsoft Office PowerPoint</Application>
  <PresentationFormat>On-screen Show (16:9)</PresentationFormat>
  <Paragraphs>368</Paragraphs>
  <Slides>26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ＭＳ Ｐゴシック</vt:lpstr>
      <vt:lpstr>Airal narrow</vt:lpstr>
      <vt:lpstr>Arial</vt:lpstr>
      <vt:lpstr>Arial Narrow</vt:lpstr>
      <vt:lpstr>Calibri</vt:lpstr>
      <vt:lpstr>Courier</vt:lpstr>
      <vt:lpstr>Tahoma</vt:lpstr>
      <vt:lpstr>Times New Roman</vt:lpstr>
      <vt:lpstr>Wingdings</vt:lpstr>
      <vt:lpstr>1_IMCC - 1</vt:lpstr>
      <vt:lpstr>Summary of the RP Working Group</vt:lpstr>
      <vt:lpstr>List of challenges identified by RP WG</vt:lpstr>
      <vt:lpstr>Overview of work related to a refined dose model</vt:lpstr>
      <vt:lpstr>Operational scenarios</vt:lpstr>
      <vt:lpstr>Past Monte Carlo simulations</vt:lpstr>
      <vt:lpstr>Plans for Monte Carlo simulations</vt:lpstr>
      <vt:lpstr>Folding with a realistic source term</vt:lpstr>
      <vt:lpstr>Dose surface map</vt:lpstr>
      <vt:lpstr>Preliminary study of where ν break ground for LHC/SPS straight sections</vt:lpstr>
      <vt:lpstr>Dose assessment</vt:lpstr>
      <vt:lpstr>Sensitivity analysis and demonstration of compliance</vt:lpstr>
      <vt:lpstr>PowerPoint Presentation</vt:lpstr>
      <vt:lpstr>PowerPoint Presentation</vt:lpstr>
      <vt:lpstr>PowerPoint Presentation</vt:lpstr>
      <vt:lpstr>Mitigation using movers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Dose estimation with MAP lattice – C. Carli</vt:lpstr>
      <vt:lpstr>Mitigation using movers – H. Mainaud Durand 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Claudia Christina Ahdida</cp:lastModifiedBy>
  <cp:revision>455</cp:revision>
  <dcterms:created xsi:type="dcterms:W3CDTF">2021-05-17T12:13:58Z</dcterms:created>
  <dcterms:modified xsi:type="dcterms:W3CDTF">2021-07-14T07:04:12Z</dcterms:modified>
</cp:coreProperties>
</file>