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17"/>
  </p:notesMasterIdLst>
  <p:handoutMasterIdLst>
    <p:handoutMasterId r:id="rId18"/>
  </p:handoutMasterIdLst>
  <p:sldIdLst>
    <p:sldId id="257" r:id="rId3"/>
    <p:sldId id="258" r:id="rId4"/>
    <p:sldId id="268" r:id="rId5"/>
    <p:sldId id="259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8" r:id="rId15"/>
    <p:sldId id="277" r:id="rId1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14" autoAdjust="0"/>
    <p:restoredTop sz="94558" autoAdjust="0"/>
  </p:normalViewPr>
  <p:slideViewPr>
    <p:cSldViewPr snapToObjects="1" showGuides="1">
      <p:cViewPr varScale="1">
        <p:scale>
          <a:sx n="155" d="100"/>
          <a:sy n="155" d="100"/>
        </p:scale>
        <p:origin x="216" y="15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13/07/2021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13/07/2021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919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092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83" descr="LHC-Tunel-04A0112-s.jpg"/>
          <p:cNvPicPr>
            <a:picLocks/>
          </p:cNvPicPr>
          <p:nvPr/>
        </p:nvPicPr>
        <p:blipFill>
          <a:blip r:embed="rId2"/>
          <a:srcRect t="11617" b="21185"/>
          <a:stretch>
            <a:fillRect/>
          </a:stretch>
        </p:blipFill>
        <p:spPr>
          <a:xfrm>
            <a:off x="0" y="1127206"/>
            <a:ext cx="9144000" cy="4070904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0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Synergies</a:t>
            </a:r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5562600" y="4019550"/>
            <a:ext cx="297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Kenneth Long</a:t>
            </a:r>
            <a:b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</a:br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Imperial College London/STFC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92E5FA-F044-8E4E-AFCA-1F31265DD5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3A147B2-8983-CA44-9540-3F3B173AC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production at J-PARC (and MLF target): </a:t>
            </a:r>
            <a:br>
              <a:rPr lang="en-US" dirty="0"/>
            </a:br>
            <a:r>
              <a:rPr lang="en-US" dirty="0"/>
              <a:t>S. </a:t>
            </a:r>
            <a:r>
              <a:rPr lang="en-US" dirty="0" err="1"/>
              <a:t>Makimura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288724-AB9F-8C48-99E1-FF11749381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26062" y="793560"/>
            <a:ext cx="3016248" cy="42683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1DB037C-5F70-2540-9719-C47078D39F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198061" y="793561"/>
            <a:ext cx="3016248" cy="4268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152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704B0F-F78C-EA4E-A644-9170B68920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287BBC2-EC85-9646-92B9-0F7AE963E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production at J-PARC (and MLF target): </a:t>
            </a:r>
            <a:br>
              <a:rPr lang="en-US" dirty="0"/>
            </a:br>
            <a:r>
              <a:rPr lang="en-US" dirty="0"/>
              <a:t>S. </a:t>
            </a:r>
            <a:r>
              <a:rPr lang="en-US" dirty="0" err="1"/>
              <a:t>Makimura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785725-4CA7-1441-9112-0D2F3809B4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40121" y="742989"/>
            <a:ext cx="1872210" cy="26494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E80C87-DD25-D94C-8874-8402284E50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40120" y="2638521"/>
            <a:ext cx="1872210" cy="26494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056ABA-E981-1D47-94B5-43526EA17B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174293" y="412155"/>
            <a:ext cx="363465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389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097AC7-252B-8F48-8079-85A636F7A1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21A1D98-E68E-5741-B814-1D0928D26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Synergies in high-power and muon </a:t>
            </a:r>
            <a:r>
              <a:rPr lang="en-US" dirty="0" err="1"/>
              <a:t>programmes</a:t>
            </a:r>
            <a:r>
              <a:rPr lang="en-US" dirty="0"/>
              <a:t> in Japan: K. Shimomura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66E230-DAB4-6840-B94D-7C32A7D0F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491630"/>
            <a:ext cx="3957059" cy="296779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4E5A63-8065-8C40-A9A6-E97E0CE34C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1491630"/>
            <a:ext cx="3957059" cy="296779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943916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620063-E994-354A-A914-4605DB4BDB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23319C0-80A6-B949-98B9-DADBB792E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layout of MUC test facility:</a:t>
            </a:r>
            <a:br>
              <a:rPr lang="en-US" dirty="0"/>
            </a:br>
            <a:r>
              <a:rPr lang="en-US" dirty="0"/>
              <a:t>R. </a:t>
            </a:r>
            <a:r>
              <a:rPr lang="en-US" dirty="0" err="1"/>
              <a:t>Franqueira</a:t>
            </a:r>
            <a:r>
              <a:rPr lang="en-US" dirty="0"/>
              <a:t> Ximenes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2C57F48-AFFE-3847-B1FD-6687D297CE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39" y="1964182"/>
            <a:ext cx="5652120" cy="317931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3C2728E-72AF-0B4F-9665-122D88CFF4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1201418"/>
            <a:ext cx="4324312" cy="147055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690A720-9393-3948-AFD3-7141F53AA434}"/>
              </a:ext>
            </a:extLst>
          </p:cNvPr>
          <p:cNvSpPr/>
          <p:nvPr/>
        </p:nvSpPr>
        <p:spPr>
          <a:xfrm>
            <a:off x="323528" y="4659982"/>
            <a:ext cx="2736304" cy="38112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B92A6A-EB44-D14F-BCF9-E1645BBCA6E7}"/>
              </a:ext>
            </a:extLst>
          </p:cNvPr>
          <p:cNvSpPr txBox="1"/>
          <p:nvPr/>
        </p:nvSpPr>
        <p:spPr>
          <a:xfrm>
            <a:off x="5482420" y="3322962"/>
            <a:ext cx="3661580" cy="116955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u="sng" dirty="0">
                <a:solidFill>
                  <a:srgbClr val="00B050"/>
                </a:solidFill>
              </a:rPr>
              <a:t>Yes:</a:t>
            </a:r>
          </a:p>
          <a:p>
            <a:pPr marL="285750" indent="-15240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B050"/>
                </a:solidFill>
              </a:rPr>
              <a:t>28 GeV can give “sufficient” pion flux</a:t>
            </a:r>
            <a:br>
              <a:rPr lang="en-US" sz="1400" b="1" dirty="0">
                <a:solidFill>
                  <a:srgbClr val="00B050"/>
                </a:solidFill>
              </a:rPr>
            </a:br>
            <a:r>
              <a:rPr lang="en-US" sz="1400" b="1" dirty="0">
                <a:solidFill>
                  <a:srgbClr val="00B050"/>
                </a:solidFill>
              </a:rPr>
              <a:t>in phase-space of interest</a:t>
            </a:r>
          </a:p>
          <a:p>
            <a:pPr marL="285750" indent="-15240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B050"/>
                </a:solidFill>
              </a:rPr>
              <a:t>SPS solution chosen in PBC study</a:t>
            </a:r>
            <a:br>
              <a:rPr lang="en-US" sz="1400" b="1" dirty="0">
                <a:solidFill>
                  <a:srgbClr val="00B050"/>
                </a:solidFill>
              </a:rPr>
            </a:br>
            <a:r>
              <a:rPr lang="en-US" sz="1400" b="1" dirty="0">
                <a:solidFill>
                  <a:srgbClr val="00B050"/>
                </a:solidFill>
              </a:rPr>
              <a:t>owing to civil-engineering </a:t>
            </a:r>
            <a:r>
              <a:rPr lang="en-US" sz="1400" b="1" dirty="0" err="1">
                <a:solidFill>
                  <a:srgbClr val="00B050"/>
                </a:solidFill>
              </a:rPr>
              <a:t>constaints</a:t>
            </a:r>
            <a:endParaRPr lang="en-US" sz="1400" b="1" dirty="0">
              <a:solidFill>
                <a:srgbClr val="00B05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72CFA0F-05E3-6C42-AEF0-2EAB4EDC3F2D}"/>
              </a:ext>
            </a:extLst>
          </p:cNvPr>
          <p:cNvCxnSpPr>
            <a:stCxn id="11" idx="3"/>
            <a:endCxn id="12" idx="1"/>
          </p:cNvCxnSpPr>
          <p:nvPr/>
        </p:nvCxnSpPr>
        <p:spPr>
          <a:xfrm flipV="1">
            <a:off x="3059832" y="3907738"/>
            <a:ext cx="2422588" cy="942807"/>
          </a:xfrm>
          <a:prstGeom prst="straightConnector1">
            <a:avLst/>
          </a:prstGeom>
          <a:ln w="952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091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0763B8B-9611-E04A-AF3F-E9836205271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79512" y="1131590"/>
            <a:ext cx="8856984" cy="401191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Clear synergies in high-power proton and muon development </a:t>
            </a:r>
            <a:r>
              <a:rPr lang="en-US" dirty="0" err="1"/>
              <a:t>programmes</a:t>
            </a:r>
            <a:r>
              <a:rPr lang="en-US" dirty="0"/>
              <a:t> in Asia</a:t>
            </a:r>
          </a:p>
          <a:p>
            <a:pPr lvl="1"/>
            <a:r>
              <a:rPr lang="en-US" dirty="0"/>
              <a:t>Conclusion as for the N/A and European contributions from last time</a:t>
            </a:r>
          </a:p>
          <a:p>
            <a:endParaRPr lang="en-US" dirty="0"/>
          </a:p>
          <a:p>
            <a:r>
              <a:rPr lang="en-US" dirty="0"/>
              <a:t>Need further discussion to understand </a:t>
            </a:r>
            <a:r>
              <a:rPr lang="en-US" dirty="0" err="1"/>
              <a:t>programmes</a:t>
            </a:r>
            <a:r>
              <a:rPr lang="en-US" dirty="0"/>
              <a:t> by which to enhance scientific o/p with R&amp;D work done in support of muon collider development</a:t>
            </a:r>
          </a:p>
          <a:p>
            <a:endParaRPr lang="en-US" dirty="0"/>
          </a:p>
          <a:p>
            <a:r>
              <a:rPr lang="en-US" dirty="0"/>
              <a:t>nuSTORM-4-MUC test facility:</a:t>
            </a:r>
          </a:p>
          <a:p>
            <a:pPr lvl="1"/>
            <a:r>
              <a:rPr lang="en-US" dirty="0" err="1"/>
              <a:t>nuSTORM</a:t>
            </a:r>
            <a:r>
              <a:rPr lang="en-US" dirty="0"/>
              <a:t> synergies as part of MUC test facility discussed last time</a:t>
            </a:r>
          </a:p>
          <a:p>
            <a:pPr lvl="1"/>
            <a:r>
              <a:rPr lang="en-US" dirty="0"/>
              <a:t>Pion yield in phase space of interest sufficient</a:t>
            </a:r>
          </a:p>
          <a:p>
            <a:pPr lvl="2"/>
            <a:r>
              <a:rPr lang="en-US" dirty="0"/>
              <a:t>Will now include in </a:t>
            </a:r>
            <a:r>
              <a:rPr lang="en-US" dirty="0" err="1"/>
              <a:t>nuSTORM</a:t>
            </a:r>
            <a:r>
              <a:rPr lang="en-US" dirty="0"/>
              <a:t> discussions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D2DB43-D65D-694B-B470-B144753600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FD5676A-582A-2647-B561-AEC460AED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4173446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4B4AE8-4B97-DB44-8B79-218F67C397C4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Synergies:</a:t>
            </a:r>
          </a:p>
          <a:p>
            <a:pPr lvl="1"/>
            <a:r>
              <a:rPr lang="en-US" dirty="0"/>
              <a:t>R&amp;D that creates enhanced capabilities to the benefit of:</a:t>
            </a:r>
          </a:p>
          <a:p>
            <a:pPr lvl="2"/>
            <a:r>
              <a:rPr lang="en-US" dirty="0"/>
              <a:t>The development of a high energy (multi-</a:t>
            </a:r>
            <a:r>
              <a:rPr lang="en-US" dirty="0" err="1"/>
              <a:t>TeV</a:t>
            </a:r>
            <a:r>
              <a:rPr lang="en-US" dirty="0"/>
              <a:t>) muon collider </a:t>
            </a:r>
            <a:r>
              <a:rPr lang="en-US" i="1" u="sng" dirty="0"/>
              <a:t>and</a:t>
            </a:r>
          </a:p>
          <a:p>
            <a:pPr lvl="2"/>
            <a:r>
              <a:rPr lang="en-US" dirty="0"/>
              <a:t>Another first-rank scientific, innovative, or impactful </a:t>
            </a:r>
            <a:r>
              <a:rPr lang="en-US" dirty="0" err="1"/>
              <a:t>programme</a:t>
            </a:r>
            <a:endParaRPr lang="en-US" dirty="0"/>
          </a:p>
          <a:p>
            <a:endParaRPr lang="en-US" dirty="0"/>
          </a:p>
          <a:p>
            <a:r>
              <a:rPr lang="en-US" dirty="0"/>
              <a:t>Creation of world-class science with intense muon beams</a:t>
            </a:r>
          </a:p>
          <a:p>
            <a:pPr lvl="1"/>
            <a:r>
              <a:rPr lang="en-US" dirty="0"/>
              <a:t>As demonstrators, technology test beds, &amp; to create community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5281DE-3A84-CD47-9254-750864542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Synergies</a:t>
            </a:r>
          </a:p>
        </p:txBody>
      </p:sp>
    </p:spTree>
    <p:extLst>
      <p:ext uri="{BB962C8B-B14F-4D97-AF65-F5344CB8AC3E}">
        <p14:creationId xmlns:p14="http://schemas.microsoft.com/office/powerpoint/2010/main" val="2045540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28ACEB-DD25-444E-A6C6-55FA3AB1E5D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Second meeting; engage with Asia:</a:t>
            </a:r>
          </a:p>
          <a:p>
            <a:pPr lvl="1"/>
            <a:r>
              <a:rPr lang="en-US" dirty="0"/>
              <a:t>COMET, PRISM, …</a:t>
            </a:r>
          </a:p>
          <a:p>
            <a:pPr lvl="1"/>
            <a:endParaRPr lang="en-US" dirty="0"/>
          </a:p>
          <a:p>
            <a:r>
              <a:rPr lang="en-US" dirty="0"/>
              <a:t>Consolidate places were R&amp;D </a:t>
            </a:r>
            <a:r>
              <a:rPr lang="en-US" dirty="0" err="1"/>
              <a:t>programme</a:t>
            </a:r>
            <a:r>
              <a:rPr lang="en-US" dirty="0"/>
              <a:t> can benefit muon physics activities beyond the muon collider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073B26-25DB-5B40-AE0A-178DF7707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DFB8511-B20B-FB4F-8C75-FA55300BF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1254EA-42F4-3A48-8C4C-AEAC99618F72}"/>
              </a:ext>
            </a:extLst>
          </p:cNvPr>
          <p:cNvSpPr txBox="1"/>
          <p:nvPr/>
        </p:nvSpPr>
        <p:spPr>
          <a:xfrm rot="19800000">
            <a:off x="2069605" y="2765766"/>
            <a:ext cx="6830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Last Muon Community meeting conclusions</a:t>
            </a:r>
          </a:p>
        </p:txBody>
      </p:sp>
    </p:spTree>
    <p:extLst>
      <p:ext uri="{BB962C8B-B14F-4D97-AF65-F5344CB8AC3E}">
        <p14:creationId xmlns:p14="http://schemas.microsoft.com/office/powerpoint/2010/main" val="220905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1E20EA-B4B4-CF43-9187-F40F87565F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D5DAA8-FD39-F547-9E45-777B5E711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session at the 2</a:t>
            </a:r>
            <a:r>
              <a:rPr lang="en-US" baseline="30000" dirty="0"/>
              <a:t>nd</a:t>
            </a:r>
            <a:r>
              <a:rPr lang="en-US" dirty="0"/>
              <a:t> Muon Community meeting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7B6765AE-A7F4-6C49-B807-47C98B56BE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5980" y="970529"/>
            <a:ext cx="5760640" cy="402365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749701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A305F84-177C-984D-B288-361564AF3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Synergies in high-power proton and muon beams in China: </a:t>
            </a:r>
            <a:r>
              <a:rPr lang="en-US" dirty="0" err="1"/>
              <a:t>Jingyu</a:t>
            </a:r>
            <a:r>
              <a:rPr lang="en-US" dirty="0"/>
              <a:t> Tang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36A1A6B-772D-8F4A-BDC5-354735F8CE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621088" cy="3276600"/>
          </a:xfrm>
        </p:spPr>
        <p:txBody>
          <a:bodyPr/>
          <a:lstStyle/>
          <a:p>
            <a:r>
              <a:rPr lang="en-US" dirty="0"/>
              <a:t>CSNS </a:t>
            </a:r>
            <a:r>
              <a:rPr lang="en-US" dirty="0" err="1"/>
              <a:t>ugrades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Upgrade to 500 kW</a:t>
            </a:r>
          </a:p>
          <a:p>
            <a:pPr lvl="2"/>
            <a:r>
              <a:rPr lang="en-US" dirty="0"/>
              <a:t>“Step 1” approved</a:t>
            </a:r>
          </a:p>
          <a:p>
            <a:pPr lvl="2"/>
            <a:r>
              <a:rPr lang="en-US" dirty="0"/>
              <a:t>Construction expected to start ’22</a:t>
            </a:r>
          </a:p>
          <a:p>
            <a:pPr lvl="1"/>
            <a:r>
              <a:rPr lang="en-US" dirty="0"/>
              <a:t>CSNS-II:</a:t>
            </a:r>
          </a:p>
          <a:p>
            <a:pPr lvl="2"/>
            <a:r>
              <a:rPr lang="en-US" dirty="0"/>
              <a:t>Approval required for next step</a:t>
            </a:r>
          </a:p>
          <a:p>
            <a:pPr lvl="2"/>
            <a:r>
              <a:rPr lang="en-US" dirty="0"/>
              <a:t>Muon experiment included in proposal</a:t>
            </a:r>
          </a:p>
          <a:p>
            <a:pPr lvl="2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1600D5-FD39-B646-8AEC-7C37CC23E5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C5192B-E5C6-4D4A-9A84-C3E5B9771F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409998"/>
            <a:ext cx="4197085" cy="314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650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67F22434-76C2-224A-9916-D45CBAA73A8E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179512" y="1419622"/>
            <a:ext cx="4136901" cy="3102676"/>
          </a:xfrm>
          <a:prstGeom prst="rect">
            <a:avLst/>
          </a:prstGeom>
          <a:noFill/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DE210C-F8F3-D34B-82DD-D1939650B3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74172A1-1CBF-0B40-9234-7D4D80EC19EA}" type="slidenum">
              <a:rPr lang="en-GB" smtClean="0"/>
              <a:pPr>
                <a:lnSpc>
                  <a:spcPct val="90000"/>
                </a:lnSpc>
                <a:spcAft>
                  <a:spcPts val="600"/>
                </a:spcAft>
              </a:pPr>
              <a:t>6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6C5C07-D49F-7846-ADB5-91621CD90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</p:spPr>
        <p:txBody>
          <a:bodyPr>
            <a:normAutofit/>
          </a:bodyPr>
          <a:lstStyle/>
          <a:p>
            <a:r>
              <a:rPr lang="en-US" dirty="0"/>
              <a:t>Synergies in high-power proton and muon beams in China: </a:t>
            </a:r>
            <a:r>
              <a:rPr lang="en-US" dirty="0" err="1"/>
              <a:t>Jingyu</a:t>
            </a:r>
            <a:r>
              <a:rPr lang="en-US" dirty="0"/>
              <a:t> Tang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7289BC-B99B-F54B-B7A4-53820BC49A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7589" y="1432567"/>
            <a:ext cx="4136902" cy="310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418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5CFC30-D2A8-6949-8370-8CC339F3CD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A11C9A7-0915-1C48-BB17-897FEA384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Synergies in high-power proton and muon beams in China: </a:t>
            </a:r>
            <a:r>
              <a:rPr lang="en-US" dirty="0" err="1"/>
              <a:t>Jingyu</a:t>
            </a:r>
            <a:r>
              <a:rPr lang="en-US" dirty="0"/>
              <a:t> Tang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2F9945-9C67-7A4E-9DEB-03E4CE35E5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033" y="1295431"/>
            <a:ext cx="4198037" cy="31485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B137DE8-FFAC-D348-976E-8E8F23930F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2972" y="1295431"/>
            <a:ext cx="4198037" cy="3148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957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E16AB7-6B35-4D42-8A24-69089DA8A1A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MOMENT:</a:t>
            </a:r>
          </a:p>
          <a:p>
            <a:pPr lvl="1"/>
            <a:r>
              <a:rPr lang="en-US" dirty="0"/>
              <a:t>A muon-decay, medium-baseline neutrino-beam facility</a:t>
            </a:r>
          </a:p>
          <a:p>
            <a:pPr lvl="1"/>
            <a:r>
              <a:rPr lang="en-US" dirty="0"/>
              <a:t>Exploit high-power, low-energy </a:t>
            </a:r>
            <a:r>
              <a:rPr lang="en-US" dirty="0" err="1"/>
              <a:t>linac</a:t>
            </a:r>
            <a:r>
              <a:rPr lang="en-US" dirty="0"/>
              <a:t> for ADS studies to deliver high flux muon beam that is used to make a neutrino beam</a:t>
            </a:r>
          </a:p>
          <a:p>
            <a:r>
              <a:rPr lang="en-US" dirty="0"/>
              <a:t>Component R&amp;D:</a:t>
            </a:r>
          </a:p>
          <a:p>
            <a:pPr lvl="1"/>
            <a:r>
              <a:rPr lang="en-US" dirty="0" err="1"/>
              <a:t>EMuS</a:t>
            </a:r>
            <a:r>
              <a:rPr lang="en-US" dirty="0"/>
              <a:t> target station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121132-F9A8-284D-9D05-78CDCE6E75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62B3A56-8A21-CE42-96E9-79FC9F904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Synergies in high-power proton and muon beams in China: </a:t>
            </a:r>
            <a:r>
              <a:rPr lang="en-US" dirty="0" err="1"/>
              <a:t>Jingyu</a:t>
            </a:r>
            <a:r>
              <a:rPr lang="en-US" dirty="0"/>
              <a:t> Tang</a:t>
            </a:r>
          </a:p>
        </p:txBody>
      </p:sp>
      <p:pic>
        <p:nvPicPr>
          <p:cNvPr id="5" name="图片 1" descr="CS">
            <a:extLst>
              <a:ext uri="{FF2B5EF4-FFF2-40B4-BE49-F238E27FC236}">
                <a16:creationId xmlns:a16="http://schemas.microsoft.com/office/drawing/2014/main" id="{F1BC7946-6BB5-334B-87D5-36521FC5FE2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91904"/>
            <a:ext cx="2952328" cy="193332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377309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1D552E-836B-2147-8EBE-F49AD453F6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EB78EC8-622E-9E4F-999F-99E5F8276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COMET and PRISM programs and synergies with muon collider program: A. Sato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FD0F6C-579E-E74D-BBB1-7EEA33F0F9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347614"/>
            <a:ext cx="4176464" cy="313234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E6B253-B858-3B4A-B5DE-D4982120C0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6300" y="1347614"/>
            <a:ext cx="4176464" cy="313234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6742A30-3E91-2B45-86F7-789BDF6D3A03}"/>
              </a:ext>
            </a:extLst>
          </p:cNvPr>
          <p:cNvSpPr txBox="1"/>
          <p:nvPr/>
        </p:nvSpPr>
        <p:spPr>
          <a:xfrm>
            <a:off x="876927" y="4515966"/>
            <a:ext cx="6263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Discussed at MC1: clear synergies with MC </a:t>
            </a:r>
            <a:r>
              <a:rPr lang="en-US" b="1" dirty="0" err="1">
                <a:solidFill>
                  <a:srgbClr val="00B050"/>
                </a:solidFill>
              </a:rPr>
              <a:t>programme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452346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</TotalTime>
  <Words>418</Words>
  <Application>Microsoft Macintosh PowerPoint</Application>
  <PresentationFormat>On-screen Show (16:9)</PresentationFormat>
  <Paragraphs>66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Narrow</vt:lpstr>
      <vt:lpstr>Calibri</vt:lpstr>
      <vt:lpstr>Wingdings</vt:lpstr>
      <vt:lpstr>IMCC - 1</vt:lpstr>
      <vt:lpstr>1_IMCC - 1</vt:lpstr>
      <vt:lpstr>Synergies</vt:lpstr>
      <vt:lpstr>Synergies</vt:lpstr>
      <vt:lpstr>Next steps</vt:lpstr>
      <vt:lpstr>Our session at the 2nd Muon Community meeting</vt:lpstr>
      <vt:lpstr>Synergies in high-power proton and muon beams in China: Jingyu Tang</vt:lpstr>
      <vt:lpstr>Synergies in high-power proton and muon beams in China: Jingyu Tang</vt:lpstr>
      <vt:lpstr>Synergies in high-power proton and muon beams in China: Jingyu Tang</vt:lpstr>
      <vt:lpstr>Synergies in high-power proton and muon beams in China: Jingyu Tang</vt:lpstr>
      <vt:lpstr>The COMET and PRISM programs and synergies with muon collider program: A. Sato</vt:lpstr>
      <vt:lpstr>Muon production at J-PARC (and MLF target):  S. Makimura</vt:lpstr>
      <vt:lpstr>Muon production at J-PARC (and MLF target):  S. Makimura</vt:lpstr>
      <vt:lpstr>Synergies in high-power and muon programmes in Japan: K. Shimomura</vt:lpstr>
      <vt:lpstr>Conceptual layout of MUC test facility: R. Franqueira Ximenes</vt:lpstr>
      <vt:lpstr>Next steps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Long, Kenneth R</cp:lastModifiedBy>
  <cp:revision>31</cp:revision>
  <dcterms:created xsi:type="dcterms:W3CDTF">2021-05-17T12:13:58Z</dcterms:created>
  <dcterms:modified xsi:type="dcterms:W3CDTF">2021-07-13T14:21:04Z</dcterms:modified>
</cp:coreProperties>
</file>