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  <p:sldMasterId id="2147483677" r:id="rId3"/>
  </p:sldMasterIdLst>
  <p:notesMasterIdLst>
    <p:notesMasterId r:id="rId14"/>
  </p:notesMasterIdLst>
  <p:handoutMasterIdLst>
    <p:handoutMasterId r:id="rId15"/>
  </p:handoutMasterIdLst>
  <p:sldIdLst>
    <p:sldId id="264" r:id="rId4"/>
    <p:sldId id="283" r:id="rId5"/>
    <p:sldId id="311" r:id="rId6"/>
    <p:sldId id="309" r:id="rId7"/>
    <p:sldId id="654" r:id="rId8"/>
    <p:sldId id="655" r:id="rId9"/>
    <p:sldId id="672" r:id="rId10"/>
    <p:sldId id="656" r:id="rId11"/>
    <p:sldId id="310" r:id="rId12"/>
    <p:sldId id="267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3" autoAdjust="0"/>
    <p:restoredTop sz="94579" autoAdjust="0"/>
  </p:normalViewPr>
  <p:slideViewPr>
    <p:cSldViewPr snapToObjects="1" showGuides="1">
      <p:cViewPr varScale="1">
        <p:scale>
          <a:sx n="83" d="100"/>
          <a:sy n="83" d="100"/>
        </p:scale>
        <p:origin x="1020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12/07/2021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12/07/2021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R. Losito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3343"/>
            <a:ext cx="9144000" cy="3855720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13700" y="0"/>
            <a:ext cx="1130300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236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4705350"/>
            <a:ext cx="9144000" cy="5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4914901"/>
            <a:ext cx="1271041" cy="200025"/>
          </a:xfrm>
        </p:spPr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0" y="4922044"/>
            <a:ext cx="4191000" cy="192881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2nd Muon Collider Community Meeting,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0" y="4922045"/>
            <a:ext cx="406400" cy="192881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94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60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7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71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44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0186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51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981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514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3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4275189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4" r:id="rId5"/>
    <p:sldLayoutId id="2147483675" r:id="rId6"/>
    <p:sldLayoutId id="2147483676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981576"/>
            <a:ext cx="14097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R. Losito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5100" y="4988719"/>
            <a:ext cx="4648200" cy="192881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2nd Muon Collider Community Meeting,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0400" y="4981576"/>
            <a:ext cx="406400" cy="192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280400" y="0"/>
            <a:ext cx="8636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23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562600" y="4019550"/>
            <a:ext cx="2971800" cy="1041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Roberto Losito</a:t>
            </a:r>
          </a:p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</a:rPr>
              <a:t>CERN-ATS-DO</a:t>
            </a:r>
          </a:p>
          <a:p>
            <a:pPr lvl="0">
              <a:spcBef>
                <a:spcPct val="20000"/>
              </a:spcBef>
              <a:buClr>
                <a:srgbClr val="FF3645"/>
              </a:buClr>
              <a:defRPr/>
            </a:pPr>
            <a:r>
              <a:rPr lang="en-GB" sz="1350" dirty="0">
                <a:solidFill>
                  <a:prstClr val="white"/>
                </a:solidFill>
                <a:latin typeface="Arial Narrow"/>
              </a:rPr>
              <a:t>1</a:t>
            </a:r>
            <a:r>
              <a:rPr lang="en-GB" sz="1350" baseline="30000" dirty="0">
                <a:solidFill>
                  <a:prstClr val="white"/>
                </a:solidFill>
                <a:latin typeface="Arial Narrow"/>
              </a:rPr>
              <a:t>st</a:t>
            </a:r>
            <a:r>
              <a:rPr lang="en-GB" sz="1350" dirty="0">
                <a:solidFill>
                  <a:prstClr val="white"/>
                </a:solidFill>
                <a:latin typeface="Arial Narrow"/>
              </a:rPr>
              <a:t> Community meeting of the International Muon Colliders Design Study - 20 May 2021</a:t>
            </a:r>
            <a:endParaRPr lang="en-GB" sz="1500" dirty="0">
              <a:solidFill>
                <a:prstClr val="white"/>
              </a:solidFill>
              <a:latin typeface="Arial Narrow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latin typeface="Arial Narrow"/>
                <a:cs typeface="Arial Narrow"/>
              </a:rPr>
              <a:t>Test Facility </a:t>
            </a:r>
          </a:p>
          <a:p>
            <a:pPr algn="ctr"/>
            <a:r>
              <a:rPr lang="en-US" sz="3200" b="1" i="1" dirty="0">
                <a:latin typeface="Arial Narrow"/>
              </a:rPr>
              <a:t>(Demonstrator)</a:t>
            </a:r>
            <a:endParaRPr lang="en-GB" sz="32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3200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for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attention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Left Brace 7"/>
          <p:cNvSpPr/>
          <p:nvPr/>
        </p:nvSpPr>
        <p:spPr>
          <a:xfrm>
            <a:off x="1763688" y="2830333"/>
            <a:ext cx="1080120" cy="87343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7E698DC-A6C7-42C5-85DA-6F417603019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19100" y="1276350"/>
            <a:ext cx="8305800" cy="3536156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FF021B-4DA5-4902-80C0-9E7CE7DDE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06375"/>
            <a:ext cx="6588968" cy="494172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FED17D-98C3-45C3-8FC7-7DDC8C9A20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156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imeline&#10;&#10;Description automatically generated">
            <a:extLst>
              <a:ext uri="{FF2B5EF4-FFF2-40B4-BE49-F238E27FC236}">
                <a16:creationId xmlns:a16="http://schemas.microsoft.com/office/drawing/2014/main" id="{47CCB56C-C6E9-4CE5-8637-9A8BBCD422E0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539552" y="66437"/>
            <a:ext cx="7643327" cy="5010626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629EEC-4093-46ED-8FB4-BBD959D13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E25F57-4159-4272-9037-5A35EE44F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592C873-A2E3-4862-99FD-6BC47DED48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861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74CC949F-E34A-4184-8316-985D52BC3D51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 rotWithShape="1">
          <a:blip r:embed="rId2"/>
          <a:srcRect l="11059" t="11146" r="12492" b="13332"/>
          <a:stretch/>
        </p:blipFill>
        <p:spPr>
          <a:xfrm>
            <a:off x="1691679" y="555526"/>
            <a:ext cx="6590171" cy="4576509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9E3430-9409-4168-A371-8E22D463C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19B135-8371-4497-94F0-614D04196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Medium term Plan approved in June 2021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EAD8A3B-1DB9-4B4D-B1A3-C05B03646790}"/>
              </a:ext>
            </a:extLst>
          </p:cNvPr>
          <p:cNvSpPr/>
          <p:nvPr/>
        </p:nvSpPr>
        <p:spPr>
          <a:xfrm>
            <a:off x="7251532" y="756475"/>
            <a:ext cx="992876" cy="2088232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B8F86C3-AC33-4A71-A7C1-F1074857FBF8}"/>
              </a:ext>
            </a:extLst>
          </p:cNvPr>
          <p:cNvCxnSpPr/>
          <p:nvPr/>
        </p:nvCxnSpPr>
        <p:spPr>
          <a:xfrm>
            <a:off x="1835696" y="2499742"/>
            <a:ext cx="58326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B53A395-7BD7-4EDA-BB37-B2C3F7EC9070}"/>
              </a:ext>
            </a:extLst>
          </p:cNvPr>
          <p:cNvCxnSpPr>
            <a:cxnSpLocks/>
          </p:cNvCxnSpPr>
          <p:nvPr/>
        </p:nvCxnSpPr>
        <p:spPr>
          <a:xfrm>
            <a:off x="6156176" y="915566"/>
            <a:ext cx="0" cy="4216469"/>
          </a:xfrm>
          <a:prstGeom prst="line">
            <a:avLst/>
          </a:prstGeom>
          <a:ln w="762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C6F880-AFFA-40F7-947B-528B3EC53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696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/>
              <a:t>Proposed </a:t>
            </a:r>
            <a:r>
              <a:rPr lang="en-US" sz="2700" dirty="0" err="1"/>
              <a:t>Workpackage</a:t>
            </a:r>
            <a:r>
              <a:rPr lang="en-US" sz="2700" dirty="0"/>
              <a:t>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B9E66-CFEB-4DCC-8F77-17BBEBF26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beam test facility is key to demonstrate items of critical importance to achieve the required luminosity in the Muon Collider, namely, 6D cooling, the integrated engineering of the cooling cells.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workpackage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deliverable will the design and cost estimate of a test Facility including: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Muon pro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duction and capture, including collimation and momentum selection at a level of at least 10</a:t>
            </a:r>
            <a:r>
              <a:rPr lang="en-GB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muons per pulse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6D cooling based on HFOFO rectilinear cooling, including full conceptual engineering design of the cell.</a:t>
            </a:r>
          </a:p>
          <a:p>
            <a:pPr lvl="1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Study eventual alternative cooling schemes as defined by the Muon Production and Cooling working group</a:t>
            </a:r>
          </a:p>
          <a:p>
            <a:pPr lvl="1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 the site dependent studies, entirely funded by each interested laboratory, in order to provide a full cost estimate for a given test facility</a:t>
            </a:r>
          </a:p>
          <a:p>
            <a:pPr lvl="1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Collaborate with the other working groups to establish a list of ancillary test facilities (e.g. high power targets, RF, magnets, Proton Beam preparation etc…) in order to avoid duplication of efforts and ensure optimal use of resources.</a:t>
            </a:r>
          </a:p>
          <a:p>
            <a:pPr lvl="1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muon production working group will be asked to assess whether one can use in a first stage a horn instead of a Superconducting solenoid in order to reduce cost.</a:t>
            </a:r>
          </a:p>
          <a:p>
            <a:pPr lvl="1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Synergy with other facilities/experiments to be investigated</a:t>
            </a:r>
          </a:p>
          <a:p>
            <a:pPr lvl="1"/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Losito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GB">
                <a:solidFill>
                  <a:prstClr val="white">
                    <a:lumMod val="50000"/>
                  </a:prstClr>
                </a:solidFill>
                <a:latin typeface="Calibri"/>
              </a:rPr>
              <a:t>2nd Muon Collider Community Meeting, 2021</a:t>
            </a:r>
            <a:endParaRPr lang="en-US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3478A56A-6164-B14D-A8F7-980D09C4DD92}" type="slidenum">
              <a:rPr lang="en-US">
                <a:solidFill>
                  <a:prstClr val="white"/>
                </a:solidFill>
                <a:latin typeface="Calibri"/>
              </a:rPr>
              <a:pPr defTabSz="342900"/>
              <a:t>5</a:t>
            </a:fld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9465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/>
              <a:t>Proposed </a:t>
            </a:r>
            <a:r>
              <a:rPr lang="en-US" sz="2700" dirty="0" err="1"/>
              <a:t>Workpackage</a:t>
            </a:r>
            <a:r>
              <a:rPr lang="en-US" sz="2700" dirty="0"/>
              <a:t> Tasks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F25CCE-44F6-4511-AEE4-EE8D1E0D2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987574"/>
            <a:ext cx="6686500" cy="3698726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Simulations  &amp; Engineering design</a:t>
            </a:r>
          </a:p>
          <a:p>
            <a:pPr lvl="1"/>
            <a:r>
              <a:rPr lang="en-US" dirty="0"/>
              <a:t>Proton beam preparation and evolution (Accumulator, compressor, mainly connection to Proton Complex WG)</a:t>
            </a:r>
          </a:p>
          <a:p>
            <a:pPr lvl="1"/>
            <a:r>
              <a:rPr lang="en-US" dirty="0"/>
              <a:t>Extraction and transfer line</a:t>
            </a:r>
          </a:p>
          <a:p>
            <a:pPr lvl="1"/>
            <a:r>
              <a:rPr lang="en-US" dirty="0"/>
              <a:t>Infrastructure (civil Engineering and services)</a:t>
            </a:r>
          </a:p>
          <a:p>
            <a:pPr lvl="1"/>
            <a:r>
              <a:rPr lang="en-US" i="1" dirty="0"/>
              <a:t>Muon production (</a:t>
            </a:r>
            <a:r>
              <a:rPr lang="en-US" i="1" dirty="0" err="1"/>
              <a:t>target+horn</a:t>
            </a:r>
            <a:r>
              <a:rPr lang="en-US" i="1" dirty="0"/>
              <a:t>)</a:t>
            </a:r>
          </a:p>
          <a:p>
            <a:pPr lvl="1"/>
            <a:r>
              <a:rPr lang="en-US" i="1" dirty="0"/>
              <a:t>RP, Remote handling, waste management, environmental impact (if necessary). </a:t>
            </a:r>
          </a:p>
          <a:p>
            <a:pPr lvl="1"/>
            <a:r>
              <a:rPr lang="en-US" i="1" dirty="0"/>
              <a:t>Momentum selection, collimation &amp; proton beam dump</a:t>
            </a:r>
          </a:p>
          <a:p>
            <a:pPr lvl="1"/>
            <a:r>
              <a:rPr lang="en-US" dirty="0"/>
              <a:t>Cooling based on schemes developed by the cooling, RF and Magnet WG</a:t>
            </a:r>
          </a:p>
          <a:p>
            <a:pPr lvl="1"/>
            <a:r>
              <a:rPr lang="en-US" dirty="0"/>
              <a:t>Beam Instrumentation</a:t>
            </a:r>
          </a:p>
          <a:p>
            <a:pPr lvl="1"/>
            <a:r>
              <a:rPr lang="en-US" dirty="0"/>
              <a:t>Synergy (ESS, </a:t>
            </a:r>
            <a:r>
              <a:rPr lang="en-US" dirty="0" err="1"/>
              <a:t>NuStorm</a:t>
            </a:r>
            <a:r>
              <a:rPr lang="en-US" dirty="0"/>
              <a:t>, </a:t>
            </a:r>
            <a:r>
              <a:rPr lang="en-US" dirty="0" err="1"/>
              <a:t>Enubet</a:t>
            </a:r>
            <a:r>
              <a:rPr lang="en-US" dirty="0"/>
              <a:t>…)</a:t>
            </a:r>
          </a:p>
          <a:p>
            <a:pPr lvl="1"/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Losito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GB">
                <a:solidFill>
                  <a:prstClr val="white">
                    <a:lumMod val="50000"/>
                  </a:prstClr>
                </a:solidFill>
                <a:latin typeface="Calibri"/>
              </a:rPr>
              <a:t>2nd Muon Collider Community Meeting, 2021</a:t>
            </a:r>
            <a:endParaRPr lang="en-US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3478A56A-6164-B14D-A8F7-980D09C4DD92}" type="slidenum">
              <a:rPr lang="en-US">
                <a:solidFill>
                  <a:prstClr val="white"/>
                </a:solidFill>
                <a:latin typeface="Calibri"/>
              </a:rPr>
              <a:pPr defTabSz="342900"/>
              <a:t>6</a:t>
            </a:fld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6057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407894"/>
            <a:ext cx="6172200" cy="419100"/>
          </a:xfrm>
        </p:spPr>
        <p:txBody>
          <a:bodyPr>
            <a:noAutofit/>
          </a:bodyPr>
          <a:lstStyle/>
          <a:p>
            <a:r>
              <a:rPr lang="en-US" sz="2700" dirty="0"/>
              <a:t>Proposed </a:t>
            </a:r>
            <a:r>
              <a:rPr lang="en-US" sz="2700" dirty="0" err="1"/>
              <a:t>Workpackage</a:t>
            </a:r>
            <a:r>
              <a:rPr lang="en-US" sz="2700" dirty="0"/>
              <a:t> Timeline</a:t>
            </a:r>
            <a:br>
              <a:rPr lang="en-US" sz="2700" dirty="0"/>
            </a:br>
            <a:r>
              <a:rPr lang="en-US" sz="2700" dirty="0"/>
              <a:t>(test Facility at CERN)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Losito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GB">
                <a:solidFill>
                  <a:prstClr val="white">
                    <a:lumMod val="50000"/>
                  </a:prstClr>
                </a:solidFill>
                <a:latin typeface="Calibri"/>
              </a:rPr>
              <a:t>2nd Muon Collider Community Meeting, 2021</a:t>
            </a:r>
            <a:endParaRPr lang="en-US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3478A56A-6164-B14D-A8F7-980D09C4DD92}" type="slidenum">
              <a:rPr lang="en-US">
                <a:solidFill>
                  <a:prstClr val="white"/>
                </a:solidFill>
                <a:latin typeface="Calibri"/>
              </a:rPr>
              <a:pPr defTabSz="342900"/>
              <a:t>7</a:t>
            </a:fld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0CEDD9-6BBD-4679-A9EB-6028498F5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64" y="1491630"/>
            <a:ext cx="8981272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159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99650"/>
            <a:ext cx="6172200" cy="419100"/>
          </a:xfrm>
        </p:spPr>
        <p:txBody>
          <a:bodyPr>
            <a:noAutofit/>
          </a:bodyPr>
          <a:lstStyle/>
          <a:p>
            <a:r>
              <a:rPr lang="en-US" sz="2700" dirty="0"/>
              <a:t>Proposed </a:t>
            </a:r>
            <a:r>
              <a:rPr lang="en-US" sz="2700" dirty="0" err="1"/>
              <a:t>Workpackage</a:t>
            </a:r>
            <a:r>
              <a:rPr lang="en-US" sz="2700" dirty="0"/>
              <a:t> Resources for</a:t>
            </a:r>
            <a:br>
              <a:rPr lang="en-US" sz="2700" dirty="0"/>
            </a:br>
            <a:r>
              <a:rPr lang="en-US" sz="2700" dirty="0"/>
              <a:t>CDR &amp; TDR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Losito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69782"/>
              </p:ext>
            </p:extLst>
          </p:nvPr>
        </p:nvGraphicFramePr>
        <p:xfrm>
          <a:off x="635520" y="1131590"/>
          <a:ext cx="7707188" cy="3661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0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106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7190">
                <a:tc>
                  <a:txBody>
                    <a:bodyPr/>
                    <a:lstStyle/>
                    <a:p>
                      <a:r>
                        <a:rPr lang="en-US" sz="1000" dirty="0"/>
                        <a:t>Task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Staff</a:t>
                      </a:r>
                    </a:p>
                    <a:p>
                      <a:r>
                        <a:rPr lang="en-US" sz="1000" dirty="0"/>
                        <a:t>[pm]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postdoc [pm]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student [pm]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Cash</a:t>
                      </a:r>
                    </a:p>
                    <a:p>
                      <a:r>
                        <a:rPr lang="en-US" sz="1000" dirty="0"/>
                        <a:t>[</a:t>
                      </a:r>
                      <a:r>
                        <a:rPr lang="en-US" sz="1000" dirty="0" err="1"/>
                        <a:t>kEUR</a:t>
                      </a:r>
                      <a:r>
                        <a:rPr lang="en-US" sz="1000" dirty="0"/>
                        <a:t>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Comment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Proton beam preparation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/>
                        <a:t>Funded and coordinated </a:t>
                      </a:r>
                      <a:r>
                        <a:rPr lang="en-US" sz="1000" dirty="0"/>
                        <a:t>by proton Complex WG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8461359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Extraction and transfer line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Funded (and coordinated) by CERN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Civil Engineering &amp; Infrastructure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Funded and coordinated by CERN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Muon Production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/>
                        <a:t>RP, Remote handling, waste management, environmental impact (if necessary). </a:t>
                      </a:r>
                    </a:p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Funded and coordinated by CERN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8347073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/>
                        <a:t>Momentum selection, collimation &amp; proton beam dump</a:t>
                      </a:r>
                    </a:p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7265484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Cooling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6162599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Beam Instrumentation</a:t>
                      </a:r>
                    </a:p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9906493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Synergy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Funded by CERN and Synergic experiments/facilities.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17592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0885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598070-7294-4266-9D6C-6A37E7943B9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If ESPPU is accepted in Dec. 2027, fresh budget can be injected in the June 2028 MTP document, if approved budget would become available in Jan. 2029. </a:t>
            </a:r>
          </a:p>
          <a:p>
            <a:r>
              <a:rPr lang="en-US" dirty="0"/>
              <a:t>EU seed budget essential for the CDR/TDR phase</a:t>
            </a:r>
          </a:p>
          <a:p>
            <a:r>
              <a:rPr lang="en-US" dirty="0"/>
              <a:t>Present level of CERN funding (2 MCHF/year, M+P) would not be sufficient in the 2025÷2029 period to sustain a prototyping phase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07A284-8277-43E5-918B-FBB28FA64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9EB4C0-67DD-4863-A958-A15E1EF15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 on CERN budget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07D7B-0755-47F8-A237-E6E699D81D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2nd Muon Collider Community Meeting,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0545416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741</TotalTime>
  <Words>600</Words>
  <Application>Microsoft Office PowerPoint</Application>
  <PresentationFormat>On-screen Show (16:9)</PresentationFormat>
  <Paragraphs>85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Narrow</vt:lpstr>
      <vt:lpstr>Calibri</vt:lpstr>
      <vt:lpstr>Wingdings</vt:lpstr>
      <vt:lpstr>IMCC - 1</vt:lpstr>
      <vt:lpstr>1_IMCC - 1</vt:lpstr>
      <vt:lpstr>Office Theme</vt:lpstr>
      <vt:lpstr>PowerPoint Presentation</vt:lpstr>
      <vt:lpstr>PowerPoint Presentation</vt:lpstr>
      <vt:lpstr>PowerPoint Presentation</vt:lpstr>
      <vt:lpstr>Medium term Plan approved in June 2021</vt:lpstr>
      <vt:lpstr>Proposed Workpackage Description</vt:lpstr>
      <vt:lpstr>Proposed Workpackage Tasks</vt:lpstr>
      <vt:lpstr>Proposed Workpackage Timeline (test Facility at CERN)</vt:lpstr>
      <vt:lpstr>Proposed Workpackage Resources for CDR &amp; TDR</vt:lpstr>
      <vt:lpstr>Consideration on CERN budget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Roberto Losito</cp:lastModifiedBy>
  <cp:revision>209</cp:revision>
  <dcterms:created xsi:type="dcterms:W3CDTF">2021-05-17T12:13:58Z</dcterms:created>
  <dcterms:modified xsi:type="dcterms:W3CDTF">2021-07-12T10:27:03Z</dcterms:modified>
</cp:coreProperties>
</file>