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3" r:id="rId3"/>
    <p:sldId id="422" r:id="rId4"/>
    <p:sldId id="423" r:id="rId5"/>
    <p:sldId id="424" r:id="rId6"/>
    <p:sldId id="425" r:id="rId7"/>
    <p:sldId id="426" r:id="rId8"/>
    <p:sldId id="427" r:id="rId9"/>
    <p:sldId id="428" r:id="rId10"/>
    <p:sldId id="430" r:id="rId11"/>
    <p:sldId id="416" r:id="rId12"/>
    <p:sldId id="431" r:id="rId13"/>
    <p:sldId id="432" r:id="rId14"/>
    <p:sldId id="434" r:id="rId15"/>
    <p:sldId id="435" r:id="rId16"/>
    <p:sldId id="421" r:id="rId17"/>
    <p:sldId id="374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614FE"/>
    <a:srgbClr val="181DFA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1" autoAdjust="0"/>
    <p:restoredTop sz="94221" autoAdjust="0"/>
  </p:normalViewPr>
  <p:slideViewPr>
    <p:cSldViewPr>
      <p:cViewPr varScale="1">
        <p:scale>
          <a:sx n="86" d="100"/>
          <a:sy n="86" d="100"/>
        </p:scale>
        <p:origin x="1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9571B-CBDF-4259-8792-250738567C56}" type="datetimeFigureOut">
              <a:rPr lang="zh-CN" altLang="en-US" smtClean="0"/>
              <a:pPr/>
              <a:t>2021/7/12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4498C-4CA4-4CC9-A5B4-39BD3FD3BD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737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4498C-4CA4-4CC9-A5B4-39BD3FD3BD3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78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4498C-4CA4-4CC9-A5B4-39BD3FD3BD3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258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2194DE-7D89-49F1-9E34-25289F384EE4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574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A1677-54C9-45D4-9004-026EC49BDE6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981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58BEB-34B8-CC40-BBA8-762ACFCEEE1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57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2CC53-7073-47E1-AD0F-70D432C2DC0B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25D6-3509-449B-8CFA-11B5E47B3DE0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28F3-102F-4A46-9F8F-2428364C013C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1BD8A070-E111-431A-A2D5-68202436B5A6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CBEF-4806-43CB-ADAA-E96B76E99127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DB12-197E-47B3-BFB3-777FF9343FDA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904A-B3D2-49FB-ADF1-E01CF07C820C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F4F1-C6A6-4529-86DD-B852AEC0FFF3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49D1-E7CF-4292-BB12-C44B9EF9EB7F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6D16-FB0F-492F-8917-E7F11B843663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927F-BF51-4E5F-93D1-4E8D79ED0AC1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B80509CB-F3ED-44E1-BEAC-9EF60FE7810A}" type="datetime1">
              <a:rPr lang="zh-CN" altLang="en-US" smtClean="0"/>
              <a:t>2021/7/12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1C119CD0-8D4D-42FB-839F-4C6C0F92230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1844825"/>
            <a:ext cx="8496944" cy="1224136"/>
          </a:xfrm>
        </p:spPr>
        <p:txBody>
          <a:bodyPr>
            <a:no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Synergies in </a:t>
            </a:r>
            <a:r>
              <a:rPr lang="en-US" altLang="zh-CN" sz="4000" dirty="0" smtClean="0">
                <a:solidFill>
                  <a:srgbClr val="FF0000"/>
                </a:solidFill>
              </a:rPr>
              <a:t>High-power Hadron Beams and </a:t>
            </a:r>
            <a:r>
              <a:rPr lang="en-US" altLang="zh-CN" sz="4000" dirty="0" smtClean="0">
                <a:solidFill>
                  <a:srgbClr val="FF0000"/>
                </a:solidFill>
              </a:rPr>
              <a:t>Muon Beam R&amp;D in </a:t>
            </a:r>
            <a:r>
              <a:rPr lang="en-US" altLang="zh-CN" sz="4000" dirty="0" smtClean="0">
                <a:solidFill>
                  <a:srgbClr val="FF0000"/>
                </a:solidFill>
              </a:rPr>
              <a:t>China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4221088"/>
            <a:ext cx="7704856" cy="1800200"/>
          </a:xfrm>
        </p:spPr>
        <p:txBody>
          <a:bodyPr>
            <a:noAutofit/>
          </a:bodyPr>
          <a:lstStyle/>
          <a:p>
            <a:r>
              <a:rPr lang="en-US" altLang="zh-CN" sz="2400" dirty="0" smtClean="0">
                <a:solidFill>
                  <a:srgbClr val="4614FE"/>
                </a:solidFill>
              </a:rPr>
              <a:t>Jingyu Tang </a:t>
            </a:r>
          </a:p>
          <a:p>
            <a:r>
              <a:rPr lang="en-US" altLang="zh-CN" sz="2400" dirty="0" smtClean="0">
                <a:solidFill>
                  <a:srgbClr val="4614FE"/>
                </a:solidFill>
              </a:rPr>
              <a:t>Institute of High Energy Physics, CAS </a:t>
            </a:r>
            <a:endParaRPr lang="en-US" altLang="zh-CN" sz="2400" dirty="0">
              <a:solidFill>
                <a:srgbClr val="4614FE"/>
              </a:solidFill>
            </a:endParaRPr>
          </a:p>
          <a:p>
            <a:endParaRPr lang="en-US" altLang="zh-CN" sz="900" dirty="0" smtClean="0">
              <a:solidFill>
                <a:srgbClr val="4614FE"/>
              </a:solidFill>
            </a:endParaRPr>
          </a:p>
          <a:p>
            <a:r>
              <a:rPr lang="en-US" altLang="zh-CN" sz="2400" dirty="0" smtClean="0"/>
              <a:t>2nd Muon Community Meeting, ZOOM, 2021.07.12-14</a:t>
            </a: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83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4365104"/>
            <a:ext cx="7772400" cy="788291"/>
          </a:xfrm>
        </p:spPr>
        <p:txBody>
          <a:bodyPr/>
          <a:lstStyle/>
          <a:p>
            <a:r>
              <a:rPr lang="en-US" altLang="zh-CN" cap="none" dirty="0" smtClean="0">
                <a:solidFill>
                  <a:srgbClr val="FF0000"/>
                </a:solidFill>
              </a:rPr>
              <a:t>Muon related studies</a:t>
            </a:r>
            <a:endParaRPr lang="zh-CN" altLang="en-US" cap="none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303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MOMENT: </a:t>
            </a:r>
            <a:r>
              <a:rPr lang="en-US" altLang="zh-CN" sz="4000" dirty="0">
                <a:solidFill>
                  <a:srgbClr val="FF0000"/>
                </a:solidFill>
              </a:rPr>
              <a:t>a muon-decay medium-baseline neutrino beam </a:t>
            </a:r>
            <a:r>
              <a:rPr lang="en-US" altLang="zh-CN" sz="4000" dirty="0" smtClean="0">
                <a:solidFill>
                  <a:srgbClr val="FF0000"/>
                </a:solidFill>
              </a:rPr>
              <a:t>facility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1944216"/>
          </a:xfrm>
        </p:spPr>
        <p:txBody>
          <a:bodyPr>
            <a:normAutofit/>
          </a:bodyPr>
          <a:lstStyle/>
          <a:p>
            <a:r>
              <a:rPr lang="en-US" altLang="zh-CN" sz="2300" dirty="0" smtClean="0"/>
              <a:t>Based on ADS-type accelerator, muon decayed neutrinos (200-300 MeV), for LCPV and other neutrino physics</a:t>
            </a:r>
          </a:p>
          <a:p>
            <a:r>
              <a:rPr lang="en-US" altLang="zh-CN" sz="2300" dirty="0" smtClean="0"/>
              <a:t>Study since 2013, as a part of the neutrino program in </a:t>
            </a:r>
            <a:r>
              <a:rPr lang="en-US" altLang="zh-CN" sz="2300" dirty="0" smtClean="0"/>
              <a:t>China</a:t>
            </a:r>
          </a:p>
          <a:p>
            <a:pPr lvl="1"/>
            <a:r>
              <a:rPr lang="en-US" altLang="zh-CN" sz="2000" dirty="0" smtClean="0">
                <a:solidFill>
                  <a:srgbClr val="0070C0"/>
                </a:solidFill>
              </a:rPr>
              <a:t>Studies: proton driver, target station, muon channels, detector and physics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pic>
        <p:nvPicPr>
          <p:cNvPr id="9" name="图片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29" y="3356992"/>
            <a:ext cx="727280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0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0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3"/>
          <a:stretch/>
        </p:blipFill>
        <p:spPr bwMode="auto">
          <a:xfrm>
            <a:off x="5868144" y="4653136"/>
            <a:ext cx="3240360" cy="22048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556792"/>
            <a:ext cx="5184576" cy="4801736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Proton linac</a:t>
            </a:r>
          </a:p>
          <a:p>
            <a:pPr lvl="1"/>
            <a:r>
              <a:rPr lang="en-US" altLang="zh-CN" sz="2000" dirty="0" smtClean="0">
                <a:solidFill>
                  <a:srgbClr val="0070C0"/>
                </a:solidFill>
              </a:rPr>
              <a:t>CW, 1.5 GeV, 15 MW, synergy with China-ADS study</a:t>
            </a:r>
          </a:p>
          <a:p>
            <a:r>
              <a:rPr lang="en-US" altLang="zh-CN" dirty="0" smtClean="0"/>
              <a:t>Target station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Basic: Capture SC solenoids (14 T), </a:t>
            </a:r>
            <a:r>
              <a:rPr lang="en-US" altLang="zh-CN" sz="2000" dirty="0" smtClean="0">
                <a:solidFill>
                  <a:srgbClr val="0070C0"/>
                </a:solidFill>
              </a:rPr>
              <a:t>Hg jet, Forward </a:t>
            </a:r>
            <a:r>
              <a:rPr lang="en-US" altLang="zh-CN" sz="2000" dirty="0">
                <a:solidFill>
                  <a:srgbClr val="0070C0"/>
                </a:solidFill>
              </a:rPr>
              <a:t>collection + extracting spent protons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Fluidized granular target (waterfall target)</a:t>
            </a:r>
          </a:p>
          <a:p>
            <a:r>
              <a:rPr lang="en-US" altLang="zh-CN" dirty="0" smtClean="0"/>
              <a:t>Muon channels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Charge selection by curved solenoids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Wide spectrum </a:t>
            </a:r>
            <a:r>
              <a:rPr lang="en-US" altLang="zh-CN" sz="2000" dirty="0" smtClean="0">
                <a:solidFill>
                  <a:srgbClr val="0070C0"/>
                </a:solidFill>
              </a:rPr>
              <a:t>transport (stopband)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 lvl="1"/>
            <a:r>
              <a:rPr lang="en-US" altLang="zh-CN" sz="2000" dirty="0" smtClean="0">
                <a:solidFill>
                  <a:srgbClr val="0070C0"/>
                </a:solidFill>
              </a:rPr>
              <a:t>Low-divergent </a:t>
            </a:r>
            <a:r>
              <a:rPr lang="en-US" altLang="zh-CN" sz="2000" dirty="0">
                <a:solidFill>
                  <a:srgbClr val="0070C0"/>
                </a:solidFill>
              </a:rPr>
              <a:t>muon decay channel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2491986"/>
            <a:ext cx="3267255" cy="2377174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8144" y="141446"/>
            <a:ext cx="3204050" cy="231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3317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5452" y="47667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</a:rPr>
              <a:t>Experimental Muon Source (</a:t>
            </a:r>
            <a:r>
              <a:rPr lang="en-US" altLang="zh-CN" sz="3600" dirty="0" err="1" smtClean="0">
                <a:solidFill>
                  <a:srgbClr val="FF0000"/>
                </a:solidFill>
              </a:rPr>
              <a:t>EMuS</a:t>
            </a:r>
            <a:r>
              <a:rPr lang="en-US" altLang="zh-CN" sz="3600" dirty="0" smtClean="0">
                <a:solidFill>
                  <a:srgbClr val="FF0000"/>
                </a:solidFill>
              </a:rPr>
              <a:t>) </a:t>
            </a:r>
            <a:r>
              <a:rPr lang="en-US" altLang="zh-CN" sz="3600" dirty="0">
                <a:solidFill>
                  <a:srgbClr val="FF0000"/>
                </a:solidFill>
              </a:rPr>
              <a:t>at CSNS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243182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altLang="zh-CN" sz="2400" dirty="0" smtClean="0"/>
              <a:t>Study on </a:t>
            </a:r>
            <a:r>
              <a:rPr lang="en-US" altLang="zh-CN" sz="2400" dirty="0" err="1" smtClean="0"/>
              <a:t>EMuS</a:t>
            </a:r>
            <a:r>
              <a:rPr lang="en-US" altLang="zh-CN" sz="2400" dirty="0" smtClean="0"/>
              <a:t> at CSNS started from 2007, from early time focusing </a:t>
            </a:r>
            <a:r>
              <a:rPr lang="en-US" altLang="zh-CN" sz="2400" dirty="0" smtClean="0">
                <a:sym typeface="Symbol" panose="05050102010706020507" pitchFamily="18" charset="2"/>
              </a:rPr>
              <a:t>SR applications to later multi-purpose muon facility </a:t>
            </a:r>
            <a:endParaRPr lang="en-US" altLang="zh-CN" sz="2400" dirty="0" smtClean="0"/>
          </a:p>
          <a:p>
            <a:pPr lvl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70C0"/>
                </a:solidFill>
              </a:rPr>
              <a:t>Proton </a:t>
            </a:r>
            <a:r>
              <a:rPr lang="en-US" altLang="zh-CN" sz="2000" dirty="0">
                <a:solidFill>
                  <a:srgbClr val="0070C0"/>
                </a:solidFill>
              </a:rPr>
              <a:t>b</a:t>
            </a:r>
            <a:r>
              <a:rPr lang="en-US" altLang="zh-CN" sz="2000" dirty="0" smtClean="0">
                <a:solidFill>
                  <a:srgbClr val="0070C0"/>
                </a:solidFill>
              </a:rPr>
              <a:t>eam at CSNS-II : </a:t>
            </a:r>
            <a:r>
              <a:rPr lang="en-US" altLang="zh-CN" sz="2000" dirty="0" smtClean="0">
                <a:solidFill>
                  <a:srgbClr val="0070C0"/>
                </a:solidFill>
              </a:rPr>
              <a:t>1.6 GeV, </a:t>
            </a:r>
            <a:r>
              <a:rPr lang="en-US" altLang="zh-CN" sz="2000" dirty="0" smtClean="0">
                <a:solidFill>
                  <a:srgbClr val="0070C0"/>
                </a:solidFill>
              </a:rPr>
              <a:t>500 </a:t>
            </a:r>
            <a:r>
              <a:rPr lang="en-US" altLang="zh-CN" sz="2000" dirty="0" smtClean="0">
                <a:solidFill>
                  <a:srgbClr val="0070C0"/>
                </a:solidFill>
              </a:rPr>
              <a:t>kW, 25 </a:t>
            </a:r>
            <a:r>
              <a:rPr lang="en-US" altLang="zh-CN" sz="2000" dirty="0" smtClean="0">
                <a:solidFill>
                  <a:srgbClr val="0070C0"/>
                </a:solidFill>
              </a:rPr>
              <a:t>Hz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70C0"/>
                </a:solidFill>
              </a:rPr>
              <a:t>Proton beam for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EMuS</a:t>
            </a:r>
            <a:r>
              <a:rPr lang="en-US" altLang="zh-CN" sz="2000" dirty="0" smtClean="0">
                <a:solidFill>
                  <a:srgbClr val="0070C0"/>
                </a:solidFill>
              </a:rPr>
              <a:t>: 1.6 GeV, </a:t>
            </a:r>
            <a:r>
              <a:rPr lang="en-US" altLang="zh-CN" sz="2000" dirty="0">
                <a:solidFill>
                  <a:srgbClr val="0070C0"/>
                </a:solidFill>
              </a:rPr>
              <a:t>25 kW, </a:t>
            </a:r>
            <a:r>
              <a:rPr lang="en-US" altLang="zh-CN" sz="2000" dirty="0" smtClean="0">
                <a:solidFill>
                  <a:srgbClr val="0070C0"/>
                </a:solidFill>
              </a:rPr>
              <a:t>2.5 Hz, standalone</a:t>
            </a:r>
            <a:endParaRPr lang="en-US" altLang="zh-CN" sz="220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r>
              <a:rPr lang="en-US" altLang="zh-CN" sz="2400" dirty="0" smtClean="0"/>
              <a:t>Phased construction: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70C0"/>
                </a:solidFill>
              </a:rPr>
              <a:t>Simplified scheme (</a:t>
            </a:r>
            <a:r>
              <a:rPr lang="en-US" altLang="zh-CN" sz="2000" dirty="0" smtClean="0">
                <a:solidFill>
                  <a:srgbClr val="0070C0"/>
                </a:solidFill>
              </a:rPr>
              <a:t>included </a:t>
            </a:r>
            <a:r>
              <a:rPr lang="en-US" altLang="zh-CN" sz="2000" dirty="0" smtClean="0">
                <a:solidFill>
                  <a:srgbClr val="0070C0"/>
                </a:solidFill>
              </a:rPr>
              <a:t>in CSNS-II</a:t>
            </a:r>
            <a:r>
              <a:rPr lang="en-US" altLang="zh-CN" sz="2000" dirty="0" smtClean="0">
                <a:solidFill>
                  <a:srgbClr val="0070C0"/>
                </a:solidFill>
              </a:rPr>
              <a:t>): surface muons for </a:t>
            </a:r>
            <a:r>
              <a:rPr lang="en-US" altLang="zh-CN" sz="2000" dirty="0" smtClean="0">
                <a:solidFill>
                  <a:srgbClr val="0070C0"/>
                </a:solidFill>
                <a:sym typeface="Symbol" panose="05050102010706020507" pitchFamily="18" charset="2"/>
              </a:rPr>
              <a:t>SR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70C0"/>
                </a:solidFill>
                <a:sym typeface="Symbol" panose="05050102010706020507" pitchFamily="18" charset="2"/>
              </a:rPr>
              <a:t>Baseline scheme: multi-purpose, based on SC solenoids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pic>
        <p:nvPicPr>
          <p:cNvPr id="5" name="Picture 2" descr="E:\ZCH\GZDI-201902-东莞散列中子源项目\【01】方案设计\06-渲染文件\1.jpg"/>
          <p:cNvPicPr>
            <a:picLocks noChangeAspect="1" noChangeArrowheads="1"/>
          </p:cNvPicPr>
          <p:nvPr/>
        </p:nvPicPr>
        <p:blipFill rotWithShape="1">
          <a:blip r:embed="rId2" cstate="print"/>
          <a:srcRect l="19851" t="10491" r="21343" b="30969"/>
          <a:stretch/>
        </p:blipFill>
        <p:spPr bwMode="auto">
          <a:xfrm>
            <a:off x="2123727" y="3772590"/>
            <a:ext cx="4968553" cy="28247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308304" y="407707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FF0000"/>
                </a:solidFill>
              </a:rPr>
              <a:t>EMuS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5364088" y="4261738"/>
            <a:ext cx="2016224" cy="3193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93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563496" y="453575"/>
            <a:ext cx="5016616" cy="10081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EMuS</a:t>
            </a:r>
            <a:r>
              <a:rPr lang="en-US" altLang="zh-CN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Layout and Working Modes</a:t>
            </a:r>
            <a:endParaRPr lang="zh-CN" altLang="en-US" sz="28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5580112" y="188640"/>
            <a:ext cx="3432316" cy="33547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2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Working modes (</a:t>
            </a:r>
            <a:r>
              <a:rPr lang="en-US" altLang="zh-CN" sz="22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indep</a:t>
            </a:r>
            <a:r>
              <a:rPr lang="en-US" altLang="zh-CN" sz="2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.):</a:t>
            </a:r>
          </a:p>
          <a:p>
            <a:pPr marL="342900" indent="-342900">
              <a:buAutoNum type="arabicPeriod"/>
            </a:pPr>
            <a:r>
              <a:rPr lang="en-US" altLang="zh-CN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Surface </a:t>
            </a:r>
            <a:r>
              <a:rPr lang="zh-CN" altLang="en-US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Symbol"/>
              </a:rPr>
              <a:t> </a:t>
            </a:r>
            <a:r>
              <a:rPr lang="en-US" altLang="zh-CN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Symbol"/>
              </a:rPr>
              <a:t>mode</a:t>
            </a:r>
            <a:endParaRPr lang="en-US" altLang="zh-CN" sz="2000" b="1" dirty="0">
              <a:solidFill>
                <a:srgbClr val="0070C0"/>
              </a:solidFill>
              <a:latin typeface="Arial Narrow" panose="020B0606020202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zh-CN" altLang="en-US" sz="2000" b="1" dirty="0" smtClean="0">
                <a:latin typeface="Arial Narrow" panose="020B0606020202030204" pitchFamily="34" charset="0"/>
                <a:cs typeface="Times New Roman" panose="02020603050405020304" pitchFamily="18" charset="0"/>
                <a:sym typeface="Symbol"/>
              </a:rPr>
              <a:t></a:t>
            </a:r>
            <a:r>
              <a:rPr lang="en-US" altLang="zh-CN" sz="2000" b="1" dirty="0" smtClean="0">
                <a:latin typeface="Arial Narrow" panose="020B0606020202030204" pitchFamily="34" charset="0"/>
                <a:cs typeface="Times New Roman" panose="02020603050405020304" pitchFamily="18" charset="0"/>
                <a:sym typeface="Symbol"/>
              </a:rPr>
              <a:t>p/p: </a:t>
            </a:r>
            <a:r>
              <a:rPr lang="en-US" altLang="zh-CN" sz="20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&lt;±4%</a:t>
            </a:r>
            <a:endParaRPr lang="en-US" altLang="zh-CN" sz="20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en-US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Ref. P</a:t>
            </a:r>
            <a:r>
              <a:rPr lang="el-GR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=29 MeV/c</a:t>
            </a:r>
          </a:p>
          <a:p>
            <a:pPr marL="342900" indent="-342900">
              <a:buAutoNum type="arabicPeriod"/>
            </a:pPr>
            <a:r>
              <a:rPr lang="en-US" altLang="zh-CN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Decay </a:t>
            </a:r>
            <a:r>
              <a:rPr lang="zh-CN" altLang="en-US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Symbol"/>
              </a:rPr>
              <a:t></a:t>
            </a:r>
            <a:r>
              <a:rPr lang="en-US" altLang="zh-CN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Symbol"/>
              </a:rPr>
              <a:t>SR </a:t>
            </a:r>
            <a:r>
              <a:rPr lang="zh-CN" altLang="en-US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zh-CN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Symbol"/>
              </a:rPr>
              <a:t>mode</a:t>
            </a:r>
            <a:endParaRPr lang="en-US" altLang="zh-CN" sz="2000" b="1" dirty="0">
              <a:solidFill>
                <a:srgbClr val="0070C0"/>
              </a:solidFill>
              <a:latin typeface="Arial Narrow" panose="020B0606020202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zh-CN" altLang="en-US" sz="2000" b="1" dirty="0">
                <a:latin typeface="Arial Narrow" panose="020B0606020202030204" pitchFamily="34" charset="0"/>
                <a:cs typeface="Times New Roman" panose="02020603050405020304" pitchFamily="18" charset="0"/>
                <a:sym typeface="Symbol"/>
              </a:rPr>
              <a:t></a:t>
            </a:r>
            <a:r>
              <a:rPr lang="en-US" altLang="zh-CN" sz="2000" b="1" dirty="0">
                <a:latin typeface="Arial Narrow" panose="020B0606020202030204" pitchFamily="34" charset="0"/>
                <a:cs typeface="Times New Roman" panose="02020603050405020304" pitchFamily="18" charset="0"/>
                <a:sym typeface="Symbol"/>
              </a:rPr>
              <a:t>p/p: </a:t>
            </a:r>
            <a:r>
              <a:rPr lang="en-US" altLang="zh-CN" sz="20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&lt;± 5%</a:t>
            </a:r>
            <a:endParaRPr lang="en-US" altLang="zh-CN" sz="20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AutoNum type="alphaLcParenR"/>
            </a:pPr>
            <a:r>
              <a:rPr lang="en-US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Ref. P</a:t>
            </a:r>
            <a:r>
              <a:rPr lang="el-GR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μ </a:t>
            </a:r>
            <a:r>
              <a:rPr lang="en-US" altLang="zh-CN" sz="20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=40-150 </a:t>
            </a:r>
            <a:r>
              <a:rPr lang="en-US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MeV/c</a:t>
            </a:r>
          </a:p>
          <a:p>
            <a:pPr marL="342900" indent="-342900">
              <a:buAutoNum type="arabicPeriod"/>
            </a:pPr>
            <a:r>
              <a:rPr lang="en-US" altLang="zh-CN" sz="2000" b="1" dirty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High-momentum  </a:t>
            </a:r>
            <a:r>
              <a:rPr lang="zh-CN" altLang="en-US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Symbol"/>
              </a:rPr>
              <a:t> </a:t>
            </a:r>
            <a:r>
              <a:rPr lang="en-US" altLang="zh-CN" sz="2000" b="1" dirty="0" smtClean="0">
                <a:solidFill>
                  <a:srgbClr val="0070C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Symbol"/>
              </a:rPr>
              <a:t>mode</a:t>
            </a:r>
            <a:endParaRPr lang="en-US" altLang="zh-CN" sz="2000" b="1" dirty="0">
              <a:solidFill>
                <a:srgbClr val="0070C0"/>
              </a:solidFill>
              <a:latin typeface="Arial Narrow" panose="020B0606020202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zh-CN" altLang="en-US" sz="2000" b="1" dirty="0" smtClean="0">
                <a:latin typeface="Arial Narrow" panose="020B0606020202030204" pitchFamily="34" charset="0"/>
                <a:cs typeface="Times New Roman" panose="02020603050405020304" pitchFamily="18" charset="0"/>
                <a:sym typeface="Symbol"/>
              </a:rPr>
              <a:t> </a:t>
            </a:r>
            <a:r>
              <a:rPr lang="en-US" altLang="zh-CN" sz="2000" b="1" dirty="0">
                <a:latin typeface="Arial Narrow" panose="020B0606020202030204" pitchFamily="34" charset="0"/>
                <a:cs typeface="Times New Roman" panose="02020603050405020304" pitchFamily="18" charset="0"/>
                <a:sym typeface="Symbol"/>
              </a:rPr>
              <a:t>imaging, neutrinos</a:t>
            </a:r>
            <a:endParaRPr lang="en-US" altLang="zh-CN" sz="20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en-US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Ref. P</a:t>
            </a:r>
            <a:r>
              <a:rPr lang="el-GR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π</a:t>
            </a:r>
            <a:r>
              <a:rPr lang="en-US" altLang="zh-CN" sz="20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=200-450 </a:t>
            </a:r>
            <a:r>
              <a:rPr lang="en-US" altLang="zh-CN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MeV/c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229600" y="6524625"/>
            <a:ext cx="374847" cy="216743"/>
          </a:xfrm>
        </p:spPr>
        <p:txBody>
          <a:bodyPr/>
          <a:lstStyle/>
          <a:p>
            <a:pPr>
              <a:defRPr/>
            </a:pPr>
            <a:fld id="{C09A2878-44D6-453B-9762-56FF81ECCA76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5438664" cy="435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4582869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Surface muons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5442954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Decay muons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493771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Slow muons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5805264"/>
            <a:ext cx="1008112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altLang="zh-CN" dirty="0" smtClean="0"/>
              <a:t>Neutrino </a:t>
            </a:r>
          </a:p>
          <a:p>
            <a:pPr algn="ctr"/>
            <a:r>
              <a:rPr lang="en-US" altLang="zh-CN" dirty="0" smtClean="0"/>
              <a:t>Detector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597054" y="3783271"/>
            <a:ext cx="34323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70C0"/>
                </a:solidFill>
              </a:rPr>
              <a:t>Special design features: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Conical graphite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Trumpet capture solenoids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Forward collection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working 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Muon momentum up to 450 MeV/c</a:t>
            </a:r>
          </a:p>
        </p:txBody>
      </p:sp>
    </p:spTree>
    <p:extLst>
      <p:ext uri="{BB962C8B-B14F-4D97-AF65-F5344CB8AC3E}">
        <p14:creationId xmlns:p14="http://schemas.microsoft.com/office/powerpoint/2010/main" val="269358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3600400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385452" y="188640"/>
            <a:ext cx="8229600" cy="92211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latinLnBrk="0" hangingPunct="1">
              <a:defRPr kumimoji="0">
                <a:solidFill>
                  <a:schemeClr val="tx2"/>
                </a:solidFill>
              </a:defRPr>
            </a:lvl2pPr>
            <a:lvl3pPr eaLnBrk="1" latinLnBrk="0" hangingPunct="1">
              <a:defRPr kumimoji="0">
                <a:solidFill>
                  <a:schemeClr val="tx2"/>
                </a:solidFill>
              </a:defRPr>
            </a:lvl3pPr>
            <a:lvl4pPr eaLnBrk="1" latinLnBrk="0" hangingPunct="1">
              <a:defRPr kumimoji="0">
                <a:solidFill>
                  <a:schemeClr val="tx2"/>
                </a:solidFill>
              </a:defRPr>
            </a:lvl4pPr>
            <a:lvl5pPr eaLnBrk="1" latinLnBrk="0" hangingPunct="1">
              <a:defRPr kumimoji="0">
                <a:solidFill>
                  <a:schemeClr val="tx2"/>
                </a:solidFill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r>
              <a:rPr lang="en-US" altLang="zh-CN" sz="3600" dirty="0" smtClean="0">
                <a:solidFill>
                  <a:srgbClr val="FF0000"/>
                </a:solidFill>
              </a:rPr>
              <a:t>R&amp;D and prototyping of </a:t>
            </a:r>
            <a:r>
              <a:rPr lang="en-US" altLang="zh-CN" sz="3600" dirty="0" err="1" smtClean="0">
                <a:solidFill>
                  <a:srgbClr val="FF0000"/>
                </a:solidFill>
              </a:rPr>
              <a:t>EMuS</a:t>
            </a:r>
            <a:r>
              <a:rPr lang="en-US" altLang="zh-CN" sz="3600" dirty="0" smtClean="0">
                <a:solidFill>
                  <a:srgbClr val="FF0000"/>
                </a:solidFill>
              </a:rPr>
              <a:t> target station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5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4179441" cy="1506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10" b="20621"/>
          <a:stretch/>
        </p:blipFill>
        <p:spPr bwMode="auto">
          <a:xfrm>
            <a:off x="242987" y="5008754"/>
            <a:ext cx="347345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8C1C52B-4206-4086-ACC0-36D8CAAF57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204" y="980728"/>
            <a:ext cx="2442276" cy="59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内容占位符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7428" y="2086763"/>
            <a:ext cx="2511570" cy="18836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36B50E7-7D88-49D8-B537-4D85B8F3ED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2246" y="4421843"/>
            <a:ext cx="1972242" cy="209415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CEAC11C-7DF6-4770-8001-6052449C22F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1" b="8666"/>
          <a:stretch/>
        </p:blipFill>
        <p:spPr>
          <a:xfrm>
            <a:off x="4572000" y="4421843"/>
            <a:ext cx="2275808" cy="207911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851920" y="1268760"/>
            <a:ext cx="2995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err="1" smtClean="0"/>
              <a:t>EMuS</a:t>
            </a:r>
            <a:r>
              <a:rPr lang="en-US" altLang="zh-CN" sz="2200" dirty="0" smtClean="0"/>
              <a:t> target station</a:t>
            </a:r>
          </a:p>
          <a:p>
            <a:r>
              <a:rPr lang="en-US" altLang="zh-CN" sz="2200" dirty="0" smtClean="0"/>
              <a:t>(Baseline scheme)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70C0"/>
                </a:solidFill>
              </a:rPr>
              <a:t>Target assembly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70C0"/>
                </a:solidFill>
              </a:rPr>
              <a:t>Al-stabilizer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NbTi</a:t>
            </a:r>
            <a:r>
              <a:rPr lang="en-US" altLang="zh-CN" sz="2000" dirty="0" smtClean="0">
                <a:solidFill>
                  <a:srgbClr val="0070C0"/>
                </a:solidFill>
              </a:rPr>
              <a:t>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70C0"/>
                </a:solidFill>
              </a:rPr>
              <a:t>Capture solenoid prototype</a:t>
            </a:r>
          </a:p>
        </p:txBody>
      </p:sp>
    </p:spTree>
    <p:extLst>
      <p:ext uri="{BB962C8B-B14F-4D97-AF65-F5344CB8AC3E}">
        <p14:creationId xmlns:p14="http://schemas.microsoft.com/office/powerpoint/2010/main" val="104162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Possible Muon </a:t>
            </a:r>
            <a:r>
              <a:rPr lang="en-GB" sz="3600" dirty="0" smtClean="0">
                <a:solidFill>
                  <a:srgbClr val="FF0000"/>
                </a:solidFill>
              </a:rPr>
              <a:t>Facilities </a:t>
            </a:r>
            <a:r>
              <a:rPr lang="en-GB" sz="3600" dirty="0" smtClean="0">
                <a:solidFill>
                  <a:srgbClr val="FF0000"/>
                </a:solidFill>
              </a:rPr>
              <a:t>at </a:t>
            </a:r>
            <a:r>
              <a:rPr lang="en-GB" sz="3600" dirty="0" err="1" smtClean="0">
                <a:solidFill>
                  <a:srgbClr val="FF0000"/>
                </a:solidFill>
              </a:rPr>
              <a:t>CiADS</a:t>
            </a:r>
            <a:r>
              <a:rPr lang="en-GB" sz="3600" dirty="0" smtClean="0">
                <a:solidFill>
                  <a:srgbClr val="FF0000"/>
                </a:solidFill>
              </a:rPr>
              <a:t>/HIAF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302175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altLang="zh-CN" sz="2400" dirty="0"/>
              <a:t>@</a:t>
            </a:r>
            <a:r>
              <a:rPr lang="en-US" altLang="zh-CN" sz="2400" dirty="0" err="1"/>
              <a:t>CiADS</a:t>
            </a:r>
            <a:endParaRPr lang="en-US" altLang="zh-CN" sz="2400" dirty="0"/>
          </a:p>
          <a:p>
            <a:pPr lvl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70C0"/>
                </a:solidFill>
              </a:rPr>
              <a:t>CW/pulsed beam:  500-600 </a:t>
            </a:r>
            <a:r>
              <a:rPr lang="en-US" altLang="zh-CN" sz="2000" dirty="0">
                <a:solidFill>
                  <a:srgbClr val="0070C0"/>
                </a:solidFill>
              </a:rPr>
              <a:t>MeV, </a:t>
            </a:r>
            <a:r>
              <a:rPr lang="en-US" altLang="zh-CN" sz="2000" dirty="0" smtClean="0">
                <a:solidFill>
                  <a:srgbClr val="0070C0"/>
                </a:solidFill>
              </a:rPr>
              <a:t>Max: 2.5 </a:t>
            </a:r>
            <a:r>
              <a:rPr lang="en-US" altLang="zh-CN" sz="2000" dirty="0">
                <a:solidFill>
                  <a:srgbClr val="0070C0"/>
                </a:solidFill>
              </a:rPr>
              <a:t>MW  </a:t>
            </a:r>
            <a:r>
              <a:rPr lang="en-US" altLang="zh-CN" sz="2000" dirty="0" smtClean="0">
                <a:solidFill>
                  <a:srgbClr val="0070C0"/>
                </a:solidFill>
              </a:rPr>
              <a:t>(</a:t>
            </a:r>
            <a:r>
              <a:rPr lang="en-US" altLang="zh-CN" sz="2000" dirty="0" smtClean="0">
                <a:solidFill>
                  <a:srgbClr val="0070C0"/>
                </a:solidFill>
              </a:rPr>
              <a:t>CW)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70C0"/>
                </a:solidFill>
              </a:rPr>
              <a:t>A possible muon facility in the application hall (project: to a subcritical reactor)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0070C0"/>
                </a:solidFill>
                <a:sym typeface="Symbol" panose="05050102010706020507" pitchFamily="18" charset="2"/>
              </a:rPr>
              <a:t>SR, muon physics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2400" dirty="0" smtClean="0"/>
              <a:t>@HIAF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>
                <a:solidFill>
                  <a:srgbClr val="0070C0"/>
                </a:solidFill>
              </a:rPr>
              <a:t>Pulsed intense heavy-ion beams for production of pions/muons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>
                <a:solidFill>
                  <a:srgbClr val="0070C0"/>
                </a:solidFill>
              </a:rPr>
              <a:t>1-3 Hz, 1-5 GeV/c, 10</a:t>
            </a:r>
            <a:r>
              <a:rPr lang="en-US" altLang="zh-CN" sz="2000" baseline="30000" dirty="0">
                <a:solidFill>
                  <a:srgbClr val="0070C0"/>
                </a:solidFill>
              </a:rPr>
              <a:t>15</a:t>
            </a:r>
            <a:r>
              <a:rPr lang="en-US" altLang="zh-CN" sz="2000" dirty="0">
                <a:solidFill>
                  <a:srgbClr val="0070C0"/>
                </a:solidFill>
              </a:rPr>
              <a:t> nucleon/pulse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>
                <a:solidFill>
                  <a:srgbClr val="0070C0"/>
                </a:solidFill>
              </a:rPr>
              <a:t>Possible muon </a:t>
            </a:r>
            <a:r>
              <a:rPr lang="en-US" altLang="zh-CN" sz="2000" dirty="0" smtClean="0">
                <a:solidFill>
                  <a:srgbClr val="0070C0"/>
                </a:solidFill>
              </a:rPr>
              <a:t>experiments:  </a:t>
            </a:r>
            <a:r>
              <a:rPr lang="en-US" altLang="zh-CN" sz="2000" dirty="0">
                <a:solidFill>
                  <a:srgbClr val="0070C0"/>
                </a:solidFill>
                <a:sym typeface="Symbol" panose="05050102010706020507" pitchFamily="18" charset="2"/>
              </a:rPr>
              <a:t>-e conversion,  g-2, Kaon rare decay etc.</a:t>
            </a: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7" name="图片 29" descr="G:\GZDI-201811-惠州重离子项目\4-修改\2019.06.10地面建筑造型更新\文本\效果图\02.jpg02"/>
          <p:cNvPicPr>
            <a:picLocks noGrp="1" noChangeAspect="1"/>
          </p:cNvPicPr>
          <p:nvPr isPhoto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" t="1625" r="2874" b="16336"/>
          <a:stretch/>
        </p:blipFill>
        <p:spPr bwMode="auto">
          <a:xfrm>
            <a:off x="4427984" y="4434526"/>
            <a:ext cx="4427984" cy="217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33728" y="4376538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HIAF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437653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solidFill>
                  <a:srgbClr val="FF0000"/>
                </a:solidFill>
              </a:rPr>
              <a:t>CiADS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144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Summary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8363272" cy="3528392"/>
          </a:xfrm>
        </p:spPr>
        <p:txBody>
          <a:bodyPr>
            <a:normAutofit/>
          </a:bodyPr>
          <a:lstStyle/>
          <a:p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Design studies on 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different muon 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beams have been working in China: 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MOMENT, </a:t>
            </a:r>
            <a:r>
              <a:rPr lang="en-US" altLang="zh-CN" sz="2600" dirty="0" err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EMuS@CSNS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, </a:t>
            </a:r>
            <a:r>
              <a:rPr lang="en-US" altLang="zh-CN" sz="2600" dirty="0" err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muons@CiADS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/HIAF</a:t>
            </a:r>
            <a:endParaRPr lang="en-US" altLang="zh-CN" sz="26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R&amp;D and prototypes for </a:t>
            </a:r>
            <a:r>
              <a:rPr lang="en-US" altLang="zh-CN" sz="2600" dirty="0" err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EMuS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 almost completed</a:t>
            </a:r>
            <a:endParaRPr lang="en-US" altLang="zh-CN" sz="26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Symbol"/>
            </a:endParaRPr>
          </a:p>
          <a:p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Different studies profit from the synergies on design 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concepts, 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key </a:t>
            </a:r>
            <a:r>
              <a:rPr lang="en-US" altLang="zh-CN" sz="2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Symbol"/>
              </a:rPr>
              <a:t>technologies, simulation tools, etc.</a:t>
            </a:r>
            <a:endParaRPr lang="en-US" altLang="zh-CN" sz="26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Symbol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763688" y="5661248"/>
            <a:ext cx="5832648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FF0000"/>
                </a:solidFill>
              </a:rPr>
              <a:t>Thanks for your attention!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1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Outline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400" y="1698675"/>
            <a:ext cx="7715200" cy="442108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zh-CN" sz="2600" dirty="0" smtClean="0">
                <a:solidFill>
                  <a:srgbClr val="0070C0"/>
                </a:solidFill>
                <a:sym typeface="Symbol"/>
              </a:rPr>
              <a:t>High-power hadron accelerator facilities and projects in China </a:t>
            </a:r>
          </a:p>
          <a:p>
            <a:pPr>
              <a:spcAft>
                <a:spcPts val="600"/>
              </a:spcAft>
            </a:pPr>
            <a:r>
              <a:rPr lang="en-US" altLang="zh-CN" sz="2600" dirty="0" smtClean="0">
                <a:solidFill>
                  <a:srgbClr val="0070C0"/>
                </a:solidFill>
                <a:sym typeface="Symbol"/>
              </a:rPr>
              <a:t>Muon-related studies</a:t>
            </a:r>
            <a:endParaRPr lang="en-US" altLang="zh-CN" sz="2600" dirty="0" smtClean="0">
              <a:solidFill>
                <a:srgbClr val="0070C0"/>
              </a:solidFill>
              <a:sym typeface="Symbol"/>
            </a:endParaRPr>
          </a:p>
          <a:p>
            <a:pPr>
              <a:spcAft>
                <a:spcPts val="600"/>
              </a:spcAft>
            </a:pPr>
            <a:r>
              <a:rPr lang="en-US" altLang="zh-CN" sz="2600" dirty="0" smtClean="0">
                <a:solidFill>
                  <a:srgbClr val="0070C0"/>
                </a:solidFill>
              </a:rPr>
              <a:t>Summary</a:t>
            </a:r>
            <a:endParaRPr lang="en-US" altLang="zh-CN" sz="2600" dirty="0" smtClean="0">
              <a:solidFill>
                <a:srgbClr val="0070C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37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High-power hadron accelerators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6024" y="1600200"/>
            <a:ext cx="4572000" cy="4925144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China Spallation Neutron Source (CSNS)</a:t>
            </a: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Phase-I: 2011.10-2018.3</a:t>
            </a: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Operation since 2018.9</a:t>
            </a: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Operation at 100 kW: 2019.2</a:t>
            </a: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Phase-II: approved in principle by the central government, 2022-2028</a:t>
            </a:r>
          </a:p>
          <a:p>
            <a:pPr lvl="1"/>
            <a:endParaRPr lang="zh-CN" altLang="en-US" sz="2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3</a:t>
            </a:fld>
            <a:endParaRPr lang="zh-CN" altLang="en-US"/>
          </a:p>
        </p:txBody>
      </p:sp>
      <p:graphicFrame>
        <p:nvGraphicFramePr>
          <p:cNvPr id="5" name="Group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105364"/>
              </p:ext>
            </p:extLst>
          </p:nvPr>
        </p:nvGraphicFramePr>
        <p:xfrm>
          <a:off x="4860032" y="1556792"/>
          <a:ext cx="4193309" cy="4453210"/>
        </p:xfrm>
        <a:graphic>
          <a:graphicData uri="http://schemas.openxmlformats.org/drawingml/2006/table">
            <a:tbl>
              <a:tblPr/>
              <a:tblGrid>
                <a:gridCol w="2461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6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5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华文新魏" pitchFamily="2" charset="-122"/>
                      </a:endParaRPr>
                    </a:p>
                  </a:txBody>
                  <a:tcPr marL="36000" mar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CSNS-I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CSNS-II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Beam Power</a:t>
                      </a: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 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(kW)</a:t>
                      </a:r>
                    </a:p>
                  </a:txBody>
                  <a:tcPr marL="36000" mar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100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500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Repetition rate</a:t>
                      </a: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 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(Hz)</a:t>
                      </a:r>
                    </a:p>
                  </a:txBody>
                  <a:tcPr marL="36000" mar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25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25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7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Target stations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华文新魏" pitchFamily="2" charset="-122"/>
                      </a:endParaRPr>
                    </a:p>
                  </a:txBody>
                  <a:tcPr marL="36000" mar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1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1</a:t>
                      </a: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 </a:t>
                      </a:r>
                      <a:endParaRPr kumimoji="1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华文新魏" pitchFamily="2" charset="-122"/>
                      </a:endParaRP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3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Average beam current</a:t>
                      </a: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 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(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  <a:sym typeface="Symbol" pitchFamily="18" charset="2"/>
                        </a:rPr>
                        <a:t>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A)</a:t>
                      </a:r>
                    </a:p>
                  </a:txBody>
                  <a:tcPr marL="36000" mar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63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313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3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Protons per pulse (10^13)</a:t>
                      </a:r>
                      <a:endParaRPr kumimoji="1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华文新魏" pitchFamily="2" charset="-122"/>
                      </a:endParaRPr>
                    </a:p>
                  </a:txBody>
                  <a:tcPr marL="36000" mar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1.56</a:t>
                      </a:r>
                      <a:endParaRPr kumimoji="1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华文新魏" pitchFamily="2" charset="-122"/>
                      </a:endParaRP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7.8</a:t>
                      </a:r>
                      <a:endParaRPr kumimoji="1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华文新魏" pitchFamily="2" charset="-122"/>
                      </a:endParaRP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732905"/>
                  </a:ext>
                </a:extLst>
              </a:tr>
              <a:tr h="703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Linac output energy</a:t>
                      </a: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 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(MeV)</a:t>
                      </a:r>
                    </a:p>
                  </a:txBody>
                  <a:tcPr marL="36000" mar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80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300</a:t>
                      </a:r>
                      <a:endParaRPr kumimoji="1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+mn-lt"/>
                        <a:ea typeface="华文新魏" pitchFamily="2" charset="-122"/>
                      </a:endParaRP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3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RCS output</a:t>
                      </a: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 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energy (GeV)</a:t>
                      </a:r>
                    </a:p>
                  </a:txBody>
                  <a:tcPr marL="36000" mar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1.6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  <a:ea typeface="华文新魏" pitchFamily="2" charset="-122"/>
                        </a:rPr>
                        <a:t>1.6</a:t>
                      </a:r>
                    </a:p>
                  </a:txBody>
                  <a:tcPr marL="3600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935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fld id="{C5248B3A-AB74-4ED8-B18F-C2CC55FEBE7A}" type="slidenum">
              <a:rPr lang="en-US" altLang="zh-CN" sz="900" smtClean="0">
                <a:solidFill>
                  <a:srgbClr val="4D5E68"/>
                </a:solidFill>
                <a:latin typeface="Impact" pitchFamily="34" charset="0"/>
              </a:rPr>
              <a:pPr/>
              <a:t>4</a:t>
            </a:fld>
            <a:endParaRPr lang="en-US" altLang="zh-CN" sz="900" smtClean="0">
              <a:solidFill>
                <a:srgbClr val="4D5E68"/>
              </a:solidFill>
              <a:latin typeface="Impact" pitchFamily="34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219" name="Text Box 24"/>
          <p:cNvSpPr txBox="1">
            <a:spLocks noChangeArrowheads="1"/>
          </p:cNvSpPr>
          <p:nvPr/>
        </p:nvSpPr>
        <p:spPr bwMode="auto">
          <a:xfrm>
            <a:off x="179512" y="4936284"/>
            <a:ext cx="885666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 eaLnBrk="1" hangingPunct="1">
              <a:spcAft>
                <a:spcPts val="300"/>
              </a:spcAft>
              <a:buFont typeface="Wingdings" pitchFamily="2" charset="2"/>
              <a:buChar char="l"/>
            </a:pPr>
            <a:r>
              <a:rPr lang="en-US" altLang="zh-CN" sz="2200" b="1" dirty="0">
                <a:solidFill>
                  <a:srgbClr val="0000FF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The site for CSNS </a:t>
            </a:r>
            <a:r>
              <a:rPr lang="en-US" altLang="zh-CN" sz="2200" b="1" dirty="0" smtClean="0">
                <a:solidFill>
                  <a:srgbClr val="0000FF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is in </a:t>
            </a:r>
            <a:r>
              <a:rPr lang="en-US" altLang="zh-CN" sz="2200" b="1" dirty="0">
                <a:solidFill>
                  <a:srgbClr val="0000FF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Dongguan, Guangdong Province.</a:t>
            </a:r>
          </a:p>
          <a:p>
            <a:pPr algn="l" eaLnBrk="1" hangingPunct="1">
              <a:spcAft>
                <a:spcPts val="300"/>
              </a:spcAft>
              <a:buFont typeface="Wingdings" pitchFamily="2" charset="2"/>
              <a:buChar char="l"/>
            </a:pPr>
            <a:r>
              <a:rPr lang="en-US" altLang="zh-CN" sz="2200" b="1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CSNS is the first large scientific facility in southeastern </a:t>
            </a:r>
            <a:r>
              <a:rPr lang="en-US" altLang="zh-CN" sz="2200" b="1" dirty="0" smtClean="0">
                <a:latin typeface="Adobe Devanagari" panose="02040503050201020203" pitchFamily="18" charset="0"/>
                <a:cs typeface="Adobe Devanagari" panose="02040503050201020203" pitchFamily="18" charset="0"/>
              </a:rPr>
              <a:t>China, jointly invested by the central government and local government. </a:t>
            </a:r>
            <a:r>
              <a:rPr lang="en-US" altLang="zh-CN" sz="2200" b="1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It </a:t>
            </a:r>
            <a:r>
              <a:rPr lang="en-US" altLang="zh-CN" sz="2200" b="1" dirty="0" smtClean="0">
                <a:latin typeface="Adobe Devanagari" panose="02040503050201020203" pitchFamily="18" charset="0"/>
                <a:cs typeface="Adobe Devanagari" panose="02040503050201020203" pitchFamily="18" charset="0"/>
              </a:rPr>
              <a:t>aims to </a:t>
            </a:r>
            <a:r>
              <a:rPr lang="en-US" altLang="zh-CN" sz="2200" b="1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promote advanced researches in the economic developed zone of Guangdong-Hong Kong</a:t>
            </a:r>
            <a:r>
              <a:rPr lang="en-US" altLang="zh-CN" sz="2200" b="1" dirty="0" smtClean="0">
                <a:latin typeface="Adobe Devanagari" panose="02040503050201020203" pitchFamily="18" charset="0"/>
                <a:cs typeface="Adobe Devanagari" panose="02040503050201020203" pitchFamily="18" charset="0"/>
              </a:rPr>
              <a:t>. </a:t>
            </a:r>
            <a:endParaRPr lang="en-US" altLang="zh-CN" sz="2200" b="1" dirty="0" smtClean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pPr marL="0" indent="0" algn="l" eaLnBrk="1" hangingPunct="1">
              <a:spcAft>
                <a:spcPts val="30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     </a:t>
            </a:r>
            <a:r>
              <a:rPr lang="en-US" altLang="zh-CN" sz="2200" b="1" dirty="0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Total </a:t>
            </a:r>
            <a:r>
              <a:rPr lang="en-US" altLang="zh-CN" sz="2200" b="1" dirty="0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budget: ~2.3B CNY (or 350M USD)</a:t>
            </a:r>
            <a:endParaRPr lang="en-US" altLang="zh-CN" sz="2200" b="1" dirty="0">
              <a:solidFill>
                <a:srgbClr val="FF0000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sp>
        <p:nvSpPr>
          <p:cNvPr id="9222" name="Text Box 6"/>
          <p:cNvSpPr>
            <a:spLocks noGrp="1" noChangeArrowheads="1"/>
          </p:cNvSpPr>
          <p:nvPr>
            <p:ph type="title"/>
          </p:nvPr>
        </p:nvSpPr>
        <p:spPr>
          <a:xfrm>
            <a:off x="1547664" y="260648"/>
            <a:ext cx="5616624" cy="4572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zh-CN" sz="3200" dirty="0" smtClean="0"/>
              <a:t>CSNS campus</a:t>
            </a:r>
            <a:endParaRPr lang="en-US" altLang="zh-CN" sz="3200" dirty="0" smtClean="0"/>
          </a:p>
        </p:txBody>
      </p:sp>
      <p:pic>
        <p:nvPicPr>
          <p:cNvPr id="6" name="Picture 2" descr="E:\photo\2：20170215-20171230\张玮\201708精选\DJI_0030_副本BEST.jpg"/>
          <p:cNvPicPr>
            <a:picLocks noChangeAspect="1" noChangeArrowheads="1"/>
          </p:cNvPicPr>
          <p:nvPr/>
        </p:nvPicPr>
        <p:blipFill rotWithShape="1">
          <a:blip r:embed="rId3" cstate="print"/>
          <a:srcRect l="7812" t="16750" r="14155"/>
          <a:stretch/>
        </p:blipFill>
        <p:spPr bwMode="auto">
          <a:xfrm>
            <a:off x="60150" y="836712"/>
            <a:ext cx="6516248" cy="4068562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815" y="1921296"/>
            <a:ext cx="3676763" cy="298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576398" y="1075383"/>
            <a:ext cx="2459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/>
              <a:t>Eastern part of the Pearl River Delta</a:t>
            </a:r>
            <a:endParaRPr lang="zh-CN" altLang="en-US" sz="2200" dirty="0"/>
          </a:p>
        </p:txBody>
      </p:sp>
      <p:sp>
        <p:nvSpPr>
          <p:cNvPr id="3" name="文本框 2"/>
          <p:cNvSpPr txBox="1"/>
          <p:nvPr/>
        </p:nvSpPr>
        <p:spPr>
          <a:xfrm>
            <a:off x="8244408" y="2494637"/>
            <a:ext cx="751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HIAF/</a:t>
            </a:r>
            <a:r>
              <a:rPr lang="en-US" altLang="zh-CN" sz="1600" dirty="0" err="1" smtClean="0"/>
              <a:t>CiADS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90453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5" name="图片 4" descr="微信图片_20200612140713.jpg">
            <a:extLst>
              <a:ext uri="{FF2B5EF4-FFF2-40B4-BE49-F238E27FC236}">
                <a16:creationId xmlns:a16="http://schemas.microsoft.com/office/drawing/2014/main" id="{7EA409FD-C3AB-244C-BFCC-1381847448B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90923"/>
            <a:ext cx="8836588" cy="620987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915816" y="126876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0000"/>
                </a:solidFill>
              </a:rPr>
              <a:t>Linac (RFQ-DTL-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Spokes</a:t>
            </a:r>
            <a:r>
              <a:rPr lang="en-US" altLang="zh-CN" sz="2400" dirty="0" smtClean="0">
                <a:solidFill>
                  <a:srgbClr val="FF0000"/>
                </a:solidFill>
              </a:rPr>
              <a:t>)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80312" y="1959223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0000"/>
                </a:solidFill>
              </a:rPr>
              <a:t>RCS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9632" y="458112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0000"/>
                </a:solidFill>
              </a:rPr>
              <a:t>TS1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40152" y="602128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 smtClean="0">
                <a:solidFill>
                  <a:srgbClr val="FF0000"/>
                </a:solidFill>
              </a:rPr>
              <a:t>EMuS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3528" y="5949280"/>
            <a:ext cx="3888432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CSNS-II Schematic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7788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新封面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61"/>
          <a:stretch/>
        </p:blipFill>
        <p:spPr bwMode="auto">
          <a:xfrm>
            <a:off x="6444208" y="3878438"/>
            <a:ext cx="2541166" cy="280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Low-energy high-power accelerators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2564903"/>
            <a:ext cx="5472608" cy="3687475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ADS test facilities</a:t>
            </a: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IMP: </a:t>
            </a:r>
            <a:r>
              <a:rPr lang="en-US" altLang="zh-CN" sz="2200" dirty="0">
                <a:solidFill>
                  <a:srgbClr val="0070C0"/>
                </a:solidFill>
              </a:rPr>
              <a:t>CW proton </a:t>
            </a:r>
            <a:r>
              <a:rPr lang="en-US" altLang="zh-CN" sz="2200" dirty="0" smtClean="0">
                <a:solidFill>
                  <a:srgbClr val="0070C0"/>
                </a:solidFill>
              </a:rPr>
              <a:t>front-end, 25 MeV, 10 mA, max: 200 kW, RFQ-HWR-Spoke (162.5 MHz) </a:t>
            </a: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IHEP: </a:t>
            </a:r>
            <a:r>
              <a:rPr lang="en-US" altLang="zh-CN" sz="2200" dirty="0">
                <a:solidFill>
                  <a:srgbClr val="0070C0"/>
                </a:solidFill>
              </a:rPr>
              <a:t>CW proton </a:t>
            </a:r>
            <a:r>
              <a:rPr lang="en-US" altLang="zh-CN" sz="2200" dirty="0" smtClean="0">
                <a:solidFill>
                  <a:srgbClr val="0070C0"/>
                </a:solidFill>
              </a:rPr>
              <a:t>front-end, 10 MeV, 10 mA, 100 kW, RFQ-Spoke (325 MHz)</a:t>
            </a:r>
          </a:p>
          <a:p>
            <a:r>
              <a:rPr lang="en-US" altLang="zh-CN" dirty="0" smtClean="0"/>
              <a:t>CYCIAE-100 H- cyclotron @CIAE</a:t>
            </a:r>
          </a:p>
          <a:p>
            <a:pPr lvl="1"/>
            <a:r>
              <a:rPr lang="en-US" altLang="zh-CN" sz="2200" dirty="0">
                <a:solidFill>
                  <a:srgbClr val="0070C0"/>
                </a:solidFill>
              </a:rPr>
              <a:t>100 MeV, 500 </a:t>
            </a:r>
            <a:r>
              <a:rPr lang="en-US" altLang="zh-CN" sz="2200" dirty="0">
                <a:solidFill>
                  <a:srgbClr val="0070C0"/>
                </a:solidFill>
                <a:sym typeface="Symbol" panose="05050102010706020507" pitchFamily="18" charset="2"/>
              </a:rPr>
              <a:t>A, max: </a:t>
            </a:r>
            <a:r>
              <a:rPr lang="en-US" altLang="zh-CN" sz="2200" dirty="0">
                <a:solidFill>
                  <a:srgbClr val="0070C0"/>
                </a:solidFill>
              </a:rPr>
              <a:t>50 kW</a:t>
            </a:r>
          </a:p>
          <a:p>
            <a:pPr lvl="1"/>
            <a:r>
              <a:rPr lang="en-US" altLang="zh-CN" sz="2200" dirty="0">
                <a:solidFill>
                  <a:srgbClr val="0070C0"/>
                </a:solidFill>
              </a:rPr>
              <a:t>Multi-purpose: ISOL driver for radioactive ion beams, neutron source, isotope production, etc.</a:t>
            </a:r>
          </a:p>
          <a:p>
            <a:pPr marL="457200" lvl="1" indent="0">
              <a:buNone/>
            </a:pPr>
            <a:endParaRPr lang="zh-CN" altLang="en-US" sz="2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19CD0-8D4D-42FB-839F-4C6C0F92230C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9" y="1284057"/>
            <a:ext cx="9158024" cy="1114147"/>
          </a:xfrm>
          <a:prstGeom prst="rect">
            <a:avLst/>
          </a:prstGeom>
        </p:spPr>
      </p:pic>
      <p:pic>
        <p:nvPicPr>
          <p:cNvPr id="1026" name="Picture 2" descr="ADS强流质子加速器注入器I获重大突破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6" b="13923"/>
          <a:stretch/>
        </p:blipFill>
        <p:spPr bwMode="auto">
          <a:xfrm>
            <a:off x="5580112" y="2492896"/>
            <a:ext cx="3516123" cy="155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822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597159" y="202466"/>
            <a:ext cx="7886700" cy="6584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kumimoji="1" lang="en-US" altLang="zh-CN" sz="3600" b="1" dirty="0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HIAF Project (Under construction)</a:t>
            </a:r>
            <a:endParaRPr kumimoji="1" lang="zh-CN" altLang="en-US" sz="3600" b="1" dirty="0">
              <a:solidFill>
                <a:srgbClr val="FF0000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443" y="1700808"/>
            <a:ext cx="6131318" cy="4570424"/>
          </a:xfrm>
          <a:prstGeom prst="rect">
            <a:avLst/>
          </a:prstGeom>
        </p:spPr>
      </p:pic>
      <p:sp>
        <p:nvSpPr>
          <p:cNvPr id="4" name="Text Box 211"/>
          <p:cNvSpPr txBox="1">
            <a:spLocks noChangeArrowheads="1"/>
          </p:cNvSpPr>
          <p:nvPr/>
        </p:nvSpPr>
        <p:spPr bwMode="auto">
          <a:xfrm>
            <a:off x="35496" y="4761148"/>
            <a:ext cx="2808312" cy="1492716"/>
          </a:xfrm>
          <a:prstGeom prst="rect">
            <a:avLst/>
          </a:prstGeom>
          <a:noFill/>
          <a:ln w="3175"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/>
                </a:solidFill>
                <a:latin typeface="Arial Narrow" panose="020B0606020202030204" pitchFamily="34" charset="0"/>
                <a:ea typeface="仿宋_GB2312" pitchFamily="49" charset="-122"/>
                <a:cs typeface="Times New Roman" pitchFamily="18" charset="0"/>
              </a:rPr>
              <a:t>BRing1: Booster ring 1</a:t>
            </a:r>
            <a:endParaRPr lang="zh-CN" altLang="en-US" sz="1600" b="1" dirty="0">
              <a:solidFill>
                <a:schemeClr val="tx1"/>
              </a:solidFill>
              <a:latin typeface="Arial Narrow" panose="020B0606020202030204" pitchFamily="34" charset="0"/>
              <a:ea typeface="仿宋_GB2312" pitchFamily="49" charset="-122"/>
              <a:cs typeface="Times New Roman" pitchFamily="18" charset="0"/>
            </a:endParaRPr>
          </a:p>
          <a:p>
            <a:pPr>
              <a:defRPr/>
            </a:pPr>
            <a:r>
              <a:rPr lang="en-US" altLang="zh-CN" sz="1400" b="1" dirty="0">
                <a:solidFill>
                  <a:schemeClr val="tx1"/>
                </a:solidFill>
                <a:latin typeface="Arial" charset="0"/>
              </a:rPr>
              <a:t>Circumference: 600 m</a:t>
            </a:r>
          </a:p>
          <a:p>
            <a:pPr>
              <a:defRPr/>
            </a:pPr>
            <a:r>
              <a:rPr lang="en-US" altLang="zh-CN" sz="1400" b="1" dirty="0">
                <a:solidFill>
                  <a:schemeClr val="tx1"/>
                </a:solidFill>
                <a:latin typeface="Arial" charset="0"/>
              </a:rPr>
              <a:t>Rigidity: 34 Tm</a:t>
            </a:r>
          </a:p>
          <a:p>
            <a:pPr>
              <a:spcBef>
                <a:spcPts val="600"/>
              </a:spcBef>
              <a:defRPr/>
            </a:pPr>
            <a:r>
              <a:rPr lang="en-US" altLang="zh-CN" sz="1400" b="1" dirty="0">
                <a:solidFill>
                  <a:schemeClr val="tx1"/>
                </a:solidFill>
                <a:latin typeface="Arial" charset="0"/>
              </a:rPr>
              <a:t>Large acceptance (200/100)</a:t>
            </a:r>
          </a:p>
          <a:p>
            <a:pPr>
              <a:spcBef>
                <a:spcPts val="0"/>
              </a:spcBef>
              <a:defRPr/>
            </a:pPr>
            <a:r>
              <a:rPr lang="en-US" altLang="zh-CN" sz="1400" b="1" dirty="0">
                <a:solidFill>
                  <a:schemeClr val="tx1"/>
                </a:solidFill>
                <a:latin typeface="Arial" charset="0"/>
              </a:rPr>
              <a:t>Two planes painting injection</a:t>
            </a:r>
          </a:p>
          <a:p>
            <a:pPr>
              <a:defRPr/>
            </a:pPr>
            <a:r>
              <a:rPr lang="en-US" altLang="zh-CN" sz="1400" b="1" dirty="0">
                <a:solidFill>
                  <a:schemeClr val="tx1"/>
                </a:solidFill>
                <a:latin typeface="Arial" charset="0"/>
              </a:rPr>
              <a:t>Fast ramping rate</a:t>
            </a:r>
            <a:r>
              <a:rPr lang="zh-CN" altLang="en-US" sz="1400" b="1" dirty="0">
                <a:solidFill>
                  <a:schemeClr val="tx1"/>
                </a:solidFill>
                <a:latin typeface="Arial" charset="0"/>
              </a:rPr>
              <a:t>（</a:t>
            </a:r>
            <a:r>
              <a:rPr lang="en-US" altLang="zh-CN" sz="1400" b="1" dirty="0">
                <a:solidFill>
                  <a:schemeClr val="tx1"/>
                </a:solidFill>
                <a:latin typeface="Arial" charset="0"/>
              </a:rPr>
              <a:t>5-10Hz</a:t>
            </a:r>
            <a:r>
              <a:rPr lang="zh-CN" altLang="en-US" sz="1400" dirty="0">
                <a:solidFill>
                  <a:schemeClr val="tx1"/>
                </a:solidFill>
                <a:latin typeface="Arial" charset="0"/>
              </a:rPr>
              <a:t>）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sp>
        <p:nvSpPr>
          <p:cNvPr id="5" name="Text Box 211"/>
          <p:cNvSpPr txBox="1">
            <a:spLocks noChangeArrowheads="1"/>
          </p:cNvSpPr>
          <p:nvPr/>
        </p:nvSpPr>
        <p:spPr bwMode="auto">
          <a:xfrm>
            <a:off x="2615171" y="5733256"/>
            <a:ext cx="2928937" cy="707886"/>
          </a:xfrm>
          <a:prstGeom prst="rect">
            <a:avLst/>
          </a:prstGeom>
          <a:noFill/>
          <a:ln w="3175"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iLinac</a:t>
            </a:r>
            <a:r>
              <a:rPr lang="en-US" altLang="zh-CN" sz="1600" b="1" dirty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  <a:r>
              <a:rPr lang="en-US" altLang="zh-CN" sz="1600" b="1" dirty="0">
                <a:solidFill>
                  <a:schemeClr val="tx1"/>
                </a:solidFill>
                <a:latin typeface="Arial Narrow" panose="020B0606020202030204" pitchFamily="34" charset="0"/>
                <a:ea typeface="仿宋_GB2312" pitchFamily="49" charset="-122"/>
                <a:cs typeface="Times New Roman" pitchFamily="18" charset="0"/>
              </a:rPr>
              <a:t> Superconducting </a:t>
            </a:r>
            <a:r>
              <a:rPr lang="en-US" altLang="zh-CN" sz="1600" b="1" dirty="0" err="1">
                <a:solidFill>
                  <a:schemeClr val="tx1"/>
                </a:solidFill>
                <a:latin typeface="Arial Narrow" panose="020B0606020202030204" pitchFamily="34" charset="0"/>
                <a:ea typeface="仿宋_GB2312" pitchFamily="49" charset="-122"/>
                <a:cs typeface="Times New Roman" pitchFamily="18" charset="0"/>
              </a:rPr>
              <a:t>linac</a:t>
            </a:r>
            <a:endParaRPr lang="en-US" altLang="zh-CN" sz="1600" b="1" dirty="0">
              <a:solidFill>
                <a:schemeClr val="tx1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>
              <a:defRPr/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</a:rPr>
              <a:t>Length:100 m</a:t>
            </a:r>
          </a:p>
          <a:p>
            <a:pPr>
              <a:defRPr/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</a:rPr>
              <a:t>Energy: 17~22 MeV/u(U</a:t>
            </a:r>
            <a:r>
              <a:rPr lang="en-US" altLang="zh-CN" sz="1200" b="1" baseline="30000" dirty="0">
                <a:solidFill>
                  <a:schemeClr val="tx1"/>
                </a:solidFill>
                <a:latin typeface="Arial" pitchFamily="34" charset="0"/>
              </a:rPr>
              <a:t>35+ ~ 46+</a:t>
            </a: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6" name="Text Box 211"/>
          <p:cNvSpPr txBox="1">
            <a:spLocks noChangeArrowheads="1"/>
          </p:cNvSpPr>
          <p:nvPr/>
        </p:nvSpPr>
        <p:spPr bwMode="auto">
          <a:xfrm>
            <a:off x="6993815" y="5111486"/>
            <a:ext cx="2403546" cy="553998"/>
          </a:xfrm>
          <a:prstGeom prst="rect">
            <a:avLst/>
          </a:prstGeom>
          <a:noFill/>
          <a:ln w="3175"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SECRAL and FECR </a:t>
            </a:r>
          </a:p>
          <a:p>
            <a:pPr>
              <a:defRPr/>
            </a:pPr>
            <a:r>
              <a:rPr lang="en-US" altLang="zh-CN" sz="1400" dirty="0">
                <a:solidFill>
                  <a:schemeClr val="tx1"/>
                </a:solidFill>
                <a:latin typeface="Arial" charset="0"/>
              </a:rPr>
              <a:t> 28-45GHz,1.0emA(U</a:t>
            </a:r>
            <a:r>
              <a:rPr lang="en-US" altLang="zh-CN" sz="1400" baseline="30000" dirty="0">
                <a:solidFill>
                  <a:schemeClr val="tx1"/>
                </a:solidFill>
                <a:latin typeface="Arial" charset="0"/>
              </a:rPr>
              <a:t>35+</a:t>
            </a:r>
            <a:r>
              <a:rPr lang="en-US" altLang="zh-CN" sz="1400" dirty="0">
                <a:solidFill>
                  <a:schemeClr val="tx1"/>
                </a:solidFill>
                <a:latin typeface="Arial" charset="0"/>
              </a:rPr>
              <a:t>)</a:t>
            </a:r>
          </a:p>
        </p:txBody>
      </p:sp>
      <p:sp>
        <p:nvSpPr>
          <p:cNvPr id="7" name="Text Box 211"/>
          <p:cNvSpPr txBox="1">
            <a:spLocks noChangeArrowheads="1"/>
          </p:cNvSpPr>
          <p:nvPr/>
        </p:nvSpPr>
        <p:spPr bwMode="auto">
          <a:xfrm>
            <a:off x="6573054" y="2221756"/>
            <a:ext cx="2267744" cy="1200329"/>
          </a:xfrm>
          <a:prstGeom prst="rect">
            <a:avLst/>
          </a:prstGeom>
          <a:noFill/>
          <a:ln w="3175"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schemeClr val="tx1"/>
                </a:solidFill>
                <a:latin typeface="Arial Narrow" panose="020B0606020202030204" pitchFamily="34" charset="0"/>
                <a:ea typeface="仿宋_GB2312" pitchFamily="49" charset="-122"/>
                <a:cs typeface="Times New Roman" pitchFamily="18" charset="0"/>
              </a:rPr>
              <a:t>SRing</a:t>
            </a:r>
            <a:r>
              <a:rPr lang="en-US" altLang="zh-CN" sz="1600" b="1" dirty="0">
                <a:solidFill>
                  <a:schemeClr val="tx1"/>
                </a:solidFill>
                <a:latin typeface="Arial Narrow" panose="020B0606020202030204" pitchFamily="34" charset="0"/>
                <a:ea typeface="仿宋_GB2312" pitchFamily="49" charset="-122"/>
                <a:cs typeface="Times New Roman" pitchFamily="18" charset="0"/>
              </a:rPr>
              <a:t>: Spectrometer ring</a:t>
            </a:r>
          </a:p>
          <a:p>
            <a:pPr>
              <a:defRPr/>
            </a:pPr>
            <a:r>
              <a:rPr lang="en-US" altLang="zh-CN" sz="1300" b="1" dirty="0">
                <a:solidFill>
                  <a:schemeClr val="tx1"/>
                </a:solidFill>
                <a:latin typeface="Arial" pitchFamily="34" charset="0"/>
              </a:rPr>
              <a:t>Circumference: 273m</a:t>
            </a:r>
          </a:p>
          <a:p>
            <a:pPr>
              <a:defRPr/>
            </a:pPr>
            <a:r>
              <a:rPr lang="en-US" altLang="zh-CN" sz="1300" b="1" dirty="0">
                <a:solidFill>
                  <a:schemeClr val="tx1"/>
                </a:solidFill>
                <a:latin typeface="Arial" pitchFamily="34" charset="0"/>
              </a:rPr>
              <a:t>Rigidity: 13-15 Tm</a:t>
            </a:r>
          </a:p>
          <a:p>
            <a:pPr>
              <a:spcBef>
                <a:spcPts val="0"/>
              </a:spcBef>
              <a:defRPr/>
            </a:pPr>
            <a:r>
              <a:rPr lang="en-US" altLang="zh-CN" sz="1000" b="1" dirty="0">
                <a:solidFill>
                  <a:schemeClr val="tx1"/>
                </a:solidFill>
                <a:latin typeface="Arial" pitchFamily="34" charset="0"/>
              </a:rPr>
              <a:t>Electron/Stochastic cooling </a:t>
            </a:r>
          </a:p>
          <a:p>
            <a:pPr>
              <a:spcBef>
                <a:spcPts val="0"/>
              </a:spcBef>
              <a:defRPr/>
            </a:pPr>
            <a:r>
              <a:rPr lang="en-US" altLang="zh-CN" sz="1000" b="1" dirty="0" err="1">
                <a:solidFill>
                  <a:srgbClr val="FF0000"/>
                </a:solidFill>
                <a:latin typeface="Arial" pitchFamily="34" charset="0"/>
              </a:rPr>
              <a:t>Pricise</a:t>
            </a:r>
            <a:r>
              <a:rPr lang="en-US" altLang="zh-CN" sz="1000" b="1" dirty="0">
                <a:solidFill>
                  <a:srgbClr val="FF0000"/>
                </a:solidFill>
                <a:latin typeface="Arial" pitchFamily="34" charset="0"/>
              </a:rPr>
              <a:t> Measurement </a:t>
            </a:r>
            <a:r>
              <a:rPr lang="en-US" altLang="zh-CN" sz="1000" b="1" dirty="0">
                <a:solidFill>
                  <a:schemeClr val="tx1"/>
                </a:solidFill>
                <a:latin typeface="Arial" pitchFamily="34" charset="0"/>
              </a:rPr>
              <a:t>by Two TOF detectors, Four operation modes</a:t>
            </a:r>
          </a:p>
        </p:txBody>
      </p:sp>
      <p:sp>
        <p:nvSpPr>
          <p:cNvPr id="8" name="矩形 7"/>
          <p:cNvSpPr/>
          <p:nvPr/>
        </p:nvSpPr>
        <p:spPr>
          <a:xfrm>
            <a:off x="2625795" y="1953307"/>
            <a:ext cx="176743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15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30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4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60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5755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2906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057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208" algn="l" defTabSz="91430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300" b="1" dirty="0">
                <a:latin typeface="Arial" charset="0"/>
                <a:ea typeface="宋体" charset="-122"/>
              </a:rPr>
              <a:t>L: 180m, B</a:t>
            </a:r>
            <a:r>
              <a:rPr lang="el-GR" altLang="zh-CN" sz="1300" b="1" dirty="0">
                <a:latin typeface="Arial" charset="0"/>
                <a:ea typeface="宋体" charset="-122"/>
              </a:rPr>
              <a:t>ρ</a:t>
            </a:r>
            <a:r>
              <a:rPr lang="en-US" altLang="zh-CN" sz="1300" b="1" dirty="0">
                <a:latin typeface="Arial" charset="0"/>
                <a:ea typeface="宋体" charset="-122"/>
              </a:rPr>
              <a:t>: 25 Tm</a:t>
            </a:r>
            <a:endParaRPr lang="zh-CN" altLang="en-US" sz="1300" b="1" dirty="0">
              <a:latin typeface="Arial" charset="0"/>
              <a:ea typeface="宋体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98198" y="2176354"/>
            <a:ext cx="93326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000" b="1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HFRS </a:t>
            </a:r>
            <a:endParaRPr lang="zh-CN" altLang="en-US" sz="2000" b="1" dirty="0"/>
          </a:p>
        </p:txBody>
      </p:sp>
      <p:sp>
        <p:nvSpPr>
          <p:cNvPr id="10" name="矩形 24"/>
          <p:cNvSpPr>
            <a:spLocks noChangeArrowheads="1"/>
          </p:cNvSpPr>
          <p:nvPr/>
        </p:nvSpPr>
        <p:spPr bwMode="auto">
          <a:xfrm>
            <a:off x="299024" y="1844824"/>
            <a:ext cx="2249996" cy="1220847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altLang="zh-CN" sz="16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External target station</a:t>
            </a:r>
          </a:p>
          <a:p>
            <a:pPr>
              <a:lnSpc>
                <a:spcPts val="16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13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High Energy Density Physics</a:t>
            </a:r>
            <a:endParaRPr lang="zh-CN" altLang="en-US" sz="1300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Nuclear Matter study-CEE</a:t>
            </a:r>
          </a:p>
          <a:p>
            <a:pPr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 err="1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Hypernuclear</a:t>
            </a:r>
            <a:endParaRPr lang="en-US" altLang="zh-CN" sz="1300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High energy irradiation </a:t>
            </a:r>
          </a:p>
        </p:txBody>
      </p:sp>
      <p:sp>
        <p:nvSpPr>
          <p:cNvPr id="11" name="矩形 10"/>
          <p:cNvSpPr/>
          <p:nvPr/>
        </p:nvSpPr>
        <p:spPr>
          <a:xfrm>
            <a:off x="5228092" y="5753079"/>
            <a:ext cx="2146742" cy="553998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altLang="zh-CN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Low energy nuclear</a:t>
            </a: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en-US" altLang="zh-CN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structure terminal </a:t>
            </a:r>
            <a:endParaRPr lang="zh-CN" altLang="en-US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40509" y="990589"/>
            <a:ext cx="40950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HIAF-I: 2018-2025</a:t>
            </a:r>
          </a:p>
          <a:p>
            <a:r>
              <a:rPr lang="en-US" altLang="zh-CN" sz="2000" b="1" dirty="0"/>
              <a:t>Budget: 1.62+1.2 B CNY, approved </a:t>
            </a:r>
            <a:endParaRPr lang="zh-CN" altLang="en-US" sz="2000" b="1" dirty="0"/>
          </a:p>
        </p:txBody>
      </p:sp>
      <p:sp>
        <p:nvSpPr>
          <p:cNvPr id="13" name="矩形 12"/>
          <p:cNvSpPr/>
          <p:nvPr/>
        </p:nvSpPr>
        <p:spPr>
          <a:xfrm>
            <a:off x="374363" y="872716"/>
            <a:ext cx="3502049" cy="923330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</a:rPr>
              <a:t>E</a:t>
            </a:r>
            <a:r>
              <a:rPr lang="en-US" altLang="zh-CN" b="1" baseline="-25000" dirty="0">
                <a:solidFill>
                  <a:srgbClr val="000000"/>
                </a:solidFill>
              </a:rPr>
              <a:t>B1</a:t>
            </a:r>
            <a:r>
              <a:rPr lang="en-US" altLang="zh-CN" b="1" dirty="0">
                <a:solidFill>
                  <a:srgbClr val="000000"/>
                </a:solidFill>
              </a:rPr>
              <a:t>: 0.8 </a:t>
            </a:r>
            <a:r>
              <a:rPr lang="en-US" altLang="zh-CN" b="1" dirty="0" err="1">
                <a:solidFill>
                  <a:srgbClr val="000000"/>
                </a:solidFill>
              </a:rPr>
              <a:t>AGeV</a:t>
            </a:r>
            <a:r>
              <a:rPr lang="en-US" altLang="zh-CN" b="1" dirty="0">
                <a:solidFill>
                  <a:srgbClr val="000000"/>
                </a:solidFill>
              </a:rPr>
              <a:t>, 3×10</a:t>
            </a:r>
            <a:r>
              <a:rPr lang="en-US" altLang="zh-CN" b="1" baseline="30000" dirty="0">
                <a:solidFill>
                  <a:srgbClr val="000000"/>
                </a:solidFill>
              </a:rPr>
              <a:t>10</a:t>
            </a:r>
            <a:r>
              <a:rPr lang="en-US" altLang="zh-CN" b="1" dirty="0">
                <a:solidFill>
                  <a:srgbClr val="000000"/>
                </a:solidFill>
              </a:rPr>
              <a:t>ppp </a:t>
            </a:r>
            <a:r>
              <a:rPr lang="en-US" altLang="zh-CN" b="1" baseline="30000" dirty="0">
                <a:solidFill>
                  <a:srgbClr val="000000"/>
                </a:solidFill>
              </a:rPr>
              <a:t>238</a:t>
            </a:r>
            <a:r>
              <a:rPr lang="en-US" altLang="zh-CN" b="1" dirty="0">
                <a:solidFill>
                  <a:srgbClr val="000000"/>
                </a:solidFill>
              </a:rPr>
              <a:t>U</a:t>
            </a:r>
            <a:r>
              <a:rPr lang="en-US" altLang="zh-CN" b="1" baseline="30000" dirty="0">
                <a:solidFill>
                  <a:srgbClr val="000000"/>
                </a:solidFill>
              </a:rPr>
              <a:t>35+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1.75AGeV, 7.5×10</a:t>
            </a:r>
            <a:r>
              <a:rPr lang="en-US" altLang="zh-CN" b="1" baseline="30000" dirty="0">
                <a:solidFill>
                  <a:srgbClr val="000000"/>
                </a:solidFill>
              </a:rPr>
              <a:t>10</a:t>
            </a:r>
            <a:r>
              <a:rPr lang="en-US" altLang="zh-CN" b="1" dirty="0">
                <a:solidFill>
                  <a:srgbClr val="000000"/>
                </a:solidFill>
              </a:rPr>
              <a:t>ppp </a:t>
            </a:r>
            <a:r>
              <a:rPr lang="en-US" altLang="zh-CN" b="1" baseline="30000" dirty="0">
                <a:solidFill>
                  <a:srgbClr val="000000"/>
                </a:solidFill>
              </a:rPr>
              <a:t>78</a:t>
            </a:r>
            <a:r>
              <a:rPr lang="en-US" altLang="zh-CN" b="1" dirty="0">
                <a:solidFill>
                  <a:srgbClr val="000000"/>
                </a:solidFill>
              </a:rPr>
              <a:t>Kr</a:t>
            </a:r>
            <a:r>
              <a:rPr lang="en-US" altLang="zh-CN" b="1" baseline="30000" dirty="0">
                <a:solidFill>
                  <a:srgbClr val="000000"/>
                </a:solidFill>
              </a:rPr>
              <a:t>19+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2.6~3.0AGeV, 1.0×10</a:t>
            </a:r>
            <a:r>
              <a:rPr lang="en-US" altLang="zh-CN" b="1" baseline="30000" dirty="0">
                <a:solidFill>
                  <a:srgbClr val="000000"/>
                </a:solidFill>
              </a:rPr>
              <a:t>11</a:t>
            </a:r>
            <a:r>
              <a:rPr lang="en-US" altLang="zh-CN" b="1" dirty="0">
                <a:solidFill>
                  <a:srgbClr val="000000"/>
                </a:solidFill>
              </a:rPr>
              <a:t>ppp </a:t>
            </a:r>
            <a:r>
              <a:rPr lang="en-US" altLang="zh-CN" b="1" baseline="30000" dirty="0">
                <a:solidFill>
                  <a:srgbClr val="000000"/>
                </a:solidFill>
              </a:rPr>
              <a:t>16</a:t>
            </a:r>
            <a:r>
              <a:rPr lang="en-US" altLang="zh-CN" b="1" dirty="0">
                <a:solidFill>
                  <a:srgbClr val="000000"/>
                </a:solidFill>
              </a:rPr>
              <a:t>O</a:t>
            </a:r>
            <a:r>
              <a:rPr lang="en-US" altLang="zh-CN" b="1" baseline="30000" dirty="0">
                <a:solidFill>
                  <a:srgbClr val="000000"/>
                </a:solidFill>
              </a:rPr>
              <a:t>6+</a:t>
            </a:r>
          </a:p>
        </p:txBody>
      </p:sp>
    </p:spTree>
    <p:extLst>
      <p:ext uri="{BB962C8B-B14F-4D97-AF65-F5344CB8AC3E}">
        <p14:creationId xmlns:p14="http://schemas.microsoft.com/office/powerpoint/2010/main" val="3150518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0566" y="1808820"/>
            <a:ext cx="8813435" cy="3312368"/>
          </a:xfrm>
          <a:prstGeom prst="rect">
            <a:avLst/>
          </a:prstGeom>
        </p:spPr>
      </p:pic>
      <p:sp>
        <p:nvSpPr>
          <p:cNvPr id="352" name="Shape 352"/>
          <p:cNvSpPr>
            <a:spLocks noGrp="1"/>
          </p:cNvSpPr>
          <p:nvPr>
            <p:ph type="title"/>
          </p:nvPr>
        </p:nvSpPr>
        <p:spPr>
          <a:xfrm>
            <a:off x="561073" y="188640"/>
            <a:ext cx="8352420" cy="50530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anchor="ctr"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dobe Devanagari" panose="02040503050201020203" pitchFamily="18" charset="0"/>
                <a:ea typeface="Times New Roman" panose="02020503050405090304" pitchFamily="18" charset="0"/>
                <a:cs typeface="Adobe Devanagari" panose="02040503050201020203" pitchFamily="18" charset="0"/>
              </a:rPr>
              <a:t>CiADS</a:t>
            </a:r>
            <a:r>
              <a:rPr lang="en-US" dirty="0" smtClean="0">
                <a:solidFill>
                  <a:srgbClr val="FF0000"/>
                </a:solidFill>
                <a:latin typeface="Adobe Devanagari" panose="02040503050201020203" pitchFamily="18" charset="0"/>
                <a:ea typeface="Times New Roman" panose="02020503050405090304" pitchFamily="18" charset="0"/>
                <a:cs typeface="Adobe Devanagari" panose="02040503050201020203" pitchFamily="18" charset="0"/>
              </a:rPr>
              <a:t> (Construction:</a:t>
            </a:r>
            <a:r>
              <a:rPr lang="en-US" altLang="zh-CN" dirty="0" smtClean="0">
                <a:solidFill>
                  <a:srgbClr val="FF0000"/>
                </a:solidFill>
                <a:latin typeface="Adobe Devanagari" panose="02040503050201020203" pitchFamily="18" charset="0"/>
                <a:ea typeface="Times New Roman" panose="02020503050405090304" pitchFamily="18" charset="0"/>
                <a:cs typeface="Adobe Devanagari" panose="02040503050201020203" pitchFamily="18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Adobe Devanagari" panose="02040503050201020203" pitchFamily="18" charset="0"/>
                <a:ea typeface="Times New Roman" panose="02020503050405090304" pitchFamily="18" charset="0"/>
                <a:cs typeface="Adobe Devanagari" panose="02040503050201020203" pitchFamily="18" charset="0"/>
              </a:rPr>
              <a:t>2021-2027)</a:t>
            </a:r>
            <a:endParaRPr dirty="0">
              <a:solidFill>
                <a:srgbClr val="FF0000"/>
              </a:solidFill>
              <a:latin typeface="Adobe Devanagari" panose="02040503050201020203" pitchFamily="18" charset="0"/>
              <a:ea typeface="Times New Roman" panose="02020503050405090304" pitchFamily="18" charset="0"/>
              <a:cs typeface="Adobe Devanagari" panose="02040503050201020203" pitchFamily="18" charset="0"/>
            </a:endParaRPr>
          </a:p>
        </p:txBody>
      </p:sp>
      <p:graphicFrame>
        <p:nvGraphicFramePr>
          <p:cNvPr id="1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860817"/>
              </p:ext>
            </p:extLst>
          </p:nvPr>
        </p:nvGraphicFramePr>
        <p:xfrm>
          <a:off x="139095" y="1052736"/>
          <a:ext cx="3100757" cy="21526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6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6528">
                <a:tc>
                  <a:txBody>
                    <a:bodyPr/>
                    <a:lstStyle/>
                    <a:p>
                      <a:r>
                        <a:rPr lang="en-US" altLang="en-US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Design </a:t>
                      </a: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Particle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proton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528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Energy</a:t>
                      </a:r>
                      <a:r>
                        <a:rPr lang="zh-CN" altLang="en-US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 </a:t>
                      </a:r>
                    </a:p>
                  </a:txBody>
                  <a:tcPr marL="51435" marR="51435" marT="27861" marB="27861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500 (250) MeV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528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Beam</a:t>
                      </a:r>
                      <a:r>
                        <a:rPr lang="zh-CN" altLang="en-US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 </a:t>
                      </a: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current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tc>
                  <a:txBody>
                    <a:bodyPr/>
                    <a:lstStyle/>
                    <a:p>
                      <a:r>
                        <a:rPr lang="zh-CN" altLang="zh-CN" sz="1400" b="1" dirty="0">
                          <a:solidFill>
                            <a:srgbClr val="FF0000"/>
                          </a:solidFill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5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 (10) mA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528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Beam</a:t>
                      </a:r>
                      <a:r>
                        <a:rPr lang="zh-CN" altLang="en-US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 </a:t>
                      </a: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power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2.5 MW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528">
                <a:tc>
                  <a:txBody>
                    <a:bodyPr/>
                    <a:lstStyle/>
                    <a:p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Operation</a:t>
                      </a:r>
                      <a:r>
                        <a:rPr lang="zh-CN" altLang="en-US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 </a:t>
                      </a: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mode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err="1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CW&amp;Pulse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Beam</a:t>
                      </a:r>
                      <a:r>
                        <a:rPr lang="zh-CN" altLang="en-US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 </a:t>
                      </a: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loss</a:t>
                      </a:r>
                      <a:r>
                        <a:rPr lang="zh-CN" altLang="en-US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 </a:t>
                      </a:r>
                    </a:p>
                  </a:txBody>
                  <a:tcPr marL="51435" marR="51435" marT="27861" marB="2786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＜</a:t>
                      </a: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1 W/m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Reactor power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7.5 </a:t>
                      </a:r>
                      <a:r>
                        <a:rPr lang="en-US" altLang="zh-CN" sz="1400" b="1" dirty="0" err="1">
                          <a:solidFill>
                            <a:srgbClr val="FF0000"/>
                          </a:solidFill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MWt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Cryogenic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dirty="0">
                          <a:latin typeface="+mj-lt"/>
                          <a:ea typeface="华文细黑" pitchFamily="2" charset="-122"/>
                          <a:cs typeface="Times New Roman" panose="02020503050405090304" pitchFamily="18" charset="0"/>
                        </a:rPr>
                        <a:t>2 K</a:t>
                      </a:r>
                      <a:endParaRPr lang="zh-CN" altLang="en-US" sz="1400" b="1" dirty="0">
                        <a:latin typeface="+mj-lt"/>
                        <a:ea typeface="华文细黑" pitchFamily="2" charset="-122"/>
                        <a:cs typeface="Times New Roman" panose="02020503050405090304" pitchFamily="18" charset="0"/>
                      </a:endParaRPr>
                    </a:p>
                  </a:txBody>
                  <a:tcPr marL="51435" marR="51435" marT="27861" marB="27861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6" name="TextBox 3"/>
          <p:cNvSpPr txBox="1"/>
          <p:nvPr/>
        </p:nvSpPr>
        <p:spPr bwMode="auto">
          <a:xfrm>
            <a:off x="3604375" y="836712"/>
            <a:ext cx="3100757" cy="13234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>
                <a:latin typeface="+mj-lt"/>
                <a:ea typeface="STHeiti Light" charset="-122"/>
                <a:cs typeface="Times New Roman" panose="02020503050405090304" pitchFamily="18" charset="0"/>
              </a:rPr>
              <a:t>Beam trips goal:</a:t>
            </a:r>
            <a:endParaRPr kumimoji="1" lang="zh-CN" altLang="en-US" sz="1600" b="1" dirty="0">
              <a:latin typeface="+mj-lt"/>
              <a:ea typeface="STHeiti Light" charset="-122"/>
              <a:cs typeface="Times New Roman" panose="02020503050405090304" pitchFamily="18" charset="0"/>
            </a:endParaRPr>
          </a:p>
          <a:p>
            <a:r>
              <a:rPr kumimoji="1" lang="en-US" altLang="zh-CN" sz="1600" b="1" dirty="0">
                <a:latin typeface="+mj-lt"/>
                <a:ea typeface="STHeiti Light" charset="-122"/>
                <a:cs typeface="Times New Roman" panose="02020503050405090304" pitchFamily="18" charset="0"/>
              </a:rPr>
              <a:t> 	&lt;10s,                -</a:t>
            </a:r>
            <a:endParaRPr kumimoji="1" lang="zh-CN" altLang="en-US" sz="1600" b="1" dirty="0">
              <a:latin typeface="+mj-lt"/>
              <a:ea typeface="STHeiti Light" charset="-122"/>
              <a:cs typeface="Times New Roman" panose="02020503050405090304" pitchFamily="18" charset="0"/>
            </a:endParaRPr>
          </a:p>
          <a:p>
            <a:r>
              <a:rPr kumimoji="1" lang="en-US" altLang="zh-CN" sz="1600" b="1" dirty="0">
                <a:latin typeface="+mj-lt"/>
                <a:ea typeface="STHeiti Light" charset="-122"/>
                <a:cs typeface="Times New Roman" panose="02020503050405090304" pitchFamily="18" charset="0"/>
              </a:rPr>
              <a:t>	10s</a:t>
            </a:r>
            <a:r>
              <a:rPr kumimoji="1" lang="zh-CN" altLang="en-US" sz="1600" b="1" dirty="0">
                <a:latin typeface="+mj-lt"/>
                <a:ea typeface="STHeiti Light" charset="-122"/>
                <a:cs typeface="Times New Roman" panose="02020503050405090304" pitchFamily="18" charset="0"/>
              </a:rPr>
              <a:t>～</a:t>
            </a:r>
            <a:r>
              <a:rPr kumimoji="1" lang="en-US" altLang="zh-CN" sz="1600" b="1" dirty="0">
                <a:latin typeface="+mj-lt"/>
                <a:ea typeface="STHeiti Light" charset="-122"/>
                <a:cs typeface="Times New Roman" panose="02020503050405090304" pitchFamily="18" charset="0"/>
              </a:rPr>
              <a:t>5min,     2500/y</a:t>
            </a:r>
            <a:endParaRPr kumimoji="1" lang="zh-CN" altLang="en-US" sz="1600" b="1" dirty="0">
              <a:latin typeface="+mj-lt"/>
              <a:ea typeface="STHeiti Light" charset="-122"/>
              <a:cs typeface="Times New Roman" panose="02020503050405090304" pitchFamily="18" charset="0"/>
            </a:endParaRPr>
          </a:p>
          <a:p>
            <a:r>
              <a:rPr kumimoji="1" lang="en-US" altLang="zh-CN" sz="1600" b="1" dirty="0">
                <a:latin typeface="+mj-lt"/>
                <a:ea typeface="STHeiti Light" charset="-122"/>
                <a:cs typeface="Times New Roman" panose="02020503050405090304" pitchFamily="18" charset="0"/>
              </a:rPr>
              <a:t>	&gt;5min,             300/y</a:t>
            </a:r>
          </a:p>
          <a:p>
            <a:r>
              <a:rPr kumimoji="1" lang="en-US" altLang="zh-CN" sz="1600" b="1" dirty="0">
                <a:latin typeface="+mj-lt"/>
                <a:ea typeface="STHeiti Light" charset="-122"/>
                <a:cs typeface="Times New Roman" panose="02020503050405090304" pitchFamily="18" charset="0"/>
              </a:rPr>
              <a:t>Availability &gt; </a:t>
            </a:r>
            <a:r>
              <a:rPr kumimoji="1" lang="en-US" altLang="zh-CN" sz="1600" b="1" dirty="0">
                <a:solidFill>
                  <a:srgbClr val="FF0000"/>
                </a:solidFill>
                <a:latin typeface="+mj-lt"/>
                <a:ea typeface="STHeiti Light" charset="-122"/>
                <a:cs typeface="Times New Roman" panose="02020503050405090304" pitchFamily="18" charset="0"/>
              </a:rPr>
              <a:t>90%</a:t>
            </a:r>
            <a:endParaRPr kumimoji="1" lang="zh-CN" altLang="en-US" sz="1600" b="1" dirty="0">
              <a:solidFill>
                <a:srgbClr val="FF0000"/>
              </a:solidFill>
              <a:latin typeface="+mj-lt"/>
              <a:ea typeface="STHeiti Light" charset="-122"/>
              <a:cs typeface="Times New Roman" panose="02020503050405090304" pitchFamily="18" charset="0"/>
            </a:endParaRPr>
          </a:p>
        </p:txBody>
      </p:sp>
      <p:sp>
        <p:nvSpPr>
          <p:cNvPr id="52" name="TextBox 3"/>
          <p:cNvSpPr txBox="1"/>
          <p:nvPr/>
        </p:nvSpPr>
        <p:spPr>
          <a:xfrm>
            <a:off x="1985742" y="4778157"/>
            <a:ext cx="2548047" cy="124521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①</a:t>
            </a:r>
            <a:r>
              <a:rPr lang="en-US" altLang="zh-CN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 SC </a:t>
            </a:r>
            <a:r>
              <a:rPr lang="en-US" altLang="zh-CN" sz="1600" dirty="0" err="1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linac</a:t>
            </a:r>
            <a:endParaRPr lang="en-US" altLang="zh-CN" sz="1600" dirty="0">
              <a:solidFill>
                <a:srgbClr val="0033CC"/>
              </a:solidFill>
              <a:latin typeface="+mj-lt"/>
              <a:ea typeface="Heiti SC Medium" pitchFamily="2" charset="-128"/>
              <a:cs typeface="+mn-ea"/>
              <a:sym typeface="+mn-lt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②</a:t>
            </a:r>
            <a:r>
              <a:rPr lang="en-US" altLang="zh-CN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 Coupling transport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③</a:t>
            </a:r>
            <a:r>
              <a:rPr lang="en-US" altLang="zh-CN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 Target and reactor hall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④</a:t>
            </a:r>
            <a:r>
              <a:rPr lang="en-US" altLang="zh-CN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 Accelerator </a:t>
            </a:r>
            <a:r>
              <a:rPr lang="en-US" altLang="zh-CN" sz="1600" dirty="0" err="1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equ</a:t>
            </a:r>
            <a:r>
              <a:rPr lang="en-US" altLang="zh-CN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. hall</a:t>
            </a:r>
          </a:p>
        </p:txBody>
      </p:sp>
      <p:sp>
        <p:nvSpPr>
          <p:cNvPr id="2" name="Rectangle 1"/>
          <p:cNvSpPr/>
          <p:nvPr/>
        </p:nvSpPr>
        <p:spPr>
          <a:xfrm>
            <a:off x="5154753" y="4911400"/>
            <a:ext cx="382664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⑤</a:t>
            </a:r>
            <a:r>
              <a:rPr lang="en-US" altLang="zh-CN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 Beam dump and granular target exp.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⑥</a:t>
            </a:r>
            <a:r>
              <a:rPr lang="en-US" altLang="zh-CN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 Cryogenic plant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⑦</a:t>
            </a:r>
            <a:r>
              <a:rPr lang="en-US" altLang="zh-CN" sz="1600" dirty="0">
                <a:solidFill>
                  <a:srgbClr val="0033CC"/>
                </a:solidFill>
                <a:latin typeface="+mj-lt"/>
                <a:ea typeface="Heiti SC Medium" pitchFamily="2" charset="-128"/>
                <a:cs typeface="+mn-ea"/>
                <a:sym typeface="+mn-lt"/>
              </a:rPr>
              <a:t> SRF hall</a:t>
            </a:r>
            <a:endParaRPr lang="en-US" sz="1600" dirty="0">
              <a:latin typeface="+mj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ACAB3BD-3F4D-4F08-A7C3-3294A811B606}"/>
              </a:ext>
            </a:extLst>
          </p:cNvPr>
          <p:cNvSpPr txBox="1"/>
          <p:nvPr/>
        </p:nvSpPr>
        <p:spPr bwMode="auto">
          <a:xfrm>
            <a:off x="355119" y="6048000"/>
            <a:ext cx="8357341" cy="369332"/>
          </a:xfrm>
          <a:prstGeom prst="rect">
            <a:avLst/>
          </a:prstGeom>
          <a:solidFill>
            <a:srgbClr val="CCFFFF"/>
          </a:solidFill>
          <a:ln>
            <a:solidFill>
              <a:schemeClr val="bg1"/>
            </a:solidFill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ea typeface="楷体_GB2312" pitchFamily="49" charset="-122"/>
                <a:cs typeface="Times New Roman" pitchFamily="18" charset="0"/>
              </a:rPr>
              <a:t>Funding: </a:t>
            </a:r>
            <a:r>
              <a:rPr lang="en-US" altLang="zh-CN" b="1" dirty="0" smtClean="0">
                <a:solidFill>
                  <a:srgbClr val="FF0000"/>
                </a:solidFill>
                <a:ea typeface="楷体_GB2312" pitchFamily="49" charset="-122"/>
                <a:cs typeface="Times New Roman" pitchFamily="18" charset="0"/>
              </a:rPr>
              <a:t>3.9  BCNY </a:t>
            </a:r>
            <a:endParaRPr lang="zh-CN" altLang="en-US" b="1" dirty="0">
              <a:solidFill>
                <a:srgbClr val="FF0000"/>
              </a:solidFill>
              <a:ea typeface="楷体_GB2312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108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EAAD00-8063-4E70-A07C-5BA2AC6E7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66" y="639989"/>
            <a:ext cx="8028384" cy="505303"/>
          </a:xfrm>
        </p:spPr>
        <p:txBody>
          <a:bodyPr>
            <a:noAutofit/>
          </a:bodyPr>
          <a:lstStyle/>
          <a:p>
            <a:r>
              <a:rPr kumimoji="1" lang="en-US" altLang="zh-CN" sz="3600" dirty="0" smtClean="0">
                <a:solidFill>
                  <a:srgbClr val="FF9900"/>
                </a:solidFill>
                <a:latin typeface="Bahnschrift" panose="020B0502040204020203" pitchFamily="34" charset="0"/>
                <a:ea typeface="隶书" panose="02010509060101010101" pitchFamily="49" charset="-122"/>
              </a:rPr>
              <a:t>Campus for HIAF and </a:t>
            </a:r>
            <a:r>
              <a:rPr kumimoji="1" lang="en-US" altLang="zh-CN" sz="3600" dirty="0" err="1" smtClean="0">
                <a:solidFill>
                  <a:srgbClr val="FF9900"/>
                </a:solidFill>
                <a:latin typeface="Bahnschrift" panose="020B0502040204020203" pitchFamily="34" charset="0"/>
                <a:ea typeface="隶书" panose="02010509060101010101" pitchFamily="49" charset="-122"/>
              </a:rPr>
              <a:t>CiADS</a:t>
            </a:r>
            <a:endParaRPr lang="zh-CN" altLang="en-US" sz="3600" dirty="0">
              <a:latin typeface="Bahnschrift" panose="020B0502040204020203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7D26323-9DEA-4116-9FD5-8739A465242F}"/>
              </a:ext>
            </a:extLst>
          </p:cNvPr>
          <p:cNvSpPr txBox="1"/>
          <p:nvPr/>
        </p:nvSpPr>
        <p:spPr>
          <a:xfrm>
            <a:off x="163978" y="1515617"/>
            <a:ext cx="880051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SzPct val="88000"/>
            </a:pPr>
            <a:r>
              <a:rPr lang="en-US" altLang="zh-CN" sz="24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2020.11: Site preparation completed</a:t>
            </a:r>
          </a:p>
          <a:p>
            <a:pPr algn="just">
              <a:lnSpc>
                <a:spcPct val="120000"/>
              </a:lnSpc>
              <a:buSzPct val="88000"/>
            </a:pPr>
            <a:r>
              <a:rPr lang="en-US" altLang="zh-CN" sz="24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2020.12: </a:t>
            </a:r>
            <a:r>
              <a:rPr lang="en-US" altLang="zh-CN" sz="2400" b="1" dirty="0" smtClean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HIAF civil construction started</a:t>
            </a:r>
            <a:endParaRPr lang="en-US" altLang="zh-CN" sz="24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" name="图片 5">
            <a:extLst>
              <a:ext uri="{FF2B5EF4-FFF2-40B4-BE49-F238E27FC236}">
                <a16:creationId xmlns:a16="http://schemas.microsoft.com/office/drawing/2014/main" id="{3BEE06BE-A85E-45BD-844B-B8729BB49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8776" y="2780928"/>
            <a:ext cx="654147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A326C06-93B8-4D0E-861F-FD1F9FAE04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21" y="2780928"/>
            <a:ext cx="2479255" cy="138425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64AA52A-8E12-473A-BB68-9F93ECABDB6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558" y="2795543"/>
            <a:ext cx="2488730" cy="138954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290F5AB-AC26-4CF2-893A-D487586B86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4523" y="4676134"/>
            <a:ext cx="3159476" cy="1777202"/>
          </a:xfrm>
          <a:prstGeom prst="rect">
            <a:avLst/>
          </a:prstGeom>
        </p:spPr>
      </p:pic>
      <p:cxnSp>
        <p:nvCxnSpPr>
          <p:cNvPr id="11" name="直线连接符 25">
            <a:extLst>
              <a:ext uri="{FF2B5EF4-FFF2-40B4-BE49-F238E27FC236}">
                <a16:creationId xmlns:a16="http://schemas.microsoft.com/office/drawing/2014/main" id="{C3730A5E-F7C5-4B8A-AD94-35120531F064}"/>
              </a:ext>
            </a:extLst>
          </p:cNvPr>
          <p:cNvCxnSpPr>
            <a:cxnSpLocks/>
          </p:cNvCxnSpPr>
          <p:nvPr/>
        </p:nvCxnSpPr>
        <p:spPr>
          <a:xfrm>
            <a:off x="2159732" y="4185084"/>
            <a:ext cx="1728192" cy="577514"/>
          </a:xfrm>
          <a:prstGeom prst="line">
            <a:avLst/>
          </a:prstGeom>
          <a:ln>
            <a:solidFill>
              <a:srgbClr val="FF3300"/>
            </a:solidFill>
            <a:headEnd type="none" w="med" len="med"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线连接符 25">
            <a:extLst>
              <a:ext uri="{FF2B5EF4-FFF2-40B4-BE49-F238E27FC236}">
                <a16:creationId xmlns:a16="http://schemas.microsoft.com/office/drawing/2014/main" id="{316B9FC5-18F7-4CBB-875D-04B6DD48AE37}"/>
              </a:ext>
            </a:extLst>
          </p:cNvPr>
          <p:cNvCxnSpPr>
            <a:cxnSpLocks/>
          </p:cNvCxnSpPr>
          <p:nvPr/>
        </p:nvCxnSpPr>
        <p:spPr>
          <a:xfrm flipH="1">
            <a:off x="4103948" y="4113076"/>
            <a:ext cx="968976" cy="577514"/>
          </a:xfrm>
          <a:prstGeom prst="line">
            <a:avLst/>
          </a:prstGeom>
          <a:ln>
            <a:solidFill>
              <a:srgbClr val="FF3300"/>
            </a:solidFill>
            <a:headEnd type="none" w="med" len="med"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3663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14673</TotalTime>
  <Words>980</Words>
  <Application>Microsoft Office PowerPoint</Application>
  <PresentationFormat>全屏显示(4:3)</PresentationFormat>
  <Paragraphs>201</Paragraphs>
  <Slides>17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42" baseType="lpstr">
      <vt:lpstr>Arial Unicode MS</vt:lpstr>
      <vt:lpstr>Heiti SC Medium</vt:lpstr>
      <vt:lpstr>MS PGothic</vt:lpstr>
      <vt:lpstr>STHeiti Light</vt:lpstr>
      <vt:lpstr>仿宋_GB2312</vt:lpstr>
      <vt:lpstr>黑体</vt:lpstr>
      <vt:lpstr>华文细黑</vt:lpstr>
      <vt:lpstr>华文新魏</vt:lpstr>
      <vt:lpstr>楷体_GB2312</vt:lpstr>
      <vt:lpstr>隶书</vt:lpstr>
      <vt:lpstr>宋体</vt:lpstr>
      <vt:lpstr>微软雅黑</vt:lpstr>
      <vt:lpstr>Adobe Devanagari</vt:lpstr>
      <vt:lpstr>Arial</vt:lpstr>
      <vt:lpstr>Arial Narrow</vt:lpstr>
      <vt:lpstr>Bahnschrift</vt:lpstr>
      <vt:lpstr>Calibri</vt:lpstr>
      <vt:lpstr>Franklin Gothic Book</vt:lpstr>
      <vt:lpstr>Franklin Gothic Medium</vt:lpstr>
      <vt:lpstr>Impact</vt:lpstr>
      <vt:lpstr>Symbol</vt:lpstr>
      <vt:lpstr>Times New Roman</vt:lpstr>
      <vt:lpstr>Wingdings</vt:lpstr>
      <vt:lpstr>Wingdings 2</vt:lpstr>
      <vt:lpstr>暗香扑面</vt:lpstr>
      <vt:lpstr>Synergies in High-power Hadron Beams and Muon Beam R&amp;D in China</vt:lpstr>
      <vt:lpstr>Outline</vt:lpstr>
      <vt:lpstr>High-power hadron accelerators</vt:lpstr>
      <vt:lpstr>CSNS campus</vt:lpstr>
      <vt:lpstr>PowerPoint 演示文稿</vt:lpstr>
      <vt:lpstr>Low-energy high-power accelerators</vt:lpstr>
      <vt:lpstr>PowerPoint 演示文稿</vt:lpstr>
      <vt:lpstr>CiADS (Construction: 2021-2027)</vt:lpstr>
      <vt:lpstr>Campus for HIAF and CiADS</vt:lpstr>
      <vt:lpstr>Muon related studies</vt:lpstr>
      <vt:lpstr>MOMENT: a muon-decay medium-baseline neutrino beam facility</vt:lpstr>
      <vt:lpstr>PowerPoint 演示文稿</vt:lpstr>
      <vt:lpstr>Experimental Muon Source (EMuS) at CSNS</vt:lpstr>
      <vt:lpstr>PowerPoint 演示文稿</vt:lpstr>
      <vt:lpstr>PowerPoint 演示文稿</vt:lpstr>
      <vt:lpstr>Possible Muon Facilities at CiADS/HIAF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Mu子源讲座</dc:title>
  <dc:creator>J.Y. Tang</dc:creator>
  <cp:lastModifiedBy>J.Y.Tang</cp:lastModifiedBy>
  <cp:revision>418</cp:revision>
  <dcterms:created xsi:type="dcterms:W3CDTF">2012-06-18T09:37:47Z</dcterms:created>
  <dcterms:modified xsi:type="dcterms:W3CDTF">2021-07-12T12:31:36Z</dcterms:modified>
</cp:coreProperties>
</file>