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8" r:id="rId1"/>
  </p:sldMasterIdLst>
  <p:notesMasterIdLst>
    <p:notesMasterId r:id="rId24"/>
  </p:notesMasterIdLst>
  <p:sldIdLst>
    <p:sldId id="1132" r:id="rId2"/>
    <p:sldId id="1671" r:id="rId3"/>
    <p:sldId id="279" r:id="rId4"/>
    <p:sldId id="265" r:id="rId5"/>
    <p:sldId id="1704" r:id="rId6"/>
    <p:sldId id="1687" r:id="rId7"/>
    <p:sldId id="1077" r:id="rId8"/>
    <p:sldId id="1136" r:id="rId9"/>
    <p:sldId id="1078" r:id="rId10"/>
    <p:sldId id="1026" r:id="rId11"/>
    <p:sldId id="1518" r:id="rId12"/>
    <p:sldId id="1702" r:id="rId13"/>
    <p:sldId id="1105" r:id="rId14"/>
    <p:sldId id="1106" r:id="rId15"/>
    <p:sldId id="1107" r:id="rId16"/>
    <p:sldId id="1206" r:id="rId17"/>
    <p:sldId id="1723" r:id="rId18"/>
    <p:sldId id="1724" r:id="rId19"/>
    <p:sldId id="1725" r:id="rId20"/>
    <p:sldId id="1727" r:id="rId21"/>
    <p:sldId id="1746" r:id="rId22"/>
    <p:sldId id="1747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  <a:srgbClr val="CCFF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92045" autoAdjust="0"/>
  </p:normalViewPr>
  <p:slideViewPr>
    <p:cSldViewPr>
      <p:cViewPr varScale="1">
        <p:scale>
          <a:sx n="70" d="100"/>
          <a:sy n="70" d="100"/>
        </p:scale>
        <p:origin x="139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5AF7F16-AF4E-417E-8868-AA76EEAFEB99}" type="datetimeFigureOut">
              <a:rPr lang="ja-JP" altLang="en-US"/>
              <a:pPr>
                <a:defRPr/>
              </a:pPr>
              <a:t>2021/7/13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830423C-9F9C-4244-A8C2-FAD2EA5EA25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70379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baseline="0" dirty="0"/>
          </a:p>
        </p:txBody>
      </p:sp>
      <p:sp>
        <p:nvSpPr>
          <p:cNvPr id="1638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65D7127-50CB-4F1D-9408-61892F512577}" type="slidenum">
              <a:rPr lang="ja-JP" altLang="en-US" smtClean="0">
                <a:latin typeface="Times" pitchFamily="19" charset="0"/>
                <a:ea typeface="Osaka" pitchFamily="19" charset="-128"/>
                <a:cs typeface="Osaka" pitchFamily="19" charset="-128"/>
              </a:rPr>
              <a:pPr/>
              <a:t>1</a:t>
            </a:fld>
            <a:endParaRPr lang="ja-JP" altLang="en-US">
              <a:latin typeface="Times" pitchFamily="19" charset="0"/>
              <a:ea typeface="Osaka" pitchFamily="19" charset="-128"/>
              <a:cs typeface="Osaka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821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B117C75-49BF-4CC3-8548-EC0297196ABF}"/>
              </a:ext>
            </a:extLst>
          </p:cNvPr>
          <p:cNvSpPr>
            <a:spLocks noResize="1"/>
          </p:cNvSpPr>
          <p:nvPr/>
        </p:nvSpPr>
        <p:spPr>
          <a:xfrm>
            <a:off x="1310760" y="1027079"/>
            <a:ext cx="4933800" cy="370044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5A7EBB6-24BE-4727-BD95-EF921D6EEB5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1169280" y="5086800"/>
            <a:ext cx="5222520" cy="4107960"/>
          </a:xfrm>
        </p:spPr>
        <p:txBody>
          <a:bodyPr>
            <a:spAutoFit/>
          </a:bodyPr>
          <a:lstStyle/>
          <a:p>
            <a:pPr lvl="0"/>
            <a:r>
              <a:rPr lang="en-US" sz="2000"/>
              <a:t>A VERY quick review of the familiar </a:t>
            </a:r>
            <a:r>
              <a:rPr lang="en-US" sz="2000">
                <a:latin typeface="Arial" pitchFamily="34"/>
                <a:cs typeface="Arial" pitchFamily="34"/>
              </a:rPr>
              <a:t>µ</a:t>
            </a:r>
            <a:r>
              <a:rPr lang="en-US" sz="2000" baseline="33000">
                <a:latin typeface="Arial" pitchFamily="34"/>
                <a:cs typeface="Arial" pitchFamily="34"/>
              </a:rPr>
              <a:t>+</a:t>
            </a:r>
            <a:r>
              <a:rPr lang="en-US" sz="2000"/>
              <a:t>SR technique.   Parity violation in the weak interaction gives us 100% polarized muons and the asymmetric decay that makes their polarization easy to follow as a function of time.  See Web site for details.  </a:t>
            </a:r>
          </a:p>
          <a:p>
            <a:pPr lvl="0"/>
            <a:r>
              <a:rPr lang="en-US" sz="2000"/>
              <a:t>[1 min]</a:t>
            </a:r>
          </a:p>
        </p:txBody>
      </p:sp>
    </p:spTree>
    <p:extLst>
      <p:ext uri="{BB962C8B-B14F-4D97-AF65-F5344CB8AC3E}">
        <p14:creationId xmlns:p14="http://schemas.microsoft.com/office/powerpoint/2010/main" val="3730166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ノー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85958" y="4343110"/>
            <a:ext cx="5486084" cy="411567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endParaRPr lang="ja-JP" altLang="en-US"/>
          </a:p>
        </p:txBody>
      </p:sp>
      <p:sp>
        <p:nvSpPr>
          <p:cNvPr id="368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9E861F-72CC-457A-AD2D-440A86DC73A8}" type="slidenum">
              <a:rPr lang="ja-JP" altLang="en-US" smtClean="0">
                <a:latin typeface="Arial" pitchFamily="34" charset="0"/>
                <a:ea typeface="ＭＳ Ｐゴシック" pitchFamily="50" charset="-128"/>
              </a:rPr>
              <a:pPr/>
              <a:t>11</a:t>
            </a:fld>
            <a:endParaRPr lang="ja-JP" altLang="en-US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6869" name="ヘッダー プレースホルダ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>
                <a:latin typeface="Arial" pitchFamily="34" charset="0"/>
                <a:ea typeface="ＭＳ Ｐゴシック" pitchFamily="50" charset="-128"/>
              </a:rPr>
              <a:t>持出厳禁</a:t>
            </a:r>
          </a:p>
        </p:txBody>
      </p:sp>
    </p:spTree>
    <p:extLst>
      <p:ext uri="{BB962C8B-B14F-4D97-AF65-F5344CB8AC3E}">
        <p14:creationId xmlns:p14="http://schemas.microsoft.com/office/powerpoint/2010/main" val="4016482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bound state QED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09660-C04F-F542-A805-D233793DB6D6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431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762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C44BC8-4999-4A3E-8EE8-8BCB8CB97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799B81-69F5-4733-B1F7-B417FCE73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43AE7A-6BED-41C7-9968-D1C12EDE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C1D5EB-372A-499F-A09A-9D904687219D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C3B72D-230F-4C83-8FDC-8B7B249DA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52C80E-42CB-40A1-BB01-37F96CAEA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368060-0E59-41BA-8523-F3E7B4B46C17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81427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9A933C-711D-4EE1-8A66-B55B55F07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E384DF-482D-4198-A556-A7A250FA3F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7BA17C-F3B2-4319-84D1-4AD6B4B91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BE6803-EF8B-4DF2-81EA-B0D64CA2DE15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DEBC94-66DF-4C01-BF23-BACBA2E21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3D1118-5145-4279-A619-A2651EF56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01531D-E28F-482B-B378-141EA811112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3787297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4725080-CE7B-48FF-97F3-6739272548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E5845E6-F9AA-4C77-A6A2-C71994343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60B10B-3E69-47DC-91D6-FDB3B6C6F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7E2788-B58D-4861-B88F-4376DC92F119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BE44BB-29E3-43FA-9182-4096EB15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6C2801-FAFF-4C55-AB36-2C3A4756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536F0-8F75-4B9F-AC34-9D4C06E24960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380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 dirty="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424242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424242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424242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424242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424242"/>
                </a:solidFill>
              </a:rP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713018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79B71C-9799-4207-84C4-E7B200495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554487-13D2-4A95-89D0-77824C178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95F2B0-7DE5-4952-AD5E-F6E08CCBA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BE3F4-DDF7-480D-9430-C98B94D81EA3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4B2C11-6C15-48E7-BF28-F65873F19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7B4F4B-6A35-46B9-8380-8270A7F57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BC837-5E6F-4862-B929-C51B2EE19CE3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442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F332ED-0A41-492E-8C5D-1FB422649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6A3E25-DB2C-40A1-8A9B-365AAAA9E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A3C53F-4A41-4642-A287-187388C9E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FFB89C-37DC-45B4-A453-28628B2E50B4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9F1AE2-0579-4C6C-AD76-F40BA95BE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35F94A-3BDD-4C6B-81B5-91F334D6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769F88-FA81-499C-BD86-9942AAF0D933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75538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CB85C2-BEA4-44D3-BD39-C88C2C5BC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A5D6AF-3C63-42DC-A1C7-068F0A4054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3BE56AC-2812-4F4F-8B61-ED65F0904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B94762-DE25-483A-8165-7987B61A9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82A658-A99B-48AE-9476-83F447CA08A6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CC9BE-FD21-43F2-B557-36B9693EE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47E052-FA08-4917-9525-1C3123368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00B16-4EF5-4344-831F-C30BE008DA60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41305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0F517-4066-4BF9-B471-D21700A18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637B3-1783-4350-9D8F-2C9ADBCDF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9C9531-2641-4297-9381-19FED5B07B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EC9EA57-6A54-436D-A3BB-2696508036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D38DC09-7CC6-4F6F-A8CB-460E49837E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8A65627-D9C9-4069-AB03-D5F37AC32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A70FC7-049A-4DD9-82F5-F7573C104038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D5FE325-70F8-411A-909C-E31A06AF5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5FED58E-82FF-4FD7-AD05-122D0E9EE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9B096A-AF6E-475E-AB96-8AC147BA1CE9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7948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28F614-4F80-474A-B9B4-E9F3A6204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66BF379-1C6A-4015-B01D-2EE7E6833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A75C1A-D52B-4FB5-BF1F-2842CF3F99A8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42211E8-170E-4EDC-9F08-311B5814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D138BD5-B27B-4543-B7F8-5E66072FC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275930-F011-48C2-860D-D0020FE1139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80408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9538332-485B-4B85-8084-A1BA3331B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D25EFD-B489-4FF1-86CC-892DC43406E2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F68924F-41AC-4646-BB7D-7FABAF15D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0F219BD-C64D-47F7-B12E-895B71995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55BF1-C160-4DB7-BFA5-E5B2F623206F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00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F8BEE3-45D2-4854-AFD0-4611207EE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102E45-D71F-4173-826A-1E6633ABF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6011E-69CB-42D8-AE34-ECB160630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582761-9E0A-4A0B-A438-12117A73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BE6803-EF8B-4DF2-81EA-B0D64CA2DE15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A7227B-A163-4E83-A213-8199B46EF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752106-615E-4EBC-8DBA-E2B81D67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01531D-E28F-482B-B378-141EA811112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5303976"/>
      </p:ext>
    </p:extLst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B64FB6-51FA-4C91-95B4-D5C0DDEBE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05927BE-DC6C-4D9E-BA20-AACE1CEE24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FA0686-71E2-4CA6-B731-28C13A1A11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2EDA679-6858-400F-B385-FFE8FCBCC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88659-CB9E-4D86-BC52-94C0636BEFEB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4B0F3E-18E3-4133-BF39-34C402CC4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301DF4E-339A-49BD-8AD1-43088D263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AE5B-F3AB-4914-B1B3-737AAD591353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34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13C073C-7885-4EF9-B2A0-A3066E645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0B6E74-3651-4B60-9F68-E487DD250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F8F1AC-C042-4B48-AC74-3A36EC5882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8BE6803-EF8B-4DF2-81EA-B0D64CA2DE15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6E9AE5-107D-4490-ADA9-2D9748DDD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25A641-6D7A-4CF3-979F-8E3F332882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B01531D-E28F-482B-B378-141EA811112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003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9" r:id="rId1"/>
    <p:sldLayoutId id="2147484290" r:id="rId2"/>
    <p:sldLayoutId id="2147484291" r:id="rId3"/>
    <p:sldLayoutId id="2147484292" r:id="rId4"/>
    <p:sldLayoutId id="2147484293" r:id="rId5"/>
    <p:sldLayoutId id="2147484294" r:id="rId6"/>
    <p:sldLayoutId id="2147484295" r:id="rId7"/>
    <p:sldLayoutId id="2147484296" r:id="rId8"/>
    <p:sldLayoutId id="2147484297" r:id="rId9"/>
    <p:sldLayoutId id="2147484298" r:id="rId10"/>
    <p:sldLayoutId id="2147484299" r:id="rId11"/>
    <p:sldLayoutId id="2147484300" r:id="rId12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357" y="1168696"/>
            <a:ext cx="8443286" cy="262720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ja-JP" sz="4000" dirty="0"/>
              <a:t> </a:t>
            </a:r>
            <a:r>
              <a:rPr lang="en-US" altLang="ja-JP" sz="4400" b="0" i="0" dirty="0">
                <a:solidFill>
                  <a:srgbClr val="CB6D04"/>
                </a:solidFill>
                <a:effectLst/>
                <a:latin typeface="Liberation Sans"/>
              </a:rPr>
              <a:t>Synergies in the high-power and muon programs in Japan</a:t>
            </a:r>
            <a:endParaRPr lang="ja-JP" altLang="en-US" sz="8800" dirty="0">
              <a:solidFill>
                <a:srgbClr val="408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57820" y="4365104"/>
            <a:ext cx="7428359" cy="11144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Times" pitchFamily="18" charset="0"/>
              <a:buNone/>
              <a:defRPr/>
            </a:pPr>
            <a:r>
              <a:rPr lang="en-US" altLang="ja-JP" dirty="0"/>
              <a:t>Koichiro</a:t>
            </a:r>
            <a:r>
              <a:rPr lang="ja-JP" altLang="en-US" dirty="0"/>
              <a:t> </a:t>
            </a:r>
            <a:r>
              <a:rPr lang="en-US" altLang="ja-JP" dirty="0"/>
              <a:t>Shimomura KEK-IMSS,J-PARC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ACE475-90B8-4319-8618-71B2DB63C282}" type="datetime1">
              <a:rPr lang="ja-JP" altLang="en-US" smtClean="0"/>
              <a:t>2021/7/13</a:t>
            </a:fld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Lecture on U,of Tokyo</a:t>
            </a:r>
            <a:r>
              <a:rPr lang="ja-JP" altLang="en-US"/>
              <a:t>　</a:t>
            </a:r>
            <a:r>
              <a:rPr lang="en-US" altLang="ja-JP"/>
              <a:t>2020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87929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8"/>
          <a:stretch/>
        </p:blipFill>
        <p:spPr>
          <a:xfrm>
            <a:off x="0" y="925756"/>
            <a:ext cx="9144000" cy="5946129"/>
          </a:xfrm>
          <a:prstGeom prst="rect">
            <a:avLst/>
          </a:prstGeom>
        </p:spPr>
      </p:pic>
      <p:cxnSp>
        <p:nvCxnSpPr>
          <p:cNvPr id="11" name="直線矢印コネクタ 10"/>
          <p:cNvCxnSpPr>
            <a:cxnSpLocks noChangeShapeType="1"/>
          </p:cNvCxnSpPr>
          <p:nvPr/>
        </p:nvCxnSpPr>
        <p:spPr bwMode="auto">
          <a:xfrm flipH="1">
            <a:off x="61033" y="1680207"/>
            <a:ext cx="683707" cy="190576"/>
          </a:xfrm>
          <a:prstGeom prst="straightConnector1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7" name="テキスト ボックス 16"/>
          <p:cNvSpPr txBox="1">
            <a:spLocks noChangeArrowheads="1"/>
          </p:cNvSpPr>
          <p:nvPr/>
        </p:nvSpPr>
        <p:spPr bwMode="auto">
          <a:xfrm>
            <a:off x="1155925" y="1486873"/>
            <a:ext cx="12877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Production target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 (20 mm)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テキスト ボックス 17"/>
          <p:cNvSpPr txBox="1">
            <a:spLocks noChangeArrowheads="1"/>
          </p:cNvSpPr>
          <p:nvPr/>
        </p:nvSpPr>
        <p:spPr bwMode="auto">
          <a:xfrm>
            <a:off x="444500" y="989141"/>
            <a:ext cx="15135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3 GeV proton beam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 ( 333 uA)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テキスト ボックス 18"/>
          <p:cNvSpPr txBox="1">
            <a:spLocks noChangeArrowheads="1"/>
          </p:cNvSpPr>
          <p:nvPr/>
        </p:nvSpPr>
        <p:spPr bwMode="auto">
          <a:xfrm>
            <a:off x="1719995" y="1927365"/>
            <a:ext cx="14869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Surface muon beam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(28 MeV/c)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テキスト ボックス 19"/>
          <p:cNvSpPr txBox="1">
            <a:spLocks noChangeArrowheads="1"/>
          </p:cNvSpPr>
          <p:nvPr/>
        </p:nvSpPr>
        <p:spPr bwMode="auto">
          <a:xfrm>
            <a:off x="2903907" y="2246750"/>
            <a:ext cx="21771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Muonium Production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(300 K ~ 25 meV⇒2.3 keV/c)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-3995" y="-5902"/>
            <a:ext cx="5681464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50" normalizeH="0" baseline="0" noProof="0" dirty="0">
                <a:ln w="9525" cmpd="sng">
                  <a:solidFill>
                    <a:srgbClr val="4F81BD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F81BD">
                      <a:alpha val="40000"/>
                    </a:srgbClr>
                  </a:glow>
                </a:effectLst>
                <a:uLnTx/>
                <a:uFillTx/>
                <a:latin typeface="Arial" pitchFamily="-109" charset="0"/>
                <a:ea typeface="ＭＳ Ｐゴシック" panose="020B0600070205080204" pitchFamily="34" charset="-128"/>
                <a:cs typeface="ＭＳ Ｐゴシック" pitchFamily="-109" charset="-128"/>
              </a:rPr>
              <a:t>Muon g-2/EDM Experiment at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50" normalizeH="0" baseline="0" noProof="0" dirty="0">
                <a:ln w="9525" cmpd="sng">
                  <a:solidFill>
                    <a:srgbClr val="4F81BD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F81BD">
                      <a:alpha val="40000"/>
                    </a:srgbClr>
                  </a:glow>
                </a:effectLst>
                <a:uLnTx/>
                <a:uFillTx/>
                <a:latin typeface="Arial" pitchFamily="-109" charset="0"/>
                <a:ea typeface="ＭＳ Ｐゴシック" panose="020B0600070205080204" pitchFamily="34" charset="-128"/>
                <a:cs typeface="ＭＳ Ｐゴシック" pitchFamily="-109" charset="-128"/>
              </a:rPr>
              <a:t> J-PARC with Ultra-Cold Muon Beam </a:t>
            </a:r>
            <a:endParaRPr kumimoji="1" lang="ja-JP" altLang="en-US" sz="2400" b="1" i="0" u="none" strike="noStrike" kern="1200" cap="none" spc="50" normalizeH="0" baseline="0" noProof="0" dirty="0">
              <a:ln w="9525" cmpd="sng">
                <a:solidFill>
                  <a:srgbClr val="4F81BD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4F81BD">
                    <a:alpha val="40000"/>
                  </a:srgbClr>
                </a:glow>
              </a:effectLst>
              <a:uLnTx/>
              <a:uFillTx/>
              <a:latin typeface="Arial" pitchFamily="-109" charset="0"/>
              <a:ea typeface="ＭＳ Ｐゴシック" panose="020B0600070205080204" pitchFamily="34" charset="-128"/>
              <a:cs typeface="ＭＳ Ｐゴシック" pitchFamily="-109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 rot="551590">
            <a:off x="-114871" y="2533019"/>
            <a:ext cx="1894870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Front">
                <a:rot lat="2220000" lon="306000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uLnTx/>
                <a:uFillTx/>
                <a:latin typeface="Arial" pitchFamily="-109" charset="0"/>
                <a:ea typeface="ＭＳ Ｐゴシック" panose="020B0600070205080204" pitchFamily="34" charset="-128"/>
                <a:cs typeface="ＭＳ Ｐゴシック" pitchFamily="-109" charset="-128"/>
              </a:rPr>
              <a:t>Surface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uLnTx/>
                <a:uFillTx/>
                <a:latin typeface="Calibri"/>
                <a:ea typeface="ＭＳ Ｐゴシック" panose="020B0600070205080204" pitchFamily="34" charset="-128"/>
                <a:cs typeface="Symbol" charset="2"/>
              </a:rPr>
              <a:t>muon</a:t>
            </a:r>
            <a:endParaRPr kumimoji="1" lang="ja-JP" altLang="en-US" sz="2000" b="1" i="0" u="none" strike="noStrike" kern="1200" cap="none" spc="0" normalizeH="0" baseline="0" noProof="0" dirty="0">
              <a:ln>
                <a:solidFill>
                  <a:prstClr val="black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  <a:uLnTx/>
              <a:uFillTx/>
              <a:latin typeface="Calibri"/>
              <a:ea typeface="ＭＳ Ｐゴシック" panose="020B0600070205080204" pitchFamily="34" charset="-128"/>
              <a:cs typeface="ＭＳ Ｐゴシック" pitchFamily="-109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 rot="159575">
            <a:off x="1272778" y="3556377"/>
            <a:ext cx="2799940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Front">
                <a:rot lat="2220000" lon="150000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uLnTx/>
                <a:uFillTx/>
                <a:latin typeface="Arial" pitchFamily="-109" charset="0"/>
                <a:ea typeface="ＭＳ Ｐゴシック" panose="020B0600070205080204" pitchFamily="34" charset="-128"/>
                <a:cs typeface="ＭＳ Ｐゴシック" pitchFamily="-109" charset="-128"/>
              </a:rPr>
              <a:t>Ultra Cold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uLnTx/>
                <a:uFillTx/>
                <a:latin typeface="Symbol" charset="2"/>
                <a:ea typeface="ＭＳ Ｐゴシック" panose="020B0600070205080204" pitchFamily="34" charset="-128"/>
                <a:cs typeface="Symbol" charset="2"/>
              </a:rPr>
              <a:t>m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uLnTx/>
                <a:uFillTx/>
                <a:latin typeface="Arial" pitchFamily="-109" charset="0"/>
                <a:ea typeface="ＭＳ Ｐゴシック" panose="020B0600070205080204" pitchFamily="34" charset="-128"/>
                <a:cs typeface="ＭＳ Ｐゴシック" pitchFamily="-109" charset="-128"/>
              </a:rPr>
              <a:t>+ Source</a:t>
            </a:r>
            <a:endParaRPr kumimoji="1" lang="ja-JP" altLang="en-US" sz="2000" b="1" i="0" u="none" strike="noStrike" kern="1200" cap="none" spc="0" normalizeH="0" baseline="0" noProof="0" dirty="0">
              <a:ln>
                <a:solidFill>
                  <a:prstClr val="black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  <a:uLnTx/>
              <a:uFillTx/>
              <a:latin typeface="Arial" pitchFamily="-109" charset="0"/>
              <a:ea typeface="ＭＳ Ｐゴシック" panose="020B0600070205080204" pitchFamily="34" charset="-128"/>
              <a:cs typeface="ＭＳ Ｐゴシック" pitchFamily="-109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 rot="173129">
            <a:off x="3894767" y="4479850"/>
            <a:ext cx="3205700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Front">
                <a:rot lat="2220000" lon="150000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uLnTx/>
                <a:uFillTx/>
                <a:latin typeface="Arial" pitchFamily="-109" charset="0"/>
                <a:ea typeface="ＭＳ Ｐゴシック" panose="020B0600070205080204" pitchFamily="34" charset="-128"/>
                <a:cs typeface="ＭＳ Ｐゴシック" pitchFamily="-109" charset="-128"/>
              </a:rPr>
              <a:t>Muon LINAC (300 MeV/c)</a:t>
            </a:r>
            <a:endParaRPr kumimoji="1" lang="ja-JP" altLang="en-US" sz="2000" b="1" i="0" u="none" strike="noStrike" kern="1200" cap="none" spc="0" normalizeH="0" baseline="0" noProof="0" dirty="0">
              <a:ln>
                <a:solidFill>
                  <a:prstClr val="black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  <a:uLnTx/>
              <a:uFillTx/>
              <a:latin typeface="Arial" pitchFamily="-109" charset="0"/>
              <a:ea typeface="ＭＳ Ｐゴシック" panose="020B0600070205080204" pitchFamily="34" charset="-128"/>
              <a:cs typeface="ＭＳ Ｐゴシック" pitchFamily="-109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 rot="20496691">
            <a:off x="7619873" y="4086485"/>
            <a:ext cx="111120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Front">
                <a:rot lat="2220000" lon="150000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uLnTx/>
                <a:uFillTx/>
                <a:latin typeface="Arial" pitchFamily="-109" charset="0"/>
                <a:ea typeface="ＭＳ Ｐゴシック" panose="020B0600070205080204" pitchFamily="34" charset="-128"/>
                <a:cs typeface="ＭＳ Ｐゴシック" pitchFamily="-109" charset="-128"/>
              </a:rPr>
              <a:t>Muon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uLnTx/>
                <a:uFillTx/>
                <a:latin typeface="Arial" pitchFamily="-109" charset="0"/>
                <a:ea typeface="ＭＳ Ｐゴシック" panose="020B0600070205080204" pitchFamily="34" charset="-128"/>
                <a:cs typeface="ＭＳ Ｐゴシック" pitchFamily="-109" charset="-128"/>
              </a:rPr>
              <a:t>storage</a:t>
            </a:r>
            <a:endParaRPr kumimoji="1" lang="ja-JP" altLang="en-US" sz="2000" b="1" i="0" u="none" strike="noStrike" kern="1200" cap="none" spc="0" normalizeH="0" baseline="0" noProof="0" dirty="0">
              <a:ln>
                <a:solidFill>
                  <a:prstClr val="black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  <a:uLnTx/>
              <a:uFillTx/>
              <a:latin typeface="Arial" pitchFamily="-109" charset="0"/>
              <a:ea typeface="ＭＳ Ｐゴシック" panose="020B0600070205080204" pitchFamily="34" charset="-128"/>
              <a:cs typeface="ＭＳ Ｐゴシック" pitchFamily="-109" charset="-128"/>
            </a:endParaRPr>
          </a:p>
        </p:txBody>
      </p:sp>
      <p:cxnSp>
        <p:nvCxnSpPr>
          <p:cNvPr id="38" name="直線コネクタ 37"/>
          <p:cNvCxnSpPr/>
          <p:nvPr/>
        </p:nvCxnSpPr>
        <p:spPr>
          <a:xfrm flipV="1">
            <a:off x="8949023" y="3024248"/>
            <a:ext cx="140385" cy="15204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1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0" r="-1607"/>
          <a:stretch/>
        </p:blipFill>
        <p:spPr bwMode="auto">
          <a:xfrm>
            <a:off x="5632967" y="204716"/>
            <a:ext cx="3524603" cy="2862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テキスト ボックス 26"/>
          <p:cNvSpPr txBox="1">
            <a:spLocks noChangeArrowheads="1"/>
          </p:cNvSpPr>
          <p:nvPr/>
        </p:nvSpPr>
        <p:spPr bwMode="auto">
          <a:xfrm>
            <a:off x="8273401" y="669059"/>
            <a:ext cx="762110" cy="5232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Silicon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Tracker</a:t>
            </a:r>
          </a:p>
        </p:txBody>
      </p:sp>
      <p:sp>
        <p:nvSpPr>
          <p:cNvPr id="22" name="テキスト ボックス 21"/>
          <p:cNvSpPr txBox="1">
            <a:spLocks noChangeArrowheads="1"/>
          </p:cNvSpPr>
          <p:nvPr/>
        </p:nvSpPr>
        <p:spPr bwMode="auto">
          <a:xfrm rot="457627">
            <a:off x="6945505" y="2196000"/>
            <a:ext cx="7745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66 cm</a:t>
            </a:r>
          </a:p>
        </p:txBody>
      </p:sp>
      <p:grpSp>
        <p:nvGrpSpPr>
          <p:cNvPr id="2" name="図形グループ 32"/>
          <p:cNvGrpSpPr>
            <a:grpSpLocks/>
          </p:cNvGrpSpPr>
          <p:nvPr/>
        </p:nvGrpSpPr>
        <p:grpSpPr bwMode="auto">
          <a:xfrm>
            <a:off x="7061053" y="1785108"/>
            <a:ext cx="442487" cy="479425"/>
            <a:chOff x="7085012" y="1665526"/>
            <a:chExt cx="688976" cy="479742"/>
          </a:xfrm>
        </p:grpSpPr>
        <p:cxnSp>
          <p:nvCxnSpPr>
            <p:cNvPr id="29" name="直線コネクタ 28"/>
            <p:cNvCxnSpPr>
              <a:cxnSpLocks noChangeShapeType="1"/>
            </p:cNvCxnSpPr>
            <p:nvPr/>
          </p:nvCxnSpPr>
          <p:spPr bwMode="auto">
            <a:xfrm rot="5400000">
              <a:off x="6851372" y="1899166"/>
              <a:ext cx="468868" cy="158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30" name="直線コネクタ 29"/>
            <p:cNvCxnSpPr>
              <a:cxnSpLocks noChangeShapeType="1"/>
            </p:cNvCxnSpPr>
            <p:nvPr/>
          </p:nvCxnSpPr>
          <p:spPr bwMode="auto">
            <a:xfrm rot="5400000">
              <a:off x="7538760" y="1910040"/>
              <a:ext cx="468868" cy="158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32" name="直線矢印コネクタ 31"/>
            <p:cNvCxnSpPr>
              <a:cxnSpLocks noChangeShapeType="1"/>
            </p:cNvCxnSpPr>
            <p:nvPr/>
          </p:nvCxnSpPr>
          <p:spPr bwMode="auto">
            <a:xfrm>
              <a:off x="7085012" y="1979612"/>
              <a:ext cx="687388" cy="1588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24" name="テキスト ボックス 23"/>
          <p:cNvSpPr txBox="1">
            <a:spLocks noChangeArrowheads="1"/>
          </p:cNvSpPr>
          <p:nvPr/>
        </p:nvSpPr>
        <p:spPr bwMode="auto">
          <a:xfrm>
            <a:off x="6356829" y="3067751"/>
            <a:ext cx="2621230" cy="523220"/>
          </a:xfrm>
          <a:prstGeom prst="rect">
            <a:avLst/>
          </a:prstGeom>
          <a:solidFill>
            <a:schemeClr val="tx1">
              <a:alpha val="7294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Super Precision Storage Magnet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(3T, ~1ppm local precision)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" name="直線矢印コネクタ 9"/>
          <p:cNvCxnSpPr>
            <a:stCxn id="27" idx="1"/>
          </p:cNvCxnSpPr>
          <p:nvPr/>
        </p:nvCxnSpPr>
        <p:spPr>
          <a:xfrm flipH="1">
            <a:off x="7331972" y="930669"/>
            <a:ext cx="941429" cy="520137"/>
          </a:xfrm>
          <a:prstGeom prst="straightConnector1">
            <a:avLst/>
          </a:prstGeom>
          <a:ln>
            <a:solidFill>
              <a:srgbClr val="00009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 flipH="1" flipV="1">
            <a:off x="5624264" y="3081058"/>
            <a:ext cx="1966979" cy="1224136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804" y="4577701"/>
            <a:ext cx="3982907" cy="214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0" name="直線コネクタ 39"/>
          <p:cNvCxnSpPr/>
          <p:nvPr/>
        </p:nvCxnSpPr>
        <p:spPr>
          <a:xfrm flipH="1">
            <a:off x="203805" y="3024248"/>
            <a:ext cx="2239852" cy="1557461"/>
          </a:xfrm>
          <a:prstGeom prst="line">
            <a:avLst/>
          </a:prstGeom>
          <a:ln w="635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2770496" y="3081058"/>
            <a:ext cx="1416213" cy="1496645"/>
          </a:xfrm>
          <a:prstGeom prst="line">
            <a:avLst/>
          </a:prstGeom>
          <a:ln w="635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>
            <a:spLocks noChangeArrowheads="1"/>
          </p:cNvSpPr>
          <p:nvPr/>
        </p:nvSpPr>
        <p:spPr bwMode="auto">
          <a:xfrm>
            <a:off x="360834" y="4328526"/>
            <a:ext cx="41343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6" rIns="91430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Resonant Laser Ionization of Muonium (~10</a:t>
            </a:r>
            <a:r>
              <a:rPr kumimoji="1" lang="en-US" altLang="ja-JP" sz="1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6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ymbol" pitchFamily="18" charset="2"/>
                <a:ea typeface="ＭＳ Ｐゴシック" panose="020B0600070205080204" pitchFamily="34" charset="-128"/>
                <a:cs typeface="+mn-cs"/>
              </a:rPr>
              <a:t>m</a:t>
            </a:r>
            <a:r>
              <a:rPr kumimoji="1" lang="en-US" altLang="ja-JP" sz="1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+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/s)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888336" y="5674622"/>
            <a:ext cx="3158217" cy="954099"/>
          </a:xfrm>
          <a:prstGeom prst="rect">
            <a:avLst/>
          </a:prstGeom>
          <a:solidFill>
            <a:srgbClr val="FFFFFF"/>
          </a:solidFill>
        </p:spPr>
        <p:txBody>
          <a:bodyPr wrap="none" lIns="91430" tIns="45716" rIns="91430" bIns="45716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Δ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(g-2)  =   0.1 ppm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ΔEDM  = 10</a:t>
            </a:r>
            <a:r>
              <a:rPr kumimoji="1" lang="en-US" altLang="ja-JP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-21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 e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・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cm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80F2E08-9216-41C0-9D95-164B4104D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946BC6-15E2-4B20-AEA5-7B15541982DE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06936D-1F31-4DA6-8D20-311C7F3D3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035486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5" descr="http://www.kek.jp/newskek/2004/janfeb/photo/dai-omega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0453" y="1105396"/>
            <a:ext cx="560949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テキスト ボックス 4"/>
          <p:cNvSpPr txBox="1">
            <a:spLocks noChangeArrowheads="1"/>
          </p:cNvSpPr>
          <p:nvPr/>
        </p:nvSpPr>
        <p:spPr bwMode="auto">
          <a:xfrm>
            <a:off x="5436096" y="3013109"/>
            <a:ext cx="1559657" cy="350383"/>
          </a:xfrm>
          <a:prstGeom prst="rect">
            <a:avLst/>
          </a:prstGeom>
          <a:solidFill>
            <a:srgbClr val="302D1C"/>
          </a:solidFill>
          <a:ln w="9525">
            <a:noFill/>
            <a:miter lim="800000"/>
            <a:headEnd/>
            <a:tailEnd/>
          </a:ln>
        </p:spPr>
        <p:txBody>
          <a:bodyPr wrap="none" lIns="103155" tIns="51577" rIns="103155" bIns="51577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Positive</a:t>
            </a:r>
            <a:r>
              <a:rPr lang="ja-JP" altLang="en-US" sz="1600" dirty="0">
                <a:solidFill>
                  <a:schemeClr val="bg1"/>
                </a:solidFill>
              </a:rPr>
              <a:t>　</a:t>
            </a:r>
            <a:r>
              <a:rPr lang="en-US" altLang="ja-JP" sz="1600" dirty="0" err="1">
                <a:solidFill>
                  <a:schemeClr val="bg1"/>
                </a:solidFill>
              </a:rPr>
              <a:t>Muon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4102" name="テキスト ボックス 5"/>
          <p:cNvSpPr txBox="1">
            <a:spLocks noChangeArrowheads="1"/>
          </p:cNvSpPr>
          <p:nvPr/>
        </p:nvSpPr>
        <p:spPr bwMode="auto">
          <a:xfrm>
            <a:off x="1807271" y="1368712"/>
            <a:ext cx="2683361" cy="47349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3155" tIns="51577" rIns="103155" bIns="51577">
            <a:spAutoFit/>
          </a:bodyPr>
          <a:lstStyle/>
          <a:p>
            <a:r>
              <a:rPr lang="ja-JP" altLang="en-US" sz="2400" b="1" dirty="0">
                <a:solidFill>
                  <a:srgbClr val="0070C0"/>
                </a:solidFill>
              </a:rPr>
              <a:t>Ｈｙｄｒｏｇｅｎ</a:t>
            </a:r>
          </a:p>
        </p:txBody>
      </p:sp>
      <p:sp>
        <p:nvSpPr>
          <p:cNvPr id="4103" name="テキスト ボックス 6"/>
          <p:cNvSpPr txBox="1">
            <a:spLocks noChangeArrowheads="1"/>
          </p:cNvSpPr>
          <p:nvPr/>
        </p:nvSpPr>
        <p:spPr bwMode="auto">
          <a:xfrm>
            <a:off x="4896111" y="1368712"/>
            <a:ext cx="2373982" cy="47349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3155" tIns="51577" rIns="103155" bIns="51577">
            <a:spAutoFit/>
          </a:bodyPr>
          <a:lstStyle/>
          <a:p>
            <a:r>
              <a:rPr lang="ja-JP" altLang="en-US" sz="2400" b="1" dirty="0">
                <a:solidFill>
                  <a:srgbClr val="00B050"/>
                </a:solidFill>
              </a:rPr>
              <a:t>Ｍｕｏｎｉｕｍ</a:t>
            </a:r>
          </a:p>
        </p:txBody>
      </p:sp>
      <p:sp>
        <p:nvSpPr>
          <p:cNvPr id="4104" name="テキスト ボックス 7"/>
          <p:cNvSpPr txBox="1">
            <a:spLocks noChangeArrowheads="1"/>
          </p:cNvSpPr>
          <p:nvPr/>
        </p:nvSpPr>
        <p:spPr bwMode="auto">
          <a:xfrm>
            <a:off x="2441258" y="3108328"/>
            <a:ext cx="1415386" cy="350383"/>
          </a:xfrm>
          <a:prstGeom prst="rect">
            <a:avLst/>
          </a:prstGeom>
          <a:solidFill>
            <a:srgbClr val="302D1C"/>
          </a:solidFill>
          <a:ln w="9525">
            <a:noFill/>
            <a:miter lim="800000"/>
            <a:headEnd/>
            <a:tailEnd/>
          </a:ln>
        </p:spPr>
        <p:txBody>
          <a:bodyPr wrap="none" lIns="103155" tIns="51577" rIns="103155" bIns="51577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</a:rPr>
              <a:t>     </a:t>
            </a:r>
            <a:r>
              <a:rPr lang="en-US" altLang="ja-JP" sz="1600" dirty="0">
                <a:solidFill>
                  <a:schemeClr val="bg1"/>
                </a:solidFill>
              </a:rPr>
              <a:t>Proton     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4105" name="テキスト ボックス 8"/>
          <p:cNvSpPr txBox="1">
            <a:spLocks noChangeArrowheads="1"/>
          </p:cNvSpPr>
          <p:nvPr/>
        </p:nvSpPr>
        <p:spPr bwMode="auto">
          <a:xfrm>
            <a:off x="1858200" y="4034333"/>
            <a:ext cx="1800107" cy="35038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lIns="103155" tIns="51577" rIns="103155" bIns="51577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        Electron      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4106" name="テキスト ボックス 9"/>
          <p:cNvSpPr txBox="1">
            <a:spLocks noChangeArrowheads="1"/>
          </p:cNvSpPr>
          <p:nvPr/>
        </p:nvSpPr>
        <p:spPr bwMode="auto">
          <a:xfrm>
            <a:off x="4825603" y="4105772"/>
            <a:ext cx="1800107" cy="35038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lIns="103155" tIns="51577" rIns="103155" bIns="51577">
            <a:spAutoFit/>
          </a:bodyPr>
          <a:lstStyle/>
          <a:p>
            <a:r>
              <a:rPr lang="en-US" altLang="ja-JP" sz="1600">
                <a:solidFill>
                  <a:schemeClr val="bg1"/>
                </a:solidFill>
              </a:rPr>
              <a:t>        Electron      </a:t>
            </a:r>
            <a:endParaRPr lang="ja-JP" altLang="en-US" sz="160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17989" y="4581129"/>
            <a:ext cx="85080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5763" indent="-385763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000" dirty="0">
                <a:cs typeface="Times New Roman" pitchFamily="18" charset="0"/>
              </a:rPr>
              <a:t>Pure </a:t>
            </a:r>
            <a:r>
              <a:rPr lang="en-US" altLang="ja-JP" sz="2000" dirty="0" err="1">
                <a:cs typeface="Times New Roman" pitchFamily="18" charset="0"/>
              </a:rPr>
              <a:t>leptonic</a:t>
            </a:r>
            <a:r>
              <a:rPr lang="en-US" altLang="ja-JP" sz="2000" dirty="0">
                <a:cs typeface="Times New Roman" pitchFamily="18" charset="0"/>
              </a:rPr>
              <a:t> bound system, free from finite size effect.</a:t>
            </a:r>
          </a:p>
          <a:p>
            <a:pPr marL="385763" indent="-385763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000" dirty="0">
                <a:cs typeface="Times New Roman" pitchFamily="18" charset="0"/>
              </a:rPr>
              <a:t>Good example for testing QED,</a:t>
            </a:r>
          </a:p>
          <a:p>
            <a:pPr marL="385763" indent="-385763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000" dirty="0">
                <a:cs typeface="Times New Roman" pitchFamily="18" charset="0"/>
              </a:rPr>
              <a:t>HFS,1s-2s, Lamb shift</a:t>
            </a:r>
          </a:p>
          <a:p>
            <a:pPr marL="385763" indent="-385763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000" dirty="0">
                <a:solidFill>
                  <a:srgbClr val="FF0000"/>
                </a:solidFill>
                <a:cs typeface="Times New Roman" pitchFamily="18" charset="0"/>
              </a:rPr>
              <a:t>Muonium is also useful in condensed matter physics and chemistry</a:t>
            </a:r>
          </a:p>
          <a:p>
            <a:pPr marL="385763" indent="-385763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000" dirty="0">
                <a:solidFill>
                  <a:srgbClr val="FF0000"/>
                </a:solidFill>
                <a:cs typeface="Times New Roman" pitchFamily="18" charset="0"/>
              </a:rPr>
              <a:t>Reduced mass of electron in hydrogen and muonium differ only 0.5%</a:t>
            </a:r>
          </a:p>
        </p:txBody>
      </p:sp>
      <p:sp>
        <p:nvSpPr>
          <p:cNvPr id="11" name="タイトル 3"/>
          <p:cNvSpPr txBox="1">
            <a:spLocks/>
          </p:cNvSpPr>
          <p:nvPr/>
        </p:nvSpPr>
        <p:spPr>
          <a:xfrm>
            <a:off x="523143" y="1017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err="1"/>
              <a:t>Muonium</a:t>
            </a:r>
            <a:endParaRPr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8AB26-F587-4C90-914C-044BAD1FA411}" type="datetime1">
              <a:rPr kumimoji="1" lang="ja-JP" altLang="en-US" smtClean="0"/>
              <a:t>2021/7/13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Lecture on U,of Tokyo</a:t>
            </a:r>
            <a:r>
              <a:rPr kumimoji="1" lang="ja-JP" altLang="en-US"/>
              <a:t>　</a:t>
            </a:r>
            <a:r>
              <a:rPr kumimoji="1" lang="en-US" altLang="ja-JP"/>
              <a:t>2020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8081516"/>
      </p:ext>
    </p:extLst>
  </p:cSld>
  <p:clrMapOvr>
    <a:masterClrMapping/>
  </p:clrMapOvr>
  <p:transition advTm="20000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5" descr="mterm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858" y="1000125"/>
            <a:ext cx="5783873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3154" y="5013176"/>
            <a:ext cx="5890846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テキスト ボックス 12"/>
          <p:cNvSpPr txBox="1">
            <a:spLocks noChangeArrowheads="1"/>
          </p:cNvSpPr>
          <p:nvPr/>
        </p:nvSpPr>
        <p:spPr bwMode="auto">
          <a:xfrm>
            <a:off x="3648808" y="6215064"/>
            <a:ext cx="43957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Not included QED weak hadronic correction</a:t>
            </a:r>
            <a:endParaRPr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52443" y="1357313"/>
            <a:ext cx="201048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/>
              <a:t>Fine Structure </a:t>
            </a:r>
          </a:p>
          <a:p>
            <a:pPr>
              <a:defRPr/>
            </a:pPr>
            <a:r>
              <a:rPr lang="en-US" altLang="ja-JP" dirty="0"/>
              <a:t> explained by Dirac</a:t>
            </a:r>
            <a:endParaRPr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86501" y="2286000"/>
            <a:ext cx="2199641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/>
              <a:t>Classical Lamb Shift </a:t>
            </a:r>
          </a:p>
          <a:p>
            <a:pPr>
              <a:defRPr/>
            </a:pPr>
            <a:r>
              <a:rPr lang="en-US" altLang="ja-JP" dirty="0"/>
              <a:t> QED</a:t>
            </a:r>
          </a:p>
          <a:p>
            <a:pPr>
              <a:defRPr/>
            </a:pPr>
            <a:r>
              <a:rPr lang="en-US" altLang="ja-JP" dirty="0" err="1"/>
              <a:t>Tomonaga</a:t>
            </a:r>
            <a:r>
              <a:rPr lang="en-US" altLang="ja-JP" dirty="0"/>
              <a:t>, </a:t>
            </a:r>
            <a:r>
              <a:rPr lang="en-US" altLang="ja-JP" dirty="0" err="1"/>
              <a:t>Shwinger</a:t>
            </a:r>
            <a:r>
              <a:rPr lang="en-US" altLang="ja-JP" dirty="0"/>
              <a:t>,</a:t>
            </a:r>
          </a:p>
          <a:p>
            <a:pPr>
              <a:defRPr/>
            </a:pPr>
            <a:r>
              <a:rPr lang="en-US" altLang="ja-JP" dirty="0"/>
              <a:t>Feynman </a:t>
            </a:r>
            <a:endParaRPr lang="ja-JP" altLang="en-US" dirty="0"/>
          </a:p>
        </p:txBody>
      </p:sp>
      <p:cxnSp>
        <p:nvCxnSpPr>
          <p:cNvPr id="17" name="直線矢印コネクタ 16"/>
          <p:cNvCxnSpPr>
            <a:stCxn id="14" idx="1"/>
          </p:cNvCxnSpPr>
          <p:nvPr/>
        </p:nvCxnSpPr>
        <p:spPr>
          <a:xfrm flipH="1">
            <a:off x="4637943" y="1680479"/>
            <a:ext cx="1714500" cy="2483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5" idx="1"/>
          </p:cNvCxnSpPr>
          <p:nvPr/>
        </p:nvCxnSpPr>
        <p:spPr>
          <a:xfrm flipH="1" flipV="1">
            <a:off x="3846637" y="2643190"/>
            <a:ext cx="2439864" cy="242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タイトル 3"/>
          <p:cNvSpPr txBox="1">
            <a:spLocks/>
          </p:cNvSpPr>
          <p:nvPr/>
        </p:nvSpPr>
        <p:spPr>
          <a:xfrm>
            <a:off x="523143" y="1017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Mu(H) Energy Diagram </a:t>
            </a:r>
            <a:endParaRPr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D4AA-B21A-49B0-B6EE-861334EA473E}" type="datetime1">
              <a:rPr kumimoji="1" lang="ja-JP" altLang="en-US" smtClean="0"/>
              <a:t>2021/7/13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Lecture on U,of Tokyo</a:t>
            </a:r>
            <a:r>
              <a:rPr kumimoji="1" lang="ja-JP" altLang="en-US"/>
              <a:t>　</a:t>
            </a:r>
            <a:r>
              <a:rPr kumimoji="1" lang="en-US" altLang="ja-JP"/>
              <a:t>2020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743260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Muonium Hyperfine Structure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Hamiltonian of muonium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4ADDD-0DEE-4BA3-A4A9-905CB0901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CB977C-B0E4-4BEF-BD91-C2565C6C6339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2A823E-C2C0-4D31-A5CB-968A18AC8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370" y="1229501"/>
            <a:ext cx="6281738" cy="503238"/>
          </a:xfrm>
          <a:prstGeom prst="rect">
            <a:avLst/>
          </a:prstGeom>
          <a:solidFill>
            <a:srgbClr val="FFC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322"/>
          <a:stretch>
            <a:fillRect/>
          </a:stretch>
        </p:blipFill>
        <p:spPr bwMode="auto">
          <a:xfrm>
            <a:off x="4151199" y="2205108"/>
            <a:ext cx="4930953" cy="359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正方形/長方形 9"/>
          <p:cNvSpPr/>
          <p:nvPr/>
        </p:nvSpPr>
        <p:spPr>
          <a:xfrm>
            <a:off x="5295770" y="5995624"/>
            <a:ext cx="1402948" cy="400110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Symbol" pitchFamily="18" charset="2"/>
              </a:rPr>
              <a:t>n</a:t>
            </a:r>
            <a:r>
              <a:rPr lang="en-US" altLang="ja-JP" sz="2000" baseline="-25000" dirty="0">
                <a:latin typeface="Symbol" pitchFamily="18" charset="2"/>
              </a:rPr>
              <a:t>12</a:t>
            </a:r>
            <a:r>
              <a:rPr lang="en-US" altLang="ja-JP" sz="2000" dirty="0">
                <a:latin typeface="Symbol" pitchFamily="18" charset="2"/>
              </a:rPr>
              <a:t>+n</a:t>
            </a:r>
            <a:r>
              <a:rPr lang="en-US" altLang="ja-JP" sz="2000" baseline="-25000" dirty="0">
                <a:latin typeface="Symbol" pitchFamily="18" charset="2"/>
              </a:rPr>
              <a:t>34</a:t>
            </a:r>
            <a:r>
              <a:rPr lang="en-US" altLang="ja-JP" sz="2000" dirty="0">
                <a:latin typeface="Symbol" pitchFamily="18" charset="2"/>
              </a:rPr>
              <a:t>=D</a:t>
            </a:r>
            <a:r>
              <a:rPr lang="en-US" altLang="ja-JP" sz="2000" i="1" dirty="0">
                <a:latin typeface="Symbol" pitchFamily="18" charset="2"/>
              </a:rPr>
              <a:t>n</a:t>
            </a:r>
            <a:endParaRPr lang="ja-JP" altLang="en-US" sz="20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916894" y="5995624"/>
            <a:ext cx="1849993" cy="400110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Symbol" pitchFamily="18" charset="2"/>
                <a:ea typeface="+mn-ea"/>
              </a:rPr>
              <a:t>n</a:t>
            </a:r>
            <a:r>
              <a:rPr lang="en-US" altLang="ja-JP" sz="2000" baseline="-25000" dirty="0">
                <a:latin typeface="Symbol" pitchFamily="18" charset="2"/>
                <a:ea typeface="+mn-ea"/>
              </a:rPr>
              <a:t>12</a:t>
            </a:r>
            <a:r>
              <a:rPr lang="en-US" altLang="ja-JP" sz="2000" dirty="0">
                <a:latin typeface="Symbol" pitchFamily="18" charset="2"/>
                <a:ea typeface="+mn-ea"/>
              </a:rPr>
              <a:t>-n</a:t>
            </a:r>
            <a:r>
              <a:rPr lang="en-US" altLang="ja-JP" sz="2000" baseline="-25000" dirty="0">
                <a:latin typeface="Symbol" pitchFamily="18" charset="2"/>
                <a:ea typeface="+mn-ea"/>
              </a:rPr>
              <a:t>34</a:t>
            </a:r>
            <a:r>
              <a:rPr lang="ja-JP" altLang="en-US" sz="2000" dirty="0">
                <a:latin typeface="Symbol" pitchFamily="18" charset="2"/>
                <a:ea typeface="+mn-ea"/>
              </a:rPr>
              <a:t> </a:t>
            </a:r>
            <a:r>
              <a:rPr lang="ja-JP" altLang="en-US" sz="2000" dirty="0">
                <a:ea typeface="+mn-ea"/>
              </a:rPr>
              <a:t>∝</a:t>
            </a:r>
            <a:r>
              <a:rPr lang="ja-JP" altLang="en-US" sz="2000" baseline="-25000" dirty="0">
                <a:ea typeface="+mn-ea"/>
              </a:rPr>
              <a:t> </a:t>
            </a:r>
            <a:r>
              <a:rPr lang="en-US" altLang="ja-JP" sz="2000" dirty="0">
                <a:latin typeface="Symbol" pitchFamily="18" charset="2"/>
                <a:ea typeface="+mn-ea"/>
              </a:rPr>
              <a:t>m</a:t>
            </a:r>
            <a:r>
              <a:rPr lang="en-US" altLang="ja-JP" sz="2000" baseline="-25000" dirty="0">
                <a:latin typeface="Symbol" pitchFamily="18" charset="2"/>
                <a:ea typeface="+mn-ea"/>
              </a:rPr>
              <a:t>m</a:t>
            </a:r>
            <a:r>
              <a:rPr lang="en-US" altLang="ja-JP" sz="2000" dirty="0">
                <a:latin typeface="Symbol" pitchFamily="18" charset="2"/>
                <a:ea typeface="+mn-ea"/>
              </a:rPr>
              <a:t>/m</a:t>
            </a:r>
            <a:r>
              <a:rPr lang="en-US" altLang="ja-JP" sz="2000" baseline="-25000" dirty="0">
                <a:ea typeface="+mn-ea"/>
              </a:rPr>
              <a:t>p</a:t>
            </a:r>
            <a:endParaRPr lang="ja-JP" altLang="en-US" sz="2000" dirty="0">
              <a:ea typeface="+mn-ea"/>
            </a:endParaRPr>
          </a:p>
        </p:txBody>
      </p:sp>
      <p:grpSp>
        <p:nvGrpSpPr>
          <p:cNvPr id="7" name="図形グループ 6"/>
          <p:cNvGrpSpPr/>
          <p:nvPr/>
        </p:nvGrpSpPr>
        <p:grpSpPr>
          <a:xfrm>
            <a:off x="438106" y="2615507"/>
            <a:ext cx="3403597" cy="3071813"/>
            <a:chOff x="417605" y="2868817"/>
            <a:chExt cx="3403597" cy="3071813"/>
          </a:xfrm>
        </p:grpSpPr>
        <p:sp>
          <p:nvSpPr>
            <p:cNvPr id="12" name="円/楕円 11"/>
            <p:cNvSpPr/>
            <p:nvPr/>
          </p:nvSpPr>
          <p:spPr>
            <a:xfrm rot="20873827">
              <a:off x="1004980" y="5062742"/>
              <a:ext cx="2640013" cy="611188"/>
            </a:xfrm>
            <a:prstGeom prst="ellipse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/>
            </a:p>
          </p:txBody>
        </p:sp>
        <p:sp>
          <p:nvSpPr>
            <p:cNvPr id="13" name="円/楕円 12"/>
            <p:cNvSpPr/>
            <p:nvPr/>
          </p:nvSpPr>
          <p:spPr>
            <a:xfrm rot="20873827">
              <a:off x="814480" y="3551442"/>
              <a:ext cx="2640013" cy="611188"/>
            </a:xfrm>
            <a:prstGeom prst="ellipse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/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rot="16200000" flipV="1">
              <a:off x="2765518" y="3456192"/>
              <a:ext cx="1214438" cy="39687"/>
            </a:xfrm>
            <a:prstGeom prst="straightConnector1">
              <a:avLst/>
            </a:prstGeom>
            <a:ln w="127000">
              <a:solidFill>
                <a:schemeClr val="accent2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rot="16200000" flipV="1">
              <a:off x="1428048" y="3690349"/>
              <a:ext cx="1357313" cy="0"/>
            </a:xfrm>
            <a:prstGeom prst="straightConnector1">
              <a:avLst/>
            </a:prstGeom>
            <a:ln w="1270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円/楕円 15"/>
            <p:cNvSpPr/>
            <p:nvPr/>
          </p:nvSpPr>
          <p:spPr>
            <a:xfrm>
              <a:off x="1792365" y="3556238"/>
              <a:ext cx="678661" cy="678661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400" dirty="0">
                  <a:latin typeface="Symbol" pitchFamily="18" charset="2"/>
                </a:rPr>
                <a:t>m</a:t>
              </a:r>
              <a:r>
                <a:rPr lang="en-US" altLang="ja-JP" sz="2400" baseline="30000" dirty="0"/>
                <a:t>+</a:t>
              </a:r>
              <a:endParaRPr lang="ja-JP" altLang="en-US" sz="2400" baseline="30000" dirty="0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3081821" y="3368872"/>
              <a:ext cx="596505" cy="542929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400" dirty="0"/>
                <a:t>e</a:t>
              </a:r>
              <a:r>
                <a:rPr lang="en-US" altLang="ja-JP" sz="2400" baseline="30000" dirty="0"/>
                <a:t>-</a:t>
              </a:r>
              <a:endParaRPr lang="ja-JP" altLang="en-US" sz="2400" baseline="30000" dirty="0"/>
            </a:p>
          </p:txBody>
        </p:sp>
        <p:cxnSp>
          <p:nvCxnSpPr>
            <p:cNvPr id="18" name="直線矢印コネクタ 17"/>
            <p:cNvCxnSpPr/>
            <p:nvPr/>
          </p:nvCxnSpPr>
          <p:spPr>
            <a:xfrm rot="5400000">
              <a:off x="2890136" y="5295311"/>
              <a:ext cx="1290638" cy="0"/>
            </a:xfrm>
            <a:prstGeom prst="straightConnector1">
              <a:avLst/>
            </a:prstGeom>
            <a:ln w="127000">
              <a:solidFill>
                <a:schemeClr val="accent2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/>
            <p:nvPr/>
          </p:nvCxnSpPr>
          <p:spPr>
            <a:xfrm rot="5400000" flipH="1" flipV="1">
              <a:off x="1646331" y="5186567"/>
              <a:ext cx="1357312" cy="7937"/>
            </a:xfrm>
            <a:prstGeom prst="straightConnector1">
              <a:avLst/>
            </a:prstGeom>
            <a:ln w="1270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円/楕円 19"/>
            <p:cNvSpPr/>
            <p:nvPr/>
          </p:nvSpPr>
          <p:spPr>
            <a:xfrm>
              <a:off x="1988817" y="5054055"/>
              <a:ext cx="678661" cy="678661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400" dirty="0">
                  <a:latin typeface="Symbol" pitchFamily="18" charset="2"/>
                </a:rPr>
                <a:t>m</a:t>
              </a:r>
              <a:r>
                <a:rPr lang="en-US" altLang="ja-JP" sz="2400" baseline="30000" dirty="0"/>
                <a:t>+</a:t>
              </a:r>
              <a:endParaRPr lang="ja-JP" altLang="en-US" sz="2400" baseline="30000" dirty="0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3206835" y="4797633"/>
              <a:ext cx="614367" cy="542929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400" dirty="0"/>
                <a:t>e</a:t>
              </a:r>
              <a:r>
                <a:rPr lang="en-US" altLang="ja-JP" sz="2400" baseline="30000" dirty="0"/>
                <a:t>-</a:t>
              </a:r>
              <a:endParaRPr lang="ja-JP" altLang="en-US" sz="2400" baseline="30000" dirty="0"/>
            </a:p>
          </p:txBody>
        </p:sp>
        <p:cxnSp>
          <p:nvCxnSpPr>
            <p:cNvPr id="22" name="直線コネクタ 21"/>
            <p:cNvCxnSpPr/>
            <p:nvPr/>
          </p:nvCxnSpPr>
          <p:spPr>
            <a:xfrm rot="10800000">
              <a:off x="463643" y="3868942"/>
              <a:ext cx="1214437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 rot="10800000" flipV="1">
              <a:off x="417605" y="5583442"/>
              <a:ext cx="133191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上下矢印 23"/>
            <p:cNvSpPr/>
            <p:nvPr/>
          </p:nvSpPr>
          <p:spPr>
            <a:xfrm>
              <a:off x="846230" y="3868942"/>
              <a:ext cx="474663" cy="1697038"/>
            </a:xfrm>
            <a:prstGeom prst="upDownArrow">
              <a:avLst/>
            </a:prstGeom>
            <a:ln>
              <a:noFill/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/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5655738" y="2196831"/>
            <a:ext cx="1916811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/>
                <a:ea typeface="+mn-ea"/>
                <a:cs typeface="Arial"/>
              </a:rPr>
              <a:t>Zeeman Splitting </a:t>
            </a:r>
            <a:endParaRPr lang="ja-JP" altLang="en-US" dirty="0">
              <a:latin typeface="Arial"/>
              <a:ea typeface="+mn-ea"/>
              <a:cs typeface="Arial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11471" y="2129904"/>
            <a:ext cx="2968256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Symbol" pitchFamily="18" charset="2"/>
                <a:ea typeface="+mn-ea"/>
              </a:rPr>
              <a:t>D</a:t>
            </a:r>
            <a:r>
              <a:rPr lang="en-US" altLang="ja-JP" i="1" dirty="0">
                <a:latin typeface="Symbol" pitchFamily="18" charset="2"/>
                <a:ea typeface="+mn-ea"/>
              </a:rPr>
              <a:t>n</a:t>
            </a:r>
            <a:r>
              <a:rPr lang="en-US" altLang="ja-JP" baseline="-25000" dirty="0"/>
              <a:t> </a:t>
            </a:r>
            <a:r>
              <a:rPr lang="en-US" altLang="ja-JP" dirty="0">
                <a:latin typeface="+mn-lt"/>
                <a:ea typeface="+mn-ea"/>
              </a:rPr>
              <a:t>: </a:t>
            </a:r>
            <a:r>
              <a:rPr lang="en-US" altLang="ja-JP" dirty="0">
                <a:latin typeface="Arial"/>
                <a:ea typeface="+mn-ea"/>
                <a:cs typeface="Arial"/>
              </a:rPr>
              <a:t>Mu Hyperfine Structure</a:t>
            </a:r>
            <a:endParaRPr lang="ja-JP" altLang="en-US" dirty="0">
              <a:latin typeface="Arial"/>
              <a:ea typeface="+mn-ea"/>
              <a:cs typeface="Arial"/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4481648" y="3555140"/>
            <a:ext cx="624040" cy="1436960"/>
          </a:xfrm>
          <a:prstGeom prst="ellipse">
            <a:avLst/>
          </a:prstGeom>
          <a:noFill/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58545" y="5029622"/>
            <a:ext cx="2226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FF"/>
                </a:solidFill>
              </a:rPr>
              <a:t>Very weak (zero) field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7458139" y="2887092"/>
            <a:ext cx="830597" cy="2800228"/>
          </a:xfrm>
          <a:prstGeom prst="ellipse">
            <a:avLst/>
          </a:prstGeom>
          <a:noFill/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421600" y="5704532"/>
            <a:ext cx="111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FF"/>
                </a:solidFill>
              </a:rPr>
              <a:t>High Field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875594" y="5812810"/>
            <a:ext cx="1571514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/>
                <a:cs typeface="Arial"/>
              </a:rPr>
              <a:t>Magnetic field (T)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23746" y="4191161"/>
            <a:ext cx="61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>
                <a:latin typeface="Times"/>
                <a:cs typeface="Times"/>
              </a:rPr>
              <a:t>Δ</a:t>
            </a:r>
            <a:r>
              <a:rPr kumimoji="1" lang="en-US" altLang="ja-JP" sz="2400" i="1" dirty="0" err="1">
                <a:latin typeface="Times"/>
                <a:cs typeface="Times"/>
              </a:rPr>
              <a:t>ν</a:t>
            </a:r>
            <a:endParaRPr kumimoji="1" lang="ja-JP" altLang="en-US" sz="2400" i="1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725678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2842"/>
          </a:xfrm>
        </p:spPr>
        <p:txBody>
          <a:bodyPr/>
          <a:lstStyle/>
          <a:p>
            <a:r>
              <a:rPr kumimoji="1" lang="en-US" altLang="ja-JP" dirty="0"/>
              <a:t>Precise measurement of Mu HFS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5498" y="1047968"/>
            <a:ext cx="8229600" cy="1093817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The most rigorous validation of </a:t>
            </a:r>
            <a:br>
              <a:rPr kumimoji="1" lang="en-US" altLang="ja-JP" dirty="0"/>
            </a:br>
            <a:r>
              <a:rPr kumimoji="1" lang="en-US" altLang="ja-JP" dirty="0"/>
              <a:t>the bound-state QED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D00B66-0080-41F2-85C5-2649A5BEE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DBC13D-1677-4099-838F-556D1B3A86BF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FACDD3-FE4F-471A-8DB9-19A7C92D0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7" name="テキスト ボックス 5"/>
          <p:cNvSpPr txBox="1">
            <a:spLocks noChangeArrowheads="1"/>
          </p:cNvSpPr>
          <p:nvPr/>
        </p:nvSpPr>
        <p:spPr bwMode="auto">
          <a:xfrm>
            <a:off x="544269" y="2141785"/>
            <a:ext cx="79208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Symbol" pitchFamily="18" charset="2"/>
              </a:rPr>
              <a:t>n</a:t>
            </a:r>
            <a:r>
              <a:rPr lang="en-US" altLang="ja-JP" sz="2400" baseline="-25000" dirty="0">
                <a:latin typeface="Calibri" pitchFamily="34" charset="0"/>
              </a:rPr>
              <a:t>HFS</a:t>
            </a:r>
            <a:r>
              <a:rPr lang="en-US" altLang="ja-JP" sz="2400" dirty="0">
                <a:latin typeface="Calibri" pitchFamily="34" charset="0"/>
              </a:rPr>
              <a:t>(</a:t>
            </a:r>
            <a:r>
              <a:rPr lang="en-US" altLang="ja-JP" sz="2400" dirty="0" err="1">
                <a:latin typeface="Calibri" pitchFamily="34" charset="0"/>
              </a:rPr>
              <a:t>exp</a:t>
            </a:r>
            <a:r>
              <a:rPr lang="en-US" altLang="ja-JP" sz="2400" dirty="0">
                <a:latin typeface="Calibri" pitchFamily="34" charset="0"/>
              </a:rPr>
              <a:t>)    4463.302 765(53) MHz (12 ppb) LAMPF1999</a:t>
            </a:r>
            <a:endParaRPr lang="ja-JP" altLang="en-US" sz="2400" dirty="0">
              <a:latin typeface="Calibri" pitchFamily="34" charset="0"/>
            </a:endParaRPr>
          </a:p>
        </p:txBody>
      </p:sp>
      <p:sp>
        <p:nvSpPr>
          <p:cNvPr id="8" name="テキスト ボックス 6"/>
          <p:cNvSpPr txBox="1">
            <a:spLocks noChangeArrowheads="1"/>
          </p:cNvSpPr>
          <p:nvPr/>
        </p:nvSpPr>
        <p:spPr bwMode="auto">
          <a:xfrm>
            <a:off x="544269" y="3131029"/>
            <a:ext cx="842493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Symbol" pitchFamily="18" charset="2"/>
              </a:rPr>
              <a:t>n</a:t>
            </a:r>
            <a:r>
              <a:rPr lang="en-US" altLang="ja-JP" sz="2400" baseline="-25000" dirty="0">
                <a:latin typeface="Calibri" pitchFamily="34" charset="0"/>
              </a:rPr>
              <a:t>HFS</a:t>
            </a:r>
            <a:r>
              <a:rPr lang="en-US" altLang="ja-JP" sz="2400" dirty="0">
                <a:latin typeface="Calibri" pitchFamily="34" charset="0"/>
              </a:rPr>
              <a:t>(theory) 4463.302 891 (272) MHz (63 ppb) D. Nomura (2013)</a:t>
            </a:r>
            <a:endParaRPr lang="en-US" altLang="ja-JP" dirty="0">
              <a:latin typeface="Calibri" pitchFamily="34" charset="0"/>
            </a:endParaRPr>
          </a:p>
          <a:p>
            <a:r>
              <a:rPr lang="en-US" altLang="ja-JP" sz="2400" dirty="0">
                <a:latin typeface="Symbol" pitchFamily="18" charset="2"/>
              </a:rPr>
              <a:t>n</a:t>
            </a:r>
            <a:r>
              <a:rPr lang="en-US" altLang="ja-JP" sz="2400" baseline="-25000" dirty="0">
                <a:latin typeface="Calibri" pitchFamily="34" charset="0"/>
              </a:rPr>
              <a:t>HFS</a:t>
            </a:r>
            <a:r>
              <a:rPr lang="en-US" altLang="ja-JP" sz="2400" dirty="0">
                <a:latin typeface="Calibri" pitchFamily="34" charset="0"/>
              </a:rPr>
              <a:t>(QED)   4463.302 720 </a:t>
            </a:r>
            <a:r>
              <a:rPr lang="en-US" altLang="ja-JP" sz="2400" dirty="0">
                <a:solidFill>
                  <a:srgbClr val="FF0000"/>
                </a:solidFill>
                <a:latin typeface="Calibri" pitchFamily="34" charset="0"/>
              </a:rPr>
              <a:t>(253) </a:t>
            </a: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(98) </a:t>
            </a:r>
            <a:r>
              <a:rPr lang="en-US" altLang="ja-JP" sz="2400" dirty="0">
                <a:solidFill>
                  <a:srgbClr val="3366FF"/>
                </a:solidFill>
                <a:latin typeface="Calibri" pitchFamily="34" charset="0"/>
              </a:rPr>
              <a:t>(3)</a:t>
            </a:r>
            <a:r>
              <a:rPr lang="en-US" altLang="ja-JP" sz="2400" dirty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en-US" altLang="ja-JP" sz="2400" dirty="0">
                <a:latin typeface="Calibri" pitchFamily="34" charset="0"/>
              </a:rPr>
              <a:t>MHz</a:t>
            </a:r>
            <a:r>
              <a:rPr lang="en-US" altLang="ja-JP" sz="2400" dirty="0">
                <a:solidFill>
                  <a:srgbClr val="FF0000"/>
                </a:solidFill>
                <a:latin typeface="Calibri" pitchFamily="34" charset="0"/>
              </a:rPr>
              <a:t>(m</a:t>
            </a:r>
            <a:r>
              <a:rPr lang="en-US" altLang="ja-JP" sz="2400" baseline="-25000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400" dirty="0">
                <a:solidFill>
                  <a:srgbClr val="FF0000"/>
                </a:solidFill>
                <a:latin typeface="Calibri" pitchFamily="34" charset="0"/>
              </a:rPr>
              <a:t>/m</a:t>
            </a:r>
            <a:r>
              <a:rPr lang="en-US" altLang="ja-JP" sz="2400" baseline="-25000" dirty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altLang="ja-JP" sz="2400" dirty="0">
                <a:solidFill>
                  <a:srgbClr val="FF0000"/>
                </a:solidFill>
                <a:latin typeface="Calibri" pitchFamily="34" charset="0"/>
              </a:rPr>
              <a:t>) </a:t>
            </a: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(QED) </a:t>
            </a:r>
            <a:r>
              <a:rPr lang="en-US" altLang="ja-JP" sz="2400" dirty="0">
                <a:solidFill>
                  <a:srgbClr val="3366FF"/>
                </a:solidFill>
                <a:latin typeface="Calibri" pitchFamily="34" charset="0"/>
              </a:rPr>
              <a:t>(</a:t>
            </a:r>
            <a:r>
              <a:rPr lang="en-US" altLang="ja-JP" sz="2400" dirty="0">
                <a:solidFill>
                  <a:srgbClr val="3366FF"/>
                </a:solidFill>
                <a:latin typeface="Symbol" pitchFamily="18" charset="2"/>
              </a:rPr>
              <a:t>a</a:t>
            </a:r>
            <a:r>
              <a:rPr lang="en-US" altLang="ja-JP" sz="2400" dirty="0">
                <a:solidFill>
                  <a:srgbClr val="3366FF"/>
                </a:solidFill>
                <a:latin typeface="Calibri" pitchFamily="34" charset="0"/>
              </a:rPr>
              <a:t>)</a:t>
            </a:r>
            <a:r>
              <a:rPr lang="en-US" altLang="ja-JP" sz="2400" dirty="0">
                <a:solidFill>
                  <a:srgbClr val="00B0F0"/>
                </a:solidFill>
                <a:latin typeface="Calibri" pitchFamily="34" charset="0"/>
              </a:rPr>
              <a:t>                     </a:t>
            </a:r>
          </a:p>
          <a:p>
            <a:r>
              <a:rPr lang="en-US" altLang="ja-JP" sz="2400" dirty="0">
                <a:latin typeface="Symbol" pitchFamily="18" charset="2"/>
              </a:rPr>
              <a:t>n</a:t>
            </a:r>
            <a:r>
              <a:rPr lang="en-US" altLang="ja-JP" sz="2400" baseline="-25000" dirty="0">
                <a:latin typeface="Calibri" pitchFamily="34" charset="0"/>
              </a:rPr>
              <a:t>HFS</a:t>
            </a:r>
            <a:r>
              <a:rPr lang="en-US" altLang="ja-JP" sz="2400" dirty="0">
                <a:latin typeface="Calibri" pitchFamily="34" charset="0"/>
              </a:rPr>
              <a:t>(weak)           -65 Hz</a:t>
            </a:r>
          </a:p>
          <a:p>
            <a:r>
              <a:rPr lang="en-US" altLang="ja-JP" sz="2400" dirty="0">
                <a:latin typeface="Symbol" pitchFamily="18" charset="2"/>
              </a:rPr>
              <a:t>n</a:t>
            </a:r>
            <a:r>
              <a:rPr lang="en-US" altLang="ja-JP" sz="2400" baseline="-25000" dirty="0">
                <a:latin typeface="Calibri" pitchFamily="34" charset="0"/>
              </a:rPr>
              <a:t>HFS</a:t>
            </a:r>
            <a:r>
              <a:rPr lang="en-US" altLang="ja-JP" sz="2400" dirty="0">
                <a:latin typeface="Calibri" pitchFamily="34" charset="0"/>
              </a:rPr>
              <a:t>(had v.p)         232(1) Hz</a:t>
            </a:r>
          </a:p>
          <a:p>
            <a:r>
              <a:rPr lang="en-US" altLang="ja-JP" sz="2400" dirty="0">
                <a:latin typeface="Symbol" pitchFamily="18" charset="2"/>
              </a:rPr>
              <a:t>n</a:t>
            </a:r>
            <a:r>
              <a:rPr lang="en-US" altLang="ja-JP" sz="2400" baseline="-25000" dirty="0">
                <a:latin typeface="Calibri" pitchFamily="34" charset="0"/>
              </a:rPr>
              <a:t>HFS</a:t>
            </a:r>
            <a:r>
              <a:rPr lang="en-US" altLang="ja-JP" sz="2400" dirty="0">
                <a:latin typeface="Calibri" pitchFamily="34" charset="0"/>
              </a:rPr>
              <a:t>(had. h.o)          5 Hz</a:t>
            </a:r>
          </a:p>
          <a:p>
            <a:r>
              <a:rPr lang="en-US" altLang="ja-JP" sz="2400" dirty="0">
                <a:solidFill>
                  <a:srgbClr val="0000FF"/>
                </a:solidFill>
                <a:latin typeface="Calibri" pitchFamily="34" charset="0"/>
              </a:rPr>
              <a:t>QED calculation </a:t>
            </a:r>
            <a:r>
              <a:rPr lang="ja-JP" altLang="en-US" sz="2400" dirty="0">
                <a:solidFill>
                  <a:srgbClr val="0000FF"/>
                </a:solidFill>
                <a:latin typeface="Calibri" pitchFamily="34" charset="0"/>
              </a:rPr>
              <a:t>→</a:t>
            </a:r>
            <a:r>
              <a:rPr lang="en-US" altLang="ja-JP" sz="2400" dirty="0">
                <a:solidFill>
                  <a:srgbClr val="0000FF"/>
                </a:solidFill>
                <a:latin typeface="Calibri" pitchFamily="34" charset="0"/>
              </a:rPr>
              <a:t>Effort for </a:t>
            </a:r>
            <a:r>
              <a:rPr lang="en-US" altLang="ja-JP" sz="2400" dirty="0">
                <a:solidFill>
                  <a:srgbClr val="800000"/>
                </a:solidFill>
                <a:latin typeface="Calibri" pitchFamily="34" charset="0"/>
              </a:rPr>
              <a:t>10 Hz</a:t>
            </a:r>
            <a:r>
              <a:rPr lang="en-US" altLang="ja-JP" sz="2400" dirty="0">
                <a:solidFill>
                  <a:srgbClr val="0000FF"/>
                </a:solidFill>
                <a:latin typeface="Calibri" pitchFamily="34" charset="0"/>
              </a:rPr>
              <a:t> is in progress by Eides </a:t>
            </a:r>
            <a:r>
              <a:rPr lang="en-US" altLang="ja-JP" sz="2400" i="1" dirty="0">
                <a:solidFill>
                  <a:srgbClr val="0000FF"/>
                </a:solidFill>
                <a:latin typeface="Calibri" pitchFamily="34" charset="0"/>
              </a:rPr>
              <a:t>et al</a:t>
            </a:r>
            <a:r>
              <a:rPr lang="en-US" altLang="ja-JP" sz="2400" dirty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  <a:p>
            <a:r>
              <a:rPr lang="en-US" altLang="ja-JP" sz="2400" dirty="0">
                <a:solidFill>
                  <a:srgbClr val="0000FF"/>
                </a:solidFill>
                <a:latin typeface="+mn-lt"/>
              </a:rPr>
              <a:t>Phys. Rev. A </a:t>
            </a:r>
            <a:r>
              <a:rPr lang="en-US" altLang="ja-JP" sz="2400" b="1" dirty="0">
                <a:solidFill>
                  <a:srgbClr val="0000FF"/>
                </a:solidFill>
                <a:latin typeface="+mn-lt"/>
              </a:rPr>
              <a:t>86</a:t>
            </a:r>
            <a:r>
              <a:rPr lang="en-US" altLang="ja-JP" sz="2400" dirty="0">
                <a:solidFill>
                  <a:srgbClr val="0000FF"/>
                </a:solidFill>
              </a:rPr>
              <a:t>,</a:t>
            </a:r>
            <a:r>
              <a:rPr lang="en-US" altLang="ja-JP" sz="2400" dirty="0">
                <a:solidFill>
                  <a:srgbClr val="0000FF"/>
                </a:solidFill>
                <a:latin typeface="+mn-lt"/>
              </a:rPr>
              <a:t> 024501 (2012), PRL.. 112, 173004 (2014), </a:t>
            </a:r>
            <a:br>
              <a:rPr lang="en-US" altLang="ja-JP" sz="2400" dirty="0">
                <a:solidFill>
                  <a:srgbClr val="0000FF"/>
                </a:solidFill>
                <a:latin typeface="+mn-lt"/>
              </a:rPr>
            </a:br>
            <a:r>
              <a:rPr lang="en-US" altLang="ja-JP" sz="2400" dirty="0">
                <a:solidFill>
                  <a:srgbClr val="0000FF"/>
                </a:solidFill>
                <a:latin typeface="+mn-lt"/>
              </a:rPr>
              <a:t>Phys. Rev. D </a:t>
            </a:r>
            <a:r>
              <a:rPr lang="en-US" altLang="ja-JP" sz="2400" b="1" dirty="0">
                <a:solidFill>
                  <a:srgbClr val="0000FF"/>
                </a:solidFill>
                <a:latin typeface="+mn-lt"/>
              </a:rPr>
              <a:t>89</a:t>
            </a:r>
            <a:r>
              <a:rPr lang="en-US" altLang="ja-JP" sz="2400" dirty="0">
                <a:solidFill>
                  <a:srgbClr val="0000FF"/>
                </a:solidFill>
              </a:rPr>
              <a:t>,</a:t>
            </a:r>
            <a:r>
              <a:rPr lang="en-US" altLang="ja-JP" sz="2400" dirty="0">
                <a:solidFill>
                  <a:srgbClr val="0000FF"/>
                </a:solidFill>
                <a:latin typeface="+mn-lt"/>
              </a:rPr>
              <a:t> 014034 (2014)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190961" y="2441042"/>
            <a:ext cx="39652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ja-JP" sz="2000" i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000" baseline="-25000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000" dirty="0">
                <a:solidFill>
                  <a:srgbClr val="FF0000"/>
                </a:solidFill>
              </a:rPr>
              <a:t>/</a:t>
            </a:r>
            <a:r>
              <a:rPr lang="en-US" altLang="ja-JP" sz="2000" i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000" baseline="-25000" dirty="0">
                <a:solidFill>
                  <a:srgbClr val="FF0000"/>
                </a:solidFill>
              </a:rPr>
              <a:t>p </a:t>
            </a:r>
            <a:r>
              <a:rPr lang="en-US" altLang="ja-JP" sz="2000" i="1" dirty="0">
                <a:solidFill>
                  <a:srgbClr val="FF0000"/>
                </a:solidFill>
                <a:latin typeface="Arial"/>
                <a:cs typeface="Arial"/>
              </a:rPr>
              <a:t>=</a:t>
            </a:r>
            <a:r>
              <a:rPr lang="en-US" altLang="ja-JP" sz="2000" dirty="0">
                <a:solidFill>
                  <a:srgbClr val="FF0000"/>
                </a:solidFill>
                <a:latin typeface="Arial"/>
                <a:cs typeface="Arial"/>
              </a:rPr>
              <a:t>3.18334524(37) (120ppb)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128445" y="2817531"/>
            <a:ext cx="39934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i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i="1" dirty="0">
                <a:solidFill>
                  <a:srgbClr val="FF0000"/>
                </a:solidFill>
              </a:rPr>
              <a:t>m</a:t>
            </a:r>
            <a:r>
              <a:rPr lang="en-US" altLang="ja-JP" sz="2000" i="1" baseline="-25000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000" dirty="0">
                <a:solidFill>
                  <a:srgbClr val="FF0000"/>
                </a:solidFill>
              </a:rPr>
              <a:t>/</a:t>
            </a:r>
            <a:r>
              <a:rPr lang="en-US" altLang="ja-JP" sz="2000" i="1" dirty="0">
                <a:solidFill>
                  <a:srgbClr val="FF0000"/>
                </a:solidFill>
              </a:rPr>
              <a:t>m</a:t>
            </a:r>
            <a:r>
              <a:rPr lang="en-US" altLang="ja-JP" sz="2000" i="1" baseline="-25000" dirty="0">
                <a:solidFill>
                  <a:srgbClr val="FF0000"/>
                </a:solidFill>
              </a:rPr>
              <a:t>e</a:t>
            </a:r>
            <a:r>
              <a:rPr lang="en-US" altLang="ja-JP" sz="2000" dirty="0">
                <a:solidFill>
                  <a:srgbClr val="FF0000"/>
                </a:solidFill>
                <a:latin typeface="Arial"/>
                <a:cs typeface="Arial"/>
              </a:rPr>
              <a:t>=206.768277(24) (120ppb)</a:t>
            </a:r>
            <a:endParaRPr lang="ja-JP" alt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2619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09605"/>
          </a:xfrm>
        </p:spPr>
        <p:txBody>
          <a:bodyPr/>
          <a:lstStyle/>
          <a:p>
            <a:r>
              <a:rPr kumimoji="1" lang="en-US" altLang="ja-JP" dirty="0"/>
              <a:t>Precise measurement of Mu HFS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5497" y="1047967"/>
            <a:ext cx="8938503" cy="527941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Strong relationship with muon </a:t>
            </a:r>
            <a:r>
              <a:rPr kumimoji="1" lang="en-US" altLang="ja-JP" i="1" dirty="0"/>
              <a:t>g</a:t>
            </a:r>
            <a:r>
              <a:rPr kumimoji="1" lang="en-US" altLang="ja-JP" dirty="0"/>
              <a:t>−2</a:t>
            </a:r>
          </a:p>
          <a:p>
            <a:pPr lvl="1"/>
            <a:r>
              <a:rPr lang="en-US" altLang="ja-JP" dirty="0"/>
              <a:t>3.7σ deviation btw. theory and experiment</a:t>
            </a:r>
          </a:p>
          <a:p>
            <a:pPr lvl="1"/>
            <a:r>
              <a:rPr kumimoji="1" lang="en-US" altLang="ja-JP" dirty="0"/>
              <a:t>Angular frequency of spin precession ω </a:t>
            </a:r>
            <a:br>
              <a:rPr kumimoji="1" lang="en-US" altLang="ja-JP" dirty="0"/>
            </a:br>
            <a:br>
              <a:rPr kumimoji="1" lang="en-US" altLang="ja-JP" dirty="0"/>
            </a:br>
            <a:endParaRPr kumimoji="1" lang="en-US" altLang="ja-JP" dirty="0"/>
          </a:p>
          <a:p>
            <a:pPr lvl="1"/>
            <a:endParaRPr lang="en-US" altLang="ja-JP" dirty="0"/>
          </a:p>
          <a:p>
            <a:pPr lvl="1"/>
            <a:r>
              <a:rPr kumimoji="1" lang="en-US" altLang="ja-JP" dirty="0"/>
              <a:t>It is important to measure precise </a:t>
            </a:r>
            <a:r>
              <a:rPr kumimoji="1" lang="en-US" altLang="ja-JP" b="1" dirty="0">
                <a:solidFill>
                  <a:srgbClr val="0000FF"/>
                </a:solidFill>
              </a:rPr>
              <a:t>muon mass</a:t>
            </a:r>
            <a:r>
              <a:rPr kumimoji="1" lang="en-US" altLang="ja-JP" dirty="0"/>
              <a:t> independently</a:t>
            </a:r>
          </a:p>
          <a:p>
            <a:pPr lvl="1"/>
            <a:endParaRPr lang="en-US" altLang="ja-JP" dirty="0"/>
          </a:p>
          <a:p>
            <a:pPr lvl="1"/>
            <a:r>
              <a:rPr lang="en-US" altLang="ja-JP" dirty="0"/>
              <a:t> </a:t>
            </a:r>
          </a:p>
          <a:p>
            <a:pPr lvl="1"/>
            <a:endParaRPr lang="en-US" altLang="ja-JP" sz="2600" i="1" dirty="0">
              <a:solidFill>
                <a:srgbClr val="FF0000"/>
              </a:solidFill>
              <a:latin typeface="Symbol" pitchFamily="18" charset="2"/>
            </a:endParaRPr>
          </a:p>
          <a:p>
            <a:pPr marL="786880" lvl="1" indent="-386830" eaLnBrk="0" hangingPunct="0">
              <a:buClr>
                <a:schemeClr val="tx1"/>
              </a:buClr>
              <a:defRPr/>
            </a:pPr>
            <a:r>
              <a:rPr lang="en-US" altLang="ja-JP" dirty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altLang="ja-JP" sz="3300" i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3300" i="1" baseline="-25000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3300" dirty="0">
                <a:solidFill>
                  <a:srgbClr val="FF0000"/>
                </a:solidFill>
              </a:rPr>
              <a:t>/</a:t>
            </a:r>
            <a:r>
              <a:rPr lang="en-US" altLang="ja-JP" sz="3300" i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3300" i="1" baseline="-25000" dirty="0">
                <a:solidFill>
                  <a:srgbClr val="FF0000"/>
                </a:solidFill>
              </a:rPr>
              <a:t>p</a:t>
            </a:r>
            <a:r>
              <a:rPr lang="en-US" altLang="ja-JP" sz="3300" dirty="0">
                <a:solidFill>
                  <a:srgbClr val="FF0000"/>
                </a:solidFill>
              </a:rPr>
              <a:t> </a:t>
            </a:r>
            <a:r>
              <a:rPr lang="en-US" altLang="ja-JP" dirty="0"/>
              <a:t>accuracy from direct measurement 120ppb</a:t>
            </a:r>
            <a:br>
              <a:rPr lang="en-US" altLang="ja-JP" sz="2600" dirty="0"/>
            </a:br>
            <a:br>
              <a:rPr lang="en-US" altLang="ja-JP" sz="2600" dirty="0"/>
            </a:br>
            <a:r>
              <a:rPr lang="nb-NO" altLang="ja-JP" sz="2000" dirty="0"/>
              <a:t>W. Liu</a:t>
            </a:r>
            <a:r>
              <a:rPr lang="nb-NO" altLang="ja-JP" sz="2000" i="1" dirty="0"/>
              <a:t> et al. </a:t>
            </a:r>
            <a:r>
              <a:rPr lang="ja-JP" altLang="nb-NO" sz="2000" i="1" dirty="0"/>
              <a:t>，</a:t>
            </a:r>
            <a:r>
              <a:rPr lang="nb-NO" altLang="ja-JP" sz="2000" i="1" dirty="0"/>
              <a:t> Phys. Rev. Lett. </a:t>
            </a:r>
            <a:r>
              <a:rPr lang="nb-NO" altLang="ja-JP" sz="2000" b="1" i="1" dirty="0"/>
              <a:t>82 </a:t>
            </a:r>
            <a:r>
              <a:rPr lang="ja-JP" altLang="nb-NO" sz="2000" b="1" i="1" dirty="0"/>
              <a:t>，</a:t>
            </a:r>
            <a:r>
              <a:rPr lang="nb-NO" altLang="ja-JP" sz="2000" b="1" i="1" dirty="0"/>
              <a:t> 711 (1999).</a:t>
            </a:r>
            <a:endParaRPr lang="en-US" altLang="ja-JP" sz="2000" i="1" dirty="0">
              <a:solidFill>
                <a:srgbClr val="FF0000"/>
              </a:solidFill>
              <a:latin typeface="Symbol" pitchFamily="18" charset="2"/>
            </a:endParaRPr>
          </a:p>
          <a:p>
            <a:pPr lvl="1"/>
            <a:endParaRPr kumimoji="1" lang="ja-JP" altLang="en-US" sz="26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A4E3F9-42C8-4504-9753-AA33D979E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AAD1FA-8654-4722-A254-ABAEFD61FD16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0C3406-519E-471E-9E78-8770989A8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4491" y="2386894"/>
            <a:ext cx="1207055" cy="52520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790" y="1032583"/>
            <a:ext cx="1935232" cy="2100553"/>
          </a:xfrm>
          <a:prstGeom prst="rect">
            <a:avLst/>
          </a:prstGeom>
        </p:spPr>
      </p:pic>
      <p:pic>
        <p:nvPicPr>
          <p:cNvPr id="17" name="図 1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310" y="4201019"/>
            <a:ext cx="1784297" cy="753795"/>
          </a:xfrm>
          <a:prstGeom prst="rect">
            <a:avLst/>
          </a:prstGeom>
        </p:spPr>
      </p:pic>
      <p:grpSp>
        <p:nvGrpSpPr>
          <p:cNvPr id="24" name="図形グループ 23"/>
          <p:cNvGrpSpPr/>
          <p:nvPr/>
        </p:nvGrpSpPr>
        <p:grpSpPr>
          <a:xfrm>
            <a:off x="371857" y="2203511"/>
            <a:ext cx="5115229" cy="809605"/>
            <a:chOff x="1012553" y="2718401"/>
            <a:chExt cx="5115229" cy="809605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2553" y="2718401"/>
              <a:ext cx="5115229" cy="809605"/>
            </a:xfrm>
            <a:prstGeom prst="rect">
              <a:avLst/>
            </a:prstGeom>
          </p:spPr>
        </p:pic>
        <p:sp>
          <p:nvSpPr>
            <p:cNvPr id="13" name="円/楕円 12"/>
            <p:cNvSpPr/>
            <p:nvPr/>
          </p:nvSpPr>
          <p:spPr>
            <a:xfrm>
              <a:off x="1567078" y="3164388"/>
              <a:ext cx="343823" cy="357200"/>
            </a:xfrm>
            <a:prstGeom prst="ellipse">
              <a:avLst/>
            </a:prstGeom>
            <a:noFill/>
            <a:ln w="1905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2185547" y="2867370"/>
              <a:ext cx="258319" cy="432212"/>
            </a:xfrm>
            <a:prstGeom prst="ellipse">
              <a:avLst/>
            </a:prstGeom>
            <a:noFill/>
            <a:ln w="1905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/>
            <p:cNvCxnSpPr/>
            <p:nvPr/>
          </p:nvCxnSpPr>
          <p:spPr>
            <a:xfrm flipV="1">
              <a:off x="2631367" y="2831700"/>
              <a:ext cx="1796194" cy="62450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 flipV="1">
              <a:off x="4650905" y="2831699"/>
              <a:ext cx="1349507" cy="62450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図形グループ 28"/>
          <p:cNvGrpSpPr/>
          <p:nvPr/>
        </p:nvGrpSpPr>
        <p:grpSpPr>
          <a:xfrm>
            <a:off x="3796199" y="3802071"/>
            <a:ext cx="1475869" cy="984005"/>
            <a:chOff x="3786865" y="3790498"/>
            <a:chExt cx="1475869" cy="984005"/>
          </a:xfrm>
        </p:grpSpPr>
        <p:pic>
          <p:nvPicPr>
            <p:cNvPr id="18" name="図 17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95669" y="3939866"/>
              <a:ext cx="1058260" cy="685268"/>
            </a:xfrm>
            <a:prstGeom prst="rect">
              <a:avLst/>
            </a:prstGeom>
          </p:spPr>
        </p:pic>
        <p:sp>
          <p:nvSpPr>
            <p:cNvPr id="25" name="正方形/長方形 24"/>
            <p:cNvSpPr/>
            <p:nvPr/>
          </p:nvSpPr>
          <p:spPr>
            <a:xfrm>
              <a:off x="3786865" y="3790498"/>
              <a:ext cx="1475869" cy="984005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図形グループ 29"/>
          <p:cNvGrpSpPr/>
          <p:nvPr/>
        </p:nvGrpSpPr>
        <p:grpSpPr>
          <a:xfrm>
            <a:off x="6749401" y="3802071"/>
            <a:ext cx="1475869" cy="984005"/>
            <a:chOff x="5690441" y="3790498"/>
            <a:chExt cx="1475869" cy="984005"/>
          </a:xfrm>
        </p:grpSpPr>
        <p:pic>
          <p:nvPicPr>
            <p:cNvPr id="19" name="図 18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2256" y="3939866"/>
              <a:ext cx="1032238" cy="685268"/>
            </a:xfrm>
            <a:prstGeom prst="rect">
              <a:avLst/>
            </a:prstGeom>
          </p:spPr>
        </p:pic>
        <p:sp>
          <p:nvSpPr>
            <p:cNvPr id="26" name="正方形/長方形 25"/>
            <p:cNvSpPr/>
            <p:nvPr/>
          </p:nvSpPr>
          <p:spPr>
            <a:xfrm>
              <a:off x="5690441" y="3790498"/>
              <a:ext cx="1475869" cy="984005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テキスト ボックス 26"/>
          <p:cNvSpPr txBox="1"/>
          <p:nvPr/>
        </p:nvSpPr>
        <p:spPr>
          <a:xfrm>
            <a:off x="3239687" y="4813524"/>
            <a:ext cx="2715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0000FF"/>
                </a:solidFill>
                <a:latin typeface="Arial"/>
                <a:cs typeface="Arial"/>
              </a:rPr>
              <a:t>From </a:t>
            </a:r>
            <a:r>
              <a:rPr kumimoji="1" lang="en-US" altLang="ja-JP" sz="2000" i="1" dirty="0">
                <a:solidFill>
                  <a:srgbClr val="0000FF"/>
                </a:solidFill>
                <a:latin typeface="Arial"/>
                <a:cs typeface="Arial"/>
              </a:rPr>
              <a:t>g</a:t>
            </a:r>
            <a:r>
              <a:rPr kumimoji="1" lang="en-US" altLang="ja-JP" sz="2000" dirty="0">
                <a:solidFill>
                  <a:srgbClr val="0000FF"/>
                </a:solidFill>
                <a:latin typeface="Arial"/>
                <a:cs typeface="Arial"/>
              </a:rPr>
              <a:t>−2 storage ring</a:t>
            </a:r>
            <a:endParaRPr kumimoji="1" lang="ja-JP" alt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193434" y="4813524"/>
            <a:ext cx="24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  <a:latin typeface="Arial"/>
                <a:cs typeface="Arial"/>
              </a:rPr>
              <a:t>From muonium HFS</a:t>
            </a:r>
            <a:endParaRPr kumimoji="1" lang="ja-JP" alt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8278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7282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4321" y="224218"/>
            <a:ext cx="7065962" cy="838200"/>
          </a:xfrm>
        </p:spPr>
        <p:txBody>
          <a:bodyPr/>
          <a:lstStyle/>
          <a:p>
            <a:pPr algn="l"/>
            <a:r>
              <a:rPr lang="en-US" altLang="ja-JP" sz="4000" dirty="0"/>
              <a:t>What is negative muon?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B359767-672C-4CB9-9B83-3B1CDA39F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B5215-AB60-467E-A0F5-8D4D3AC26D4C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87271D-E84D-4AC8-A817-BAD649EA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/>
              <a:t>Lecture on Kyusu Univ. 2020</a:t>
            </a:r>
            <a:endParaRPr lang="ja-JP" altLang="en-US"/>
          </a:p>
        </p:txBody>
      </p:sp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1446410" y="1062418"/>
            <a:ext cx="283755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20000"/>
              </a:spcBef>
              <a:buClr>
                <a:srgbClr val="A50021"/>
              </a:buClr>
              <a:buFont typeface="Wingdings" charset="2"/>
              <a:buNone/>
            </a:pPr>
            <a:r>
              <a:rPr lang="en-US" altLang="ja-JP" dirty="0">
                <a:solidFill>
                  <a:srgbClr val="990000"/>
                </a:solidFill>
                <a:latin typeface="Arial" charset="0"/>
              </a:rPr>
              <a:t>Elementary particle</a:t>
            </a:r>
            <a:endParaRPr lang="en-US" altLang="ja-JP" sz="2000" dirty="0">
              <a:solidFill>
                <a:srgbClr val="990000"/>
              </a:solidFill>
              <a:latin typeface="Arial" charset="0"/>
            </a:endParaRPr>
          </a:p>
        </p:txBody>
      </p:sp>
      <p:grpSp>
        <p:nvGrpSpPr>
          <p:cNvPr id="76825" name="Group 25"/>
          <p:cNvGrpSpPr>
            <a:grpSpLocks/>
          </p:cNvGrpSpPr>
          <p:nvPr/>
        </p:nvGrpSpPr>
        <p:grpSpPr bwMode="auto">
          <a:xfrm>
            <a:off x="5183705" y="1837497"/>
            <a:ext cx="2133600" cy="1079500"/>
            <a:chOff x="3625" y="1370"/>
            <a:chExt cx="1344" cy="576"/>
          </a:xfrm>
        </p:grpSpPr>
        <p:sp>
          <p:nvSpPr>
            <p:cNvPr id="76807" name="Rectangle 7"/>
            <p:cNvSpPr>
              <a:spLocks noChangeArrowheads="1"/>
            </p:cNvSpPr>
            <p:nvPr/>
          </p:nvSpPr>
          <p:spPr bwMode="auto">
            <a:xfrm>
              <a:off x="4537" y="1658"/>
              <a:ext cx="432" cy="288"/>
            </a:xfrm>
            <a:prstGeom prst="rect">
              <a:avLst/>
            </a:prstGeom>
            <a:solidFill>
              <a:srgbClr val="D9FFE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>
                <a:buFontTx/>
                <a:buNone/>
              </a:pPr>
              <a:r>
                <a:rPr lang="en-US" altLang="ja-JP" i="1">
                  <a:solidFill>
                    <a:srgbClr val="006666"/>
                  </a:solidFill>
                  <a:latin typeface="Symbol" charset="2"/>
                </a:rPr>
                <a:t>n</a:t>
              </a:r>
              <a:r>
                <a:rPr lang="en-US" altLang="ja-JP" i="1" baseline="-25000">
                  <a:solidFill>
                    <a:srgbClr val="006666"/>
                  </a:solidFill>
                  <a:latin typeface="Symbol" charset="2"/>
                </a:rPr>
                <a:t>t</a:t>
              </a:r>
            </a:p>
          </p:txBody>
        </p:sp>
        <p:sp>
          <p:nvSpPr>
            <p:cNvPr id="76808" name="Rectangle 8"/>
            <p:cNvSpPr>
              <a:spLocks noChangeArrowheads="1"/>
            </p:cNvSpPr>
            <p:nvPr/>
          </p:nvSpPr>
          <p:spPr bwMode="auto">
            <a:xfrm>
              <a:off x="4057" y="1658"/>
              <a:ext cx="480" cy="288"/>
            </a:xfrm>
            <a:prstGeom prst="rect">
              <a:avLst/>
            </a:prstGeom>
            <a:solidFill>
              <a:srgbClr val="D9FFE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>
                <a:buFontTx/>
                <a:buNone/>
              </a:pPr>
              <a:r>
                <a:rPr lang="en-US" altLang="ja-JP" i="1">
                  <a:solidFill>
                    <a:srgbClr val="006666"/>
                  </a:solidFill>
                  <a:latin typeface="Symbol" charset="2"/>
                </a:rPr>
                <a:t>n</a:t>
              </a:r>
              <a:r>
                <a:rPr lang="en-US" altLang="ja-JP" i="1" baseline="-25000">
                  <a:solidFill>
                    <a:srgbClr val="006666"/>
                  </a:solidFill>
                  <a:latin typeface="Symbol" charset="2"/>
                </a:rPr>
                <a:t>m</a:t>
              </a:r>
            </a:p>
          </p:txBody>
        </p:sp>
        <p:sp>
          <p:nvSpPr>
            <p:cNvPr id="76809" name="Rectangle 9"/>
            <p:cNvSpPr>
              <a:spLocks noChangeArrowheads="1"/>
            </p:cNvSpPr>
            <p:nvPr/>
          </p:nvSpPr>
          <p:spPr bwMode="auto">
            <a:xfrm>
              <a:off x="3625" y="1658"/>
              <a:ext cx="432" cy="288"/>
            </a:xfrm>
            <a:prstGeom prst="rect">
              <a:avLst/>
            </a:prstGeom>
            <a:solidFill>
              <a:srgbClr val="D9FFE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>
                <a:buFontTx/>
                <a:buNone/>
              </a:pPr>
              <a:r>
                <a:rPr lang="en-US" altLang="ja-JP" i="1">
                  <a:solidFill>
                    <a:srgbClr val="006666"/>
                  </a:solidFill>
                  <a:latin typeface="Symbol" charset="2"/>
                </a:rPr>
                <a:t>n</a:t>
              </a:r>
              <a:r>
                <a:rPr lang="en-US" altLang="ja-JP" i="1" baseline="-25000">
                  <a:solidFill>
                    <a:srgbClr val="006666"/>
                  </a:solidFill>
                  <a:latin typeface="Century" charset="0"/>
                </a:rPr>
                <a:t>e</a:t>
              </a:r>
            </a:p>
          </p:txBody>
        </p:sp>
        <p:sp>
          <p:nvSpPr>
            <p:cNvPr id="76810" name="Rectangle 10"/>
            <p:cNvSpPr>
              <a:spLocks noChangeArrowheads="1"/>
            </p:cNvSpPr>
            <p:nvPr/>
          </p:nvSpPr>
          <p:spPr bwMode="auto">
            <a:xfrm>
              <a:off x="4537" y="1370"/>
              <a:ext cx="432" cy="288"/>
            </a:xfrm>
            <a:prstGeom prst="rect">
              <a:avLst/>
            </a:prstGeom>
            <a:solidFill>
              <a:srgbClr val="D9FFE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>
                <a:buFontTx/>
                <a:buNone/>
              </a:pPr>
              <a:r>
                <a:rPr lang="en-US" altLang="ja-JP" i="1">
                  <a:solidFill>
                    <a:srgbClr val="006666"/>
                  </a:solidFill>
                  <a:latin typeface="Symbol" charset="2"/>
                </a:rPr>
                <a:t>t</a:t>
              </a:r>
            </a:p>
          </p:txBody>
        </p:sp>
        <p:sp>
          <p:nvSpPr>
            <p:cNvPr id="76811" name="Rectangle 11"/>
            <p:cNvSpPr>
              <a:spLocks noChangeArrowheads="1"/>
            </p:cNvSpPr>
            <p:nvPr/>
          </p:nvSpPr>
          <p:spPr bwMode="auto">
            <a:xfrm>
              <a:off x="4057" y="1370"/>
              <a:ext cx="480" cy="288"/>
            </a:xfrm>
            <a:prstGeom prst="rect">
              <a:avLst/>
            </a:prstGeom>
            <a:solidFill>
              <a:srgbClr val="D9FFE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>
                <a:buFontTx/>
                <a:buNone/>
              </a:pPr>
              <a:r>
                <a:rPr lang="en-US" altLang="ja-JP" b="1" i="1" dirty="0">
                  <a:solidFill>
                    <a:srgbClr val="990033"/>
                  </a:solidFill>
                  <a:latin typeface="Symbol" charset="2"/>
                </a:rPr>
                <a:t>m</a:t>
              </a:r>
            </a:p>
          </p:txBody>
        </p:sp>
        <p:sp>
          <p:nvSpPr>
            <p:cNvPr id="76812" name="Rectangle 12"/>
            <p:cNvSpPr>
              <a:spLocks noChangeArrowheads="1"/>
            </p:cNvSpPr>
            <p:nvPr/>
          </p:nvSpPr>
          <p:spPr bwMode="auto">
            <a:xfrm>
              <a:off x="3625" y="1370"/>
              <a:ext cx="432" cy="288"/>
            </a:xfrm>
            <a:prstGeom prst="rect">
              <a:avLst/>
            </a:prstGeom>
            <a:solidFill>
              <a:srgbClr val="D9FFE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>
                <a:buFontTx/>
                <a:buNone/>
              </a:pPr>
              <a:r>
                <a:rPr lang="en-US" altLang="ja-JP" sz="2400" i="1">
                  <a:solidFill>
                    <a:srgbClr val="006666"/>
                  </a:solidFill>
                  <a:latin typeface="Century" charset="0"/>
                </a:rPr>
                <a:t>e</a:t>
              </a:r>
            </a:p>
          </p:txBody>
        </p:sp>
        <p:sp>
          <p:nvSpPr>
            <p:cNvPr id="76813" name="Line 13"/>
            <p:cNvSpPr>
              <a:spLocks noChangeShapeType="1"/>
            </p:cNvSpPr>
            <p:nvPr/>
          </p:nvSpPr>
          <p:spPr bwMode="auto">
            <a:xfrm>
              <a:off x="3625" y="1370"/>
              <a:ext cx="13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76814" name="Line 14"/>
            <p:cNvSpPr>
              <a:spLocks noChangeShapeType="1"/>
            </p:cNvSpPr>
            <p:nvPr/>
          </p:nvSpPr>
          <p:spPr bwMode="auto">
            <a:xfrm>
              <a:off x="3625" y="1658"/>
              <a:ext cx="13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76815" name="Line 15"/>
            <p:cNvSpPr>
              <a:spLocks noChangeShapeType="1"/>
            </p:cNvSpPr>
            <p:nvPr/>
          </p:nvSpPr>
          <p:spPr bwMode="auto">
            <a:xfrm>
              <a:off x="3625" y="1946"/>
              <a:ext cx="13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76816" name="Line 16"/>
            <p:cNvSpPr>
              <a:spLocks noChangeShapeType="1"/>
            </p:cNvSpPr>
            <p:nvPr/>
          </p:nvSpPr>
          <p:spPr bwMode="auto">
            <a:xfrm>
              <a:off x="4057" y="1370"/>
              <a:ext cx="0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76817" name="Line 17"/>
            <p:cNvSpPr>
              <a:spLocks noChangeShapeType="1"/>
            </p:cNvSpPr>
            <p:nvPr/>
          </p:nvSpPr>
          <p:spPr bwMode="auto">
            <a:xfrm>
              <a:off x="4537" y="1370"/>
              <a:ext cx="0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</p:grpSp>
      <p:grpSp>
        <p:nvGrpSpPr>
          <p:cNvPr id="76818" name="Group 18"/>
          <p:cNvGrpSpPr>
            <a:grpSpLocks/>
          </p:cNvGrpSpPr>
          <p:nvPr/>
        </p:nvGrpSpPr>
        <p:grpSpPr bwMode="auto">
          <a:xfrm>
            <a:off x="1619250" y="4365625"/>
            <a:ext cx="3124200" cy="1839913"/>
            <a:chOff x="1728" y="3072"/>
            <a:chExt cx="1968" cy="1159"/>
          </a:xfrm>
        </p:grpSpPr>
        <p:sp>
          <p:nvSpPr>
            <p:cNvPr id="76819" name="Text Box 19"/>
            <p:cNvSpPr txBox="1">
              <a:spLocks noChangeArrowheads="1"/>
            </p:cNvSpPr>
            <p:nvPr/>
          </p:nvSpPr>
          <p:spPr bwMode="auto">
            <a:xfrm>
              <a:off x="1728" y="3312"/>
              <a:ext cx="1968" cy="919"/>
            </a:xfrm>
            <a:prstGeom prst="rect">
              <a:avLst/>
            </a:prstGeom>
            <a:solidFill>
              <a:srgbClr val="E2FDF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287338" indent="-2540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20000"/>
                </a:spcBef>
                <a:buClr>
                  <a:schemeClr val="tx2"/>
                </a:buClr>
              </a:pPr>
              <a:r>
                <a:rPr lang="en-US" altLang="ja-JP" dirty="0">
                  <a:solidFill>
                    <a:srgbClr val="660033"/>
                  </a:solidFill>
                  <a:latin typeface="Helvetica" charset="0"/>
                </a:rPr>
                <a:t>Muons in material</a:t>
              </a:r>
            </a:p>
            <a:p>
              <a:pPr lvl="1">
                <a:lnSpc>
                  <a:spcPct val="110000"/>
                </a:lnSpc>
                <a:spcBef>
                  <a:spcPct val="20000"/>
                </a:spcBef>
                <a:buClr>
                  <a:schemeClr val="tx2"/>
                </a:buClr>
              </a:pPr>
              <a:r>
                <a:rPr lang="en-US" altLang="ja-JP" i="1" dirty="0">
                  <a:solidFill>
                    <a:srgbClr val="660033"/>
                  </a:solidFill>
                  <a:latin typeface="Symbol" charset="2"/>
                </a:rPr>
                <a:t>m</a:t>
              </a:r>
              <a:r>
                <a:rPr lang="en-US" altLang="ja-JP" i="1" baseline="30000" dirty="0">
                  <a:solidFill>
                    <a:srgbClr val="660033"/>
                  </a:solidFill>
                  <a:latin typeface="Arial" charset="0"/>
                </a:rPr>
                <a:t>+ </a:t>
              </a:r>
              <a:r>
                <a:rPr lang="en-US" altLang="ja-JP" dirty="0">
                  <a:solidFill>
                    <a:srgbClr val="660033"/>
                  </a:solidFill>
                  <a:latin typeface="Arial" charset="0"/>
                </a:rPr>
                <a:t>:	light proton</a:t>
              </a:r>
              <a:endParaRPr lang="en-US" altLang="ja-JP" baseline="30000" dirty="0">
                <a:solidFill>
                  <a:srgbClr val="660033"/>
                </a:solidFill>
                <a:latin typeface="Arial" charset="0"/>
              </a:endParaRPr>
            </a:p>
            <a:p>
              <a:pPr lvl="1">
                <a:lnSpc>
                  <a:spcPct val="110000"/>
                </a:lnSpc>
                <a:spcBef>
                  <a:spcPct val="20000"/>
                </a:spcBef>
                <a:buClr>
                  <a:schemeClr val="tx2"/>
                </a:buClr>
              </a:pPr>
              <a:r>
                <a:rPr lang="en-US" altLang="ja-JP" i="1" dirty="0">
                  <a:solidFill>
                    <a:srgbClr val="FF0000"/>
                  </a:solidFill>
                  <a:latin typeface="Symbol" charset="2"/>
                </a:rPr>
                <a:t>m </a:t>
              </a:r>
              <a:r>
                <a:rPr lang="en-US" altLang="ja-JP" baseline="30000" dirty="0">
                  <a:solidFill>
                    <a:srgbClr val="FF0000"/>
                  </a:solidFill>
                  <a:latin typeface="Arial" charset="0"/>
                </a:rPr>
                <a:t>–</a:t>
              </a:r>
              <a:r>
                <a:rPr lang="en-US" altLang="ja-JP" dirty="0">
                  <a:solidFill>
                    <a:srgbClr val="FF0000"/>
                  </a:solidFill>
                  <a:latin typeface="Arial" charset="0"/>
                </a:rPr>
                <a:t> :	heavy electron</a:t>
              </a:r>
            </a:p>
          </p:txBody>
        </p:sp>
        <p:sp>
          <p:nvSpPr>
            <p:cNvPr id="76820" name="AutoShape 20"/>
            <p:cNvSpPr>
              <a:spLocks noChangeArrowheads="1"/>
            </p:cNvSpPr>
            <p:nvPr/>
          </p:nvSpPr>
          <p:spPr bwMode="auto">
            <a:xfrm>
              <a:off x="2496" y="3072"/>
              <a:ext cx="192" cy="19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800000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</p:grpSp>
      <p:grpSp>
        <p:nvGrpSpPr>
          <p:cNvPr id="76837" name="Group 37"/>
          <p:cNvGrpSpPr>
            <a:grpSpLocks/>
          </p:cNvGrpSpPr>
          <p:nvPr/>
        </p:nvGrpSpPr>
        <p:grpSpPr bwMode="auto">
          <a:xfrm>
            <a:off x="1430511" y="1557338"/>
            <a:ext cx="4365625" cy="2919412"/>
            <a:chOff x="765" y="1160"/>
            <a:chExt cx="2750" cy="1839"/>
          </a:xfrm>
        </p:grpSpPr>
        <p:sp>
          <p:nvSpPr>
            <p:cNvPr id="76829" name="Rectangle 29"/>
            <p:cNvSpPr>
              <a:spLocks noChangeArrowheads="1"/>
            </p:cNvSpPr>
            <p:nvPr/>
          </p:nvSpPr>
          <p:spPr bwMode="auto">
            <a:xfrm>
              <a:off x="1156" y="2659"/>
              <a:ext cx="1452" cy="22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822" name="Rectangle 22"/>
            <p:cNvSpPr>
              <a:spLocks noChangeArrowheads="1"/>
            </p:cNvSpPr>
            <p:nvPr/>
          </p:nvSpPr>
          <p:spPr bwMode="auto">
            <a:xfrm>
              <a:off x="765" y="1160"/>
              <a:ext cx="2750" cy="18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67310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371600" indent="-22860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790700" indent="-22860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209800" indent="-22860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667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3124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5814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4038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tx2"/>
                </a:buClr>
                <a:buFontTx/>
                <a:buChar char="•"/>
              </a:pPr>
              <a:r>
                <a:rPr lang="en-US" altLang="ja-JP" sz="2000" dirty="0">
                  <a:solidFill>
                    <a:srgbClr val="990000"/>
                  </a:solidFill>
                  <a:latin typeface="Arial" charset="0"/>
                </a:rPr>
                <a:t>Charge -</a:t>
              </a:r>
              <a:r>
                <a:rPr lang="en-US" altLang="ja-JP" sz="2000" i="1" dirty="0">
                  <a:solidFill>
                    <a:srgbClr val="990000"/>
                  </a:solidFill>
                  <a:latin typeface="Arial" charset="0"/>
                </a:rPr>
                <a:t>e</a:t>
              </a:r>
              <a:r>
                <a:rPr lang="en-US" altLang="ja-JP" sz="2000" dirty="0">
                  <a:solidFill>
                    <a:srgbClr val="990000"/>
                  </a:solidFill>
                  <a:latin typeface="Arial" charset="0"/>
                </a:rPr>
                <a:t> </a:t>
              </a:r>
            </a:p>
            <a:p>
              <a:pPr>
                <a:spcBef>
                  <a:spcPct val="20000"/>
                </a:spcBef>
                <a:buClr>
                  <a:schemeClr val="tx2"/>
                </a:buClr>
                <a:buFontTx/>
                <a:buChar char="•"/>
              </a:pPr>
              <a:r>
                <a:rPr lang="en-US" altLang="ja-JP" sz="2000" dirty="0">
                  <a:solidFill>
                    <a:srgbClr val="990000"/>
                  </a:solidFill>
                  <a:latin typeface="Arial" charset="0"/>
                </a:rPr>
                <a:t>Spin</a:t>
              </a:r>
              <a:r>
                <a:rPr lang="ja-JP" altLang="en-US" sz="2000" dirty="0">
                  <a:solidFill>
                    <a:srgbClr val="990000"/>
                  </a:solidFill>
                  <a:latin typeface="Arial" charset="0"/>
                </a:rPr>
                <a:t>：</a:t>
              </a:r>
              <a:r>
                <a:rPr lang="en-US" altLang="ja-JP" sz="2000" dirty="0">
                  <a:solidFill>
                    <a:srgbClr val="990000"/>
                  </a:solidFill>
                  <a:latin typeface="Arial" charset="0"/>
                </a:rPr>
                <a:t>1/2</a:t>
              </a:r>
            </a:p>
            <a:p>
              <a:pPr>
                <a:spcBef>
                  <a:spcPct val="20000"/>
                </a:spcBef>
                <a:buClr>
                  <a:schemeClr val="tx2"/>
                </a:buClr>
                <a:buFontTx/>
                <a:buChar char="•"/>
              </a:pPr>
              <a:r>
                <a:rPr lang="en-US" altLang="ja-JP" sz="2000" dirty="0">
                  <a:solidFill>
                    <a:srgbClr val="990000"/>
                  </a:solidFill>
                  <a:latin typeface="Arial" charset="0"/>
                </a:rPr>
                <a:t>Lifetime</a:t>
              </a:r>
              <a:r>
                <a:rPr lang="ja-JP" altLang="en-US" sz="2000" dirty="0">
                  <a:solidFill>
                    <a:srgbClr val="990000"/>
                  </a:solidFill>
                  <a:latin typeface="Arial" charset="0"/>
                </a:rPr>
                <a:t>：</a:t>
              </a:r>
              <a:r>
                <a:rPr lang="en-US" altLang="ja-JP" sz="2000" dirty="0">
                  <a:solidFill>
                    <a:srgbClr val="990000"/>
                  </a:solidFill>
                  <a:latin typeface="Arial" charset="0"/>
                </a:rPr>
                <a:t> 2.2 </a:t>
              </a:r>
              <a:r>
                <a:rPr lang="en-US" altLang="ja-JP" sz="2000" dirty="0" err="1">
                  <a:solidFill>
                    <a:srgbClr val="990000"/>
                  </a:solidFill>
                  <a:latin typeface="Symbol" charset="2"/>
                </a:rPr>
                <a:t>m</a:t>
              </a:r>
              <a:r>
                <a:rPr lang="en-US" altLang="ja-JP" sz="2000" dirty="0" err="1">
                  <a:solidFill>
                    <a:srgbClr val="990000"/>
                  </a:solidFill>
                  <a:latin typeface="Arial" charset="0"/>
                </a:rPr>
                <a:t>s</a:t>
              </a:r>
              <a:endParaRPr lang="en-US" altLang="ja-JP" sz="2000" dirty="0">
                <a:solidFill>
                  <a:srgbClr val="990000"/>
                </a:solidFill>
                <a:latin typeface="Arial" charset="0"/>
              </a:endParaRPr>
            </a:p>
            <a:p>
              <a:pPr lvl="1">
                <a:spcBef>
                  <a:spcPct val="20000"/>
                </a:spcBef>
                <a:buClr>
                  <a:schemeClr val="tx2"/>
                </a:buClr>
              </a:pPr>
              <a:r>
                <a:rPr lang="en-US" altLang="ja-JP" dirty="0">
                  <a:solidFill>
                    <a:srgbClr val="990000"/>
                  </a:solidFill>
                  <a:latin typeface="Arial" charset="0"/>
                </a:rPr>
                <a:t> </a:t>
              </a:r>
              <a:r>
                <a:rPr lang="en-US" altLang="ja-JP" i="1" dirty="0">
                  <a:solidFill>
                    <a:srgbClr val="990000"/>
                  </a:solidFill>
                  <a:latin typeface="Symbol" charset="2"/>
                </a:rPr>
                <a:t>m </a:t>
              </a:r>
              <a:r>
                <a:rPr lang="en-US" altLang="ja-JP" b="1" baseline="30000" dirty="0">
                  <a:solidFill>
                    <a:srgbClr val="990000"/>
                  </a:solidFill>
                  <a:latin typeface="Symbol" charset="2"/>
                </a:rPr>
                <a:t>-</a:t>
              </a:r>
              <a:r>
                <a:rPr lang="en-US" altLang="ja-JP" dirty="0">
                  <a:solidFill>
                    <a:srgbClr val="990000"/>
                  </a:solidFill>
                  <a:latin typeface="Arial" charset="0"/>
                </a:rPr>
                <a:t> </a:t>
              </a:r>
              <a:r>
                <a:rPr lang="en-US" altLang="ja-JP" sz="2000" dirty="0">
                  <a:solidFill>
                    <a:srgbClr val="990000"/>
                  </a:solidFill>
                  <a:latin typeface="Arial" charset="0"/>
                  <a:sym typeface="Wingdings"/>
                </a:rPr>
                <a:t></a:t>
              </a:r>
              <a:r>
                <a:rPr lang="en-US" altLang="ja-JP" dirty="0">
                  <a:solidFill>
                    <a:srgbClr val="990000"/>
                  </a:solidFill>
                  <a:latin typeface="Arial" charset="0"/>
                  <a:sym typeface="Symbol" charset="2"/>
                </a:rPr>
                <a:t> </a:t>
              </a:r>
              <a:r>
                <a:rPr lang="en-US" altLang="ja-JP" dirty="0">
                  <a:solidFill>
                    <a:srgbClr val="990000"/>
                  </a:solidFill>
                  <a:latin typeface="Arial" charset="0"/>
                </a:rPr>
                <a:t>e</a:t>
              </a:r>
              <a:r>
                <a:rPr lang="en-US" altLang="ja-JP" b="1" baseline="30000" dirty="0">
                  <a:solidFill>
                    <a:srgbClr val="990000"/>
                  </a:solidFill>
                  <a:latin typeface="Symbol" charset="2"/>
                </a:rPr>
                <a:t>-</a:t>
              </a:r>
              <a:r>
                <a:rPr lang="en-US" altLang="ja-JP" dirty="0">
                  <a:solidFill>
                    <a:srgbClr val="990000"/>
                  </a:solidFill>
                  <a:latin typeface="Arial" charset="0"/>
                </a:rPr>
                <a:t> + </a:t>
              </a:r>
              <a:r>
                <a:rPr lang="en-US" altLang="ja-JP" i="1" dirty="0">
                  <a:solidFill>
                    <a:srgbClr val="990000"/>
                  </a:solidFill>
                  <a:latin typeface="Symbol" charset="2"/>
                </a:rPr>
                <a:t>n</a:t>
              </a:r>
              <a:r>
                <a:rPr lang="en-US" altLang="ja-JP" baseline="-25000" dirty="0">
                  <a:solidFill>
                    <a:srgbClr val="990000"/>
                  </a:solidFill>
                </a:rPr>
                <a:t>e </a:t>
              </a:r>
              <a:r>
                <a:rPr lang="en-US" altLang="ja-JP" dirty="0">
                  <a:solidFill>
                    <a:srgbClr val="990000"/>
                  </a:solidFill>
                  <a:latin typeface="Arial" charset="0"/>
                </a:rPr>
                <a:t>+ </a:t>
              </a:r>
              <a:r>
                <a:rPr lang="en-US" altLang="ja-JP" i="1" dirty="0">
                  <a:solidFill>
                    <a:srgbClr val="990000"/>
                  </a:solidFill>
                  <a:latin typeface="Symbol" charset="2"/>
                </a:rPr>
                <a:t>n</a:t>
              </a:r>
              <a:r>
                <a:rPr lang="en-US" altLang="ja-JP" i="1" baseline="-25000" dirty="0">
                  <a:solidFill>
                    <a:srgbClr val="990000"/>
                  </a:solidFill>
                  <a:latin typeface="Symbol" charset="2"/>
                </a:rPr>
                <a:t>m</a:t>
              </a:r>
            </a:p>
            <a:p>
              <a:pPr>
                <a:lnSpc>
                  <a:spcPct val="115000"/>
                </a:lnSpc>
                <a:spcBef>
                  <a:spcPct val="20000"/>
                </a:spcBef>
                <a:buClr>
                  <a:schemeClr val="tx2"/>
                </a:buClr>
                <a:buFontTx/>
                <a:buChar char="•"/>
              </a:pPr>
              <a:r>
                <a:rPr lang="en-US" altLang="ja-JP" sz="2000" dirty="0">
                  <a:solidFill>
                    <a:srgbClr val="990000"/>
                  </a:solidFill>
                  <a:latin typeface="Arial" charset="0"/>
                </a:rPr>
                <a:t>No strong interaction</a:t>
              </a:r>
              <a:endParaRPr lang="en-US" altLang="ja-JP" sz="2000" i="1" dirty="0">
                <a:solidFill>
                  <a:srgbClr val="990000"/>
                </a:solidFill>
                <a:latin typeface="Symbol" charset="2"/>
              </a:endParaRPr>
            </a:p>
            <a:p>
              <a:pPr>
                <a:spcBef>
                  <a:spcPct val="20000"/>
                </a:spcBef>
                <a:buClr>
                  <a:schemeClr val="tx2"/>
                </a:buClr>
                <a:buFontTx/>
                <a:buChar char="•"/>
              </a:pPr>
              <a:r>
                <a:rPr lang="en-US" altLang="ja-JP" sz="2000" dirty="0">
                  <a:solidFill>
                    <a:srgbClr val="990000"/>
                  </a:solidFill>
                  <a:latin typeface="Arial" charset="0"/>
                </a:rPr>
                <a:t>Mass: 106 MeV/c</a:t>
              </a:r>
              <a:r>
                <a:rPr lang="en-US" altLang="ja-JP" sz="2000" baseline="30000" dirty="0">
                  <a:solidFill>
                    <a:srgbClr val="990000"/>
                  </a:solidFill>
                  <a:latin typeface="Arial" charset="0"/>
                </a:rPr>
                <a:t>2</a:t>
              </a:r>
            </a:p>
            <a:p>
              <a:pPr lvl="1">
                <a:spcBef>
                  <a:spcPct val="20000"/>
                </a:spcBef>
                <a:buClr>
                  <a:schemeClr val="tx2"/>
                </a:buClr>
              </a:pPr>
              <a:r>
                <a:rPr lang="en-US" altLang="ja-JP" sz="2000" dirty="0">
                  <a:solidFill>
                    <a:srgbClr val="990000"/>
                  </a:solidFill>
                  <a:latin typeface="Arial" charset="0"/>
                </a:rPr>
                <a:t>~207 </a:t>
              </a:r>
              <a:r>
                <a:rPr lang="en-US" altLang="ja-JP" sz="2000" i="1" dirty="0">
                  <a:solidFill>
                    <a:srgbClr val="990000"/>
                  </a:solidFill>
                  <a:latin typeface="Arial" charset="0"/>
                </a:rPr>
                <a:t>m</a:t>
              </a:r>
              <a:r>
                <a:rPr lang="en-US" altLang="ja-JP" sz="2000" baseline="-25000" dirty="0">
                  <a:solidFill>
                    <a:srgbClr val="990000"/>
                  </a:solidFill>
                  <a:latin typeface="Arial" charset="0"/>
                </a:rPr>
                <a:t>e</a:t>
              </a:r>
              <a:r>
                <a:rPr lang="ja-JP" altLang="en-US" sz="2000" dirty="0">
                  <a:solidFill>
                    <a:srgbClr val="990000"/>
                  </a:solidFill>
                  <a:latin typeface="Arial" charset="0"/>
                </a:rPr>
                <a:t>、</a:t>
              </a:r>
              <a:r>
                <a:rPr lang="en-US" altLang="ja-JP" sz="2000" dirty="0">
                  <a:solidFill>
                    <a:srgbClr val="990000"/>
                  </a:solidFill>
                  <a:latin typeface="Arial" charset="0"/>
                </a:rPr>
                <a:t>~1/9 </a:t>
              </a:r>
              <a:r>
                <a:rPr lang="en-US" altLang="ja-JP" sz="2000" i="1" dirty="0" err="1">
                  <a:solidFill>
                    <a:srgbClr val="990000"/>
                  </a:solidFill>
                  <a:latin typeface="Arial" charset="0"/>
                </a:rPr>
                <a:t>m</a:t>
              </a:r>
              <a:r>
                <a:rPr lang="en-US" altLang="ja-JP" sz="2000" baseline="-25000" dirty="0" err="1">
                  <a:solidFill>
                    <a:srgbClr val="990000"/>
                  </a:solidFill>
                  <a:latin typeface="Arial" charset="0"/>
                </a:rPr>
                <a:t>p</a:t>
              </a:r>
              <a:endParaRPr lang="en-US" altLang="ja-JP" sz="2000" baseline="-25000" dirty="0">
                <a:solidFill>
                  <a:srgbClr val="990000"/>
                </a:solidFill>
                <a:latin typeface="Arial" charset="0"/>
              </a:endParaRPr>
            </a:p>
          </p:txBody>
        </p:sp>
        <p:sp>
          <p:nvSpPr>
            <p:cNvPr id="76823" name="Rectangle 23"/>
            <p:cNvSpPr>
              <a:spLocks noChangeArrowheads="1"/>
            </p:cNvSpPr>
            <p:nvPr/>
          </p:nvSpPr>
          <p:spPr bwMode="auto">
            <a:xfrm>
              <a:off x="2171" y="1817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990000"/>
                  </a:solidFill>
                  <a:latin typeface="Arial" charset="0"/>
                </a:rPr>
                <a:t>–</a:t>
              </a:r>
            </a:p>
          </p:txBody>
        </p:sp>
      </p:grpSp>
      <p:sp>
        <p:nvSpPr>
          <p:cNvPr id="76827" name="Rectangle 27"/>
          <p:cNvSpPr>
            <a:spLocks noChangeArrowheads="1"/>
          </p:cNvSpPr>
          <p:nvPr/>
        </p:nvSpPr>
        <p:spPr bwMode="auto">
          <a:xfrm>
            <a:off x="5505966" y="1358770"/>
            <a:ext cx="143986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20000"/>
              </a:spcBef>
              <a:buClr>
                <a:srgbClr val="A50021"/>
              </a:buClr>
              <a:buFont typeface="Wingdings" charset="2"/>
              <a:buNone/>
            </a:pPr>
            <a:r>
              <a:rPr lang="en-US" altLang="ja-JP">
                <a:solidFill>
                  <a:srgbClr val="990000"/>
                </a:solidFill>
                <a:latin typeface="Arial" charset="0"/>
              </a:rPr>
              <a:t>Leptons</a:t>
            </a:r>
            <a:endParaRPr lang="en-US" altLang="ja-JP" sz="2000">
              <a:solidFill>
                <a:srgbClr val="990000"/>
              </a:solidFill>
              <a:latin typeface="Arial" charset="0"/>
            </a:endParaRPr>
          </a:p>
        </p:txBody>
      </p:sp>
      <p:grpSp>
        <p:nvGrpSpPr>
          <p:cNvPr id="76833" name="Group 33"/>
          <p:cNvGrpSpPr>
            <a:grpSpLocks/>
          </p:cNvGrpSpPr>
          <p:nvPr/>
        </p:nvGrpSpPr>
        <p:grpSpPr bwMode="auto">
          <a:xfrm>
            <a:off x="4865689" y="3068638"/>
            <a:ext cx="4071939" cy="3232150"/>
            <a:chOff x="3065" y="1933"/>
            <a:chExt cx="2565" cy="2036"/>
          </a:xfrm>
        </p:grpSpPr>
        <p:grpSp>
          <p:nvGrpSpPr>
            <p:cNvPr id="76831" name="Group 31"/>
            <p:cNvGrpSpPr>
              <a:grpSpLocks/>
            </p:cNvGrpSpPr>
            <p:nvPr/>
          </p:nvGrpSpPr>
          <p:grpSpPr bwMode="auto">
            <a:xfrm>
              <a:off x="3065" y="1933"/>
              <a:ext cx="2565" cy="2036"/>
              <a:chOff x="3111" y="2251"/>
              <a:chExt cx="2565" cy="2036"/>
            </a:xfrm>
          </p:grpSpPr>
          <p:sp>
            <p:nvSpPr>
              <p:cNvPr id="76824" name="Text Box 24"/>
              <p:cNvSpPr txBox="1">
                <a:spLocks noChangeArrowheads="1"/>
              </p:cNvSpPr>
              <p:nvPr/>
            </p:nvSpPr>
            <p:spPr bwMode="auto">
              <a:xfrm>
                <a:off x="3111" y="2251"/>
                <a:ext cx="2565" cy="20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1pPr>
                <a:lvl2pPr marL="190500">
                  <a:defRPr kumimoji="1"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ja-JP" b="1" dirty="0">
                    <a:solidFill>
                      <a:srgbClr val="993300"/>
                    </a:solidFill>
                    <a:latin typeface="Helvetica" charset="0"/>
                  </a:rPr>
                  <a:t>Muon production</a:t>
                </a:r>
                <a:r>
                  <a:rPr lang="en-US" altLang="ja-JP" sz="3600" i="1" dirty="0">
                    <a:solidFill>
                      <a:srgbClr val="990000"/>
                    </a:solidFill>
                    <a:latin typeface="Symbol" charset="2"/>
                  </a:rPr>
                  <a:t> </a:t>
                </a:r>
                <a:br>
                  <a:rPr lang="en-US" altLang="ja-JP" sz="3600" i="1" dirty="0">
                    <a:solidFill>
                      <a:srgbClr val="990000"/>
                    </a:solidFill>
                    <a:latin typeface="Symbol" charset="2"/>
                  </a:rPr>
                </a:br>
                <a:r>
                  <a:rPr lang="en-US" altLang="ja-JP" sz="3600" i="1" dirty="0">
                    <a:solidFill>
                      <a:srgbClr val="990000"/>
                    </a:solidFill>
                    <a:latin typeface="Symbol" charset="2"/>
                  </a:rPr>
                  <a:t>p </a:t>
                </a:r>
                <a:r>
                  <a:rPr lang="en-US" altLang="ja-JP" sz="3600" b="1" baseline="30000" dirty="0">
                    <a:solidFill>
                      <a:srgbClr val="990000"/>
                    </a:solidFill>
                    <a:latin typeface="Symbol" charset="2"/>
                  </a:rPr>
                  <a:t>-</a:t>
                </a:r>
                <a:r>
                  <a:rPr lang="en-US" altLang="ja-JP" sz="3600" dirty="0">
                    <a:solidFill>
                      <a:srgbClr val="990000"/>
                    </a:solidFill>
                    <a:latin typeface="Arial" charset="0"/>
                  </a:rPr>
                  <a:t> </a:t>
                </a:r>
                <a:r>
                  <a:rPr lang="en-US" altLang="ja-JP" dirty="0">
                    <a:solidFill>
                      <a:srgbClr val="990000"/>
                    </a:solidFill>
                    <a:latin typeface="Arial" charset="0"/>
                    <a:sym typeface="Wingdings"/>
                  </a:rPr>
                  <a:t></a:t>
                </a:r>
                <a:r>
                  <a:rPr lang="en-US" altLang="ja-JP" sz="3600" dirty="0">
                    <a:solidFill>
                      <a:srgbClr val="990000"/>
                    </a:solidFill>
                    <a:latin typeface="Arial" charset="0"/>
                    <a:sym typeface="Symbol" charset="2"/>
                  </a:rPr>
                  <a:t>  </a:t>
                </a:r>
                <a:r>
                  <a:rPr lang="en-US" altLang="ja-JP" sz="3600" b="1" i="1" dirty="0">
                    <a:solidFill>
                      <a:srgbClr val="FF0000"/>
                    </a:solidFill>
                    <a:latin typeface="Symbol" charset="2"/>
                  </a:rPr>
                  <a:t>m </a:t>
                </a:r>
                <a:r>
                  <a:rPr lang="en-US" altLang="ja-JP" sz="3600" b="1" baseline="30000" dirty="0">
                    <a:solidFill>
                      <a:srgbClr val="FF0000"/>
                    </a:solidFill>
                    <a:latin typeface="Symbol" charset="2"/>
                  </a:rPr>
                  <a:t>-</a:t>
                </a:r>
                <a:r>
                  <a:rPr lang="en-US" altLang="ja-JP" sz="3600" dirty="0">
                    <a:solidFill>
                      <a:srgbClr val="990000"/>
                    </a:solidFill>
                    <a:latin typeface="Arial" charset="0"/>
                  </a:rPr>
                  <a:t> + </a:t>
                </a:r>
                <a:r>
                  <a:rPr lang="en-US" altLang="ja-JP" sz="3600" i="1" dirty="0">
                    <a:solidFill>
                      <a:srgbClr val="990000"/>
                    </a:solidFill>
                    <a:latin typeface="Symbol" charset="2"/>
                  </a:rPr>
                  <a:t>n</a:t>
                </a:r>
                <a:r>
                  <a:rPr lang="en-US" altLang="ja-JP" sz="3600" i="1" baseline="-25000" dirty="0">
                    <a:solidFill>
                      <a:srgbClr val="990000"/>
                    </a:solidFill>
                    <a:latin typeface="Symbol" charset="2"/>
                  </a:rPr>
                  <a:t>m</a:t>
                </a:r>
              </a:p>
              <a:p>
                <a:pPr>
                  <a:spcBef>
                    <a:spcPct val="50000"/>
                  </a:spcBef>
                </a:pPr>
                <a:endParaRPr lang="en-US" altLang="ja-JP" sz="3200" i="1" dirty="0">
                  <a:solidFill>
                    <a:srgbClr val="990000"/>
                  </a:solidFill>
                  <a:latin typeface="Symbol" charset="2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altLang="ja-JP" sz="3200" i="1" dirty="0">
                    <a:solidFill>
                      <a:srgbClr val="990000"/>
                    </a:solidFill>
                    <a:latin typeface="Symbol" charset="2"/>
                  </a:rPr>
                  <a:t>p</a:t>
                </a:r>
                <a:r>
                  <a:rPr lang="en-US" altLang="ja-JP" sz="3200" i="1" baseline="30000" dirty="0">
                    <a:solidFill>
                      <a:srgbClr val="990000"/>
                    </a:solidFill>
                    <a:latin typeface="Symbol" charset="2"/>
                  </a:rPr>
                  <a:t> ±</a:t>
                </a:r>
                <a:r>
                  <a:rPr lang="ja-JP" altLang="en-US" baseline="30000" dirty="0">
                    <a:solidFill>
                      <a:srgbClr val="990000"/>
                    </a:solidFill>
                    <a:latin typeface="Helvetica" charset="0"/>
                  </a:rPr>
                  <a:t>　</a:t>
                </a:r>
                <a:r>
                  <a:rPr lang="en-US" altLang="ja-JP" dirty="0">
                    <a:solidFill>
                      <a:srgbClr val="990000"/>
                    </a:solidFill>
                    <a:latin typeface="Helvetica" charset="0"/>
                  </a:rPr>
                  <a:t>are produced by </a:t>
                </a:r>
              </a:p>
              <a:p>
                <a:pPr>
                  <a:spcBef>
                    <a:spcPct val="50000"/>
                  </a:spcBef>
                  <a:buFont typeface="Symbol" charset="2"/>
                  <a:buNone/>
                </a:pPr>
                <a:r>
                  <a:rPr lang="en-US" altLang="ja-JP" dirty="0">
                    <a:solidFill>
                      <a:srgbClr val="990000"/>
                    </a:solidFill>
                    <a:latin typeface="Helvetica" charset="0"/>
                  </a:rPr>
                  <a:t>p</a:t>
                </a:r>
                <a:r>
                  <a:rPr lang="en-US" altLang="ja-JP" baseline="30000" dirty="0">
                    <a:solidFill>
                      <a:srgbClr val="990000"/>
                    </a:solidFill>
                    <a:latin typeface="Helvetica" charset="0"/>
                  </a:rPr>
                  <a:t>+</a:t>
                </a:r>
                <a:r>
                  <a:rPr lang="en-US" altLang="ja-JP" dirty="0">
                    <a:solidFill>
                      <a:srgbClr val="990000"/>
                    </a:solidFill>
                    <a:latin typeface="Helvetica" charset="0"/>
                  </a:rPr>
                  <a:t>  (≥ 280 MeV  ) + nucleus</a:t>
                </a:r>
              </a:p>
            </p:txBody>
          </p:sp>
          <p:sp>
            <p:nvSpPr>
              <p:cNvPr id="76830" name="Line 30"/>
              <p:cNvSpPr>
                <a:spLocks noChangeShapeType="1"/>
              </p:cNvSpPr>
              <p:nvPr/>
            </p:nvSpPr>
            <p:spPr bwMode="auto">
              <a:xfrm>
                <a:off x="4599" y="2733"/>
                <a:ext cx="227" cy="0"/>
              </a:xfrm>
              <a:prstGeom prst="line">
                <a:avLst/>
              </a:prstGeom>
              <a:noFill/>
              <a:ln w="2540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6832" name="Text Box 32"/>
            <p:cNvSpPr txBox="1">
              <a:spLocks noChangeArrowheads="1"/>
            </p:cNvSpPr>
            <p:nvPr/>
          </p:nvSpPr>
          <p:spPr bwMode="auto">
            <a:xfrm>
              <a:off x="3415" y="2571"/>
              <a:ext cx="5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rgbClr val="993300"/>
                  </a:solidFill>
                </a:rPr>
                <a:t>26 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65555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333140" y="258477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/>
              <a:t>Negative muon and muonic atom</a:t>
            </a:r>
            <a:endParaRPr lang="ja-JP" altLang="en-US" sz="3600" dirty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925283" y="1768614"/>
            <a:ext cx="41820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ja-JP" sz="2000" dirty="0"/>
              <a:t>Energetic muon slows down and stops in material</a:t>
            </a:r>
          </a:p>
          <a:p>
            <a:pPr marL="457200" indent="-457200">
              <a:buAutoNum type="arabicPeriod"/>
            </a:pPr>
            <a:r>
              <a:rPr kumimoji="1" lang="en-US" altLang="ja-JP" sz="2000" dirty="0"/>
              <a:t>Muonic atom formation</a:t>
            </a:r>
            <a:br>
              <a:rPr kumimoji="1" lang="en-US" altLang="ja-JP" sz="2000" dirty="0"/>
            </a:br>
            <a:r>
              <a:rPr kumimoji="1" lang="en-US" altLang="ja-JP" sz="2000" dirty="0"/>
              <a:t>Muon capture in atomic </a:t>
            </a:r>
            <a:br>
              <a:rPr lang="en-US" altLang="ja-JP" sz="2000" dirty="0"/>
            </a:br>
            <a:r>
              <a:rPr kumimoji="1" lang="en-US" altLang="ja-JP" sz="2000" dirty="0"/>
              <a:t>muonic orbital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2000" dirty="0"/>
              <a:t>Muon cascading process</a:t>
            </a:r>
            <a:br>
              <a:rPr lang="en-US" altLang="ja-JP" sz="2000" dirty="0"/>
            </a:br>
            <a:r>
              <a:rPr lang="en-US" altLang="ja-JP" sz="2000" b="1" u="sng" dirty="0">
                <a:solidFill>
                  <a:srgbClr val="FF0000"/>
                </a:solidFill>
              </a:rPr>
              <a:t>Characteristic muonic </a:t>
            </a:r>
            <a:br>
              <a:rPr lang="en-US" altLang="ja-JP" sz="2000" b="1" u="sng" dirty="0">
                <a:solidFill>
                  <a:srgbClr val="FF0000"/>
                </a:solidFill>
              </a:rPr>
            </a:br>
            <a:r>
              <a:rPr lang="en-US" altLang="ja-JP" sz="2000" b="1" u="sng" dirty="0">
                <a:solidFill>
                  <a:srgbClr val="FF0000"/>
                </a:solidFill>
              </a:rPr>
              <a:t>X-ray emission</a:t>
            </a:r>
          </a:p>
          <a:p>
            <a:pPr marL="457200" indent="-457200">
              <a:buFontTx/>
              <a:buAutoNum type="arabicPeriod"/>
            </a:pPr>
            <a:r>
              <a:rPr kumimoji="1" lang="en-US" altLang="ja-JP" sz="2000" dirty="0"/>
              <a:t>Muon in muonic 1s state</a:t>
            </a:r>
            <a:br>
              <a:rPr kumimoji="1" lang="en-US" altLang="ja-JP" sz="2000" dirty="0"/>
            </a:br>
            <a:r>
              <a:rPr kumimoji="1" lang="en-US" altLang="ja-JP" sz="2000" dirty="0"/>
              <a:t>Spends several lifetimes </a:t>
            </a:r>
            <a:br>
              <a:rPr kumimoji="1" lang="en-US" altLang="ja-JP" sz="2000" dirty="0"/>
            </a:br>
            <a:r>
              <a:rPr lang="en-US" altLang="ja-JP" sz="2000" dirty="0"/>
              <a:t>(50-2000 ns)</a:t>
            </a:r>
          </a:p>
          <a:p>
            <a:pPr marL="457200" indent="-457200">
              <a:buFontTx/>
              <a:buAutoNum type="arabicPeriod"/>
            </a:pPr>
            <a:r>
              <a:rPr kumimoji="1" lang="en-US" altLang="ja-JP" sz="2000" dirty="0"/>
              <a:t>Natural decay or</a:t>
            </a:r>
            <a:r>
              <a:rPr lang="en-US" altLang="ja-JP" sz="2000" dirty="0"/>
              <a:t> muon capture </a:t>
            </a:r>
            <a:br>
              <a:rPr lang="en-US" altLang="ja-JP" sz="2000" dirty="0"/>
            </a:br>
            <a:r>
              <a:rPr lang="en-US" altLang="ja-JP" sz="2000" dirty="0"/>
              <a:t>in the nucleus</a:t>
            </a:r>
            <a:br>
              <a:rPr lang="en-US" altLang="ja-JP" sz="2000" dirty="0"/>
            </a:br>
            <a:r>
              <a:rPr lang="en-US" altLang="ja-JP" sz="2000" b="1" u="sng" dirty="0">
                <a:solidFill>
                  <a:srgbClr val="FF0000"/>
                </a:solidFill>
              </a:rPr>
              <a:t>Gamma-ray emission</a:t>
            </a:r>
          </a:p>
        </p:txBody>
      </p:sp>
      <p:sp>
        <p:nvSpPr>
          <p:cNvPr id="81" name="テキスト ボックス 16"/>
          <p:cNvSpPr txBox="1">
            <a:spLocks noChangeArrowheads="1"/>
          </p:cNvSpPr>
          <p:nvPr/>
        </p:nvSpPr>
        <p:spPr bwMode="auto">
          <a:xfrm>
            <a:off x="531726" y="913951"/>
            <a:ext cx="83024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200" dirty="0">
                <a:latin typeface="Calibri" pitchFamily="34" charset="0"/>
              </a:rPr>
              <a:t>Muonic atom formation and following processes</a:t>
            </a:r>
            <a:endParaRPr lang="ja-JP" altLang="en-US" sz="3200" dirty="0">
              <a:latin typeface="Calibri" pitchFamily="34" charset="0"/>
            </a:endParaRPr>
          </a:p>
        </p:txBody>
      </p:sp>
      <p:grpSp>
        <p:nvGrpSpPr>
          <p:cNvPr id="5" name="図形グループ 4"/>
          <p:cNvGrpSpPr/>
          <p:nvPr/>
        </p:nvGrpSpPr>
        <p:grpSpPr>
          <a:xfrm>
            <a:off x="548684" y="1595440"/>
            <a:ext cx="4947598" cy="4676105"/>
            <a:chOff x="131272" y="1919490"/>
            <a:chExt cx="4947598" cy="4676105"/>
          </a:xfrm>
        </p:grpSpPr>
        <p:sp>
          <p:nvSpPr>
            <p:cNvPr id="17" name="円/楕円 16"/>
            <p:cNvSpPr/>
            <p:nvPr/>
          </p:nvSpPr>
          <p:spPr bwMode="auto">
            <a:xfrm>
              <a:off x="1048151" y="4102215"/>
              <a:ext cx="1633538" cy="300038"/>
            </a:xfrm>
            <a:prstGeom prst="ellipse">
              <a:avLst/>
            </a:prstGeom>
            <a:noFill/>
            <a:ln w="28575"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9" name="グループ化 452"/>
            <p:cNvGrpSpPr>
              <a:grpSpLocks noChangeAspect="1"/>
            </p:cNvGrpSpPr>
            <p:nvPr/>
          </p:nvGrpSpPr>
          <p:grpSpPr bwMode="auto">
            <a:xfrm>
              <a:off x="424263" y="3808141"/>
              <a:ext cx="2875361" cy="925116"/>
              <a:chOff x="1784350" y="13557250"/>
              <a:chExt cx="5111766" cy="1644010"/>
            </a:xfrm>
          </p:grpSpPr>
          <p:sp>
            <p:nvSpPr>
              <p:cNvPr id="23" name="円/楕円 22"/>
              <p:cNvSpPr/>
              <p:nvPr/>
            </p:nvSpPr>
            <p:spPr>
              <a:xfrm>
                <a:off x="1784350" y="13646115"/>
                <a:ext cx="5067315" cy="1466279"/>
              </a:xfrm>
              <a:prstGeom prst="ellipse">
                <a:avLst/>
              </a:prstGeom>
              <a:noFill/>
              <a:ln w="28575">
                <a:solidFill>
                  <a:srgbClr val="1D1DF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2461685" y="13847120"/>
                <a:ext cx="3723229" cy="998678"/>
              </a:xfrm>
              <a:prstGeom prst="ellipse">
                <a:avLst/>
              </a:prstGeom>
              <a:noFill/>
              <a:ln w="28575">
                <a:solidFill>
                  <a:srgbClr val="1D1DF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" name="円/楕円 24"/>
              <p:cNvSpPr/>
              <p:nvPr/>
            </p:nvSpPr>
            <p:spPr>
              <a:xfrm>
                <a:off x="3473455" y="14128528"/>
                <a:ext cx="1733556" cy="355462"/>
              </a:xfrm>
              <a:prstGeom prst="ellipse">
                <a:avLst/>
              </a:prstGeom>
              <a:noFill/>
              <a:ln w="28575">
                <a:solidFill>
                  <a:srgbClr val="008A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4006857" y="13912712"/>
                <a:ext cx="666753" cy="66649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59000">
                    <a:schemeClr val="accent6">
                      <a:lumMod val="75000"/>
                    </a:schemeClr>
                  </a:gs>
                  <a:gs pos="100000">
                    <a:srgbClr val="FFFF00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7" name="フリーフォーム 26"/>
              <p:cNvSpPr/>
              <p:nvPr/>
            </p:nvSpPr>
            <p:spPr>
              <a:xfrm>
                <a:off x="3822707" y="14445905"/>
                <a:ext cx="1032936" cy="46549"/>
              </a:xfrm>
              <a:custGeom>
                <a:avLst/>
                <a:gdLst>
                  <a:gd name="connsiteX0" fmla="*/ 0 w 1514475"/>
                  <a:gd name="connsiteY0" fmla="*/ 38100 h 139700"/>
                  <a:gd name="connsiteX1" fmla="*/ 695325 w 1514475"/>
                  <a:gd name="connsiteY1" fmla="*/ 133350 h 139700"/>
                  <a:gd name="connsiteX2" fmla="*/ 1514475 w 1514475"/>
                  <a:gd name="connsiteY2" fmla="*/ 0 h 139700"/>
                  <a:gd name="connsiteX3" fmla="*/ 1514475 w 1514475"/>
                  <a:gd name="connsiteY3" fmla="*/ 0 h 139700"/>
                  <a:gd name="connsiteX0" fmla="*/ 0 w 1876425"/>
                  <a:gd name="connsiteY0" fmla="*/ 171450 h 273050"/>
                  <a:gd name="connsiteX1" fmla="*/ 695325 w 1876425"/>
                  <a:gd name="connsiteY1" fmla="*/ 266700 h 273050"/>
                  <a:gd name="connsiteX2" fmla="*/ 1514475 w 1876425"/>
                  <a:gd name="connsiteY2" fmla="*/ 133350 h 273050"/>
                  <a:gd name="connsiteX3" fmla="*/ 1876425 w 1876425"/>
                  <a:gd name="connsiteY3" fmla="*/ 0 h 273050"/>
                  <a:gd name="connsiteX0" fmla="*/ 0 w 1876425"/>
                  <a:gd name="connsiteY0" fmla="*/ 171450 h 275167"/>
                  <a:gd name="connsiteX1" fmla="*/ 695325 w 1876425"/>
                  <a:gd name="connsiteY1" fmla="*/ 266700 h 275167"/>
                  <a:gd name="connsiteX2" fmla="*/ 1298575 w 1876425"/>
                  <a:gd name="connsiteY2" fmla="*/ 222250 h 275167"/>
                  <a:gd name="connsiteX3" fmla="*/ 1876425 w 1876425"/>
                  <a:gd name="connsiteY3" fmla="*/ 0 h 275167"/>
                  <a:gd name="connsiteX0" fmla="*/ 0 w 1298575"/>
                  <a:gd name="connsiteY0" fmla="*/ 0 h 103717"/>
                  <a:gd name="connsiteX1" fmla="*/ 695325 w 1298575"/>
                  <a:gd name="connsiteY1" fmla="*/ 95250 h 103717"/>
                  <a:gd name="connsiteX2" fmla="*/ 1298575 w 1298575"/>
                  <a:gd name="connsiteY2" fmla="*/ 50800 h 103717"/>
                  <a:gd name="connsiteX0" fmla="*/ 0 w 1216025"/>
                  <a:gd name="connsiteY0" fmla="*/ 0 h 103717"/>
                  <a:gd name="connsiteX1" fmla="*/ 695325 w 1216025"/>
                  <a:gd name="connsiteY1" fmla="*/ 95250 h 103717"/>
                  <a:gd name="connsiteX2" fmla="*/ 1216025 w 1216025"/>
                  <a:gd name="connsiteY2" fmla="*/ 50800 h 103717"/>
                  <a:gd name="connsiteX0" fmla="*/ 0 w 1031875"/>
                  <a:gd name="connsiteY0" fmla="*/ 0 h 51858"/>
                  <a:gd name="connsiteX1" fmla="*/ 511175 w 1031875"/>
                  <a:gd name="connsiteY1" fmla="*/ 50800 h 51858"/>
                  <a:gd name="connsiteX2" fmla="*/ 1031875 w 1031875"/>
                  <a:gd name="connsiteY2" fmla="*/ 6350 h 51858"/>
                  <a:gd name="connsiteX0" fmla="*/ 0 w 1031875"/>
                  <a:gd name="connsiteY0" fmla="*/ 0 h 51858"/>
                  <a:gd name="connsiteX1" fmla="*/ 511175 w 1031875"/>
                  <a:gd name="connsiteY1" fmla="*/ 50800 h 51858"/>
                  <a:gd name="connsiteX2" fmla="*/ 1031875 w 1031875"/>
                  <a:gd name="connsiteY2" fmla="*/ 6350 h 51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1875" h="51858">
                    <a:moveTo>
                      <a:pt x="0" y="0"/>
                    </a:moveTo>
                    <a:cubicBezTo>
                      <a:pt x="221456" y="50800"/>
                      <a:pt x="339196" y="49742"/>
                      <a:pt x="511175" y="50800"/>
                    </a:cubicBezTo>
                    <a:cubicBezTo>
                      <a:pt x="683154" y="51858"/>
                      <a:pt x="835025" y="50800"/>
                      <a:pt x="1031875" y="6350"/>
                    </a:cubicBezTo>
                  </a:path>
                </a:pathLst>
              </a:custGeom>
              <a:ln w="28575">
                <a:solidFill>
                  <a:srgbClr val="008A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8" name="円/楕円 27"/>
              <p:cNvSpPr/>
              <p:nvPr/>
            </p:nvSpPr>
            <p:spPr>
              <a:xfrm>
                <a:off x="3695706" y="14268174"/>
                <a:ext cx="355601" cy="355462"/>
              </a:xfrm>
              <a:prstGeom prst="ellipse">
                <a:avLst/>
              </a:prstGeom>
              <a:gradFill flip="none" rotWithShape="1">
                <a:gsLst>
                  <a:gs pos="0">
                    <a:srgbClr val="3FE54F"/>
                  </a:gs>
                  <a:gs pos="59000">
                    <a:srgbClr val="A4D86A"/>
                  </a:gs>
                  <a:gs pos="100000">
                    <a:srgbClr val="B0FD03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9" name="円/楕円 28"/>
              <p:cNvSpPr>
                <a:spLocks noChangeAspect="1"/>
              </p:cNvSpPr>
              <p:nvPr/>
            </p:nvSpPr>
            <p:spPr>
              <a:xfrm>
                <a:off x="4984760" y="13557250"/>
                <a:ext cx="222251" cy="2221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9000">
                    <a:srgbClr val="8FE2FF"/>
                  </a:gs>
                  <a:gs pos="100000">
                    <a:srgbClr val="D1F3FF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0" name="円/楕円 29"/>
              <p:cNvSpPr>
                <a:spLocks noChangeAspect="1"/>
              </p:cNvSpPr>
              <p:nvPr/>
            </p:nvSpPr>
            <p:spPr>
              <a:xfrm>
                <a:off x="5340361" y="14623635"/>
                <a:ext cx="222251" cy="2221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9000">
                    <a:srgbClr val="8FE2FF"/>
                  </a:gs>
                  <a:gs pos="100000">
                    <a:srgbClr val="D1F3FF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1" name="円/楕円 30"/>
              <p:cNvSpPr>
                <a:spLocks noChangeAspect="1"/>
              </p:cNvSpPr>
              <p:nvPr/>
            </p:nvSpPr>
            <p:spPr>
              <a:xfrm>
                <a:off x="3162305" y="13823846"/>
                <a:ext cx="222250" cy="2221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9000">
                    <a:srgbClr val="8FE2FF"/>
                  </a:gs>
                  <a:gs pos="100000">
                    <a:srgbClr val="D1F3FF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2" name="円/楕円 31"/>
              <p:cNvSpPr>
                <a:spLocks noChangeAspect="1"/>
              </p:cNvSpPr>
              <p:nvPr/>
            </p:nvSpPr>
            <p:spPr>
              <a:xfrm>
                <a:off x="1784350" y="14046009"/>
                <a:ext cx="222251" cy="222164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9000">
                    <a:srgbClr val="8FE2FF"/>
                  </a:gs>
                  <a:gs pos="100000">
                    <a:srgbClr val="D1F3FF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3" name="円/楕円 32"/>
              <p:cNvSpPr>
                <a:spLocks noChangeAspect="1"/>
              </p:cNvSpPr>
              <p:nvPr/>
            </p:nvSpPr>
            <p:spPr>
              <a:xfrm>
                <a:off x="6673865" y="14445905"/>
                <a:ext cx="222251" cy="2221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9000">
                    <a:srgbClr val="8FE2FF"/>
                  </a:gs>
                  <a:gs pos="100000">
                    <a:srgbClr val="D1F3FF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" name="円/楕円 33"/>
              <p:cNvSpPr>
                <a:spLocks noChangeAspect="1"/>
              </p:cNvSpPr>
              <p:nvPr/>
            </p:nvSpPr>
            <p:spPr>
              <a:xfrm>
                <a:off x="3562355" y="14979097"/>
                <a:ext cx="222251" cy="2221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9000">
                    <a:srgbClr val="8FE2FF"/>
                  </a:gs>
                  <a:gs pos="100000">
                    <a:srgbClr val="D1F3FF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20" name="円/楕円 19"/>
            <p:cNvSpPr/>
            <p:nvPr/>
          </p:nvSpPr>
          <p:spPr bwMode="auto">
            <a:xfrm>
              <a:off x="1162451" y="4241519"/>
              <a:ext cx="200025" cy="200025"/>
            </a:xfrm>
            <a:prstGeom prst="ellipse">
              <a:avLst/>
            </a:prstGeom>
            <a:noFill/>
            <a:ln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cxnSp>
          <p:nvCxnSpPr>
            <p:cNvPr id="21" name="図形 484"/>
            <p:cNvCxnSpPr>
              <a:stCxn id="20" idx="7"/>
            </p:cNvCxnSpPr>
            <p:nvPr/>
          </p:nvCxnSpPr>
          <p:spPr bwMode="auto">
            <a:xfrm rot="5400000" flipH="1" flipV="1">
              <a:off x="1414269" y="4156388"/>
              <a:ext cx="33338" cy="196453"/>
            </a:xfrm>
            <a:prstGeom prst="curvedConnector3">
              <a:avLst>
                <a:gd name="adj1" fmla="val 702153"/>
              </a:avLst>
            </a:prstGeom>
            <a:ln w="38100">
              <a:solidFill>
                <a:schemeClr val="accent3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フリーフォーム 21"/>
            <p:cNvSpPr/>
            <p:nvPr/>
          </p:nvSpPr>
          <p:spPr bwMode="auto">
            <a:xfrm>
              <a:off x="1429151" y="4308193"/>
              <a:ext cx="1262063" cy="800100"/>
            </a:xfrm>
            <a:custGeom>
              <a:avLst/>
              <a:gdLst>
                <a:gd name="connsiteX0" fmla="*/ 0 w 1302589"/>
                <a:gd name="connsiteY0" fmla="*/ 44570 h 1147313"/>
                <a:gd name="connsiteX1" fmla="*/ 120770 w 1302589"/>
                <a:gd name="connsiteY1" fmla="*/ 27317 h 1147313"/>
                <a:gd name="connsiteX2" fmla="*/ 112143 w 1302589"/>
                <a:gd name="connsiteY2" fmla="*/ 208472 h 1147313"/>
                <a:gd name="connsiteX3" fmla="*/ 310551 w 1302589"/>
                <a:gd name="connsiteY3" fmla="*/ 148087 h 1147313"/>
                <a:gd name="connsiteX4" fmla="*/ 276045 w 1302589"/>
                <a:gd name="connsiteY4" fmla="*/ 458638 h 1147313"/>
                <a:gd name="connsiteX5" fmla="*/ 603849 w 1302589"/>
                <a:gd name="connsiteY5" fmla="*/ 268857 h 1147313"/>
                <a:gd name="connsiteX6" fmla="*/ 431321 w 1302589"/>
                <a:gd name="connsiteY6" fmla="*/ 769189 h 1147313"/>
                <a:gd name="connsiteX7" fmla="*/ 974785 w 1302589"/>
                <a:gd name="connsiteY7" fmla="*/ 311989 h 1147313"/>
                <a:gd name="connsiteX8" fmla="*/ 655608 w 1302589"/>
                <a:gd name="connsiteY8" fmla="*/ 1062487 h 1147313"/>
                <a:gd name="connsiteX9" fmla="*/ 1061049 w 1302589"/>
                <a:gd name="connsiteY9" fmla="*/ 820947 h 1147313"/>
                <a:gd name="connsiteX10" fmla="*/ 1302589 w 1302589"/>
                <a:gd name="connsiteY10" fmla="*/ 864079 h 1147313"/>
                <a:gd name="connsiteX11" fmla="*/ 1302589 w 1302589"/>
                <a:gd name="connsiteY11" fmla="*/ 864079 h 1147313"/>
                <a:gd name="connsiteX0" fmla="*/ 0 w 1507430"/>
                <a:gd name="connsiteY0" fmla="*/ 44570 h 1147313"/>
                <a:gd name="connsiteX1" fmla="*/ 120770 w 1507430"/>
                <a:gd name="connsiteY1" fmla="*/ 27317 h 1147313"/>
                <a:gd name="connsiteX2" fmla="*/ 112143 w 1507430"/>
                <a:gd name="connsiteY2" fmla="*/ 208472 h 1147313"/>
                <a:gd name="connsiteX3" fmla="*/ 310551 w 1507430"/>
                <a:gd name="connsiteY3" fmla="*/ 148087 h 1147313"/>
                <a:gd name="connsiteX4" fmla="*/ 276045 w 1507430"/>
                <a:gd name="connsiteY4" fmla="*/ 458638 h 1147313"/>
                <a:gd name="connsiteX5" fmla="*/ 603849 w 1507430"/>
                <a:gd name="connsiteY5" fmla="*/ 268857 h 1147313"/>
                <a:gd name="connsiteX6" fmla="*/ 431321 w 1507430"/>
                <a:gd name="connsiteY6" fmla="*/ 769189 h 1147313"/>
                <a:gd name="connsiteX7" fmla="*/ 974785 w 1507430"/>
                <a:gd name="connsiteY7" fmla="*/ 311989 h 1147313"/>
                <a:gd name="connsiteX8" fmla="*/ 655608 w 1507430"/>
                <a:gd name="connsiteY8" fmla="*/ 1062487 h 1147313"/>
                <a:gd name="connsiteX9" fmla="*/ 1061049 w 1507430"/>
                <a:gd name="connsiteY9" fmla="*/ 820947 h 1147313"/>
                <a:gd name="connsiteX10" fmla="*/ 1302589 w 1507430"/>
                <a:gd name="connsiteY10" fmla="*/ 864079 h 1147313"/>
                <a:gd name="connsiteX11" fmla="*/ 1507430 w 1507430"/>
                <a:gd name="connsiteY11" fmla="*/ 1055298 h 1147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7430" h="1147313">
                  <a:moveTo>
                    <a:pt x="0" y="44570"/>
                  </a:moveTo>
                  <a:cubicBezTo>
                    <a:pt x="51039" y="22285"/>
                    <a:pt x="102079" y="0"/>
                    <a:pt x="120770" y="27317"/>
                  </a:cubicBezTo>
                  <a:cubicBezTo>
                    <a:pt x="139461" y="54634"/>
                    <a:pt x="80513" y="188344"/>
                    <a:pt x="112143" y="208472"/>
                  </a:cubicBezTo>
                  <a:cubicBezTo>
                    <a:pt x="143773" y="228600"/>
                    <a:pt x="283234" y="106393"/>
                    <a:pt x="310551" y="148087"/>
                  </a:cubicBezTo>
                  <a:cubicBezTo>
                    <a:pt x="337868" y="189781"/>
                    <a:pt x="227162" y="438510"/>
                    <a:pt x="276045" y="458638"/>
                  </a:cubicBezTo>
                  <a:cubicBezTo>
                    <a:pt x="324928" y="478766"/>
                    <a:pt x="577970" y="217099"/>
                    <a:pt x="603849" y="268857"/>
                  </a:cubicBezTo>
                  <a:cubicBezTo>
                    <a:pt x="629728" y="320615"/>
                    <a:pt x="369498" y="762000"/>
                    <a:pt x="431321" y="769189"/>
                  </a:cubicBezTo>
                  <a:cubicBezTo>
                    <a:pt x="493144" y="776378"/>
                    <a:pt x="937404" y="263106"/>
                    <a:pt x="974785" y="311989"/>
                  </a:cubicBezTo>
                  <a:cubicBezTo>
                    <a:pt x="1012166" y="360872"/>
                    <a:pt x="641231" y="977661"/>
                    <a:pt x="655608" y="1062487"/>
                  </a:cubicBezTo>
                  <a:cubicBezTo>
                    <a:pt x="669985" y="1147313"/>
                    <a:pt x="953219" y="854015"/>
                    <a:pt x="1061049" y="820947"/>
                  </a:cubicBezTo>
                  <a:cubicBezTo>
                    <a:pt x="1168879" y="787879"/>
                    <a:pt x="1228192" y="825021"/>
                    <a:pt x="1302589" y="864079"/>
                  </a:cubicBezTo>
                  <a:cubicBezTo>
                    <a:pt x="1376986" y="903138"/>
                    <a:pt x="1439150" y="991558"/>
                    <a:pt x="1507430" y="1055298"/>
                  </a:cubicBezTo>
                </a:path>
              </a:pathLst>
            </a:custGeom>
            <a:ln w="57150">
              <a:solidFill>
                <a:srgbClr val="7030A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35" name="グループ化 490"/>
            <p:cNvGrpSpPr>
              <a:grpSpLocks noChangeAspect="1"/>
            </p:cNvGrpSpPr>
            <p:nvPr/>
          </p:nvGrpSpPr>
          <p:grpSpPr bwMode="auto">
            <a:xfrm>
              <a:off x="251430" y="2282980"/>
              <a:ext cx="2862484" cy="1058471"/>
              <a:chOff x="984250" y="20669250"/>
              <a:chExt cx="3833801" cy="1411294"/>
            </a:xfrm>
          </p:grpSpPr>
          <p:grpSp>
            <p:nvGrpSpPr>
              <p:cNvPr id="36" name="グループ化 465"/>
              <p:cNvGrpSpPr>
                <a:grpSpLocks noChangeAspect="1"/>
              </p:cNvGrpSpPr>
              <p:nvPr/>
            </p:nvGrpSpPr>
            <p:grpSpPr bwMode="auto">
              <a:xfrm>
                <a:off x="984250" y="20847056"/>
                <a:ext cx="3833801" cy="1233488"/>
                <a:chOff x="1784350" y="13557250"/>
                <a:chExt cx="5111750" cy="1644650"/>
              </a:xfrm>
            </p:grpSpPr>
            <p:sp>
              <p:nvSpPr>
                <p:cNvPr id="39" name="円/楕円 38"/>
                <p:cNvSpPr/>
                <p:nvPr/>
              </p:nvSpPr>
              <p:spPr>
                <a:xfrm>
                  <a:off x="1784350" y="13646150"/>
                  <a:ext cx="5067299" cy="1466850"/>
                </a:xfrm>
                <a:prstGeom prst="ellipse">
                  <a:avLst/>
                </a:prstGeom>
                <a:noFill/>
                <a:ln w="28575">
                  <a:solidFill>
                    <a:srgbClr val="1D1DF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" name="円/楕円 39"/>
                <p:cNvSpPr/>
                <p:nvPr/>
              </p:nvSpPr>
              <p:spPr>
                <a:xfrm>
                  <a:off x="2461683" y="13847234"/>
                  <a:ext cx="3723217" cy="999066"/>
                </a:xfrm>
                <a:prstGeom prst="ellipse">
                  <a:avLst/>
                </a:prstGeom>
                <a:noFill/>
                <a:ln w="28575">
                  <a:solidFill>
                    <a:srgbClr val="1D1DF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" name="円/楕円 40"/>
                <p:cNvSpPr/>
                <p:nvPr/>
              </p:nvSpPr>
              <p:spPr>
                <a:xfrm>
                  <a:off x="2910417" y="14090650"/>
                  <a:ext cx="2904066" cy="533400"/>
                </a:xfrm>
                <a:prstGeom prst="ellipse">
                  <a:avLst/>
                </a:prstGeom>
                <a:noFill/>
                <a:ln w="28575">
                  <a:solidFill>
                    <a:srgbClr val="008A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2" name="円/楕円 41"/>
                <p:cNvSpPr/>
                <p:nvPr/>
              </p:nvSpPr>
              <p:spPr>
                <a:xfrm>
                  <a:off x="4006850" y="13912850"/>
                  <a:ext cx="666751" cy="6667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59000">
                      <a:schemeClr val="accent6">
                        <a:lumMod val="75000"/>
                      </a:scheme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3" name="円/楕円 42"/>
                <p:cNvSpPr/>
                <p:nvPr/>
              </p:nvSpPr>
              <p:spPr>
                <a:xfrm>
                  <a:off x="3206750" y="14386983"/>
                  <a:ext cx="355600" cy="3556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FE54F"/>
                    </a:gs>
                    <a:gs pos="59000">
                      <a:srgbClr val="A4D86A"/>
                    </a:gs>
                    <a:gs pos="100000">
                      <a:srgbClr val="B0FD03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4" name="円/楕円 43"/>
                <p:cNvSpPr>
                  <a:spLocks noChangeAspect="1"/>
                </p:cNvSpPr>
                <p:nvPr/>
              </p:nvSpPr>
              <p:spPr>
                <a:xfrm>
                  <a:off x="4984750" y="13557250"/>
                  <a:ext cx="222251" cy="22225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59000">
                      <a:srgbClr val="8FE2FF"/>
                    </a:gs>
                    <a:gs pos="100000">
                      <a:srgbClr val="D1F3FF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5" name="円/楕円 44"/>
                <p:cNvSpPr>
                  <a:spLocks noChangeAspect="1"/>
                </p:cNvSpPr>
                <p:nvPr/>
              </p:nvSpPr>
              <p:spPr>
                <a:xfrm>
                  <a:off x="5340350" y="14624050"/>
                  <a:ext cx="222251" cy="22225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59000">
                      <a:srgbClr val="8FE2FF"/>
                    </a:gs>
                    <a:gs pos="100000">
                      <a:srgbClr val="D1F3FF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6" name="円/楕円 45"/>
                <p:cNvSpPr>
                  <a:spLocks noChangeAspect="1"/>
                </p:cNvSpPr>
                <p:nvPr/>
              </p:nvSpPr>
              <p:spPr>
                <a:xfrm>
                  <a:off x="3162300" y="13823950"/>
                  <a:ext cx="222249" cy="22225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59000">
                      <a:srgbClr val="8FE2FF"/>
                    </a:gs>
                    <a:gs pos="100000">
                      <a:srgbClr val="D1F3FF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7" name="円/楕円 46"/>
                <p:cNvSpPr>
                  <a:spLocks noChangeAspect="1"/>
                </p:cNvSpPr>
                <p:nvPr/>
              </p:nvSpPr>
              <p:spPr>
                <a:xfrm>
                  <a:off x="1784350" y="14046200"/>
                  <a:ext cx="222251" cy="22224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59000">
                      <a:srgbClr val="8FE2FF"/>
                    </a:gs>
                    <a:gs pos="100000">
                      <a:srgbClr val="D1F3FF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8" name="円/楕円 47"/>
                <p:cNvSpPr>
                  <a:spLocks noChangeAspect="1"/>
                </p:cNvSpPr>
                <p:nvPr/>
              </p:nvSpPr>
              <p:spPr>
                <a:xfrm>
                  <a:off x="6673849" y="14446250"/>
                  <a:ext cx="222251" cy="22225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59000">
                      <a:srgbClr val="8FE2FF"/>
                    </a:gs>
                    <a:gs pos="100000">
                      <a:srgbClr val="D1F3FF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" name="円/楕円 48"/>
                <p:cNvSpPr>
                  <a:spLocks noChangeAspect="1"/>
                </p:cNvSpPr>
                <p:nvPr/>
              </p:nvSpPr>
              <p:spPr>
                <a:xfrm>
                  <a:off x="3562350" y="14979649"/>
                  <a:ext cx="222251" cy="22225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59000">
                      <a:srgbClr val="8FE2FF"/>
                    </a:gs>
                    <a:gs pos="100000">
                      <a:srgbClr val="D1F3FF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37" name="円/楕円 36"/>
              <p:cNvSpPr/>
              <p:nvPr/>
            </p:nvSpPr>
            <p:spPr>
              <a:xfrm>
                <a:off x="1206499" y="20669250"/>
                <a:ext cx="266699" cy="266700"/>
              </a:xfrm>
              <a:prstGeom prst="ellipse">
                <a:avLst/>
              </a:prstGeom>
              <a:noFill/>
              <a:ln>
                <a:solidFill>
                  <a:srgbClr val="00B05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38" name="図形 41"/>
              <p:cNvCxnSpPr>
                <a:stCxn id="37" idx="6"/>
                <a:endCxn id="43" idx="1"/>
              </p:cNvCxnSpPr>
              <p:nvPr/>
            </p:nvCxnSpPr>
            <p:spPr>
              <a:xfrm>
                <a:off x="1473198" y="20802600"/>
                <a:ext cx="617536" cy="706438"/>
              </a:xfrm>
              <a:prstGeom prst="curvedConnector2">
                <a:avLst/>
              </a:prstGeom>
              <a:ln w="38100">
                <a:solidFill>
                  <a:schemeClr val="accent3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グループ化 49"/>
            <p:cNvGrpSpPr/>
            <p:nvPr/>
          </p:nvGrpSpPr>
          <p:grpSpPr>
            <a:xfrm>
              <a:off x="772771" y="5331295"/>
              <a:ext cx="2875361" cy="925118"/>
              <a:chOff x="1504950" y="5740415"/>
              <a:chExt cx="2875361" cy="925118"/>
            </a:xfrm>
          </p:grpSpPr>
          <p:grpSp>
            <p:nvGrpSpPr>
              <p:cNvPr id="51" name="グループ化 50"/>
              <p:cNvGrpSpPr>
                <a:grpSpLocks noChangeAspect="1"/>
              </p:cNvGrpSpPr>
              <p:nvPr/>
            </p:nvGrpSpPr>
            <p:grpSpPr>
              <a:xfrm>
                <a:off x="1504950" y="5740415"/>
                <a:ext cx="2875361" cy="925118"/>
                <a:chOff x="704850" y="3873518"/>
                <a:chExt cx="3833813" cy="1233490"/>
              </a:xfrm>
            </p:grpSpPr>
            <p:grpSp>
              <p:nvGrpSpPr>
                <p:cNvPr id="53" name="グループ化 452"/>
                <p:cNvGrpSpPr>
                  <a:grpSpLocks noChangeAspect="1"/>
                </p:cNvGrpSpPr>
                <p:nvPr/>
              </p:nvGrpSpPr>
              <p:grpSpPr bwMode="auto">
                <a:xfrm>
                  <a:off x="704850" y="3873518"/>
                  <a:ext cx="3833813" cy="1233490"/>
                  <a:chOff x="1784350" y="13557250"/>
                  <a:chExt cx="5111766" cy="1644010"/>
                </a:xfrm>
              </p:grpSpPr>
              <p:sp>
                <p:nvSpPr>
                  <p:cNvPr id="55" name="円/楕円 54"/>
                  <p:cNvSpPr/>
                  <p:nvPr/>
                </p:nvSpPr>
                <p:spPr>
                  <a:xfrm>
                    <a:off x="1784350" y="13646115"/>
                    <a:ext cx="5067315" cy="1466279"/>
                  </a:xfrm>
                  <a:prstGeom prst="ellipse">
                    <a:avLst/>
                  </a:prstGeom>
                  <a:noFill/>
                  <a:ln w="28575">
                    <a:solidFill>
                      <a:srgbClr val="1D1DF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56" name="円/楕円 55"/>
                  <p:cNvSpPr/>
                  <p:nvPr/>
                </p:nvSpPr>
                <p:spPr>
                  <a:xfrm>
                    <a:off x="2461685" y="13847120"/>
                    <a:ext cx="3723229" cy="998678"/>
                  </a:xfrm>
                  <a:prstGeom prst="ellipse">
                    <a:avLst/>
                  </a:prstGeom>
                  <a:noFill/>
                  <a:ln w="28575">
                    <a:solidFill>
                      <a:srgbClr val="1D1DF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57" name="円/楕円 56"/>
                  <p:cNvSpPr/>
                  <p:nvPr/>
                </p:nvSpPr>
                <p:spPr>
                  <a:xfrm>
                    <a:off x="3473455" y="14128528"/>
                    <a:ext cx="1733556" cy="355462"/>
                  </a:xfrm>
                  <a:prstGeom prst="ellipse">
                    <a:avLst/>
                  </a:prstGeom>
                  <a:noFill/>
                  <a:ln w="28575">
                    <a:solidFill>
                      <a:srgbClr val="008A3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58" name="円/楕円 57"/>
                  <p:cNvSpPr/>
                  <p:nvPr/>
                </p:nvSpPr>
                <p:spPr>
                  <a:xfrm>
                    <a:off x="4006857" y="13912712"/>
                    <a:ext cx="666753" cy="66649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59000">
                        <a:srgbClr val="FF0000"/>
                      </a:gs>
                      <a:gs pos="10000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59" name="フリーフォーム 58"/>
                  <p:cNvSpPr/>
                  <p:nvPr/>
                </p:nvSpPr>
                <p:spPr>
                  <a:xfrm>
                    <a:off x="3822707" y="14445905"/>
                    <a:ext cx="1032936" cy="46549"/>
                  </a:xfrm>
                  <a:custGeom>
                    <a:avLst/>
                    <a:gdLst>
                      <a:gd name="connsiteX0" fmla="*/ 0 w 1514475"/>
                      <a:gd name="connsiteY0" fmla="*/ 38100 h 139700"/>
                      <a:gd name="connsiteX1" fmla="*/ 695325 w 1514475"/>
                      <a:gd name="connsiteY1" fmla="*/ 133350 h 139700"/>
                      <a:gd name="connsiteX2" fmla="*/ 1514475 w 1514475"/>
                      <a:gd name="connsiteY2" fmla="*/ 0 h 139700"/>
                      <a:gd name="connsiteX3" fmla="*/ 1514475 w 1514475"/>
                      <a:gd name="connsiteY3" fmla="*/ 0 h 139700"/>
                      <a:gd name="connsiteX0" fmla="*/ 0 w 1876425"/>
                      <a:gd name="connsiteY0" fmla="*/ 171450 h 273050"/>
                      <a:gd name="connsiteX1" fmla="*/ 695325 w 1876425"/>
                      <a:gd name="connsiteY1" fmla="*/ 266700 h 273050"/>
                      <a:gd name="connsiteX2" fmla="*/ 1514475 w 1876425"/>
                      <a:gd name="connsiteY2" fmla="*/ 133350 h 273050"/>
                      <a:gd name="connsiteX3" fmla="*/ 1876425 w 1876425"/>
                      <a:gd name="connsiteY3" fmla="*/ 0 h 273050"/>
                      <a:gd name="connsiteX0" fmla="*/ 0 w 1876425"/>
                      <a:gd name="connsiteY0" fmla="*/ 171450 h 275167"/>
                      <a:gd name="connsiteX1" fmla="*/ 695325 w 1876425"/>
                      <a:gd name="connsiteY1" fmla="*/ 266700 h 275167"/>
                      <a:gd name="connsiteX2" fmla="*/ 1298575 w 1876425"/>
                      <a:gd name="connsiteY2" fmla="*/ 222250 h 275167"/>
                      <a:gd name="connsiteX3" fmla="*/ 1876425 w 1876425"/>
                      <a:gd name="connsiteY3" fmla="*/ 0 h 275167"/>
                      <a:gd name="connsiteX0" fmla="*/ 0 w 1298575"/>
                      <a:gd name="connsiteY0" fmla="*/ 0 h 103717"/>
                      <a:gd name="connsiteX1" fmla="*/ 695325 w 1298575"/>
                      <a:gd name="connsiteY1" fmla="*/ 95250 h 103717"/>
                      <a:gd name="connsiteX2" fmla="*/ 1298575 w 1298575"/>
                      <a:gd name="connsiteY2" fmla="*/ 50800 h 103717"/>
                      <a:gd name="connsiteX0" fmla="*/ 0 w 1216025"/>
                      <a:gd name="connsiteY0" fmla="*/ 0 h 103717"/>
                      <a:gd name="connsiteX1" fmla="*/ 695325 w 1216025"/>
                      <a:gd name="connsiteY1" fmla="*/ 95250 h 103717"/>
                      <a:gd name="connsiteX2" fmla="*/ 1216025 w 1216025"/>
                      <a:gd name="connsiteY2" fmla="*/ 50800 h 103717"/>
                      <a:gd name="connsiteX0" fmla="*/ 0 w 1031875"/>
                      <a:gd name="connsiteY0" fmla="*/ 0 h 51858"/>
                      <a:gd name="connsiteX1" fmla="*/ 511175 w 1031875"/>
                      <a:gd name="connsiteY1" fmla="*/ 50800 h 51858"/>
                      <a:gd name="connsiteX2" fmla="*/ 1031875 w 1031875"/>
                      <a:gd name="connsiteY2" fmla="*/ 6350 h 51858"/>
                      <a:gd name="connsiteX0" fmla="*/ 0 w 1031875"/>
                      <a:gd name="connsiteY0" fmla="*/ 0 h 51858"/>
                      <a:gd name="connsiteX1" fmla="*/ 511175 w 1031875"/>
                      <a:gd name="connsiteY1" fmla="*/ 50800 h 51858"/>
                      <a:gd name="connsiteX2" fmla="*/ 1031875 w 1031875"/>
                      <a:gd name="connsiteY2" fmla="*/ 6350 h 518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31875" h="51858">
                        <a:moveTo>
                          <a:pt x="0" y="0"/>
                        </a:moveTo>
                        <a:cubicBezTo>
                          <a:pt x="221456" y="50800"/>
                          <a:pt x="339196" y="49742"/>
                          <a:pt x="511175" y="50800"/>
                        </a:cubicBezTo>
                        <a:cubicBezTo>
                          <a:pt x="683154" y="51858"/>
                          <a:pt x="835025" y="50800"/>
                          <a:pt x="1031875" y="6350"/>
                        </a:cubicBezTo>
                      </a:path>
                    </a:pathLst>
                  </a:custGeom>
                  <a:ln w="28575">
                    <a:solidFill>
                      <a:srgbClr val="008A3E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60" name="円/楕円 59"/>
                  <p:cNvSpPr>
                    <a:spLocks noChangeAspect="1"/>
                  </p:cNvSpPr>
                  <p:nvPr/>
                </p:nvSpPr>
                <p:spPr>
                  <a:xfrm>
                    <a:off x="4984760" y="13557250"/>
                    <a:ext cx="222251" cy="22216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59000">
                        <a:srgbClr val="8FE2FF"/>
                      </a:gs>
                      <a:gs pos="100000">
                        <a:srgbClr val="D1F3FF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61" name="円/楕円 60"/>
                  <p:cNvSpPr>
                    <a:spLocks noChangeAspect="1"/>
                  </p:cNvSpPr>
                  <p:nvPr/>
                </p:nvSpPr>
                <p:spPr>
                  <a:xfrm>
                    <a:off x="5340361" y="14623635"/>
                    <a:ext cx="222251" cy="22216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59000">
                        <a:srgbClr val="8FE2FF"/>
                      </a:gs>
                      <a:gs pos="100000">
                        <a:srgbClr val="D1F3FF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62" name="円/楕円 61"/>
                  <p:cNvSpPr>
                    <a:spLocks noChangeAspect="1"/>
                  </p:cNvSpPr>
                  <p:nvPr/>
                </p:nvSpPr>
                <p:spPr>
                  <a:xfrm>
                    <a:off x="3162305" y="13823846"/>
                    <a:ext cx="222250" cy="22216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59000">
                        <a:srgbClr val="8FE2FF"/>
                      </a:gs>
                      <a:gs pos="100000">
                        <a:srgbClr val="D1F3FF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63" name="円/楕円 62"/>
                  <p:cNvSpPr>
                    <a:spLocks noChangeAspect="1"/>
                  </p:cNvSpPr>
                  <p:nvPr/>
                </p:nvSpPr>
                <p:spPr>
                  <a:xfrm>
                    <a:off x="1784350" y="14046009"/>
                    <a:ext cx="222251" cy="22216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59000">
                        <a:srgbClr val="8FE2FF"/>
                      </a:gs>
                      <a:gs pos="100000">
                        <a:srgbClr val="D1F3FF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64" name="円/楕円 63"/>
                  <p:cNvSpPr>
                    <a:spLocks noChangeAspect="1"/>
                  </p:cNvSpPr>
                  <p:nvPr/>
                </p:nvSpPr>
                <p:spPr>
                  <a:xfrm>
                    <a:off x="6673865" y="14445905"/>
                    <a:ext cx="222251" cy="22216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59000">
                        <a:srgbClr val="8FE2FF"/>
                      </a:gs>
                      <a:gs pos="100000">
                        <a:srgbClr val="D1F3FF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65" name="円/楕円 64"/>
                  <p:cNvSpPr>
                    <a:spLocks noChangeAspect="1"/>
                  </p:cNvSpPr>
                  <p:nvPr/>
                </p:nvSpPr>
                <p:spPr>
                  <a:xfrm>
                    <a:off x="3562355" y="14979097"/>
                    <a:ext cx="222251" cy="22216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59000">
                        <a:srgbClr val="8FE2FF"/>
                      </a:gs>
                      <a:gs pos="100000">
                        <a:srgbClr val="D1F3FF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</p:grpSp>
            <p:cxnSp>
              <p:nvCxnSpPr>
                <p:cNvPr id="54" name="図形 484"/>
                <p:cNvCxnSpPr/>
                <p:nvPr/>
              </p:nvCxnSpPr>
              <p:spPr bwMode="auto">
                <a:xfrm rot="5400000" flipH="1" flipV="1">
                  <a:off x="2354527" y="4357420"/>
                  <a:ext cx="44451" cy="261937"/>
                </a:xfrm>
                <a:prstGeom prst="curvedConnector3">
                  <a:avLst>
                    <a:gd name="adj1" fmla="val 702153"/>
                  </a:avLst>
                </a:prstGeom>
                <a:ln w="38100">
                  <a:solidFill>
                    <a:schemeClr val="accent3">
                      <a:lumMod val="50000"/>
                    </a:schemeClr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円/楕円 51"/>
              <p:cNvSpPr/>
              <p:nvPr/>
            </p:nvSpPr>
            <p:spPr bwMode="auto">
              <a:xfrm>
                <a:off x="2527300" y="6140450"/>
                <a:ext cx="200025" cy="200025"/>
              </a:xfrm>
              <a:prstGeom prst="ellipse">
                <a:avLst/>
              </a:prstGeom>
              <a:noFill/>
              <a:ln>
                <a:solidFill>
                  <a:srgbClr val="00B05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66" name="右矢印 65"/>
            <p:cNvSpPr/>
            <p:nvPr/>
          </p:nvSpPr>
          <p:spPr>
            <a:xfrm rot="3951710">
              <a:off x="1203864" y="3330004"/>
              <a:ext cx="298351" cy="587694"/>
            </a:xfrm>
            <a:prstGeom prst="rightArrow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2237790" y="1963513"/>
              <a:ext cx="165942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2000" dirty="0"/>
                <a:t>nucleus(Z)</a:t>
              </a:r>
              <a:endParaRPr kumimoji="1" lang="ja-JP" altLang="en-US" sz="2000" dirty="0"/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131272" y="3479665"/>
              <a:ext cx="1333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/>
                <a:t>electron</a:t>
              </a:r>
              <a:endParaRPr kumimoji="1" lang="ja-JP" altLang="en-US" sz="2000" dirty="0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198994" y="1919490"/>
              <a:ext cx="20139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/>
                <a:t>negative </a:t>
              </a:r>
              <a:r>
                <a:rPr kumimoji="1" lang="en-US" altLang="ja-JP" sz="2000" dirty="0"/>
                <a:t>muon</a:t>
              </a:r>
              <a:endParaRPr kumimoji="1" lang="ja-JP" altLang="en-US" sz="2000" dirty="0"/>
            </a:p>
          </p:txBody>
        </p:sp>
        <p:cxnSp>
          <p:nvCxnSpPr>
            <p:cNvPr id="70" name="直線矢印コネクタ 69"/>
            <p:cNvCxnSpPr/>
            <p:nvPr/>
          </p:nvCxnSpPr>
          <p:spPr>
            <a:xfrm rot="10800000" flipV="1">
              <a:off x="1704391" y="2230213"/>
              <a:ext cx="577850" cy="4889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矢印コネクタ 70"/>
            <p:cNvCxnSpPr/>
            <p:nvPr/>
          </p:nvCxnSpPr>
          <p:spPr>
            <a:xfrm flipV="1">
              <a:off x="654006" y="3297013"/>
              <a:ext cx="400050" cy="24184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テキスト ボックス 71"/>
            <p:cNvSpPr txBox="1"/>
            <p:nvPr/>
          </p:nvSpPr>
          <p:spPr>
            <a:xfrm>
              <a:off x="2555733" y="4632843"/>
              <a:ext cx="17190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/>
                <a:t>Characteristic muonic X-ray</a:t>
              </a:r>
              <a:endParaRPr kumimoji="1" lang="ja-JP" altLang="en-US" sz="1800" b="1" dirty="0"/>
            </a:p>
          </p:txBody>
        </p:sp>
        <p:sp>
          <p:nvSpPr>
            <p:cNvPr id="73" name="右矢印 72"/>
            <p:cNvSpPr/>
            <p:nvPr/>
          </p:nvSpPr>
          <p:spPr>
            <a:xfrm rot="3951710">
              <a:off x="1490886" y="4842172"/>
              <a:ext cx="298351" cy="587694"/>
            </a:xfrm>
            <a:prstGeom prst="rightArrow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246141" y="6120402"/>
              <a:ext cx="19219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/>
                <a:t>nucleus</a:t>
              </a:r>
              <a:r>
                <a:rPr lang="ja-JP" altLang="en-US" sz="2000" dirty="0"/>
                <a:t> </a:t>
              </a:r>
              <a:r>
                <a:rPr lang="en-US" altLang="ja-JP" sz="2000" dirty="0"/>
                <a:t>(Z-1)</a:t>
              </a:r>
              <a:endParaRPr kumimoji="1" lang="ja-JP" altLang="en-US" sz="2000" dirty="0"/>
            </a:p>
          </p:txBody>
        </p:sp>
        <p:cxnSp>
          <p:nvCxnSpPr>
            <p:cNvPr id="79" name="直線矢印コネクタ 78"/>
            <p:cNvCxnSpPr/>
            <p:nvPr/>
          </p:nvCxnSpPr>
          <p:spPr>
            <a:xfrm>
              <a:off x="1392764" y="5386091"/>
              <a:ext cx="600075" cy="22023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フリーフォーム 79"/>
            <p:cNvSpPr/>
            <p:nvPr/>
          </p:nvSpPr>
          <p:spPr bwMode="auto">
            <a:xfrm>
              <a:off x="2218715" y="5664821"/>
              <a:ext cx="1262063" cy="800100"/>
            </a:xfrm>
            <a:custGeom>
              <a:avLst/>
              <a:gdLst>
                <a:gd name="connsiteX0" fmla="*/ 0 w 1302589"/>
                <a:gd name="connsiteY0" fmla="*/ 44570 h 1147313"/>
                <a:gd name="connsiteX1" fmla="*/ 120770 w 1302589"/>
                <a:gd name="connsiteY1" fmla="*/ 27317 h 1147313"/>
                <a:gd name="connsiteX2" fmla="*/ 112143 w 1302589"/>
                <a:gd name="connsiteY2" fmla="*/ 208472 h 1147313"/>
                <a:gd name="connsiteX3" fmla="*/ 310551 w 1302589"/>
                <a:gd name="connsiteY3" fmla="*/ 148087 h 1147313"/>
                <a:gd name="connsiteX4" fmla="*/ 276045 w 1302589"/>
                <a:gd name="connsiteY4" fmla="*/ 458638 h 1147313"/>
                <a:gd name="connsiteX5" fmla="*/ 603849 w 1302589"/>
                <a:gd name="connsiteY5" fmla="*/ 268857 h 1147313"/>
                <a:gd name="connsiteX6" fmla="*/ 431321 w 1302589"/>
                <a:gd name="connsiteY6" fmla="*/ 769189 h 1147313"/>
                <a:gd name="connsiteX7" fmla="*/ 974785 w 1302589"/>
                <a:gd name="connsiteY7" fmla="*/ 311989 h 1147313"/>
                <a:gd name="connsiteX8" fmla="*/ 655608 w 1302589"/>
                <a:gd name="connsiteY8" fmla="*/ 1062487 h 1147313"/>
                <a:gd name="connsiteX9" fmla="*/ 1061049 w 1302589"/>
                <a:gd name="connsiteY9" fmla="*/ 820947 h 1147313"/>
                <a:gd name="connsiteX10" fmla="*/ 1302589 w 1302589"/>
                <a:gd name="connsiteY10" fmla="*/ 864079 h 1147313"/>
                <a:gd name="connsiteX11" fmla="*/ 1302589 w 1302589"/>
                <a:gd name="connsiteY11" fmla="*/ 864079 h 1147313"/>
                <a:gd name="connsiteX0" fmla="*/ 0 w 1507430"/>
                <a:gd name="connsiteY0" fmla="*/ 44570 h 1147313"/>
                <a:gd name="connsiteX1" fmla="*/ 120770 w 1507430"/>
                <a:gd name="connsiteY1" fmla="*/ 27317 h 1147313"/>
                <a:gd name="connsiteX2" fmla="*/ 112143 w 1507430"/>
                <a:gd name="connsiteY2" fmla="*/ 208472 h 1147313"/>
                <a:gd name="connsiteX3" fmla="*/ 310551 w 1507430"/>
                <a:gd name="connsiteY3" fmla="*/ 148087 h 1147313"/>
                <a:gd name="connsiteX4" fmla="*/ 276045 w 1507430"/>
                <a:gd name="connsiteY4" fmla="*/ 458638 h 1147313"/>
                <a:gd name="connsiteX5" fmla="*/ 603849 w 1507430"/>
                <a:gd name="connsiteY5" fmla="*/ 268857 h 1147313"/>
                <a:gd name="connsiteX6" fmla="*/ 431321 w 1507430"/>
                <a:gd name="connsiteY6" fmla="*/ 769189 h 1147313"/>
                <a:gd name="connsiteX7" fmla="*/ 974785 w 1507430"/>
                <a:gd name="connsiteY7" fmla="*/ 311989 h 1147313"/>
                <a:gd name="connsiteX8" fmla="*/ 655608 w 1507430"/>
                <a:gd name="connsiteY8" fmla="*/ 1062487 h 1147313"/>
                <a:gd name="connsiteX9" fmla="*/ 1061049 w 1507430"/>
                <a:gd name="connsiteY9" fmla="*/ 820947 h 1147313"/>
                <a:gd name="connsiteX10" fmla="*/ 1302589 w 1507430"/>
                <a:gd name="connsiteY10" fmla="*/ 864079 h 1147313"/>
                <a:gd name="connsiteX11" fmla="*/ 1507430 w 1507430"/>
                <a:gd name="connsiteY11" fmla="*/ 1055298 h 1147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7430" h="1147313">
                  <a:moveTo>
                    <a:pt x="0" y="44570"/>
                  </a:moveTo>
                  <a:cubicBezTo>
                    <a:pt x="51039" y="22285"/>
                    <a:pt x="102079" y="0"/>
                    <a:pt x="120770" y="27317"/>
                  </a:cubicBezTo>
                  <a:cubicBezTo>
                    <a:pt x="139461" y="54634"/>
                    <a:pt x="80513" y="188344"/>
                    <a:pt x="112143" y="208472"/>
                  </a:cubicBezTo>
                  <a:cubicBezTo>
                    <a:pt x="143773" y="228600"/>
                    <a:pt x="283234" y="106393"/>
                    <a:pt x="310551" y="148087"/>
                  </a:cubicBezTo>
                  <a:cubicBezTo>
                    <a:pt x="337868" y="189781"/>
                    <a:pt x="227162" y="438510"/>
                    <a:pt x="276045" y="458638"/>
                  </a:cubicBezTo>
                  <a:cubicBezTo>
                    <a:pt x="324928" y="478766"/>
                    <a:pt x="577970" y="217099"/>
                    <a:pt x="603849" y="268857"/>
                  </a:cubicBezTo>
                  <a:cubicBezTo>
                    <a:pt x="629728" y="320615"/>
                    <a:pt x="369498" y="762000"/>
                    <a:pt x="431321" y="769189"/>
                  </a:cubicBezTo>
                  <a:cubicBezTo>
                    <a:pt x="493144" y="776378"/>
                    <a:pt x="937404" y="263106"/>
                    <a:pt x="974785" y="311989"/>
                  </a:cubicBezTo>
                  <a:cubicBezTo>
                    <a:pt x="1012166" y="360872"/>
                    <a:pt x="641231" y="977661"/>
                    <a:pt x="655608" y="1062487"/>
                  </a:cubicBezTo>
                  <a:cubicBezTo>
                    <a:pt x="669985" y="1147313"/>
                    <a:pt x="953219" y="854015"/>
                    <a:pt x="1061049" y="820947"/>
                  </a:cubicBezTo>
                  <a:cubicBezTo>
                    <a:pt x="1168879" y="787879"/>
                    <a:pt x="1228192" y="825021"/>
                    <a:pt x="1302589" y="864079"/>
                  </a:cubicBezTo>
                  <a:cubicBezTo>
                    <a:pt x="1376986" y="903138"/>
                    <a:pt x="1439150" y="991558"/>
                    <a:pt x="1507430" y="1055298"/>
                  </a:cubicBezTo>
                </a:path>
              </a:pathLst>
            </a:custGeom>
            <a:ln w="57150">
              <a:solidFill>
                <a:srgbClr val="7030A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3416878" y="6226263"/>
              <a:ext cx="16619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800" b="1" dirty="0"/>
                <a:t>G</a:t>
              </a:r>
              <a:r>
                <a:rPr kumimoji="1" lang="en-US" altLang="ja-JP" sz="1800" b="1" dirty="0"/>
                <a:t>amma-ray</a:t>
              </a:r>
              <a:endParaRPr kumimoji="1" lang="ja-JP" altLang="en-US" sz="1800" b="1" dirty="0"/>
            </a:p>
          </p:txBody>
        </p:sp>
      </p:grp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0A093B4-DC80-4D4D-89E7-B5704C51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24C93A-8A6D-4929-939C-233AEA2CD19B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EFC26BA-C178-4743-B5AA-5E63A3FA0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/>
              <a:t>Lecture on Kyusu Univ. 2020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5107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026" descr="Bohr_model_dar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640" y="2708275"/>
            <a:ext cx="3581400" cy="299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5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819275" y="163513"/>
            <a:ext cx="6280150" cy="838200"/>
          </a:xfrm>
        </p:spPr>
        <p:txBody>
          <a:bodyPr/>
          <a:lstStyle/>
          <a:p>
            <a:pPr algn="l"/>
            <a:r>
              <a:rPr lang="en-US" altLang="ja-JP" dirty="0"/>
              <a:t>What is muonic X-ray?</a:t>
            </a:r>
          </a:p>
        </p:txBody>
      </p:sp>
      <p:sp>
        <p:nvSpPr>
          <p:cNvPr id="54279" name="Rectangle 1031"/>
          <p:cNvSpPr>
            <a:spLocks noGrp="1" noChangeArrowheads="1"/>
          </p:cNvSpPr>
          <p:nvPr>
            <p:ph idx="1"/>
          </p:nvPr>
        </p:nvSpPr>
        <p:spPr>
          <a:xfrm>
            <a:off x="1295400" y="1166812"/>
            <a:ext cx="7848600" cy="884238"/>
          </a:xfrm>
        </p:spPr>
        <p:txBody>
          <a:bodyPr/>
          <a:lstStyle/>
          <a:p>
            <a:pPr>
              <a:buFontTx/>
              <a:buNone/>
            </a:pPr>
            <a:r>
              <a:rPr lang="en-US" altLang="ja-JP" sz="2800" dirty="0">
                <a:solidFill>
                  <a:srgbClr val="990000"/>
                </a:solidFill>
                <a:latin typeface="Helvetica" charset="0"/>
              </a:rPr>
              <a:t>Characteristic X-ray emitted during de-excitation process of muonic atom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712DA5D-3ECB-4975-AAF3-AEAE1F0BC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B8A4AB-66AA-449D-B7A8-15C6D2CA886D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2DB3DDC-7CE3-43DC-B2B6-8EA296EB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/>
              <a:t>Lecture on Kyusu Univ. 2020</a:t>
            </a:r>
            <a:endParaRPr lang="ja-JP" altLang="en-US"/>
          </a:p>
        </p:txBody>
      </p:sp>
      <p:sp>
        <p:nvSpPr>
          <p:cNvPr id="54283" name="Rectangle 1035"/>
          <p:cNvSpPr>
            <a:spLocks noChangeArrowheads="1"/>
          </p:cNvSpPr>
          <p:nvPr/>
        </p:nvSpPr>
        <p:spPr bwMode="auto">
          <a:xfrm>
            <a:off x="5113412" y="4868863"/>
            <a:ext cx="3275012" cy="1223962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54285" name="Object 1037"/>
          <p:cNvGraphicFramePr>
            <a:graphicFrameLocks noChangeAspect="1"/>
          </p:cNvGraphicFramePr>
          <p:nvPr/>
        </p:nvGraphicFramePr>
        <p:xfrm>
          <a:off x="5113412" y="2565400"/>
          <a:ext cx="3275012" cy="352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3" imgW="78854304" imgH="84950304" progId="Equation.3">
                  <p:embed/>
                </p:oleObj>
              </mc:Choice>
              <mc:Fallback>
                <p:oleObj name="数式" r:id="rId3" imgW="78854304" imgH="84950304" progId="Equation.3">
                  <p:embed/>
                  <p:pic>
                    <p:nvPicPr>
                      <p:cNvPr id="54285" name="Object 10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3412" y="2565400"/>
                        <a:ext cx="3275012" cy="352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6" name="Rectangle 1038"/>
          <p:cNvSpPr>
            <a:spLocks noChangeArrowheads="1"/>
          </p:cNvSpPr>
          <p:nvPr/>
        </p:nvSpPr>
        <p:spPr bwMode="auto">
          <a:xfrm>
            <a:off x="4932363" y="6237288"/>
            <a:ext cx="2062162" cy="39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ja-JP" b="1">
                <a:solidFill>
                  <a:srgbClr val="993300"/>
                </a:solidFill>
                <a:latin typeface="Arial" charset="0"/>
              </a:rPr>
              <a:t>Bohr model</a:t>
            </a:r>
          </a:p>
        </p:txBody>
      </p:sp>
    </p:spTree>
    <p:extLst>
      <p:ext uri="{BB962C8B-B14F-4D97-AF65-F5344CB8AC3E}">
        <p14:creationId xmlns:p14="http://schemas.microsoft.com/office/powerpoint/2010/main" val="2759365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6CE1E0-5EC2-467E-BE1F-8EF52B039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9757"/>
            <a:ext cx="8229600" cy="91281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What is muon ?</a:t>
            </a:r>
            <a:br>
              <a:rPr kumimoji="1" lang="en-US" altLang="ja-JP" dirty="0"/>
            </a:br>
            <a:r>
              <a:rPr kumimoji="1" lang="en-US" altLang="ja-JP" dirty="0"/>
              <a:t>Today’s understanding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61828E-7ADF-4210-985F-14A7B608B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527" y="1176852"/>
            <a:ext cx="8229600" cy="4069762"/>
          </a:xfrm>
        </p:spPr>
        <p:txBody>
          <a:bodyPr>
            <a:normAutofit fontScale="92500"/>
          </a:bodyPr>
          <a:lstStyle/>
          <a:p>
            <a:r>
              <a:rPr lang="en-US" altLang="ja-JP" sz="2400" dirty="0"/>
              <a:t>Mass   1/9 of proton   200 of electron</a:t>
            </a:r>
          </a:p>
          <a:p>
            <a:r>
              <a:rPr lang="en-US" altLang="ja-JP" sz="2400" dirty="0"/>
              <a:t>Positive muon ~ light proton</a:t>
            </a:r>
          </a:p>
          <a:p>
            <a:r>
              <a:rPr lang="en-US" altLang="ja-JP" sz="2400" dirty="0"/>
              <a:t>Negative muon ~ heavy electron</a:t>
            </a:r>
          </a:p>
          <a:p>
            <a:r>
              <a:rPr lang="en-US" altLang="ja-JP" sz="2400" dirty="0"/>
              <a:t>Spin 1/2</a:t>
            </a:r>
          </a:p>
          <a:p>
            <a:r>
              <a:rPr lang="en-US" altLang="ja-JP" sz="2400" dirty="0"/>
              <a:t>2</a:t>
            </a:r>
            <a:r>
              <a:rPr lang="en-US" altLang="ja-JP" sz="2400" baseline="30000" dirty="0"/>
              <a:t>nd</a:t>
            </a:r>
            <a:r>
              <a:rPr lang="en-US" altLang="ja-JP" sz="2400" dirty="0"/>
              <a:t> generation of charged lepton</a:t>
            </a:r>
          </a:p>
          <a:p>
            <a:r>
              <a:rPr kumimoji="1" lang="en-US" altLang="ja-JP" sz="2400" dirty="0"/>
              <a:t>Electro-Weak  Interaction  </a:t>
            </a:r>
            <a:r>
              <a:rPr kumimoji="1" lang="ja-JP" altLang="en-US" sz="2400" dirty="0"/>
              <a:t>〇</a:t>
            </a:r>
            <a:endParaRPr kumimoji="1" lang="en-US" altLang="ja-JP" sz="2400" dirty="0"/>
          </a:p>
          <a:p>
            <a:r>
              <a:rPr lang="en-US" altLang="ja-JP" sz="2400" dirty="0"/>
              <a:t>Strong</a:t>
            </a:r>
            <a:r>
              <a:rPr lang="ja-JP" altLang="en-US" sz="2400" dirty="0"/>
              <a:t> </a:t>
            </a:r>
            <a:r>
              <a:rPr lang="en-US" altLang="ja-JP" sz="2400" dirty="0"/>
              <a:t>Interaction</a:t>
            </a:r>
            <a:r>
              <a:rPr lang="ja-JP" altLang="en-US" sz="2400" dirty="0"/>
              <a:t>　　　　   ✕</a:t>
            </a:r>
            <a:endParaRPr lang="en-US" altLang="ja-JP" sz="2400" dirty="0"/>
          </a:p>
          <a:p>
            <a:r>
              <a:rPr lang="en-US" altLang="ja-JP" sz="2400" dirty="0"/>
              <a:t>Spin polarized in birth</a:t>
            </a:r>
          </a:p>
          <a:p>
            <a:r>
              <a:rPr lang="en-US" altLang="ja-JP" sz="2400" dirty="0"/>
              <a:t>Relatively long life time (2.2</a:t>
            </a:r>
            <a:r>
              <a:rPr lang="en-US" altLang="ja-JP" sz="2400" dirty="0">
                <a:latin typeface="Symbol" panose="05050102010706020507" pitchFamily="18" charset="2"/>
              </a:rPr>
              <a:t>m</a:t>
            </a:r>
            <a:r>
              <a:rPr lang="en-US" altLang="ja-JP" sz="2400" dirty="0"/>
              <a:t>s) parity non conserving decay</a:t>
            </a:r>
          </a:p>
          <a:p>
            <a:r>
              <a:rPr lang="en-US" altLang="ja-JP" sz="2400" dirty="0"/>
              <a:t>High transmission capability (useful for imaging)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3ACE4C-1727-4E50-8A95-80B006BFC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4C2273-0AF9-4793-B515-0AB240FBDB15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920191-816A-4023-9A9F-E994FCC40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A8C7ECE-4A99-4ED1-9DD2-1477D0D69580}"/>
              </a:ext>
            </a:extLst>
          </p:cNvPr>
          <p:cNvSpPr txBox="1"/>
          <p:nvPr/>
        </p:nvSpPr>
        <p:spPr>
          <a:xfrm>
            <a:off x="100751" y="5373216"/>
            <a:ext cx="900115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</a:rPr>
              <a:t>⇒</a:t>
            </a:r>
            <a:r>
              <a:rPr lang="en-US" altLang="ja-JP" sz="3200" dirty="0">
                <a:solidFill>
                  <a:srgbClr val="FF0000"/>
                </a:solidFill>
              </a:rPr>
              <a:t>These unique feature enable us to produce   </a:t>
            </a:r>
          </a:p>
          <a:p>
            <a:r>
              <a:rPr lang="en-US" altLang="ja-JP" sz="3200" dirty="0">
                <a:solidFill>
                  <a:srgbClr val="FF0000"/>
                </a:solidFill>
              </a:rPr>
              <a:t>    various applications  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24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1138808" y="548680"/>
            <a:ext cx="8278758" cy="5334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sz="3200" dirty="0"/>
              <a:t>Composition analysis with negative muons </a:t>
            </a:r>
            <a:br>
              <a:rPr lang="en-US" altLang="ja-JP" sz="3200" dirty="0"/>
            </a:br>
            <a:endParaRPr lang="en-US" altLang="ja-JP" sz="28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F4FF05-5240-48AA-8F80-9FAE5B4D4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3B51C4-433C-42A3-8476-E9603416313B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3021A40-360B-4CF8-B923-7833C468B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/>
              <a:t>Lecture on Kyusu Univ. 2020</a:t>
            </a:r>
            <a:endParaRPr lang="ja-JP" altLang="en-US"/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828073" y="1090746"/>
            <a:ext cx="8325925" cy="5336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952500">
              <a:tabLst>
                <a:tab pos="665163" algn="l"/>
              </a:tabLs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defTabSz="952500">
              <a:tabLst>
                <a:tab pos="665163" algn="l"/>
              </a:tabLs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defTabSz="952500">
              <a:tabLst>
                <a:tab pos="665163" algn="l"/>
              </a:tabLs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defTabSz="952500">
              <a:tabLst>
                <a:tab pos="665163" algn="l"/>
              </a:tabLs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defTabSz="952500">
              <a:tabLst>
                <a:tab pos="665163" algn="l"/>
              </a:tabLs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defTabSz="952500" fontAlgn="base">
              <a:spcBef>
                <a:spcPct val="0"/>
              </a:spcBef>
              <a:spcAft>
                <a:spcPct val="0"/>
              </a:spcAft>
              <a:tabLst>
                <a:tab pos="665163" algn="l"/>
              </a:tabLs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defTabSz="952500" fontAlgn="base">
              <a:spcBef>
                <a:spcPct val="0"/>
              </a:spcBef>
              <a:spcAft>
                <a:spcPct val="0"/>
              </a:spcAft>
              <a:tabLst>
                <a:tab pos="665163" algn="l"/>
              </a:tabLs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defTabSz="952500" fontAlgn="base">
              <a:spcBef>
                <a:spcPct val="0"/>
              </a:spcBef>
              <a:spcAft>
                <a:spcPct val="0"/>
              </a:spcAft>
              <a:tabLst>
                <a:tab pos="665163" algn="l"/>
              </a:tabLs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defTabSz="952500" fontAlgn="base">
              <a:spcBef>
                <a:spcPct val="0"/>
              </a:spcBef>
              <a:spcAft>
                <a:spcPct val="0"/>
              </a:spcAft>
              <a:tabLst>
                <a:tab pos="665163" algn="l"/>
              </a:tabLs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en-US" altLang="ja-JP" b="1" dirty="0">
                <a:solidFill>
                  <a:srgbClr val="0070C0"/>
                </a:solidFill>
                <a:latin typeface="Helvetica" charset="0"/>
              </a:rPr>
              <a:t>Emission of characteristic muonic X-ray with specific energy to the element</a:t>
            </a:r>
            <a:br>
              <a:rPr lang="en-US" altLang="ja-JP" dirty="0">
                <a:solidFill>
                  <a:srgbClr val="0070C0"/>
                </a:solidFill>
                <a:latin typeface="Helvetica" charset="0"/>
              </a:rPr>
            </a:br>
            <a:r>
              <a:rPr lang="en-US" altLang="ja-JP" dirty="0">
                <a:solidFill>
                  <a:srgbClr val="0070C0"/>
                </a:solidFill>
                <a:latin typeface="Helvetica" charset="0"/>
              </a:rPr>
              <a:t>- Applicable to every element </a:t>
            </a:r>
            <a:r>
              <a:rPr lang="en-US" altLang="ja-JP" dirty="0">
                <a:solidFill>
                  <a:srgbClr val="FF0000"/>
                </a:solidFill>
                <a:latin typeface="Helvetica" charset="0"/>
              </a:rPr>
              <a:t>except for hydrogen</a:t>
            </a:r>
            <a:br>
              <a:rPr lang="en-US" altLang="ja-JP" dirty="0">
                <a:solidFill>
                  <a:srgbClr val="993300"/>
                </a:solidFill>
                <a:latin typeface="Helvetica" charset="0"/>
              </a:rPr>
            </a:br>
            <a:r>
              <a:rPr lang="en-US" altLang="ja-JP" dirty="0">
                <a:solidFill>
                  <a:srgbClr val="993300"/>
                </a:solidFill>
                <a:latin typeface="Helvetica" charset="0"/>
              </a:rPr>
              <a:t>  </a:t>
            </a:r>
            <a:r>
              <a:rPr lang="en-US" altLang="ja-JP" dirty="0">
                <a:solidFill>
                  <a:srgbClr val="FF0000"/>
                </a:solidFill>
                <a:latin typeface="Helvetica" charset="0"/>
              </a:rPr>
              <a:t>multi-elemental, simultaneous</a:t>
            </a:r>
            <a:br>
              <a:rPr lang="en-US" altLang="ja-JP" dirty="0">
                <a:solidFill>
                  <a:srgbClr val="993300"/>
                </a:solidFill>
                <a:latin typeface="Helvetica" charset="0"/>
              </a:rPr>
            </a:br>
            <a:r>
              <a:rPr lang="en-US" altLang="ja-JP" dirty="0">
                <a:solidFill>
                  <a:srgbClr val="0070C0"/>
                </a:solidFill>
                <a:latin typeface="Helvetica" charset="0"/>
              </a:rPr>
              <a:t>- No need of previous knowledge</a:t>
            </a:r>
            <a:br>
              <a:rPr lang="en-US" altLang="ja-JP" dirty="0">
                <a:solidFill>
                  <a:srgbClr val="0070C0"/>
                </a:solidFill>
                <a:latin typeface="Helvetica" charset="0"/>
              </a:rPr>
            </a:br>
            <a:r>
              <a:rPr lang="en-US" altLang="ja-JP" dirty="0">
                <a:solidFill>
                  <a:srgbClr val="0070C0"/>
                </a:solidFill>
                <a:latin typeface="Helvetica" charset="0"/>
              </a:rPr>
              <a:t>- High energy (0.01- 10 MeV) </a:t>
            </a:r>
            <a:r>
              <a:rPr lang="en-US" altLang="ja-JP" dirty="0">
                <a:solidFill>
                  <a:srgbClr val="FF0000"/>
                </a:solidFill>
                <a:latin typeface="Helvetica" charset="0"/>
              </a:rPr>
              <a:t>deep inside, light elements</a:t>
            </a:r>
            <a:br>
              <a:rPr lang="en-US" altLang="ja-JP" dirty="0">
                <a:solidFill>
                  <a:srgbClr val="FF0000"/>
                </a:solidFill>
                <a:latin typeface="Helvetica" charset="0"/>
              </a:rPr>
            </a:br>
            <a:r>
              <a:rPr lang="en-US" altLang="ja-JP" dirty="0">
                <a:solidFill>
                  <a:srgbClr val="FF0000"/>
                </a:solidFill>
                <a:latin typeface="Helvetica" charset="0"/>
              </a:rPr>
              <a:t>   </a:t>
            </a:r>
            <a:r>
              <a:rPr lang="en-US" altLang="ja-JP" sz="2000" dirty="0">
                <a:solidFill>
                  <a:srgbClr val="993300"/>
                </a:solidFill>
                <a:latin typeface="Helvetica" charset="0"/>
              </a:rPr>
              <a:t>	</a:t>
            </a:r>
            <a:r>
              <a:rPr lang="en-US" altLang="ja-JP" dirty="0">
                <a:solidFill>
                  <a:srgbClr val="0070C0"/>
                </a:solidFill>
                <a:latin typeface="Helvetica" charset="0"/>
              </a:rPr>
              <a:t>Observable from outside of sample</a:t>
            </a:r>
          </a:p>
          <a:p>
            <a:pPr>
              <a:lnSpc>
                <a:spcPct val="120000"/>
              </a:lnSpc>
            </a:pPr>
            <a:r>
              <a:rPr lang="en-US" altLang="ja-JP" sz="2000" dirty="0">
                <a:solidFill>
                  <a:srgbClr val="0070C0"/>
                </a:solidFill>
                <a:latin typeface="Helvetica" charset="0"/>
              </a:rPr>
              <a:t>	</a:t>
            </a:r>
            <a:r>
              <a:rPr lang="en-US" altLang="ja-JP" dirty="0">
                <a:solidFill>
                  <a:srgbClr val="0070C0"/>
                </a:solidFill>
                <a:latin typeface="Helvetica" charset="0"/>
              </a:rPr>
              <a:t>No need of vacuum </a:t>
            </a:r>
            <a:r>
              <a:rPr lang="en-US" altLang="ja-JP" sz="2000" dirty="0">
                <a:solidFill>
                  <a:srgbClr val="0070C0"/>
                </a:solidFill>
                <a:latin typeface="Helvetica" charset="0"/>
              </a:rPr>
              <a:t>  </a:t>
            </a:r>
            <a:r>
              <a:rPr lang="en-US" altLang="ja-JP" dirty="0">
                <a:solidFill>
                  <a:srgbClr val="FF0000"/>
                </a:solidFill>
                <a:latin typeface="Helvetica" charset="0"/>
              </a:rPr>
              <a:t>huge / porous / bio sample</a:t>
            </a:r>
            <a:br>
              <a:rPr lang="en-US" altLang="ja-JP" dirty="0">
                <a:solidFill>
                  <a:srgbClr val="FF0000"/>
                </a:solidFill>
                <a:latin typeface="Helvetica" charset="0"/>
              </a:rPr>
            </a:br>
            <a:r>
              <a:rPr lang="en-US" altLang="ja-JP" dirty="0">
                <a:solidFill>
                  <a:srgbClr val="FF0000"/>
                </a:solidFill>
                <a:latin typeface="Helvetica" charset="0"/>
              </a:rPr>
              <a:t>   </a:t>
            </a:r>
            <a:r>
              <a:rPr lang="ja-JP" altLang="en-US" sz="2000" dirty="0">
                <a:solidFill>
                  <a:srgbClr val="993300"/>
                </a:solidFill>
                <a:latin typeface="Helvetica" charset="0"/>
              </a:rPr>
              <a:t> </a:t>
            </a:r>
            <a:r>
              <a:rPr lang="en-US" altLang="ja-JP" dirty="0">
                <a:solidFill>
                  <a:srgbClr val="0070C0"/>
                </a:solidFill>
              </a:rPr>
              <a:t>-</a:t>
            </a:r>
            <a:r>
              <a:rPr lang="en-US" altLang="ja-JP" sz="2000" dirty="0">
                <a:solidFill>
                  <a:srgbClr val="0070C0"/>
                </a:solidFill>
                <a:latin typeface="Helvetica" charset="0"/>
              </a:rPr>
              <a:t> </a:t>
            </a:r>
            <a:r>
              <a:rPr lang="en-US" altLang="ja-JP" dirty="0">
                <a:solidFill>
                  <a:srgbClr val="0070C0"/>
                </a:solidFill>
                <a:latin typeface="Helvetica" charset="0"/>
              </a:rPr>
              <a:t>No chemical process  </a:t>
            </a:r>
            <a:r>
              <a:rPr lang="en-US" altLang="ja-JP" dirty="0">
                <a:solidFill>
                  <a:srgbClr val="FF0000"/>
                </a:solidFill>
                <a:latin typeface="Helvetica" charset="0"/>
              </a:rPr>
              <a:t>non-destructive / damage-less</a:t>
            </a:r>
          </a:p>
          <a:p>
            <a:pPr>
              <a:lnSpc>
                <a:spcPct val="120000"/>
              </a:lnSpc>
            </a:pPr>
            <a:r>
              <a:rPr lang="en-US" altLang="ja-JP" dirty="0">
                <a:solidFill>
                  <a:srgbClr val="993300"/>
                </a:solidFill>
                <a:latin typeface="Helvetica" charset="0"/>
                <a:ea typeface="Helvetica" charset="0"/>
                <a:cs typeface="Helvetica" charset="0"/>
              </a:rPr>
              <a:t>    </a:t>
            </a:r>
            <a:r>
              <a:rPr lang="en-US" altLang="ja-JP" dirty="0">
                <a:solidFill>
                  <a:srgbClr val="0070C0"/>
                </a:solidFill>
                <a:latin typeface="Helvetica" charset="0"/>
                <a:ea typeface="Helvetica" charset="0"/>
                <a:cs typeface="Helvetica" charset="0"/>
              </a:rPr>
              <a:t>- Stopping depth control + beam scan</a:t>
            </a:r>
            <a:br>
              <a:rPr lang="en-US" altLang="ja-JP" dirty="0">
                <a:solidFill>
                  <a:srgbClr val="993300"/>
                </a:solidFill>
                <a:latin typeface="Helvetica" charset="0"/>
                <a:ea typeface="Helvetica" charset="0"/>
                <a:cs typeface="Helvetica" charset="0"/>
              </a:rPr>
            </a:br>
            <a:r>
              <a:rPr lang="en-US" altLang="ja-JP" dirty="0">
                <a:solidFill>
                  <a:srgbClr val="993300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en-US" altLang="ja-JP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depth-selective / 3D mapping</a:t>
            </a:r>
            <a:br>
              <a:rPr lang="en-US" altLang="ja-JP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</a:br>
            <a:r>
              <a:rPr lang="en-US" altLang="ja-JP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    </a:t>
            </a:r>
            <a:r>
              <a:rPr lang="en-US" altLang="ja-JP" dirty="0">
                <a:solidFill>
                  <a:srgbClr val="0070C0"/>
                </a:solidFill>
                <a:latin typeface="Helvetica" charset="0"/>
                <a:ea typeface="Helvetica" charset="0"/>
                <a:cs typeface="Helvetica" charset="0"/>
              </a:rPr>
              <a:t>- More than 1 photons by 1 muon </a:t>
            </a:r>
            <a:r>
              <a:rPr lang="en-US" altLang="ja-JP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highly efficient</a:t>
            </a:r>
          </a:p>
          <a:p>
            <a:pPr>
              <a:lnSpc>
                <a:spcPct val="120000"/>
              </a:lnSpc>
            </a:pPr>
            <a:endParaRPr lang="en-US" altLang="ja-JP" dirty="0">
              <a:solidFill>
                <a:srgbClr val="9933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1115615" y="6058260"/>
            <a:ext cx="77508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800" b="1" dirty="0">
                <a:solidFill>
                  <a:srgbClr val="000066"/>
                </a:solidFill>
                <a:latin typeface="Helvetica" charset="0"/>
              </a:rPr>
              <a:t>&lt; Capture probability: proportional to </a:t>
            </a:r>
            <a:r>
              <a:rPr lang="en-US" altLang="ja-JP" sz="1800" b="1" i="1" dirty="0">
                <a:solidFill>
                  <a:srgbClr val="000066"/>
                </a:solidFill>
                <a:latin typeface="Helvetica" charset="0"/>
              </a:rPr>
              <a:t>Z</a:t>
            </a:r>
            <a:r>
              <a:rPr lang="en-US" altLang="ja-JP" sz="1800" b="1" dirty="0">
                <a:solidFill>
                  <a:srgbClr val="000066"/>
                </a:solidFill>
                <a:latin typeface="Helvetica" charset="0"/>
              </a:rPr>
              <a:t> with slight chemical effects &gt;</a:t>
            </a:r>
          </a:p>
        </p:txBody>
      </p:sp>
    </p:spTree>
    <p:extLst>
      <p:ext uri="{BB962C8B-B14F-4D97-AF65-F5344CB8AC3E}">
        <p14:creationId xmlns:p14="http://schemas.microsoft.com/office/powerpoint/2010/main" val="40379958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252636" y="1028128"/>
            <a:ext cx="7543800" cy="4572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sz="2400" b="1" dirty="0">
                <a:solidFill>
                  <a:srgbClr val="FF0B85"/>
                </a:solidFill>
                <a:latin typeface="Helvetica" charset="0"/>
              </a:rPr>
              <a:t>Multi-elemental</a:t>
            </a:r>
            <a:r>
              <a:rPr lang="ja-JP" altLang="en-US" sz="2400" b="1" dirty="0">
                <a:solidFill>
                  <a:srgbClr val="CC0066"/>
                </a:solidFill>
                <a:latin typeface="Helvetica" charset="0"/>
              </a:rPr>
              <a:t> </a:t>
            </a:r>
            <a:r>
              <a:rPr lang="ja-JP" altLang="en-US" sz="2400" b="1" dirty="0">
                <a:latin typeface="Helvetica" charset="0"/>
              </a:rPr>
              <a:t>・ </a:t>
            </a:r>
            <a:r>
              <a:rPr lang="en-US" altLang="ja-JP" sz="2400" b="1" dirty="0">
                <a:solidFill>
                  <a:srgbClr val="0000D4"/>
                </a:solidFill>
                <a:latin typeface="Helvetica" charset="0"/>
              </a:rPr>
              <a:t>Non-destructive</a:t>
            </a:r>
            <a:r>
              <a:rPr lang="ja-JP" altLang="en-US" sz="2400" b="1" dirty="0">
                <a:solidFill>
                  <a:srgbClr val="000099"/>
                </a:solidFill>
                <a:latin typeface="Helvetica" charset="0"/>
              </a:rPr>
              <a:t> </a:t>
            </a:r>
            <a:r>
              <a:rPr lang="ja-JP" altLang="en-US" sz="2400" b="1" dirty="0">
                <a:latin typeface="Helvetica" charset="0"/>
              </a:rPr>
              <a:t>・</a:t>
            </a:r>
            <a:r>
              <a:rPr lang="en-US" altLang="ja-JP" sz="2400" b="1" dirty="0">
                <a:latin typeface="Helvetica" charset="0"/>
              </a:rPr>
              <a:t>Depth-selective</a:t>
            </a:r>
            <a:endParaRPr lang="ja-JP" altLang="en-US" sz="2400" b="1" dirty="0">
              <a:solidFill>
                <a:srgbClr val="009600"/>
              </a:solidFill>
              <a:latin typeface="Helvetica" charset="0"/>
            </a:endParaRP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577A39-9A74-4314-A632-38F1C0E9D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4E0444-B4E3-4917-ACAC-44B0C209D236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9E5908B5-F054-437D-9267-8E4CCEB93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/>
              <a:t>Lecture on Kyusu Univ. 2020</a:t>
            </a: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317128" y="225041"/>
            <a:ext cx="2872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Asteroid sample</a:t>
            </a:r>
            <a:endParaRPr kumimoji="1" lang="ja-JP" altLang="en-US" sz="3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05544" y="3547261"/>
            <a:ext cx="7830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MUSES-C (renamed as </a:t>
            </a:r>
            <a:r>
              <a:rPr kumimoji="1" lang="en-US" altLang="ja-JP" dirty="0" err="1">
                <a:solidFill>
                  <a:srgbClr val="FF0000"/>
                </a:solidFill>
              </a:rPr>
              <a:t>Hayabusa</a:t>
            </a:r>
            <a:r>
              <a:rPr kumimoji="1" lang="en-US" altLang="ja-JP" dirty="0"/>
              <a:t>) returned in 2010 with a few hundreds of micrograms of dust samples of the asteroid 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83041" y="4568275"/>
            <a:ext cx="78758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Hayabusa-2 sample analysis group joined. </a:t>
            </a:r>
          </a:p>
          <a:p>
            <a:r>
              <a:rPr kumimoji="1" lang="en-US" altLang="ja-JP" sz="3200" dirty="0"/>
              <a:t>H-2 is now traveling to asteroid 1999JC3 supposed to have abundant of B, C, N, O, </a:t>
            </a:r>
          </a:p>
          <a:p>
            <a:r>
              <a:rPr kumimoji="1" lang="en-US" altLang="ja-JP" sz="3200" dirty="0"/>
              <a:t>and returned with samples in Dec.2020. </a:t>
            </a:r>
            <a:endParaRPr kumimoji="1" lang="ja-JP" altLang="en-US" sz="3200" dirty="0"/>
          </a:p>
        </p:txBody>
      </p:sp>
      <p:grpSp>
        <p:nvGrpSpPr>
          <p:cNvPr id="9" name="図形グループ 8"/>
          <p:cNvGrpSpPr/>
          <p:nvPr/>
        </p:nvGrpSpPr>
        <p:grpSpPr>
          <a:xfrm>
            <a:off x="1041548" y="1028128"/>
            <a:ext cx="8126913" cy="2489468"/>
            <a:chOff x="923628" y="1028128"/>
            <a:chExt cx="8126913" cy="2489468"/>
          </a:xfrm>
        </p:grpSpPr>
        <p:sp>
          <p:nvSpPr>
            <p:cNvPr id="263175" name="Text Box 7"/>
            <p:cNvSpPr txBox="1">
              <a:spLocks noChangeArrowheads="1"/>
            </p:cNvSpPr>
            <p:nvPr/>
          </p:nvSpPr>
          <p:spPr bwMode="auto">
            <a:xfrm>
              <a:off x="923628" y="1464751"/>
              <a:ext cx="5665333" cy="1508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1pPr>
              <a:lvl2pPr marL="673100" indent="-215900" algn="l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2pPr>
              <a:lvl3pPr marL="1239838" indent="-325438" algn="l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3pPr>
              <a:lvl4pPr marL="1430338" algn="l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algn="l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>
                <a:spcAft>
                  <a:spcPct val="10000"/>
                </a:spcAft>
              </a:pPr>
              <a:r>
                <a:rPr lang="ja-JP" altLang="en-US" sz="1800" dirty="0">
                  <a:solidFill>
                    <a:srgbClr val="993300"/>
                  </a:solidFill>
                  <a:latin typeface="Helvetica" charset="0"/>
                </a:rPr>
                <a:t>　　</a:t>
              </a:r>
              <a:r>
                <a:rPr lang="en-US" altLang="ja-JP" sz="2000" dirty="0">
                  <a:solidFill>
                    <a:srgbClr val="993300"/>
                  </a:solidFill>
                  <a:latin typeface="Helvetica" charset="0"/>
                </a:rPr>
                <a:t>Negative muon is the answer</a:t>
              </a:r>
              <a:endParaRPr lang="ja-JP" altLang="en-US" sz="1800" dirty="0">
                <a:solidFill>
                  <a:srgbClr val="993300"/>
                </a:solidFill>
                <a:latin typeface="Helvetica" charset="0"/>
              </a:endParaRPr>
            </a:p>
            <a:p>
              <a:pPr lvl="1">
                <a:lnSpc>
                  <a:spcPct val="11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altLang="ja-JP" sz="2000" dirty="0">
                  <a:solidFill>
                    <a:srgbClr val="993300"/>
                  </a:solidFill>
                  <a:latin typeface="Helvetica" charset="0"/>
                </a:rPr>
                <a:t>Wide variety of samples:</a:t>
              </a:r>
              <a:br>
                <a:rPr lang="en-US" altLang="ja-JP" sz="2000" dirty="0">
                  <a:solidFill>
                    <a:srgbClr val="993300"/>
                  </a:solidFill>
                  <a:latin typeface="Helvetica" charset="0"/>
                </a:rPr>
              </a:br>
              <a:r>
                <a:rPr lang="en-US" altLang="ja-JP" sz="2000" dirty="0">
                  <a:solidFill>
                    <a:srgbClr val="993300"/>
                  </a:solidFill>
                  <a:latin typeface="Helvetica" charset="0"/>
                </a:rPr>
                <a:t> historical, archaeological,,,</a:t>
              </a:r>
              <a:r>
                <a:rPr lang="en-US" altLang="ja-JP" sz="2000" dirty="0" err="1">
                  <a:solidFill>
                    <a:srgbClr val="993300"/>
                  </a:solidFill>
                  <a:latin typeface="Helvetica" charset="0"/>
                </a:rPr>
                <a:t>etc</a:t>
              </a:r>
              <a:r>
                <a:rPr lang="en-US" altLang="ja-JP" sz="2000" dirty="0">
                  <a:solidFill>
                    <a:srgbClr val="993300"/>
                  </a:solidFill>
                  <a:latin typeface="Helvetica" charset="0"/>
                </a:rPr>
                <a:t>.</a:t>
              </a:r>
              <a:br>
                <a:rPr lang="en-US" altLang="ja-JP" sz="2000" dirty="0">
                  <a:solidFill>
                    <a:srgbClr val="993300"/>
                  </a:solidFill>
                  <a:latin typeface="Helvetica" charset="0"/>
                </a:rPr>
              </a:br>
              <a:r>
                <a:rPr lang="en-US" altLang="ja-JP" sz="2000" dirty="0">
                  <a:solidFill>
                    <a:srgbClr val="993300"/>
                  </a:solidFill>
                  <a:latin typeface="Helvetica" charset="0"/>
                </a:rPr>
                <a:t>e. g. </a:t>
              </a:r>
              <a:r>
                <a:rPr lang="en-US" altLang="ja-JP" sz="2000" dirty="0">
                  <a:solidFill>
                    <a:srgbClr val="800080"/>
                  </a:solidFill>
                  <a:latin typeface="Helvetica" charset="0"/>
                </a:rPr>
                <a:t>asteroid sample by MUSES-C probe</a:t>
              </a:r>
              <a:endParaRPr lang="en-US" altLang="ja-JP" sz="2000" b="1" dirty="0">
                <a:solidFill>
                  <a:srgbClr val="A50021"/>
                </a:solidFill>
                <a:latin typeface="Helvetica" charset="0"/>
              </a:endParaRPr>
            </a:p>
          </p:txBody>
        </p:sp>
        <p:pic>
          <p:nvPicPr>
            <p:cNvPr id="263176" name="Picture 8" descr="C:\Documents and Settings\Administrator\My Documents\work\dreamX\kaken nov2002\muses-c\「星の王子様に会いに行きませんか」 ミリオン・キャンペーン.files\cam_muses-c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8880" y="1494416"/>
              <a:ext cx="2133600" cy="1492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正方形/長方形 5"/>
            <p:cNvSpPr/>
            <p:nvPr/>
          </p:nvSpPr>
          <p:spPr>
            <a:xfrm>
              <a:off x="1187624" y="1028128"/>
              <a:ext cx="7730952" cy="2052845"/>
            </a:xfrm>
            <a:prstGeom prst="rect">
              <a:avLst/>
            </a:prstGeom>
            <a:solidFill>
              <a:schemeClr val="accent1">
                <a:alpha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3779546" y="3055931"/>
              <a:ext cx="52709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(Our research </a:t>
              </a:r>
              <a:r>
                <a:rPr lang="en-US" altLang="ja-JP" dirty="0"/>
                <a:t>proposal</a:t>
              </a:r>
              <a:r>
                <a:rPr kumimoji="1" lang="en-US" altLang="ja-JP" dirty="0"/>
                <a:t> around 2000)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00672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1">
            <a:extLst>
              <a:ext uri="{FF2B5EF4-FFF2-40B4-BE49-F238E27FC236}">
                <a16:creationId xmlns:a16="http://schemas.microsoft.com/office/drawing/2014/main" id="{C7B12834-115F-4DFD-8EAA-A6C8430AF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Measurements are on going</a:t>
            </a:r>
            <a:endParaRPr 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F4B431-6CB4-4F15-846F-B9DC82AF4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9DBE3F4-DDF7-480D-9430-C98B94D81EA3}" type="datetime1">
              <a:rPr lang="ja-JP" altLang="en-US" smtClean="0"/>
              <a:pPr>
                <a:spcAft>
                  <a:spcPts val="600"/>
                </a:spcAft>
                <a:defRPr/>
              </a:pPr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DBAEED-D480-4B4E-ABAE-4D37B96F6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415D2E3-4150-429E-B737-8145012D3C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9"/>
          <a:stretch/>
        </p:blipFill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849874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244475" y="1524000"/>
            <a:ext cx="6629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ja-JP" altLang="en-US">
              <a:ea typeface="ヒラギノ丸ゴ Pro W4" charset="-128"/>
              <a:cs typeface="ヒラギノ丸ゴ Pro W4" charset="-128"/>
            </a:endParaRPr>
          </a:p>
        </p:txBody>
      </p:sp>
      <p:pic>
        <p:nvPicPr>
          <p:cNvPr id="20483" name="Picture 3" descr="mlf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582295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図 22" descr="MuonFacility_Future_120124-EW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7206" y="2079879"/>
            <a:ext cx="1540462" cy="3920500"/>
          </a:xfrm>
          <a:prstGeom prst="rect">
            <a:avLst/>
          </a:prstGeom>
          <a:noFill/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295400" y="6096000"/>
            <a:ext cx="5000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1pPr>
            <a:lvl2pPr marL="37931725" indent="-37474525"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2pPr>
            <a:lvl3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3pPr>
            <a:lvl4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4pPr>
            <a:lvl5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9pPr>
          </a:lstStyle>
          <a:p>
            <a:r>
              <a:rPr lang="en-US" altLang="ja-JP">
                <a:solidFill>
                  <a:srgbClr val="6600FF"/>
                </a:solidFill>
                <a:latin typeface="Times New Roman" charset="0"/>
              </a:rPr>
              <a:t>Materials and Life Science Experiment Facility</a:t>
            </a:r>
            <a:endParaRPr lang="en-US" altLang="ja-JP">
              <a:latin typeface="Times New Roman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682108" y="1538288"/>
            <a:ext cx="15224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1pPr>
            <a:lvl2pPr marL="37931725" indent="-37474525"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2pPr>
            <a:lvl3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3pPr>
            <a:lvl4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4pPr>
            <a:lvl5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9pPr>
          </a:lstStyle>
          <a:p>
            <a:r>
              <a:rPr lang="en-US" altLang="ja-JP" sz="1600" dirty="0">
                <a:solidFill>
                  <a:srgbClr val="00AA66"/>
                </a:solidFill>
                <a:latin typeface="Times New Roman" charset="0"/>
              </a:rPr>
              <a:t>Neutron Facility</a:t>
            </a:r>
          </a:p>
          <a:p>
            <a:r>
              <a:rPr lang="en-US" altLang="ja-JP" sz="1600" dirty="0">
                <a:solidFill>
                  <a:srgbClr val="00AA66"/>
                </a:solidFill>
                <a:latin typeface="Times New Roman" charset="0"/>
              </a:rPr>
              <a:t>(JSNS)</a:t>
            </a:r>
            <a:endParaRPr lang="en-US" altLang="ja-JP" sz="2400" dirty="0">
              <a:latin typeface="Times New Roman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331640" y="1556792"/>
            <a:ext cx="165618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1pPr>
            <a:lvl2pPr marL="37931725" indent="-37474525"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2pPr>
            <a:lvl3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3pPr>
            <a:lvl4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4pPr>
            <a:lvl5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9pPr>
          </a:lstStyle>
          <a:p>
            <a:r>
              <a:rPr lang="en-US" altLang="ja-JP" sz="1600" dirty="0" err="1">
                <a:solidFill>
                  <a:srgbClr val="FF0000"/>
                </a:solidFill>
                <a:latin typeface="Times New Roman" charset="0"/>
              </a:rPr>
              <a:t>Muon</a:t>
            </a:r>
            <a:r>
              <a:rPr lang="en-US" altLang="ja-JP" sz="1600" dirty="0">
                <a:solidFill>
                  <a:srgbClr val="FF0000"/>
                </a:solidFill>
                <a:latin typeface="Times New Roman" charset="0"/>
              </a:rPr>
              <a:t> Facility (MUSE)</a:t>
            </a:r>
            <a:endParaRPr lang="en-US" altLang="ja-JP" sz="2400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2911475" y="2133600"/>
            <a:ext cx="3352800" cy="3810000"/>
          </a:xfrm>
          <a:prstGeom prst="rect">
            <a:avLst/>
          </a:prstGeom>
          <a:noFill/>
          <a:ln w="28575">
            <a:solidFill>
              <a:srgbClr val="00AA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1235075" y="2133600"/>
            <a:ext cx="1676400" cy="3810000"/>
          </a:xfrm>
          <a:prstGeom prst="rect">
            <a:avLst/>
          </a:prstGeom>
          <a:noFill/>
          <a:ln w="38100">
            <a:solidFill>
              <a:srgbClr val="EB00EE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2228850" y="727720"/>
            <a:ext cx="502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1pPr>
            <a:lvl2pPr marL="37931725" indent="-37474525"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2pPr>
            <a:lvl3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3pPr>
            <a:lvl4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4pPr>
            <a:lvl5pPr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" charset="0"/>
                <a:ea typeface="ヒラギノ丸ゴ Pro W4" charset="0"/>
                <a:cs typeface="ヒラギノ丸ゴ Pro W4" charset="0"/>
              </a:defRPr>
            </a:lvl9pPr>
          </a:lstStyle>
          <a:p>
            <a:r>
              <a:rPr lang="en-US" altLang="ja-JP" sz="2400" dirty="0">
                <a:solidFill>
                  <a:schemeClr val="tx2"/>
                </a:solidFill>
                <a:latin typeface="+mn-lt"/>
              </a:rPr>
              <a:t>MUSE=“Muon Science Establishment”</a:t>
            </a:r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2971800" y="3048000"/>
            <a:ext cx="2392288" cy="1323439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chemeClr val="tx2"/>
                </a:solidFill>
                <a:latin typeface="Times New Roman" charset="0"/>
                <a:ea typeface="ヒラギノ丸ゴ Pro W4" charset="-128"/>
                <a:cs typeface="ヒラギノ丸ゴ Pro W4" charset="-128"/>
              </a:rPr>
              <a:t>← 9 beam lines will be available upon the completion.</a:t>
            </a:r>
          </a:p>
          <a:p>
            <a:pPr>
              <a:defRPr/>
            </a:pPr>
            <a:r>
              <a:rPr lang="en-US" altLang="ja-JP" dirty="0">
                <a:solidFill>
                  <a:schemeClr val="tx2"/>
                </a:solidFill>
                <a:latin typeface="Times New Roman" charset="0"/>
                <a:ea typeface="ヒラギノ丸ゴ Pro W4" charset="-128"/>
                <a:cs typeface="ヒラギノ丸ゴ Pro W4" charset="-128"/>
              </a:rPr>
              <a:t>5 is under operation.</a:t>
            </a:r>
          </a:p>
        </p:txBody>
      </p:sp>
      <p:pic>
        <p:nvPicPr>
          <p:cNvPr id="20494" name="Picture 16" descr="IMGP2182-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4343400"/>
            <a:ext cx="3314700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/>
          <p:cNvCxnSpPr/>
          <p:nvPr/>
        </p:nvCxnSpPr>
        <p:spPr>
          <a:xfrm flipV="1">
            <a:off x="2555776" y="4005064"/>
            <a:ext cx="144016" cy="216024"/>
          </a:xfrm>
          <a:prstGeom prst="line">
            <a:avLst/>
          </a:prstGeom>
          <a:ln w="12700" cmpd="sng">
            <a:solidFill>
              <a:srgbClr val="66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V="1">
            <a:off x="2699792" y="3284984"/>
            <a:ext cx="0" cy="720080"/>
          </a:xfrm>
          <a:prstGeom prst="line">
            <a:avLst/>
          </a:prstGeom>
          <a:ln w="12700" cmpd="sng">
            <a:solidFill>
              <a:srgbClr val="66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>
            <a:endCxn id="18" idx="2"/>
          </p:cNvCxnSpPr>
          <p:nvPr/>
        </p:nvCxnSpPr>
        <p:spPr>
          <a:xfrm flipH="1" flipV="1">
            <a:off x="2604179" y="3201946"/>
            <a:ext cx="95613" cy="83038"/>
          </a:xfrm>
          <a:prstGeom prst="line">
            <a:avLst/>
          </a:prstGeom>
          <a:ln w="12700" cmpd="sng">
            <a:solidFill>
              <a:srgbClr val="66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 rot="18635256">
            <a:off x="2368148" y="2979234"/>
            <a:ext cx="267131" cy="269855"/>
          </a:xfrm>
          <a:prstGeom prst="rect">
            <a:avLst/>
          </a:prstGeom>
          <a:noFill/>
          <a:ln>
            <a:solidFill>
              <a:srgbClr val="66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コネクタ 35"/>
          <p:cNvCxnSpPr/>
          <p:nvPr/>
        </p:nvCxnSpPr>
        <p:spPr>
          <a:xfrm flipV="1">
            <a:off x="2699792" y="2564904"/>
            <a:ext cx="0" cy="720080"/>
          </a:xfrm>
          <a:prstGeom prst="line">
            <a:avLst/>
          </a:prstGeom>
          <a:ln w="12700" cmpd="sng">
            <a:solidFill>
              <a:srgbClr val="66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 rot="18635256">
            <a:off x="1616838" y="5250476"/>
            <a:ext cx="177401" cy="263798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76A4D28-2036-F142-A0AA-398E323DF1F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850" y="1967218"/>
            <a:ext cx="3740150" cy="2363482"/>
          </a:xfrm>
          <a:prstGeom prst="rect">
            <a:avLst/>
          </a:prstGeom>
        </p:spPr>
      </p:pic>
      <p:sp>
        <p:nvSpPr>
          <p:cNvPr id="20495" name="Line 13"/>
          <p:cNvSpPr>
            <a:spLocks noChangeShapeType="1"/>
          </p:cNvSpPr>
          <p:nvPr/>
        </p:nvSpPr>
        <p:spPr bwMode="auto">
          <a:xfrm flipH="1">
            <a:off x="7151687" y="2805924"/>
            <a:ext cx="748510" cy="206323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492" name="Oval 14"/>
          <p:cNvSpPr>
            <a:spLocks noChangeArrowheads="1"/>
          </p:cNvSpPr>
          <p:nvPr/>
        </p:nvSpPr>
        <p:spPr bwMode="auto">
          <a:xfrm>
            <a:off x="7710240" y="2470356"/>
            <a:ext cx="545175" cy="33687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" name="タイトル 1">
            <a:extLst>
              <a:ext uri="{FF2B5EF4-FFF2-40B4-BE49-F238E27FC236}">
                <a16:creationId xmlns:a16="http://schemas.microsoft.com/office/drawing/2014/main" id="{A4DC3B1B-0507-9E40-A3CD-6DC508FBF7E7}"/>
              </a:ext>
            </a:extLst>
          </p:cNvPr>
          <p:cNvSpPr txBox="1">
            <a:spLocks/>
          </p:cNvSpPr>
          <p:nvPr/>
        </p:nvSpPr>
        <p:spPr>
          <a:xfrm>
            <a:off x="0" y="15530"/>
            <a:ext cx="9144000" cy="5619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>
                <a:ea typeface="Helvetica" charset="0"/>
                <a:cs typeface="Helvetica" charset="0"/>
              </a:rPr>
              <a:t>Muon Facility @J-PARC</a:t>
            </a:r>
            <a:endParaRPr lang="ja-JP" altLang="en-US" sz="3200" dirty="0"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214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853599A-0303-4BE3-B3A0-50C7D75DD90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07400" y="901440"/>
            <a:ext cx="5225040" cy="524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4434EE-F973-4572-920A-714FCCED3995}"/>
              </a:ext>
            </a:extLst>
          </p:cNvPr>
          <p:cNvSpPr txBox="1"/>
          <p:nvPr/>
        </p:nvSpPr>
        <p:spPr>
          <a:xfrm>
            <a:off x="3547080" y="601200"/>
            <a:ext cx="4836600" cy="51984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prstDash val="solid"/>
          </a:ln>
          <a:effectLst>
            <a:outerShdw dist="155281" dir="2700000" algn="tl">
              <a:srgbClr val="C0C0C0"/>
            </a:outerShdw>
          </a:effectLst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0" i="0" u="none" strike="noStrike" baseline="0">
                <a:ln>
                  <a:noFill/>
                </a:ln>
                <a:solidFill>
                  <a:srgbClr val="000080"/>
                </a:solidFill>
                <a:latin typeface="Comic Sans MS" pitchFamily="18"/>
                <a:ea typeface="Gothic" pitchFamily="2"/>
                <a:cs typeface="Tahoma" pitchFamily="2"/>
              </a:rPr>
              <a:t> Transverse Field (TF)  </a:t>
            </a:r>
            <a:r>
              <a:rPr lang="en-US" sz="2800" b="1" i="1" u="none" strike="noStrike" baseline="0">
                <a:ln>
                  <a:noFill/>
                </a:ln>
                <a:solidFill>
                  <a:srgbClr val="800000"/>
                </a:solidFill>
                <a:latin typeface="Georgia" pitchFamily="18"/>
                <a:ea typeface="Comic Sans MS" pitchFamily="2"/>
                <a:cs typeface="Comic Sans MS" pitchFamily="2"/>
              </a:rPr>
              <a:t>µ</a:t>
            </a:r>
            <a:r>
              <a:rPr lang="en-US" sz="2800" b="1" i="0" u="none" strike="noStrike" baseline="33000">
                <a:ln>
                  <a:noFill/>
                </a:ln>
                <a:solidFill>
                  <a:srgbClr val="800000"/>
                </a:solidFill>
                <a:latin typeface="Arial" pitchFamily="34"/>
                <a:ea typeface="Comic Sans MS" pitchFamily="2"/>
                <a:cs typeface="Comic Sans MS" pitchFamily="2"/>
              </a:rPr>
              <a:t>+</a:t>
            </a:r>
            <a:r>
              <a:rPr lang="en-US" sz="2800" b="1" i="1" u="none" strike="noStrike" baseline="0">
                <a:ln>
                  <a:noFill/>
                </a:ln>
                <a:solidFill>
                  <a:srgbClr val="800000"/>
                </a:solidFill>
                <a:latin typeface="Utopia" pitchFamily="18"/>
                <a:ea typeface="Comic Sans MS" pitchFamily="2"/>
                <a:cs typeface="Comic Sans MS" pitchFamily="2"/>
              </a:rPr>
              <a:t>SR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DCB1C7C-0A18-40A7-BBC6-38405758602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498640" y="3282840"/>
            <a:ext cx="3265920" cy="31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AB14308-7EB1-427F-BF0C-8EC81ACD432C}"/>
              </a:ext>
            </a:extLst>
          </p:cNvPr>
          <p:cNvSpPr txBox="1"/>
          <p:nvPr/>
        </p:nvSpPr>
        <p:spPr>
          <a:xfrm>
            <a:off x="6463440" y="3800880"/>
            <a:ext cx="1845359" cy="7135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>
            <a:spAutoFit/>
          </a:bodyPr>
          <a:lstStyle/>
          <a:p>
            <a:pPr marL="0" marR="0" lvl="0" indent="0" algn="ctr" rtl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Gothic" pitchFamily="2"/>
                <a:cs typeface="Tahoma" pitchFamily="2"/>
              </a:rPr>
              <a:t>Typical time spectrum  (histogram)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2767EE2-A73A-40B6-A07C-3DBE686B7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5DBB64-5A6C-4DED-B0EF-7124E1F1E824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3250E85-1EBD-4B48-891D-0502AD391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0024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3351"/>
            <a:ext cx="9355331" cy="539750"/>
          </a:xfrm>
        </p:spPr>
        <p:txBody>
          <a:bodyPr>
            <a:noAutofit/>
          </a:bodyPr>
          <a:lstStyle/>
          <a:p>
            <a:r>
              <a:rPr lang="en-US" sz="6000" dirty="0"/>
              <a:t>How about muon g factor ?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F8FA1F-88E6-4EE7-8F9E-01A231BF0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29F04C-9AE7-486D-BAFB-0BEBC966FBAD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ED9D1C-E541-41E3-BCA3-5BA76C27A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1536097" y="3746905"/>
            <a:ext cx="3575963" cy="2647950"/>
            <a:chOff x="2160" y="665"/>
            <a:chExt cx="3600" cy="2628"/>
          </a:xfrm>
        </p:grpSpPr>
        <p:pic>
          <p:nvPicPr>
            <p:cNvPr id="7" name="Picture 4" descr="ans01rc_final_notau-MdRR07-pp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665"/>
              <a:ext cx="3600" cy="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 rot="16200000">
              <a:off x="2990" y="2641"/>
              <a:ext cx="914" cy="27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i="1" baseline="30000" dirty="0">
                  <a:solidFill>
                    <a:srgbClr val="FFF413"/>
                  </a:solidFill>
                  <a:latin typeface="+mn-lt"/>
                  <a:ea typeface="+mn-ea"/>
                  <a:cs typeface="Arial" charset="0"/>
                </a:rPr>
                <a:t>-</a:t>
              </a:r>
              <a:r>
                <a:rPr lang="en-US" sz="1200" dirty="0">
                  <a:solidFill>
                    <a:srgbClr val="FFF413"/>
                  </a:solidFill>
                  <a:latin typeface="+mn-lt"/>
                  <a:ea typeface="+mn-ea"/>
                  <a:cs typeface="Arial" charset="0"/>
                </a:rPr>
                <a:t> theory</a:t>
              </a:r>
            </a:p>
          </p:txBody>
        </p:sp>
      </p:grp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83" y="1950746"/>
            <a:ext cx="8459749" cy="5680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068" y="2559341"/>
            <a:ext cx="6680200" cy="609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316" y="3236387"/>
            <a:ext cx="4328684" cy="45267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2120" y="3156532"/>
            <a:ext cx="1644148" cy="647696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929149EA-6A6F-4B3D-BC46-357E7F4DD8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9712" y="1006450"/>
            <a:ext cx="4054557" cy="75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75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ChangeArrowheads="1"/>
          </p:cNvSpPr>
          <p:nvPr/>
        </p:nvSpPr>
        <p:spPr bwMode="auto">
          <a:xfrm>
            <a:off x="1120738" y="307975"/>
            <a:ext cx="6712024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600" b="0" dirty="0">
                <a:solidFill>
                  <a:schemeClr val="accent2"/>
                </a:solidFill>
              </a:rPr>
              <a:t>Muon Spin Precession </a:t>
            </a:r>
            <a:r>
              <a:rPr lang="en-US" sz="3600" dirty="0">
                <a:solidFill>
                  <a:schemeClr val="accent2"/>
                </a:solidFill>
              </a:rPr>
              <a:t>in </a:t>
            </a:r>
            <a:r>
              <a:rPr lang="en-US" sz="3600" b="0" dirty="0">
                <a:solidFill>
                  <a:schemeClr val="accent2"/>
                </a:solidFill>
              </a:rPr>
              <a:t>Ring</a:t>
            </a:r>
            <a:br>
              <a:rPr lang="en-US" sz="3600" b="0" dirty="0">
                <a:solidFill>
                  <a:schemeClr val="accent2"/>
                </a:solidFill>
              </a:rPr>
            </a:br>
            <a:r>
              <a:rPr lang="en-US" altLang="ja-JP" sz="4400" dirty="0">
                <a:solidFill>
                  <a:schemeClr val="accent2"/>
                </a:solidFill>
              </a:rPr>
              <a:t>if g=2 (a=0)</a:t>
            </a:r>
            <a:endParaRPr lang="en-US" sz="4400" b="0" dirty="0">
              <a:solidFill>
                <a:schemeClr val="tx2"/>
              </a:solidFill>
            </a:endParaRPr>
          </a:p>
        </p:txBody>
      </p:sp>
      <p:sp>
        <p:nvSpPr>
          <p:cNvPr id="351235" name="Oval 3"/>
          <p:cNvSpPr>
            <a:spLocks noChangeArrowheads="1"/>
          </p:cNvSpPr>
          <p:nvPr/>
        </p:nvSpPr>
        <p:spPr bwMode="auto">
          <a:xfrm>
            <a:off x="2762250" y="2400300"/>
            <a:ext cx="3657600" cy="3733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36" name="Line 4"/>
          <p:cNvSpPr>
            <a:spLocks noChangeShapeType="1"/>
          </p:cNvSpPr>
          <p:nvPr/>
        </p:nvSpPr>
        <p:spPr bwMode="auto">
          <a:xfrm>
            <a:off x="2076450" y="2400300"/>
            <a:ext cx="259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37" name="Line 5"/>
          <p:cNvSpPr>
            <a:spLocks noChangeShapeType="1"/>
          </p:cNvSpPr>
          <p:nvPr/>
        </p:nvSpPr>
        <p:spPr bwMode="auto">
          <a:xfrm>
            <a:off x="4438650" y="2400300"/>
            <a:ext cx="6858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38" name="Line 6"/>
          <p:cNvSpPr>
            <a:spLocks noChangeShapeType="1"/>
          </p:cNvSpPr>
          <p:nvPr/>
        </p:nvSpPr>
        <p:spPr bwMode="auto">
          <a:xfrm rot="-2320868">
            <a:off x="3209925" y="2724150"/>
            <a:ext cx="685800" cy="1588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39" name="Line 7"/>
          <p:cNvSpPr>
            <a:spLocks noChangeShapeType="1"/>
          </p:cNvSpPr>
          <p:nvPr/>
        </p:nvSpPr>
        <p:spPr bwMode="auto">
          <a:xfrm rot="3187806">
            <a:off x="5771357" y="3220244"/>
            <a:ext cx="685800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40" name="Line 8"/>
          <p:cNvSpPr>
            <a:spLocks noChangeShapeType="1"/>
          </p:cNvSpPr>
          <p:nvPr/>
        </p:nvSpPr>
        <p:spPr bwMode="auto">
          <a:xfrm flipH="1" flipV="1">
            <a:off x="2847975" y="5038725"/>
            <a:ext cx="381000" cy="4953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41" name="Line 9"/>
          <p:cNvSpPr>
            <a:spLocks noChangeShapeType="1"/>
          </p:cNvSpPr>
          <p:nvPr/>
        </p:nvSpPr>
        <p:spPr bwMode="auto">
          <a:xfrm rot="21391762" flipH="1">
            <a:off x="5486400" y="5572125"/>
            <a:ext cx="438150" cy="40005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42" name="Line 10"/>
          <p:cNvSpPr>
            <a:spLocks noChangeShapeType="1"/>
          </p:cNvSpPr>
          <p:nvPr/>
        </p:nvSpPr>
        <p:spPr bwMode="auto">
          <a:xfrm rot="5383711">
            <a:off x="6095207" y="4553744"/>
            <a:ext cx="685800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43" name="Line 11"/>
          <p:cNvSpPr>
            <a:spLocks noChangeShapeType="1"/>
          </p:cNvSpPr>
          <p:nvPr/>
        </p:nvSpPr>
        <p:spPr bwMode="auto">
          <a:xfrm rot="-5447534">
            <a:off x="2420144" y="4037806"/>
            <a:ext cx="685800" cy="1588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44" name="Line 12"/>
          <p:cNvSpPr>
            <a:spLocks noChangeShapeType="1"/>
          </p:cNvSpPr>
          <p:nvPr/>
        </p:nvSpPr>
        <p:spPr bwMode="auto">
          <a:xfrm rot="10672734">
            <a:off x="4057650" y="6134100"/>
            <a:ext cx="685800" cy="1588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45" name="Text Box 13"/>
          <p:cNvSpPr txBox="1">
            <a:spLocks noChangeArrowheads="1"/>
          </p:cNvSpPr>
          <p:nvPr/>
        </p:nvSpPr>
        <p:spPr bwMode="auto">
          <a:xfrm>
            <a:off x="2365375" y="2101850"/>
            <a:ext cx="391454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Symbol" charset="0"/>
              </a:rPr>
              <a:t>m</a:t>
            </a:r>
          </a:p>
        </p:txBody>
      </p:sp>
      <p:sp>
        <p:nvSpPr>
          <p:cNvPr id="351246" name="Line 14"/>
          <p:cNvSpPr>
            <a:spLocks noChangeShapeType="1"/>
          </p:cNvSpPr>
          <p:nvPr/>
        </p:nvSpPr>
        <p:spPr bwMode="auto">
          <a:xfrm>
            <a:off x="4448175" y="2390775"/>
            <a:ext cx="4953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47" name="Line 15"/>
          <p:cNvSpPr>
            <a:spLocks noChangeShapeType="1"/>
          </p:cNvSpPr>
          <p:nvPr/>
        </p:nvSpPr>
        <p:spPr bwMode="auto">
          <a:xfrm>
            <a:off x="3324225" y="2914650"/>
            <a:ext cx="4953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48" name="Line 16"/>
          <p:cNvSpPr>
            <a:spLocks noChangeShapeType="1"/>
          </p:cNvSpPr>
          <p:nvPr/>
        </p:nvSpPr>
        <p:spPr bwMode="auto">
          <a:xfrm rot="-3451729">
            <a:off x="2637632" y="4134644"/>
            <a:ext cx="495300" cy="1587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49" name="Line 17"/>
          <p:cNvSpPr>
            <a:spLocks noChangeShapeType="1"/>
          </p:cNvSpPr>
          <p:nvPr/>
        </p:nvSpPr>
        <p:spPr bwMode="auto">
          <a:xfrm rot="9561479">
            <a:off x="5419725" y="5667375"/>
            <a:ext cx="495300" cy="1588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50" name="Line 18"/>
          <p:cNvSpPr>
            <a:spLocks noChangeShapeType="1"/>
          </p:cNvSpPr>
          <p:nvPr/>
        </p:nvSpPr>
        <p:spPr bwMode="auto">
          <a:xfrm rot="6443357">
            <a:off x="6114257" y="4487069"/>
            <a:ext cx="495300" cy="1587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51" name="Line 19"/>
          <p:cNvSpPr>
            <a:spLocks noChangeShapeType="1"/>
          </p:cNvSpPr>
          <p:nvPr/>
        </p:nvSpPr>
        <p:spPr bwMode="auto">
          <a:xfrm rot="3816004">
            <a:off x="5771357" y="3153569"/>
            <a:ext cx="495300" cy="1587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52" name="Line 20"/>
          <p:cNvSpPr>
            <a:spLocks noChangeShapeType="1"/>
          </p:cNvSpPr>
          <p:nvPr/>
        </p:nvSpPr>
        <p:spPr bwMode="auto">
          <a:xfrm rot="-5681352">
            <a:off x="2923382" y="5249069"/>
            <a:ext cx="495300" cy="1587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53" name="Line 21"/>
          <p:cNvSpPr>
            <a:spLocks noChangeShapeType="1"/>
          </p:cNvSpPr>
          <p:nvPr/>
        </p:nvSpPr>
        <p:spPr bwMode="auto">
          <a:xfrm rot="-9373420">
            <a:off x="4229100" y="6019800"/>
            <a:ext cx="495300" cy="1588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51254" name="Object 22"/>
          <p:cNvGraphicFramePr>
            <a:graphicFrameLocks noChangeAspect="1"/>
          </p:cNvGraphicFramePr>
          <p:nvPr/>
        </p:nvGraphicFramePr>
        <p:xfrm>
          <a:off x="3582988" y="3708400"/>
          <a:ext cx="1901825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23600" imgH="393480" progId="Equation.3">
                  <p:embed/>
                </p:oleObj>
              </mc:Choice>
              <mc:Fallback>
                <p:oleObj name="Equation" r:id="rId2" imgW="723600" imgH="393480" progId="Equation.3">
                  <p:embed/>
                  <p:pic>
                    <p:nvPicPr>
                      <p:cNvPr id="351254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2988" y="3708400"/>
                        <a:ext cx="1901825" cy="103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1255" name="Line 23"/>
          <p:cNvSpPr>
            <a:spLocks noChangeShapeType="1"/>
          </p:cNvSpPr>
          <p:nvPr/>
        </p:nvSpPr>
        <p:spPr bwMode="auto">
          <a:xfrm>
            <a:off x="6419850" y="2019300"/>
            <a:ext cx="6858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56" name="Line 24"/>
          <p:cNvSpPr>
            <a:spLocks noChangeShapeType="1"/>
          </p:cNvSpPr>
          <p:nvPr/>
        </p:nvSpPr>
        <p:spPr bwMode="auto">
          <a:xfrm>
            <a:off x="6448425" y="2752725"/>
            <a:ext cx="4953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1257" name="Text Box 25"/>
          <p:cNvSpPr txBox="1">
            <a:spLocks noChangeArrowheads="1"/>
          </p:cNvSpPr>
          <p:nvPr/>
        </p:nvSpPr>
        <p:spPr bwMode="auto">
          <a:xfrm>
            <a:off x="7185025" y="1622425"/>
            <a:ext cx="17081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Momentum</a:t>
            </a:r>
          </a:p>
          <a:p>
            <a:r>
              <a:rPr lang="en-US" dirty="0">
                <a:solidFill>
                  <a:schemeClr val="accent2"/>
                </a:solidFill>
              </a:rPr>
              <a:t>vector</a:t>
            </a:r>
          </a:p>
        </p:txBody>
      </p:sp>
      <p:sp>
        <p:nvSpPr>
          <p:cNvPr id="351258" name="Text Box 26"/>
          <p:cNvSpPr txBox="1">
            <a:spLocks noChangeArrowheads="1"/>
          </p:cNvSpPr>
          <p:nvPr/>
        </p:nvSpPr>
        <p:spPr bwMode="auto">
          <a:xfrm>
            <a:off x="7242175" y="2536825"/>
            <a:ext cx="13388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Spin vector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4F8832D-5493-413C-9C78-5CF2B2427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6914BE-F7FA-4C97-AECB-3CD2878E2C79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1F177B8-177C-47EA-B7F4-C12B89B9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6C48DBF-65ED-4DFF-A28D-CE467277DE5F}"/>
              </a:ext>
            </a:extLst>
          </p:cNvPr>
          <p:cNvCxnSpPr/>
          <p:nvPr/>
        </p:nvCxnSpPr>
        <p:spPr>
          <a:xfrm>
            <a:off x="3923928" y="1124744"/>
            <a:ext cx="133927" cy="49768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66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238" grpId="0" animBg="1"/>
      <p:bldP spid="351239" grpId="0" animBg="1"/>
      <p:bldP spid="351240" grpId="0" animBg="1"/>
      <p:bldP spid="351241" grpId="0" animBg="1"/>
      <p:bldP spid="351242" grpId="0" animBg="1"/>
      <p:bldP spid="351243" grpId="0" animBg="1"/>
      <p:bldP spid="351244" grpId="0" animBg="1"/>
      <p:bldP spid="351247" grpId="0" animBg="1"/>
      <p:bldP spid="351248" grpId="0" animBg="1"/>
      <p:bldP spid="351249" grpId="0" animBg="1"/>
      <p:bldP spid="351250" grpId="0" animBg="1"/>
      <p:bldP spid="351251" grpId="0" animBg="1"/>
      <p:bldP spid="351252" grpId="0" animBg="1"/>
      <p:bldP spid="3512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g2magne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35088"/>
            <a:ext cx="9164638" cy="552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rgbClr val="0000FF"/>
          </a:solidFill>
        </p:spPr>
        <p:txBody>
          <a:bodyPr/>
          <a:lstStyle/>
          <a:p>
            <a:pPr algn="ctr">
              <a:defRPr/>
            </a:pPr>
            <a:r>
              <a:rPr lang="en-US" sz="5400" b="0" dirty="0">
                <a:solidFill>
                  <a:srgbClr val="FFFF00"/>
                </a:solidFill>
                <a:latin typeface="Arial Bold"/>
                <a:cs typeface="Arial Bold"/>
              </a:rPr>
              <a:t>The Magnet (at BNL)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E15FE1A-A1EB-46F0-B2F4-DBB2992CE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7B274B-C738-4AE8-AE9F-85A5951C24F3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8462489-A53D-4B19-8890-0D647D63A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828800" y="5257800"/>
            <a:ext cx="5486400" cy="156966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</a:rPr>
              <a:t>Muon lifetime         </a:t>
            </a:r>
            <a:r>
              <a:rPr kumimoji="0" lang="en-US" sz="2400" b="0" i="1" u="none" strike="noStrike" kern="0" cap="none" spc="0" normalizeH="0" baseline="0" noProof="0" dirty="0" err="1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  <a:latin typeface="Symbol" charset="0"/>
              </a:rPr>
              <a:t>gt</a:t>
            </a:r>
            <a:r>
              <a:rPr kumimoji="0" lang="en-US" sz="2400" b="0" i="1" u="none" strike="noStrike" kern="0" cap="none" spc="0" normalizeH="0" baseline="-25000" noProof="0" dirty="0" err="1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  <a:latin typeface="Symbol" charset="0"/>
              </a:rPr>
              <a:t>m</a:t>
            </a:r>
            <a: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  <a:latin typeface="Symbol" charset="0"/>
              </a:rPr>
              <a:t>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</a:rPr>
              <a:t> =  64.4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  <a:latin typeface="Symbol" charset="0"/>
              </a:rPr>
              <a:t>m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</a:rPr>
              <a:t>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</a:rPr>
              <a:t>(g-2) period             </a:t>
            </a: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  <a:latin typeface="Symbol" charset="0"/>
              </a:rPr>
              <a:t>t</a:t>
            </a:r>
            <a: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  <a:latin typeface="cmmib8" charset="0"/>
              </a:rPr>
              <a:t>a</a:t>
            </a:r>
            <a: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</a:rPr>
              <a:t>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</a:rPr>
              <a:t> = 4.37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  <a:latin typeface="Symbol" charset="0"/>
              </a:rPr>
              <a:t>m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</a:rPr>
              <a:t>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</a:rPr>
              <a:t>Cyclotron period    </a:t>
            </a:r>
            <a:r>
              <a:rPr kumimoji="0" lang="en-US" sz="2400" b="0" i="1" u="none" strike="noStrike" kern="0" cap="none" spc="0" normalizeH="0" baseline="0" noProof="0" dirty="0" err="1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  <a:latin typeface="Symbol" charset="0"/>
              </a:rPr>
              <a:t>t</a:t>
            </a:r>
            <a:r>
              <a:rPr kumimoji="0" lang="en-US" sz="2400" b="0" i="0" u="none" strike="noStrike" kern="0" cap="none" spc="0" normalizeH="0" baseline="-25000" noProof="0" dirty="0" err="1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  <a:latin typeface="cmmib8" charset="0"/>
              </a:rPr>
              <a:t>C</a:t>
            </a:r>
            <a: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</a:rPr>
              <a:t>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0E500"/>
                </a:solidFill>
                <a:effectLst/>
                <a:uLnTx/>
                <a:uFillTx/>
              </a:rPr>
              <a:t> =  149 ns</a:t>
            </a:r>
          </a:p>
        </p:txBody>
      </p:sp>
      <p:pic>
        <p:nvPicPr>
          <p:cNvPr id="500738" name="Picture 2" descr="「BNL g-2」の画像検索結果">
            <a:extLst>
              <a:ext uri="{FF2B5EF4-FFF2-40B4-BE49-F238E27FC236}">
                <a16:creationId xmlns:a16="http://schemas.microsoft.com/office/drawing/2014/main" id="{CC8E5E20-16E5-4FB7-88BE-0A731893A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445" y="0"/>
            <a:ext cx="5619750" cy="53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31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35100"/>
          </a:xfrm>
        </p:spPr>
        <p:txBody>
          <a:bodyPr/>
          <a:lstStyle/>
          <a:p>
            <a:r>
              <a:rPr lang="en-US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The muon ring moved to Fermilab</a:t>
            </a:r>
            <a:br>
              <a:rPr lang="en-US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(22 June – 25 July 2013)</a:t>
            </a:r>
          </a:p>
        </p:txBody>
      </p:sp>
      <p:pic>
        <p:nvPicPr>
          <p:cNvPr id="49155" name="Content Placeholder 5" descr="BigMove_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79" y="1825625"/>
            <a:ext cx="7614841" cy="4351338"/>
          </a:xfrm>
        </p:spPr>
      </p:pic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EBD1DC2-0FA8-48E9-9B1B-6EBD4713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D7C9CB-88F1-42FB-96DB-6E5E12772B63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F47ECF1-2BC0-45A7-8FA3-ED38EC99A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6104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>
            <a:extLst>
              <a:ext uri="{FF2B5EF4-FFF2-40B4-BE49-F238E27FC236}">
                <a16:creationId xmlns:a16="http://schemas.microsoft.com/office/drawing/2014/main" id="{FB0B1EFB-B966-2E45-A325-7A0E6AA35F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30" y="1371599"/>
            <a:ext cx="9102570" cy="530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F3103E5-8357-5D49-9009-123D426E4399}"/>
              </a:ext>
            </a:extLst>
          </p:cNvPr>
          <p:cNvSpPr txBox="1"/>
          <p:nvPr/>
        </p:nvSpPr>
        <p:spPr>
          <a:xfrm>
            <a:off x="7423763" y="1468230"/>
            <a:ext cx="980705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342892">
              <a:defRPr/>
            </a:pPr>
            <a:r>
              <a:rPr lang="en-US" b="1" dirty="0">
                <a:solidFill>
                  <a:prstClr val="black"/>
                </a:solidFill>
                <a:latin typeface="Palatino" pitchFamily="2" charset="77"/>
                <a:ea typeface="Palatino" pitchFamily="2" charset="77"/>
              </a:rPr>
              <a:t>APRIL 2017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480690" y="2627569"/>
            <a:ext cx="2857753" cy="701529"/>
            <a:chOff x="2480690" y="2627569"/>
            <a:chExt cx="2857753" cy="701529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9D3B94F-1829-DF4F-91A5-EC672B90931C}"/>
                </a:ext>
              </a:extLst>
            </p:cNvPr>
            <p:cNvCxnSpPr/>
            <p:nvPr/>
          </p:nvCxnSpPr>
          <p:spPr>
            <a:xfrm flipH="1" flipV="1">
              <a:off x="2480690" y="2858601"/>
              <a:ext cx="675275" cy="409983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202117B-9A52-FD41-A4A8-F00BFA3053A2}"/>
                </a:ext>
              </a:extLst>
            </p:cNvPr>
            <p:cNvCxnSpPr/>
            <p:nvPr/>
          </p:nvCxnSpPr>
          <p:spPr>
            <a:xfrm flipH="1" flipV="1">
              <a:off x="2846000" y="2713531"/>
              <a:ext cx="556557" cy="615567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BCBB74D-7800-1244-AF55-BA08228EAD4A}"/>
                </a:ext>
              </a:extLst>
            </p:cNvPr>
            <p:cNvCxnSpPr/>
            <p:nvPr/>
          </p:nvCxnSpPr>
          <p:spPr>
            <a:xfrm flipH="1" flipV="1">
              <a:off x="3275712" y="2713531"/>
              <a:ext cx="354553" cy="556292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351530C-208F-2B4F-944E-44300DE2EB3D}"/>
                </a:ext>
              </a:extLst>
            </p:cNvPr>
            <p:cNvCxnSpPr/>
            <p:nvPr/>
          </p:nvCxnSpPr>
          <p:spPr>
            <a:xfrm flipV="1">
              <a:off x="3931845" y="2627569"/>
              <a:ext cx="144998" cy="678374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729C575-E719-D840-9AE6-900A42A50A1B}"/>
                </a:ext>
              </a:extLst>
            </p:cNvPr>
            <p:cNvCxnSpPr/>
            <p:nvPr/>
          </p:nvCxnSpPr>
          <p:spPr>
            <a:xfrm flipV="1">
              <a:off x="4076843" y="2627569"/>
              <a:ext cx="421179" cy="688972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7BBC151-361B-094B-ADDF-4796AEB6BD3A}"/>
                </a:ext>
              </a:extLst>
            </p:cNvPr>
            <p:cNvCxnSpPr/>
            <p:nvPr/>
          </p:nvCxnSpPr>
          <p:spPr>
            <a:xfrm flipV="1">
              <a:off x="4330031" y="2713531"/>
              <a:ext cx="552197" cy="592411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83631EE-2129-9042-9FAF-A7837F484CF8}"/>
                </a:ext>
              </a:extLst>
            </p:cNvPr>
            <p:cNvCxnSpPr/>
            <p:nvPr/>
          </p:nvCxnSpPr>
          <p:spPr>
            <a:xfrm flipV="1">
              <a:off x="4523422" y="2858601"/>
              <a:ext cx="815021" cy="441268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BD6FA9A1-4F67-FC4A-A745-DA2B0DE83396}"/>
              </a:ext>
            </a:extLst>
          </p:cNvPr>
          <p:cNvSpPr txBox="1"/>
          <p:nvPr/>
        </p:nvSpPr>
        <p:spPr>
          <a:xfrm>
            <a:off x="1993900" y="3395489"/>
            <a:ext cx="4330699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514337">
              <a:defRPr/>
            </a:pPr>
            <a:r>
              <a:rPr lang="en-US" sz="1400" b="1" dirty="0">
                <a:solidFill>
                  <a:prstClr val="black"/>
                </a:solidFill>
                <a:latin typeface="Palatino" pitchFamily="2" charset="77"/>
                <a:ea typeface="Palatino" pitchFamily="2" charset="77"/>
              </a:rPr>
              <a:t>24 Calorimeter stations located all around the ring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9CCA3E-6B3F-B44E-AE08-CB407A31D2DB}"/>
              </a:ext>
            </a:extLst>
          </p:cNvPr>
          <p:cNvSpPr txBox="1"/>
          <p:nvPr/>
        </p:nvSpPr>
        <p:spPr>
          <a:xfrm rot="10800000" flipV="1">
            <a:off x="2617480" y="4170588"/>
            <a:ext cx="2725957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514337">
              <a:defRPr/>
            </a:pPr>
            <a:r>
              <a:rPr lang="en-US" sz="1600" dirty="0">
                <a:latin typeface="Palatino" pitchFamily="2" charset="77"/>
                <a:ea typeface="Palatino" pitchFamily="2" charset="77"/>
              </a:rPr>
              <a:t>Measure arrival time &amp; energies of the decay e</a:t>
            </a:r>
            <a:r>
              <a:rPr lang="en-US" sz="1600" baseline="30000" dirty="0">
                <a:latin typeface="Palatino" pitchFamily="2" charset="77"/>
                <a:ea typeface="Palatino" pitchFamily="2" charset="77"/>
              </a:rPr>
              <a:t>+</a:t>
            </a:r>
            <a:endParaRPr lang="en-US" sz="1600" b="1" dirty="0">
              <a:solidFill>
                <a:prstClr val="black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rgbClr val="0000FF"/>
          </a:solidFill>
        </p:spPr>
        <p:txBody>
          <a:bodyPr/>
          <a:lstStyle/>
          <a:p>
            <a:pPr algn="ctr">
              <a:defRPr/>
            </a:pPr>
            <a:r>
              <a:rPr lang="en-US" sz="5400" b="0" dirty="0">
                <a:solidFill>
                  <a:srgbClr val="FFFF00"/>
                </a:solidFill>
                <a:latin typeface="Arial Bold"/>
                <a:cs typeface="Arial Bold"/>
              </a:rPr>
              <a:t>The Magnet (at </a:t>
            </a:r>
            <a:r>
              <a:rPr lang="en-US" sz="5400" b="0" dirty="0" err="1">
                <a:solidFill>
                  <a:srgbClr val="FFFF00"/>
                </a:solidFill>
              </a:rPr>
              <a:t>Fermlab</a:t>
            </a:r>
            <a:r>
              <a:rPr lang="en-US" sz="5400" b="0" dirty="0">
                <a:solidFill>
                  <a:srgbClr val="FFFF00"/>
                </a:solidFill>
                <a:latin typeface="Arial Bold"/>
                <a:cs typeface="Arial Bold"/>
              </a:rPr>
              <a:t>)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8C02BE9-7C29-425C-9E2F-778E433C6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5D6391-8D6D-40FF-9984-80FAD6E4A338}" type="datetime1">
              <a:rPr lang="ja-JP" altLang="en-US" smtClean="0"/>
              <a:t>2021/7/13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D12727D-AAD8-40BB-B702-3938706DC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Lecture on U,of Tokyo</a:t>
            </a:r>
            <a:r>
              <a:rPr lang="zh-CN" altLang="en-US"/>
              <a:t>　</a:t>
            </a:r>
            <a:r>
              <a:rPr lang="en-US" altLang="zh-CN"/>
              <a:t>2020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81506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109130</TotalTime>
  <Words>1338</Words>
  <Application>Microsoft Office PowerPoint</Application>
  <PresentationFormat>画面に合わせる (4:3)</PresentationFormat>
  <Paragraphs>225</Paragraphs>
  <Slides>22</Slides>
  <Notes>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22</vt:i4>
      </vt:variant>
    </vt:vector>
  </HeadingPairs>
  <TitlesOfParts>
    <vt:vector size="42" baseType="lpstr">
      <vt:lpstr>cmmib8</vt:lpstr>
      <vt:lpstr>Liberation Sans</vt:lpstr>
      <vt:lpstr>Palatino</vt:lpstr>
      <vt:lpstr>Utopia</vt:lpstr>
      <vt:lpstr>游ゴシック</vt:lpstr>
      <vt:lpstr>游ゴシック Light</vt:lpstr>
      <vt:lpstr>Arial</vt:lpstr>
      <vt:lpstr>Arial Bold</vt:lpstr>
      <vt:lpstr>Calibri</vt:lpstr>
      <vt:lpstr>Century</vt:lpstr>
      <vt:lpstr>Comic Sans MS</vt:lpstr>
      <vt:lpstr>Georgia</vt:lpstr>
      <vt:lpstr>Helvetica</vt:lpstr>
      <vt:lpstr>Symbol</vt:lpstr>
      <vt:lpstr>Times</vt:lpstr>
      <vt:lpstr>Times New Roman</vt:lpstr>
      <vt:lpstr>Wingdings</vt:lpstr>
      <vt:lpstr>Office テーマ</vt:lpstr>
      <vt:lpstr>Equation</vt:lpstr>
      <vt:lpstr>数式</vt:lpstr>
      <vt:lpstr> Synergies in the high-power and muon programs in Japan</vt:lpstr>
      <vt:lpstr>What is muon ? Today’s understanding</vt:lpstr>
      <vt:lpstr>PowerPoint プレゼンテーション</vt:lpstr>
      <vt:lpstr>PowerPoint プレゼンテーション</vt:lpstr>
      <vt:lpstr>How about muon g factor ?</vt:lpstr>
      <vt:lpstr>PowerPoint プレゼンテーション</vt:lpstr>
      <vt:lpstr>The Magnet (at BNL)</vt:lpstr>
      <vt:lpstr>The muon ring moved to Fermilab (22 June – 25 July 2013)</vt:lpstr>
      <vt:lpstr>The Magnet (at Fermlab)</vt:lpstr>
      <vt:lpstr>PowerPoint プレゼンテーション</vt:lpstr>
      <vt:lpstr>PowerPoint プレゼンテーション</vt:lpstr>
      <vt:lpstr>PowerPoint プレゼンテーション</vt:lpstr>
      <vt:lpstr>Muonium Hyperfine Structure</vt:lpstr>
      <vt:lpstr>Precise measurement of Mu HFS</vt:lpstr>
      <vt:lpstr>Precise measurement of Mu HFS</vt:lpstr>
      <vt:lpstr>PowerPoint プレゼンテーション</vt:lpstr>
      <vt:lpstr>What is negative muon?</vt:lpstr>
      <vt:lpstr>PowerPoint プレゼンテーション</vt:lpstr>
      <vt:lpstr>What is muonic X-ray?</vt:lpstr>
      <vt:lpstr>Composition analysis with negative muons  </vt:lpstr>
      <vt:lpstr>Multi-elemental ・ Non-destructive ・Depth-selective</vt:lpstr>
      <vt:lpstr>Measurements are on going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J-PARC MUSEにおけるミュオニウム超微細構造の精密測定</dc:title>
  <dc:creator>toyoda</dc:creator>
  <cp:lastModifiedBy>shimomura koichiro</cp:lastModifiedBy>
  <cp:revision>816</cp:revision>
  <dcterms:created xsi:type="dcterms:W3CDTF">2012-03-14T01:34:42Z</dcterms:created>
  <dcterms:modified xsi:type="dcterms:W3CDTF">2021-07-12T15:00:29Z</dcterms:modified>
</cp:coreProperties>
</file>