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8"/>
  </p:notesMasterIdLst>
  <p:handoutMasterIdLst>
    <p:handoutMasterId r:id="rId9"/>
  </p:handoutMasterIdLst>
  <p:sldIdLst>
    <p:sldId id="659" r:id="rId3"/>
    <p:sldId id="655" r:id="rId4"/>
    <p:sldId id="656" r:id="rId5"/>
    <p:sldId id="657" r:id="rId6"/>
    <p:sldId id="658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5311B660-84AE-44CB-9389-268D5CFF025C}">
          <p14:sldIdLst>
            <p14:sldId id="659"/>
            <p14:sldId id="655"/>
          </p14:sldIdLst>
        </p14:section>
        <p14:section name="Untitled Section" id="{BC8C6487-6E86-4A96-9565-6B5C0AF3C648}">
          <p14:sldIdLst>
            <p14:sldId id="656"/>
            <p14:sldId id="657"/>
            <p14:sldId id="65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9"/>
    <p:restoredTop sz="95230" autoAdjust="0"/>
  </p:normalViewPr>
  <p:slideViewPr>
    <p:cSldViewPr snapToGrid="0" snapToObjects="1">
      <p:cViewPr>
        <p:scale>
          <a:sx n="100" d="100"/>
          <a:sy n="100" d="100"/>
        </p:scale>
        <p:origin x="712" y="6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279ACA-DEC3-AA45-9F3D-711E8305F27A}" type="datetimeFigureOut">
              <a:rPr lang="en-US" smtClean="0"/>
              <a:pPr/>
              <a:t>7/12/21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2A23EF-28B7-D145-AC45-281AC1EA93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0758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5565F0-A2DE-4E4A-9848-BF0CECDED098}" type="datetimeFigureOut">
              <a:rPr lang="en-US" smtClean="0"/>
              <a:pPr/>
              <a:t>7/12/21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A009AB-2363-E749-A904-2C53126518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7776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Some slides,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Image 7" descr="MUON-SlideGraph-LogoBkgnd2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97790"/>
            <a:ext cx="9144000" cy="5140960"/>
          </a:xfrm>
          <a:prstGeom prst="rect">
            <a:avLst/>
          </a:prstGeom>
        </p:spPr>
      </p:pic>
      <p:pic>
        <p:nvPicPr>
          <p:cNvPr id="9" name="Image 85" descr="MCC-inernational-finalV01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013700" y="0"/>
            <a:ext cx="1130300" cy="11303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Some slides,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Some slides,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6416676"/>
            <a:ext cx="63246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Some slides, 2021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653891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295400" y="275167"/>
            <a:ext cx="6781800" cy="11430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01523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701801"/>
            <a:ext cx="8305800" cy="47148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6416676"/>
            <a:ext cx="63246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Some slides, 2021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653891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75167"/>
            <a:ext cx="6781800" cy="11430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727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701800"/>
            <a:ext cx="8229600" cy="46736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6416676"/>
            <a:ext cx="63246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Some slides, 2021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653891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75167"/>
            <a:ext cx="6781800" cy="11430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87158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295400" y="275167"/>
            <a:ext cx="6781800" cy="11430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701801"/>
            <a:ext cx="3733800" cy="43688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701800"/>
            <a:ext cx="4419600" cy="43688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6416676"/>
            <a:ext cx="63246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Some slides, 2021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653891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6167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8" descr="MUON-Slide-graphBase-pagebottom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2700" y="6273800"/>
            <a:ext cx="9144000" cy="67733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553201"/>
            <a:ext cx="1271041" cy="266700"/>
          </a:xfrm>
        </p:spPr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82700" y="6562725"/>
            <a:ext cx="4191000" cy="25717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Some slides,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75600" y="6562726"/>
            <a:ext cx="406400" cy="257175"/>
          </a:xfrm>
        </p:spPr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Some slides,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Some slides,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Some slides, 2021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Some slides, 2021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Some slides, 2021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Some slides,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Some slides,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theme" Target="../theme/theme2.xml"/><Relationship Id="rId6" Type="http://schemas.openxmlformats.org/officeDocument/2006/relationships/image" Target="../media/image3.jpeg"/><Relationship Id="rId7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642101"/>
            <a:ext cx="1409700" cy="26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D. Schulte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35100" y="6651625"/>
            <a:ext cx="4648200" cy="25717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Some slides,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80400" y="6642100"/>
            <a:ext cx="406400" cy="257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Image 85" descr="MCC-inernational-finalV01.pn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8280400" y="0"/>
            <a:ext cx="863600" cy="8636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6273800"/>
            <a:ext cx="9144000" cy="677333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29202" y="177801"/>
            <a:ext cx="1013799" cy="1351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022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58800"/>
          </a:xfrm>
        </p:spPr>
        <p:txBody>
          <a:bodyPr>
            <a:noAutofit/>
          </a:bodyPr>
          <a:lstStyle/>
          <a:p>
            <a:r>
              <a:rPr lang="en-US" sz="3600" dirty="0" smtClean="0"/>
              <a:t>Proposed </a:t>
            </a:r>
            <a:r>
              <a:rPr lang="en-US" sz="3600" dirty="0" err="1" smtClean="0"/>
              <a:t>Workpackage</a:t>
            </a:r>
            <a:r>
              <a:rPr lang="en-US" sz="3600" dirty="0" smtClean="0"/>
              <a:t> Description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Some slides, 2021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14821" y="930414"/>
            <a:ext cx="90170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 physics goals of a </a:t>
            </a:r>
            <a:r>
              <a:rPr lang="en-GB" dirty="0" smtClean="0"/>
              <a:t>multi-</a:t>
            </a:r>
            <a:r>
              <a:rPr lang="en-GB" dirty="0" err="1" smtClean="0"/>
              <a:t>TeV</a:t>
            </a:r>
            <a:r>
              <a:rPr lang="en-GB" dirty="0" smtClean="0"/>
              <a:t> ( up to 10+ </a:t>
            </a:r>
            <a:r>
              <a:rPr lang="en-GB" dirty="0" err="1" smtClean="0"/>
              <a:t>TeV</a:t>
            </a:r>
            <a:r>
              <a:rPr lang="en-GB" dirty="0" smtClean="0"/>
              <a:t> Muon </a:t>
            </a:r>
            <a:r>
              <a:rPr lang="en-GB" dirty="0"/>
              <a:t>Collider can only be achieved with a </a:t>
            </a:r>
            <a:endParaRPr lang="en-GB" dirty="0" smtClean="0"/>
          </a:p>
          <a:p>
            <a:r>
              <a:rPr lang="en-GB" dirty="0" smtClean="0"/>
              <a:t>self-consistent </a:t>
            </a:r>
            <a:r>
              <a:rPr lang="en-GB" dirty="0"/>
              <a:t>design of the </a:t>
            </a:r>
            <a:r>
              <a:rPr lang="en-GB" dirty="0" smtClean="0"/>
              <a:t>collider </a:t>
            </a:r>
            <a:r>
              <a:rPr lang="en-GB" dirty="0"/>
              <a:t>ring, interaction region (IR), high-field SC magnets, </a:t>
            </a:r>
            <a:endParaRPr lang="en-GB" dirty="0" smtClean="0"/>
          </a:p>
          <a:p>
            <a:r>
              <a:rPr lang="en-GB" dirty="0" smtClean="0"/>
              <a:t>Machine </a:t>
            </a:r>
            <a:r>
              <a:rPr lang="en-GB" dirty="0"/>
              <a:t>Detector Interface (MDI) </a:t>
            </a:r>
            <a:r>
              <a:rPr lang="en-GB" dirty="0" smtClean="0"/>
              <a:t>and </a:t>
            </a:r>
            <a:r>
              <a:rPr lang="en-GB" dirty="0"/>
              <a:t>detector. </a:t>
            </a:r>
            <a:r>
              <a:rPr lang="en-GB" dirty="0" smtClean="0"/>
              <a:t>The </a:t>
            </a:r>
            <a:r>
              <a:rPr lang="en-GB" dirty="0"/>
              <a:t>role of MDI is unique, due to muon beams </a:t>
            </a:r>
            <a:endParaRPr lang="en-GB" dirty="0" smtClean="0"/>
          </a:p>
          <a:p>
            <a:r>
              <a:rPr lang="en-GB" dirty="0" smtClean="0"/>
              <a:t>decay products interacting with the mach­­­ine components tens of meters from the Interaction </a:t>
            </a:r>
          </a:p>
          <a:p>
            <a:r>
              <a:rPr lang="en-GB" dirty="0" smtClean="0"/>
              <a:t>Point (IP), generating </a:t>
            </a:r>
            <a:r>
              <a:rPr lang="en-GB" dirty="0"/>
              <a:t>high </a:t>
            </a:r>
            <a:r>
              <a:rPr lang="en-GB" dirty="0" smtClean="0"/>
              <a:t>fluxes of </a:t>
            </a:r>
            <a:r>
              <a:rPr lang="en-GB" dirty="0"/>
              <a:t>beam induced background (BIB) on the detector. </a:t>
            </a:r>
            <a:endParaRPr lang="en-GB" dirty="0" smtClean="0"/>
          </a:p>
          <a:p>
            <a:r>
              <a:rPr lang="en-GB" dirty="0" smtClean="0"/>
              <a:t>BIB </a:t>
            </a:r>
            <a:r>
              <a:rPr lang="en-GB" dirty="0"/>
              <a:t>composition, distribution, rates and </a:t>
            </a:r>
            <a:r>
              <a:rPr lang="en-GB" dirty="0" smtClean="0"/>
              <a:t>arrival </a:t>
            </a:r>
            <a:r>
              <a:rPr lang="en-GB" dirty="0"/>
              <a:t>time may vary at different beam energies </a:t>
            </a:r>
            <a:r>
              <a:rPr lang="en-GB" dirty="0" smtClean="0"/>
              <a:t>and </a:t>
            </a:r>
          </a:p>
          <a:p>
            <a:r>
              <a:rPr lang="en-GB" dirty="0" smtClean="0"/>
              <a:t>are </a:t>
            </a:r>
            <a:r>
              <a:rPr lang="en-GB" dirty="0"/>
              <a:t>strongly related to IR design </a:t>
            </a:r>
            <a:r>
              <a:rPr lang="en-GB" dirty="0" smtClean="0"/>
              <a:t>optimization</a:t>
            </a:r>
            <a:r>
              <a:rPr lang="en-GB" dirty="0"/>
              <a:t>. The ultimate goal of MDI design is to suppress </a:t>
            </a:r>
            <a:endParaRPr lang="en-GB" dirty="0" smtClean="0"/>
          </a:p>
          <a:p>
            <a:r>
              <a:rPr lang="en-GB" dirty="0" smtClean="0"/>
              <a:t>by </a:t>
            </a:r>
            <a:r>
              <a:rPr lang="en-GB" dirty="0"/>
              <a:t>several orders of magnitude </a:t>
            </a:r>
            <a:r>
              <a:rPr lang="en-GB" dirty="0" smtClean="0"/>
              <a:t>the </a:t>
            </a:r>
            <a:r>
              <a:rPr lang="en-GB" dirty="0"/>
              <a:t>BIB rates reaching the detector volume. </a:t>
            </a:r>
            <a:endParaRPr lang="en-GB" dirty="0" smtClean="0"/>
          </a:p>
          <a:p>
            <a:r>
              <a:rPr lang="en-GB" dirty="0" smtClean="0"/>
              <a:t>At </a:t>
            </a:r>
            <a:r>
              <a:rPr lang="en-GB" dirty="0"/>
              <a:t>the moment, </a:t>
            </a:r>
            <a:r>
              <a:rPr lang="en-GB" dirty="0" smtClean="0"/>
              <a:t>this </a:t>
            </a:r>
            <a:r>
              <a:rPr lang="en-GB" dirty="0"/>
              <a:t>is achieved by adding absorber </a:t>
            </a:r>
            <a:r>
              <a:rPr lang="en-GB" dirty="0" smtClean="0"/>
              <a:t>shielding </a:t>
            </a:r>
            <a:r>
              <a:rPr lang="en-GB" dirty="0"/>
              <a:t>around the </a:t>
            </a:r>
            <a:r>
              <a:rPr lang="en-GB" dirty="0" err="1"/>
              <a:t>beampipe</a:t>
            </a:r>
            <a:r>
              <a:rPr lang="en-GB" dirty="0"/>
              <a:t> region </a:t>
            </a:r>
            <a:endParaRPr lang="en-GB" dirty="0" smtClean="0"/>
          </a:p>
          <a:p>
            <a:r>
              <a:rPr lang="en-GB" dirty="0" smtClean="0"/>
              <a:t>impacting </a:t>
            </a:r>
            <a:r>
              <a:rPr lang="en-GB" dirty="0"/>
              <a:t>on the </a:t>
            </a:r>
            <a:r>
              <a:rPr lang="en-GB" dirty="0" smtClean="0"/>
              <a:t>detector </a:t>
            </a:r>
            <a:r>
              <a:rPr lang="en-GB" dirty="0"/>
              <a:t>acceptance and performance. </a:t>
            </a:r>
          </a:p>
          <a:p>
            <a:r>
              <a:rPr lang="en-GB" dirty="0"/>
              <a:t>The most recent studies are based on MAP IR design and optimized MDI at 1.5 </a:t>
            </a:r>
            <a:r>
              <a:rPr lang="en-GB" dirty="0" err="1"/>
              <a:t>TeV</a:t>
            </a:r>
            <a:r>
              <a:rPr lang="en-GB" dirty="0"/>
              <a:t> [1], as </a:t>
            </a:r>
            <a:endParaRPr lang="en-GB" dirty="0" smtClean="0"/>
          </a:p>
          <a:p>
            <a:r>
              <a:rPr lang="en-GB" dirty="0" smtClean="0"/>
              <a:t>benchmark</a:t>
            </a:r>
            <a:r>
              <a:rPr lang="en-GB" dirty="0"/>
              <a:t>, and they are summarized in [2] and references therein.</a:t>
            </a:r>
          </a:p>
          <a:p>
            <a:r>
              <a:rPr lang="en-GB" dirty="0"/>
              <a:t>The present absorber solution, proposed by MAP is a twofold cone shaped tungsten “nozzle” </a:t>
            </a:r>
            <a:endParaRPr lang="en-GB" dirty="0" smtClean="0"/>
          </a:p>
          <a:p>
            <a:r>
              <a:rPr lang="en-GB" dirty="0" smtClean="0"/>
              <a:t>with </a:t>
            </a:r>
            <a:r>
              <a:rPr lang="en-GB" dirty="0"/>
              <a:t>the vertex close to the </a:t>
            </a:r>
            <a:r>
              <a:rPr lang="en-GB" dirty="0" smtClean="0"/>
              <a:t>IP. To </a:t>
            </a:r>
            <a:r>
              <a:rPr lang="en-GB" dirty="0"/>
              <a:t>face the need to prepare for specific MDI designs and study </a:t>
            </a:r>
            <a:endParaRPr lang="en-GB" dirty="0" smtClean="0"/>
          </a:p>
          <a:p>
            <a:r>
              <a:rPr lang="en-GB" dirty="0" smtClean="0"/>
              <a:t>the </a:t>
            </a:r>
            <a:r>
              <a:rPr lang="en-GB" dirty="0"/>
              <a:t>detector constraints, tuned </a:t>
            </a:r>
            <a:r>
              <a:rPr lang="en-GB" dirty="0" smtClean="0"/>
              <a:t>at </a:t>
            </a:r>
            <a:r>
              <a:rPr lang="en-GB" dirty="0"/>
              <a:t>different energies in the </a:t>
            </a:r>
            <a:r>
              <a:rPr lang="en-GB" dirty="0" err="1"/>
              <a:t>center</a:t>
            </a:r>
            <a:r>
              <a:rPr lang="en-GB" dirty="0"/>
              <a:t> of mass, </a:t>
            </a:r>
            <a:r>
              <a:rPr lang="en-GB" dirty="0" smtClean="0"/>
              <a:t>a </a:t>
            </a:r>
            <a:r>
              <a:rPr lang="en-GB" dirty="0"/>
              <a:t>flexible framework </a:t>
            </a:r>
            <a:r>
              <a:rPr lang="en-GB" dirty="0" smtClean="0"/>
              <a:t>was implemented </a:t>
            </a:r>
            <a:r>
              <a:rPr lang="en-GB" dirty="0"/>
              <a:t>to read the </a:t>
            </a:r>
            <a:r>
              <a:rPr lang="en-GB" dirty="0" smtClean="0"/>
              <a:t>lattice </a:t>
            </a:r>
            <a:r>
              <a:rPr lang="en-GB" dirty="0"/>
              <a:t>and optics code optimized </a:t>
            </a:r>
            <a:r>
              <a:rPr lang="en-GB" dirty="0" smtClean="0"/>
              <a:t>at </a:t>
            </a:r>
            <a:r>
              <a:rPr lang="en-GB" dirty="0"/>
              <a:t>each energy with traditional </a:t>
            </a:r>
            <a:r>
              <a:rPr lang="en-GB" dirty="0" smtClean="0"/>
              <a:t>code </a:t>
            </a:r>
            <a:r>
              <a:rPr lang="en-GB" dirty="0"/>
              <a:t>like MAD-X, importing </a:t>
            </a:r>
            <a:r>
              <a:rPr lang="en-GB" dirty="0" smtClean="0"/>
              <a:t>the </a:t>
            </a:r>
            <a:r>
              <a:rPr lang="en-GB" dirty="0"/>
              <a:t>beam line geometry in FLUKA [3]. </a:t>
            </a:r>
            <a:endParaRPr lang="en-GB" dirty="0" smtClean="0"/>
          </a:p>
          <a:p>
            <a:r>
              <a:rPr lang="en-GB" dirty="0" smtClean="0"/>
              <a:t>Dedicated </a:t>
            </a:r>
            <a:r>
              <a:rPr lang="en-GB" dirty="0"/>
              <a:t>studies and optimization are needed for the forward region, </a:t>
            </a:r>
            <a:r>
              <a:rPr lang="en-GB" dirty="0" smtClean="0"/>
              <a:t>covered </a:t>
            </a:r>
            <a:r>
              <a:rPr lang="en-GB" dirty="0"/>
              <a:t>at 1.5 </a:t>
            </a:r>
            <a:r>
              <a:rPr lang="en-GB" dirty="0" err="1"/>
              <a:t>TeV</a:t>
            </a:r>
            <a:r>
              <a:rPr lang="en-GB" dirty="0"/>
              <a:t> by </a:t>
            </a:r>
            <a:endParaRPr lang="en-GB" dirty="0" smtClean="0"/>
          </a:p>
          <a:p>
            <a:r>
              <a:rPr lang="en-GB" dirty="0" smtClean="0"/>
              <a:t>the </a:t>
            </a:r>
            <a:r>
              <a:rPr lang="en-GB" dirty="0"/>
              <a:t>tungsten polyethylene-borated nozzle, </a:t>
            </a:r>
            <a:r>
              <a:rPr lang="en-GB" dirty="0" smtClean="0"/>
              <a:t>if </a:t>
            </a:r>
            <a:r>
              <a:rPr lang="en-GB" dirty="0"/>
              <a:t>it could be instrumented </a:t>
            </a:r>
            <a:r>
              <a:rPr lang="en-GB" dirty="0" smtClean="0"/>
              <a:t>to </a:t>
            </a:r>
            <a:r>
              <a:rPr lang="en-GB" dirty="0"/>
              <a:t>extend </a:t>
            </a:r>
            <a:endParaRPr lang="en-GB" dirty="0" smtClean="0"/>
          </a:p>
          <a:p>
            <a:r>
              <a:rPr lang="en-GB" dirty="0" smtClean="0"/>
              <a:t>detector </a:t>
            </a:r>
            <a:r>
              <a:rPr lang="en-GB" dirty="0"/>
              <a:t>acceptance</a:t>
            </a:r>
            <a:r>
              <a:rPr lang="en-GB" dirty="0" smtClean="0"/>
              <a:t>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54052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58800"/>
          </a:xfrm>
        </p:spPr>
        <p:txBody>
          <a:bodyPr>
            <a:noAutofit/>
          </a:bodyPr>
          <a:lstStyle/>
          <a:p>
            <a:r>
              <a:rPr lang="en-US" sz="3600" dirty="0"/>
              <a:t>Proposed </a:t>
            </a:r>
            <a:r>
              <a:rPr lang="en-US" sz="3600" dirty="0" err="1"/>
              <a:t>Workpackage</a:t>
            </a:r>
            <a:r>
              <a:rPr lang="en-US" sz="3600" dirty="0"/>
              <a:t> Tasks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Some slides,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2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51520" y="1421643"/>
                <a:ext cx="8640960" cy="50034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Aft>
                    <a:spcPts val="600"/>
                  </a:spcAft>
                  <a:buFont typeface="+mj-lt"/>
                  <a:buAutoNum type="arabicPeriod"/>
                </a:pPr>
                <a:r>
                  <a:rPr lang="en-GB" sz="1400" b="1" dirty="0">
                    <a:solidFill>
                      <a:schemeClr val="accent1"/>
                    </a:solidFill>
                    <a:latin typeface="Arial Narrow" panose="020B0606020202030204" pitchFamily="34" charset="0"/>
                  </a:rPr>
                  <a:t>Study of beam-induced background and identification of mitigation strategies at </a:t>
                </a:r>
                <a14:m>
                  <m:oMath xmlns:m="http://schemas.openxmlformats.org/officeDocument/2006/math">
                    <m:r>
                      <a:rPr lang="en-GB" sz="1400" b="1" i="1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√</m:t>
                    </m:r>
                    <m:r>
                      <a:rPr lang="en-US" sz="1400" b="1" i="1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𝒔</m:t>
                    </m:r>
                  </m:oMath>
                </a14:m>
                <a:r>
                  <a:rPr lang="en-GB" sz="1400" b="1" dirty="0">
                    <a:solidFill>
                      <a:schemeClr val="accent1"/>
                    </a:solidFill>
                    <a:latin typeface="Arial Narrow" panose="020B0606020202030204" pitchFamily="34" charset="0"/>
                  </a:rPr>
                  <a:t>=3 TeV </a:t>
                </a:r>
              </a:p>
              <a:p>
                <a:pPr marL="800100" lvl="1" indent="-342900">
                  <a:spcAft>
                    <a:spcPts val="600"/>
                  </a:spcAft>
                  <a:buFont typeface="Wingdings" pitchFamily="2" charset="2"/>
                  <a:buChar char="§"/>
                </a:pPr>
                <a:r>
                  <a:rPr lang="en-GB" sz="1400" dirty="0">
                    <a:latin typeface="Arial Narrow" panose="020B0606020202030204" pitchFamily="34" charset="0"/>
                  </a:rPr>
                  <a:t>Study the beam-induced background characteristics using the MAP </a:t>
                </a:r>
                <a14:m>
                  <m:oMath xmlns:m="http://schemas.openxmlformats.org/officeDocument/2006/math">
                    <m:r>
                      <a:rPr lang="en-GB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√</m:t>
                    </m:r>
                    <m:r>
                      <a:rPr lang="en-US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GB" sz="1400" dirty="0">
                    <a:latin typeface="Arial Narrow" panose="020B0606020202030204" pitchFamily="34" charset="0"/>
                  </a:rPr>
                  <a:t>=3 TeV interaction region design.</a:t>
                </a:r>
              </a:p>
              <a:p>
                <a:pPr marL="800100" lvl="1" indent="-342900">
                  <a:spcAft>
                    <a:spcPts val="600"/>
                  </a:spcAft>
                  <a:buFont typeface="Wingdings" pitchFamily="2" charset="2"/>
                  <a:buChar char="§"/>
                </a:pPr>
                <a:r>
                  <a:rPr lang="en-GB" sz="1400" dirty="0">
                    <a:latin typeface="Arial Narrow" panose="020B0606020202030204" pitchFamily="34" charset="0"/>
                  </a:rPr>
                  <a:t>Define a metric for the determination of the shape and dimensions of the shielding inserted in the detector (nozzle) (e.g. electrons/photons fluxes on the tracker, neutrons/photons on the calorimeter).</a:t>
                </a:r>
              </a:p>
              <a:p>
                <a:pPr marL="800100" lvl="1" indent="-342900">
                  <a:spcAft>
                    <a:spcPts val="600"/>
                  </a:spcAft>
                  <a:buFont typeface="Wingdings" pitchFamily="2" charset="2"/>
                  <a:buChar char="§"/>
                </a:pPr>
                <a:r>
                  <a:rPr lang="en-GB" sz="1400" dirty="0">
                    <a:latin typeface="Arial Narrow" panose="020B0606020202030204" pitchFamily="34" charset="0"/>
                  </a:rPr>
                  <a:t>Explore further shielding strategies (e.g. asymmetric nozzle, optimization of interaction region active elements together with detector modifications).</a:t>
                </a:r>
                <a:endParaRPr lang="en-GB" sz="1400" b="1" dirty="0">
                  <a:solidFill>
                    <a:schemeClr val="accent1"/>
                  </a:solidFill>
                  <a:latin typeface="Arial Narrow" panose="020B0606020202030204" pitchFamily="34" charset="0"/>
                </a:endParaRPr>
              </a:p>
              <a:p>
                <a:pPr marL="342900" indent="-342900">
                  <a:spcAft>
                    <a:spcPts val="600"/>
                  </a:spcAft>
                  <a:buFont typeface="+mj-lt"/>
                  <a:buAutoNum type="arabicPeriod"/>
                </a:pPr>
                <a:r>
                  <a:rPr lang="en-GB" sz="1400" b="1" dirty="0">
                    <a:solidFill>
                      <a:schemeClr val="accent1"/>
                    </a:solidFill>
                    <a:latin typeface="Arial Narrow" panose="020B0606020202030204" pitchFamily="34" charset="0"/>
                  </a:rPr>
                  <a:t>Quantification and mitigation of the beam-induced background for the </a:t>
                </a:r>
                <a14:m>
                  <m:oMath xmlns:m="http://schemas.openxmlformats.org/officeDocument/2006/math">
                    <m:r>
                      <a:rPr lang="en-GB" sz="1400" b="1" i="1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√</m:t>
                    </m:r>
                    <m:r>
                      <a:rPr lang="en-US" sz="1400" b="1" i="1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𝒔</m:t>
                    </m:r>
                  </m:oMath>
                </a14:m>
                <a:r>
                  <a:rPr lang="en-GB" sz="1400" b="1" dirty="0">
                    <a:solidFill>
                      <a:schemeClr val="accent1"/>
                    </a:solidFill>
                    <a:latin typeface="Arial Narrow" panose="020B0606020202030204" pitchFamily="34" charset="0"/>
                  </a:rPr>
                  <a:t>=10+TeV collider</a:t>
                </a:r>
              </a:p>
              <a:p>
                <a:pPr marL="800100" lvl="1" indent="-34290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sz="1400" dirty="0">
                    <a:latin typeface="Arial Narrow" panose="020B0606020202030204" pitchFamily="34" charset="0"/>
                  </a:rPr>
                  <a:t>In close collaboration with optics, magnet and detector experts, develop a first conceptual interaction region design, which integrates a detector shielding together with the detector envelope and the final focus system; incorporate also requirements from other Work Packages (e.g. neutrino emission (Radiation Protection), shielding of magnets etc.).</a:t>
                </a:r>
              </a:p>
              <a:p>
                <a:pPr marL="800100" lvl="1" indent="-34290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sz="1400" dirty="0">
                    <a:latin typeface="Arial Narrow" panose="020B0606020202030204" pitchFamily="34" charset="0"/>
                  </a:rPr>
                  <a:t>Quantify particle fluxes for different source terms (muon decay in the collider ring, incoherent electron-positron pair production at the IP, beam halo losses) and study the time dependence with respect to the bunch passage. </a:t>
                </a:r>
              </a:p>
              <a:p>
                <a:pPr marL="800100" lvl="1" indent="-34290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sz="1400" dirty="0">
                    <a:latin typeface="Arial Narrow" panose="020B0606020202030204" pitchFamily="34" charset="0"/>
                  </a:rPr>
                  <a:t>As a further step, optimize the shielding design with respect to different contributions (e.g. photons, electrons scattered from the nozzle, neutrons, Bethe-</a:t>
                </a:r>
                <a:r>
                  <a:rPr lang="en-GB" sz="1400" dirty="0" err="1">
                    <a:latin typeface="Arial Narrow" panose="020B0606020202030204" pitchFamily="34" charset="0"/>
                  </a:rPr>
                  <a:t>Heitler</a:t>
                </a:r>
                <a:r>
                  <a:rPr lang="en-GB" sz="1400" dirty="0">
                    <a:latin typeface="Arial Narrow" panose="020B0606020202030204" pitchFamily="34" charset="0"/>
                  </a:rPr>
                  <a:t> muons). Explore other possible background mitigation techniques (e.g. chicanes?). In collaboration with the Beam Dynamics Work Package, assess the need of a halo-collimation system for background reduction. </a:t>
                </a:r>
              </a:p>
              <a:p>
                <a:pPr marL="800100" lvl="1" indent="-34290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sz="1400" dirty="0">
                    <a:latin typeface="Arial Narrow" panose="020B0606020202030204" pitchFamily="34" charset="0"/>
                  </a:rPr>
                  <a:t>Provide estimates of the long-term radiation damage in the detector (Si-1 MeV neutron equivalent </a:t>
                </a:r>
                <a:r>
                  <a:rPr lang="en-GB" sz="1400" dirty="0" err="1">
                    <a:latin typeface="Arial Narrow" panose="020B0606020202030204" pitchFamily="34" charset="0"/>
                  </a:rPr>
                  <a:t>fluence</a:t>
                </a:r>
                <a:r>
                  <a:rPr lang="en-GB" sz="1400" dirty="0">
                    <a:latin typeface="Arial Narrow" panose="020B0606020202030204" pitchFamily="34" charset="0"/>
                  </a:rPr>
                  <a:t>, dose etc.)</a:t>
                </a: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rabicPeriod"/>
                </a:pPr>
                <a:endParaRPr lang="en-GB" sz="1400" dirty="0">
                  <a:latin typeface="Arial Narrow" panose="020B0606020202030204" pitchFamily="34" charset="0"/>
                </a:endParaRPr>
              </a:p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endParaRPr lang="en-US" sz="1400" dirty="0">
                  <a:latin typeface="Arial Narrow" panose="020B0606020202030204" pitchFamily="34" charset="0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1421643"/>
                <a:ext cx="8640960" cy="5003486"/>
              </a:xfrm>
              <a:prstGeom prst="rect">
                <a:avLst/>
              </a:prstGeom>
              <a:blipFill>
                <a:blip r:embed="rId2"/>
                <a:stretch>
                  <a:fillRect l="-147" r="-5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360570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58800"/>
          </a:xfrm>
        </p:spPr>
        <p:txBody>
          <a:bodyPr>
            <a:noAutofit/>
          </a:bodyPr>
          <a:lstStyle/>
          <a:p>
            <a:r>
              <a:rPr lang="en-US" sz="3600" dirty="0"/>
              <a:t>Proposed </a:t>
            </a:r>
            <a:r>
              <a:rPr lang="en-US" sz="3600" dirty="0" err="1"/>
              <a:t>Workpackage</a:t>
            </a:r>
            <a:r>
              <a:rPr lang="en-US" sz="3600" dirty="0"/>
              <a:t> Timeline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Some slides,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3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51520" y="1421643"/>
                <a:ext cx="8640960" cy="50034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Aft>
                    <a:spcPts val="600"/>
                  </a:spcAft>
                  <a:buFont typeface="+mj-lt"/>
                  <a:buAutoNum type="arabicPeriod"/>
                </a:pPr>
                <a:r>
                  <a:rPr lang="en-GB" sz="1400" b="1" dirty="0">
                    <a:solidFill>
                      <a:schemeClr val="accent1"/>
                    </a:solidFill>
                    <a:latin typeface="Arial Narrow" panose="020B0606020202030204" pitchFamily="34" charset="0"/>
                  </a:rPr>
                  <a:t>Study of beam-induced background and identification of mitigation strategies at </a:t>
                </a:r>
                <a14:m>
                  <m:oMath xmlns:m="http://schemas.openxmlformats.org/officeDocument/2006/math">
                    <m:r>
                      <a:rPr lang="en-GB" sz="1400" b="1" i="1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√</m:t>
                    </m:r>
                    <m:r>
                      <a:rPr lang="en-US" sz="1400" b="1" i="1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𝒔</m:t>
                    </m:r>
                  </m:oMath>
                </a14:m>
                <a:r>
                  <a:rPr lang="en-GB" sz="1400" b="1" dirty="0">
                    <a:solidFill>
                      <a:schemeClr val="accent1"/>
                    </a:solidFill>
                    <a:latin typeface="Arial Narrow" panose="020B0606020202030204" pitchFamily="34" charset="0"/>
                  </a:rPr>
                  <a:t>=3 TeV </a:t>
                </a:r>
              </a:p>
              <a:p>
                <a:pPr marL="800100" lvl="1" indent="-342900">
                  <a:spcAft>
                    <a:spcPts val="600"/>
                  </a:spcAft>
                  <a:buFont typeface="Wingdings" pitchFamily="2" charset="2"/>
                  <a:buChar char="§"/>
                </a:pPr>
                <a:r>
                  <a:rPr lang="en-GB" sz="1400" dirty="0">
                    <a:latin typeface="Arial Narrow" panose="020B0606020202030204" pitchFamily="34" charset="0"/>
                  </a:rPr>
                  <a:t>Study the beam-induced background characteristics using the MAP </a:t>
                </a:r>
                <a14:m>
                  <m:oMath xmlns:m="http://schemas.openxmlformats.org/officeDocument/2006/math">
                    <m:r>
                      <a:rPr lang="en-GB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√</m:t>
                    </m:r>
                    <m:r>
                      <a:rPr lang="en-US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GB" sz="1400" dirty="0">
                    <a:latin typeface="Arial Narrow" panose="020B0606020202030204" pitchFamily="34" charset="0"/>
                  </a:rPr>
                  <a:t>=3 TeV interaction region design. (</a:t>
                </a:r>
                <a:r>
                  <a:rPr lang="en-GB" sz="1400" b="1" dirty="0">
                    <a:latin typeface="Arial Narrow" panose="020B0606020202030204" pitchFamily="34" charset="0"/>
                  </a:rPr>
                  <a:t>2021</a:t>
                </a:r>
                <a:r>
                  <a:rPr lang="en-GB" sz="1400" dirty="0">
                    <a:latin typeface="Arial Narrow" panose="020B0606020202030204" pitchFamily="34" charset="0"/>
                  </a:rPr>
                  <a:t>)</a:t>
                </a:r>
              </a:p>
              <a:p>
                <a:pPr marL="800100" lvl="1" indent="-342900">
                  <a:spcAft>
                    <a:spcPts val="600"/>
                  </a:spcAft>
                  <a:buFont typeface="Wingdings" pitchFamily="2" charset="2"/>
                  <a:buChar char="§"/>
                </a:pPr>
                <a:r>
                  <a:rPr lang="en-GB" sz="1400" dirty="0">
                    <a:latin typeface="Arial Narrow" panose="020B0606020202030204" pitchFamily="34" charset="0"/>
                  </a:rPr>
                  <a:t>Define a metric for the determination of the shape and dimensions of the shielding inserted in the detector (nozzle) (e.g. electrons/photons fluxes on the tracker, neutrons/photons on the calorimeter). (</a:t>
                </a:r>
                <a:r>
                  <a:rPr lang="en-GB" sz="1400" b="1" dirty="0">
                    <a:latin typeface="Arial Narrow" panose="020B0606020202030204" pitchFamily="34" charset="0"/>
                  </a:rPr>
                  <a:t>2021</a:t>
                </a:r>
                <a:r>
                  <a:rPr lang="en-GB" sz="1400" dirty="0">
                    <a:latin typeface="Arial Narrow" panose="020B0606020202030204" pitchFamily="34" charset="0"/>
                  </a:rPr>
                  <a:t>) </a:t>
                </a:r>
              </a:p>
              <a:p>
                <a:pPr marL="800100" lvl="1" indent="-342900">
                  <a:spcAft>
                    <a:spcPts val="600"/>
                  </a:spcAft>
                  <a:buFont typeface="Wingdings" pitchFamily="2" charset="2"/>
                  <a:buChar char="§"/>
                </a:pPr>
                <a:r>
                  <a:rPr lang="en-GB" sz="1400" dirty="0">
                    <a:latin typeface="Arial Narrow" panose="020B0606020202030204" pitchFamily="34" charset="0"/>
                  </a:rPr>
                  <a:t>Explore further shielding strategies (e.g. asymmetric nozzle, optimization of interaction region active elements together with detector modifications). (</a:t>
                </a:r>
                <a:r>
                  <a:rPr lang="en-GB" sz="1400" b="1" dirty="0">
                    <a:latin typeface="Arial Narrow" panose="020B0606020202030204" pitchFamily="34" charset="0"/>
                  </a:rPr>
                  <a:t>2021-2022</a:t>
                </a:r>
                <a:r>
                  <a:rPr lang="en-GB" sz="1400" dirty="0">
                    <a:latin typeface="Arial Narrow" panose="020B0606020202030204" pitchFamily="34" charset="0"/>
                  </a:rPr>
                  <a:t>) </a:t>
                </a:r>
                <a:r>
                  <a:rPr lang="en-GB" sz="1400" b="1" dirty="0">
                    <a:latin typeface="Arial Narrow" panose="020B0606020202030204" pitchFamily="34" charset="0"/>
                  </a:rPr>
                  <a:t>Iterative process with optics, beam dynamics and magnet experts.</a:t>
                </a:r>
              </a:p>
              <a:p>
                <a:pPr marL="342900" indent="-342900">
                  <a:spcAft>
                    <a:spcPts val="600"/>
                  </a:spcAft>
                  <a:buFont typeface="+mj-lt"/>
                  <a:buAutoNum type="arabicPeriod"/>
                </a:pPr>
                <a:endParaRPr lang="en-GB" sz="1400" b="1" dirty="0">
                  <a:solidFill>
                    <a:schemeClr val="accent1"/>
                  </a:solidFill>
                  <a:latin typeface="Arial Narrow" panose="020B0606020202030204" pitchFamily="34" charset="0"/>
                </a:endParaRPr>
              </a:p>
              <a:p>
                <a:pPr marL="342900" indent="-342900">
                  <a:spcAft>
                    <a:spcPts val="600"/>
                  </a:spcAft>
                  <a:buFont typeface="+mj-lt"/>
                  <a:buAutoNum type="arabicPeriod"/>
                </a:pPr>
                <a:r>
                  <a:rPr lang="en-GB" sz="1400" b="1" dirty="0">
                    <a:solidFill>
                      <a:schemeClr val="accent1"/>
                    </a:solidFill>
                    <a:latin typeface="Arial Narrow" panose="020B0606020202030204" pitchFamily="34" charset="0"/>
                  </a:rPr>
                  <a:t>Quantification and mitigation of the beam-induced background for the </a:t>
                </a:r>
                <a14:m>
                  <m:oMath xmlns:m="http://schemas.openxmlformats.org/officeDocument/2006/math">
                    <m:r>
                      <a:rPr lang="en-GB" sz="1400" b="1" i="1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√</m:t>
                    </m:r>
                    <m:r>
                      <a:rPr lang="en-US" sz="1400" b="1" i="1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𝒔</m:t>
                    </m:r>
                  </m:oMath>
                </a14:m>
                <a:r>
                  <a:rPr lang="en-GB" sz="1400" b="1" dirty="0">
                    <a:solidFill>
                      <a:schemeClr val="accent1"/>
                    </a:solidFill>
                    <a:latin typeface="Arial Narrow" panose="020B0606020202030204" pitchFamily="34" charset="0"/>
                  </a:rPr>
                  <a:t>=10+TeV collider</a:t>
                </a:r>
              </a:p>
              <a:p>
                <a:pPr marL="800100" lvl="1" indent="-34290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sz="1400" dirty="0">
                    <a:latin typeface="Arial Narrow" panose="020B0606020202030204" pitchFamily="34" charset="0"/>
                  </a:rPr>
                  <a:t>In collaboration with detector experts, define an approximate detector envelope and establish an indicative figure-of-merit for quantifying the detector background (2021-2022) – </a:t>
                </a:r>
                <a:r>
                  <a:rPr lang="en-GB" sz="1400" b="1" dirty="0">
                    <a:latin typeface="Arial Narrow" panose="020B0606020202030204" pitchFamily="34" charset="0"/>
                  </a:rPr>
                  <a:t>input from detector community needed</a:t>
                </a:r>
              </a:p>
              <a:p>
                <a:pPr marL="800100" lvl="1" indent="-34290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sz="1400" dirty="0">
                    <a:latin typeface="Arial Narrow" panose="020B0606020202030204" pitchFamily="34" charset="0"/>
                  </a:rPr>
                  <a:t>Develop a first detector shielding design and provide first estimates of the particle background and long-term radiation damage by means of FLUKA particle transport simulation (for different source terms); perform first optimization studies (2021-2022) –</a:t>
                </a:r>
                <a:r>
                  <a:rPr lang="en-GB" sz="1400" b="1" dirty="0">
                    <a:latin typeface="Arial Narrow" panose="020B0606020202030204" pitchFamily="34" charset="0"/>
                  </a:rPr>
                  <a:t> iterative process with optics team, requires also input from magnet experts and beam dynamics experts (assessment of halo-induced background)</a:t>
                </a:r>
              </a:p>
              <a:p>
                <a:pPr marL="800100" lvl="1" indent="-34290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sz="1400" dirty="0">
                    <a:latin typeface="Arial Narrow" panose="020B0606020202030204" pitchFamily="34" charset="0"/>
                  </a:rPr>
                  <a:t>Perform a more detailed optimization of the shielding design and other background reduction techniques, including a refinement of the detector envelope; provide input for event reconstruction studies by detector community (2023 -2025) –</a:t>
                </a:r>
                <a:r>
                  <a:rPr lang="en-GB" sz="1400" b="1" dirty="0">
                    <a:latin typeface="Arial Narrow" panose="020B0606020202030204" pitchFamily="34" charset="0"/>
                  </a:rPr>
                  <a:t> iterative process with optics team, magnet and detector experts</a:t>
                </a:r>
                <a:endParaRPr lang="en-GB" sz="1400" dirty="0">
                  <a:latin typeface="Arial Narrow" panose="020B0606020202030204" pitchFamily="34" charset="0"/>
                </a:endParaRPr>
              </a:p>
              <a:p>
                <a:pPr marL="800100" lvl="1" indent="-34290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endParaRPr lang="en-GB" sz="1400" b="1" dirty="0">
                  <a:latin typeface="Arial Narrow" panose="020B0606020202030204" pitchFamily="34" charset="0"/>
                </a:endParaRPr>
              </a:p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endParaRPr lang="en-US" sz="1400" dirty="0">
                  <a:latin typeface="Arial Narrow" panose="020B0606020202030204" pitchFamily="34" charset="0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1421643"/>
                <a:ext cx="8640960" cy="5003486"/>
              </a:xfrm>
              <a:prstGeom prst="rect">
                <a:avLst/>
              </a:prstGeom>
              <a:blipFill>
                <a:blip r:embed="rId2"/>
                <a:stretch>
                  <a:fillRect l="-147" r="-5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926653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128" y="14054"/>
            <a:ext cx="8989862" cy="460858"/>
          </a:xfrm>
        </p:spPr>
        <p:txBody>
          <a:bodyPr>
            <a:noAutofit/>
          </a:bodyPr>
          <a:lstStyle/>
          <a:p>
            <a:r>
              <a:rPr lang="en-US" sz="3600" dirty="0"/>
              <a:t>Timeline until next ESPPU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92690" y="672052"/>
            <a:ext cx="3226099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Exploratory Phase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4015913" y="672052"/>
            <a:ext cx="4322310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Definition Phase</a:t>
            </a:r>
          </a:p>
        </p:txBody>
      </p:sp>
      <p:sp>
        <p:nvSpPr>
          <p:cNvPr id="60" name="Process 59"/>
          <p:cNvSpPr/>
          <p:nvPr/>
        </p:nvSpPr>
        <p:spPr>
          <a:xfrm rot="16200000">
            <a:off x="1134359" y="1308584"/>
            <a:ext cx="435000" cy="358108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1</a:t>
            </a:r>
          </a:p>
        </p:txBody>
      </p:sp>
      <p:sp>
        <p:nvSpPr>
          <p:cNvPr id="61" name="Process 60"/>
          <p:cNvSpPr/>
          <p:nvPr/>
        </p:nvSpPr>
        <p:spPr>
          <a:xfrm rot="16200000">
            <a:off x="1492467" y="1308584"/>
            <a:ext cx="435000" cy="358108"/>
          </a:xfrm>
          <a:prstGeom prst="flowChartProcess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62" name="Process 61"/>
          <p:cNvSpPr/>
          <p:nvPr/>
        </p:nvSpPr>
        <p:spPr>
          <a:xfrm rot="16200000">
            <a:off x="1850575" y="1308583"/>
            <a:ext cx="435000" cy="358108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3</a:t>
            </a:r>
          </a:p>
        </p:txBody>
      </p:sp>
      <p:sp>
        <p:nvSpPr>
          <p:cNvPr id="63" name="Process 62"/>
          <p:cNvSpPr/>
          <p:nvPr/>
        </p:nvSpPr>
        <p:spPr>
          <a:xfrm rot="16200000">
            <a:off x="2208683" y="1308584"/>
            <a:ext cx="435000" cy="358108"/>
          </a:xfrm>
          <a:prstGeom prst="flowChartProcess">
            <a:avLst/>
          </a:prstGeom>
          <a:solidFill>
            <a:srgbClr val="FCD5B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4</a:t>
            </a:r>
          </a:p>
        </p:txBody>
      </p:sp>
      <p:sp>
        <p:nvSpPr>
          <p:cNvPr id="12" name="Process 11"/>
          <p:cNvSpPr/>
          <p:nvPr/>
        </p:nvSpPr>
        <p:spPr>
          <a:xfrm rot="16200000">
            <a:off x="2547911" y="1308582"/>
            <a:ext cx="435000" cy="358108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1</a:t>
            </a:r>
          </a:p>
        </p:txBody>
      </p:sp>
      <p:sp>
        <p:nvSpPr>
          <p:cNvPr id="13" name="Process 12"/>
          <p:cNvSpPr/>
          <p:nvPr/>
        </p:nvSpPr>
        <p:spPr>
          <a:xfrm rot="16200000">
            <a:off x="2906019" y="1308582"/>
            <a:ext cx="435000" cy="358108"/>
          </a:xfrm>
          <a:prstGeom prst="flowChartProcess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14" name="Process 13"/>
          <p:cNvSpPr/>
          <p:nvPr/>
        </p:nvSpPr>
        <p:spPr>
          <a:xfrm rot="16200000">
            <a:off x="3264127" y="1308581"/>
            <a:ext cx="435000" cy="358108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3</a:t>
            </a:r>
          </a:p>
        </p:txBody>
      </p:sp>
      <p:sp>
        <p:nvSpPr>
          <p:cNvPr id="15" name="Process 14"/>
          <p:cNvSpPr/>
          <p:nvPr/>
        </p:nvSpPr>
        <p:spPr>
          <a:xfrm rot="16200000">
            <a:off x="3622235" y="1308582"/>
            <a:ext cx="435000" cy="358108"/>
          </a:xfrm>
          <a:prstGeom prst="flowChartProcess">
            <a:avLst/>
          </a:prstGeom>
          <a:solidFill>
            <a:srgbClr val="FCD5B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4</a:t>
            </a:r>
          </a:p>
        </p:txBody>
      </p:sp>
      <p:sp>
        <p:nvSpPr>
          <p:cNvPr id="16" name="Process 15"/>
          <p:cNvSpPr/>
          <p:nvPr/>
        </p:nvSpPr>
        <p:spPr>
          <a:xfrm rot="16200000">
            <a:off x="3990040" y="1314844"/>
            <a:ext cx="435000" cy="358108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1</a:t>
            </a:r>
          </a:p>
        </p:txBody>
      </p:sp>
      <p:sp>
        <p:nvSpPr>
          <p:cNvPr id="17" name="Process 16"/>
          <p:cNvSpPr/>
          <p:nvPr/>
        </p:nvSpPr>
        <p:spPr>
          <a:xfrm rot="16200000">
            <a:off x="4348148" y="1314844"/>
            <a:ext cx="435000" cy="358108"/>
          </a:xfrm>
          <a:prstGeom prst="flowChartProcess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18" name="Process 17"/>
          <p:cNvSpPr/>
          <p:nvPr/>
        </p:nvSpPr>
        <p:spPr>
          <a:xfrm rot="16200000">
            <a:off x="4706256" y="1314843"/>
            <a:ext cx="435000" cy="358108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3</a:t>
            </a:r>
          </a:p>
        </p:txBody>
      </p:sp>
      <p:sp>
        <p:nvSpPr>
          <p:cNvPr id="19" name="Process 18"/>
          <p:cNvSpPr/>
          <p:nvPr/>
        </p:nvSpPr>
        <p:spPr>
          <a:xfrm rot="16200000">
            <a:off x="5064364" y="1314844"/>
            <a:ext cx="435000" cy="358108"/>
          </a:xfrm>
          <a:prstGeom prst="flowChartProcess">
            <a:avLst/>
          </a:prstGeom>
          <a:solidFill>
            <a:srgbClr val="FCD5B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4</a:t>
            </a:r>
          </a:p>
        </p:txBody>
      </p:sp>
      <p:sp>
        <p:nvSpPr>
          <p:cNvPr id="20" name="Process 19"/>
          <p:cNvSpPr/>
          <p:nvPr/>
        </p:nvSpPr>
        <p:spPr>
          <a:xfrm rot="16200000">
            <a:off x="5403592" y="1314842"/>
            <a:ext cx="435000" cy="358108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1</a:t>
            </a:r>
          </a:p>
        </p:txBody>
      </p:sp>
      <p:sp>
        <p:nvSpPr>
          <p:cNvPr id="21" name="Process 20"/>
          <p:cNvSpPr/>
          <p:nvPr/>
        </p:nvSpPr>
        <p:spPr>
          <a:xfrm rot="16200000">
            <a:off x="5761700" y="1314842"/>
            <a:ext cx="435000" cy="358108"/>
          </a:xfrm>
          <a:prstGeom prst="flowChartProcess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22" name="Process 21"/>
          <p:cNvSpPr/>
          <p:nvPr/>
        </p:nvSpPr>
        <p:spPr>
          <a:xfrm rot="16200000">
            <a:off x="6119808" y="1314841"/>
            <a:ext cx="435000" cy="358108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3</a:t>
            </a:r>
          </a:p>
        </p:txBody>
      </p:sp>
      <p:sp>
        <p:nvSpPr>
          <p:cNvPr id="23" name="Process 22"/>
          <p:cNvSpPr/>
          <p:nvPr/>
        </p:nvSpPr>
        <p:spPr>
          <a:xfrm rot="16200000">
            <a:off x="6477916" y="1314842"/>
            <a:ext cx="435000" cy="358108"/>
          </a:xfrm>
          <a:prstGeom prst="flowChartProcess">
            <a:avLst/>
          </a:prstGeom>
          <a:solidFill>
            <a:srgbClr val="FCD5B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4</a:t>
            </a:r>
          </a:p>
        </p:txBody>
      </p:sp>
      <p:sp>
        <p:nvSpPr>
          <p:cNvPr id="24" name="Process 23"/>
          <p:cNvSpPr/>
          <p:nvPr/>
        </p:nvSpPr>
        <p:spPr>
          <a:xfrm rot="16200000">
            <a:off x="6850965" y="1318115"/>
            <a:ext cx="435000" cy="358108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1</a:t>
            </a:r>
          </a:p>
        </p:txBody>
      </p:sp>
      <p:sp>
        <p:nvSpPr>
          <p:cNvPr id="25" name="Process 24"/>
          <p:cNvSpPr/>
          <p:nvPr/>
        </p:nvSpPr>
        <p:spPr>
          <a:xfrm rot="16200000">
            <a:off x="7209073" y="1318115"/>
            <a:ext cx="435000" cy="358108"/>
          </a:xfrm>
          <a:prstGeom prst="flowChartProcess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26" name="Process 25"/>
          <p:cNvSpPr/>
          <p:nvPr/>
        </p:nvSpPr>
        <p:spPr>
          <a:xfrm rot="16200000">
            <a:off x="7567181" y="1318114"/>
            <a:ext cx="435000" cy="358108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3</a:t>
            </a:r>
          </a:p>
        </p:txBody>
      </p:sp>
      <p:sp>
        <p:nvSpPr>
          <p:cNvPr id="27" name="Process 26"/>
          <p:cNvSpPr/>
          <p:nvPr/>
        </p:nvSpPr>
        <p:spPr>
          <a:xfrm rot="16200000">
            <a:off x="7925289" y="1318115"/>
            <a:ext cx="435000" cy="358108"/>
          </a:xfrm>
          <a:prstGeom prst="flowChartProcess">
            <a:avLst/>
          </a:prstGeom>
          <a:solidFill>
            <a:srgbClr val="FCD5B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4</a:t>
            </a:r>
          </a:p>
        </p:txBody>
      </p:sp>
      <p:sp>
        <p:nvSpPr>
          <p:cNvPr id="45" name="Process 44"/>
          <p:cNvSpPr/>
          <p:nvPr/>
        </p:nvSpPr>
        <p:spPr>
          <a:xfrm rot="16200000">
            <a:off x="767074" y="1305540"/>
            <a:ext cx="435000" cy="358108"/>
          </a:xfrm>
          <a:prstGeom prst="flowChartProcess">
            <a:avLst/>
          </a:prstGeom>
          <a:solidFill>
            <a:srgbClr val="FCD5B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4</a:t>
            </a:r>
          </a:p>
        </p:txBody>
      </p:sp>
      <p:cxnSp>
        <p:nvCxnSpPr>
          <p:cNvPr id="34" name="Straight Connector 33"/>
          <p:cNvCxnSpPr/>
          <p:nvPr/>
        </p:nvCxnSpPr>
        <p:spPr>
          <a:xfrm>
            <a:off x="1172805" y="1714669"/>
            <a:ext cx="0" cy="4532619"/>
          </a:xfrm>
          <a:prstGeom prst="line">
            <a:avLst/>
          </a:prstGeom>
          <a:ln w="190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1530912" y="1702094"/>
            <a:ext cx="0" cy="4532619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1889021" y="1705138"/>
            <a:ext cx="0" cy="4532619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2244662" y="1724200"/>
            <a:ext cx="0" cy="4532619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2602769" y="1711625"/>
            <a:ext cx="0" cy="4532619"/>
          </a:xfrm>
          <a:prstGeom prst="line">
            <a:avLst/>
          </a:prstGeom>
          <a:ln w="190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2960878" y="1714669"/>
            <a:ext cx="0" cy="4532619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3295712" y="1720926"/>
            <a:ext cx="0" cy="4532619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3653819" y="1708351"/>
            <a:ext cx="0" cy="4532619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4011928" y="1711395"/>
            <a:ext cx="0" cy="4532619"/>
          </a:xfrm>
          <a:prstGeom prst="line">
            <a:avLst/>
          </a:prstGeom>
          <a:ln w="190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4393454" y="1714899"/>
            <a:ext cx="0" cy="4532619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4751563" y="1717943"/>
            <a:ext cx="0" cy="4532619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5107204" y="1737005"/>
            <a:ext cx="0" cy="4532619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5465311" y="1724430"/>
            <a:ext cx="0" cy="4532619"/>
          </a:xfrm>
          <a:prstGeom prst="line">
            <a:avLst/>
          </a:prstGeom>
          <a:ln w="190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>
            <a:off x="5823420" y="1727474"/>
            <a:ext cx="0" cy="4532619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6158254" y="1733731"/>
            <a:ext cx="0" cy="4532619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6516361" y="1721156"/>
            <a:ext cx="0" cy="4532619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6874470" y="1724200"/>
            <a:ext cx="0" cy="4532619"/>
          </a:xfrm>
          <a:prstGeom prst="line">
            <a:avLst/>
          </a:prstGeom>
          <a:ln w="190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>
            <a:off x="7247910" y="1705368"/>
            <a:ext cx="0" cy="4532619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7582744" y="1711625"/>
            <a:ext cx="0" cy="4532619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7940851" y="1699050"/>
            <a:ext cx="0" cy="4532619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>
            <a:off x="8298960" y="1702094"/>
            <a:ext cx="0" cy="4532619"/>
          </a:xfrm>
          <a:prstGeom prst="line">
            <a:avLst/>
          </a:prstGeom>
          <a:ln w="190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8" name="Process 77"/>
          <p:cNvSpPr/>
          <p:nvPr/>
        </p:nvSpPr>
        <p:spPr>
          <a:xfrm>
            <a:off x="792692" y="1934762"/>
            <a:ext cx="3219236" cy="1372072"/>
          </a:xfrm>
          <a:prstGeom prst="flowChartProcess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rgbClr val="000000"/>
                </a:solidFill>
              </a:rPr>
              <a:t>Explore design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</a:rPr>
              <a:t>Identify critical issues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</a:rPr>
              <a:t>Explore and </a:t>
            </a:r>
            <a:r>
              <a:rPr lang="en-US" dirty="0" err="1">
                <a:solidFill>
                  <a:srgbClr val="000000"/>
                </a:solidFill>
              </a:rPr>
              <a:t>prioritise</a:t>
            </a:r>
            <a:r>
              <a:rPr lang="en-US" dirty="0">
                <a:solidFill>
                  <a:srgbClr val="000000"/>
                </a:solidFill>
              </a:rPr>
              <a:t> issues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</a:rPr>
              <a:t>Make design choices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</a:rPr>
              <a:t>Define realistic goals</a:t>
            </a:r>
          </a:p>
        </p:txBody>
      </p:sp>
      <p:sp>
        <p:nvSpPr>
          <p:cNvPr id="79" name="Process 78"/>
          <p:cNvSpPr/>
          <p:nvPr/>
        </p:nvSpPr>
        <p:spPr>
          <a:xfrm>
            <a:off x="4028485" y="1934761"/>
            <a:ext cx="4293357" cy="1372073"/>
          </a:xfrm>
          <a:prstGeom prst="flowChartProcess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rgbClr val="000000"/>
                </a:solidFill>
              </a:rPr>
              <a:t>Define design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</a:rPr>
              <a:t>Address feasibility issues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</a:rPr>
              <a:t>Develop design, refine choices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</a:rPr>
              <a:t>Develop R&amp;D </a:t>
            </a:r>
            <a:r>
              <a:rPr lang="en-US" dirty="0" err="1">
                <a:solidFill>
                  <a:srgbClr val="000000"/>
                </a:solidFill>
              </a:rPr>
              <a:t>programme</a:t>
            </a:r>
            <a:r>
              <a:rPr lang="en-US" dirty="0">
                <a:solidFill>
                  <a:srgbClr val="000000"/>
                </a:solidFill>
              </a:rPr>
              <a:t> to demonstrate performances</a:t>
            </a:r>
          </a:p>
        </p:txBody>
      </p:sp>
      <p:sp>
        <p:nvSpPr>
          <p:cNvPr id="80" name="Process 79"/>
          <p:cNvSpPr/>
          <p:nvPr/>
        </p:nvSpPr>
        <p:spPr>
          <a:xfrm>
            <a:off x="1035681" y="4935378"/>
            <a:ext cx="1687376" cy="313506"/>
          </a:xfrm>
          <a:prstGeom prst="flowChartProcess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rgbClr val="000000"/>
                </a:solidFill>
              </a:rPr>
              <a:t>Initial list ready</a:t>
            </a:r>
          </a:p>
        </p:txBody>
      </p:sp>
      <p:sp>
        <p:nvSpPr>
          <p:cNvPr id="81" name="Process 80"/>
          <p:cNvSpPr/>
          <p:nvPr/>
        </p:nvSpPr>
        <p:spPr>
          <a:xfrm>
            <a:off x="2977494" y="5869238"/>
            <a:ext cx="2068111" cy="313506"/>
          </a:xfrm>
          <a:prstGeom prst="flowChartProcess">
            <a:avLst/>
          </a:prstGeom>
          <a:solidFill>
            <a:srgbClr val="E6B9B8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err="1">
                <a:solidFill>
                  <a:srgbClr val="000000"/>
                </a:solidFill>
              </a:rPr>
              <a:t>Prioritised</a:t>
            </a:r>
            <a:r>
              <a:rPr lang="en-US" dirty="0">
                <a:solidFill>
                  <a:srgbClr val="000000"/>
                </a:solidFill>
              </a:rPr>
              <a:t> list ready</a:t>
            </a:r>
          </a:p>
        </p:txBody>
      </p:sp>
      <p:sp>
        <p:nvSpPr>
          <p:cNvPr id="82" name="Process 81"/>
          <p:cNvSpPr/>
          <p:nvPr/>
        </p:nvSpPr>
        <p:spPr>
          <a:xfrm>
            <a:off x="648004" y="4483285"/>
            <a:ext cx="1241017" cy="313506"/>
          </a:xfrm>
          <a:prstGeom prst="flowChartProcess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Work</a:t>
            </a:r>
          </a:p>
        </p:txBody>
      </p:sp>
      <p:sp>
        <p:nvSpPr>
          <p:cNvPr id="83" name="Process 82"/>
          <p:cNvSpPr/>
          <p:nvPr/>
        </p:nvSpPr>
        <p:spPr>
          <a:xfrm>
            <a:off x="1889021" y="5391401"/>
            <a:ext cx="2122906" cy="313506"/>
          </a:xfrm>
          <a:prstGeom prst="flowChartProcess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Work</a:t>
            </a:r>
          </a:p>
        </p:txBody>
      </p:sp>
      <p:cxnSp>
        <p:nvCxnSpPr>
          <p:cNvPr id="84" name="Straight Connector 83"/>
          <p:cNvCxnSpPr>
            <a:stCxn id="82" idx="3"/>
          </p:cNvCxnSpPr>
          <p:nvPr/>
        </p:nvCxnSpPr>
        <p:spPr>
          <a:xfrm flipH="1">
            <a:off x="1863392" y="4640038"/>
            <a:ext cx="25629" cy="293649"/>
          </a:xfrm>
          <a:prstGeom prst="line">
            <a:avLst/>
          </a:prstGeom>
          <a:ln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4014427" y="5539572"/>
            <a:ext cx="0" cy="295340"/>
          </a:xfrm>
          <a:prstGeom prst="line">
            <a:avLst/>
          </a:prstGeom>
          <a:ln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1893480" y="5244232"/>
            <a:ext cx="0" cy="295340"/>
          </a:xfrm>
          <a:prstGeom prst="line">
            <a:avLst/>
          </a:prstGeom>
          <a:ln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7" name="Process 86"/>
          <p:cNvSpPr/>
          <p:nvPr/>
        </p:nvSpPr>
        <p:spPr>
          <a:xfrm>
            <a:off x="0" y="4069447"/>
            <a:ext cx="1384328" cy="313506"/>
          </a:xfrm>
          <a:prstGeom prst="flowChartProcess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rgbClr val="000000"/>
                </a:solidFill>
              </a:rPr>
              <a:t>Tentative list</a:t>
            </a:r>
          </a:p>
        </p:txBody>
      </p:sp>
      <p:cxnSp>
        <p:nvCxnSpPr>
          <p:cNvPr id="88" name="Straight Connector 87"/>
          <p:cNvCxnSpPr/>
          <p:nvPr/>
        </p:nvCxnSpPr>
        <p:spPr>
          <a:xfrm>
            <a:off x="648004" y="4382953"/>
            <a:ext cx="0" cy="295340"/>
          </a:xfrm>
          <a:prstGeom prst="line">
            <a:avLst/>
          </a:prstGeom>
          <a:ln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9" name="Process 88"/>
          <p:cNvSpPr/>
          <p:nvPr/>
        </p:nvSpPr>
        <p:spPr>
          <a:xfrm>
            <a:off x="2854338" y="3671968"/>
            <a:ext cx="3528181" cy="595867"/>
          </a:xfrm>
          <a:prstGeom prst="flowChartProcess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rgbClr val="000000"/>
                </a:solidFill>
              </a:rPr>
              <a:t>Develop </a:t>
            </a:r>
            <a:r>
              <a:rPr lang="en-US" dirty="0" err="1">
                <a:solidFill>
                  <a:srgbClr val="000000"/>
                </a:solidFill>
              </a:rPr>
              <a:t>Muon</a:t>
            </a:r>
            <a:r>
              <a:rPr lang="en-US" dirty="0">
                <a:solidFill>
                  <a:srgbClr val="000000"/>
                </a:solidFill>
              </a:rPr>
              <a:t> Collider Roadmap</a:t>
            </a:r>
          </a:p>
          <a:p>
            <a:r>
              <a:rPr lang="en-US" dirty="0">
                <a:solidFill>
                  <a:srgbClr val="000000"/>
                </a:solidFill>
              </a:rPr>
              <a:t>with LDG</a:t>
            </a:r>
          </a:p>
        </p:txBody>
      </p:sp>
      <p:sp>
        <p:nvSpPr>
          <p:cNvPr id="90" name="Process 89"/>
          <p:cNvSpPr/>
          <p:nvPr/>
        </p:nvSpPr>
        <p:spPr>
          <a:xfrm>
            <a:off x="4077446" y="4498857"/>
            <a:ext cx="4888754" cy="568443"/>
          </a:xfrm>
          <a:prstGeom prst="flowChartProcess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rgbClr val="000000"/>
                </a:solidFill>
              </a:rPr>
              <a:t>Study most critical issues from initial list to find solutions, further refine understanding, iterate</a:t>
            </a:r>
          </a:p>
        </p:txBody>
      </p:sp>
      <p:cxnSp>
        <p:nvCxnSpPr>
          <p:cNvPr id="8" name="Straight Arrow Connector 7"/>
          <p:cNvCxnSpPr>
            <a:stCxn id="89" idx="1"/>
          </p:cNvCxnSpPr>
          <p:nvPr/>
        </p:nvCxnSpPr>
        <p:spPr>
          <a:xfrm flipH="1">
            <a:off x="1889021" y="3969902"/>
            <a:ext cx="965317" cy="670136"/>
          </a:xfrm>
          <a:prstGeom prst="straightConnector1">
            <a:avLst/>
          </a:prstGeom>
          <a:ln w="9525" cmpd="sng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/>
          <p:nvPr/>
        </p:nvCxnSpPr>
        <p:spPr>
          <a:xfrm flipH="1">
            <a:off x="2832760" y="4933687"/>
            <a:ext cx="1244686" cy="446272"/>
          </a:xfrm>
          <a:prstGeom prst="straightConnector1">
            <a:avLst/>
          </a:prstGeom>
          <a:ln w="9525" cmpd="sng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ATS Meeting 12/1/2021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Schulte: Muon Collider</a:t>
            </a:r>
          </a:p>
        </p:txBody>
      </p:sp>
      <p:sp>
        <p:nvSpPr>
          <p:cNvPr id="7" name="Rectangle 6"/>
          <p:cNvSpPr/>
          <p:nvPr/>
        </p:nvSpPr>
        <p:spPr>
          <a:xfrm>
            <a:off x="1150799" y="1049384"/>
            <a:ext cx="1435558" cy="20845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2021</a:t>
            </a:r>
          </a:p>
        </p:txBody>
      </p:sp>
      <p:sp>
        <p:nvSpPr>
          <p:cNvPr id="94" name="Rectangle 93"/>
          <p:cNvSpPr/>
          <p:nvPr/>
        </p:nvSpPr>
        <p:spPr>
          <a:xfrm>
            <a:off x="4020352" y="1045644"/>
            <a:ext cx="1435558" cy="20845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2023</a:t>
            </a:r>
          </a:p>
        </p:txBody>
      </p:sp>
      <p:sp>
        <p:nvSpPr>
          <p:cNvPr id="95" name="Rectangle 94"/>
          <p:cNvSpPr/>
          <p:nvPr/>
        </p:nvSpPr>
        <p:spPr>
          <a:xfrm>
            <a:off x="2576369" y="1045644"/>
            <a:ext cx="1435558" cy="20845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2022</a:t>
            </a:r>
          </a:p>
        </p:txBody>
      </p:sp>
      <p:sp>
        <p:nvSpPr>
          <p:cNvPr id="96" name="Rectangle 95"/>
          <p:cNvSpPr/>
          <p:nvPr/>
        </p:nvSpPr>
        <p:spPr>
          <a:xfrm>
            <a:off x="5465311" y="1045644"/>
            <a:ext cx="1435558" cy="20845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2024</a:t>
            </a:r>
          </a:p>
        </p:txBody>
      </p:sp>
      <p:sp>
        <p:nvSpPr>
          <p:cNvPr id="97" name="Rectangle 96"/>
          <p:cNvSpPr/>
          <p:nvPr/>
        </p:nvSpPr>
        <p:spPr>
          <a:xfrm>
            <a:off x="6902665" y="1045644"/>
            <a:ext cx="1435558" cy="20845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2025</a:t>
            </a:r>
          </a:p>
        </p:txBody>
      </p:sp>
      <p:sp>
        <p:nvSpPr>
          <p:cNvPr id="98" name="Rectangle 97"/>
          <p:cNvSpPr/>
          <p:nvPr/>
        </p:nvSpPr>
        <p:spPr>
          <a:xfrm>
            <a:off x="805520" y="1049384"/>
            <a:ext cx="358107" cy="20471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2" name="Process 91"/>
          <p:cNvSpPr/>
          <p:nvPr/>
        </p:nvSpPr>
        <p:spPr>
          <a:xfrm>
            <a:off x="4898655" y="5241120"/>
            <a:ext cx="3951629" cy="568443"/>
          </a:xfrm>
          <a:prstGeom prst="flowChartProcess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rgbClr val="000000"/>
                </a:solidFill>
              </a:rPr>
              <a:t>Progressively </a:t>
            </a:r>
            <a:r>
              <a:rPr lang="en-US" dirty="0" err="1">
                <a:solidFill>
                  <a:srgbClr val="000000"/>
                </a:solidFill>
              </a:rPr>
              <a:t>formalise</a:t>
            </a:r>
            <a:r>
              <a:rPr lang="en-US" dirty="0">
                <a:solidFill>
                  <a:srgbClr val="000000"/>
                </a:solidFill>
              </a:rPr>
              <a:t> study structure</a:t>
            </a:r>
          </a:p>
          <a:p>
            <a:r>
              <a:rPr lang="en-US" dirty="0">
                <a:solidFill>
                  <a:srgbClr val="000000"/>
                </a:solidFill>
              </a:rPr>
              <a:t>as work and contributions become clear</a:t>
            </a:r>
          </a:p>
        </p:txBody>
      </p:sp>
    </p:spTree>
    <p:extLst>
      <p:ext uri="{BB962C8B-B14F-4D97-AF65-F5344CB8AC3E}">
        <p14:creationId xmlns:p14="http://schemas.microsoft.com/office/powerpoint/2010/main" val="39065526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58800"/>
          </a:xfrm>
        </p:spPr>
        <p:txBody>
          <a:bodyPr>
            <a:noAutofit/>
          </a:bodyPr>
          <a:lstStyle/>
          <a:p>
            <a:r>
              <a:rPr lang="en-US" sz="3600" dirty="0"/>
              <a:t>Proposed </a:t>
            </a:r>
            <a:r>
              <a:rPr lang="en-US" sz="3600" dirty="0" err="1"/>
              <a:t>Workpackage</a:t>
            </a:r>
            <a:r>
              <a:rPr lang="en-US" sz="3600" dirty="0"/>
              <a:t> Resources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Some slides,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77359" y="1123434"/>
            <a:ext cx="9066642" cy="5078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 table of the initial estimated required resources in FTE years, specifying staff, post-doc and student. If possible, resources should be associated with the tasks.</a:t>
            </a:r>
          </a:p>
          <a:p>
            <a:r>
              <a:rPr lang="en-US" dirty="0"/>
              <a:t>This is only indicative to get over the shock of having to fill such tables.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Also a list of who is interested in participating to define the work and carry it out.</a:t>
            </a:r>
          </a:p>
          <a:p>
            <a:r>
              <a:rPr lang="en-US" dirty="0"/>
              <a:t>There is no commitment required.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6726495"/>
              </p:ext>
            </p:extLst>
          </p:nvPr>
        </p:nvGraphicFramePr>
        <p:xfrm>
          <a:off x="290993" y="2418080"/>
          <a:ext cx="8562013" cy="2291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934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4446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1298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1703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98508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2943101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Task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Staff</a:t>
                      </a:r>
                    </a:p>
                    <a:p>
                      <a:r>
                        <a:rPr lang="en-US" dirty="0"/>
                        <a:t>[pm]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postdoc [pm]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student [pm]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Cash</a:t>
                      </a:r>
                    </a:p>
                    <a:p>
                      <a:r>
                        <a:rPr lang="en-US" dirty="0"/>
                        <a:t>[</a:t>
                      </a:r>
                      <a:r>
                        <a:rPr lang="en-US" dirty="0" err="1"/>
                        <a:t>kEUR</a:t>
                      </a:r>
                      <a:r>
                        <a:rPr lang="en-US" dirty="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Comment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MDI 10+TeV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0.1-0.2 FTE/y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0.5 FTE/y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SY-STI</a:t>
                      </a:r>
                      <a:r>
                        <a:rPr lang="en-US" baseline="0" dirty="0"/>
                        <a:t> (CERN)</a:t>
                      </a:r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MDI 3 TeV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0.3 FTE/y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0.5 FTE/Y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INFN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76535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162602</TotalTime>
  <Words>1112</Words>
  <Application>Microsoft Macintosh PowerPoint</Application>
  <PresentationFormat>On-screen Show (4:3)</PresentationFormat>
  <Paragraphs>136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 Narrow</vt:lpstr>
      <vt:lpstr>Calibri</vt:lpstr>
      <vt:lpstr>Cambria Math</vt:lpstr>
      <vt:lpstr>Wingdings</vt:lpstr>
      <vt:lpstr>Arial</vt:lpstr>
      <vt:lpstr>Office Theme</vt:lpstr>
      <vt:lpstr>IMCC - 1</vt:lpstr>
      <vt:lpstr>Proposed Workpackage Description</vt:lpstr>
      <vt:lpstr>Proposed Workpackage Tasks</vt:lpstr>
      <vt:lpstr>Proposed Workpackage Timeline</vt:lpstr>
      <vt:lpstr>Timeline until next ESPPU</vt:lpstr>
      <vt:lpstr>Proposed Workpackage Resources</vt:lpstr>
    </vt:vector>
  </TitlesOfParts>
  <Company>CERN</Company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Daniel Schulte</dc:creator>
  <cp:lastModifiedBy>Microsoft Office User</cp:lastModifiedBy>
  <cp:revision>561</cp:revision>
  <cp:lastPrinted>2021-07-07T17:27:45Z</cp:lastPrinted>
  <dcterms:created xsi:type="dcterms:W3CDTF">2019-06-07T07:36:38Z</dcterms:created>
  <dcterms:modified xsi:type="dcterms:W3CDTF">2021-07-12T10:55:56Z</dcterms:modified>
</cp:coreProperties>
</file>