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52" r:id="rId1"/>
  </p:sldMasterIdLst>
  <p:notesMasterIdLst>
    <p:notesMasterId r:id="rId24"/>
  </p:notesMasterIdLst>
  <p:handoutMasterIdLst>
    <p:handoutMasterId r:id="rId25"/>
  </p:handoutMasterIdLst>
  <p:sldIdLst>
    <p:sldId id="327" r:id="rId2"/>
    <p:sldId id="278" r:id="rId3"/>
    <p:sldId id="288" r:id="rId4"/>
    <p:sldId id="315" r:id="rId5"/>
    <p:sldId id="302" r:id="rId6"/>
    <p:sldId id="328" r:id="rId7"/>
    <p:sldId id="329" r:id="rId8"/>
    <p:sldId id="306" r:id="rId9"/>
    <p:sldId id="303" r:id="rId10"/>
    <p:sldId id="310" r:id="rId11"/>
    <p:sldId id="311" r:id="rId12"/>
    <p:sldId id="322" r:id="rId13"/>
    <p:sldId id="316" r:id="rId14"/>
    <p:sldId id="317" r:id="rId15"/>
    <p:sldId id="323" r:id="rId16"/>
    <p:sldId id="318" r:id="rId17"/>
    <p:sldId id="330" r:id="rId18"/>
    <p:sldId id="321" r:id="rId19"/>
    <p:sldId id="279" r:id="rId20"/>
    <p:sldId id="324" r:id="rId21"/>
    <p:sldId id="325" r:id="rId22"/>
    <p:sldId id="326" r:id="rId23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6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13" autoAdjust="0"/>
    <p:restoredTop sz="74224" autoAdjust="0"/>
  </p:normalViewPr>
  <p:slideViewPr>
    <p:cSldViewPr snapToObjects="1" showGuides="1">
      <p:cViewPr varScale="1">
        <p:scale>
          <a:sx n="155" d="100"/>
          <a:sy n="155" d="100"/>
        </p:scale>
        <p:origin x="1818" y="11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03EEF-9089-C744-8C93-EE73F8B15776}" type="datetimeFigureOut">
              <a:rPr lang="fr-FR" smtClean="0"/>
              <a:pPr/>
              <a:t>13/07/2021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F8E451-F231-B046-B379-61FE019F64C0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57F9A8-E4A4-1C40-93CC-37CDF0C3283E}" type="datetimeFigureOut">
              <a:rPr lang="fr-FR" smtClean="0"/>
              <a:pPr/>
              <a:t>13/07/2021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393A5D-14D6-4646-84B9-A0E78F83D06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74549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98688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92358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95951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70915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076298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32460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325492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791293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303353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43443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580343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132778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36549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60249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23412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2972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73453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653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20103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39257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 smtClean="0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016794"/>
            <a:ext cx="8305800" cy="37957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 smtClean="0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 smtClean="0"/>
              <a:t>Nom Prenom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4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 smtClean="0"/>
              <a:t>Nom Prenom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 smtClean="0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305800" cy="353615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 smtClean="0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 smtClean="0"/>
              <a:t>Nom Prenom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GB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 smtClean="0"/>
              <a:t>Nom Prenom 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GB" dirty="0"/>
              <a:t>Click </a:t>
            </a:r>
            <a:r>
              <a:rPr lang="en-GB" dirty="0" smtClean="0"/>
              <a:t>to </a:t>
            </a:r>
            <a:r>
              <a:rPr lang="en-GB" dirty="0"/>
              <a:t>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18/01/2021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Muon Collider Design Meeting (EDMS 2469628)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49704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4705350"/>
            <a:ext cx="9144000" cy="508000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129201" y="133350"/>
            <a:ext cx="1013799" cy="1013799"/>
          </a:xfrm>
          <a:prstGeom prst="rect">
            <a:avLst/>
          </a:prstGeom>
        </p:spPr>
      </p:pic>
      <p:pic>
        <p:nvPicPr>
          <p:cNvPr id="5" name="Image 4" descr="MCC-LogoCERN.jp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8305800" y="209550"/>
            <a:ext cx="609600" cy="6096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61" r:id="rId4"/>
    <p:sldLayoutId id="2147483649" r:id="rId5"/>
    <p:sldLayoutId id="2147483650" r:id="rId6"/>
    <p:sldLayoutId id="2147483651" r:id="rId7"/>
    <p:sldLayoutId id="2147483670" r:id="rId8"/>
    <p:sldLayoutId id="2147483671" r:id="rId9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3.jpe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78DE9D-5781-6A45-9F93-0CDA5A8FF079}"/>
              </a:ext>
            </a:extLst>
          </p:cNvPr>
          <p:cNvSpPr txBox="1">
            <a:spLocks/>
          </p:cNvSpPr>
          <p:nvPr/>
        </p:nvSpPr>
        <p:spPr>
          <a:xfrm>
            <a:off x="323528" y="2355726"/>
            <a:ext cx="8676569" cy="2368289"/>
          </a:xfr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</a:pPr>
            <a:r>
              <a:rPr lang="de-DE" dirty="0" smtClean="0"/>
              <a:t>Plans for a </a:t>
            </a:r>
            <a:r>
              <a:rPr lang="de-DE" dirty="0" err="1" smtClean="0"/>
              <a:t>refined</a:t>
            </a:r>
            <a:r>
              <a:rPr lang="de-DE" dirty="0" smtClean="0"/>
              <a:t> dose </a:t>
            </a:r>
            <a:r>
              <a:rPr lang="de-DE" dirty="0" err="1" smtClean="0"/>
              <a:t>model</a:t>
            </a:r>
            <a:r>
              <a:rPr lang="de-DE" dirty="0" smtClean="0"/>
              <a:t> (Claudia Ahdida)</a:t>
            </a:r>
            <a:endParaRPr lang="en-GB" dirty="0"/>
          </a:p>
          <a:p>
            <a:pPr lvl="0">
              <a:spcAft>
                <a:spcPts val="1200"/>
              </a:spcAft>
            </a:pPr>
            <a:r>
              <a:rPr lang="en-GB" dirty="0"/>
              <a:t>First considerations for a surface </a:t>
            </a:r>
            <a:r>
              <a:rPr lang="en-GB" dirty="0" smtClean="0"/>
              <a:t>map </a:t>
            </a:r>
            <a:r>
              <a:rPr lang="de-DE" dirty="0" smtClean="0"/>
              <a:t>(Youri Robert)</a:t>
            </a:r>
            <a:endParaRPr lang="en-GB" dirty="0"/>
          </a:p>
          <a:p>
            <a:endParaRPr lang="en-GB" sz="2400" dirty="0"/>
          </a:p>
        </p:txBody>
      </p:sp>
      <p:sp>
        <p:nvSpPr>
          <p:cNvPr id="4" name="Titre 5"/>
          <p:cNvSpPr txBox="1">
            <a:spLocks/>
          </p:cNvSpPr>
          <p:nvPr/>
        </p:nvSpPr>
        <p:spPr>
          <a:xfrm>
            <a:off x="1295400" y="206375"/>
            <a:ext cx="6781800" cy="857250"/>
          </a:xfr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GB" dirty="0" smtClean="0"/>
              <a:t>Program of joint RP, MDI and HEC session 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5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1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8721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286AA-E1CF-5648-9807-1767FDFF9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664" y="273844"/>
            <a:ext cx="6529536" cy="543479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rial Narrow" panose="020B0606020202030204" pitchFamily="34" charset="0"/>
              </a:rPr>
              <a:t>Dose assessment</a:t>
            </a:r>
            <a:endParaRPr lang="en-GB" dirty="0">
              <a:latin typeface="Arial Narrow" panose="020B0606020202030204" pitchFamily="34" charset="0"/>
            </a:endParaRPr>
          </a:p>
        </p:txBody>
      </p:sp>
      <p:sp>
        <p:nvSpPr>
          <p:cNvPr id="11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10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87847" y="1393350"/>
            <a:ext cx="4672185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latin typeface="Arial Narrow" panose="020B0606020202030204" pitchFamily="34" charset="0"/>
              </a:rPr>
              <a:t>Identify representative person from public for a final dose assessment </a:t>
            </a:r>
            <a:endParaRPr lang="en-US" sz="1400" dirty="0" smtClean="0">
              <a:latin typeface="Arial Narrow" panose="020B0606020202030204" pitchFamily="34" charset="0"/>
            </a:endParaRPr>
          </a:p>
          <a:p>
            <a:pPr marL="214313" indent="-21431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 Narrow" panose="020B0606020202030204" pitchFamily="34" charset="0"/>
              </a:rPr>
              <a:t>As a general worst case scenario, one would have to assume maximum exposure and irradiation conditions (e.g. sick person lying in bed 24/7 at the location of the maximum dose)</a:t>
            </a:r>
          </a:p>
          <a:p>
            <a:pPr marL="182563" indent="-182563">
              <a:spcAft>
                <a:spcPts val="600"/>
              </a:spcAft>
            </a:pPr>
            <a:r>
              <a:rPr lang="en-GB" sz="1400" dirty="0">
                <a:latin typeface="Arial Narrow" panose="020B0606020202030204" pitchFamily="34" charset="0"/>
              </a:rPr>
              <a:t>	</a:t>
            </a:r>
            <a:r>
              <a:rPr lang="en-GB" sz="1400" dirty="0" smtClean="0">
                <a:latin typeface="Arial Narrow" panose="020B0606020202030204" pitchFamily="34" charset="0"/>
              </a:rPr>
              <a:t>→ Dose optimization to O(10) </a:t>
            </a:r>
            <a:r>
              <a:rPr lang="el-GR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GB" sz="1400" dirty="0" err="1" smtClean="0">
                <a:latin typeface="Arial Narrow" panose="020B0606020202030204" pitchFamily="34" charset="0"/>
              </a:rPr>
              <a:t>Sv</a:t>
            </a:r>
            <a:r>
              <a:rPr lang="en-GB" sz="1400" dirty="0">
                <a:latin typeface="Arial Narrow" panose="020B0606020202030204" pitchFamily="34" charset="0"/>
              </a:rPr>
              <a:t>/</a:t>
            </a:r>
            <a:r>
              <a:rPr lang="en-GB" sz="1400" dirty="0" smtClean="0">
                <a:latin typeface="Arial Narrow" panose="020B0606020202030204" pitchFamily="34" charset="0"/>
              </a:rPr>
              <a:t>year</a:t>
            </a:r>
            <a:endParaRPr lang="en-US" sz="1400" dirty="0" smtClean="0">
              <a:latin typeface="Arial Narrow" panose="020B0606020202030204" pitchFamily="34" charset="0"/>
            </a:endParaRPr>
          </a:p>
          <a:p>
            <a:pPr marL="214313" indent="-21431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 Narrow" panose="020B0606020202030204" pitchFamily="34" charset="0"/>
              </a:rPr>
              <a:t>Depending on the dose surface map, for certain regions of higher dose (e.g. for critical straight sections), possible exclusion of such a worst case scenario even for the far future</a:t>
            </a:r>
          </a:p>
          <a:p>
            <a:pPr marL="182563">
              <a:spcAft>
                <a:spcPts val="600"/>
              </a:spcAft>
            </a:pPr>
            <a:r>
              <a:rPr lang="en-GB" sz="1400" dirty="0" smtClean="0">
                <a:latin typeface="Arial Narrow" panose="020B0606020202030204" pitchFamily="34" charset="0"/>
              </a:rPr>
              <a:t>→ Dose higher than </a:t>
            </a:r>
            <a:r>
              <a:rPr lang="en-GB" sz="1400" dirty="0">
                <a:latin typeface="Arial Narrow" panose="020B0606020202030204" pitchFamily="34" charset="0"/>
              </a:rPr>
              <a:t>O(10) </a:t>
            </a:r>
            <a:r>
              <a:rPr lang="el-G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GB" sz="1400" dirty="0" err="1" smtClean="0">
                <a:latin typeface="Arial Narrow" panose="020B0606020202030204" pitchFamily="34" charset="0"/>
              </a:rPr>
              <a:t>Sv</a:t>
            </a:r>
            <a:r>
              <a:rPr lang="en-GB" sz="1400" dirty="0" smtClean="0">
                <a:latin typeface="Arial Narrow" panose="020B0606020202030204" pitchFamily="34" charset="0"/>
              </a:rPr>
              <a:t>/year depending on possible exposure scenarios (e.g. lake, mountains, ocean, exclusion area)</a:t>
            </a:r>
          </a:p>
          <a:p>
            <a:pPr marL="449263" lvl="1" indent="-266700">
              <a:spcAft>
                <a:spcPts val="600"/>
              </a:spcAft>
              <a:buFont typeface="Arial Narrow" panose="020B0606020202030204" pitchFamily="34" charset="0"/>
              <a:buChar char="−"/>
            </a:pPr>
            <a:r>
              <a:rPr lang="en-US" sz="1400" dirty="0" smtClean="0">
                <a:latin typeface="Arial Narrow" panose="020B0606020202030204" pitchFamily="34" charset="0"/>
              </a:rPr>
              <a:t>Depends on acceptance by authorities and public</a:t>
            </a:r>
          </a:p>
          <a:p>
            <a:pPr marL="449263" lvl="1" indent="-266700">
              <a:spcAft>
                <a:spcPts val="600"/>
              </a:spcAft>
              <a:buFont typeface="Arial Narrow" panose="020B0606020202030204" pitchFamily="34" charset="0"/>
              <a:buChar char="−"/>
            </a:pPr>
            <a:r>
              <a:rPr lang="en-US" sz="1400" dirty="0" smtClean="0">
                <a:latin typeface="Arial Narrow" panose="020B0606020202030204" pitchFamily="34" charset="0"/>
              </a:rPr>
              <a:t>Uncertainty of the dose surface map</a:t>
            </a:r>
            <a:endParaRPr lang="en-GB" sz="1400" dirty="0">
              <a:solidFill>
                <a:schemeClr val="accent1"/>
              </a:solidFill>
              <a:latin typeface="Arial Narrow" panose="020B060602020203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404307" y="4788769"/>
            <a:ext cx="81624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>
                <a:latin typeface="Arial Narrow" panose="020B0606020202030204" pitchFamily="34" charset="0"/>
                <a:cs typeface="Arial" panose="020B0604020202020204" pitchFamily="34" charset="0"/>
              </a:rPr>
              <a:t>100 rem = 1Sv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8397" y="2139702"/>
            <a:ext cx="3316200" cy="143987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580112" y="1393350"/>
            <a:ext cx="33162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Arial Narrow" panose="020B0606020202030204" pitchFamily="34" charset="0"/>
              </a:rPr>
              <a:t>ICRP and IAEA Safety standards </a:t>
            </a:r>
            <a:r>
              <a:rPr lang="en-US" sz="1100" dirty="0" smtClean="0">
                <a:latin typeface="Arial Narrow" panose="020B0606020202030204" pitchFamily="34" charset="0"/>
              </a:rPr>
              <a:t>– </a:t>
            </a:r>
            <a:br>
              <a:rPr lang="en-US" sz="1100" dirty="0" smtClean="0">
                <a:latin typeface="Arial Narrow" panose="020B0606020202030204" pitchFamily="34" charset="0"/>
              </a:rPr>
            </a:br>
            <a:r>
              <a:rPr lang="en-US" sz="1100" dirty="0" smtClean="0">
                <a:latin typeface="Arial Narrow" panose="020B0606020202030204" pitchFamily="34" charset="0"/>
              </a:rPr>
              <a:t>Relationship between dose limit, generic and specific dose constraint, and optimization level</a:t>
            </a:r>
            <a:endParaRPr lang="en-GB" sz="1100" dirty="0">
              <a:latin typeface="Arial Narrow" panose="020B060602020203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681155" y="3725760"/>
            <a:ext cx="3706854" cy="193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Aft>
                <a:spcPts val="450"/>
              </a:spcAft>
            </a:pPr>
            <a:r>
              <a:rPr lang="en-GB" sz="600" dirty="0">
                <a:latin typeface="Courier" pitchFamily="2" charset="0"/>
              </a:rPr>
              <a:t>IAEA Safety Standards, General Safety </a:t>
            </a:r>
            <a:r>
              <a:rPr lang="en-GB" sz="600" dirty="0" smtClean="0">
                <a:latin typeface="Courier" pitchFamily="2" charset="0"/>
              </a:rPr>
              <a:t>Guide, No</a:t>
            </a:r>
            <a:r>
              <a:rPr lang="en-GB" sz="600" dirty="0">
                <a:latin typeface="Courier" pitchFamily="2" charset="0"/>
              </a:rPr>
              <a:t>. GSG-9</a:t>
            </a:r>
          </a:p>
        </p:txBody>
      </p:sp>
      <p:sp>
        <p:nvSpPr>
          <p:cNvPr id="20" name="Chevron 19"/>
          <p:cNvSpPr/>
          <p:nvPr/>
        </p:nvSpPr>
        <p:spPr>
          <a:xfrm>
            <a:off x="3580022" y="4419366"/>
            <a:ext cx="237907" cy="273026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 bwMode="gray">
          <a:xfrm>
            <a:off x="4195407" y="4463546"/>
            <a:ext cx="1234047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smtClean="0">
                <a:latin typeface="Arial Narrow" panose="020B0606020202030204" pitchFamily="34" charset="0"/>
              </a:rPr>
              <a:t>Sensitivity analysis</a:t>
            </a:r>
            <a:endParaRPr lang="en-US" sz="12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4150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286AA-E1CF-5648-9807-1767FDFF9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664" y="273844"/>
            <a:ext cx="6529536" cy="543479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Arial Narrow" panose="020B0606020202030204" pitchFamily="34" charset="0"/>
              </a:rPr>
              <a:t>Sensitivity analysis and demonstration of compliance</a:t>
            </a:r>
            <a:endParaRPr lang="en-GB" dirty="0">
              <a:latin typeface="Arial Narrow" panose="020B0606020202030204" pitchFamily="34" charset="0"/>
            </a:endParaRPr>
          </a:p>
        </p:txBody>
      </p:sp>
      <p:sp>
        <p:nvSpPr>
          <p:cNvPr id="11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11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572000" y="1933577"/>
            <a:ext cx="3888432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Arial Narrow" panose="020B0606020202030204" pitchFamily="34" charset="0"/>
              </a:rPr>
              <a:t>Evaluate means to demonstrate compliance of the dose estimates, </a:t>
            </a:r>
            <a:r>
              <a:rPr lang="en-GB" sz="1400" dirty="0">
                <a:latin typeface="Arial Narrow" panose="020B0606020202030204" pitchFamily="34" charset="0"/>
              </a:rPr>
              <a:t>both at the source (emission) and impact side (</a:t>
            </a:r>
            <a:r>
              <a:rPr lang="en-GB" sz="1400" dirty="0" err="1">
                <a:latin typeface="Arial Narrow" panose="020B0606020202030204" pitchFamily="34" charset="0"/>
              </a:rPr>
              <a:t>immission</a:t>
            </a:r>
            <a:r>
              <a:rPr lang="en-GB" sz="1400" dirty="0">
                <a:latin typeface="Arial Narrow" panose="020B0606020202030204" pitchFamily="34" charset="0"/>
              </a:rPr>
              <a:t>) </a:t>
            </a:r>
            <a:endParaRPr lang="en-GB" sz="1400" dirty="0" smtClean="0">
              <a:latin typeface="Arial Narrow" panose="020B0606020202030204" pitchFamily="34" charset="0"/>
            </a:endParaRP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1400" dirty="0">
              <a:latin typeface="Arial Narrow" panose="020B0606020202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51123" y="2864985"/>
            <a:ext cx="2520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Source side</a:t>
            </a:r>
            <a:endParaRPr lang="en-GB" sz="1400" b="1" dirty="0">
              <a:solidFill>
                <a:schemeClr val="accent1"/>
              </a:solidFill>
              <a:latin typeface="Arial Narrow" panose="020B0606020202030204" pitchFamily="34" charset="0"/>
            </a:endParaRPr>
          </a:p>
          <a:p>
            <a:endParaRPr lang="en-GB" sz="1400" b="1" dirty="0">
              <a:solidFill>
                <a:schemeClr val="accent1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48264" y="2872295"/>
            <a:ext cx="20949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Impact side</a:t>
            </a:r>
            <a:endParaRPr lang="en-GB" sz="1400" b="1" dirty="0">
              <a:solidFill>
                <a:schemeClr val="accent1"/>
              </a:solidFill>
              <a:latin typeface="Arial Narrow" panose="020B0606020202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734319" y="3147814"/>
            <a:ext cx="187220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313" indent="-21431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 Narrow" panose="020B0606020202030204" pitchFamily="34" charset="0"/>
              </a:rPr>
              <a:t>Measure muon beam parameters (e.g. divergence)</a:t>
            </a:r>
            <a:endParaRPr lang="en-GB" sz="1400" dirty="0">
              <a:latin typeface="Arial Narrow" panose="020B0606020202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9552" y="1582823"/>
            <a:ext cx="2520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Sensitivity analysis</a:t>
            </a:r>
            <a:endParaRPr lang="en-GB" sz="1400" b="1" dirty="0">
              <a:solidFill>
                <a:schemeClr val="accent1"/>
              </a:solidFill>
              <a:latin typeface="Arial Narrow" panose="020B0606020202030204" pitchFamily="34" charset="0"/>
            </a:endParaRPr>
          </a:p>
          <a:p>
            <a:endParaRPr lang="en-GB" sz="1400" b="1" dirty="0">
              <a:solidFill>
                <a:schemeClr val="accent1"/>
              </a:solidFill>
              <a:latin typeface="Arial Narrow" panose="020B0606020202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16016" y="1582823"/>
            <a:ext cx="2520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Demonstration of compliance</a:t>
            </a:r>
            <a:endParaRPr lang="en-GB" sz="1400" b="1" dirty="0">
              <a:solidFill>
                <a:schemeClr val="accent1"/>
              </a:solidFill>
              <a:latin typeface="Arial Narrow" panose="020B060602020203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8002" y="3664767"/>
            <a:ext cx="3703957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 Narrow" panose="020B0606020202030204" pitchFamily="34" charset="0"/>
              </a:rPr>
              <a:t>Uncertainties of dose estimate to be defined based on the various underlying parameters and assumptions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 Narrow" panose="020B0606020202030204" pitchFamily="34" charset="0"/>
              </a:rPr>
              <a:t>This includes uncertainties for the dose distribution as well as its projection on the surface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 smtClean="0">
              <a:latin typeface="Arial Narrow" panose="020B0606020202030204" pitchFamily="34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6934202" y="3193980"/>
            <a:ext cx="2108961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313" indent="-21431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 Narrow" panose="020B0606020202030204" pitchFamily="34" charset="0"/>
              </a:rPr>
              <a:t>Design </a:t>
            </a:r>
            <a:r>
              <a:rPr lang="en-US" sz="1400" dirty="0">
                <a:latin typeface="Arial Narrow" panose="020B0606020202030204" pitchFamily="34" charset="0"/>
              </a:rPr>
              <a:t>suitable monitoring </a:t>
            </a:r>
            <a:r>
              <a:rPr lang="en-US" sz="1400" dirty="0" smtClean="0">
                <a:latin typeface="Arial Narrow" panose="020B0606020202030204" pitchFamily="34" charset="0"/>
              </a:rPr>
              <a:t>instrumentation for measuring the dose from the secondary particles produced by the neutrino radiation</a:t>
            </a:r>
            <a:endParaRPr lang="en-US" sz="1400" dirty="0">
              <a:latin typeface="Arial Narrow" panose="020B0606020202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592" y="2057917"/>
            <a:ext cx="3696394" cy="1489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2143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5" name="Titre 5"/>
          <p:cNvSpPr txBox="1">
            <a:spLocks/>
          </p:cNvSpPr>
          <p:nvPr/>
        </p:nvSpPr>
        <p:spPr>
          <a:xfrm>
            <a:off x="1295400" y="206375"/>
            <a:ext cx="6781800" cy="857250"/>
          </a:xfr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dirty="0" smtClean="0"/>
              <a:t>Proposed </a:t>
            </a:r>
            <a:r>
              <a:rPr lang="en-US" dirty="0" err="1" smtClean="0"/>
              <a:t>Workpackage</a:t>
            </a:r>
            <a:r>
              <a:rPr lang="en-US" dirty="0" smtClean="0"/>
              <a:t> Description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51520" y="1421643"/>
            <a:ext cx="8640960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b="1" dirty="0" smtClean="0">
                <a:latin typeface="Arial Narrow" panose="020B0606020202030204" pitchFamily="34" charset="0"/>
              </a:rPr>
              <a:t>Neutrino radiation</a:t>
            </a:r>
            <a:endParaRPr lang="en-US" sz="1400" dirty="0" smtClean="0">
              <a:latin typeface="Arial Narrow" panose="020B060602020203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14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Refined </a:t>
            </a:r>
            <a:r>
              <a:rPr lang="en-GB" sz="1400" b="1" dirty="0">
                <a:solidFill>
                  <a:schemeClr val="accent1"/>
                </a:solidFill>
                <a:latin typeface="Arial Narrow" panose="020B0606020202030204" pitchFamily="34" charset="0"/>
              </a:rPr>
              <a:t>dose model </a:t>
            </a:r>
          </a:p>
          <a:p>
            <a:pPr marL="357188" lvl="1">
              <a:spcAft>
                <a:spcPts val="600"/>
              </a:spcAft>
            </a:pPr>
            <a:r>
              <a:rPr lang="en-GB" sz="1400" dirty="0" smtClean="0">
                <a:latin typeface="Arial Narrow" panose="020B0606020202030204" pitchFamily="34" charset="0"/>
              </a:rPr>
              <a:t>A refined dose model for </a:t>
            </a:r>
            <a:r>
              <a:rPr lang="en-GB" sz="1400" dirty="0">
                <a:latin typeface="Arial Narrow" panose="020B0606020202030204" pitchFamily="34" charset="0"/>
              </a:rPr>
              <a:t>a reliable and precise estimation of neutrino-induced doses outside the complex shall be developed and used for a collider ring optimization to minimise the </a:t>
            </a:r>
            <a:r>
              <a:rPr lang="en-GB" sz="1400" dirty="0" err="1">
                <a:latin typeface="Arial Narrow" panose="020B0606020202030204" pitchFamily="34" charset="0"/>
              </a:rPr>
              <a:t>dosimetric</a:t>
            </a:r>
            <a:r>
              <a:rPr lang="en-GB" sz="1400" dirty="0">
                <a:latin typeface="Arial Narrow" panose="020B0606020202030204" pitchFamily="34" charset="0"/>
              </a:rPr>
              <a:t> impact on the </a:t>
            </a:r>
            <a:r>
              <a:rPr lang="en-GB" sz="1400" dirty="0" smtClean="0">
                <a:latin typeface="Arial Narrow" panose="020B0606020202030204" pitchFamily="34" charset="0"/>
              </a:rPr>
              <a:t>public</a:t>
            </a:r>
            <a:endParaRPr lang="en-GB" sz="1400" dirty="0">
              <a:latin typeface="Arial Narrow" panose="020B060602020203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14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Mitigation by movers</a:t>
            </a:r>
            <a:endParaRPr lang="en-GB" sz="1400" dirty="0" smtClean="0">
              <a:latin typeface="Arial Narrow" panose="020B0606020202030204" pitchFamily="34" charset="0"/>
            </a:endParaRPr>
          </a:p>
          <a:p>
            <a:pPr marL="357188" indent="-357188">
              <a:spcAft>
                <a:spcPts val="1200"/>
              </a:spcAft>
            </a:pPr>
            <a:r>
              <a:rPr lang="en-GB" sz="1400" dirty="0">
                <a:latin typeface="Arial Narrow" panose="020B0606020202030204" pitchFamily="34" charset="0"/>
              </a:rPr>
              <a:t>	</a:t>
            </a:r>
            <a:r>
              <a:rPr lang="en-GB" sz="1400" dirty="0" smtClean="0">
                <a:latin typeface="Arial Narrow" panose="020B0606020202030204" pitchFamily="34" charset="0"/>
              </a:rPr>
              <a:t>Mitigation by movers, which </a:t>
            </a:r>
            <a:r>
              <a:rPr lang="en-GB" sz="1400" dirty="0">
                <a:latin typeface="Arial Narrow" panose="020B0606020202030204" pitchFamily="34" charset="0"/>
              </a:rPr>
              <a:t>move the beam line components to change the beam direction by deforming the beamline in the vertical </a:t>
            </a:r>
            <a:r>
              <a:rPr lang="en-GB" sz="1400" dirty="0" smtClean="0">
                <a:latin typeface="Arial Narrow" panose="020B0606020202030204" pitchFamily="34" charset="0"/>
              </a:rPr>
              <a:t>plane</a:t>
            </a:r>
            <a:endParaRPr lang="en-US" sz="1400" dirty="0">
              <a:latin typeface="Arial Narrow" panose="020B0606020202030204" pitchFamily="34" charset="0"/>
            </a:endParaRPr>
          </a:p>
          <a:p>
            <a:pPr>
              <a:spcAft>
                <a:spcPts val="600"/>
              </a:spcAft>
            </a:pPr>
            <a:r>
              <a:rPr lang="en-US" sz="1400" b="1" dirty="0" smtClean="0">
                <a:latin typeface="Arial Narrow" panose="020B0606020202030204" pitchFamily="34" charset="0"/>
              </a:rPr>
              <a:t>Additional RP challenges</a:t>
            </a:r>
            <a:endParaRPr lang="en-US" sz="1400" dirty="0" smtClean="0">
              <a:latin typeface="Arial Narrow" panose="020B0606020202030204" pitchFamily="34" charset="0"/>
            </a:endParaRPr>
          </a:p>
          <a:p>
            <a:pPr marL="342900" indent="-342900">
              <a:buFont typeface="+mj-lt"/>
              <a:buAutoNum type="arabicPeriod" startAt="3"/>
            </a:pPr>
            <a:r>
              <a:rPr lang="en-US" sz="1400" b="1" dirty="0">
                <a:solidFill>
                  <a:schemeClr val="accent1"/>
                </a:solidFill>
                <a:latin typeface="Arial Narrow" panose="020B0606020202030204" pitchFamily="34" charset="0"/>
              </a:rPr>
              <a:t>Test facility</a:t>
            </a:r>
          </a:p>
          <a:p>
            <a:pPr marL="357188" lvl="1">
              <a:spcAft>
                <a:spcPts val="600"/>
              </a:spcAft>
            </a:pPr>
            <a:r>
              <a:rPr lang="en-GB" sz="1400" dirty="0">
                <a:latin typeface="Arial Narrow" panose="020B0606020202030204" pitchFamily="34" charset="0"/>
              </a:rPr>
              <a:t>The </a:t>
            </a:r>
            <a:r>
              <a:rPr lang="en-GB" sz="1400" dirty="0" smtClean="0">
                <a:latin typeface="Arial Narrow" panose="020B0606020202030204" pitchFamily="34" charset="0"/>
              </a:rPr>
              <a:t>test facility design will have to be optimised w.r.t. prompt and residual radiation, air/He/N activation, water and soil activation, and radioactive waste production, </a:t>
            </a:r>
            <a:r>
              <a:rPr lang="en-GB" sz="1400" dirty="0">
                <a:latin typeface="Arial Narrow" panose="020B0606020202030204" pitchFamily="34" charset="0"/>
              </a:rPr>
              <a:t>particularly when aiming </a:t>
            </a:r>
            <a:r>
              <a:rPr lang="en-GB" sz="1400" dirty="0" smtClean="0">
                <a:latin typeface="Arial Narrow" panose="020B0606020202030204" pitchFamily="34" charset="0"/>
              </a:rPr>
              <a:t>at potentially upgrading </a:t>
            </a:r>
            <a:r>
              <a:rPr lang="en-GB" sz="1400" dirty="0">
                <a:latin typeface="Arial Narrow" panose="020B0606020202030204" pitchFamily="34" charset="0"/>
              </a:rPr>
              <a:t>to </a:t>
            </a:r>
            <a:r>
              <a:rPr lang="en-GB" sz="1400" dirty="0" smtClean="0">
                <a:latin typeface="Arial Narrow" panose="020B0606020202030204" pitchFamily="34" charset="0"/>
              </a:rPr>
              <a:t>O(4) </a:t>
            </a:r>
            <a:r>
              <a:rPr lang="en-GB" sz="1400" dirty="0">
                <a:latin typeface="Arial Narrow" panose="020B0606020202030204" pitchFamily="34" charset="0"/>
              </a:rPr>
              <a:t>MW beam </a:t>
            </a:r>
            <a:r>
              <a:rPr lang="en-GB" sz="1400" dirty="0" smtClean="0">
                <a:latin typeface="Arial Narrow" panose="020B0606020202030204" pitchFamily="34" charset="0"/>
              </a:rPr>
              <a:t>power </a:t>
            </a:r>
            <a:endParaRPr lang="en-US" sz="1400" dirty="0">
              <a:latin typeface="Arial Narrow" panose="020B0606020202030204" pitchFamily="34" charset="0"/>
            </a:endParaRPr>
          </a:p>
          <a:p>
            <a:pPr marL="342900" indent="-342900">
              <a:buFont typeface="+mj-lt"/>
              <a:buAutoNum type="arabicPeriod" startAt="3"/>
            </a:pPr>
            <a:r>
              <a:rPr lang="en-US" sz="1400" b="1" dirty="0">
                <a:solidFill>
                  <a:schemeClr val="accent1"/>
                </a:solidFill>
                <a:latin typeface="Arial Narrow" panose="020B0606020202030204" pitchFamily="34" charset="0"/>
              </a:rPr>
              <a:t>Key areas of the complex</a:t>
            </a:r>
            <a:endParaRPr lang="en-GB" sz="1400" b="1" dirty="0">
              <a:solidFill>
                <a:schemeClr val="accent1"/>
              </a:solidFill>
              <a:latin typeface="Arial Narrow" panose="020B0606020202030204" pitchFamily="34" charset="0"/>
            </a:endParaRPr>
          </a:p>
          <a:p>
            <a:pPr marL="357188" lvl="1">
              <a:spcAft>
                <a:spcPts val="600"/>
              </a:spcAft>
            </a:pPr>
            <a:r>
              <a:rPr lang="en-GB" sz="1400" dirty="0">
                <a:latin typeface="Arial Narrow" panose="020B0606020202030204" pitchFamily="34" charset="0"/>
              </a:rPr>
              <a:t>Similarly to the test facility, also for the key areas of the muon collider complex, the main </a:t>
            </a:r>
            <a:r>
              <a:rPr lang="en-GB" sz="1400" dirty="0" smtClean="0">
                <a:latin typeface="Arial Narrow" panose="020B0606020202030204" pitchFamily="34" charset="0"/>
              </a:rPr>
              <a:t>RP challenges </a:t>
            </a:r>
            <a:r>
              <a:rPr lang="en-GB" sz="1400" dirty="0">
                <a:latin typeface="Arial Narrow" panose="020B0606020202030204" pitchFamily="34" charset="0"/>
              </a:rPr>
              <a:t>should be </a:t>
            </a:r>
            <a:r>
              <a:rPr lang="en-GB" sz="1400" dirty="0" smtClean="0">
                <a:latin typeface="Arial Narrow" panose="020B0606020202030204" pitchFamily="34" charset="0"/>
              </a:rPr>
              <a:t>investigated </a:t>
            </a:r>
            <a:r>
              <a:rPr lang="en-GB" sz="1400" dirty="0">
                <a:latin typeface="Arial Narrow" panose="020B0606020202030204" pitchFamily="34" charset="0"/>
              </a:rPr>
              <a:t>at an early </a:t>
            </a:r>
            <a:r>
              <a:rPr lang="en-GB" sz="1400" dirty="0" smtClean="0">
                <a:latin typeface="Arial Narrow" panose="020B0606020202030204" pitchFamily="34" charset="0"/>
              </a:rPr>
              <a:t>design stage</a:t>
            </a:r>
            <a:endParaRPr lang="en-US" sz="14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5523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5" name="Titre 5"/>
          <p:cNvSpPr txBox="1">
            <a:spLocks/>
          </p:cNvSpPr>
          <p:nvPr/>
        </p:nvSpPr>
        <p:spPr>
          <a:xfrm>
            <a:off x="1295400" y="206375"/>
            <a:ext cx="6781800" cy="857250"/>
          </a:xfr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dirty="0"/>
              <a:t>Proposed </a:t>
            </a:r>
            <a:r>
              <a:rPr lang="en-US" dirty="0" err="1"/>
              <a:t>Workpackage</a:t>
            </a:r>
            <a:r>
              <a:rPr lang="en-US" dirty="0"/>
              <a:t> </a:t>
            </a:r>
            <a:r>
              <a:rPr lang="en-US" dirty="0" smtClean="0"/>
              <a:t>Tasks and Timeline – </a:t>
            </a:r>
            <a:br>
              <a:rPr lang="en-US" dirty="0" smtClean="0"/>
            </a:br>
            <a:r>
              <a:rPr lang="en-US" dirty="0" err="1" smtClean="0"/>
              <a:t>Refinded</a:t>
            </a:r>
            <a:r>
              <a:rPr lang="en-US" dirty="0" smtClean="0"/>
              <a:t> Dose </a:t>
            </a:r>
            <a:r>
              <a:rPr lang="en-US" dirty="0"/>
              <a:t>M</a:t>
            </a:r>
            <a:r>
              <a:rPr lang="en-US" dirty="0" smtClean="0"/>
              <a:t>odel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251520" y="1563638"/>
            <a:ext cx="864096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MC simulations </a:t>
            </a:r>
          </a:p>
          <a:p>
            <a:pPr marL="447675" lvl="1" indent="-180975">
              <a:spcAft>
                <a:spcPts val="600"/>
              </a:spcAft>
              <a:buFont typeface="Arial Narrow" panose="020B0606020202030204" pitchFamily="34" charset="0"/>
              <a:buChar char="−"/>
            </a:pPr>
            <a:r>
              <a:rPr lang="en-US" sz="1400" dirty="0" smtClean="0">
                <a:latin typeface="Arial Narrow" panose="020B0606020202030204" pitchFamily="34" charset="0"/>
              </a:rPr>
              <a:t>MC simulations (FLUKA, MARS) </a:t>
            </a:r>
            <a:r>
              <a:rPr lang="en-GB" sz="1400" dirty="0">
                <a:latin typeface="Arial Narrow" panose="020B0606020202030204" pitchFamily="34" charset="0"/>
              </a:rPr>
              <a:t>to evaluate main parameters for the dose </a:t>
            </a:r>
            <a:r>
              <a:rPr lang="en-GB" sz="1400" dirty="0" smtClean="0">
                <a:latin typeface="Arial Narrow" panose="020B0606020202030204" pitchFamily="34" charset="0"/>
              </a:rPr>
              <a:t>predictions and their uncertainties [202X-202X]</a:t>
            </a:r>
          </a:p>
          <a:p>
            <a:pPr marL="447675" lvl="1" indent="-180975">
              <a:spcAft>
                <a:spcPts val="600"/>
              </a:spcAft>
              <a:buFont typeface="Arial Narrow" panose="020B0606020202030204" pitchFamily="34" charset="0"/>
              <a:buChar char="−"/>
            </a:pPr>
            <a:r>
              <a:rPr lang="en-GB" sz="1400" dirty="0">
                <a:latin typeface="Arial Narrow" panose="020B0606020202030204" pitchFamily="34" charset="0"/>
              </a:rPr>
              <a:t>Benchmarking of neutrino production and interaction models [202X-202X</a:t>
            </a:r>
            <a:r>
              <a:rPr lang="en-GB" sz="1400" dirty="0" smtClean="0">
                <a:latin typeface="Arial Narrow" panose="020B0606020202030204" pitchFamily="34" charset="0"/>
              </a:rPr>
              <a:t>]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Folding with realistic source term</a:t>
            </a:r>
          </a:p>
          <a:p>
            <a:pPr marL="447675" lvl="1" indent="-180975">
              <a:spcAft>
                <a:spcPts val="600"/>
              </a:spcAft>
              <a:buFont typeface="Arial Narrow" panose="020B0606020202030204" pitchFamily="34" charset="0"/>
              <a:buChar char="−"/>
            </a:pPr>
            <a:r>
              <a:rPr lang="en-US" sz="1400" dirty="0">
                <a:latin typeface="Arial Narrow" panose="020B0606020202030204" pitchFamily="34" charset="0"/>
              </a:rPr>
              <a:t>Evaluation of a realistic neutrino source term and folding with dose distributions from MC </a:t>
            </a:r>
            <a:r>
              <a:rPr lang="en-US" sz="1400" dirty="0" smtClean="0">
                <a:latin typeface="Arial Narrow" panose="020B0606020202030204" pitchFamily="34" charset="0"/>
              </a:rPr>
              <a:t>simulations </a:t>
            </a:r>
            <a:r>
              <a:rPr lang="en-GB" sz="1400" dirty="0">
                <a:latin typeface="Arial Narrow" panose="020B0606020202030204" pitchFamily="34" charset="0"/>
              </a:rPr>
              <a:t>[202X-202X</a:t>
            </a:r>
            <a:r>
              <a:rPr lang="en-GB" sz="1400" dirty="0" smtClean="0">
                <a:latin typeface="Arial Narrow" panose="020B0606020202030204" pitchFamily="34" charset="0"/>
              </a:rPr>
              <a:t>]</a:t>
            </a:r>
            <a:endParaRPr lang="en-US" sz="1400" dirty="0">
              <a:latin typeface="Arial Narrow" panose="020B0606020202030204" pitchFamily="34" charset="0"/>
            </a:endParaRPr>
          </a:p>
          <a:p>
            <a:pPr marL="447675" lvl="1" indent="-180975">
              <a:spcAft>
                <a:spcPts val="600"/>
              </a:spcAft>
              <a:buFont typeface="Arial Narrow" panose="020B0606020202030204" pitchFamily="34" charset="0"/>
              <a:buChar char="−"/>
            </a:pPr>
            <a:r>
              <a:rPr lang="en-US" sz="1400" dirty="0">
                <a:latin typeface="Arial Narrow" panose="020B0606020202030204" pitchFamily="34" charset="0"/>
              </a:rPr>
              <a:t>Further optimization and sensitivity </a:t>
            </a:r>
            <a:r>
              <a:rPr lang="en-US" sz="1400" dirty="0" smtClean="0">
                <a:latin typeface="Arial Narrow" panose="020B0606020202030204" pitchFamily="34" charset="0"/>
              </a:rPr>
              <a:t>analysis </a:t>
            </a:r>
            <a:r>
              <a:rPr lang="en-GB" sz="1400" dirty="0">
                <a:latin typeface="Arial Narrow" panose="020B0606020202030204" pitchFamily="34" charset="0"/>
              </a:rPr>
              <a:t>[202X-202X</a:t>
            </a:r>
            <a:r>
              <a:rPr lang="en-GB" sz="1400" dirty="0" smtClean="0">
                <a:latin typeface="Arial Narrow" panose="020B0606020202030204" pitchFamily="34" charset="0"/>
              </a:rPr>
              <a:t>]</a:t>
            </a:r>
            <a:endParaRPr lang="en-US" sz="1400" dirty="0" smtClean="0">
              <a:latin typeface="Arial Narrow" panose="020B0606020202030204" pitchFamily="34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chemeClr val="accent1"/>
                </a:solidFill>
                <a:latin typeface="Arial Narrow" panose="020B0606020202030204" pitchFamily="34" charset="0"/>
              </a:rPr>
              <a:t>Surface map</a:t>
            </a:r>
          </a:p>
          <a:p>
            <a:pPr marL="447675" lvl="1" indent="-180975">
              <a:spcAft>
                <a:spcPts val="600"/>
              </a:spcAft>
              <a:buFont typeface="Arial Narrow" panose="020B0606020202030204" pitchFamily="34" charset="0"/>
              <a:buChar char="−"/>
            </a:pPr>
            <a:r>
              <a:rPr lang="en-GB" sz="1400" dirty="0" smtClean="0">
                <a:latin typeface="Arial Narrow" panose="020B0606020202030204" pitchFamily="34" charset="0"/>
              </a:rPr>
              <a:t>Surface map of </a:t>
            </a:r>
            <a:r>
              <a:rPr lang="en-GB" sz="1400" dirty="0">
                <a:latin typeface="Arial Narrow" panose="020B0606020202030204" pitchFamily="34" charset="0"/>
              </a:rPr>
              <a:t>the dose for given site options [202X-202X</a:t>
            </a:r>
            <a:r>
              <a:rPr lang="en-GB" sz="1400" dirty="0" smtClean="0">
                <a:latin typeface="Arial Narrow" panose="020B0606020202030204" pitchFamily="34" charset="0"/>
              </a:rPr>
              <a:t>]</a:t>
            </a:r>
          </a:p>
          <a:p>
            <a:pPr marL="447675" lvl="1" indent="-180975">
              <a:spcAft>
                <a:spcPts val="600"/>
              </a:spcAft>
              <a:buFont typeface="Arial Narrow" panose="020B0606020202030204" pitchFamily="34" charset="0"/>
              <a:buChar char="−"/>
            </a:pPr>
            <a:r>
              <a:rPr lang="en-GB" sz="1400" dirty="0">
                <a:latin typeface="Arial Narrow" panose="020B0606020202030204" pitchFamily="34" charset="0"/>
              </a:rPr>
              <a:t>F</a:t>
            </a:r>
            <a:r>
              <a:rPr lang="en-US" sz="1400" dirty="0" err="1" smtClean="0">
                <a:latin typeface="Arial Narrow" panose="020B0606020202030204" pitchFamily="34" charset="0"/>
              </a:rPr>
              <a:t>urther</a:t>
            </a:r>
            <a:r>
              <a:rPr lang="en-US" sz="1400" dirty="0" smtClean="0">
                <a:latin typeface="Arial Narrow" panose="020B0606020202030204" pitchFamily="34" charset="0"/>
              </a:rPr>
              <a:t> </a:t>
            </a:r>
            <a:r>
              <a:rPr lang="en-US" sz="1400" dirty="0">
                <a:latin typeface="Arial Narrow" panose="020B0606020202030204" pitchFamily="34" charset="0"/>
              </a:rPr>
              <a:t>optimization and sensitivity </a:t>
            </a:r>
            <a:r>
              <a:rPr lang="en-US" sz="1400" dirty="0" smtClean="0">
                <a:latin typeface="Arial Narrow" panose="020B0606020202030204" pitchFamily="34" charset="0"/>
              </a:rPr>
              <a:t>analysis </a:t>
            </a:r>
            <a:r>
              <a:rPr lang="en-GB" sz="1400" dirty="0">
                <a:latin typeface="Arial Narrow" panose="020B0606020202030204" pitchFamily="34" charset="0"/>
              </a:rPr>
              <a:t>[202X-202X</a:t>
            </a:r>
            <a:r>
              <a:rPr lang="en-GB" sz="1400" dirty="0" smtClean="0">
                <a:latin typeface="Arial Narrow" panose="020B0606020202030204" pitchFamily="34" charset="0"/>
              </a:rPr>
              <a:t>]</a:t>
            </a:r>
            <a:endParaRPr lang="en-US" sz="1400" dirty="0">
              <a:latin typeface="Arial Narrow" panose="020B0606020202030204" pitchFamily="34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Dose assessment + demonstration </a:t>
            </a:r>
            <a:r>
              <a:rPr lang="en-US" sz="1400" b="1" dirty="0">
                <a:solidFill>
                  <a:schemeClr val="accent1"/>
                </a:solidFill>
                <a:latin typeface="Arial Narrow" panose="020B0606020202030204" pitchFamily="34" charset="0"/>
              </a:rPr>
              <a:t>of </a:t>
            </a:r>
            <a:r>
              <a:rPr lang="en-US" sz="14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compliance</a:t>
            </a:r>
            <a:endParaRPr lang="en-GB" sz="1400" b="1" dirty="0">
              <a:solidFill>
                <a:schemeClr val="accent1"/>
              </a:solidFill>
              <a:latin typeface="Arial Narrow" panose="020B0606020202030204" pitchFamily="34" charset="0"/>
            </a:endParaRPr>
          </a:p>
          <a:p>
            <a:pPr marL="447675" lvl="1" indent="-180975">
              <a:spcAft>
                <a:spcPts val="600"/>
              </a:spcAft>
              <a:buFont typeface="Arial Narrow" panose="020B0606020202030204" pitchFamily="34" charset="0"/>
              <a:buChar char="−"/>
            </a:pPr>
            <a:r>
              <a:rPr lang="en-US" sz="1400" dirty="0" smtClean="0">
                <a:latin typeface="Arial Narrow" panose="020B0606020202030204" pitchFamily="34" charset="0"/>
              </a:rPr>
              <a:t>Perform final dose assessment and develop possible methods to demonstrate compliance </a:t>
            </a:r>
            <a:r>
              <a:rPr lang="en-GB" sz="1400" dirty="0">
                <a:latin typeface="Arial Narrow" panose="020B0606020202030204" pitchFamily="34" charset="0"/>
              </a:rPr>
              <a:t>[202X-202X</a:t>
            </a:r>
            <a:r>
              <a:rPr lang="en-GB" sz="1400" dirty="0" smtClean="0">
                <a:latin typeface="Arial Narrow" panose="020B0606020202030204" pitchFamily="34" charset="0"/>
              </a:rPr>
              <a:t>]</a:t>
            </a:r>
            <a:endParaRPr lang="en-GB" sz="1400" dirty="0">
              <a:latin typeface="Arial Narrow" panose="020B0606020202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1261765">
            <a:off x="7312761" y="1099760"/>
            <a:ext cx="1083934" cy="46166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Preliminary – Timeline </a:t>
            </a:r>
            <a:r>
              <a:rPr lang="en-US" sz="1200" b="1" dirty="0" err="1" smtClean="0">
                <a:solidFill>
                  <a:schemeClr val="accent1"/>
                </a:solidFill>
                <a:latin typeface="Arial Narrow" panose="020B0606020202030204" pitchFamily="34" charset="0"/>
              </a:rPr>
              <a:t>tbd</a:t>
            </a:r>
            <a:endParaRPr lang="en-GB" sz="1200" b="1" dirty="0">
              <a:solidFill>
                <a:schemeClr val="accent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5757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5" name="Titre 5"/>
          <p:cNvSpPr txBox="1">
            <a:spLocks/>
          </p:cNvSpPr>
          <p:nvPr/>
        </p:nvSpPr>
        <p:spPr>
          <a:xfrm>
            <a:off x="1295400" y="206375"/>
            <a:ext cx="6781800" cy="857250"/>
          </a:xfr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dirty="0" smtClean="0"/>
              <a:t>Information Needed For </a:t>
            </a:r>
            <a:r>
              <a:rPr lang="en-US" dirty="0" err="1" smtClean="0"/>
              <a:t>Workpackage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51520" y="1421643"/>
            <a:ext cx="8640960" cy="1769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 Narrow" panose="020B0606020202030204" pitchFamily="34" charset="0"/>
              </a:rPr>
              <a:t>Specific collider parameters </a:t>
            </a:r>
            <a:r>
              <a:rPr lang="en-US" sz="1400" dirty="0">
                <a:latin typeface="Arial Narrow" panose="020B0606020202030204" pitchFamily="34" charset="0"/>
              </a:rPr>
              <a:t>(E, circumference) are needed </a:t>
            </a:r>
            <a:r>
              <a:rPr lang="en-US" sz="1400" dirty="0" smtClean="0">
                <a:latin typeface="Arial Narrow" panose="020B0606020202030204" pitchFamily="34" charset="0"/>
              </a:rPr>
              <a:t>as input for the refined dose model [ASAP]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i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Other?  </a:t>
            </a:r>
            <a:endParaRPr lang="en-GB" sz="1400" b="1" i="1" dirty="0">
              <a:solidFill>
                <a:schemeClr val="accent1"/>
              </a:solidFill>
              <a:latin typeface="Arial Narrow" panose="020B0606020202030204" pitchFamily="34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400" dirty="0" smtClean="0">
              <a:latin typeface="Arial Narrow" panose="020B0606020202030204" pitchFamily="34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1400" dirty="0">
              <a:latin typeface="Arial Narrow" panose="020B0606020202030204" pitchFamily="34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1400" dirty="0" smtClean="0">
              <a:latin typeface="Arial Narrow" panose="020B0606020202030204" pitchFamily="34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400" dirty="0" smtClean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8262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8" name="Titre 5"/>
          <p:cNvSpPr txBox="1">
            <a:spLocks/>
          </p:cNvSpPr>
          <p:nvPr/>
        </p:nvSpPr>
        <p:spPr>
          <a:xfrm>
            <a:off x="4393140" y="1419622"/>
            <a:ext cx="6781800" cy="857250"/>
          </a:xfr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560" y="1203598"/>
            <a:ext cx="6195480" cy="350405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567916" y="4747044"/>
            <a:ext cx="184858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latin typeface="Arial Narrow" panose="020B0606020202030204" pitchFamily="34" charset="0"/>
              </a:rPr>
              <a:t>From H</a:t>
            </a:r>
            <a:r>
              <a:rPr lang="en-US" sz="1400" dirty="0">
                <a:latin typeface="Arial Narrow" panose="020B0606020202030204" pitchFamily="34" charset="0"/>
              </a:rPr>
              <a:t>. Mainaud Durand</a:t>
            </a:r>
            <a:endParaRPr lang="en-GB" sz="1400" dirty="0"/>
          </a:p>
        </p:txBody>
      </p:sp>
      <p:sp>
        <p:nvSpPr>
          <p:cNvPr id="9" name="Titre 5"/>
          <p:cNvSpPr txBox="1">
            <a:spLocks/>
          </p:cNvSpPr>
          <p:nvPr/>
        </p:nvSpPr>
        <p:spPr>
          <a:xfrm>
            <a:off x="1295400" y="206375"/>
            <a:ext cx="6781800" cy="857250"/>
          </a:xfr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dirty="0"/>
              <a:t>Proposed </a:t>
            </a:r>
            <a:r>
              <a:rPr lang="en-US" dirty="0" err="1"/>
              <a:t>Workpackage</a:t>
            </a:r>
            <a:r>
              <a:rPr lang="en-US" dirty="0"/>
              <a:t> </a:t>
            </a:r>
            <a:r>
              <a:rPr lang="en-US" dirty="0" smtClean="0"/>
              <a:t>Tasks and Timeline – </a:t>
            </a:r>
            <a:br>
              <a:rPr lang="en-US" dirty="0" smtClean="0"/>
            </a:br>
            <a:r>
              <a:rPr lang="en-US" dirty="0">
                <a:latin typeface="Arial Narrow" panose="020B0606020202030204" pitchFamily="34" charset="0"/>
              </a:rPr>
              <a:t>Mitigation </a:t>
            </a:r>
            <a:r>
              <a:rPr lang="en-US" dirty="0" smtClean="0">
                <a:latin typeface="Arial Narrow" panose="020B0606020202030204" pitchFamily="34" charset="0"/>
              </a:rPr>
              <a:t>Using Movers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0140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5" name="Titre 5"/>
          <p:cNvSpPr txBox="1">
            <a:spLocks/>
          </p:cNvSpPr>
          <p:nvPr/>
        </p:nvSpPr>
        <p:spPr>
          <a:xfrm>
            <a:off x="1295400" y="206375"/>
            <a:ext cx="6781800" cy="857250"/>
          </a:xfr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dirty="0"/>
              <a:t>Timeline until next ESPPU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3648" y="901640"/>
            <a:ext cx="6361491" cy="4002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2529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5" name="Titre 5"/>
          <p:cNvSpPr txBox="1">
            <a:spLocks/>
          </p:cNvSpPr>
          <p:nvPr/>
        </p:nvSpPr>
        <p:spPr>
          <a:xfrm>
            <a:off x="1295400" y="206375"/>
            <a:ext cx="6781800" cy="857250"/>
          </a:xfr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dirty="0"/>
              <a:t>Proposed </a:t>
            </a:r>
            <a:r>
              <a:rPr lang="en-US" dirty="0" err="1"/>
              <a:t>w</a:t>
            </a:r>
            <a:r>
              <a:rPr lang="en-US" dirty="0" err="1" smtClean="0"/>
              <a:t>orkpackage</a:t>
            </a:r>
            <a:r>
              <a:rPr lang="en-US" dirty="0" smtClean="0"/>
              <a:t> </a:t>
            </a:r>
            <a:r>
              <a:rPr lang="en-US" dirty="0"/>
              <a:t>r</a:t>
            </a:r>
            <a:r>
              <a:rPr lang="en-US" dirty="0" smtClean="0"/>
              <a:t>esources</a:t>
            </a:r>
            <a:endParaRPr lang="en-GB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/>
          </p:nvPr>
        </p:nvGraphicFramePr>
        <p:xfrm>
          <a:off x="122539" y="1366575"/>
          <a:ext cx="8876142" cy="3220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82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820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820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820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3808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44353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Task</a:t>
                      </a:r>
                      <a:endParaRPr lang="en-US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Staff</a:t>
                      </a:r>
                    </a:p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[pm]</a:t>
                      </a:r>
                      <a:endParaRPr lang="en-US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postdoc [pm]</a:t>
                      </a:r>
                      <a:endParaRPr lang="en-US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student [pm]</a:t>
                      </a:r>
                      <a:endParaRPr lang="en-US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Cash</a:t>
                      </a:r>
                    </a:p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[</a:t>
                      </a:r>
                      <a:r>
                        <a:rPr lang="en-US" sz="1200" dirty="0" err="1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kEUR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]</a:t>
                      </a:r>
                      <a:endParaRPr lang="en-US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Comment</a:t>
                      </a:r>
                      <a:endParaRPr lang="en-US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MC simulations</a:t>
                      </a:r>
                      <a:endParaRPr lang="en-US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SY-STI (CERN), </a:t>
                      </a:r>
                      <a:r>
                        <a:rPr lang="en-US" sz="1200" dirty="0" err="1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Fermilab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, HSE-RP (CERN)</a:t>
                      </a:r>
                      <a:endParaRPr lang="en-US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Folding w realistic source term </a:t>
                      </a:r>
                      <a:endParaRPr lang="en-US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BE-ABP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 (CERN)</a:t>
                      </a:r>
                      <a:endParaRPr lang="en-US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Surface map</a:t>
                      </a:r>
                      <a:endParaRPr lang="en-US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SCE-SAM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 (CERN)</a:t>
                      </a:r>
                      <a:endParaRPr lang="en-US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85067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Dose assessment</a:t>
                      </a:r>
                      <a:endParaRPr lang="en-US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0.25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 – 0.35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 FTE/y</a:t>
                      </a:r>
                      <a:endParaRPr lang="en-US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HSE-RP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 (CERN)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;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 includes also </a:t>
                      </a:r>
                      <a:r>
                        <a:rPr lang="en-US" sz="1200" baseline="0" dirty="0" err="1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coordination+discussion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 for above tasks</a:t>
                      </a:r>
                      <a:endParaRPr lang="en-US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65854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Mitigation with movers</a:t>
                      </a:r>
                      <a:endParaRPr lang="en-US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BE-GM (CERN)</a:t>
                      </a:r>
                      <a:endParaRPr lang="en-US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648160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Test facility</a:t>
                      </a:r>
                      <a:endParaRPr lang="en-US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0.25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 FTE/y + 0.1 FTE/y (</a:t>
                      </a:r>
                      <a:r>
                        <a:rPr lang="en-US" sz="1200" baseline="0" dirty="0" err="1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tbd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)</a:t>
                      </a:r>
                      <a:endParaRPr lang="en-US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1-2 senior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fellows –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 2022-2025 (</a:t>
                      </a:r>
                      <a:r>
                        <a:rPr lang="en-US" sz="1200" baseline="0" dirty="0" err="1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tbd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)</a:t>
                      </a:r>
                      <a:endParaRPr lang="en-US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HSE-RP (CERN); includes radiation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 protection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 and environmental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 assessment</a:t>
                      </a:r>
                      <a:endParaRPr lang="en-US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39072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Arial Narrow" panose="020B0606020202030204" pitchFamily="34" charset="0"/>
                        </a:rPr>
                        <a:t>Key areas of complex</a:t>
                      </a:r>
                      <a:endParaRPr lang="en-GB" sz="1200" dirty="0" smtClean="0"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0489191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22539" y="4634874"/>
            <a:ext cx="75250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Additional people interested in participating to define and carry out the work are of course very welcome!</a:t>
            </a:r>
            <a:endParaRPr lang="en-GB" sz="1400" dirty="0">
              <a:solidFill>
                <a:schemeClr val="accent1"/>
              </a:solidFill>
              <a:latin typeface="Arial Narrow" panose="020B060602020203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 rot="1261765">
            <a:off x="7666137" y="1218317"/>
            <a:ext cx="936104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Preliminary</a:t>
            </a:r>
            <a:endParaRPr lang="en-GB" sz="1200" b="1" dirty="0">
              <a:solidFill>
                <a:schemeClr val="accent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2934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5" name="Titre 5"/>
          <p:cNvSpPr txBox="1">
            <a:spLocks/>
          </p:cNvSpPr>
          <p:nvPr/>
        </p:nvSpPr>
        <p:spPr>
          <a:xfrm>
            <a:off x="1295400" y="206375"/>
            <a:ext cx="6781800" cy="857250"/>
          </a:xfr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dirty="0"/>
              <a:t>Technically Limited Long-Term Timeline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616" y="843558"/>
            <a:ext cx="7011542" cy="398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3045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MUON-SlideGraph-gradient.png"/>
          <p:cNvPicPr>
            <a:picLocks noChangeAspect="1"/>
          </p:cNvPicPr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>
            <a:off x="0" y="3069829"/>
            <a:ext cx="9144000" cy="2108200"/>
          </a:xfrm>
          <a:prstGeom prst="rect">
            <a:avLst/>
          </a:prstGeom>
        </p:spPr>
      </p:pic>
      <p:pic>
        <p:nvPicPr>
          <p:cNvPr id="83" name="Image 82" descr="MUON-SlideGraph-LogoBkgnd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0960"/>
          </a:xfrm>
          <a:prstGeom prst="rect">
            <a:avLst/>
          </a:prstGeom>
        </p:spPr>
      </p:pic>
      <p:pic>
        <p:nvPicPr>
          <p:cNvPr id="85" name="Image 84" descr="MCC-LogoCER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7200" y="255900"/>
            <a:ext cx="838200" cy="838200"/>
          </a:xfrm>
          <a:prstGeom prst="rect">
            <a:avLst/>
          </a:prstGeom>
        </p:spPr>
      </p:pic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2503" y="57150"/>
            <a:ext cx="1391497" cy="1391497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2535766" y="2038350"/>
            <a:ext cx="437726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i="1" dirty="0" err="1" smtClean="0">
                <a:latin typeface="Arial Narrow"/>
                <a:cs typeface="Arial Narrow"/>
              </a:rPr>
              <a:t>Thank</a:t>
            </a:r>
            <a:r>
              <a:rPr lang="fr-FR" sz="3200" b="1" i="1" dirty="0" smtClean="0">
                <a:latin typeface="Arial Narrow"/>
                <a:cs typeface="Arial Narrow"/>
              </a:rPr>
              <a:t> </a:t>
            </a:r>
            <a:r>
              <a:rPr lang="fr-FR" sz="3200" b="1" i="1" dirty="0" err="1" smtClean="0">
                <a:latin typeface="Arial Narrow"/>
                <a:cs typeface="Arial Narrow"/>
              </a:rPr>
              <a:t>you</a:t>
            </a:r>
            <a:endParaRPr lang="fr-FR" sz="3200" b="1" i="1" dirty="0" smtClean="0">
              <a:latin typeface="Arial Narrow"/>
              <a:cs typeface="Arial Narrow"/>
            </a:endParaRPr>
          </a:p>
          <a:p>
            <a:pPr algn="ctr"/>
            <a:r>
              <a:rPr lang="fr-FR" sz="3200" b="1" i="1" dirty="0" smtClean="0">
                <a:latin typeface="Arial Narrow"/>
                <a:cs typeface="Arial Narrow"/>
              </a:rPr>
              <a:t>for </a:t>
            </a:r>
            <a:r>
              <a:rPr lang="fr-FR" sz="3200" b="1" i="1" dirty="0" err="1" smtClean="0">
                <a:latin typeface="Arial Narrow"/>
                <a:cs typeface="Arial Narrow"/>
              </a:rPr>
              <a:t>your</a:t>
            </a:r>
            <a:r>
              <a:rPr lang="fr-FR" sz="3200" b="1" i="1" dirty="0" smtClean="0">
                <a:latin typeface="Arial Narrow"/>
                <a:cs typeface="Arial Narrow"/>
              </a:rPr>
              <a:t> attention!</a:t>
            </a:r>
            <a:endParaRPr lang="en-GB" sz="3200" b="1" i="1" dirty="0"/>
          </a:p>
        </p:txBody>
      </p:sp>
    </p:spTree>
    <p:extLst>
      <p:ext uri="{BB962C8B-B14F-4D97-AF65-F5344CB8AC3E}">
        <p14:creationId xmlns:p14="http://schemas.microsoft.com/office/powerpoint/2010/main" val="1248584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Image 83" descr="LHC-Tunel-04A0112-s.jpg"/>
          <p:cNvPicPr>
            <a:picLocks/>
          </p:cNvPicPr>
          <p:nvPr/>
        </p:nvPicPr>
        <p:blipFill>
          <a:blip r:embed="rId3"/>
          <a:srcRect t="11617" b="21185"/>
          <a:stretch>
            <a:fillRect/>
          </a:stretch>
        </p:blipFill>
        <p:spPr>
          <a:xfrm>
            <a:off x="0" y="1127206"/>
            <a:ext cx="9144000" cy="4070904"/>
          </a:xfrm>
          <a:prstGeom prst="rect">
            <a:avLst/>
          </a:prstGeom>
        </p:spPr>
      </p:pic>
      <p:pic>
        <p:nvPicPr>
          <p:cNvPr id="83" name="Image 82" descr="MUON-SlideGraph-LogoBkgnd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1544"/>
            <a:ext cx="9144000" cy="5140960"/>
          </a:xfrm>
          <a:prstGeom prst="rect">
            <a:avLst/>
          </a:prstGeom>
        </p:spPr>
      </p:pic>
      <p:sp>
        <p:nvSpPr>
          <p:cNvPr id="82" name="Titre 81"/>
          <p:cNvSpPr>
            <a:spLocks noGrp="1"/>
          </p:cNvSpPr>
          <p:nvPr>
            <p:ph type="title"/>
          </p:nvPr>
        </p:nvSpPr>
        <p:spPr>
          <a:xfrm>
            <a:off x="1475656" y="206375"/>
            <a:ext cx="6601544" cy="857250"/>
          </a:xfrm>
        </p:spPr>
        <p:txBody>
          <a:bodyPr/>
          <a:lstStyle/>
          <a:p>
            <a:r>
              <a:rPr lang="en-US" dirty="0" smtClean="0"/>
              <a:t> </a:t>
            </a:r>
            <a:endParaRPr lang="en-GB" dirty="0"/>
          </a:p>
        </p:txBody>
      </p:sp>
      <p:pic>
        <p:nvPicPr>
          <p:cNvPr id="85" name="Image 84" descr="MCC-LogoCERN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77200" y="255900"/>
            <a:ext cx="838200" cy="838200"/>
          </a:xfrm>
          <a:prstGeom prst="rect">
            <a:avLst/>
          </a:prstGeom>
        </p:spPr>
      </p:pic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2503" y="57150"/>
            <a:ext cx="1391497" cy="1391497"/>
          </a:xfrm>
          <a:prstGeom prst="rect">
            <a:avLst/>
          </a:prstGeom>
        </p:spPr>
      </p:pic>
      <p:sp>
        <p:nvSpPr>
          <p:cNvPr id="87" name="ZoneTexte 86"/>
          <p:cNvSpPr txBox="1"/>
          <p:nvPr/>
        </p:nvSpPr>
        <p:spPr>
          <a:xfrm>
            <a:off x="251520" y="4019550"/>
            <a:ext cx="82828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u="sng" dirty="0">
                <a:solidFill>
                  <a:schemeClr val="bg1"/>
                </a:solidFill>
                <a:latin typeface="Arial Narrow"/>
                <a:cs typeface="Arial Narrow"/>
              </a:rPr>
              <a:t>C. Ahdida</a:t>
            </a:r>
            <a:r>
              <a:rPr lang="en-GB" sz="1600" dirty="0">
                <a:solidFill>
                  <a:schemeClr val="bg1"/>
                </a:solidFill>
                <a:latin typeface="Arial Narrow"/>
                <a:cs typeface="Arial Narrow"/>
              </a:rPr>
              <a:t>, C. Carli, A. Lechner, H. Mainaud Durand, N. Mokhov, Y. Robert, P. Vojtyla, M. Widorski</a:t>
            </a:r>
          </a:p>
          <a:p>
            <a:pPr algn="r"/>
            <a:r>
              <a:rPr lang="en-US" sz="1600" dirty="0" smtClean="0">
                <a:solidFill>
                  <a:schemeClr val="bg1"/>
                </a:solidFill>
                <a:latin typeface="Arial Narrow"/>
                <a:cs typeface="Arial Narrow"/>
              </a:rPr>
              <a:t>2</a:t>
            </a:r>
            <a:r>
              <a:rPr lang="en-US" sz="1600" baseline="30000" dirty="0" smtClean="0">
                <a:solidFill>
                  <a:schemeClr val="bg1"/>
                </a:solidFill>
                <a:latin typeface="Arial Narrow"/>
                <a:cs typeface="Arial Narrow"/>
              </a:rPr>
              <a:t>nd</a:t>
            </a:r>
            <a:r>
              <a:rPr lang="en-US" sz="1600" dirty="0" smtClean="0">
                <a:solidFill>
                  <a:schemeClr val="bg1"/>
                </a:solidFill>
                <a:latin typeface="Arial Narrow"/>
                <a:cs typeface="Arial Narrow"/>
              </a:rPr>
              <a:t> Muon Community Meeting</a:t>
            </a:r>
            <a:endParaRPr lang="en-GB" sz="1600" dirty="0">
              <a:solidFill>
                <a:schemeClr val="bg1"/>
              </a:solidFill>
              <a:latin typeface="Arial Narrow"/>
              <a:cs typeface="Arial Narrow"/>
            </a:endParaRPr>
          </a:p>
          <a:p>
            <a:pPr algn="r"/>
            <a:r>
              <a:rPr lang="en-GB" sz="1600" dirty="0" smtClean="0">
                <a:solidFill>
                  <a:schemeClr val="bg1"/>
                </a:solidFill>
                <a:latin typeface="Arial Narrow"/>
                <a:cs typeface="Arial Narrow"/>
              </a:rPr>
              <a:t>13 July 2021</a:t>
            </a:r>
            <a:endParaRPr lang="en-GB" sz="1600" dirty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  <p:sp>
        <p:nvSpPr>
          <p:cNvPr id="8" name="Titre 81"/>
          <p:cNvSpPr txBox="1">
            <a:spLocks/>
          </p:cNvSpPr>
          <p:nvPr/>
        </p:nvSpPr>
        <p:spPr>
          <a:xfrm>
            <a:off x="1628056" y="358775"/>
            <a:ext cx="6601544" cy="857250"/>
          </a:xfrm>
          <a:prstGeom prst="rect">
            <a:avLst/>
          </a:prstGeom>
        </p:spPr>
        <p:txBody>
          <a:bodyPr vert="horz" lIns="0" tIns="0" rIns="0" bIns="0"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dirty="0" smtClean="0"/>
              <a:t>Plans for a refined dose model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3762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286AA-E1CF-5648-9807-1767FDFF9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664" y="273844"/>
            <a:ext cx="6529536" cy="543479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rial Narrow" panose="020B0606020202030204" pitchFamily="34" charset="0"/>
              </a:rPr>
              <a:t>Dose estimation with MAP lattice – C. Carli</a:t>
            </a:r>
            <a:endParaRPr lang="en-GB" dirty="0">
              <a:latin typeface="Arial Narrow" panose="020B0606020202030204" pitchFamily="34" charset="0"/>
            </a:endParaRPr>
          </a:p>
        </p:txBody>
      </p:sp>
      <p:sp>
        <p:nvSpPr>
          <p:cNvPr id="11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20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4973" y="1328038"/>
            <a:ext cx="17844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 Narrow" panose="020B0606020202030204" pitchFamily="34" charset="0"/>
              </a:rPr>
              <a:t>Center </a:t>
            </a:r>
            <a:r>
              <a:rPr lang="en-US" sz="1400" dirty="0">
                <a:latin typeface="Arial Narrow" panose="020B0606020202030204" pitchFamily="34" charset="0"/>
              </a:rPr>
              <a:t>of arc cell</a:t>
            </a:r>
            <a:endParaRPr lang="en-GB" sz="1400" dirty="0">
              <a:latin typeface="Arial Narrow" panose="020B0606020202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16109" y="1328038"/>
            <a:ext cx="17844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 Narrow" panose="020B0606020202030204" pitchFamily="34" charset="0"/>
              </a:rPr>
              <a:t>Region around IP</a:t>
            </a:r>
            <a:endParaRPr lang="en-GB" sz="1400" dirty="0">
              <a:latin typeface="Arial Narrow" panose="020B060602020203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2349" y="1700733"/>
            <a:ext cx="4301231" cy="162100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358" y="1605037"/>
            <a:ext cx="4374185" cy="171669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9512" y="3460954"/>
            <a:ext cx="41764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indent="-177800">
              <a:buFont typeface="Arial" panose="020B0604020202020204" pitchFamily="34" charset="0"/>
              <a:buChar char="•"/>
            </a:pPr>
            <a:r>
              <a:rPr lang="en-US" sz="1200" dirty="0" smtClean="0">
                <a:latin typeface="Arial Narrow" panose="020B0606020202030204" pitchFamily="34" charset="0"/>
              </a:rPr>
              <a:t>Based on analytical approach by B. King</a:t>
            </a:r>
          </a:p>
          <a:p>
            <a:pPr marL="177800" indent="-177800">
              <a:buFont typeface="Arial" panose="020B0604020202020204" pitchFamily="34" charset="0"/>
              <a:buChar char="•"/>
            </a:pPr>
            <a:r>
              <a:rPr lang="en-US" sz="1200" dirty="0" smtClean="0">
                <a:latin typeface="Arial Narrow" panose="020B0606020202030204" pitchFamily="34" charset="0"/>
              </a:rPr>
              <a:t>Application to 3 </a:t>
            </a:r>
            <a:r>
              <a:rPr lang="en-US" sz="1200" dirty="0" err="1" smtClean="0">
                <a:latin typeface="Arial Narrow" panose="020B0606020202030204" pitchFamily="34" charset="0"/>
              </a:rPr>
              <a:t>TeV</a:t>
            </a:r>
            <a:r>
              <a:rPr lang="en-US" sz="1200" dirty="0" smtClean="0">
                <a:latin typeface="Arial Narrow" panose="020B0606020202030204" pitchFamily="34" charset="0"/>
              </a:rPr>
              <a:t> </a:t>
            </a:r>
            <a:r>
              <a:rPr lang="en-US" sz="1200" dirty="0" err="1" smtClean="0">
                <a:latin typeface="Arial Narrow" panose="020B0606020202030204" pitchFamily="34" charset="0"/>
              </a:rPr>
              <a:t>c.o.m</a:t>
            </a:r>
            <a:r>
              <a:rPr lang="en-US" sz="1200" dirty="0" smtClean="0">
                <a:latin typeface="Arial Narrow" panose="020B0606020202030204" pitchFamily="34" charset="0"/>
              </a:rPr>
              <a:t>. lattice from MAP study (9e20 </a:t>
            </a:r>
            <a:r>
              <a:rPr lang="el-G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latin typeface="Arial Narrow" panose="020B0606020202030204" pitchFamily="34" charset="0"/>
              </a:rPr>
              <a:t>decays per </a:t>
            </a:r>
            <a:r>
              <a:rPr lang="en-US" sz="1200" dirty="0" smtClean="0">
                <a:latin typeface="Arial Narrow" panose="020B0606020202030204" pitchFamily="34" charset="0"/>
              </a:rPr>
              <a:t>year, depth = 100)</a:t>
            </a:r>
          </a:p>
          <a:p>
            <a:pPr marL="177800" indent="-177800">
              <a:buFont typeface="Arial" panose="020B0604020202020204" pitchFamily="34" charset="0"/>
              <a:buChar char="•"/>
            </a:pPr>
            <a:r>
              <a:rPr lang="en-US" sz="1200" dirty="0" smtClean="0">
                <a:latin typeface="Arial Narrow" panose="020B0606020202030204" pitchFamily="34" charset="0"/>
              </a:rPr>
              <a:t>Findings from the arcs: higher doses for reduced field sections and peak doses for small (30 cm) drift sections</a:t>
            </a:r>
          </a:p>
          <a:p>
            <a:pPr marL="177800" indent="-177800">
              <a:buFont typeface="Arial" panose="020B0604020202020204" pitchFamily="34" charset="0"/>
              <a:buChar char="•"/>
            </a:pPr>
            <a:r>
              <a:rPr lang="en-US" sz="1200" dirty="0">
                <a:latin typeface="Arial Narrow" panose="020B0606020202030204" pitchFamily="34" charset="0"/>
              </a:rPr>
              <a:t>Findings close to </a:t>
            </a:r>
            <a:r>
              <a:rPr lang="en-US" sz="1200" dirty="0" smtClean="0">
                <a:latin typeface="Arial Narrow" panose="020B0606020202030204" pitchFamily="34" charset="0"/>
              </a:rPr>
              <a:t>IP: beam </a:t>
            </a:r>
            <a:r>
              <a:rPr lang="en-US" sz="1200" dirty="0">
                <a:latin typeface="Arial Narrow" panose="020B0606020202030204" pitchFamily="34" charset="0"/>
              </a:rPr>
              <a:t>divergence relatively </a:t>
            </a:r>
            <a:r>
              <a:rPr lang="en-US" sz="1200" dirty="0" smtClean="0">
                <a:latin typeface="Arial Narrow" panose="020B0606020202030204" pitchFamily="34" charset="0"/>
              </a:rPr>
              <a:t>large at IP and higher </a:t>
            </a:r>
            <a:r>
              <a:rPr lang="en-US" sz="1200" dirty="0">
                <a:latin typeface="Arial Narrow" panose="020B0606020202030204" pitchFamily="34" charset="0"/>
              </a:rPr>
              <a:t>dose from regions with smaller vertical/horizontal divergence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 dirty="0">
              <a:latin typeface="Arial Narrow" panose="020B0606020202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254416" y="3321735"/>
            <a:ext cx="164556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00" dirty="0" smtClean="0">
                <a:latin typeface="Arial Narrow" panose="020B0606020202030204" pitchFamily="34" charset="0"/>
              </a:rPr>
              <a:t>According to paper of B. King </a:t>
            </a:r>
            <a:r>
              <a:rPr lang="en-US" sz="700" dirty="0" err="1" smtClean="0">
                <a:latin typeface="Arial Narrow" panose="020B0606020202030204" pitchFamily="34" charset="0"/>
              </a:rPr>
              <a:t>Gy</a:t>
            </a:r>
            <a:r>
              <a:rPr lang="en-US" sz="700" dirty="0" smtClean="0">
                <a:latin typeface="Arial Narrow" panose="020B0606020202030204" pitchFamily="34" charset="0"/>
              </a:rPr>
              <a:t>!=</a:t>
            </a:r>
            <a:r>
              <a:rPr lang="en-US" sz="700" dirty="0" err="1" smtClean="0">
                <a:latin typeface="Arial Narrow" panose="020B0606020202030204" pitchFamily="34" charset="0"/>
              </a:rPr>
              <a:t>Sv</a:t>
            </a:r>
            <a:endParaRPr lang="en-GB" sz="700" dirty="0">
              <a:latin typeface="Arial Narrow" panose="020B0606020202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4528" y="1936669"/>
            <a:ext cx="18722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Arc dipole of ~10 T</a:t>
            </a:r>
            <a:endParaRPr lang="en-GB" sz="800" dirty="0">
              <a:solidFill>
                <a:schemeClr val="accent1"/>
              </a:solidFill>
              <a:latin typeface="Arial Narrow" panose="020B060602020203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366540" y="2211710"/>
            <a:ext cx="12894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Larger divergence (momentum </a:t>
            </a:r>
            <a:r>
              <a:rPr lang="en-US" sz="800" dirty="0" err="1" smtClean="0">
                <a:solidFill>
                  <a:schemeClr val="accent1"/>
                </a:solidFill>
                <a:latin typeface="Arial Narrow" panose="020B0606020202030204" pitchFamily="34" charset="0"/>
              </a:rPr>
              <a:t>spread,D</a:t>
            </a:r>
            <a:r>
              <a:rPr lang="en-US" sz="800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’)</a:t>
            </a:r>
            <a:endParaRPr lang="en-GB" sz="800" dirty="0">
              <a:solidFill>
                <a:schemeClr val="accent1"/>
              </a:solidFill>
              <a:latin typeface="Arial Narrow" panose="020B060602020203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421954" y="3460954"/>
            <a:ext cx="461454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indent="-177800">
              <a:buFont typeface="Arial" panose="020B0604020202020204" pitchFamily="34" charset="0"/>
              <a:buChar char="•"/>
            </a:pPr>
            <a:r>
              <a:rPr lang="en-US" sz="1200" dirty="0" smtClean="0">
                <a:latin typeface="Arial Narrow" panose="020B0606020202030204" pitchFamily="34" charset="0"/>
              </a:rPr>
              <a:t>Conclusions:</a:t>
            </a:r>
          </a:p>
          <a:p>
            <a:pPr marL="358775" lvl="2" indent="-180975">
              <a:buFont typeface="Arial Narrow" panose="020B0606020202030204" pitchFamily="34" charset="0"/>
              <a:buChar char="−"/>
              <a:tabLst>
                <a:tab pos="358775" algn="l"/>
              </a:tabLst>
            </a:pPr>
            <a:r>
              <a:rPr lang="en-US" sz="1200" dirty="0" smtClean="0">
                <a:latin typeface="Arial Narrow" panose="020B0606020202030204" pitchFamily="34" charset="0"/>
              </a:rPr>
              <a:t>Beam divergence not always negligible (contributions from D’ w large momentum spread), which mitigates radiation from straight sections </a:t>
            </a:r>
            <a:br>
              <a:rPr lang="en-US" sz="1200" dirty="0" smtClean="0">
                <a:latin typeface="Arial Narrow" panose="020B0606020202030204" pitchFamily="34" charset="0"/>
              </a:rPr>
            </a:br>
            <a:r>
              <a:rPr lang="en-US" sz="1200" dirty="0" smtClean="0">
                <a:latin typeface="Arial Narrow" panose="020B0606020202030204" pitchFamily="34" charset="0"/>
              </a:rPr>
              <a:t>→ avoid combined function magnets w too low dipolar field components</a:t>
            </a:r>
          </a:p>
          <a:p>
            <a:pPr marL="171450" lvl="1" indent="-171450">
              <a:buFont typeface="Arial" panose="020B0604020202020204" pitchFamily="34" charset="0"/>
              <a:buChar char="•"/>
              <a:tabLst>
                <a:tab pos="177800" algn="l"/>
              </a:tabLst>
            </a:pPr>
            <a:r>
              <a:rPr lang="en-US" sz="1200" dirty="0" smtClean="0">
                <a:latin typeface="Arial Narrow" panose="020B0606020202030204" pitchFamily="34" charset="0"/>
              </a:rPr>
              <a:t>Outlook:</a:t>
            </a:r>
            <a:endParaRPr lang="en-US" sz="1200" dirty="0">
              <a:latin typeface="Arial Narrow" panose="020B0606020202030204" pitchFamily="34" charset="0"/>
            </a:endParaRPr>
          </a:p>
          <a:p>
            <a:pPr marL="358775" lvl="2" indent="-180975">
              <a:buFont typeface="Arial Narrow" panose="020B0606020202030204" pitchFamily="34" charset="0"/>
              <a:buChar char="−"/>
              <a:tabLst>
                <a:tab pos="358775" algn="l"/>
              </a:tabLst>
            </a:pPr>
            <a:r>
              <a:rPr lang="en-US" sz="1200" dirty="0" smtClean="0">
                <a:latin typeface="Arial Narrow" panose="020B0606020202030204" pitchFamily="34" charset="0"/>
              </a:rPr>
              <a:t>Improve lattice designs in arcs (e.g. avoid short straight sections w D’=0, increase dipolar component of combined function magnets)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756992" y="1342701"/>
            <a:ext cx="11140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Combined </a:t>
            </a:r>
            <a:r>
              <a:rPr lang="en-US" sz="800" dirty="0" err="1" smtClean="0">
                <a:solidFill>
                  <a:schemeClr val="accent1"/>
                </a:solidFill>
                <a:latin typeface="Arial Narrow" panose="020B0606020202030204" pitchFamily="34" charset="0"/>
              </a:rPr>
              <a:t>fct</a:t>
            </a:r>
            <a:r>
              <a:rPr lang="en-US" sz="800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 magnet w reduced field</a:t>
            </a:r>
            <a:endParaRPr lang="en-GB" sz="800" dirty="0">
              <a:solidFill>
                <a:schemeClr val="accent1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2296735" y="1612054"/>
            <a:ext cx="1" cy="186119"/>
          </a:xfrm>
          <a:prstGeom prst="straightConnector1">
            <a:avLst/>
          </a:prstGeom>
          <a:ln w="6350"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4011275" y="2102057"/>
            <a:ext cx="0" cy="168786"/>
          </a:xfrm>
          <a:prstGeom prst="straightConnector1">
            <a:avLst/>
          </a:prstGeom>
          <a:ln w="6350"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292080" y="1681255"/>
            <a:ext cx="11140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Region at IP w large divergence</a:t>
            </a:r>
            <a:endParaRPr lang="en-GB" sz="800" dirty="0">
              <a:solidFill>
                <a:schemeClr val="accent1"/>
              </a:solidFill>
              <a:latin typeface="Arial Narrow" panose="020B060602020203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304102" y="1721225"/>
            <a:ext cx="111401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Smaller divergence</a:t>
            </a:r>
            <a:endParaRPr lang="en-GB" sz="800" dirty="0">
              <a:solidFill>
                <a:schemeClr val="accent1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flipH="1">
            <a:off x="7599836" y="1922598"/>
            <a:ext cx="165191" cy="97211"/>
          </a:xfrm>
          <a:prstGeom prst="straightConnector1">
            <a:avLst/>
          </a:prstGeom>
          <a:ln w="6350"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7962016" y="1908527"/>
            <a:ext cx="259110" cy="28142"/>
          </a:xfrm>
          <a:prstGeom prst="straightConnector1">
            <a:avLst/>
          </a:prstGeom>
          <a:ln w="6350"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327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286AA-E1CF-5648-9807-1767FDFF9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664" y="273844"/>
            <a:ext cx="6529536" cy="543479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Arial Narrow" panose="020B0606020202030204" pitchFamily="34" charset="0"/>
              </a:rPr>
              <a:t>Mitigation using movers – H</a:t>
            </a:r>
            <a:r>
              <a:rPr lang="en-US" dirty="0" smtClean="0">
                <a:latin typeface="Arial Narrow" panose="020B0606020202030204" pitchFamily="34" charset="0"/>
              </a:rPr>
              <a:t>. Mainaud </a:t>
            </a:r>
            <a:r>
              <a:rPr lang="en-US" dirty="0">
                <a:latin typeface="Arial Narrow" panose="020B0606020202030204" pitchFamily="34" charset="0"/>
              </a:rPr>
              <a:t>Durand</a:t>
            </a:r>
            <a:br>
              <a:rPr lang="en-US" dirty="0">
                <a:latin typeface="Arial Narrow" panose="020B0606020202030204" pitchFamily="34" charset="0"/>
              </a:rPr>
            </a:br>
            <a:endParaRPr lang="en-GB" dirty="0">
              <a:latin typeface="Arial Narrow" panose="020B0606020202030204" pitchFamily="34" charset="0"/>
            </a:endParaRPr>
          </a:p>
        </p:txBody>
      </p:sp>
      <p:sp>
        <p:nvSpPr>
          <p:cNvPr id="11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21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780" y="1203598"/>
            <a:ext cx="7685420" cy="3141813"/>
          </a:xfrm>
          <a:prstGeom prst="rect">
            <a:avLst/>
          </a:prstGeom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815988" y="4444599"/>
            <a:ext cx="79928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 Narrow" panose="020B0606020202030204" pitchFamily="34" charset="0"/>
              </a:rPr>
              <a:t>Brief overview of state of the art including Full Remote Alignment System (FRAS): ± 5 mm </a:t>
            </a:r>
            <a:endParaRPr lang="en-GB" sz="16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7237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286AA-E1CF-5648-9807-1767FDFF9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664" y="273844"/>
            <a:ext cx="6529536" cy="543479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Arial Narrow" panose="020B0606020202030204" pitchFamily="34" charset="0"/>
              </a:rPr>
              <a:t>Mitigation using movers – H</a:t>
            </a:r>
            <a:r>
              <a:rPr lang="en-US" dirty="0" smtClean="0">
                <a:latin typeface="Arial Narrow" panose="020B0606020202030204" pitchFamily="34" charset="0"/>
              </a:rPr>
              <a:t>. Mainaud </a:t>
            </a:r>
            <a:r>
              <a:rPr lang="en-US" dirty="0">
                <a:latin typeface="Arial Narrow" panose="020B0606020202030204" pitchFamily="34" charset="0"/>
              </a:rPr>
              <a:t>Durand</a:t>
            </a:r>
            <a:br>
              <a:rPr lang="en-US" dirty="0">
                <a:latin typeface="Arial Narrow" panose="020B0606020202030204" pitchFamily="34" charset="0"/>
              </a:rPr>
            </a:br>
            <a:endParaRPr lang="en-GB" dirty="0">
              <a:latin typeface="Arial Narrow" panose="020B0606020202030204" pitchFamily="34" charset="0"/>
            </a:endParaRPr>
          </a:p>
        </p:txBody>
      </p:sp>
      <p:sp>
        <p:nvSpPr>
          <p:cNvPr id="11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22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1419622"/>
            <a:ext cx="4176464" cy="374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accent1"/>
                </a:solidFill>
                <a:latin typeface="Airal narrow"/>
              </a:rPr>
              <a:t>Studies to undertake / points to check (only subset given here)</a:t>
            </a:r>
          </a:p>
          <a:p>
            <a:pPr marL="342900" lvl="0" indent="-342900">
              <a:spcBef>
                <a:spcPct val="20000"/>
              </a:spcBef>
              <a:buClr>
                <a:srgbClr val="FF3645"/>
              </a:buClr>
              <a:buFont typeface="Wingdings" charset="2"/>
              <a:buChar char="§"/>
            </a:pPr>
            <a:r>
              <a:rPr lang="en-GB" sz="1400" dirty="0">
                <a:solidFill>
                  <a:prstClr val="black"/>
                </a:solidFill>
                <a:latin typeface="Airal narrow"/>
              </a:rPr>
              <a:t>Study in further details the state of the art concerning adjustment solutions</a:t>
            </a:r>
          </a:p>
          <a:p>
            <a:pPr marL="342900" lvl="0" indent="-342900">
              <a:spcBef>
                <a:spcPct val="20000"/>
              </a:spcBef>
              <a:buClr>
                <a:srgbClr val="FF3645"/>
              </a:buClr>
              <a:buFont typeface="Wingdings" charset="2"/>
              <a:buChar char="§"/>
            </a:pPr>
            <a:r>
              <a:rPr lang="en-GB" sz="1400" dirty="0">
                <a:solidFill>
                  <a:prstClr val="black"/>
                </a:solidFill>
                <a:latin typeface="Airal narrow"/>
              </a:rPr>
              <a:t>Have a better understanding of the </a:t>
            </a:r>
            <a:r>
              <a:rPr lang="en-GB" sz="1400" dirty="0" smtClean="0">
                <a:solidFill>
                  <a:prstClr val="black"/>
                </a:solidFill>
                <a:latin typeface="Airal narrow"/>
              </a:rPr>
              <a:t>requirements</a:t>
            </a:r>
            <a:endParaRPr lang="en-GB" sz="1400" dirty="0">
              <a:solidFill>
                <a:prstClr val="black"/>
              </a:solidFill>
              <a:latin typeface="Airal narrow"/>
            </a:endParaRPr>
          </a:p>
          <a:p>
            <a:pPr marL="742950" lvl="1" indent="-285750">
              <a:spcBef>
                <a:spcPct val="20000"/>
              </a:spcBef>
              <a:buClr>
                <a:srgbClr val="FF3645"/>
              </a:buClr>
              <a:buFont typeface="Wingdings" charset="2"/>
              <a:buChar char="§"/>
            </a:pPr>
            <a:r>
              <a:rPr lang="en-GB" sz="1200" dirty="0">
                <a:solidFill>
                  <a:prstClr val="black"/>
                </a:solidFill>
                <a:latin typeface="Airal narrow"/>
              </a:rPr>
              <a:t>Range of movers ? Resolution? Accuracy?</a:t>
            </a:r>
          </a:p>
          <a:p>
            <a:pPr marL="742950" lvl="1" indent="-285750">
              <a:spcBef>
                <a:spcPct val="20000"/>
              </a:spcBef>
              <a:buClr>
                <a:srgbClr val="FF3645"/>
              </a:buClr>
              <a:buFont typeface="Wingdings" charset="2"/>
              <a:buChar char="§"/>
            </a:pPr>
            <a:r>
              <a:rPr lang="en-GB" sz="1200" dirty="0">
                <a:solidFill>
                  <a:prstClr val="black"/>
                </a:solidFill>
                <a:latin typeface="Airal narrow"/>
              </a:rPr>
              <a:t>Long-term stability, impact of vibrations?</a:t>
            </a:r>
          </a:p>
          <a:p>
            <a:pPr marL="742950" lvl="1" indent="-285750">
              <a:spcBef>
                <a:spcPct val="20000"/>
              </a:spcBef>
              <a:buClr>
                <a:srgbClr val="FF3645"/>
              </a:buClr>
              <a:buFont typeface="Wingdings" charset="2"/>
              <a:buChar char="§"/>
            </a:pPr>
            <a:r>
              <a:rPr lang="en-GB" sz="1200" dirty="0">
                <a:solidFill>
                  <a:prstClr val="black"/>
                </a:solidFill>
                <a:latin typeface="Airal narrow"/>
              </a:rPr>
              <a:t>Frequency of adjustment?</a:t>
            </a:r>
          </a:p>
          <a:p>
            <a:pPr marL="742950" lvl="1" indent="-285750">
              <a:spcBef>
                <a:spcPct val="20000"/>
              </a:spcBef>
              <a:buClr>
                <a:srgbClr val="FF3645"/>
              </a:buClr>
              <a:buFont typeface="Wingdings" charset="2"/>
              <a:buChar char="§"/>
            </a:pPr>
            <a:r>
              <a:rPr lang="en-GB" sz="1200" dirty="0">
                <a:solidFill>
                  <a:prstClr val="black"/>
                </a:solidFill>
                <a:latin typeface="Airal narrow"/>
              </a:rPr>
              <a:t>Constraints from other equipment like </a:t>
            </a:r>
            <a:r>
              <a:rPr lang="en-GB" sz="1200" dirty="0" err="1">
                <a:solidFill>
                  <a:prstClr val="black"/>
                </a:solidFill>
                <a:latin typeface="Airal narrow"/>
              </a:rPr>
              <a:t>cryo</a:t>
            </a:r>
            <a:r>
              <a:rPr lang="en-GB" sz="1200" dirty="0">
                <a:solidFill>
                  <a:prstClr val="black"/>
                </a:solidFill>
                <a:latin typeface="Airal narrow"/>
              </a:rPr>
              <a:t> and vacuum (acting forces, flexibility)?</a:t>
            </a:r>
          </a:p>
          <a:p>
            <a:pPr marL="742950" lvl="1" indent="-285750">
              <a:spcBef>
                <a:spcPct val="20000"/>
              </a:spcBef>
              <a:buClr>
                <a:srgbClr val="FF3645"/>
              </a:buClr>
              <a:buFont typeface="Wingdings" charset="2"/>
              <a:buChar char="§"/>
            </a:pPr>
            <a:r>
              <a:rPr lang="en-GB" sz="1200" dirty="0">
                <a:solidFill>
                  <a:prstClr val="black"/>
                </a:solidFill>
                <a:latin typeface="Airal narrow"/>
              </a:rPr>
              <a:t>Weight, size </a:t>
            </a:r>
            <a:r>
              <a:rPr lang="en-GB" sz="1200" dirty="0" smtClean="0">
                <a:solidFill>
                  <a:prstClr val="black"/>
                </a:solidFill>
                <a:latin typeface="Airal narrow"/>
              </a:rPr>
              <a:t>and number of </a:t>
            </a:r>
            <a:r>
              <a:rPr lang="en-GB" sz="1200" dirty="0">
                <a:solidFill>
                  <a:prstClr val="black"/>
                </a:solidFill>
                <a:latin typeface="Airal narrow"/>
              </a:rPr>
              <a:t>components?</a:t>
            </a:r>
          </a:p>
          <a:p>
            <a:pPr marL="342900" indent="-342900">
              <a:spcBef>
                <a:spcPct val="20000"/>
              </a:spcBef>
              <a:buClr>
                <a:srgbClr val="FF3645"/>
              </a:buClr>
              <a:buFont typeface="Wingdings" charset="2"/>
              <a:buChar char="§"/>
            </a:pPr>
            <a:r>
              <a:rPr lang="en-GB" sz="1400" dirty="0" smtClean="0">
                <a:latin typeface="Airal narrow"/>
              </a:rPr>
              <a:t>Study </a:t>
            </a:r>
            <a:r>
              <a:rPr lang="en-GB" sz="1400" dirty="0">
                <a:latin typeface="Airal narrow"/>
              </a:rPr>
              <a:t>and develop alignment solutions and associated </a:t>
            </a:r>
            <a:r>
              <a:rPr lang="en-GB" sz="1400" dirty="0" smtClean="0">
                <a:latin typeface="Airal narrow"/>
              </a:rPr>
              <a:t>sensors for allowing to do such remote adjustment</a:t>
            </a:r>
            <a:endParaRPr lang="en-GB" sz="1400" dirty="0">
              <a:latin typeface="Airal narrow"/>
            </a:endParaRPr>
          </a:p>
          <a:p>
            <a:pPr lvl="0">
              <a:spcBef>
                <a:spcPct val="20000"/>
              </a:spcBef>
              <a:buClr>
                <a:srgbClr val="FF3645"/>
              </a:buClr>
            </a:pPr>
            <a:endParaRPr lang="en-GB" sz="1600" dirty="0" smtClean="0">
              <a:solidFill>
                <a:prstClr val="black"/>
              </a:solidFill>
              <a:latin typeface="Airal narrow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38536" y="1419622"/>
            <a:ext cx="357599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Identified key issues</a:t>
            </a:r>
          </a:p>
          <a:p>
            <a:endParaRPr lang="en-US" sz="1400" b="1" dirty="0">
              <a:solidFill>
                <a:schemeClr val="accent1"/>
              </a:solidFill>
              <a:latin typeface="Arial Narrow" panose="020B0606020202030204" pitchFamily="34" charset="0"/>
            </a:endParaRPr>
          </a:p>
          <a:p>
            <a:pPr marL="268288" indent="-268288">
              <a:spcAft>
                <a:spcPts val="600"/>
              </a:spcAft>
            </a:pPr>
            <a:r>
              <a:rPr lang="en-GB" sz="1400" dirty="0">
                <a:latin typeface="Arial Narrow" panose="020B0606020202030204" pitchFamily="34" charset="0"/>
              </a:rPr>
              <a:t>K1. Development of large stroke/high resolution movers to perform safe remote </a:t>
            </a:r>
            <a:r>
              <a:rPr lang="en-GB" sz="1400" dirty="0" smtClean="0">
                <a:latin typeface="Arial Narrow" panose="020B0606020202030204" pitchFamily="34" charset="0"/>
              </a:rPr>
              <a:t>displacements</a:t>
            </a:r>
            <a:endParaRPr lang="en-GB" sz="1400" dirty="0">
              <a:latin typeface="Arial Narrow" panose="020B0606020202030204" pitchFamily="34" charset="0"/>
            </a:endParaRPr>
          </a:p>
          <a:p>
            <a:pPr marL="268288" indent="-268288">
              <a:spcAft>
                <a:spcPts val="600"/>
              </a:spcAft>
            </a:pPr>
            <a:r>
              <a:rPr lang="en-GB" sz="1400" dirty="0">
                <a:latin typeface="Arial Narrow" panose="020B0606020202030204" pitchFamily="34" charset="0"/>
              </a:rPr>
              <a:t>K2. Development of remote solutions to control the position of components (for circular collider), adapted to such ranges of </a:t>
            </a:r>
            <a:r>
              <a:rPr lang="en-GB" sz="1400" dirty="0" smtClean="0">
                <a:latin typeface="Arial Narrow" panose="020B0606020202030204" pitchFamily="34" charset="0"/>
              </a:rPr>
              <a:t>displacements</a:t>
            </a:r>
            <a:endParaRPr lang="en-GB" sz="1400" dirty="0">
              <a:latin typeface="Arial Narrow" panose="020B0606020202030204" pitchFamily="34" charset="0"/>
            </a:endParaRPr>
          </a:p>
          <a:p>
            <a:pPr marL="268288" indent="-268288">
              <a:spcAft>
                <a:spcPts val="600"/>
              </a:spcAft>
            </a:pPr>
            <a:r>
              <a:rPr lang="en-GB" sz="1400" dirty="0">
                <a:latin typeface="Arial Narrow" panose="020B0606020202030204" pitchFamily="34" charset="0"/>
              </a:rPr>
              <a:t>K3. Study of the accuracy needed / necessity to develop a solution to determine in a continuous way the absolute position of components underground vs. </a:t>
            </a:r>
            <a:r>
              <a:rPr lang="en-GB" sz="1400" dirty="0" smtClean="0">
                <a:latin typeface="Arial Narrow" panose="020B0606020202030204" pitchFamily="34" charset="0"/>
              </a:rPr>
              <a:t>surface</a:t>
            </a:r>
            <a:endParaRPr lang="en-GB" sz="1400" b="1" dirty="0" smtClean="0">
              <a:solidFill>
                <a:schemeClr val="accent1"/>
              </a:solidFill>
              <a:latin typeface="Arial Narrow" panose="020B0606020202030204" pitchFamily="34" charset="0"/>
            </a:endParaRPr>
          </a:p>
          <a:p>
            <a:pPr marL="268288">
              <a:spcAft>
                <a:spcPts val="600"/>
              </a:spcAft>
            </a:pPr>
            <a:r>
              <a:rPr lang="en-GB" sz="1400" dirty="0" smtClean="0">
                <a:latin typeface="Arial Narrow" panose="020B0606020202030204" pitchFamily="34" charset="0"/>
              </a:rPr>
              <a:t>+ </a:t>
            </a:r>
            <a:r>
              <a:rPr lang="en-GB" sz="1400" dirty="0">
                <a:latin typeface="Arial Narrow" panose="020B0606020202030204" pitchFamily="34" charset="0"/>
              </a:rPr>
              <a:t>specific points to address (impact on other equipment, safe control system)</a:t>
            </a:r>
          </a:p>
          <a:p>
            <a:endParaRPr lang="en-GB" sz="1400" b="1" dirty="0">
              <a:solidFill>
                <a:schemeClr val="accent1"/>
              </a:solidFill>
              <a:latin typeface="Arial Narrow" panose="020B0606020202030204" pitchFamily="34" charset="0"/>
            </a:endParaRPr>
          </a:p>
        </p:txBody>
      </p:sp>
      <p:sp>
        <p:nvSpPr>
          <p:cNvPr id="7" name="Chevron 6"/>
          <p:cNvSpPr/>
          <p:nvPr/>
        </p:nvSpPr>
        <p:spPr>
          <a:xfrm>
            <a:off x="4580251" y="3033051"/>
            <a:ext cx="288032" cy="288032"/>
          </a:xfrm>
          <a:prstGeom prst="chevron">
            <a:avLst/>
          </a:prstGeom>
          <a:solidFill>
            <a:schemeClr val="bg2"/>
          </a:solidFill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59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 of challenges identified by RP WG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539552" y="1347614"/>
            <a:ext cx="5688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3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7" y="1707614"/>
            <a:ext cx="4392488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latin typeface="Arial Narrow" panose="020B0606020202030204" pitchFamily="34" charset="0"/>
              </a:rPr>
              <a:t>Neutrino Radiation</a:t>
            </a:r>
          </a:p>
          <a:p>
            <a:pPr marL="538163" lvl="1" indent="-271463">
              <a:spcAft>
                <a:spcPts val="600"/>
              </a:spcAft>
              <a:buFont typeface="+mj-lt"/>
              <a:buAutoNum type="arabicPeriod"/>
            </a:pPr>
            <a:r>
              <a:rPr lang="en-US" dirty="0" smtClean="0">
                <a:latin typeface="Arial Narrow" panose="020B0606020202030204" pitchFamily="34" charset="0"/>
              </a:rPr>
              <a:t>Refined dose model</a:t>
            </a:r>
          </a:p>
          <a:p>
            <a:pPr marL="538163" lvl="1" indent="-271463">
              <a:spcAft>
                <a:spcPts val="1200"/>
              </a:spcAft>
              <a:buFont typeface="+mj-lt"/>
              <a:buAutoNum type="arabicPeriod"/>
            </a:pPr>
            <a:r>
              <a:rPr lang="en-GB" dirty="0" smtClean="0">
                <a:latin typeface="Arial Narrow" panose="020B0606020202030204" pitchFamily="34" charset="0"/>
              </a:rPr>
              <a:t>Mitigation </a:t>
            </a:r>
            <a:r>
              <a:rPr lang="en-GB" dirty="0">
                <a:latin typeface="Arial Narrow" panose="020B0606020202030204" pitchFamily="34" charset="0"/>
              </a:rPr>
              <a:t>by </a:t>
            </a:r>
            <a:r>
              <a:rPr lang="en-GB" dirty="0" smtClean="0">
                <a:latin typeface="Arial Narrow" panose="020B0606020202030204" pitchFamily="34" charset="0"/>
              </a:rPr>
              <a:t>movers</a:t>
            </a:r>
            <a:br>
              <a:rPr lang="en-GB" dirty="0" smtClean="0">
                <a:latin typeface="Arial Narrow" panose="020B0606020202030204" pitchFamily="34" charset="0"/>
              </a:rPr>
            </a:br>
            <a:r>
              <a:rPr lang="en-GB" dirty="0" smtClean="0">
                <a:latin typeface="Arial Narrow" panose="020B0606020202030204" pitchFamily="34" charset="0"/>
              </a:rPr>
              <a:t>(“</a:t>
            </a:r>
            <a:r>
              <a:rPr lang="en-GB" dirty="0">
                <a:latin typeface="Arial Narrow" panose="020B0606020202030204" pitchFamily="34" charset="0"/>
              </a:rPr>
              <a:t>mechanical </a:t>
            </a:r>
            <a:r>
              <a:rPr lang="en-GB" dirty="0" smtClean="0">
                <a:latin typeface="Arial Narrow" panose="020B0606020202030204" pitchFamily="34" charset="0"/>
              </a:rPr>
              <a:t>wobbling </a:t>
            </a:r>
            <a:r>
              <a:rPr lang="en-GB" dirty="0">
                <a:latin typeface="Arial Narrow" panose="020B0606020202030204" pitchFamily="34" charset="0"/>
              </a:rPr>
              <a:t>magnets</a:t>
            </a:r>
            <a:r>
              <a:rPr lang="en-GB" dirty="0" smtClean="0">
                <a:latin typeface="Arial Narrow" panose="020B0606020202030204" pitchFamily="34" charset="0"/>
              </a:rPr>
              <a:t>”) </a:t>
            </a:r>
            <a:br>
              <a:rPr lang="en-GB" dirty="0" smtClean="0">
                <a:latin typeface="Arial Narrow" panose="020B0606020202030204" pitchFamily="34" charset="0"/>
              </a:rPr>
            </a:br>
            <a:endParaRPr lang="en-US" sz="1000" dirty="0" smtClean="0">
              <a:latin typeface="Arial Narrow" panose="020B0606020202030204" pitchFamily="34" charset="0"/>
            </a:endParaRPr>
          </a:p>
          <a:p>
            <a:pPr marL="266700" indent="-2667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latin typeface="Arial Narrow" panose="020B0606020202030204" pitchFamily="34" charset="0"/>
              </a:rPr>
              <a:t>Additional Radiation Protection challenges</a:t>
            </a:r>
          </a:p>
          <a:p>
            <a:pPr marL="538163" lvl="1" indent="-271463">
              <a:spcAft>
                <a:spcPts val="600"/>
              </a:spcAft>
              <a:buFont typeface="+mj-lt"/>
              <a:buAutoNum type="arabicPeriod" startAt="3"/>
            </a:pPr>
            <a:r>
              <a:rPr lang="en-US" dirty="0" smtClean="0">
                <a:latin typeface="Arial Narrow" panose="020B0606020202030204" pitchFamily="34" charset="0"/>
              </a:rPr>
              <a:t>Test facility</a:t>
            </a:r>
          </a:p>
          <a:p>
            <a:pPr marL="538163" lvl="1" indent="-271463">
              <a:spcAft>
                <a:spcPts val="1200"/>
              </a:spcAft>
              <a:buFont typeface="+mj-lt"/>
              <a:buAutoNum type="arabicPeriod" startAt="3"/>
            </a:pPr>
            <a:r>
              <a:rPr lang="en-US" dirty="0" smtClean="0">
                <a:latin typeface="Arial Narrow" panose="020B0606020202030204" pitchFamily="34" charset="0"/>
              </a:rPr>
              <a:t>Key areas of the complex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456"/>
          <a:stretch/>
        </p:blipFill>
        <p:spPr>
          <a:xfrm>
            <a:off x="6948264" y="2928371"/>
            <a:ext cx="2081441" cy="185887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565" y="1495673"/>
            <a:ext cx="2004080" cy="288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967161"/>
            <a:ext cx="2004923" cy="2880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95537" y="1707614"/>
            <a:ext cx="3438040" cy="720000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4942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Rectangle 77"/>
          <p:cNvSpPr/>
          <p:nvPr/>
        </p:nvSpPr>
        <p:spPr>
          <a:xfrm>
            <a:off x="3468264" y="4500654"/>
            <a:ext cx="3414862" cy="304962"/>
          </a:xfrm>
          <a:prstGeom prst="rect">
            <a:avLst/>
          </a:prstGeom>
          <a:gradFill flip="none" rotWithShape="1">
            <a:gsLst>
              <a:gs pos="51000">
                <a:schemeClr val="bg1">
                  <a:lumMod val="85000"/>
                </a:schemeClr>
              </a:gs>
              <a:gs pos="9200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D4286AA-E1CF-5648-9807-1767FDFF9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664" y="273844"/>
            <a:ext cx="6529536" cy="543479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Arial Narrow" panose="020B0606020202030204" pitchFamily="34" charset="0"/>
              </a:rPr>
              <a:t>Overview of work related to a refined dose model</a:t>
            </a:r>
            <a:endParaRPr lang="en-GB" dirty="0">
              <a:latin typeface="Arial Narrow" panose="020B0606020202030204" pitchFamily="34" charset="0"/>
            </a:endParaRPr>
          </a:p>
        </p:txBody>
      </p:sp>
      <p:sp>
        <p:nvSpPr>
          <p:cNvPr id="11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4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1187624" y="2427734"/>
            <a:ext cx="540000" cy="54000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1" name="TextBox 30"/>
          <p:cNvSpPr txBox="1"/>
          <p:nvPr/>
        </p:nvSpPr>
        <p:spPr>
          <a:xfrm>
            <a:off x="179512" y="2444514"/>
            <a:ext cx="10984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 Narrow" panose="020B0606020202030204" pitchFamily="34" charset="0"/>
              </a:rPr>
              <a:t>Operational scenarios</a:t>
            </a:r>
            <a:endParaRPr lang="en-GB" sz="1400" b="1" dirty="0">
              <a:latin typeface="Arial Narrow" panose="020B0606020202030204" pitchFamily="34" charset="0"/>
            </a:endParaRPr>
          </a:p>
        </p:txBody>
      </p:sp>
      <p:sp>
        <p:nvSpPr>
          <p:cNvPr id="34" name="Oval 33"/>
          <p:cNvSpPr/>
          <p:nvPr/>
        </p:nvSpPr>
        <p:spPr>
          <a:xfrm>
            <a:off x="6726783" y="2427734"/>
            <a:ext cx="540000" cy="54000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5" name="Oval 34"/>
          <p:cNvSpPr/>
          <p:nvPr/>
        </p:nvSpPr>
        <p:spPr>
          <a:xfrm>
            <a:off x="6726783" y="1563638"/>
            <a:ext cx="540000" cy="540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6" name="Oval 35"/>
          <p:cNvSpPr/>
          <p:nvPr/>
        </p:nvSpPr>
        <p:spPr>
          <a:xfrm>
            <a:off x="6726783" y="3291830"/>
            <a:ext cx="540000" cy="54000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0" name="TextBox 49"/>
          <p:cNvSpPr txBox="1"/>
          <p:nvPr/>
        </p:nvSpPr>
        <p:spPr bwMode="gray">
          <a:xfrm>
            <a:off x="7518871" y="1698592"/>
            <a:ext cx="124393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kern="0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Dose assessment</a:t>
            </a:r>
          </a:p>
        </p:txBody>
      </p:sp>
      <p:sp>
        <p:nvSpPr>
          <p:cNvPr id="45" name="TextBox 44"/>
          <p:cNvSpPr txBox="1"/>
          <p:nvPr/>
        </p:nvSpPr>
        <p:spPr bwMode="gray">
          <a:xfrm>
            <a:off x="1744767" y="1441959"/>
            <a:ext cx="129664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latin typeface="Arial Narrow" panose="020B0606020202030204" pitchFamily="34" charset="0"/>
              </a:rPr>
              <a:t>MC simulations</a:t>
            </a:r>
          </a:p>
        </p:txBody>
      </p:sp>
      <p:sp>
        <p:nvSpPr>
          <p:cNvPr id="59" name="TextBox 58"/>
          <p:cNvSpPr txBox="1"/>
          <p:nvPr/>
        </p:nvSpPr>
        <p:spPr bwMode="gray">
          <a:xfrm>
            <a:off x="2807680" y="3768655"/>
            <a:ext cx="1512416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 smtClean="0">
                <a:latin typeface="Arial Narrow" panose="020B0606020202030204" pitchFamily="34" charset="0"/>
              </a:rPr>
              <a:t>Folding with realistic source term</a:t>
            </a:r>
            <a:endParaRPr lang="en-US" sz="1400" b="1" dirty="0">
              <a:latin typeface="Arial Narrow" panose="020B060602020203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 bwMode="gray">
          <a:xfrm>
            <a:off x="3857902" y="1441959"/>
            <a:ext cx="129664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 smtClean="0">
                <a:latin typeface="Arial Narrow" panose="020B0606020202030204" pitchFamily="34" charset="0"/>
              </a:rPr>
              <a:t>Dose surface map</a:t>
            </a:r>
            <a:endParaRPr lang="en-US" sz="1400" b="1" dirty="0">
              <a:latin typeface="Arial Narrow" panose="020B060602020203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 bwMode="gray">
          <a:xfrm>
            <a:off x="7529928" y="2590012"/>
            <a:ext cx="136255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kern="0" dirty="0" smtClean="0">
                <a:latin typeface="Arial Narrow" panose="020B0606020202030204" pitchFamily="34" charset="0"/>
              </a:rPr>
              <a:t>Sensitivity analysis</a:t>
            </a:r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02FD381A-4908-48DA-82D5-F1B5B6FF22EA}"/>
              </a:ext>
            </a:extLst>
          </p:cNvPr>
          <p:cNvCxnSpPr>
            <a:cxnSpLocks/>
          </p:cNvCxnSpPr>
          <p:nvPr/>
        </p:nvCxnSpPr>
        <p:spPr>
          <a:xfrm>
            <a:off x="2413678" y="1779662"/>
            <a:ext cx="0" cy="288032"/>
          </a:xfrm>
          <a:prstGeom prst="line">
            <a:avLst/>
          </a:prstGeom>
          <a:ln w="9525">
            <a:solidFill>
              <a:schemeClr val="accent6"/>
            </a:solidFill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02FD381A-4908-48DA-82D5-F1B5B6FF22EA}"/>
              </a:ext>
            </a:extLst>
          </p:cNvPr>
          <p:cNvCxnSpPr>
            <a:cxnSpLocks/>
          </p:cNvCxnSpPr>
          <p:nvPr/>
        </p:nvCxnSpPr>
        <p:spPr>
          <a:xfrm>
            <a:off x="4499992" y="1779662"/>
            <a:ext cx="0" cy="288032"/>
          </a:xfrm>
          <a:prstGeom prst="line">
            <a:avLst/>
          </a:prstGeom>
          <a:ln w="9525">
            <a:solidFill>
              <a:schemeClr val="accent6"/>
            </a:solidFill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02FD381A-4908-48DA-82D5-F1B5B6FF22EA}"/>
              </a:ext>
            </a:extLst>
          </p:cNvPr>
          <p:cNvCxnSpPr>
            <a:cxnSpLocks/>
          </p:cNvCxnSpPr>
          <p:nvPr/>
        </p:nvCxnSpPr>
        <p:spPr>
          <a:xfrm flipV="1">
            <a:off x="3563888" y="3403454"/>
            <a:ext cx="0" cy="288000"/>
          </a:xfrm>
          <a:prstGeom prst="line">
            <a:avLst/>
          </a:prstGeom>
          <a:ln w="9525">
            <a:solidFill>
              <a:schemeClr val="accent6"/>
            </a:solidFill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 bwMode="gray">
          <a:xfrm>
            <a:off x="7518871" y="3455121"/>
            <a:ext cx="137360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kern="0" dirty="0" smtClean="0">
                <a:latin typeface="Arial Narrow" panose="020B0606020202030204" pitchFamily="34" charset="0"/>
              </a:rPr>
              <a:t>Demonstration of compliance</a:t>
            </a:r>
          </a:p>
        </p:txBody>
      </p:sp>
      <p:sp>
        <p:nvSpPr>
          <p:cNvPr id="73" name="Curved Right Arrow 72"/>
          <p:cNvSpPr/>
          <p:nvPr/>
        </p:nvSpPr>
        <p:spPr>
          <a:xfrm>
            <a:off x="3335476" y="4500654"/>
            <a:ext cx="360040" cy="360040"/>
          </a:xfrm>
          <a:prstGeom prst="curvedRight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74" name="Curved Right Arrow 73"/>
          <p:cNvSpPr/>
          <p:nvPr/>
        </p:nvSpPr>
        <p:spPr>
          <a:xfrm rot="10800000">
            <a:off x="6816763" y="4445576"/>
            <a:ext cx="360040" cy="360040"/>
          </a:xfrm>
          <a:prstGeom prst="curvedRight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4155195" y="4499247"/>
            <a:ext cx="2088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>
                <a:latin typeface="Arial Narrow" panose="020B0606020202030204" pitchFamily="34" charset="0"/>
              </a:rPr>
              <a:t>Optimization process</a:t>
            </a:r>
            <a:endParaRPr lang="en-GB" sz="1400" i="1" dirty="0">
              <a:latin typeface="Arial Narrow" panose="020B0606020202030204" pitchFamily="34" charset="0"/>
            </a:endParaRPr>
          </a:p>
        </p:txBody>
      </p:sp>
      <p:sp>
        <p:nvSpPr>
          <p:cNvPr id="24" name="Oval 14"/>
          <p:cNvSpPr>
            <a:spLocks noChangeAspect="1"/>
          </p:cNvSpPr>
          <p:nvPr/>
        </p:nvSpPr>
        <p:spPr bwMode="gray">
          <a:xfrm rot="16200000" flipH="1">
            <a:off x="4113681" y="2395544"/>
            <a:ext cx="1458882" cy="579956"/>
          </a:xfrm>
          <a:custGeom>
            <a:avLst/>
            <a:gdLst/>
            <a:ahLst/>
            <a:cxnLst/>
            <a:rect l="l" t="t" r="r" b="b"/>
            <a:pathLst>
              <a:path w="1543492" h="618916">
                <a:moveTo>
                  <a:pt x="394108" y="18075"/>
                </a:moveTo>
                <a:cubicBezTo>
                  <a:pt x="217797" y="65994"/>
                  <a:pt x="102134" y="146815"/>
                  <a:pt x="102134" y="238408"/>
                </a:cubicBezTo>
                <a:cubicBezTo>
                  <a:pt x="102134" y="385870"/>
                  <a:pt x="401930" y="505411"/>
                  <a:pt x="771747" y="505411"/>
                </a:cubicBezTo>
                <a:cubicBezTo>
                  <a:pt x="1141564" y="505411"/>
                  <a:pt x="1441360" y="385870"/>
                  <a:pt x="1441360" y="238408"/>
                </a:cubicBezTo>
                <a:cubicBezTo>
                  <a:pt x="1441360" y="146816"/>
                  <a:pt x="1325699" y="65995"/>
                  <a:pt x="1149391" y="18076"/>
                </a:cubicBezTo>
                <a:cubicBezTo>
                  <a:pt x="1384764" y="71647"/>
                  <a:pt x="1543492" y="176649"/>
                  <a:pt x="1543492" y="297110"/>
                </a:cubicBezTo>
                <a:cubicBezTo>
                  <a:pt x="1543492" y="474839"/>
                  <a:pt x="1197970" y="618916"/>
                  <a:pt x="771746" y="618916"/>
                </a:cubicBezTo>
                <a:cubicBezTo>
                  <a:pt x="345522" y="618916"/>
                  <a:pt x="0" y="474839"/>
                  <a:pt x="0" y="297110"/>
                </a:cubicBezTo>
                <a:cubicBezTo>
                  <a:pt x="0" y="176648"/>
                  <a:pt x="158731" y="71645"/>
                  <a:pt x="394108" y="18075"/>
                </a:cubicBezTo>
                <a:close/>
                <a:moveTo>
                  <a:pt x="1067566" y="1"/>
                </a:moveTo>
                <a:cubicBezTo>
                  <a:pt x="1082872" y="2444"/>
                  <a:pt x="1097895" y="5288"/>
                  <a:pt x="1112370" y="9697"/>
                </a:cubicBezTo>
                <a:close/>
                <a:moveTo>
                  <a:pt x="475931" y="0"/>
                </a:moveTo>
                <a:lnTo>
                  <a:pt x="431079" y="9707"/>
                </a:lnTo>
                <a:cubicBezTo>
                  <a:pt x="445569" y="5294"/>
                  <a:pt x="460608" y="2446"/>
                  <a:pt x="475931" y="0"/>
                </a:cubicBezTo>
                <a:close/>
              </a:path>
            </a:pathLst>
          </a:custGeom>
          <a:gradFill>
            <a:gsLst>
              <a:gs pos="41000">
                <a:schemeClr val="bg1"/>
              </a:gs>
              <a:gs pos="68000">
                <a:schemeClr val="accent6"/>
              </a:gs>
              <a:gs pos="100000">
                <a:schemeClr val="accent6"/>
              </a:gs>
              <a:gs pos="12000">
                <a:schemeClr val="accent5"/>
              </a:gs>
            </a:gsLst>
            <a:lin ang="4800000" scaled="0"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3152" tIns="73152" rIns="73152" bIns="731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000" kern="0" dirty="0" err="1">
              <a:solidFill>
                <a:schemeClr val="tx1"/>
              </a:solidFill>
            </a:endParaRPr>
          </a:p>
        </p:txBody>
      </p:sp>
      <p:sp>
        <p:nvSpPr>
          <p:cNvPr id="25" name="Trapezoid 21"/>
          <p:cNvSpPr/>
          <p:nvPr/>
        </p:nvSpPr>
        <p:spPr bwMode="gray">
          <a:xfrm rot="16200000" flipH="1" flipV="1">
            <a:off x="4016564" y="2362408"/>
            <a:ext cx="1037130" cy="667430"/>
          </a:xfrm>
          <a:custGeom>
            <a:avLst/>
            <a:gdLst/>
            <a:ahLst/>
            <a:cxnLst/>
            <a:rect l="l" t="t" r="r" b="b"/>
            <a:pathLst>
              <a:path w="1179707" h="502555">
                <a:moveTo>
                  <a:pt x="0" y="502555"/>
                </a:moveTo>
                <a:cubicBezTo>
                  <a:pt x="178365" y="470475"/>
                  <a:pt x="378531" y="453529"/>
                  <a:pt x="589899" y="453529"/>
                </a:cubicBezTo>
                <a:cubicBezTo>
                  <a:pt x="801231" y="453529"/>
                  <a:pt x="1001365" y="470469"/>
                  <a:pt x="1179707" y="502538"/>
                </a:cubicBezTo>
                <a:lnTo>
                  <a:pt x="1135614" y="10945"/>
                </a:lnTo>
                <a:lnTo>
                  <a:pt x="44185" y="0"/>
                </a:lnTo>
                <a:close/>
              </a:path>
            </a:pathLst>
          </a:custGeom>
          <a:solidFill>
            <a:schemeClr val="accent6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3152" tIns="73152" rIns="73152" bIns="73152" rtlCol="0" anchor="ctr"/>
          <a:lstStyle/>
          <a:p>
            <a:pPr algn="ctr"/>
            <a:endParaRPr lang="en-GB" sz="1000" kern="0" dirty="0" err="1" smtClean="0">
              <a:solidFill>
                <a:schemeClr val="tx1"/>
              </a:solidFill>
            </a:endParaRPr>
          </a:p>
        </p:txBody>
      </p:sp>
      <p:sp>
        <p:nvSpPr>
          <p:cNvPr id="26" name="Isosceles Triangle 11"/>
          <p:cNvSpPr/>
          <p:nvPr/>
        </p:nvSpPr>
        <p:spPr bwMode="gray">
          <a:xfrm rot="16200000" flipH="1" flipV="1">
            <a:off x="4994593" y="2067361"/>
            <a:ext cx="1583609" cy="1236321"/>
          </a:xfrm>
          <a:custGeom>
            <a:avLst/>
            <a:gdLst/>
            <a:ahLst/>
            <a:cxnLst/>
            <a:rect l="l" t="t" r="r" b="b"/>
            <a:pathLst>
              <a:path w="1675453" h="1319374">
                <a:moveTo>
                  <a:pt x="391743" y="1319374"/>
                </a:moveTo>
                <a:cubicBezTo>
                  <a:pt x="529995" y="1273908"/>
                  <a:pt x="685145" y="1249890"/>
                  <a:pt x="848978" y="1249890"/>
                </a:cubicBezTo>
                <a:cubicBezTo>
                  <a:pt x="1012783" y="1249890"/>
                  <a:pt x="1167909" y="1273899"/>
                  <a:pt x="1306143" y="1319350"/>
                </a:cubicBezTo>
                <a:lnTo>
                  <a:pt x="1291203" y="1014775"/>
                </a:lnTo>
                <a:lnTo>
                  <a:pt x="1675453" y="1014775"/>
                </a:lnTo>
                <a:lnTo>
                  <a:pt x="837727" y="0"/>
                </a:lnTo>
                <a:lnTo>
                  <a:pt x="0" y="1014775"/>
                </a:lnTo>
                <a:lnTo>
                  <a:pt x="406389" y="1014775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3152" tIns="73152" rIns="73152" bIns="73152" rtlCol="0" anchor="ctr"/>
          <a:lstStyle/>
          <a:p>
            <a:pPr algn="ctr"/>
            <a:endParaRPr lang="en-GB" sz="1000" kern="0" dirty="0" err="1" smtClean="0">
              <a:solidFill>
                <a:schemeClr val="tx1"/>
              </a:solidFill>
            </a:endParaRPr>
          </a:p>
        </p:txBody>
      </p:sp>
      <p:sp>
        <p:nvSpPr>
          <p:cNvPr id="27" name="Oval 14"/>
          <p:cNvSpPr>
            <a:spLocks noChangeAspect="1"/>
          </p:cNvSpPr>
          <p:nvPr/>
        </p:nvSpPr>
        <p:spPr bwMode="gray">
          <a:xfrm rot="16200000" flipH="1">
            <a:off x="3083140" y="2395544"/>
            <a:ext cx="1458882" cy="579956"/>
          </a:xfrm>
          <a:custGeom>
            <a:avLst/>
            <a:gdLst/>
            <a:ahLst/>
            <a:cxnLst/>
            <a:rect l="l" t="t" r="r" b="b"/>
            <a:pathLst>
              <a:path w="1543492" h="618916">
                <a:moveTo>
                  <a:pt x="394108" y="18075"/>
                </a:moveTo>
                <a:cubicBezTo>
                  <a:pt x="217797" y="65994"/>
                  <a:pt x="102134" y="146815"/>
                  <a:pt x="102134" y="238408"/>
                </a:cubicBezTo>
                <a:cubicBezTo>
                  <a:pt x="102134" y="385870"/>
                  <a:pt x="401930" y="505411"/>
                  <a:pt x="771747" y="505411"/>
                </a:cubicBezTo>
                <a:cubicBezTo>
                  <a:pt x="1141564" y="505411"/>
                  <a:pt x="1441360" y="385870"/>
                  <a:pt x="1441360" y="238408"/>
                </a:cubicBezTo>
                <a:cubicBezTo>
                  <a:pt x="1441360" y="146816"/>
                  <a:pt x="1325699" y="65995"/>
                  <a:pt x="1149391" y="18076"/>
                </a:cubicBezTo>
                <a:cubicBezTo>
                  <a:pt x="1384764" y="71647"/>
                  <a:pt x="1543492" y="176649"/>
                  <a:pt x="1543492" y="297110"/>
                </a:cubicBezTo>
                <a:cubicBezTo>
                  <a:pt x="1543492" y="474839"/>
                  <a:pt x="1197970" y="618916"/>
                  <a:pt x="771746" y="618916"/>
                </a:cubicBezTo>
                <a:cubicBezTo>
                  <a:pt x="345522" y="618916"/>
                  <a:pt x="0" y="474839"/>
                  <a:pt x="0" y="297110"/>
                </a:cubicBezTo>
                <a:cubicBezTo>
                  <a:pt x="0" y="176648"/>
                  <a:pt x="158731" y="71645"/>
                  <a:pt x="394108" y="18075"/>
                </a:cubicBezTo>
                <a:close/>
                <a:moveTo>
                  <a:pt x="1067566" y="1"/>
                </a:moveTo>
                <a:cubicBezTo>
                  <a:pt x="1082872" y="2444"/>
                  <a:pt x="1097895" y="5288"/>
                  <a:pt x="1112370" y="9697"/>
                </a:cubicBezTo>
                <a:close/>
                <a:moveTo>
                  <a:pt x="475931" y="0"/>
                </a:moveTo>
                <a:lnTo>
                  <a:pt x="431079" y="9707"/>
                </a:lnTo>
                <a:cubicBezTo>
                  <a:pt x="445569" y="5294"/>
                  <a:pt x="460608" y="2446"/>
                  <a:pt x="475931" y="0"/>
                </a:cubicBezTo>
                <a:close/>
              </a:path>
            </a:pathLst>
          </a:custGeom>
          <a:gradFill>
            <a:gsLst>
              <a:gs pos="41000">
                <a:schemeClr val="bg1"/>
              </a:gs>
              <a:gs pos="68000">
                <a:schemeClr val="accent6"/>
              </a:gs>
              <a:gs pos="100000">
                <a:schemeClr val="accent6"/>
              </a:gs>
              <a:gs pos="12000">
                <a:schemeClr val="accent5"/>
              </a:gs>
            </a:gsLst>
            <a:lin ang="4800000" scaled="0"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3152" tIns="73152" rIns="73152" bIns="731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000" kern="0" dirty="0" err="1">
              <a:solidFill>
                <a:schemeClr val="tx1"/>
              </a:solidFill>
            </a:endParaRPr>
          </a:p>
        </p:txBody>
      </p:sp>
      <p:sp>
        <p:nvSpPr>
          <p:cNvPr id="28" name="Trapezoid 21"/>
          <p:cNvSpPr/>
          <p:nvPr/>
        </p:nvSpPr>
        <p:spPr bwMode="gray">
          <a:xfrm rot="16200000" flipH="1" flipV="1">
            <a:off x="2986023" y="2362408"/>
            <a:ext cx="1037130" cy="667430"/>
          </a:xfrm>
          <a:custGeom>
            <a:avLst/>
            <a:gdLst/>
            <a:ahLst/>
            <a:cxnLst/>
            <a:rect l="l" t="t" r="r" b="b"/>
            <a:pathLst>
              <a:path w="1179707" h="502555">
                <a:moveTo>
                  <a:pt x="0" y="502555"/>
                </a:moveTo>
                <a:cubicBezTo>
                  <a:pt x="178365" y="470475"/>
                  <a:pt x="378531" y="453529"/>
                  <a:pt x="589899" y="453529"/>
                </a:cubicBezTo>
                <a:cubicBezTo>
                  <a:pt x="801231" y="453529"/>
                  <a:pt x="1001365" y="470469"/>
                  <a:pt x="1179707" y="502538"/>
                </a:cubicBezTo>
                <a:lnTo>
                  <a:pt x="1135614" y="10945"/>
                </a:lnTo>
                <a:lnTo>
                  <a:pt x="44185" y="0"/>
                </a:lnTo>
                <a:close/>
              </a:path>
            </a:pathLst>
          </a:custGeom>
          <a:solidFill>
            <a:schemeClr val="accent6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3152" tIns="73152" rIns="73152" bIns="73152" rtlCol="0" anchor="ctr"/>
          <a:lstStyle/>
          <a:p>
            <a:pPr algn="ctr"/>
            <a:endParaRPr lang="en-GB" sz="1000" kern="0" dirty="0" err="1" smtClean="0">
              <a:solidFill>
                <a:schemeClr val="tx1"/>
              </a:solidFill>
            </a:endParaRPr>
          </a:p>
        </p:txBody>
      </p:sp>
      <p:sp>
        <p:nvSpPr>
          <p:cNvPr id="29" name="Oval 14"/>
          <p:cNvSpPr>
            <a:spLocks noChangeAspect="1"/>
          </p:cNvSpPr>
          <p:nvPr/>
        </p:nvSpPr>
        <p:spPr bwMode="gray">
          <a:xfrm rot="16200000" flipH="1">
            <a:off x="2011068" y="2395544"/>
            <a:ext cx="1458882" cy="579956"/>
          </a:xfrm>
          <a:custGeom>
            <a:avLst/>
            <a:gdLst/>
            <a:ahLst/>
            <a:cxnLst/>
            <a:rect l="l" t="t" r="r" b="b"/>
            <a:pathLst>
              <a:path w="1543492" h="618916">
                <a:moveTo>
                  <a:pt x="394108" y="18075"/>
                </a:moveTo>
                <a:cubicBezTo>
                  <a:pt x="217797" y="65994"/>
                  <a:pt x="102134" y="146815"/>
                  <a:pt x="102134" y="238408"/>
                </a:cubicBezTo>
                <a:cubicBezTo>
                  <a:pt x="102134" y="385870"/>
                  <a:pt x="401930" y="505411"/>
                  <a:pt x="771747" y="505411"/>
                </a:cubicBezTo>
                <a:cubicBezTo>
                  <a:pt x="1141564" y="505411"/>
                  <a:pt x="1441360" y="385870"/>
                  <a:pt x="1441360" y="238408"/>
                </a:cubicBezTo>
                <a:cubicBezTo>
                  <a:pt x="1441360" y="146816"/>
                  <a:pt x="1325699" y="65995"/>
                  <a:pt x="1149391" y="18076"/>
                </a:cubicBezTo>
                <a:cubicBezTo>
                  <a:pt x="1384764" y="71647"/>
                  <a:pt x="1543492" y="176649"/>
                  <a:pt x="1543492" y="297110"/>
                </a:cubicBezTo>
                <a:cubicBezTo>
                  <a:pt x="1543492" y="474839"/>
                  <a:pt x="1197970" y="618916"/>
                  <a:pt x="771746" y="618916"/>
                </a:cubicBezTo>
                <a:cubicBezTo>
                  <a:pt x="345522" y="618916"/>
                  <a:pt x="0" y="474839"/>
                  <a:pt x="0" y="297110"/>
                </a:cubicBezTo>
                <a:cubicBezTo>
                  <a:pt x="0" y="176648"/>
                  <a:pt x="158731" y="71645"/>
                  <a:pt x="394108" y="18075"/>
                </a:cubicBezTo>
                <a:close/>
                <a:moveTo>
                  <a:pt x="1067566" y="1"/>
                </a:moveTo>
                <a:cubicBezTo>
                  <a:pt x="1082872" y="2444"/>
                  <a:pt x="1097895" y="5288"/>
                  <a:pt x="1112370" y="9697"/>
                </a:cubicBezTo>
                <a:close/>
                <a:moveTo>
                  <a:pt x="475931" y="0"/>
                </a:moveTo>
                <a:lnTo>
                  <a:pt x="431079" y="9707"/>
                </a:lnTo>
                <a:cubicBezTo>
                  <a:pt x="445569" y="5294"/>
                  <a:pt x="460608" y="2446"/>
                  <a:pt x="475931" y="0"/>
                </a:cubicBezTo>
                <a:close/>
              </a:path>
            </a:pathLst>
          </a:custGeom>
          <a:gradFill>
            <a:gsLst>
              <a:gs pos="41000">
                <a:schemeClr val="bg1"/>
              </a:gs>
              <a:gs pos="68000">
                <a:schemeClr val="accent6"/>
              </a:gs>
              <a:gs pos="100000">
                <a:schemeClr val="accent6"/>
              </a:gs>
              <a:gs pos="12000">
                <a:schemeClr val="accent5"/>
              </a:gs>
            </a:gsLst>
            <a:lin ang="4800000" scaled="0"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3152" tIns="73152" rIns="73152" bIns="731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000" kern="0" dirty="0" err="1">
              <a:solidFill>
                <a:schemeClr val="tx1"/>
              </a:solidFill>
            </a:endParaRPr>
          </a:p>
        </p:txBody>
      </p:sp>
      <p:sp>
        <p:nvSpPr>
          <p:cNvPr id="30" name="Trapezoid 17"/>
          <p:cNvSpPr/>
          <p:nvPr/>
        </p:nvSpPr>
        <p:spPr bwMode="gray">
          <a:xfrm rot="16200000" flipH="1" flipV="1">
            <a:off x="1923027" y="2371484"/>
            <a:ext cx="1037130" cy="649277"/>
          </a:xfrm>
          <a:custGeom>
            <a:avLst/>
            <a:gdLst>
              <a:gd name="connsiteX0" fmla="*/ 0 w 1491507"/>
              <a:gd name="connsiteY0" fmla="*/ 552096 h 552096"/>
              <a:gd name="connsiteX1" fmla="*/ 138024 w 1491507"/>
              <a:gd name="connsiteY1" fmla="*/ 0 h 552096"/>
              <a:gd name="connsiteX2" fmla="*/ 1353483 w 1491507"/>
              <a:gd name="connsiteY2" fmla="*/ 0 h 552096"/>
              <a:gd name="connsiteX3" fmla="*/ 1491507 w 1491507"/>
              <a:gd name="connsiteY3" fmla="*/ 552096 h 552096"/>
              <a:gd name="connsiteX4" fmla="*/ 0 w 1491507"/>
              <a:gd name="connsiteY4" fmla="*/ 552096 h 552096"/>
              <a:gd name="connsiteX0" fmla="*/ 0 w 1491507"/>
              <a:gd name="connsiteY0" fmla="*/ 552096 h 552096"/>
              <a:gd name="connsiteX1" fmla="*/ 138024 w 1491507"/>
              <a:gd name="connsiteY1" fmla="*/ 0 h 552096"/>
              <a:gd name="connsiteX2" fmla="*/ 1405242 w 1491507"/>
              <a:gd name="connsiteY2" fmla="*/ 8626 h 552096"/>
              <a:gd name="connsiteX3" fmla="*/ 1491507 w 1491507"/>
              <a:gd name="connsiteY3" fmla="*/ 552096 h 552096"/>
              <a:gd name="connsiteX4" fmla="*/ 0 w 1491507"/>
              <a:gd name="connsiteY4" fmla="*/ 552096 h 552096"/>
              <a:gd name="connsiteX0" fmla="*/ 0 w 1491507"/>
              <a:gd name="connsiteY0" fmla="*/ 543470 h 543470"/>
              <a:gd name="connsiteX1" fmla="*/ 69013 w 1491507"/>
              <a:gd name="connsiteY1" fmla="*/ 0 h 543470"/>
              <a:gd name="connsiteX2" fmla="*/ 1405242 w 1491507"/>
              <a:gd name="connsiteY2" fmla="*/ 0 h 543470"/>
              <a:gd name="connsiteX3" fmla="*/ 1491507 w 1491507"/>
              <a:gd name="connsiteY3" fmla="*/ 543470 h 543470"/>
              <a:gd name="connsiteX4" fmla="*/ 0 w 1491507"/>
              <a:gd name="connsiteY4" fmla="*/ 543470 h 543470"/>
              <a:gd name="connsiteX0" fmla="*/ 0 w 1491507"/>
              <a:gd name="connsiteY0" fmla="*/ 543470 h 543470"/>
              <a:gd name="connsiteX1" fmla="*/ 51760 w 1491507"/>
              <a:gd name="connsiteY1" fmla="*/ 8626 h 543470"/>
              <a:gd name="connsiteX2" fmla="*/ 1405242 w 1491507"/>
              <a:gd name="connsiteY2" fmla="*/ 0 h 543470"/>
              <a:gd name="connsiteX3" fmla="*/ 1491507 w 1491507"/>
              <a:gd name="connsiteY3" fmla="*/ 543470 h 543470"/>
              <a:gd name="connsiteX4" fmla="*/ 0 w 1491507"/>
              <a:gd name="connsiteY4" fmla="*/ 543470 h 543470"/>
              <a:gd name="connsiteX0" fmla="*/ 0 w 1491507"/>
              <a:gd name="connsiteY0" fmla="*/ 543470 h 543470"/>
              <a:gd name="connsiteX1" fmla="*/ 51760 w 1491507"/>
              <a:gd name="connsiteY1" fmla="*/ 0 h 543470"/>
              <a:gd name="connsiteX2" fmla="*/ 1405242 w 1491507"/>
              <a:gd name="connsiteY2" fmla="*/ 0 h 543470"/>
              <a:gd name="connsiteX3" fmla="*/ 1491507 w 1491507"/>
              <a:gd name="connsiteY3" fmla="*/ 543470 h 543470"/>
              <a:gd name="connsiteX4" fmla="*/ 0 w 1491507"/>
              <a:gd name="connsiteY4" fmla="*/ 543470 h 543470"/>
              <a:gd name="connsiteX0" fmla="*/ 0 w 1517386"/>
              <a:gd name="connsiteY0" fmla="*/ 543470 h 543470"/>
              <a:gd name="connsiteX1" fmla="*/ 77639 w 1517386"/>
              <a:gd name="connsiteY1" fmla="*/ 0 h 543470"/>
              <a:gd name="connsiteX2" fmla="*/ 1431121 w 1517386"/>
              <a:gd name="connsiteY2" fmla="*/ 0 h 543470"/>
              <a:gd name="connsiteX3" fmla="*/ 1517386 w 1517386"/>
              <a:gd name="connsiteY3" fmla="*/ 543470 h 543470"/>
              <a:gd name="connsiteX4" fmla="*/ 0 w 1517386"/>
              <a:gd name="connsiteY4" fmla="*/ 543470 h 543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7386" h="543470">
                <a:moveTo>
                  <a:pt x="0" y="543470"/>
                </a:moveTo>
                <a:lnTo>
                  <a:pt x="77639" y="0"/>
                </a:lnTo>
                <a:lnTo>
                  <a:pt x="1431121" y="0"/>
                </a:lnTo>
                <a:lnTo>
                  <a:pt x="1517386" y="543470"/>
                </a:lnTo>
                <a:lnTo>
                  <a:pt x="0" y="543470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3152" tIns="73152" rIns="73152" bIns="73152" rtlCol="0" anchor="ctr"/>
          <a:lstStyle/>
          <a:p>
            <a:pPr algn="ctr"/>
            <a:endParaRPr lang="en-GB" sz="1000" kern="0" dirty="0" err="1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6801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  <p:bldP spid="73" grpId="0" animBg="1"/>
      <p:bldP spid="74" grpId="0" animBg="1"/>
      <p:bldP spid="7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286AA-E1CF-5648-9807-1767FDFF9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664" y="273844"/>
            <a:ext cx="6529536" cy="543479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rial Narrow" panose="020B0606020202030204" pitchFamily="34" charset="0"/>
              </a:rPr>
              <a:t>Operational scenarios</a:t>
            </a:r>
            <a:endParaRPr lang="en-GB" dirty="0">
              <a:latin typeface="Arial Narrow" panose="020B0606020202030204" pitchFamily="34" charset="0"/>
            </a:endParaRPr>
          </a:p>
        </p:txBody>
      </p:sp>
      <p:sp>
        <p:nvSpPr>
          <p:cNvPr id="11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5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87848" y="1393350"/>
            <a:ext cx="85991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Arial Narrow" panose="020B0606020202030204" pitchFamily="34" charset="0"/>
              </a:rPr>
              <a:t>Dose </a:t>
            </a:r>
            <a:r>
              <a:rPr lang="en-GB" sz="1400" dirty="0">
                <a:latin typeface="Arial Narrow" panose="020B0606020202030204" pitchFamily="34" charset="0"/>
              </a:rPr>
              <a:t>model shall be based on the </a:t>
            </a:r>
            <a:r>
              <a:rPr lang="en-GB" sz="1400" dirty="0" smtClean="0">
                <a:latin typeface="Arial Narrow" panose="020B0606020202030204" pitchFamily="34" charset="0"/>
              </a:rPr>
              <a:t>stipulated </a:t>
            </a:r>
            <a:r>
              <a:rPr lang="en-GB" sz="1400" dirty="0">
                <a:latin typeface="Arial Narrow" panose="020B0606020202030204" pitchFamily="34" charset="0"/>
              </a:rPr>
              <a:t>collider </a:t>
            </a:r>
            <a:r>
              <a:rPr lang="en-GB" sz="1400" dirty="0" smtClean="0">
                <a:latin typeface="Arial Narrow" panose="020B0606020202030204" pitchFamily="34" charset="0"/>
              </a:rPr>
              <a:t>parameters</a:t>
            </a:r>
          </a:p>
        </p:txBody>
      </p:sp>
      <p:pic>
        <p:nvPicPr>
          <p:cNvPr id="21" name="Picture 2" descr="https://muoncollider.web.cern.ch/sites/muoncollider.web.cern.ch/files/styles/image_gallery_large/public/2021-04/ListOfParameters_DS_AsOf_23-03-2021.png?itok=pkBvM4xv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11"/>
          <a:stretch/>
        </p:blipFill>
        <p:spPr bwMode="auto">
          <a:xfrm>
            <a:off x="2051720" y="2130137"/>
            <a:ext cx="4104456" cy="2733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7544" y="1819839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Tentative target parameters </a:t>
            </a:r>
            <a:endParaRPr lang="en-GB" sz="1400" b="1" dirty="0">
              <a:solidFill>
                <a:schemeClr val="accent1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Chevron 4"/>
          <p:cNvSpPr/>
          <p:nvPr/>
        </p:nvSpPr>
        <p:spPr>
          <a:xfrm>
            <a:off x="6422325" y="3018804"/>
            <a:ext cx="360040" cy="432048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092280" y="2373753"/>
            <a:ext cx="165618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 Narrow" panose="020B0606020202030204" pitchFamily="34" charset="0"/>
              </a:rPr>
              <a:t>A dose model will be defined for each parameter set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endParaRPr lang="en-US" sz="1400" dirty="0">
              <a:latin typeface="Arial Narrow" panose="020B0606020202030204" pitchFamily="34" charset="0"/>
            </a:endParaRP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n-US" sz="1400" dirty="0">
                <a:latin typeface="Arial Narrow" panose="020B0606020202030204" pitchFamily="34" charset="0"/>
              </a:rPr>
              <a:t>P</a:t>
            </a:r>
            <a:r>
              <a:rPr lang="en-US" sz="1400" dirty="0" smtClean="0">
                <a:latin typeface="Arial Narrow" panose="020B0606020202030204" pitchFamily="34" charset="0"/>
              </a:rPr>
              <a:t>rioritization (?): </a:t>
            </a:r>
          </a:p>
          <a:p>
            <a:pPr marL="357188" lvl="1" indent="-176213">
              <a:buFont typeface="Arial Narrow" panose="020B0606020202030204" pitchFamily="34" charset="0"/>
              <a:buChar char="−"/>
            </a:pPr>
            <a:r>
              <a:rPr lang="en-US" sz="1400" dirty="0">
                <a:latin typeface="Arial Narrow" panose="020B0606020202030204" pitchFamily="34" charset="0"/>
              </a:rPr>
              <a:t>3</a:t>
            </a:r>
            <a:r>
              <a:rPr lang="en-US" sz="1400" dirty="0" smtClean="0">
                <a:latin typeface="Arial Narrow" panose="020B0606020202030204" pitchFamily="34" charset="0"/>
              </a:rPr>
              <a:t> </a:t>
            </a:r>
            <a:r>
              <a:rPr lang="en-US" sz="1400" dirty="0" err="1" smtClean="0">
                <a:latin typeface="Arial Narrow" panose="020B0606020202030204" pitchFamily="34" charset="0"/>
              </a:rPr>
              <a:t>TeV</a:t>
            </a:r>
            <a:endParaRPr lang="en-US" sz="1400" dirty="0" smtClean="0">
              <a:latin typeface="Arial Narrow" panose="020B0606020202030204" pitchFamily="34" charset="0"/>
            </a:endParaRPr>
          </a:p>
          <a:p>
            <a:pPr marL="357188" lvl="1" indent="-176213">
              <a:buFont typeface="Arial Narrow" panose="020B0606020202030204" pitchFamily="34" charset="0"/>
              <a:buChar char="−"/>
            </a:pPr>
            <a:r>
              <a:rPr lang="en-US" sz="1400" dirty="0" smtClean="0">
                <a:latin typeface="Arial Narrow" panose="020B0606020202030204" pitchFamily="34" charset="0"/>
              </a:rPr>
              <a:t>10 </a:t>
            </a:r>
            <a:r>
              <a:rPr lang="en-US" sz="1400" dirty="0" err="1" smtClean="0">
                <a:latin typeface="Arial Narrow" panose="020B0606020202030204" pitchFamily="34" charset="0"/>
              </a:rPr>
              <a:t>TeV</a:t>
            </a:r>
            <a:endParaRPr lang="en-US" sz="1400" dirty="0">
              <a:latin typeface="Arial Narrow" panose="020B0606020202030204" pitchFamily="34" charset="0"/>
            </a:endParaRPr>
          </a:p>
          <a:p>
            <a:pPr marL="357188" lvl="1" indent="-176213">
              <a:buFont typeface="Arial Narrow" panose="020B0606020202030204" pitchFamily="34" charset="0"/>
              <a:buChar char="−"/>
            </a:pPr>
            <a:r>
              <a:rPr lang="en-US" sz="1400" dirty="0" smtClean="0">
                <a:latin typeface="Arial Narrow" panose="020B0606020202030204" pitchFamily="34" charset="0"/>
              </a:rPr>
              <a:t>14 </a:t>
            </a:r>
            <a:r>
              <a:rPr lang="en-US" sz="1400" dirty="0" err="1" smtClean="0">
                <a:latin typeface="Arial Narrow" panose="020B0606020202030204" pitchFamily="34" charset="0"/>
              </a:rPr>
              <a:t>TeV</a:t>
            </a:r>
            <a:endParaRPr lang="en-GB" sz="1400" dirty="0">
              <a:latin typeface="Arial Narrow" panose="020B0606020202030204" pitchFamily="34" charset="0"/>
            </a:endParaRPr>
          </a:p>
          <a:p>
            <a:pPr algn="ctr"/>
            <a:endParaRPr lang="en-GB" sz="1400" dirty="0"/>
          </a:p>
        </p:txBody>
      </p:sp>
      <p:sp>
        <p:nvSpPr>
          <p:cNvPr id="29" name="TextBox 28"/>
          <p:cNvSpPr txBox="1"/>
          <p:nvPr/>
        </p:nvSpPr>
        <p:spPr>
          <a:xfrm>
            <a:off x="393798" y="2865496"/>
            <a:ext cx="142136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Defined by the </a:t>
            </a:r>
            <a:r>
              <a:rPr lang="en-GB" sz="1400" i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Muon </a:t>
            </a:r>
            <a:r>
              <a:rPr lang="en-GB" sz="1400" i="1" dirty="0">
                <a:solidFill>
                  <a:schemeClr val="accent1"/>
                </a:solidFill>
                <a:latin typeface="Arial Narrow" panose="020B0606020202030204" pitchFamily="34" charset="0"/>
              </a:rPr>
              <a:t>Beam Panel</a:t>
            </a:r>
          </a:p>
          <a:p>
            <a:pPr algn="ctr"/>
            <a:endParaRPr lang="en-GB" sz="1400" i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7829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286AA-E1CF-5648-9807-1767FDFF9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664" y="273844"/>
            <a:ext cx="6529536" cy="543479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rial Narrow" panose="020B0606020202030204" pitchFamily="34" charset="0"/>
              </a:rPr>
              <a:t>Past Monte Carlo simulations</a:t>
            </a:r>
            <a:endParaRPr lang="en-GB" dirty="0">
              <a:latin typeface="Arial Narrow" panose="020B0606020202030204" pitchFamily="34" charset="0"/>
            </a:endParaRPr>
          </a:p>
        </p:txBody>
      </p:sp>
      <p:sp>
        <p:nvSpPr>
          <p:cNvPr id="11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6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3363" y="1131364"/>
            <a:ext cx="5910173" cy="40472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>
                <a:latin typeface="Arial Narrow" panose="020B0606020202030204" pitchFamily="34" charset="0"/>
              </a:rPr>
              <a:t>Comprehensive </a:t>
            </a:r>
            <a:r>
              <a:rPr lang="en-GB" sz="1400" b="1" dirty="0">
                <a:latin typeface="Arial Narrow" panose="020B0606020202030204" pitchFamily="34" charset="0"/>
              </a:rPr>
              <a:t>MARS15 </a:t>
            </a:r>
            <a:r>
              <a:rPr lang="en-GB" sz="1400" dirty="0">
                <a:latin typeface="Arial Narrow" panose="020B0606020202030204" pitchFamily="34" charset="0"/>
              </a:rPr>
              <a:t>simulations </a:t>
            </a:r>
            <a:r>
              <a:rPr lang="en-GB" sz="1400" dirty="0" smtClean="0">
                <a:latin typeface="Arial Narrow" panose="020B0606020202030204" pitchFamily="34" charset="0"/>
              </a:rPr>
              <a:t>with </a:t>
            </a:r>
            <a:r>
              <a:rPr lang="en-GB" sz="1400" dirty="0">
                <a:latin typeface="Arial Narrow" panose="020B0606020202030204" pitchFamily="34" charset="0"/>
              </a:rPr>
              <a:t>a sophisticated neutrino interaction model crucial for </a:t>
            </a:r>
            <a:r>
              <a:rPr lang="en-GB" sz="1400" dirty="0" smtClean="0">
                <a:latin typeface="Arial Narrow" panose="020B0606020202030204" pitchFamily="34" charset="0"/>
              </a:rPr>
              <a:t>evaluation of induced </a:t>
            </a:r>
            <a:r>
              <a:rPr lang="en-GB" sz="1400" dirty="0">
                <a:latin typeface="Arial Narrow" panose="020B0606020202030204" pitchFamily="34" charset="0"/>
              </a:rPr>
              <a:t>dose </a:t>
            </a:r>
            <a:r>
              <a:rPr lang="en-GB" sz="1400" dirty="0" smtClean="0">
                <a:latin typeface="Arial Narrow" panose="020B0606020202030204" pitchFamily="34" charset="0"/>
              </a:rPr>
              <a:t>and </a:t>
            </a:r>
            <a:r>
              <a:rPr lang="en-GB" sz="1400" dirty="0">
                <a:latin typeface="Arial Narrow" panose="020B0606020202030204" pitchFamily="34" charset="0"/>
              </a:rPr>
              <a:t>secondary </a:t>
            </a:r>
            <a:r>
              <a:rPr lang="en-GB" sz="1400" dirty="0" smtClean="0">
                <a:latin typeface="Arial Narrow" panose="020B0606020202030204" pitchFamily="34" charset="0"/>
              </a:rPr>
              <a:t>particle </a:t>
            </a:r>
            <a:r>
              <a:rPr lang="en-GB" sz="1400" dirty="0">
                <a:latin typeface="Arial Narrow" panose="020B0606020202030204" pitchFamily="34" charset="0"/>
              </a:rPr>
              <a:t>for </a:t>
            </a:r>
            <a:r>
              <a:rPr lang="en-GB" sz="1400" dirty="0" smtClean="0">
                <a:latin typeface="Arial Narrow" panose="020B0606020202030204" pitchFamily="34" charset="0"/>
              </a:rPr>
              <a:t>monitoring</a:t>
            </a:r>
          </a:p>
          <a:p>
            <a:pPr indent="269875">
              <a:spcAft>
                <a:spcPts val="600"/>
              </a:spcAft>
            </a:pPr>
            <a:r>
              <a:rPr lang="en-GB" sz="1200" dirty="0" smtClean="0">
                <a:latin typeface="Arial Narrow" panose="020B0606020202030204" pitchFamily="34" charset="0"/>
              </a:rPr>
              <a:t>→ Mokhov </a:t>
            </a:r>
            <a:r>
              <a:rPr lang="en-GB" sz="1200" dirty="0">
                <a:latin typeface="Arial Narrow" panose="020B0606020202030204" pitchFamily="34" charset="0"/>
              </a:rPr>
              <a:t>and </a:t>
            </a:r>
            <a:r>
              <a:rPr lang="en-GB" sz="1200" dirty="0" err="1">
                <a:latin typeface="Arial Narrow" panose="020B0606020202030204" pitchFamily="34" charset="0"/>
              </a:rPr>
              <a:t>Ginneken</a:t>
            </a:r>
            <a:r>
              <a:rPr lang="en-GB" sz="1200" dirty="0">
                <a:latin typeface="Arial Narrow" panose="020B0606020202030204" pitchFamily="34" charset="0"/>
              </a:rPr>
              <a:t>, Neutrino Radiation at Muon Colliders and Storage Rings, 2000</a:t>
            </a:r>
          </a:p>
          <a:p>
            <a:pPr marL="952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Arial Narrow" panose="020B0606020202030204" pitchFamily="34" charset="0"/>
              </a:rPr>
              <a:t>Studie</a:t>
            </a:r>
            <a:r>
              <a:rPr lang="en-US" sz="1400" dirty="0" smtClean="0">
                <a:latin typeface="Arial Narrow" panose="020B0606020202030204" pitchFamily="34" charset="0"/>
              </a:rPr>
              <a:t>s for </a:t>
            </a:r>
            <a:r>
              <a:rPr lang="en-US" sz="1400" dirty="0" err="1" smtClean="0">
                <a:latin typeface="Arial Narrow" panose="020B0606020202030204" pitchFamily="34" charset="0"/>
              </a:rPr>
              <a:t>E</a:t>
            </a:r>
            <a:r>
              <a:rPr lang="en-US" sz="1400" baseline="-25000" dirty="0" err="1" smtClean="0">
                <a:latin typeface="Arial Narrow" panose="020B0606020202030204" pitchFamily="34" charset="0"/>
              </a:rPr>
              <a:t>com</a:t>
            </a:r>
            <a:r>
              <a:rPr lang="en-US" sz="1400" dirty="0" smtClean="0">
                <a:latin typeface="Arial Narrow" panose="020B0606020202030204" pitchFamily="34" charset="0"/>
              </a:rPr>
              <a:t> </a:t>
            </a:r>
            <a:r>
              <a:rPr lang="en-GB" sz="1400" dirty="0">
                <a:latin typeface="Arial Narrow" panose="020B0606020202030204" pitchFamily="34" charset="0"/>
              </a:rPr>
              <a:t>0.5, 1, 3, and 4 </a:t>
            </a:r>
            <a:r>
              <a:rPr lang="en-GB" sz="1400" dirty="0" err="1">
                <a:latin typeface="Arial Narrow" panose="020B0606020202030204" pitchFamily="34" charset="0"/>
              </a:rPr>
              <a:t>TeV</a:t>
            </a:r>
            <a:r>
              <a:rPr lang="en-GB" sz="1400" dirty="0">
                <a:latin typeface="Arial Narrow" panose="020B0606020202030204" pitchFamily="34" charset="0"/>
              </a:rPr>
              <a:t> muon </a:t>
            </a:r>
            <a:r>
              <a:rPr lang="en-GB" sz="1400" dirty="0" smtClean="0">
                <a:latin typeface="Arial Narrow" panose="020B0606020202030204" pitchFamily="34" charset="0"/>
              </a:rPr>
              <a:t>colliders:</a:t>
            </a:r>
          </a:p>
          <a:p>
            <a:pPr marL="447675" lvl="1" indent="-180975">
              <a:buFont typeface="Arial Narrow" panose="020B0606020202030204" pitchFamily="34" charset="0"/>
              <a:buChar char="−"/>
            </a:pPr>
            <a:r>
              <a:rPr lang="en-GB" sz="1400" dirty="0" smtClean="0">
                <a:latin typeface="Arial Narrow" panose="020B0606020202030204" pitchFamily="34" charset="0"/>
              </a:rPr>
              <a:t>Effective </a:t>
            </a:r>
            <a:r>
              <a:rPr lang="en-GB" sz="1400" dirty="0">
                <a:latin typeface="Arial Narrow" panose="020B0606020202030204" pitchFamily="34" charset="0"/>
              </a:rPr>
              <a:t>dose </a:t>
            </a:r>
            <a:r>
              <a:rPr lang="en-GB" sz="1400" dirty="0" smtClean="0">
                <a:latin typeface="Arial Narrow" panose="020B0606020202030204" pitchFamily="34" charset="0"/>
              </a:rPr>
              <a:t>for broad </a:t>
            </a:r>
            <a:r>
              <a:rPr lang="en-GB" sz="1400" dirty="0">
                <a:latin typeface="Arial Narrow" panose="020B0606020202030204" pitchFamily="34" charset="0"/>
              </a:rPr>
              <a:t>and </a:t>
            </a:r>
            <a:r>
              <a:rPr lang="en-GB" sz="1400" dirty="0" smtClean="0">
                <a:latin typeface="Arial Narrow" panose="020B0606020202030204" pitchFamily="34" charset="0"/>
              </a:rPr>
              <a:t>pencil </a:t>
            </a:r>
            <a:r>
              <a:rPr lang="en-GB" sz="1400" dirty="0">
                <a:latin typeface="Arial Narrow" panose="020B0606020202030204" pitchFamily="34" charset="0"/>
              </a:rPr>
              <a:t>neutrino </a:t>
            </a:r>
            <a:r>
              <a:rPr lang="en-GB" sz="1400" dirty="0" smtClean="0">
                <a:latin typeface="Arial Narrow" panose="020B0606020202030204" pitchFamily="34" charset="0"/>
              </a:rPr>
              <a:t>beams</a:t>
            </a:r>
          </a:p>
          <a:p>
            <a:pPr marL="447675" lvl="1" indent="-180975">
              <a:buFont typeface="Arial Narrow" panose="020B0606020202030204" pitchFamily="34" charset="0"/>
              <a:buChar char="−"/>
            </a:pPr>
            <a:r>
              <a:rPr lang="en-GB" sz="1400" dirty="0" smtClean="0">
                <a:latin typeface="Arial Narrow" panose="020B0606020202030204" pitchFamily="34" charset="0"/>
              </a:rPr>
              <a:t>Secondary particle equilibrium </a:t>
            </a:r>
            <a:r>
              <a:rPr lang="en-GB" sz="1400" dirty="0">
                <a:latin typeface="Arial Narrow" panose="020B0606020202030204" pitchFamily="34" charset="0"/>
              </a:rPr>
              <a:t>and </a:t>
            </a:r>
            <a:r>
              <a:rPr lang="en-GB" sz="1400" dirty="0" smtClean="0">
                <a:latin typeface="Arial Narrow" panose="020B0606020202030204" pitchFamily="34" charset="0"/>
              </a:rPr>
              <a:t>non-equilibrium cases</a:t>
            </a:r>
          </a:p>
          <a:p>
            <a:pPr marL="447675" lvl="1" indent="-180975">
              <a:buFont typeface="Arial Narrow" panose="020B0606020202030204" pitchFamily="34" charset="0"/>
              <a:buChar char="−"/>
            </a:pPr>
            <a:r>
              <a:rPr lang="en-GB" sz="1400" dirty="0" smtClean="0">
                <a:latin typeface="Arial Narrow" panose="020B0606020202030204" pitchFamily="34" charset="0"/>
              </a:rPr>
              <a:t>Maximum </a:t>
            </a:r>
            <a:r>
              <a:rPr lang="en-GB" sz="1400" dirty="0">
                <a:latin typeface="Arial Narrow" panose="020B0606020202030204" pitchFamily="34" charset="0"/>
              </a:rPr>
              <a:t>and </a:t>
            </a:r>
            <a:r>
              <a:rPr lang="en-GB" sz="1400" dirty="0" smtClean="0">
                <a:latin typeface="Arial Narrow" panose="020B0606020202030204" pitchFamily="34" charset="0"/>
              </a:rPr>
              <a:t>whole-body values for </a:t>
            </a:r>
            <a:r>
              <a:rPr lang="en-GB" sz="1400" dirty="0">
                <a:latin typeface="Arial Narrow" panose="020B0606020202030204" pitchFamily="34" charset="0"/>
              </a:rPr>
              <a:t>variety materials upstream the tissue-equivalent </a:t>
            </a:r>
            <a:r>
              <a:rPr lang="en-GB" sz="1400" dirty="0" smtClean="0">
                <a:latin typeface="Arial Narrow" panose="020B0606020202030204" pitchFamily="34" charset="0"/>
              </a:rPr>
              <a:t>phantom</a:t>
            </a:r>
          </a:p>
          <a:p>
            <a:pPr marL="447675" lvl="1" indent="-180975">
              <a:buFont typeface="Arial Narrow" panose="020B0606020202030204" pitchFamily="34" charset="0"/>
              <a:buChar char="−"/>
            </a:pPr>
            <a:r>
              <a:rPr lang="en-GB" sz="1400" dirty="0" smtClean="0">
                <a:latin typeface="Arial Narrow" panose="020B0606020202030204" pitchFamily="34" charset="0"/>
              </a:rPr>
              <a:t>Contributions </a:t>
            </a:r>
            <a:r>
              <a:rPr lang="en-GB" sz="1400" dirty="0">
                <a:latin typeface="Arial Narrow" panose="020B0606020202030204" pitchFamily="34" charset="0"/>
              </a:rPr>
              <a:t>from both the collider ring and field free </a:t>
            </a:r>
            <a:r>
              <a:rPr lang="en-GB" sz="1400" dirty="0" smtClean="0">
                <a:latin typeface="Arial Narrow" panose="020B0606020202030204" pitchFamily="34" charset="0"/>
              </a:rPr>
              <a:t>drifts</a:t>
            </a:r>
          </a:p>
          <a:p>
            <a:pPr marL="447675" lvl="1" indent="-180975">
              <a:buFont typeface="Arial Narrow" panose="020B0606020202030204" pitchFamily="34" charset="0"/>
              <a:buChar char="−"/>
            </a:pPr>
            <a:r>
              <a:rPr lang="en-GB" sz="1400" dirty="0">
                <a:latin typeface="Arial Narrow" panose="020B0606020202030204" pitchFamily="34" charset="0"/>
              </a:rPr>
              <a:t>S</a:t>
            </a:r>
            <a:r>
              <a:rPr lang="en-GB" sz="1400" dirty="0" smtClean="0">
                <a:latin typeface="Arial Narrow" panose="020B0606020202030204" pitchFamily="34" charset="0"/>
              </a:rPr>
              <a:t>tandalone </a:t>
            </a:r>
            <a:r>
              <a:rPr lang="en-GB" sz="1400" dirty="0">
                <a:latin typeface="Arial Narrow" panose="020B0606020202030204" pitchFamily="34" charset="0"/>
              </a:rPr>
              <a:t>case of </a:t>
            </a:r>
            <a:r>
              <a:rPr lang="en-GB" sz="1400" dirty="0" err="1">
                <a:latin typeface="Arial Narrow" panose="020B0606020202030204" pitchFamily="34" charset="0"/>
              </a:rPr>
              <a:t>monoenergetic</a:t>
            </a:r>
            <a:r>
              <a:rPr lang="en-GB" sz="1400" dirty="0">
                <a:latin typeface="Arial Narrow" panose="020B0606020202030204" pitchFamily="34" charset="0"/>
              </a:rPr>
              <a:t> neutrino beams </a:t>
            </a:r>
            <a:r>
              <a:rPr lang="en-GB" sz="1400" dirty="0" smtClean="0">
                <a:latin typeface="Arial Narrow" panose="020B0606020202030204" pitchFamily="34" charset="0"/>
              </a:rPr>
              <a:t>of energies </a:t>
            </a:r>
            <a:r>
              <a:rPr lang="en-GB" sz="1400" dirty="0">
                <a:latin typeface="Arial Narrow" panose="020B0606020202030204" pitchFamily="34" charset="0"/>
              </a:rPr>
              <a:t>from 100 MeV to 10 </a:t>
            </a:r>
            <a:r>
              <a:rPr lang="en-GB" sz="1400" dirty="0" err="1">
                <a:latin typeface="Arial Narrow" panose="020B0606020202030204" pitchFamily="34" charset="0"/>
              </a:rPr>
              <a:t>TeV</a:t>
            </a:r>
            <a:r>
              <a:rPr lang="en-GB" sz="1400" dirty="0">
                <a:latin typeface="Arial Narrow" panose="020B0606020202030204" pitchFamily="34" charset="0"/>
              </a:rPr>
              <a:t> </a:t>
            </a:r>
          </a:p>
          <a:p>
            <a:pPr marL="447675" lvl="1" indent="-180975">
              <a:spcAft>
                <a:spcPts val="600"/>
              </a:spcAft>
              <a:buFont typeface="Arial Narrow" panose="020B0606020202030204" pitchFamily="34" charset="0"/>
              <a:buChar char="−"/>
            </a:pPr>
            <a:r>
              <a:rPr lang="en-GB" sz="1400" dirty="0">
                <a:latin typeface="Arial Narrow" panose="020B0606020202030204" pitchFamily="34" charset="0"/>
              </a:rPr>
              <a:t>I</a:t>
            </a:r>
            <a:r>
              <a:rPr lang="en-GB" sz="1400" dirty="0" smtClean="0">
                <a:latin typeface="Arial Narrow" panose="020B0606020202030204" pitchFamily="34" charset="0"/>
              </a:rPr>
              <a:t>dea </a:t>
            </a:r>
            <a:r>
              <a:rPr lang="en-GB" sz="1400" dirty="0">
                <a:latin typeface="Arial Narrow" panose="020B0606020202030204" pitchFamily="34" charset="0"/>
              </a:rPr>
              <a:t>of vertical wobbling of muon beams in the ring was introduced and calculated showing substantial effect of </a:t>
            </a:r>
            <a:r>
              <a:rPr lang="en-GB" sz="1400" dirty="0" smtClean="0">
                <a:latin typeface="Arial Narrow" panose="020B0606020202030204" pitchFamily="34" charset="0"/>
              </a:rPr>
              <a:t>dose reduction</a:t>
            </a:r>
          </a:p>
          <a:p>
            <a:pPr marL="952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 Narrow" panose="020B0606020202030204" pitchFamily="34" charset="0"/>
              </a:rPr>
              <a:t>Good agreement with </a:t>
            </a:r>
            <a:r>
              <a:rPr lang="en-US" sz="1400" b="1" dirty="0" smtClean="0">
                <a:latin typeface="Arial Narrow" panose="020B0606020202030204" pitchFamily="34" charset="0"/>
              </a:rPr>
              <a:t>FLUKA simulations</a:t>
            </a:r>
          </a:p>
          <a:p>
            <a:pPr marL="363538">
              <a:spcAft>
                <a:spcPts val="600"/>
              </a:spcAft>
            </a:pPr>
            <a:r>
              <a:rPr lang="en-GB" sz="1200" dirty="0">
                <a:latin typeface="Arial Narrow" panose="020B0606020202030204" pitchFamily="34" charset="0"/>
              </a:rPr>
              <a:t>→ </a:t>
            </a:r>
            <a:r>
              <a:rPr lang="en-GB" sz="1200" dirty="0" err="1" smtClean="0">
                <a:latin typeface="Arial Narrow" panose="020B0606020202030204" pitchFamily="34" charset="0"/>
              </a:rPr>
              <a:t>Bartosik</a:t>
            </a:r>
            <a:r>
              <a:rPr lang="en-GB" sz="1200" dirty="0" smtClean="0">
                <a:latin typeface="Arial Narrow" panose="020B0606020202030204" pitchFamily="34" charset="0"/>
              </a:rPr>
              <a:t> </a:t>
            </a:r>
            <a:r>
              <a:rPr lang="en-GB" sz="1200" dirty="0">
                <a:latin typeface="Arial Narrow" panose="020B0606020202030204" pitchFamily="34" charset="0"/>
              </a:rPr>
              <a:t>et al., Preliminary Report on the Study of Beam-Induced Background Effects at a Muon Collider, </a:t>
            </a:r>
            <a:r>
              <a:rPr lang="en-GB" sz="1200" dirty="0" smtClean="0">
                <a:latin typeface="Arial Narrow" panose="020B0606020202030204" pitchFamily="34" charset="0"/>
              </a:rPr>
              <a:t>2019</a:t>
            </a:r>
            <a:endParaRPr lang="en-US" sz="1400" dirty="0">
              <a:latin typeface="Arial Narrow" panose="020B0606020202030204" pitchFamily="34" charset="0"/>
            </a:endParaRPr>
          </a:p>
          <a:p>
            <a:pPr indent="-190500"/>
            <a:r>
              <a:rPr lang="en-GB" sz="1400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→ </a:t>
            </a:r>
            <a:r>
              <a:rPr lang="en-GB" sz="14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To be built on for additional MC studies</a:t>
            </a:r>
            <a:endParaRPr lang="en-GB" sz="1400" b="1" dirty="0">
              <a:solidFill>
                <a:schemeClr val="accent1"/>
              </a:solidFill>
              <a:latin typeface="Arial Narrow" panose="020B0606020202030204" pitchFamily="34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3265" y="1410538"/>
            <a:ext cx="1499407" cy="123322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6429404" y="2600096"/>
            <a:ext cx="2641029" cy="2931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Aft>
                <a:spcPts val="450"/>
              </a:spcAft>
            </a:pPr>
            <a:r>
              <a:rPr lang="en-GB" sz="600" dirty="0">
                <a:latin typeface="Courier" pitchFamily="2" charset="0"/>
              </a:rPr>
              <a:t>Mokhov and </a:t>
            </a:r>
            <a:r>
              <a:rPr lang="en-GB" sz="600" dirty="0" err="1">
                <a:latin typeface="Courier" pitchFamily="2" charset="0"/>
              </a:rPr>
              <a:t>Ginneken</a:t>
            </a:r>
            <a:r>
              <a:rPr lang="en-GB" sz="600" dirty="0">
                <a:latin typeface="Courier" pitchFamily="2" charset="0"/>
              </a:rPr>
              <a:t>, Neutrino Radiation at Muon Colliders and Storage Rings, 2000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6349806" y="2944036"/>
            <a:ext cx="258934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 smtClean="0">
                <a:latin typeface="Arial Narrow" panose="020B0606020202030204" pitchFamily="34" charset="0"/>
              </a:rPr>
              <a:t>FLUKA H*(10) for 2 </a:t>
            </a:r>
            <a:r>
              <a:rPr lang="en-US" sz="1050" b="1" dirty="0" err="1" smtClean="0">
                <a:latin typeface="Arial Narrow" panose="020B0606020202030204" pitchFamily="34" charset="0"/>
              </a:rPr>
              <a:t>TeV</a:t>
            </a:r>
            <a:r>
              <a:rPr lang="en-US" sz="1050" b="1" dirty="0" smtClean="0">
                <a:latin typeface="Arial Narrow" panose="020B0606020202030204" pitchFamily="34" charset="0"/>
              </a:rPr>
              <a:t> vs. distance + depth </a:t>
            </a:r>
            <a:endParaRPr lang="en-GB" sz="1050" b="1" dirty="0">
              <a:latin typeface="Arial Narrow" panose="020B060602020203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221427" y="1175543"/>
            <a:ext cx="312898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 smtClean="0">
                <a:latin typeface="Arial Narrow" panose="020B0606020202030204" pitchFamily="34" charset="0"/>
              </a:rPr>
              <a:t>MARS15 dose </a:t>
            </a:r>
            <a:r>
              <a:rPr lang="en-US" sz="1050" b="1" dirty="0">
                <a:latin typeface="Arial Narrow" panose="020B0606020202030204" pitchFamily="34" charset="0"/>
              </a:rPr>
              <a:t>eq. </a:t>
            </a:r>
            <a:r>
              <a:rPr lang="en-US" sz="1050" b="1" dirty="0" smtClean="0">
                <a:latin typeface="Arial Narrow" panose="020B0606020202030204" pitchFamily="34" charset="0"/>
              </a:rPr>
              <a:t>vs. distance + E</a:t>
            </a:r>
            <a:r>
              <a:rPr lang="el-GR" sz="1050" b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ν</a:t>
            </a:r>
            <a:r>
              <a:rPr lang="en-US" sz="105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for</a:t>
            </a:r>
            <a:r>
              <a:rPr lang="en-US" sz="1050" b="1" dirty="0" smtClean="0">
                <a:latin typeface="Arial Narrow" panose="020B0606020202030204" pitchFamily="34" charset="0"/>
              </a:rPr>
              <a:t> diff. materials</a:t>
            </a:r>
            <a:endParaRPr lang="en-GB" sz="1050" b="1" dirty="0">
              <a:latin typeface="Arial Narrow" panose="020B0606020202030204" pitchFamily="34" charset="0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6287390" y="4555482"/>
            <a:ext cx="2821114" cy="2954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Aft>
                <a:spcPts val="450"/>
              </a:spcAft>
            </a:pPr>
            <a:r>
              <a:rPr lang="en-GB" sz="600" dirty="0" err="1">
                <a:latin typeface="Courier" pitchFamily="2" charset="0"/>
              </a:rPr>
              <a:t>Bartosik</a:t>
            </a:r>
            <a:r>
              <a:rPr lang="en-GB" sz="600" dirty="0">
                <a:latin typeface="Courier" pitchFamily="2" charset="0"/>
              </a:rPr>
              <a:t> et al., Preliminary Report on the Study of Beam-Induced Background Effects at a Muon Collider, 2019</a:t>
            </a:r>
          </a:p>
        </p:txBody>
      </p:sp>
      <p:grpSp>
        <p:nvGrpSpPr>
          <p:cNvPr id="62" name="Group 61"/>
          <p:cNvGrpSpPr/>
          <p:nvPr/>
        </p:nvGrpSpPr>
        <p:grpSpPr>
          <a:xfrm>
            <a:off x="6439562" y="3192745"/>
            <a:ext cx="2551669" cy="1432084"/>
            <a:chOff x="6581003" y="3130130"/>
            <a:chExt cx="2551669" cy="1432084"/>
          </a:xfrm>
        </p:grpSpPr>
        <p:pic>
          <p:nvPicPr>
            <p:cNvPr id="41" name="Picture 40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390"/>
            <a:stretch/>
          </p:blipFill>
          <p:spPr>
            <a:xfrm>
              <a:off x="6581003" y="3161389"/>
              <a:ext cx="2409832" cy="1400825"/>
            </a:xfrm>
            <a:prstGeom prst="rect">
              <a:avLst/>
            </a:prstGeom>
          </p:spPr>
        </p:pic>
        <p:sp>
          <p:nvSpPr>
            <p:cNvPr id="42" name="TextBox 41"/>
            <p:cNvSpPr txBox="1"/>
            <p:nvPr/>
          </p:nvSpPr>
          <p:spPr>
            <a:xfrm>
              <a:off x="6800396" y="3488109"/>
              <a:ext cx="5760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ν</a:t>
              </a:r>
              <a:r>
                <a:rPr lang="el-GR" sz="1400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µ</a:t>
              </a:r>
              <a:endParaRPr lang="en-GB" sz="1400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758587" y="3478812"/>
              <a:ext cx="57606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    )</a:t>
              </a:r>
              <a:endParaRPr lang="en-GB" sz="800" dirty="0"/>
            </a:p>
          </p:txBody>
        </p:sp>
        <p:cxnSp>
          <p:nvCxnSpPr>
            <p:cNvPr id="45" name="Straight Connector 44"/>
            <p:cNvCxnSpPr/>
            <p:nvPr/>
          </p:nvCxnSpPr>
          <p:spPr>
            <a:xfrm flipV="1">
              <a:off x="6888856" y="3597825"/>
              <a:ext cx="90000" cy="187"/>
            </a:xfrm>
            <a:prstGeom prst="line">
              <a:avLst/>
            </a:prstGeom>
            <a:ln w="635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46" name="TextBox 45"/>
            <p:cNvSpPr txBox="1"/>
            <p:nvPr/>
          </p:nvSpPr>
          <p:spPr>
            <a:xfrm rot="16200000">
              <a:off x="8518234" y="3614856"/>
              <a:ext cx="1028821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00" dirty="0" err="1" smtClean="0">
                  <a:latin typeface="Arial Narrow" panose="020B0606020202030204" pitchFamily="34" charset="0"/>
                  <a:cs typeface="Times New Roman" panose="02020603050405020304" pitchFamily="18" charset="0"/>
                </a:rPr>
                <a:t>pSv</a:t>
              </a:r>
              <a:r>
                <a:rPr lang="en-US" sz="700" dirty="0" smtClean="0">
                  <a:latin typeface="Arial Narrow" panose="020B0606020202030204" pitchFamily="34" charset="0"/>
                  <a:cs typeface="Times New Roman" panose="02020603050405020304" pitchFamily="18" charset="0"/>
                </a:rPr>
                <a:t>/10</a:t>
              </a:r>
              <a:r>
                <a:rPr lang="en-US" sz="700" baseline="30000" dirty="0" smtClean="0">
                  <a:latin typeface="Arial Narrow" panose="020B0606020202030204" pitchFamily="34" charset="0"/>
                  <a:cs typeface="Times New Roman" panose="02020603050405020304" pitchFamily="18" charset="0"/>
                </a:rPr>
                <a:t>10</a:t>
              </a:r>
              <a:r>
                <a:rPr lang="en-US" sz="700" dirty="0" smtClean="0">
                  <a:latin typeface="Arial Narrow" panose="020B0606020202030204" pitchFamily="34" charset="0"/>
                  <a:cs typeface="Times New Roman" panose="02020603050405020304" pitchFamily="18" charset="0"/>
                </a:rPr>
                <a:t> µ decays </a:t>
              </a:r>
              <a:endParaRPr lang="en-GB" sz="700" dirty="0">
                <a:latin typeface="Arial Narrow" panose="020B060602020203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7086556" y="3140544"/>
              <a:ext cx="182456" cy="184666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lang="en-US" sz="600" dirty="0" smtClean="0"/>
                <a:t>50</a:t>
              </a:r>
              <a:endParaRPr lang="en-GB" dirty="0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6772674" y="3130130"/>
              <a:ext cx="364861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/>
                <a:t>d [m]</a:t>
              </a:r>
              <a:endParaRPr lang="en-GB" dirty="0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7465869" y="3140544"/>
              <a:ext cx="182456" cy="184666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lang="en-US" sz="600" dirty="0" smtClean="0"/>
                <a:t>150</a:t>
              </a:r>
              <a:endParaRPr lang="en-GB" dirty="0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7721007" y="3140544"/>
              <a:ext cx="182456" cy="184666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lang="en-US" sz="600" dirty="0" smtClean="0"/>
                <a:t>250</a:t>
              </a:r>
              <a:endParaRPr lang="en-GB" dirty="0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7929917" y="3140544"/>
              <a:ext cx="182456" cy="184666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lang="en-US" sz="600" dirty="0" smtClean="0"/>
                <a:t>350</a:t>
              </a:r>
              <a:endParaRPr lang="en-GB" dirty="0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8099318" y="3140544"/>
              <a:ext cx="182456" cy="184666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lang="en-US" sz="600" dirty="0"/>
                <a:t>4</a:t>
              </a:r>
              <a:r>
                <a:rPr lang="en-US" sz="600" dirty="0" smtClean="0"/>
                <a:t>50</a:t>
              </a:r>
              <a:endParaRPr lang="en-GB" dirty="0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8280302" y="3140544"/>
              <a:ext cx="182456" cy="184666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lang="en-US" sz="600" dirty="0" smtClean="0"/>
                <a:t>550</a:t>
              </a:r>
              <a:endParaRPr lang="en-GB" dirty="0"/>
            </a:p>
          </p:txBody>
        </p:sp>
      </p:grpSp>
      <p:pic>
        <p:nvPicPr>
          <p:cNvPr id="67" name="Picture 6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3536" y="1410537"/>
            <a:ext cx="1471262" cy="1183647"/>
          </a:xfrm>
          <a:prstGeom prst="rect">
            <a:avLst/>
          </a:prstGeom>
        </p:spPr>
      </p:pic>
      <p:sp>
        <p:nvSpPr>
          <p:cNvPr id="68" name="TextBox 67"/>
          <p:cNvSpPr txBox="1"/>
          <p:nvPr/>
        </p:nvSpPr>
        <p:spPr>
          <a:xfrm>
            <a:off x="7217655" y="890842"/>
            <a:ext cx="1081471" cy="276999"/>
          </a:xfrm>
          <a:prstGeom prst="rect">
            <a:avLst/>
          </a:prstGeom>
          <a:noFill/>
          <a:ln w="28575"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 smtClean="0">
                <a:solidFill>
                  <a:schemeClr val="bg1">
                    <a:lumMod val="75000"/>
                  </a:schemeClr>
                </a:solidFill>
                <a:latin typeface="Arial Narrow" panose="020B0606020202030204" pitchFamily="34" charset="0"/>
              </a:rPr>
              <a:t>Few examples</a:t>
            </a:r>
            <a:endParaRPr lang="en-GB" sz="1200" i="1" dirty="0">
              <a:solidFill>
                <a:schemeClr val="bg1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0531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4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286AA-E1CF-5648-9807-1767FDFF9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664" y="273844"/>
            <a:ext cx="6529536" cy="543479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rial Narrow" panose="020B0606020202030204" pitchFamily="34" charset="0"/>
              </a:rPr>
              <a:t>Plans for Monte Carlo simulations</a:t>
            </a:r>
            <a:endParaRPr lang="en-GB" dirty="0">
              <a:latin typeface="Arial Narrow" panose="020B0606020202030204" pitchFamily="34" charset="0"/>
            </a:endParaRPr>
          </a:p>
        </p:txBody>
      </p:sp>
      <p:sp>
        <p:nvSpPr>
          <p:cNvPr id="11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7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3363" y="1438328"/>
            <a:ext cx="7635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Arial Narrow" panose="020B0606020202030204" pitchFamily="34" charset="0"/>
              </a:rPr>
              <a:t>Simplified </a:t>
            </a:r>
            <a:r>
              <a:rPr lang="en-GB" sz="1400" dirty="0">
                <a:latin typeface="Arial Narrow" panose="020B0606020202030204" pitchFamily="34" charset="0"/>
              </a:rPr>
              <a:t>FLUKA and MARS simulations with a </a:t>
            </a:r>
            <a:r>
              <a:rPr lang="en-GB" sz="1400" b="1" dirty="0">
                <a:solidFill>
                  <a:schemeClr val="accent1"/>
                </a:solidFill>
                <a:latin typeface="Arial Narrow" panose="020B0606020202030204" pitchFamily="34" charset="0"/>
              </a:rPr>
              <a:t>pencil neutrino beam </a:t>
            </a:r>
            <a:r>
              <a:rPr lang="en-GB" sz="1400" dirty="0" smtClean="0">
                <a:latin typeface="Arial Narrow" panose="020B0606020202030204" pitchFamily="34" charset="0"/>
              </a:rPr>
              <a:t>for the given operational scenarios (</a:t>
            </a:r>
            <a:r>
              <a:rPr lang="en-GB" sz="1400" dirty="0" err="1" smtClean="0">
                <a:latin typeface="Arial Narrow" panose="020B0606020202030204" pitchFamily="34" charset="0"/>
              </a:rPr>
              <a:t>E</a:t>
            </a:r>
            <a:r>
              <a:rPr lang="en-GB" sz="1400" baseline="-25000" dirty="0" err="1" smtClean="0">
                <a:latin typeface="Arial Narrow" panose="020B0606020202030204" pitchFamily="34" charset="0"/>
              </a:rPr>
              <a:t>com</a:t>
            </a:r>
            <a:r>
              <a:rPr lang="en-GB" sz="1400" dirty="0" smtClean="0">
                <a:latin typeface="Arial Narrow" panose="020B0606020202030204" pitchFamily="34" charset="0"/>
              </a:rPr>
              <a:t> </a:t>
            </a:r>
            <a:r>
              <a:rPr lang="en-GB" sz="1400" dirty="0">
                <a:latin typeface="Arial Narrow" panose="020B0606020202030204" pitchFamily="34" charset="0"/>
              </a:rPr>
              <a:t>3, </a:t>
            </a:r>
            <a:r>
              <a:rPr lang="en-GB" sz="1400" dirty="0" smtClean="0">
                <a:latin typeface="Arial Narrow" panose="020B0606020202030204" pitchFamily="34" charset="0"/>
              </a:rPr>
              <a:t>10, 14 </a:t>
            </a:r>
            <a:r>
              <a:rPr lang="en-GB" sz="1400" dirty="0" err="1" smtClean="0">
                <a:latin typeface="Arial Narrow" panose="020B0606020202030204" pitchFamily="34" charset="0"/>
              </a:rPr>
              <a:t>TeV</a:t>
            </a:r>
            <a:r>
              <a:rPr lang="en-GB" sz="1400" dirty="0" smtClean="0">
                <a:latin typeface="Arial Narrow" panose="020B0606020202030204" pitchFamily="34" charset="0"/>
              </a:rPr>
              <a:t> (tbc)) to </a:t>
            </a:r>
            <a:r>
              <a:rPr lang="en-GB" sz="1400" dirty="0">
                <a:latin typeface="Arial Narrow" panose="020B0606020202030204" pitchFamily="34" charset="0"/>
              </a:rPr>
              <a:t>evaluate main parameters for the dose predictions, such as</a:t>
            </a:r>
            <a:r>
              <a:rPr lang="en-GB" sz="1400" dirty="0" smtClean="0">
                <a:latin typeface="Arial Narrow" panose="020B0606020202030204" pitchFamily="34" charset="0"/>
              </a:rPr>
              <a:t>:</a:t>
            </a:r>
          </a:p>
        </p:txBody>
      </p:sp>
      <p:sp>
        <p:nvSpPr>
          <p:cNvPr id="7" name="Rectangle 6"/>
          <p:cNvSpPr/>
          <p:nvPr/>
        </p:nvSpPr>
        <p:spPr>
          <a:xfrm>
            <a:off x="172822" y="1981494"/>
            <a:ext cx="5551306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8163" lvl="1" indent="-271463">
              <a:spcAft>
                <a:spcPts val="600"/>
              </a:spcAft>
              <a:buFont typeface="Arial Narrow" panose="020B0606020202030204" pitchFamily="34" charset="0"/>
              <a:buChar char="−"/>
              <a:tabLst>
                <a:tab pos="538163" algn="l"/>
              </a:tabLst>
            </a:pPr>
            <a:r>
              <a:rPr lang="en-GB" sz="1400" b="1" dirty="0">
                <a:solidFill>
                  <a:schemeClr val="accent1"/>
                </a:solidFill>
                <a:latin typeface="Arial Narrow" panose="020B0606020202030204" pitchFamily="34" charset="0"/>
              </a:rPr>
              <a:t>Dose distribution </a:t>
            </a:r>
            <a:r>
              <a:rPr lang="en-GB" sz="1400" dirty="0">
                <a:latin typeface="Arial Narrow" panose="020B0606020202030204" pitchFamily="34" charset="0"/>
              </a:rPr>
              <a:t>for different distances (collider depths) assuming secondary particle equilibrium (i.e. inside </a:t>
            </a:r>
            <a:r>
              <a:rPr lang="en-GB" sz="1400" dirty="0" smtClean="0">
                <a:latin typeface="Arial Narrow" panose="020B0606020202030204" pitchFamily="34" charset="0"/>
              </a:rPr>
              <a:t>material</a:t>
            </a:r>
            <a:r>
              <a:rPr lang="en-GB" sz="1400" dirty="0">
                <a:latin typeface="Arial Narrow" panose="020B0606020202030204" pitchFamily="34" charset="0"/>
              </a:rPr>
              <a:t>) </a:t>
            </a:r>
          </a:p>
          <a:p>
            <a:pPr marL="538163" lvl="1" indent="-271463">
              <a:spcAft>
                <a:spcPts val="600"/>
              </a:spcAft>
              <a:buFont typeface="Arial Narrow" panose="020B0606020202030204" pitchFamily="34" charset="0"/>
              <a:buChar char="−"/>
              <a:tabLst>
                <a:tab pos="538163" algn="l"/>
              </a:tabLst>
            </a:pPr>
            <a:r>
              <a:rPr lang="en-GB" sz="1400" b="1" dirty="0">
                <a:solidFill>
                  <a:schemeClr val="accent1"/>
                </a:solidFill>
                <a:latin typeface="Arial Narrow" panose="020B0606020202030204" pitchFamily="34" charset="0"/>
              </a:rPr>
              <a:t>Sensitivity studies </a:t>
            </a:r>
            <a:r>
              <a:rPr lang="en-GB" sz="1400" dirty="0">
                <a:latin typeface="Arial Narrow" panose="020B0606020202030204" pitchFamily="34" charset="0"/>
              </a:rPr>
              <a:t>for underlying assumptions (e.g. material properties, </a:t>
            </a:r>
            <a:r>
              <a:rPr lang="en-GB" sz="1400" dirty="0" err="1">
                <a:latin typeface="Arial Narrow" panose="020B0606020202030204" pitchFamily="34" charset="0"/>
              </a:rPr>
              <a:t>nu_e</a:t>
            </a:r>
            <a:r>
              <a:rPr lang="en-GB" sz="1400" dirty="0">
                <a:latin typeface="Arial Narrow" panose="020B0606020202030204" pitchFamily="34" charset="0"/>
              </a:rPr>
              <a:t>/mu and antineutrino)</a:t>
            </a:r>
          </a:p>
          <a:p>
            <a:pPr marL="538163" lvl="1" indent="-271463">
              <a:spcAft>
                <a:spcPts val="600"/>
              </a:spcAft>
              <a:buFont typeface="Arial Narrow" panose="020B0606020202030204" pitchFamily="34" charset="0"/>
              <a:buChar char="−"/>
              <a:tabLst>
                <a:tab pos="538163" algn="l"/>
              </a:tabLst>
            </a:pPr>
            <a:r>
              <a:rPr lang="en-US" sz="1400" b="1" dirty="0">
                <a:solidFill>
                  <a:schemeClr val="accent1"/>
                </a:solidFill>
                <a:latin typeface="Arial Narrow" panose="020B0606020202030204" pitchFamily="34" charset="0"/>
              </a:rPr>
              <a:t>Differences</a:t>
            </a:r>
            <a:r>
              <a:rPr lang="en-US" sz="1400" dirty="0">
                <a:latin typeface="Arial Narrow" panose="020B0606020202030204" pitchFamily="34" charset="0"/>
              </a:rPr>
              <a:t> of possibly relevant </a:t>
            </a:r>
            <a:r>
              <a:rPr lang="en-US" sz="1400" b="1" dirty="0" err="1">
                <a:solidFill>
                  <a:schemeClr val="accent1"/>
                </a:solidFill>
                <a:latin typeface="Arial Narrow" panose="020B0606020202030204" pitchFamily="34" charset="0"/>
              </a:rPr>
              <a:t>dosimetric</a:t>
            </a:r>
            <a:r>
              <a:rPr lang="en-US" sz="1400" b="1" dirty="0">
                <a:solidFill>
                  <a:schemeClr val="accent1"/>
                </a:solidFill>
                <a:latin typeface="Arial Narrow" panose="020B0606020202030204" pitchFamily="34" charset="0"/>
              </a:rPr>
              <a:t> quantities </a:t>
            </a:r>
            <a:r>
              <a:rPr lang="en-US" sz="1400" dirty="0">
                <a:latin typeface="Arial Narrow" panose="020B0606020202030204" pitchFamily="34" charset="0"/>
              </a:rPr>
              <a:t>(e.g. effective dose, ambient dose equivalent, </a:t>
            </a:r>
            <a:r>
              <a:rPr lang="en-US" sz="1400" dirty="0" smtClean="0">
                <a:latin typeface="Arial Narrow" panose="020B0606020202030204" pitchFamily="34" charset="0"/>
              </a:rPr>
              <a:t>eff. dose </a:t>
            </a:r>
            <a:r>
              <a:rPr lang="en-US" sz="1400" dirty="0">
                <a:latin typeface="Arial Narrow" panose="020B0606020202030204" pitchFamily="34" charset="0"/>
              </a:rPr>
              <a:t>equivalent)</a:t>
            </a:r>
          </a:p>
          <a:p>
            <a:pPr marL="538163" lvl="1" indent="-271463">
              <a:spcAft>
                <a:spcPts val="600"/>
              </a:spcAft>
              <a:buFont typeface="Arial Narrow" panose="020B0606020202030204" pitchFamily="34" charset="0"/>
              <a:buChar char="−"/>
              <a:tabLst>
                <a:tab pos="538163" algn="l"/>
              </a:tabLst>
            </a:pPr>
            <a:r>
              <a:rPr lang="en-US" sz="1400" dirty="0">
                <a:latin typeface="Arial Narrow" panose="020B0606020202030204" pitchFamily="34" charset="0"/>
              </a:rPr>
              <a:t>Difference to a </a:t>
            </a:r>
            <a:r>
              <a:rPr lang="en-US" sz="1400" dirty="0" smtClean="0">
                <a:latin typeface="Arial Narrow" panose="020B0606020202030204" pitchFamily="34" charset="0"/>
              </a:rPr>
              <a:t>more realistic </a:t>
            </a:r>
            <a:r>
              <a:rPr lang="en-US" sz="1400" b="1" dirty="0">
                <a:solidFill>
                  <a:schemeClr val="accent1"/>
                </a:solidFill>
                <a:latin typeface="Arial Narrow" panose="020B0606020202030204" pitchFamily="34" charset="0"/>
              </a:rPr>
              <a:t>full path assessment </a:t>
            </a:r>
          </a:p>
          <a:p>
            <a:pPr marL="538163" lvl="1" indent="-271463">
              <a:spcAft>
                <a:spcPts val="1200"/>
              </a:spcAft>
              <a:buFont typeface="Arial Narrow" panose="020B0606020202030204" pitchFamily="34" charset="0"/>
              <a:buChar char="−"/>
              <a:tabLst>
                <a:tab pos="538163" algn="l"/>
              </a:tabLst>
            </a:pPr>
            <a:r>
              <a:rPr lang="en-GB" sz="1400" b="1" dirty="0">
                <a:solidFill>
                  <a:schemeClr val="accent1"/>
                </a:solidFill>
                <a:latin typeface="Arial Narrow" panose="020B0606020202030204" pitchFamily="34" charset="0"/>
              </a:rPr>
              <a:t>Secondary particle spectra </a:t>
            </a:r>
            <a:r>
              <a:rPr lang="en-GB" sz="1400" dirty="0">
                <a:latin typeface="Arial Narrow" panose="020B0606020202030204" pitchFamily="34" charset="0"/>
              </a:rPr>
              <a:t>needed to design suitable monitoring instrumentation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538163" algn="l"/>
              </a:tabLst>
            </a:pPr>
            <a:r>
              <a:rPr lang="en-GB" sz="1400" dirty="0" smtClean="0">
                <a:latin typeface="Arial Narrow" panose="020B0606020202030204" pitchFamily="34" charset="0"/>
              </a:rPr>
              <a:t>Benchmarking </a:t>
            </a:r>
            <a:r>
              <a:rPr lang="en-GB" sz="1400" dirty="0">
                <a:latin typeface="Arial Narrow" panose="020B0606020202030204" pitchFamily="34" charset="0"/>
              </a:rPr>
              <a:t>of </a:t>
            </a:r>
            <a:r>
              <a:rPr lang="en-GB" sz="1400" b="1" dirty="0">
                <a:solidFill>
                  <a:schemeClr val="accent1"/>
                </a:solidFill>
                <a:latin typeface="Arial Narrow" panose="020B0606020202030204" pitchFamily="34" charset="0"/>
              </a:rPr>
              <a:t>neutrino </a:t>
            </a:r>
            <a:r>
              <a:rPr lang="en-GB" sz="14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interaction</a:t>
            </a:r>
            <a:r>
              <a:rPr lang="en-GB" sz="1400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 </a:t>
            </a:r>
            <a:r>
              <a:rPr lang="en-GB" sz="1400" b="1" dirty="0">
                <a:solidFill>
                  <a:schemeClr val="accent1"/>
                </a:solidFill>
                <a:latin typeface="Arial Narrow" panose="020B0606020202030204" pitchFamily="34" charset="0"/>
              </a:rPr>
              <a:t>models</a:t>
            </a:r>
          </a:p>
        </p:txBody>
      </p:sp>
      <p:sp>
        <p:nvSpPr>
          <p:cNvPr id="16" name="Chevron 15"/>
          <p:cNvSpPr/>
          <p:nvPr/>
        </p:nvSpPr>
        <p:spPr>
          <a:xfrm>
            <a:off x="6295633" y="2178563"/>
            <a:ext cx="237907" cy="273026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" name="Right Bracket 8"/>
          <p:cNvSpPr/>
          <p:nvPr/>
        </p:nvSpPr>
        <p:spPr>
          <a:xfrm>
            <a:off x="5678409" y="2571750"/>
            <a:ext cx="45719" cy="1182101"/>
          </a:xfrm>
          <a:prstGeom prst="rightBracket">
            <a:avLst/>
          </a:prstGeom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Chevron 21"/>
          <p:cNvSpPr/>
          <p:nvPr/>
        </p:nvSpPr>
        <p:spPr>
          <a:xfrm>
            <a:off x="6295633" y="3026287"/>
            <a:ext cx="237907" cy="273026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8" name="Chevron 27"/>
          <p:cNvSpPr/>
          <p:nvPr/>
        </p:nvSpPr>
        <p:spPr>
          <a:xfrm>
            <a:off x="6295633" y="3844039"/>
            <a:ext cx="237907" cy="273026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0" name="Chevron 29"/>
          <p:cNvSpPr/>
          <p:nvPr/>
        </p:nvSpPr>
        <p:spPr>
          <a:xfrm>
            <a:off x="6295633" y="4386956"/>
            <a:ext cx="237907" cy="273026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 bwMode="gray">
          <a:xfrm>
            <a:off x="7105045" y="2130410"/>
            <a:ext cx="120075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smtClean="0">
                <a:latin typeface="Arial Narrow" panose="020B0606020202030204" pitchFamily="34" charset="0"/>
              </a:rPr>
              <a:t>Folding w realistic source term</a:t>
            </a:r>
            <a:endParaRPr lang="en-US" sz="1200" dirty="0">
              <a:latin typeface="Arial Narrow" panose="020B060602020203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 bwMode="gray">
          <a:xfrm>
            <a:off x="7105045" y="3070467"/>
            <a:ext cx="120075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smtClean="0">
                <a:latin typeface="Arial Narrow" panose="020B0606020202030204" pitchFamily="34" charset="0"/>
              </a:rPr>
              <a:t>Sensitivity analysis</a:t>
            </a:r>
            <a:endParaRPr lang="en-US" sz="1200" dirty="0">
              <a:latin typeface="Arial Narrow" panose="020B060602020203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 bwMode="gray">
          <a:xfrm>
            <a:off x="7105045" y="3795886"/>
            <a:ext cx="120075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kern="0" dirty="0" smtClean="0">
                <a:latin typeface="Arial Narrow" panose="020B0606020202030204" pitchFamily="34" charset="0"/>
              </a:rPr>
              <a:t>Demonstration of compliance</a:t>
            </a:r>
          </a:p>
        </p:txBody>
      </p:sp>
      <p:sp>
        <p:nvSpPr>
          <p:cNvPr id="40" name="TextBox 39"/>
          <p:cNvSpPr txBox="1"/>
          <p:nvPr/>
        </p:nvSpPr>
        <p:spPr bwMode="gray">
          <a:xfrm>
            <a:off x="7105045" y="4431136"/>
            <a:ext cx="120075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smtClean="0">
                <a:latin typeface="Arial Narrow" panose="020B0606020202030204" pitchFamily="34" charset="0"/>
              </a:rPr>
              <a:t>Sensitivity analysis</a:t>
            </a:r>
            <a:endParaRPr lang="en-US" sz="12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0980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9" grpId="0" animBg="1"/>
      <p:bldP spid="22" grpId="0" animBg="1"/>
      <p:bldP spid="28" grpId="0" animBg="1"/>
      <p:bldP spid="30" grpId="0" animBg="1"/>
      <p:bldP spid="37" grpId="0"/>
      <p:bldP spid="38" grpId="0"/>
      <p:bldP spid="39" grpId="0"/>
      <p:bldP spid="4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187847" y="1393350"/>
            <a:ext cx="4047962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latin typeface="Arial Narrow" panose="020B0606020202030204" pitchFamily="34" charset="0"/>
              </a:rPr>
              <a:t>Evaluate </a:t>
            </a:r>
            <a:r>
              <a:rPr lang="en-GB" sz="1400" b="1" dirty="0" smtClean="0">
                <a:latin typeface="Arial Narrow" panose="020B0606020202030204" pitchFamily="34" charset="0"/>
              </a:rPr>
              <a:t>dose </a:t>
            </a:r>
            <a:r>
              <a:rPr lang="en-GB" sz="1400" b="1" dirty="0">
                <a:latin typeface="Arial Narrow" panose="020B0606020202030204" pitchFamily="34" charset="0"/>
              </a:rPr>
              <a:t>distributions </a:t>
            </a:r>
            <a:r>
              <a:rPr lang="en-GB" sz="1400" dirty="0">
                <a:latin typeface="Arial Narrow" panose="020B0606020202030204" pitchFamily="34" charset="0"/>
              </a:rPr>
              <a:t>for </a:t>
            </a:r>
            <a:r>
              <a:rPr lang="en-GB" sz="1400" dirty="0" smtClean="0">
                <a:latin typeface="Arial Narrow" panose="020B0606020202030204" pitchFamily="34" charset="0"/>
              </a:rPr>
              <a:t>a </a:t>
            </a:r>
            <a:r>
              <a:rPr lang="en-GB" sz="14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realistic neutrino source term </a:t>
            </a:r>
            <a:r>
              <a:rPr lang="en-GB" sz="1400" dirty="0" smtClean="0">
                <a:latin typeface="Arial Narrow" panose="020B0606020202030204" pitchFamily="34" charset="0"/>
              </a:rPr>
              <a:t>taking into account:</a:t>
            </a:r>
          </a:p>
          <a:p>
            <a:pPr marL="447675" lvl="1" indent="-180975">
              <a:spcAft>
                <a:spcPts val="600"/>
              </a:spcAft>
              <a:buFont typeface="Arial Narrow" panose="020B0606020202030204" pitchFamily="34" charset="0"/>
              <a:buChar char="−"/>
            </a:pPr>
            <a:r>
              <a:rPr lang="en-GB" sz="1400" dirty="0" smtClean="0">
                <a:latin typeface="Arial Narrow" panose="020B0606020202030204" pitchFamily="34" charset="0"/>
              </a:rPr>
              <a:t>The </a:t>
            </a:r>
            <a:r>
              <a:rPr lang="en-GB" sz="1400" b="1" dirty="0" smtClean="0">
                <a:latin typeface="Arial Narrow" panose="020B0606020202030204" pitchFamily="34" charset="0"/>
              </a:rPr>
              <a:t>real lattice </a:t>
            </a:r>
            <a:r>
              <a:rPr lang="en-GB" sz="1400" dirty="0" smtClean="0">
                <a:latin typeface="Arial Narrow" panose="020B0606020202030204" pitchFamily="34" charset="0"/>
              </a:rPr>
              <a:t>(collider, injection, accelerators)</a:t>
            </a:r>
          </a:p>
          <a:p>
            <a:pPr marL="447675" lvl="1" indent="-180975">
              <a:spcAft>
                <a:spcPts val="600"/>
              </a:spcAft>
              <a:buFont typeface="Arial Narrow" panose="020B0606020202030204" pitchFamily="34" charset="0"/>
              <a:buChar char="−"/>
            </a:pPr>
            <a:r>
              <a:rPr lang="en-GB" sz="1400" dirty="0" smtClean="0">
                <a:latin typeface="Arial Narrow" panose="020B0606020202030204" pitchFamily="34" charset="0"/>
              </a:rPr>
              <a:t>The angular distribution </a:t>
            </a:r>
            <a:r>
              <a:rPr lang="en-GB" sz="1400" dirty="0">
                <a:latin typeface="Arial Narrow" panose="020B0606020202030204" pitchFamily="34" charset="0"/>
              </a:rPr>
              <a:t>from the </a:t>
            </a:r>
            <a:r>
              <a:rPr lang="en-GB" sz="1400" b="1" dirty="0">
                <a:latin typeface="Arial Narrow" panose="020B0606020202030204" pitchFamily="34" charset="0"/>
              </a:rPr>
              <a:t>muon decay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Arial Narrow" panose="020B0606020202030204" pitchFamily="34" charset="0"/>
              </a:rPr>
              <a:t>Fold the information from MC simulations to estimate the dose distributions </a:t>
            </a:r>
            <a:br>
              <a:rPr lang="en-GB" sz="1400" dirty="0" smtClean="0">
                <a:latin typeface="Arial Narrow" panose="020B0606020202030204" pitchFamily="34" charset="0"/>
              </a:rPr>
            </a:br>
            <a:r>
              <a:rPr lang="en-GB" sz="1400" dirty="0" smtClean="0">
                <a:latin typeface="Arial Narrow" panose="020B0606020202030204" pitchFamily="34" charset="0"/>
              </a:rPr>
              <a:t>→ more precise and less conservative dose estimation than analytical approach taking additional spread of secondary particle distribution into account</a:t>
            </a:r>
            <a:endParaRPr lang="en-GB" sz="1400" dirty="0">
              <a:latin typeface="Arial Narrow" panose="020B0606020202030204" pitchFamily="34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538163" algn="l"/>
              </a:tabLst>
            </a:pPr>
            <a:r>
              <a:rPr lang="en-US" sz="1400" b="1" dirty="0" smtClean="0">
                <a:latin typeface="Arial Narrow" panose="020B0606020202030204" pitchFamily="34" charset="0"/>
              </a:rPr>
              <a:t>Identification</a:t>
            </a:r>
            <a:r>
              <a:rPr lang="en-US" sz="1400" dirty="0" smtClean="0">
                <a:latin typeface="Arial Narrow" panose="020B0606020202030204" pitchFamily="34" charset="0"/>
              </a:rPr>
              <a:t> of </a:t>
            </a:r>
            <a:r>
              <a:rPr lang="en-US" sz="1400" b="1" dirty="0" smtClean="0">
                <a:latin typeface="Arial Narrow" panose="020B0606020202030204" pitchFamily="34" charset="0"/>
              </a:rPr>
              <a:t>critical regions</a:t>
            </a:r>
            <a:r>
              <a:rPr lang="en-US" sz="1400" dirty="0" smtClean="0">
                <a:latin typeface="Arial Narrow" panose="020B0606020202030204" pitchFamily="34" charset="0"/>
              </a:rPr>
              <a:t> (high dose areas)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538163" algn="l"/>
              </a:tabLst>
            </a:pPr>
            <a:r>
              <a:rPr lang="en-US" sz="14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Optimization</a:t>
            </a:r>
            <a:r>
              <a:rPr lang="en-US" sz="1400" dirty="0" smtClean="0">
                <a:latin typeface="Arial Narrow" panose="020B0606020202030204" pitchFamily="34" charset="0"/>
              </a:rPr>
              <a:t> of the </a:t>
            </a:r>
            <a:r>
              <a:rPr lang="en-US" sz="14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source term </a:t>
            </a:r>
            <a:r>
              <a:rPr lang="en-US" sz="1400" dirty="0" smtClean="0">
                <a:latin typeface="Arial Narrow" panose="020B0606020202030204" pitchFamily="34" charset="0"/>
              </a:rPr>
              <a:t>(e.g. lattice, wobbling) with respect to the dose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538163" algn="l"/>
              </a:tabLst>
            </a:pPr>
            <a:r>
              <a:rPr lang="en-US" sz="1400" b="1" dirty="0" smtClean="0">
                <a:latin typeface="Arial Narrow" panose="020B0606020202030204" pitchFamily="34" charset="0"/>
              </a:rPr>
              <a:t>Sensitivity study </a:t>
            </a:r>
            <a:r>
              <a:rPr lang="en-US" sz="1400" dirty="0" smtClean="0">
                <a:latin typeface="Arial Narrow" panose="020B0606020202030204" pitchFamily="34" charset="0"/>
              </a:rPr>
              <a:t>of underlying assumptions (e.g. closed orbit positions</a:t>
            </a:r>
            <a:r>
              <a:rPr lang="en-GB" sz="1400" dirty="0" smtClean="0">
                <a:latin typeface="Arial Narrow" panose="020B0606020202030204" pitchFamily="34" charset="0"/>
              </a:rPr>
              <a:t>)</a:t>
            </a:r>
            <a:endParaRPr lang="en-GB" sz="1400" dirty="0">
              <a:latin typeface="Arial Narrow" panose="020B060602020203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D4286AA-E1CF-5648-9807-1767FDFF9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664" y="273844"/>
            <a:ext cx="6529536" cy="543479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rial Narrow" panose="020B0606020202030204" pitchFamily="34" charset="0"/>
              </a:rPr>
              <a:t>Folding with a realistic source term</a:t>
            </a:r>
            <a:endParaRPr lang="en-GB" dirty="0">
              <a:latin typeface="Arial Narrow" panose="020B0606020202030204" pitchFamily="34" charset="0"/>
            </a:endParaRPr>
          </a:p>
        </p:txBody>
      </p:sp>
      <p:sp>
        <p:nvSpPr>
          <p:cNvPr id="11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8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5032471" y="3579862"/>
            <a:ext cx="3883434" cy="4611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10000"/>
              </a:lnSpc>
              <a:spcAft>
                <a:spcPts val="450"/>
              </a:spcAft>
            </a:pPr>
            <a:r>
              <a:rPr lang="en-GB" sz="600" dirty="0">
                <a:latin typeface="Courier" pitchFamily="2" charset="0"/>
              </a:rPr>
              <a:t>C. Carli, Considerations on Radiation, Muon Collider Design </a:t>
            </a:r>
            <a:r>
              <a:rPr lang="en-GB" sz="600" dirty="0" smtClean="0">
                <a:latin typeface="Courier" pitchFamily="2" charset="0"/>
              </a:rPr>
              <a:t>Meeting, 08.03.2021 </a:t>
            </a:r>
            <a:br>
              <a:rPr lang="en-GB" sz="600" dirty="0" smtClean="0">
                <a:latin typeface="Courier" pitchFamily="2" charset="0"/>
              </a:rPr>
            </a:br>
            <a:r>
              <a:rPr lang="en-GB" sz="600" dirty="0" smtClean="0">
                <a:latin typeface="Courier" pitchFamily="2" charset="0"/>
              </a:rPr>
              <a:t>(3 </a:t>
            </a:r>
            <a:r>
              <a:rPr lang="en-GB" sz="600" dirty="0" err="1" smtClean="0">
                <a:latin typeface="Courier" pitchFamily="2" charset="0"/>
              </a:rPr>
              <a:t>TeV</a:t>
            </a:r>
            <a:r>
              <a:rPr lang="en-GB" sz="600" dirty="0" smtClean="0">
                <a:latin typeface="Courier" pitchFamily="2" charset="0"/>
              </a:rPr>
              <a:t>, 100 m depth, analytical approach based on B. King)</a:t>
            </a:r>
            <a:endParaRPr lang="en-GB" sz="600" dirty="0">
              <a:latin typeface="Courier" pitchFamily="2" charset="0"/>
            </a:endParaRPr>
          </a:p>
          <a:p>
            <a:pPr algn="r">
              <a:lnSpc>
                <a:spcPct val="110000"/>
              </a:lnSpc>
              <a:spcAft>
                <a:spcPts val="450"/>
              </a:spcAft>
            </a:pPr>
            <a:endParaRPr lang="en-GB" sz="600" dirty="0">
              <a:latin typeface="Courier" pitchFamily="2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18107" y="1422455"/>
            <a:ext cx="35590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Arial Narrow" panose="020B0606020202030204" pitchFamily="34" charset="0"/>
              </a:rPr>
              <a:t>Example of using analytical approach for </a:t>
            </a:r>
            <a:r>
              <a:rPr lang="en-US" sz="1100" b="1" dirty="0" smtClean="0">
                <a:latin typeface="Arial Narrow" panose="020B0606020202030204" pitchFamily="34" charset="0"/>
              </a:rPr>
              <a:t>region </a:t>
            </a:r>
            <a:r>
              <a:rPr lang="en-US" sz="1100" b="1" dirty="0">
                <a:latin typeface="Arial Narrow" panose="020B0606020202030204" pitchFamily="34" charset="0"/>
              </a:rPr>
              <a:t>around IP </a:t>
            </a:r>
            <a:endParaRPr lang="en-GB" sz="1100" b="1" dirty="0">
              <a:latin typeface="Arial Narrow" panose="020B0606020202030204" pitchFamily="34" charset="0"/>
            </a:endParaRPr>
          </a:p>
        </p:txBody>
      </p:sp>
      <p:sp>
        <p:nvSpPr>
          <p:cNvPr id="38" name="Right Bracket 37"/>
          <p:cNvSpPr/>
          <p:nvPr/>
        </p:nvSpPr>
        <p:spPr>
          <a:xfrm>
            <a:off x="4238249" y="1430684"/>
            <a:ext cx="45719" cy="3026032"/>
          </a:xfrm>
          <a:prstGeom prst="rightBracket">
            <a:avLst/>
          </a:prstGeom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Chevron 38"/>
          <p:cNvSpPr/>
          <p:nvPr/>
        </p:nvSpPr>
        <p:spPr>
          <a:xfrm>
            <a:off x="4482412" y="4026916"/>
            <a:ext cx="237907" cy="273026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2" name="Chevron 41"/>
          <p:cNvSpPr/>
          <p:nvPr/>
        </p:nvSpPr>
        <p:spPr>
          <a:xfrm>
            <a:off x="4482412" y="4515966"/>
            <a:ext cx="237907" cy="273026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0388" y="1807261"/>
            <a:ext cx="4304149" cy="1639966"/>
          </a:xfrm>
          <a:prstGeom prst="rect">
            <a:avLst/>
          </a:prstGeom>
        </p:spPr>
      </p:pic>
      <p:sp>
        <p:nvSpPr>
          <p:cNvPr id="55" name="TextBox 54"/>
          <p:cNvSpPr txBox="1"/>
          <p:nvPr/>
        </p:nvSpPr>
        <p:spPr bwMode="gray">
          <a:xfrm>
            <a:off x="4935412" y="4568200"/>
            <a:ext cx="129277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smtClean="0">
                <a:latin typeface="Arial Narrow" panose="020B0606020202030204" pitchFamily="34" charset="0"/>
              </a:rPr>
              <a:t>Sensitivity analysis</a:t>
            </a:r>
            <a:endParaRPr lang="en-US" sz="1200" dirty="0">
              <a:latin typeface="Arial Narrow" panose="020B060602020203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 bwMode="gray">
          <a:xfrm>
            <a:off x="4918763" y="4081018"/>
            <a:ext cx="129277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smtClean="0">
                <a:latin typeface="Arial Narrow" panose="020B0606020202030204" pitchFamily="34" charset="0"/>
              </a:rPr>
              <a:t>Dose surface map</a:t>
            </a:r>
            <a:endParaRPr lang="en-US" sz="12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9664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Box 42"/>
          <p:cNvSpPr txBox="1"/>
          <p:nvPr/>
        </p:nvSpPr>
        <p:spPr>
          <a:xfrm>
            <a:off x="5422003" y="4255149"/>
            <a:ext cx="47060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 smtClean="0"/>
              <a:t>36 km</a:t>
            </a:r>
            <a:endParaRPr lang="en-GB" sz="700" dirty="0"/>
          </a:p>
        </p:txBody>
      </p:sp>
      <p:sp>
        <p:nvSpPr>
          <p:cNvPr id="44" name="TextBox 43"/>
          <p:cNvSpPr txBox="1"/>
          <p:nvPr/>
        </p:nvSpPr>
        <p:spPr>
          <a:xfrm>
            <a:off x="5832144" y="4247571"/>
            <a:ext cx="47060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/>
              <a:t>9</a:t>
            </a:r>
            <a:r>
              <a:rPr lang="en-US" sz="700" dirty="0" smtClean="0"/>
              <a:t> km</a:t>
            </a:r>
            <a:endParaRPr lang="en-GB" sz="7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D4286AA-E1CF-5648-9807-1767FDFF9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664" y="273844"/>
            <a:ext cx="6529536" cy="543479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rial Narrow" panose="020B0606020202030204" pitchFamily="34" charset="0"/>
              </a:rPr>
              <a:t>Dose surface map</a:t>
            </a:r>
            <a:endParaRPr lang="en-GB" dirty="0">
              <a:latin typeface="Arial Narrow" panose="020B0606020202030204" pitchFamily="34" charset="0"/>
            </a:endParaRPr>
          </a:p>
        </p:txBody>
      </p:sp>
      <p:sp>
        <p:nvSpPr>
          <p:cNvPr id="11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9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87846" y="1383322"/>
            <a:ext cx="478644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Arial Narrow" panose="020B0606020202030204" pitchFamily="34" charset="0"/>
              </a:rPr>
              <a:t>Establish </a:t>
            </a:r>
            <a:r>
              <a:rPr lang="en-GB" sz="1400" b="1" dirty="0">
                <a:solidFill>
                  <a:schemeClr val="accent1"/>
                </a:solidFill>
                <a:latin typeface="Arial Narrow" panose="020B0606020202030204" pitchFamily="34" charset="0"/>
              </a:rPr>
              <a:t>surface map of </a:t>
            </a:r>
            <a:r>
              <a:rPr lang="en-GB" sz="14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dose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b="1" dirty="0" smtClean="0">
                <a:latin typeface="Arial Narrow" panose="020B0606020202030204" pitchFamily="34" charset="0"/>
              </a:rPr>
              <a:t>Optimization</a:t>
            </a:r>
            <a:r>
              <a:rPr lang="en-US" sz="1400" dirty="0" smtClean="0">
                <a:latin typeface="Arial Narrow" panose="020B0606020202030204" pitchFamily="34" charset="0"/>
              </a:rPr>
              <a:t> w.r.t. depth</a:t>
            </a:r>
            <a:r>
              <a:rPr lang="en-US" sz="1400" dirty="0">
                <a:latin typeface="Arial Narrow" panose="020B0606020202030204" pitchFamily="34" charset="0"/>
              </a:rPr>
              <a:t>, </a:t>
            </a:r>
            <a:r>
              <a:rPr lang="en-US" sz="1400" dirty="0" smtClean="0">
                <a:latin typeface="Arial Narrow" panose="020B0606020202030204" pitchFamily="34" charset="0"/>
              </a:rPr>
              <a:t>orientation and inclination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 Narrow" panose="020B0606020202030204" pitchFamily="34" charset="0"/>
              </a:rPr>
              <a:t>Investigation of different </a:t>
            </a:r>
            <a:r>
              <a:rPr lang="en-US" sz="1400" b="1" dirty="0" smtClean="0">
                <a:latin typeface="Arial Narrow" panose="020B0606020202030204" pitchFamily="34" charset="0"/>
              </a:rPr>
              <a:t>site options</a:t>
            </a:r>
            <a:endParaRPr lang="en-GB" sz="1400" b="1" dirty="0" smtClean="0">
              <a:latin typeface="Arial Narrow" panose="020B0606020202030204" pitchFamily="34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 Narrow" panose="020B0606020202030204" pitchFamily="34" charset="0"/>
              </a:rPr>
              <a:t>Evaluation of </a:t>
            </a:r>
            <a:r>
              <a:rPr lang="en-US" sz="1400" b="1" dirty="0" smtClean="0">
                <a:latin typeface="Arial Narrow" panose="020B0606020202030204" pitchFamily="34" charset="0"/>
              </a:rPr>
              <a:t>uncertainties</a:t>
            </a:r>
            <a:r>
              <a:rPr lang="en-US" sz="1400" dirty="0" smtClean="0">
                <a:latin typeface="Arial Narrow" panose="020B0606020202030204" pitchFamily="34" charset="0"/>
              </a:rPr>
              <a:t> of methodology </a:t>
            </a:r>
            <a:br>
              <a:rPr lang="en-US" sz="1400" dirty="0" smtClean="0">
                <a:latin typeface="Arial Narrow" panose="020B0606020202030204" pitchFamily="34" charset="0"/>
              </a:rPr>
            </a:br>
            <a:r>
              <a:rPr lang="en-US" sz="1400" dirty="0" smtClean="0">
                <a:latin typeface="Arial Narrow" panose="020B0606020202030204" pitchFamily="34" charset="0"/>
              </a:rPr>
              <a:t>(e.g. accuracy of terrain model)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 Narrow" panose="020B0606020202030204" pitchFamily="34" charset="0"/>
              </a:rPr>
              <a:t>Preliminary study of where </a:t>
            </a:r>
            <a:r>
              <a:rPr lang="el-GR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ν</a:t>
            </a:r>
            <a:r>
              <a:rPr lang="en-US" sz="1400" dirty="0" smtClean="0">
                <a:latin typeface="Arial Narrow" panose="020B0606020202030204" pitchFamily="34" charset="0"/>
              </a:rPr>
              <a:t> break ground for LHC/SPS straight sections (see presentation Y. Robert)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 Narrow" panose="020B0606020202030204" pitchFamily="34" charset="0"/>
              </a:rPr>
              <a:t>Findings from simplified geometrical considerations (Earth as perfect sphere, no divergence, no collider inclination) for </a:t>
            </a:r>
            <a:r>
              <a:rPr lang="el-GR" sz="14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ν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latin typeface="Arial Narrow" panose="020B0606020202030204" pitchFamily="34" charset="0"/>
              </a:rPr>
              <a:t>beam:</a:t>
            </a:r>
          </a:p>
          <a:p>
            <a:pPr marL="452438" indent="-187325">
              <a:buFont typeface="Arial Narrow" panose="020B0606020202030204" pitchFamily="34" charset="0"/>
              <a:buChar char="−"/>
            </a:pPr>
            <a:r>
              <a:rPr lang="el-GR" sz="14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ν</a:t>
            </a:r>
            <a:r>
              <a:rPr lang="en-US" sz="14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</a:rPr>
              <a:t>disk has a height 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</a:rPr>
              <a:t>(a) </a:t>
            </a:r>
            <a:r>
              <a:rPr lang="en-US" sz="1400" dirty="0" smtClean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</a:rPr>
              <a:t>of ~1.1-2.5 m and traverses a region of 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</a:rPr>
              <a:t>width </a:t>
            </a:r>
            <a:r>
              <a:rPr lang="en-US" sz="1400" dirty="0" smtClean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</a:rPr>
              <a:t>(b) of ~100-450 m </a:t>
            </a:r>
          </a:p>
          <a:p>
            <a:pPr marL="452438" indent="-187325">
              <a:buFont typeface="Arial Narrow" panose="020B0606020202030204" pitchFamily="34" charset="0"/>
              <a:buChar char="−"/>
            </a:pPr>
            <a:r>
              <a:rPr lang="en-US" sz="1400" dirty="0">
                <a:latin typeface="Arial Narrow" panose="020B0606020202030204" pitchFamily="34" charset="0"/>
              </a:rPr>
              <a:t>For dose additional spread of few m due to sec. particle </a:t>
            </a:r>
            <a:r>
              <a:rPr lang="en-US" sz="1400" dirty="0" smtClean="0">
                <a:latin typeface="Arial Narrow" panose="020B0606020202030204" pitchFamily="34" charset="0"/>
              </a:rPr>
              <a:t>shower</a:t>
            </a:r>
            <a:endParaRPr lang="en-US" sz="1400" dirty="0">
              <a:solidFill>
                <a:schemeClr val="bg2">
                  <a:lumMod val="10000"/>
                </a:schemeClr>
              </a:solidFill>
              <a:latin typeface="Arial Narrow" panose="020B0606020202030204" pitchFamily="34" charset="0"/>
            </a:endParaRPr>
          </a:p>
          <a:p>
            <a:pPr marL="452438" indent="-187325">
              <a:spcAft>
                <a:spcPts val="600"/>
              </a:spcAft>
              <a:buFont typeface="Arial Narrow" panose="020B0606020202030204" pitchFamily="34" charset="0"/>
              <a:buChar char="−"/>
            </a:pPr>
            <a:r>
              <a:rPr lang="en-US" sz="1400" dirty="0" smtClean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</a:rPr>
              <a:t>Exit 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</a:rPr>
              <a:t>angle of </a:t>
            </a:r>
            <a:r>
              <a:rPr lang="el-GR" sz="14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ν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</a:rPr>
              <a:t>radiation is 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</a:rPr>
              <a:t>very small, wherefore </a:t>
            </a:r>
            <a:r>
              <a:rPr lang="en-US" sz="14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impacted area </a:t>
            </a:r>
            <a:r>
              <a:rPr lang="en-US" sz="1400" dirty="0" smtClean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</a:rPr>
              <a:t>can 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</a:rPr>
              <a:t>be of </a:t>
            </a:r>
            <a:r>
              <a:rPr lang="en-US" sz="1400" b="1" dirty="0">
                <a:solidFill>
                  <a:schemeClr val="accent1"/>
                </a:solidFill>
                <a:latin typeface="Arial Narrow" panose="020B0606020202030204" pitchFamily="34" charset="0"/>
              </a:rPr>
              <a:t>several km 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</a:rPr>
              <a:t>depending on </a:t>
            </a:r>
            <a:r>
              <a:rPr lang="en-US" sz="1400" dirty="0" smtClean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</a:rPr>
              <a:t>height considered</a:t>
            </a:r>
          </a:p>
          <a:p>
            <a:pPr marL="452438" indent="-187325">
              <a:buFont typeface="Arial Narrow" panose="020B0606020202030204" pitchFamily="34" charset="0"/>
              <a:buChar char="−"/>
            </a:pPr>
            <a:endParaRPr lang="en-GB" sz="1400" dirty="0">
              <a:latin typeface="Arial Narrow" panose="020B0606020202030204" pitchFamily="34" charset="0"/>
            </a:endParaRPr>
          </a:p>
        </p:txBody>
      </p:sp>
      <p:graphicFrame>
        <p:nvGraphicFramePr>
          <p:cNvPr id="37" name="Table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0651642"/>
              </p:ext>
            </p:extLst>
          </p:nvPr>
        </p:nvGraphicFramePr>
        <p:xfrm>
          <a:off x="5161531" y="2575059"/>
          <a:ext cx="3744418" cy="1133475"/>
        </p:xfrm>
        <a:graphic>
          <a:graphicData uri="http://schemas.openxmlformats.org/drawingml/2006/table">
            <a:tbl>
              <a:tblPr/>
              <a:tblGrid>
                <a:gridCol w="1140593">
                  <a:extLst>
                    <a:ext uri="{9D8B030D-6E8A-4147-A177-3AD203B41FA5}">
                      <a16:colId xmlns:a16="http://schemas.microsoft.com/office/drawing/2014/main" val="3359683246"/>
                    </a:ext>
                  </a:extLst>
                </a:gridCol>
                <a:gridCol w="520765">
                  <a:extLst>
                    <a:ext uri="{9D8B030D-6E8A-4147-A177-3AD203B41FA5}">
                      <a16:colId xmlns:a16="http://schemas.microsoft.com/office/drawing/2014/main" val="3200641061"/>
                    </a:ext>
                  </a:extLst>
                </a:gridCol>
                <a:gridCol w="520765">
                  <a:extLst>
                    <a:ext uri="{9D8B030D-6E8A-4147-A177-3AD203B41FA5}">
                      <a16:colId xmlns:a16="http://schemas.microsoft.com/office/drawing/2014/main" val="4288329421"/>
                    </a:ext>
                  </a:extLst>
                </a:gridCol>
                <a:gridCol w="520765">
                  <a:extLst>
                    <a:ext uri="{9D8B030D-6E8A-4147-A177-3AD203B41FA5}">
                      <a16:colId xmlns:a16="http://schemas.microsoft.com/office/drawing/2014/main" val="2523316557"/>
                    </a:ext>
                  </a:extLst>
                </a:gridCol>
                <a:gridCol w="520765">
                  <a:extLst>
                    <a:ext uri="{9D8B030D-6E8A-4147-A177-3AD203B41FA5}">
                      <a16:colId xmlns:a16="http://schemas.microsoft.com/office/drawing/2014/main" val="1892144328"/>
                    </a:ext>
                  </a:extLst>
                </a:gridCol>
                <a:gridCol w="520765">
                  <a:extLst>
                    <a:ext uri="{9D8B030D-6E8A-4147-A177-3AD203B41FA5}">
                      <a16:colId xmlns:a16="http://schemas.microsoft.com/office/drawing/2014/main" val="2730050009"/>
                    </a:ext>
                  </a:extLst>
                </a:gridCol>
              </a:tblGrid>
              <a:tr h="110757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</a:t>
                      </a:r>
                      <a:r>
                        <a:rPr lang="en-GB" sz="1000" b="0" i="0" u="none" strike="noStrike" baseline="-2500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</a:t>
                      </a:r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</a:t>
                      </a:r>
                      <a:r>
                        <a:rPr lang="en-GB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TeV</a:t>
                      </a: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]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0538894"/>
                  </a:ext>
                </a:extLst>
              </a:tr>
              <a:tr h="110757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 (m)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8814339"/>
                  </a:ext>
                </a:extLst>
              </a:tr>
              <a:tr h="110757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 </a:t>
                      </a:r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(km</a:t>
                      </a: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0583415"/>
                  </a:ext>
                </a:extLst>
              </a:tr>
              <a:tr h="11075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 (m)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2037085"/>
                  </a:ext>
                </a:extLst>
              </a:tr>
              <a:tr h="110757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 (m)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5026121"/>
                  </a:ext>
                </a:extLst>
              </a:tr>
              <a:tr h="110757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α (rad</a:t>
                      </a: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5700710"/>
                  </a:ext>
                </a:extLst>
              </a:tr>
              <a:tr h="110757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 (km) for h = 50 m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1301607"/>
                  </a:ext>
                </a:extLst>
              </a:tr>
            </a:tbl>
          </a:graphicData>
        </a:graphic>
      </p:graphicFrame>
      <p:sp>
        <p:nvSpPr>
          <p:cNvPr id="38" name="Donut 37"/>
          <p:cNvSpPr>
            <a:spLocks noChangeAspect="1"/>
          </p:cNvSpPr>
          <p:nvPr/>
        </p:nvSpPr>
        <p:spPr>
          <a:xfrm>
            <a:off x="5405145" y="4184598"/>
            <a:ext cx="485815" cy="486000"/>
          </a:xfrm>
          <a:prstGeom prst="donut">
            <a:avLst>
              <a:gd name="adj" fmla="val 10545"/>
            </a:avLst>
          </a:prstGeom>
          <a:solidFill>
            <a:srgbClr val="FF3645">
              <a:alpha val="36863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9" name="Donut 38"/>
          <p:cNvSpPr>
            <a:spLocks noChangeAspect="1"/>
          </p:cNvSpPr>
          <p:nvPr/>
        </p:nvSpPr>
        <p:spPr>
          <a:xfrm>
            <a:off x="6731676" y="3968904"/>
            <a:ext cx="907200" cy="907200"/>
          </a:xfrm>
          <a:prstGeom prst="donut">
            <a:avLst>
              <a:gd name="adj" fmla="val 3816"/>
            </a:avLst>
          </a:prstGeom>
          <a:solidFill>
            <a:srgbClr val="FF3645">
              <a:alpha val="47059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918635" y="2196286"/>
            <a:ext cx="184238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 panose="020B0606020202030204" pitchFamily="34" charset="0"/>
              </a:rPr>
              <a:t>L – </a:t>
            </a:r>
            <a:r>
              <a:rPr lang="en-US" sz="800" dirty="0" smtClean="0">
                <a:latin typeface="Arial Narrow" panose="020B0606020202030204" pitchFamily="34" charset="0"/>
              </a:rPr>
              <a:t>distance, </a:t>
            </a:r>
            <a:r>
              <a:rPr lang="en-US" sz="800" dirty="0">
                <a:latin typeface="Arial Narrow" panose="020B0606020202030204" pitchFamily="34" charset="0"/>
              </a:rPr>
              <a:t>d – depth, R</a:t>
            </a:r>
            <a:r>
              <a:rPr lang="en-US" sz="800" baseline="-25000" dirty="0">
                <a:latin typeface="Arial Narrow" panose="020B0606020202030204" pitchFamily="34" charset="0"/>
                <a:cs typeface="Times New Roman" panose="02020603050405020304" pitchFamily="18" charset="0"/>
              </a:rPr>
              <a:t>e </a:t>
            </a:r>
            <a:r>
              <a:rPr lang="en-US" sz="800" dirty="0">
                <a:latin typeface="Arial Narrow" panose="020B0606020202030204" pitchFamily="34" charset="0"/>
              </a:rPr>
              <a:t>– Earth </a:t>
            </a:r>
            <a:r>
              <a:rPr lang="en-US" sz="800" dirty="0" smtClean="0">
                <a:latin typeface="Arial Narrow" panose="020B0606020202030204" pitchFamily="34" charset="0"/>
              </a:rPr>
              <a:t>radius</a:t>
            </a:r>
            <a:endParaRPr lang="en-GB" sz="800" dirty="0">
              <a:latin typeface="Arial Narrow" panose="020B0606020202030204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433125" y="4913598"/>
            <a:ext cx="6834864" cy="193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Aft>
                <a:spcPts val="450"/>
              </a:spcAft>
            </a:pPr>
            <a:r>
              <a:rPr lang="en-GB" sz="600" dirty="0" smtClean="0">
                <a:latin typeface="Arial Narrow" panose="020B0606020202030204" pitchFamily="34" charset="0"/>
              </a:rPr>
              <a:t>See also paper from </a:t>
            </a:r>
            <a:r>
              <a:rPr lang="en-GB" sz="600" dirty="0" smtClean="0">
                <a:latin typeface="Courier" pitchFamily="2" charset="0"/>
              </a:rPr>
              <a:t>Johnson</a:t>
            </a:r>
            <a:r>
              <a:rPr lang="en-GB" sz="600" dirty="0">
                <a:latin typeface="Courier" pitchFamily="2" charset="0"/>
              </a:rPr>
              <a:t>, </a:t>
            </a:r>
            <a:r>
              <a:rPr lang="en-GB" sz="600" dirty="0" err="1">
                <a:latin typeface="Courier" pitchFamily="2" charset="0"/>
              </a:rPr>
              <a:t>Rolandi</a:t>
            </a:r>
            <a:r>
              <a:rPr lang="en-GB" sz="600" dirty="0">
                <a:latin typeface="Courier" pitchFamily="2" charset="0"/>
              </a:rPr>
              <a:t> and Silari, Radiological Hazard Due to Neutrinos from a Muon Collider, 1998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5652144" y="4422504"/>
            <a:ext cx="180000" cy="0"/>
          </a:xfrm>
          <a:prstGeom prst="straightConnector1">
            <a:avLst/>
          </a:prstGeom>
          <a:ln w="9525">
            <a:tailEnd type="triangle" w="sm" len="sm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5817752" y="4422504"/>
            <a:ext cx="122400" cy="0"/>
          </a:xfrm>
          <a:prstGeom prst="straightConnector1">
            <a:avLst/>
          </a:prstGeom>
          <a:ln w="9525">
            <a:headEnd type="triangle" w="sm" len="sm"/>
            <a:tailEnd type="triangle" w="sm" len="sm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Chevron 14"/>
          <p:cNvSpPr/>
          <p:nvPr/>
        </p:nvSpPr>
        <p:spPr>
          <a:xfrm>
            <a:off x="3131840" y="2536304"/>
            <a:ext cx="237907" cy="213817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 bwMode="gray">
          <a:xfrm>
            <a:off x="3579631" y="2562420"/>
            <a:ext cx="1424417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smtClean="0">
                <a:latin typeface="Arial Narrow" panose="020B0606020202030204" pitchFamily="34" charset="0"/>
              </a:rPr>
              <a:t>Sensitivity analysis</a:t>
            </a:r>
            <a:endParaRPr lang="en-US" sz="1200" dirty="0">
              <a:latin typeface="Arial Narrow" panose="020B060602020203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049935" y="3867008"/>
            <a:ext cx="10940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 Narrow" panose="020B0606020202030204" pitchFamily="34" charset="0"/>
              </a:rPr>
              <a:t>L</a:t>
            </a:r>
            <a:r>
              <a:rPr lang="en-US" sz="900" baseline="30000" dirty="0" smtClean="0">
                <a:latin typeface="Arial Narrow" panose="020B0606020202030204" pitchFamily="34" charset="0"/>
              </a:rPr>
              <a:t>2 </a:t>
            </a:r>
            <a:r>
              <a:rPr lang="en-US" sz="9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= R</a:t>
            </a:r>
            <a:r>
              <a:rPr lang="en-US" sz="900" baseline="-250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e</a:t>
            </a:r>
            <a:r>
              <a:rPr lang="en-US" sz="900" baseline="300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2 </a:t>
            </a:r>
            <a:r>
              <a:rPr lang="en-US" sz="9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– (R</a:t>
            </a:r>
            <a:r>
              <a:rPr lang="en-US" sz="900" baseline="-250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e </a:t>
            </a:r>
            <a:r>
              <a:rPr lang="en-US" sz="9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– d)</a:t>
            </a:r>
            <a:r>
              <a:rPr lang="en-US" sz="900" baseline="300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2</a:t>
            </a:r>
            <a:endParaRPr lang="en-US" sz="900" dirty="0">
              <a:latin typeface="Arial Narrow" panose="020B0606020202030204" pitchFamily="34" charset="0"/>
            </a:endParaRPr>
          </a:p>
          <a:p>
            <a:r>
              <a:rPr lang="el-GR" sz="900" dirty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Θ</a:t>
            </a: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~1/</a:t>
            </a:r>
            <a:r>
              <a:rPr lang="el-GR" sz="900" dirty="0" smtClean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γ</a:t>
            </a:r>
            <a:endParaRPr lang="en-US" sz="900" dirty="0" smtClean="0">
              <a:solidFill>
                <a:schemeClr val="bg2">
                  <a:lumMod val="10000"/>
                </a:schemeClr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 ≈ 2</a:t>
            </a:r>
            <a:r>
              <a:rPr lang="el-GR" sz="900" dirty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Θ</a:t>
            </a:r>
            <a:r>
              <a:rPr lang="en-US" sz="900" dirty="0" smtClean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L</a:t>
            </a:r>
          </a:p>
          <a:p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b ≈ a/</a:t>
            </a:r>
            <a:r>
              <a:rPr lang="el-GR" sz="900" dirty="0" smtClean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Φ</a:t>
            </a:r>
            <a:r>
              <a:rPr lang="en-US" sz="900" dirty="0" smtClean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, sin </a:t>
            </a:r>
            <a:r>
              <a:rPr lang="el-GR" sz="900" dirty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Φ</a:t>
            </a: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= </a:t>
            </a:r>
            <a:r>
              <a:rPr lang="en-US" sz="900" dirty="0" smtClean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L/R</a:t>
            </a:r>
            <a:r>
              <a:rPr lang="en-US" sz="900" baseline="-25000" dirty="0" smtClean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e</a:t>
            </a:r>
          </a:p>
          <a:p>
            <a:r>
              <a:rPr lang="el-GR" sz="900" dirty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α</a:t>
            </a: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sz="9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≈</a:t>
            </a:r>
            <a:r>
              <a:rPr lang="en-US" sz="900" dirty="0" smtClean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sz="900" dirty="0" err="1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acos</a:t>
            </a: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(1 – d/R</a:t>
            </a:r>
            <a:r>
              <a:rPr lang="en-US" sz="900" baseline="-25000" dirty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e</a:t>
            </a: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)</a:t>
            </a:r>
          </a:p>
          <a:p>
            <a:r>
              <a:rPr lang="en-US" sz="900" dirty="0" smtClean="0">
                <a:latin typeface="Arial Narrow" panose="020B0606020202030204" pitchFamily="34" charset="0"/>
              </a:rPr>
              <a:t>z </a:t>
            </a:r>
            <a:r>
              <a:rPr lang="en-US" sz="9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≈ h/tan </a:t>
            </a:r>
            <a:r>
              <a:rPr lang="en-US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l-GR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900" dirty="0" smtClean="0">
                <a:latin typeface="Arial Narrow" panose="020B0606020202030204" pitchFamily="34" charset="0"/>
              </a:rPr>
              <a:t> </a:t>
            </a:r>
            <a:endParaRPr lang="en-GB" sz="900" dirty="0">
              <a:latin typeface="Arial Narrow" panose="020B060602020203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b="13903"/>
          <a:stretch/>
        </p:blipFill>
        <p:spPr>
          <a:xfrm>
            <a:off x="4716016" y="1203598"/>
            <a:ext cx="4635449" cy="1170638"/>
          </a:xfrm>
          <a:prstGeom prst="rect">
            <a:avLst/>
          </a:prstGeom>
        </p:spPr>
      </p:pic>
      <p:sp>
        <p:nvSpPr>
          <p:cNvPr id="55" name="TextBox 54"/>
          <p:cNvSpPr txBox="1"/>
          <p:nvPr/>
        </p:nvSpPr>
        <p:spPr>
          <a:xfrm>
            <a:off x="5064818" y="3891378"/>
            <a:ext cx="105279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 smtClean="0"/>
              <a:t>100 m depth</a:t>
            </a:r>
            <a:endParaRPr lang="en-GB" sz="700" dirty="0"/>
          </a:p>
        </p:txBody>
      </p:sp>
      <p:sp>
        <p:nvSpPr>
          <p:cNvPr id="56" name="TextBox 55"/>
          <p:cNvSpPr txBox="1"/>
          <p:nvPr/>
        </p:nvSpPr>
        <p:spPr>
          <a:xfrm>
            <a:off x="6319284" y="3881878"/>
            <a:ext cx="105279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 smtClean="0"/>
              <a:t>500 m depth</a:t>
            </a:r>
            <a:endParaRPr lang="en-GB" sz="700" dirty="0"/>
          </a:p>
        </p:txBody>
      </p:sp>
      <p:sp>
        <p:nvSpPr>
          <p:cNvPr id="57" name="TextBox 56"/>
          <p:cNvSpPr txBox="1"/>
          <p:nvPr/>
        </p:nvSpPr>
        <p:spPr>
          <a:xfrm>
            <a:off x="7160729" y="4249853"/>
            <a:ext cx="47060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 smtClean="0"/>
              <a:t>80 km</a:t>
            </a:r>
            <a:endParaRPr lang="en-GB" sz="700" dirty="0"/>
          </a:p>
        </p:txBody>
      </p:sp>
      <p:sp>
        <p:nvSpPr>
          <p:cNvPr id="58" name="TextBox 57"/>
          <p:cNvSpPr txBox="1"/>
          <p:nvPr/>
        </p:nvSpPr>
        <p:spPr>
          <a:xfrm>
            <a:off x="7570870" y="4242275"/>
            <a:ext cx="47060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/>
              <a:t>4</a:t>
            </a:r>
            <a:r>
              <a:rPr lang="en-US" sz="700" dirty="0" smtClean="0"/>
              <a:t> km</a:t>
            </a:r>
            <a:endParaRPr lang="en-GB" sz="700" dirty="0"/>
          </a:p>
        </p:txBody>
      </p:sp>
      <p:cxnSp>
        <p:nvCxnSpPr>
          <p:cNvPr id="59" name="Straight Arrow Connector 58"/>
          <p:cNvCxnSpPr/>
          <p:nvPr/>
        </p:nvCxnSpPr>
        <p:spPr>
          <a:xfrm flipV="1">
            <a:off x="7200336" y="4417208"/>
            <a:ext cx="396000" cy="0"/>
          </a:xfrm>
          <a:prstGeom prst="straightConnector1">
            <a:avLst/>
          </a:prstGeom>
          <a:ln w="9525">
            <a:tailEnd type="triangle" w="sm" len="sm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 flipV="1">
            <a:off x="7570870" y="4417208"/>
            <a:ext cx="122400" cy="0"/>
          </a:xfrm>
          <a:prstGeom prst="straightConnector1">
            <a:avLst/>
          </a:prstGeom>
          <a:ln w="9525">
            <a:headEnd type="triangle" w="sm" len="sm"/>
            <a:tailEnd type="triangle" w="sm" len="sm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5161531" y="3363838"/>
            <a:ext cx="3744418" cy="34469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 60"/>
          <p:cNvSpPr/>
          <p:nvPr/>
        </p:nvSpPr>
        <p:spPr>
          <a:xfrm>
            <a:off x="8041479" y="4464460"/>
            <a:ext cx="981149" cy="2726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4111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38" grpId="0" animBg="1"/>
      <p:bldP spid="39" grpId="0" animBg="1"/>
      <p:bldP spid="40" grpId="0"/>
      <p:bldP spid="41" grpId="0"/>
      <p:bldP spid="17" grpId="0"/>
      <p:bldP spid="55" grpId="0"/>
      <p:bldP spid="56" grpId="0"/>
      <p:bldP spid="57" grpId="0"/>
      <p:bldP spid="58" grpId="0"/>
      <p:bldP spid="9" grpId="0" animBg="1"/>
      <p:bldP spid="61" grpId="0" animBg="1"/>
    </p:bldLst>
  </p:timing>
</p:sld>
</file>

<file path=ppt/theme/theme1.xml><?xml version="1.0" encoding="utf-8"?>
<a:theme xmlns:a="http://schemas.openxmlformats.org/drawingml/2006/main" name="1_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48349</TotalTime>
  <Words>2124</Words>
  <Application>Microsoft Office PowerPoint</Application>
  <PresentationFormat>On-screen Show (16:9)</PresentationFormat>
  <Paragraphs>313</Paragraphs>
  <Slides>22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0" baseType="lpstr">
      <vt:lpstr>Airal narrow</vt:lpstr>
      <vt:lpstr>Arial</vt:lpstr>
      <vt:lpstr>Arial Narrow</vt:lpstr>
      <vt:lpstr>Calibri</vt:lpstr>
      <vt:lpstr>Courier</vt:lpstr>
      <vt:lpstr>Times New Roman</vt:lpstr>
      <vt:lpstr>Wingdings</vt:lpstr>
      <vt:lpstr>1_IMCC - 1</vt:lpstr>
      <vt:lpstr>PowerPoint Presentation</vt:lpstr>
      <vt:lpstr> </vt:lpstr>
      <vt:lpstr>List of challenges identified by RP WG</vt:lpstr>
      <vt:lpstr>Overview of work related to a refined dose model</vt:lpstr>
      <vt:lpstr>Operational scenarios</vt:lpstr>
      <vt:lpstr>Past Monte Carlo simulations</vt:lpstr>
      <vt:lpstr>Plans for Monte Carlo simulations</vt:lpstr>
      <vt:lpstr>Folding with a realistic source term</vt:lpstr>
      <vt:lpstr>Dose surface map</vt:lpstr>
      <vt:lpstr>Dose assessment</vt:lpstr>
      <vt:lpstr>Sensitivity analysis and demonstration of compliance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Dose estimation with MAP lattice – C. Carli</vt:lpstr>
      <vt:lpstr>Mitigation using movers – H. Mainaud Durand </vt:lpstr>
      <vt:lpstr>Mitigation using movers – H. Mainaud Durand 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Claudia Christina Ahdida</cp:lastModifiedBy>
  <cp:revision>407</cp:revision>
  <dcterms:created xsi:type="dcterms:W3CDTF">2021-05-17T12:13:58Z</dcterms:created>
  <dcterms:modified xsi:type="dcterms:W3CDTF">2021-07-13T07:05:29Z</dcterms:modified>
</cp:coreProperties>
</file>