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3" r:id="rId1"/>
  </p:sldMasterIdLst>
  <p:notesMasterIdLst>
    <p:notesMasterId r:id="rId16"/>
  </p:notesMasterIdLst>
  <p:handoutMasterIdLst>
    <p:handoutMasterId r:id="rId17"/>
  </p:handoutMasterIdLst>
  <p:sldIdLst>
    <p:sldId id="443" r:id="rId2"/>
    <p:sldId id="257" r:id="rId3"/>
    <p:sldId id="440" r:id="rId4"/>
    <p:sldId id="447" r:id="rId5"/>
    <p:sldId id="434" r:id="rId6"/>
    <p:sldId id="435" r:id="rId7"/>
    <p:sldId id="448" r:id="rId8"/>
    <p:sldId id="441" r:id="rId9"/>
    <p:sldId id="445" r:id="rId10"/>
    <p:sldId id="449" r:id="rId11"/>
    <p:sldId id="436" r:id="rId12"/>
    <p:sldId id="446" r:id="rId13"/>
    <p:sldId id="450" r:id="rId14"/>
    <p:sldId id="44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an-Michel Jouanigot" initials="JJ" lastIdx="1" clrIdx="0">
    <p:extLst/>
  </p:cmAuthor>
  <p:cmAuthor id="2" name="Caroline Laignel" initials="CL" lastIdx="2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387C"/>
    <a:srgbClr val="0000FF"/>
    <a:srgbClr val="BF6F4F"/>
    <a:srgbClr val="BEB52A"/>
    <a:srgbClr val="B5BC57"/>
    <a:srgbClr val="BE8D52"/>
    <a:srgbClr val="BE8D2A"/>
    <a:srgbClr val="9BBB59"/>
    <a:srgbClr val="BDA954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86" autoAdjust="0"/>
    <p:restoredTop sz="65717" autoAdjust="0"/>
  </p:normalViewPr>
  <p:slideViewPr>
    <p:cSldViewPr snapToGrid="0" snapToObjects="1">
      <p:cViewPr varScale="1">
        <p:scale>
          <a:sx n="68" d="100"/>
          <a:sy n="68" d="100"/>
        </p:scale>
        <p:origin x="1698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Kuantic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6F5AAD-5030-4C9D-9D7A-61EA67A6EE43}" type="datetimeFigureOut">
              <a:rPr lang="fr-FR" smtClean="0"/>
              <a:t>13/07/2021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 smtClean="0"/>
              <a:t>SMB-SIS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63D8C4-2C95-4A7D-8F3C-36930017ED0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6934160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Kuantic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835B71-7934-417E-B84F-F9E3D5CE26E7}" type="datetimeFigureOut">
              <a:rPr lang="fr-FR" smtClean="0"/>
              <a:t>13/07/2021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 smtClean="0"/>
              <a:t>SMB-SIS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9E30C6-E5FA-4097-9C10-19E55012E98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7573200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Kuantic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SMB-SIS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E30C6-E5FA-4097-9C10-19E55012E98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65115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Kuantic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SMB-SIS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E30C6-E5FA-4097-9C10-19E55012E980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12849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Kuantic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SMB-SIS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E30C6-E5FA-4097-9C10-19E55012E980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16926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Kuantic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SMB-SIS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E30C6-E5FA-4097-9C10-19E55012E980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82849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Kuantic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SMB-SIS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E30C6-E5FA-4097-9C10-19E55012E980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41417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Kuantic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9E30C6-E5FA-4097-9C10-19E55012E980}" type="slidenum">
              <a:rPr lang="fr-FR" smtClean="0"/>
              <a:t>2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SMB-SIS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81494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Kuantic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SMB-SIS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E30C6-E5FA-4097-9C10-19E55012E98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67699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Kuantic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SMB-SIS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E30C6-E5FA-4097-9C10-19E55012E980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75939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Kuantic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SMB-SIS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E30C6-E5FA-4097-9C10-19E55012E980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17583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Kuantic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SMB-SIS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E30C6-E5FA-4097-9C10-19E55012E980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73700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Kuantic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SMB-SIS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E30C6-E5FA-4097-9C10-19E55012E980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25686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Kuantic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SMB-SIS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E30C6-E5FA-4097-9C10-19E55012E980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37249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Kuantic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SMB-SIS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E30C6-E5FA-4097-9C10-19E55012E980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8049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200"/>
            <a:ext cx="7391400" cy="685800"/>
          </a:xfrm>
        </p:spPr>
        <p:txBody>
          <a:bodyPr>
            <a:noAutofit/>
          </a:bodyPr>
          <a:lstStyle>
            <a:lvl1pPr>
              <a:defRPr sz="4062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47111"/>
            <a:ext cx="3733800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SMS-SE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</p:spPr>
        <p:txBody>
          <a:bodyPr/>
          <a:lstStyle/>
          <a:p>
            <a:r>
              <a:rPr lang="fr-FR" dirty="0" smtClean="0"/>
              <a:t>11-sept -17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792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419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838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25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676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096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515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934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35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47111"/>
            <a:ext cx="3733800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SMS-SE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</p:spPr>
        <p:txBody>
          <a:bodyPr/>
          <a:lstStyle/>
          <a:p>
            <a:r>
              <a:rPr lang="fr-FR" dirty="0" smtClean="0"/>
              <a:t>11-sept -17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0848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"/>
            <a:ext cx="7162800" cy="685800"/>
          </a:xfrm>
        </p:spPr>
        <p:txBody>
          <a:bodyPr>
            <a:noAutofit/>
          </a:bodyPr>
          <a:lstStyle>
            <a:lvl1pPr>
              <a:defRPr sz="4062" baseline="0">
                <a:solidFill>
                  <a:srgbClr val="000000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8"/>
            </a:lvl1pPr>
          </a:lstStyle>
          <a:p>
            <a:r>
              <a:rPr lang="fr-FR" dirty="0" smtClean="0"/>
              <a:t>11-sept -17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47111"/>
            <a:ext cx="3733800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SMS-SE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7852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8"/>
            </a:lvl1pPr>
          </a:lstStyle>
          <a:p>
            <a:r>
              <a:rPr lang="fr-FR" dirty="0" smtClean="0"/>
              <a:t>11-sept -17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47111"/>
            <a:ext cx="3733800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SMS-SE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038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2057400"/>
            <a:ext cx="2523429" cy="24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1912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677"/>
            </a:lvl1pPr>
            <a:lvl2pPr>
              <a:defRPr sz="2308"/>
            </a:lvl2pPr>
            <a:lvl3pPr>
              <a:defRPr sz="1939"/>
            </a:lvl3pPr>
            <a:lvl4pPr>
              <a:defRPr sz="1754"/>
            </a:lvl4pPr>
            <a:lvl5pPr>
              <a:defRPr sz="1754"/>
            </a:lvl5pPr>
            <a:lvl6pPr>
              <a:defRPr sz="1754"/>
            </a:lvl6pPr>
            <a:lvl7pPr>
              <a:defRPr sz="1754"/>
            </a:lvl7pPr>
            <a:lvl8pPr>
              <a:defRPr sz="1754"/>
            </a:lvl8pPr>
            <a:lvl9pPr>
              <a:defRPr sz="1754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677"/>
            </a:lvl1pPr>
            <a:lvl2pPr>
              <a:defRPr sz="2308"/>
            </a:lvl2pPr>
            <a:lvl3pPr>
              <a:defRPr sz="1939"/>
            </a:lvl3pPr>
            <a:lvl4pPr>
              <a:defRPr sz="1754"/>
            </a:lvl4pPr>
            <a:lvl5pPr>
              <a:defRPr sz="1754"/>
            </a:lvl5pPr>
            <a:lvl6pPr>
              <a:defRPr sz="1754"/>
            </a:lvl6pPr>
            <a:lvl7pPr>
              <a:defRPr sz="1754"/>
            </a:lvl7pPr>
            <a:lvl8pPr>
              <a:defRPr sz="1754"/>
            </a:lvl8pPr>
            <a:lvl9pPr>
              <a:defRPr sz="1754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8"/>
            </a:lvl1pPr>
          </a:lstStyle>
          <a:p>
            <a:r>
              <a:rPr lang="es-ES_tradnl" smtClean="0"/>
              <a:t>20/01/16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47111"/>
            <a:ext cx="3733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Ll. Miralles SMB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83235-FA8B-498A-9583-85F3960DA8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905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91610"/>
            <a:ext cx="7391400" cy="662781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5746" tIns="47874" rIns="95746" bIns="47874" rtlCol="0">
            <a:normAutofit/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41477" y="6400801"/>
            <a:ext cx="2133600" cy="365125"/>
          </a:xfrm>
          <a:prstGeom prst="rect">
            <a:avLst/>
          </a:prstGeom>
        </p:spPr>
        <p:txBody>
          <a:bodyPr vert="horz" lIns="95746" tIns="47874" rIns="95746" bIns="4787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57472"/>
            <a:fld id="{06987D14-C9E0-42AC-85F7-32247EF94A2C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 defTabSz="957472"/>
              <a:t>‹#›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838200"/>
            <a:ext cx="9144000" cy="1588"/>
          </a:xfrm>
          <a:prstGeom prst="line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bul-pho-2007-046.jpg"/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76200" y="68592"/>
            <a:ext cx="685800" cy="685800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0" y="6399212"/>
            <a:ext cx="9144000" cy="1588"/>
          </a:xfrm>
          <a:prstGeom prst="line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3235569" y="640080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57472"/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SMS-SE 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Date Placeholder 4"/>
          <p:cNvSpPr>
            <a:spLocks noGrp="1"/>
          </p:cNvSpPr>
          <p:nvPr>
            <p:ph type="dt" sz="half" idx="2"/>
          </p:nvPr>
        </p:nvSpPr>
        <p:spPr>
          <a:xfrm>
            <a:off x="492369" y="640080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8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fr-FR" dirty="0" smtClean="0"/>
              <a:t>11-sept -17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234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9" r:id="rId5"/>
    <p:sldLayoutId id="2147483690" r:id="rId6"/>
  </p:sldLayoutIdLst>
  <p:timing>
    <p:tnLst>
      <p:par>
        <p:cTn id="1" dur="indefinite" restart="never" nodeType="tmRoot"/>
      </p:par>
    </p:tnLst>
  </p:timing>
  <p:hf hdr="0"/>
  <p:txStyles>
    <p:titleStyle>
      <a:lvl1pPr algn="ctr" defTabSz="883842" rtl="0" eaLnBrk="1" latinLnBrk="0" hangingPunct="1">
        <a:spcBef>
          <a:spcPct val="0"/>
        </a:spcBef>
        <a:buNone/>
        <a:defRPr sz="40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1441" indent="-331441" algn="l" defTabSz="883842" rtl="0" eaLnBrk="1" latinLnBrk="0" hangingPunct="1">
        <a:spcBef>
          <a:spcPct val="20000"/>
        </a:spcBef>
        <a:buFont typeface="Arial" pitchFamily="34" charset="0"/>
        <a:buChar char="•"/>
        <a:defRPr sz="3139" kern="1200">
          <a:solidFill>
            <a:schemeClr val="tx1"/>
          </a:solidFill>
          <a:latin typeface="+mn-lt"/>
          <a:ea typeface="+mn-ea"/>
          <a:cs typeface="+mn-cs"/>
        </a:defRPr>
      </a:lvl1pPr>
      <a:lvl2pPr marL="718121" indent="-276200" algn="l" defTabSz="883842" rtl="0" eaLnBrk="1" latinLnBrk="0" hangingPunct="1">
        <a:spcBef>
          <a:spcPct val="20000"/>
        </a:spcBef>
        <a:buFont typeface="Arial" pitchFamily="34" charset="0"/>
        <a:buChar char="–"/>
        <a:defRPr sz="2677" kern="1200">
          <a:solidFill>
            <a:schemeClr val="tx1"/>
          </a:solidFill>
          <a:latin typeface="+mn-lt"/>
          <a:ea typeface="+mn-ea"/>
          <a:cs typeface="+mn-cs"/>
        </a:defRPr>
      </a:lvl2pPr>
      <a:lvl3pPr marL="1104801" indent="-220961" algn="l" defTabSz="883842" rtl="0" eaLnBrk="1" latinLnBrk="0" hangingPunct="1">
        <a:spcBef>
          <a:spcPct val="20000"/>
        </a:spcBef>
        <a:buFont typeface="Arial" pitchFamily="34" charset="0"/>
        <a:buChar char="•"/>
        <a:defRPr sz="2308" kern="1200">
          <a:solidFill>
            <a:schemeClr val="tx1"/>
          </a:solidFill>
          <a:latin typeface="+mn-lt"/>
          <a:ea typeface="+mn-ea"/>
          <a:cs typeface="+mn-cs"/>
        </a:defRPr>
      </a:lvl3pPr>
      <a:lvl4pPr marL="1546720" indent="-220961" algn="l" defTabSz="883842" rtl="0" eaLnBrk="1" latinLnBrk="0" hangingPunct="1">
        <a:spcBef>
          <a:spcPct val="20000"/>
        </a:spcBef>
        <a:buFont typeface="Arial" pitchFamily="34" charset="0"/>
        <a:buChar char="–"/>
        <a:defRPr sz="1939" kern="1200">
          <a:solidFill>
            <a:schemeClr val="tx1"/>
          </a:solidFill>
          <a:latin typeface="+mn-lt"/>
          <a:ea typeface="+mn-ea"/>
          <a:cs typeface="+mn-cs"/>
        </a:defRPr>
      </a:lvl4pPr>
      <a:lvl5pPr marL="1988641" indent="-220961" algn="l" defTabSz="883842" rtl="0" eaLnBrk="1" latinLnBrk="0" hangingPunct="1">
        <a:spcBef>
          <a:spcPct val="20000"/>
        </a:spcBef>
        <a:buFont typeface="Arial" pitchFamily="34" charset="0"/>
        <a:buChar char="»"/>
        <a:defRPr sz="1939" kern="1200">
          <a:solidFill>
            <a:schemeClr val="tx1"/>
          </a:solidFill>
          <a:latin typeface="+mn-lt"/>
          <a:ea typeface="+mn-ea"/>
          <a:cs typeface="+mn-cs"/>
        </a:defRPr>
      </a:lvl5pPr>
      <a:lvl6pPr marL="2430562" indent="-220961" algn="l" defTabSz="883842" rtl="0" eaLnBrk="1" latinLnBrk="0" hangingPunct="1">
        <a:spcBef>
          <a:spcPct val="20000"/>
        </a:spcBef>
        <a:buFont typeface="Arial" pitchFamily="34" charset="0"/>
        <a:buChar char="•"/>
        <a:defRPr sz="1939" kern="1200">
          <a:solidFill>
            <a:schemeClr val="tx1"/>
          </a:solidFill>
          <a:latin typeface="+mn-lt"/>
          <a:ea typeface="+mn-ea"/>
          <a:cs typeface="+mn-cs"/>
        </a:defRPr>
      </a:lvl6pPr>
      <a:lvl7pPr marL="2872483" indent="-220961" algn="l" defTabSz="883842" rtl="0" eaLnBrk="1" latinLnBrk="0" hangingPunct="1">
        <a:spcBef>
          <a:spcPct val="20000"/>
        </a:spcBef>
        <a:buFont typeface="Arial" pitchFamily="34" charset="0"/>
        <a:buChar char="•"/>
        <a:defRPr sz="1939" kern="1200">
          <a:solidFill>
            <a:schemeClr val="tx1"/>
          </a:solidFill>
          <a:latin typeface="+mn-lt"/>
          <a:ea typeface="+mn-ea"/>
          <a:cs typeface="+mn-cs"/>
        </a:defRPr>
      </a:lvl7pPr>
      <a:lvl8pPr marL="3314403" indent="-220961" algn="l" defTabSz="883842" rtl="0" eaLnBrk="1" latinLnBrk="0" hangingPunct="1">
        <a:spcBef>
          <a:spcPct val="20000"/>
        </a:spcBef>
        <a:buFont typeface="Arial" pitchFamily="34" charset="0"/>
        <a:buChar char="•"/>
        <a:defRPr sz="1939" kern="1200">
          <a:solidFill>
            <a:schemeClr val="tx1"/>
          </a:solidFill>
          <a:latin typeface="+mn-lt"/>
          <a:ea typeface="+mn-ea"/>
          <a:cs typeface="+mn-cs"/>
        </a:defRPr>
      </a:lvl8pPr>
      <a:lvl9pPr marL="3756324" indent="-220961" algn="l" defTabSz="883842" rtl="0" eaLnBrk="1" latinLnBrk="0" hangingPunct="1">
        <a:spcBef>
          <a:spcPct val="20000"/>
        </a:spcBef>
        <a:buFont typeface="Arial" pitchFamily="34" charset="0"/>
        <a:buChar char="•"/>
        <a:defRPr sz="193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1pPr>
      <a:lvl2pPr marL="441921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2pPr>
      <a:lvl3pPr marL="883842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325762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4pPr>
      <a:lvl5pPr marL="1767682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5pPr>
      <a:lvl6pPr marL="2209601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6pPr>
      <a:lvl7pPr marL="2651523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7pPr>
      <a:lvl8pPr marL="3093443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8pPr>
      <a:lvl9pPr marL="3535363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gisportal.cern.ch/geoportal/apps/webappviewer3d/index.html?id=7a7287f5ec944ce4a924d3a2e8faf139" TargetMode="Externa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hyperlink" Target="https://opendem.info/opendemeu_meta_eudem.html" TargetMode="Externa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312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808801" y="1027563"/>
            <a:ext cx="3263462" cy="477535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2248" y="1726430"/>
            <a:ext cx="4839009" cy="40832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83235-FA8B-498A-9583-85F3960DA851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itle 7"/>
          <p:cNvSpPr txBox="1">
            <a:spLocks/>
          </p:cNvSpPr>
          <p:nvPr/>
        </p:nvSpPr>
        <p:spPr>
          <a:xfrm>
            <a:off x="838200" y="76200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chemeClr val="bg1">
                    <a:lumMod val="75000"/>
                  </a:schemeClr>
                </a:solidFill>
              </a:rPr>
              <a:t>PRELIMINARY STUDY</a:t>
            </a:r>
            <a:r>
              <a:rPr lang="en-GB" sz="1600" b="1" dirty="0">
                <a:solidFill>
                  <a:schemeClr val="bg1">
                    <a:lumMod val="75000"/>
                  </a:schemeClr>
                </a:solidFill>
              </a:rPr>
              <a:t/>
            </a:r>
            <a:br>
              <a:rPr lang="en-GB" sz="1600" b="1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1600" i="1" dirty="0">
                <a:solidFill>
                  <a:schemeClr val="bg1">
                    <a:lumMod val="75000"/>
                  </a:schemeClr>
                </a:solidFill>
              </a:rPr>
              <a:t> </a:t>
            </a:r>
            <a:r>
              <a:rPr lang="en-GB" sz="1600" i="1" dirty="0">
                <a:solidFill>
                  <a:schemeClr val="bg1">
                    <a:lumMod val="75000"/>
                  </a:schemeClr>
                </a:solidFill>
              </a:rPr>
              <a:t>If we extend the </a:t>
            </a:r>
            <a:r>
              <a:rPr lang="en-GB" sz="1600" i="1" dirty="0" smtClean="0">
                <a:solidFill>
                  <a:schemeClr val="bg1">
                    <a:lumMod val="75000"/>
                  </a:schemeClr>
                </a:solidFill>
              </a:rPr>
              <a:t>SPS straight </a:t>
            </a:r>
            <a:r>
              <a:rPr lang="en-GB" sz="1600" i="1" dirty="0">
                <a:solidFill>
                  <a:schemeClr val="bg1">
                    <a:lumMod val="75000"/>
                  </a:schemeClr>
                </a:solidFill>
              </a:rPr>
              <a:t>insertion</a:t>
            </a:r>
            <a:br>
              <a:rPr lang="en-GB" sz="1600" i="1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GB" sz="1600" i="1" dirty="0">
                <a:solidFill>
                  <a:schemeClr val="bg1">
                    <a:lumMod val="75000"/>
                  </a:schemeClr>
                </a:solidFill>
              </a:rPr>
              <a:t>where would the neutrinos come out to</a:t>
            </a:r>
            <a:r>
              <a:rPr lang="en-GB" sz="1600" i="1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1600" i="1" dirty="0">
                <a:solidFill>
                  <a:schemeClr val="bg1">
                    <a:lumMod val="75000"/>
                  </a:schemeClr>
                </a:solidFill>
              </a:rPr>
              <a:t>the surface of the earth?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5230" y="1027563"/>
            <a:ext cx="1525376" cy="476680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248397" y="1056353"/>
            <a:ext cx="8483127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  <a:spcBef>
                <a:spcPts val="1000"/>
              </a:spcBef>
              <a:spcAft>
                <a:spcPts val="1800"/>
              </a:spcAft>
            </a:pPr>
            <a:r>
              <a:rPr lang="en-US" sz="1400" b="1" kern="0" spc="50" dirty="0" smtClean="0">
                <a:latin typeface="Tahoma" panose="020B0604030504040204" pitchFamily="34" charset="0"/>
                <a:cs typeface="Times New Roman" panose="02020603050405020304" pitchFamily="18" charset="0"/>
              </a:rPr>
              <a:t>Results: </a:t>
            </a:r>
            <a:endParaRPr lang="en-GB" sz="1400" b="1" kern="0" spc="50" dirty="0">
              <a:latin typeface="Tahoma" panose="020B060403050404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362361" y="1505098"/>
          <a:ext cx="3031287" cy="4304625"/>
        </p:xfrm>
        <a:graphic>
          <a:graphicData uri="http://schemas.openxmlformats.org/drawingml/2006/table">
            <a:tbl>
              <a:tblPr/>
              <a:tblGrid>
                <a:gridCol w="695349">
                  <a:extLst>
                    <a:ext uri="{9D8B030D-6E8A-4147-A177-3AD203B41FA5}">
                      <a16:colId xmlns:a16="http://schemas.microsoft.com/office/drawing/2014/main" val="2788912102"/>
                    </a:ext>
                  </a:extLst>
                </a:gridCol>
                <a:gridCol w="695349">
                  <a:extLst>
                    <a:ext uri="{9D8B030D-6E8A-4147-A177-3AD203B41FA5}">
                      <a16:colId xmlns:a16="http://schemas.microsoft.com/office/drawing/2014/main" val="2509668201"/>
                    </a:ext>
                  </a:extLst>
                </a:gridCol>
                <a:gridCol w="1640589">
                  <a:extLst>
                    <a:ext uri="{9D8B030D-6E8A-4147-A177-3AD203B41FA5}">
                      <a16:colId xmlns:a16="http://schemas.microsoft.com/office/drawing/2014/main" val="3420775415"/>
                    </a:ext>
                  </a:extLst>
                </a:gridCol>
              </a:tblGrid>
              <a:tr h="9261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Point</a:t>
                      </a:r>
                    </a:p>
                  </a:txBody>
                  <a:tcPr marL="9237" marR="9237" marT="92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Side</a:t>
                      </a:r>
                    </a:p>
                  </a:txBody>
                  <a:tcPr marL="9237" marR="9237" marT="9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First exit to the surface of the earth (Distance from </a:t>
                      </a:r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SPS point 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Km)</a:t>
                      </a:r>
                    </a:p>
                  </a:txBody>
                  <a:tcPr marL="9237" marR="9237" marT="9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4462033"/>
                  </a:ext>
                </a:extLst>
              </a:tr>
              <a:tr h="24206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237" marR="9237" marT="92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</a:t>
                      </a: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5541201"/>
                  </a:ext>
                </a:extLst>
              </a:tr>
              <a:tr h="21049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237" marR="9237" marT="92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</a:t>
                      </a: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3729334"/>
                  </a:ext>
                </a:extLst>
              </a:tr>
              <a:tr h="21049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237" marR="9237" marT="92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</a:t>
                      </a: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2668623"/>
                  </a:ext>
                </a:extLst>
              </a:tr>
              <a:tr h="21049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237" marR="9237" marT="92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</a:t>
                      </a: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4568735"/>
                  </a:ext>
                </a:extLst>
              </a:tr>
              <a:tr h="21049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237" marR="9237" marT="92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</a:t>
                      </a: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6597505"/>
                  </a:ext>
                </a:extLst>
              </a:tr>
              <a:tr h="21049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237" marR="9237" marT="92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</a:t>
                      </a: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7168610"/>
                  </a:ext>
                </a:extLst>
              </a:tr>
              <a:tr h="21049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237" marR="9237" marT="92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</a:t>
                      </a: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4425885"/>
                  </a:ext>
                </a:extLst>
              </a:tr>
              <a:tr h="21049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237" marR="9237" marT="92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</a:t>
                      </a: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4432119"/>
                  </a:ext>
                </a:extLst>
              </a:tr>
              <a:tr h="21049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237" marR="9237" marT="92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</a:t>
                      </a: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9737939"/>
                  </a:ext>
                </a:extLst>
              </a:tr>
              <a:tr h="21049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237" marR="9237" marT="92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</a:t>
                      </a: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1500918"/>
                  </a:ext>
                </a:extLst>
              </a:tr>
              <a:tr h="21049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237" marR="9237" marT="92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</a:t>
                      </a: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7398261"/>
                  </a:ext>
                </a:extLst>
              </a:tr>
              <a:tr h="21049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237" marR="9237" marT="92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</a:t>
                      </a: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9866245"/>
                  </a:ext>
                </a:extLst>
              </a:tr>
              <a:tr h="22102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7" marR="9237" marT="92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7" marR="9237" marT="92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7" marR="9237" marT="92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9782888"/>
                  </a:ext>
                </a:extLst>
              </a:tr>
              <a:tr h="294693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7" marR="9237" marT="923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</a:t>
                      </a:r>
                    </a:p>
                  </a:txBody>
                  <a:tcPr marL="9237" marR="9237" marT="92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6 </a:t>
                      </a:r>
                      <a:r>
                        <a:rPr lang="en-GB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km</a:t>
                      </a:r>
                    </a:p>
                  </a:txBody>
                  <a:tcPr marL="9237" marR="9237" marT="9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5380322"/>
                  </a:ext>
                </a:extLst>
              </a:tr>
              <a:tr h="305218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7" marR="9237" marT="923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</a:t>
                      </a:r>
                    </a:p>
                  </a:txBody>
                  <a:tcPr marL="9237" marR="9237" marT="92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80 </a:t>
                      </a:r>
                      <a:r>
                        <a:rPr lang="en-GB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km</a:t>
                      </a:r>
                    </a:p>
                  </a:txBody>
                  <a:tcPr marL="9237" marR="9237" marT="9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1426399"/>
                  </a:ext>
                </a:extLst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4771" y="1056221"/>
            <a:ext cx="3207491" cy="43628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60485" y="6532685"/>
            <a:ext cx="11078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EDMS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: </a:t>
            </a:r>
            <a:r>
              <a:rPr lang="en-US" sz="1100" b="1" dirty="0" smtClean="0">
                <a:solidFill>
                  <a:schemeClr val="bg1">
                    <a:lumMod val="65000"/>
                  </a:schemeClr>
                </a:solidFill>
              </a:rPr>
              <a:t>2065924</a:t>
            </a:r>
            <a:endParaRPr lang="en-GB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703727" y="6452147"/>
            <a:ext cx="3733800" cy="365125"/>
          </a:xfrm>
        </p:spPr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SCE-SAM-TG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14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65752" y="1098860"/>
            <a:ext cx="8229608" cy="2516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  <a:spcBef>
                <a:spcPts val="1000"/>
              </a:spcBef>
              <a:spcAft>
                <a:spcPts val="1800"/>
              </a:spcAft>
            </a:pPr>
            <a:r>
              <a:rPr lang="en-US" sz="1200" b="1" kern="0" spc="50" dirty="0">
                <a:latin typeface="Tahoma" panose="020B0604030504040204" pitchFamily="34" charset="0"/>
                <a:cs typeface="Times New Roman" panose="02020603050405020304" pitchFamily="18" charset="0"/>
              </a:rPr>
              <a:t>Tolerance and accuracy</a:t>
            </a:r>
            <a:r>
              <a:rPr lang="en-US" sz="1200" b="1" kern="0" spc="50" dirty="0" smtClean="0">
                <a:latin typeface="Tahoma" panose="020B0604030504040204" pitchFamily="34" charset="0"/>
                <a:cs typeface="Times New Roman" panose="02020603050405020304" pitchFamily="18" charset="0"/>
              </a:rPr>
              <a:t>:</a:t>
            </a:r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2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Heights</a:t>
            </a:r>
            <a:endParaRPr lang="en-GB" sz="1200" u="sng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EU-DEM: Accuracy : </a:t>
            </a: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+/- 7.0 m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RMSE</a:t>
            </a:r>
            <a:endParaRPr lang="en-GB" sz="12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en-US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EU-DEM 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a DEM, and not a DTM (Digital terrain Model).  </a:t>
            </a:r>
            <a:endParaRPr lang="en-US" sz="12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07000"/>
              </a:lnSpc>
            </a:pPr>
            <a:r>
              <a:rPr lang="en-US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An 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error of </a:t>
            </a:r>
            <a:r>
              <a:rPr lang="en-US" sz="1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 </a:t>
            </a: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20.0 m is 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estimated</a:t>
            </a:r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assumption for the Geoid undulation is </a:t>
            </a: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+/- 3.0 </a:t>
            </a:r>
            <a:r>
              <a:rPr lang="en-US" sz="1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en-GB" sz="1200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457200">
              <a:spcAft>
                <a:spcPts val="0"/>
              </a:spcAft>
            </a:pPr>
            <a:r>
              <a:rPr lang="en-US" sz="1000" b="1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= &gt; The accuracy of the DTM is roughly evaluated to +/- 30 </a:t>
            </a:r>
            <a:r>
              <a:rPr lang="en-US" sz="1000" b="1" dirty="0" smtClean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</a:p>
          <a:p>
            <a:pPr marL="457200">
              <a:spcAft>
                <a:spcPts val="0"/>
              </a:spcAft>
            </a:pPr>
            <a:endParaRPr lang="en-US" sz="1000" b="1" dirty="0"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200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LHC </a:t>
            </a:r>
            <a:r>
              <a:rPr lang="en-US" sz="12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straight insertions directions:</a:t>
            </a:r>
            <a:endParaRPr lang="en-GB" sz="1200" u="sng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error is estimated to max </a:t>
            </a: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0.1 degree 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both horizontal and vertical directions. This corresponds </a:t>
            </a:r>
            <a:r>
              <a:rPr lang="en-US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</a:t>
            </a: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20cm /100 </a:t>
            </a:r>
            <a:r>
              <a:rPr lang="en-US" sz="1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0078" y="1452475"/>
            <a:ext cx="2718710" cy="1688462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83235-FA8B-498A-9583-85F3960DA851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0" name="Title 7"/>
          <p:cNvSpPr txBox="1">
            <a:spLocks/>
          </p:cNvSpPr>
          <p:nvPr/>
        </p:nvSpPr>
        <p:spPr>
          <a:xfrm>
            <a:off x="838200" y="76200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chemeClr val="bg1">
                    <a:lumMod val="75000"/>
                  </a:schemeClr>
                </a:solidFill>
              </a:rPr>
              <a:t>PRELIMINARY STUDY</a:t>
            </a:r>
            <a:r>
              <a:rPr lang="en-GB" sz="1600" b="1" dirty="0">
                <a:solidFill>
                  <a:schemeClr val="bg1">
                    <a:lumMod val="75000"/>
                  </a:schemeClr>
                </a:solidFill>
              </a:rPr>
              <a:t/>
            </a:r>
            <a:br>
              <a:rPr lang="en-GB" sz="1600" b="1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1600" i="1" dirty="0">
                <a:solidFill>
                  <a:schemeClr val="bg1">
                    <a:lumMod val="75000"/>
                  </a:schemeClr>
                </a:solidFill>
              </a:rPr>
              <a:t> </a:t>
            </a:r>
            <a:r>
              <a:rPr lang="en-GB" sz="1600" i="1" dirty="0">
                <a:solidFill>
                  <a:schemeClr val="bg1">
                    <a:lumMod val="75000"/>
                  </a:schemeClr>
                </a:solidFill>
              </a:rPr>
              <a:t>If we extend the LHC straight insertion</a:t>
            </a:r>
            <a:br>
              <a:rPr lang="en-GB" sz="1600" i="1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GB" sz="1600" i="1" dirty="0">
                <a:solidFill>
                  <a:schemeClr val="bg1">
                    <a:lumMod val="75000"/>
                  </a:schemeClr>
                </a:solidFill>
              </a:rPr>
              <a:t>where would the neutrinos come out to</a:t>
            </a:r>
            <a:r>
              <a:rPr lang="en-GB" sz="1600" i="1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1600" i="1" dirty="0">
                <a:solidFill>
                  <a:schemeClr val="bg1">
                    <a:lumMod val="75000"/>
                  </a:schemeClr>
                </a:solidFill>
              </a:rPr>
              <a:t>the surface of the earth?</a:t>
            </a:r>
          </a:p>
        </p:txBody>
      </p:sp>
      <p:sp>
        <p:nvSpPr>
          <p:cNvPr id="76" name="Rectangle 75"/>
          <p:cNvSpPr/>
          <p:nvPr/>
        </p:nvSpPr>
        <p:spPr>
          <a:xfrm>
            <a:off x="361197" y="3799113"/>
            <a:ext cx="4550578" cy="9682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=&gt; To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simulate the uncertainty of </a:t>
            </a:r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results, the </a:t>
            </a:r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calculations are made for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worst possible </a:t>
            </a:r>
            <a:r>
              <a:rPr lang="en-US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cases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5610571" y="3984576"/>
            <a:ext cx="3347715" cy="1753561"/>
            <a:chOff x="6395072" y="4370576"/>
            <a:chExt cx="2373630" cy="1182098"/>
          </a:xfrm>
        </p:grpSpPr>
        <p:grpSp>
          <p:nvGrpSpPr>
            <p:cNvPr id="77" name="Group 76"/>
            <p:cNvGrpSpPr/>
            <p:nvPr/>
          </p:nvGrpSpPr>
          <p:grpSpPr>
            <a:xfrm>
              <a:off x="6395072" y="4370576"/>
              <a:ext cx="2373630" cy="1182098"/>
              <a:chOff x="6395072" y="3715524"/>
              <a:chExt cx="2373630" cy="1182098"/>
            </a:xfrm>
          </p:grpSpPr>
          <p:sp>
            <p:nvSpPr>
              <p:cNvPr id="78" name="Freeform 77"/>
              <p:cNvSpPr/>
              <p:nvPr/>
            </p:nvSpPr>
            <p:spPr>
              <a:xfrm>
                <a:off x="6419722" y="3715524"/>
                <a:ext cx="2348980" cy="741749"/>
              </a:xfrm>
              <a:custGeom>
                <a:avLst/>
                <a:gdLst>
                  <a:gd name="connsiteX0" fmla="*/ 0 w 4189614"/>
                  <a:gd name="connsiteY0" fmla="*/ 1080655 h 1141636"/>
                  <a:gd name="connsiteX1" fmla="*/ 27709 w 4189614"/>
                  <a:gd name="connsiteY1" fmla="*/ 1064030 h 1141636"/>
                  <a:gd name="connsiteX2" fmla="*/ 88669 w 4189614"/>
                  <a:gd name="connsiteY2" fmla="*/ 1047404 h 1141636"/>
                  <a:gd name="connsiteX3" fmla="*/ 110836 w 4189614"/>
                  <a:gd name="connsiteY3" fmla="*/ 1041862 h 1141636"/>
                  <a:gd name="connsiteX4" fmla="*/ 171796 w 4189614"/>
                  <a:gd name="connsiteY4" fmla="*/ 1025237 h 1141636"/>
                  <a:gd name="connsiteX5" fmla="*/ 188421 w 4189614"/>
                  <a:gd name="connsiteY5" fmla="*/ 1019695 h 1141636"/>
                  <a:gd name="connsiteX6" fmla="*/ 227214 w 4189614"/>
                  <a:gd name="connsiteY6" fmla="*/ 997528 h 1141636"/>
                  <a:gd name="connsiteX7" fmla="*/ 260465 w 4189614"/>
                  <a:gd name="connsiteY7" fmla="*/ 986444 h 1141636"/>
                  <a:gd name="connsiteX8" fmla="*/ 299258 w 4189614"/>
                  <a:gd name="connsiteY8" fmla="*/ 964277 h 1141636"/>
                  <a:gd name="connsiteX9" fmla="*/ 315883 w 4189614"/>
                  <a:gd name="connsiteY9" fmla="*/ 953193 h 1141636"/>
                  <a:gd name="connsiteX10" fmla="*/ 338050 w 4189614"/>
                  <a:gd name="connsiteY10" fmla="*/ 936568 h 1141636"/>
                  <a:gd name="connsiteX11" fmla="*/ 354676 w 4189614"/>
                  <a:gd name="connsiteY11" fmla="*/ 931026 h 1141636"/>
                  <a:gd name="connsiteX12" fmla="*/ 437803 w 4189614"/>
                  <a:gd name="connsiteY12" fmla="*/ 875608 h 1141636"/>
                  <a:gd name="connsiteX13" fmla="*/ 471054 w 4189614"/>
                  <a:gd name="connsiteY13" fmla="*/ 853440 h 1141636"/>
                  <a:gd name="connsiteX14" fmla="*/ 520930 w 4189614"/>
                  <a:gd name="connsiteY14" fmla="*/ 803564 h 1141636"/>
                  <a:gd name="connsiteX15" fmla="*/ 537556 w 4189614"/>
                  <a:gd name="connsiteY15" fmla="*/ 786939 h 1141636"/>
                  <a:gd name="connsiteX16" fmla="*/ 554181 w 4189614"/>
                  <a:gd name="connsiteY16" fmla="*/ 781397 h 1141636"/>
                  <a:gd name="connsiteX17" fmla="*/ 587432 w 4189614"/>
                  <a:gd name="connsiteY17" fmla="*/ 753688 h 1141636"/>
                  <a:gd name="connsiteX18" fmla="*/ 604058 w 4189614"/>
                  <a:gd name="connsiteY18" fmla="*/ 737062 h 1141636"/>
                  <a:gd name="connsiteX19" fmla="*/ 637309 w 4189614"/>
                  <a:gd name="connsiteY19" fmla="*/ 714895 h 1141636"/>
                  <a:gd name="connsiteX20" fmla="*/ 676101 w 4189614"/>
                  <a:gd name="connsiteY20" fmla="*/ 687186 h 1141636"/>
                  <a:gd name="connsiteX21" fmla="*/ 692727 w 4189614"/>
                  <a:gd name="connsiteY21" fmla="*/ 676102 h 1141636"/>
                  <a:gd name="connsiteX22" fmla="*/ 742603 w 4189614"/>
                  <a:gd name="connsiteY22" fmla="*/ 637310 h 1141636"/>
                  <a:gd name="connsiteX23" fmla="*/ 775854 w 4189614"/>
                  <a:gd name="connsiteY23" fmla="*/ 615142 h 1141636"/>
                  <a:gd name="connsiteX24" fmla="*/ 792480 w 4189614"/>
                  <a:gd name="connsiteY24" fmla="*/ 604059 h 1141636"/>
                  <a:gd name="connsiteX25" fmla="*/ 825730 w 4189614"/>
                  <a:gd name="connsiteY25" fmla="*/ 592975 h 1141636"/>
                  <a:gd name="connsiteX26" fmla="*/ 886690 w 4189614"/>
                  <a:gd name="connsiteY26" fmla="*/ 598517 h 1141636"/>
                  <a:gd name="connsiteX27" fmla="*/ 903316 w 4189614"/>
                  <a:gd name="connsiteY27" fmla="*/ 604059 h 1141636"/>
                  <a:gd name="connsiteX28" fmla="*/ 936567 w 4189614"/>
                  <a:gd name="connsiteY28" fmla="*/ 626226 h 1141636"/>
                  <a:gd name="connsiteX29" fmla="*/ 942109 w 4189614"/>
                  <a:gd name="connsiteY29" fmla="*/ 642851 h 1141636"/>
                  <a:gd name="connsiteX30" fmla="*/ 975360 w 4189614"/>
                  <a:gd name="connsiteY30" fmla="*/ 665019 h 1141636"/>
                  <a:gd name="connsiteX31" fmla="*/ 991985 w 4189614"/>
                  <a:gd name="connsiteY31" fmla="*/ 676102 h 1141636"/>
                  <a:gd name="connsiteX32" fmla="*/ 1008610 w 4189614"/>
                  <a:gd name="connsiteY32" fmla="*/ 681644 h 1141636"/>
                  <a:gd name="connsiteX33" fmla="*/ 1025236 w 4189614"/>
                  <a:gd name="connsiteY33" fmla="*/ 692728 h 1141636"/>
                  <a:gd name="connsiteX34" fmla="*/ 1058487 w 4189614"/>
                  <a:gd name="connsiteY34" fmla="*/ 703811 h 1141636"/>
                  <a:gd name="connsiteX35" fmla="*/ 1075112 w 4189614"/>
                  <a:gd name="connsiteY35" fmla="*/ 709353 h 1141636"/>
                  <a:gd name="connsiteX36" fmla="*/ 1185949 w 4189614"/>
                  <a:gd name="connsiteY36" fmla="*/ 698270 h 1141636"/>
                  <a:gd name="connsiteX37" fmla="*/ 1202574 w 4189614"/>
                  <a:gd name="connsiteY37" fmla="*/ 687186 h 1141636"/>
                  <a:gd name="connsiteX38" fmla="*/ 1224741 w 4189614"/>
                  <a:gd name="connsiteY38" fmla="*/ 620684 h 1141636"/>
                  <a:gd name="connsiteX39" fmla="*/ 1230283 w 4189614"/>
                  <a:gd name="connsiteY39" fmla="*/ 604059 h 1141636"/>
                  <a:gd name="connsiteX40" fmla="*/ 1235825 w 4189614"/>
                  <a:gd name="connsiteY40" fmla="*/ 587433 h 1141636"/>
                  <a:gd name="connsiteX41" fmla="*/ 1274618 w 4189614"/>
                  <a:gd name="connsiteY41" fmla="*/ 532015 h 1141636"/>
                  <a:gd name="connsiteX42" fmla="*/ 1285701 w 4189614"/>
                  <a:gd name="connsiteY42" fmla="*/ 515390 h 1141636"/>
                  <a:gd name="connsiteX43" fmla="*/ 1296785 w 4189614"/>
                  <a:gd name="connsiteY43" fmla="*/ 498764 h 1141636"/>
                  <a:gd name="connsiteX44" fmla="*/ 1318952 w 4189614"/>
                  <a:gd name="connsiteY44" fmla="*/ 448888 h 1141636"/>
                  <a:gd name="connsiteX45" fmla="*/ 1335578 w 4189614"/>
                  <a:gd name="connsiteY45" fmla="*/ 410095 h 1141636"/>
                  <a:gd name="connsiteX46" fmla="*/ 1368829 w 4189614"/>
                  <a:gd name="connsiteY46" fmla="*/ 360219 h 1141636"/>
                  <a:gd name="connsiteX47" fmla="*/ 1413163 w 4189614"/>
                  <a:gd name="connsiteY47" fmla="*/ 310342 h 1141636"/>
                  <a:gd name="connsiteX48" fmla="*/ 1435330 w 4189614"/>
                  <a:gd name="connsiteY48" fmla="*/ 299259 h 1141636"/>
                  <a:gd name="connsiteX49" fmla="*/ 1451956 w 4189614"/>
                  <a:gd name="connsiteY49" fmla="*/ 282633 h 1141636"/>
                  <a:gd name="connsiteX50" fmla="*/ 1468581 w 4189614"/>
                  <a:gd name="connsiteY50" fmla="*/ 277091 h 1141636"/>
                  <a:gd name="connsiteX51" fmla="*/ 1479665 w 4189614"/>
                  <a:gd name="connsiteY51" fmla="*/ 260466 h 1141636"/>
                  <a:gd name="connsiteX52" fmla="*/ 1512916 w 4189614"/>
                  <a:gd name="connsiteY52" fmla="*/ 238299 h 1141636"/>
                  <a:gd name="connsiteX53" fmla="*/ 1529541 w 4189614"/>
                  <a:gd name="connsiteY53" fmla="*/ 227215 h 1141636"/>
                  <a:gd name="connsiteX54" fmla="*/ 1562792 w 4189614"/>
                  <a:gd name="connsiteY54" fmla="*/ 210590 h 1141636"/>
                  <a:gd name="connsiteX55" fmla="*/ 1596043 w 4189614"/>
                  <a:gd name="connsiteY55" fmla="*/ 199506 h 1141636"/>
                  <a:gd name="connsiteX56" fmla="*/ 1629294 w 4189614"/>
                  <a:gd name="connsiteY56" fmla="*/ 182880 h 1141636"/>
                  <a:gd name="connsiteX57" fmla="*/ 1645920 w 4189614"/>
                  <a:gd name="connsiteY57" fmla="*/ 171797 h 1141636"/>
                  <a:gd name="connsiteX58" fmla="*/ 1684712 w 4189614"/>
                  <a:gd name="connsiteY58" fmla="*/ 160713 h 1141636"/>
                  <a:gd name="connsiteX59" fmla="*/ 1717963 w 4189614"/>
                  <a:gd name="connsiteY59" fmla="*/ 144088 h 1141636"/>
                  <a:gd name="connsiteX60" fmla="*/ 1734589 w 4189614"/>
                  <a:gd name="connsiteY60" fmla="*/ 127462 h 1141636"/>
                  <a:gd name="connsiteX61" fmla="*/ 1751214 w 4189614"/>
                  <a:gd name="connsiteY61" fmla="*/ 121920 h 1141636"/>
                  <a:gd name="connsiteX62" fmla="*/ 1767840 w 4189614"/>
                  <a:gd name="connsiteY62" fmla="*/ 110837 h 1141636"/>
                  <a:gd name="connsiteX63" fmla="*/ 1784465 w 4189614"/>
                  <a:gd name="connsiteY63" fmla="*/ 105295 h 1141636"/>
                  <a:gd name="connsiteX64" fmla="*/ 1817716 w 4189614"/>
                  <a:gd name="connsiteY64" fmla="*/ 83128 h 1141636"/>
                  <a:gd name="connsiteX65" fmla="*/ 1839883 w 4189614"/>
                  <a:gd name="connsiteY65" fmla="*/ 72044 h 1141636"/>
                  <a:gd name="connsiteX66" fmla="*/ 1856509 w 4189614"/>
                  <a:gd name="connsiteY66" fmla="*/ 60960 h 1141636"/>
                  <a:gd name="connsiteX67" fmla="*/ 1873134 w 4189614"/>
                  <a:gd name="connsiteY67" fmla="*/ 55419 h 1141636"/>
                  <a:gd name="connsiteX68" fmla="*/ 1889760 w 4189614"/>
                  <a:gd name="connsiteY68" fmla="*/ 44335 h 1141636"/>
                  <a:gd name="connsiteX69" fmla="*/ 1911927 w 4189614"/>
                  <a:gd name="connsiteY69" fmla="*/ 27710 h 1141636"/>
                  <a:gd name="connsiteX70" fmla="*/ 1945178 w 4189614"/>
                  <a:gd name="connsiteY70" fmla="*/ 16626 h 1141636"/>
                  <a:gd name="connsiteX71" fmla="*/ 1961803 w 4189614"/>
                  <a:gd name="connsiteY71" fmla="*/ 11084 h 1141636"/>
                  <a:gd name="connsiteX72" fmla="*/ 1978429 w 4189614"/>
                  <a:gd name="connsiteY72" fmla="*/ 0 h 1141636"/>
                  <a:gd name="connsiteX73" fmla="*/ 2011680 w 4189614"/>
                  <a:gd name="connsiteY73" fmla="*/ 11084 h 1141636"/>
                  <a:gd name="connsiteX74" fmla="*/ 2028305 w 4189614"/>
                  <a:gd name="connsiteY74" fmla="*/ 16626 h 1141636"/>
                  <a:gd name="connsiteX75" fmla="*/ 2044930 w 4189614"/>
                  <a:gd name="connsiteY75" fmla="*/ 33251 h 1141636"/>
                  <a:gd name="connsiteX76" fmla="*/ 2061556 w 4189614"/>
                  <a:gd name="connsiteY76" fmla="*/ 38793 h 1141636"/>
                  <a:gd name="connsiteX77" fmla="*/ 2078181 w 4189614"/>
                  <a:gd name="connsiteY77" fmla="*/ 49877 h 1141636"/>
                  <a:gd name="connsiteX78" fmla="*/ 2100349 w 4189614"/>
                  <a:gd name="connsiteY78" fmla="*/ 83128 h 1141636"/>
                  <a:gd name="connsiteX79" fmla="*/ 2133600 w 4189614"/>
                  <a:gd name="connsiteY79" fmla="*/ 149630 h 1141636"/>
                  <a:gd name="connsiteX80" fmla="*/ 2166850 w 4189614"/>
                  <a:gd name="connsiteY80" fmla="*/ 171797 h 1141636"/>
                  <a:gd name="connsiteX81" fmla="*/ 2183476 w 4189614"/>
                  <a:gd name="connsiteY81" fmla="*/ 182880 h 1141636"/>
                  <a:gd name="connsiteX82" fmla="*/ 2216727 w 4189614"/>
                  <a:gd name="connsiteY82" fmla="*/ 193964 h 1141636"/>
                  <a:gd name="connsiteX83" fmla="*/ 2238894 w 4189614"/>
                  <a:gd name="connsiteY83" fmla="*/ 205048 h 1141636"/>
                  <a:gd name="connsiteX84" fmla="*/ 2322021 w 4189614"/>
                  <a:gd name="connsiteY84" fmla="*/ 221673 h 1141636"/>
                  <a:gd name="connsiteX85" fmla="*/ 2338647 w 4189614"/>
                  <a:gd name="connsiteY85" fmla="*/ 227215 h 1141636"/>
                  <a:gd name="connsiteX86" fmla="*/ 2366356 w 4189614"/>
                  <a:gd name="connsiteY86" fmla="*/ 277091 h 1141636"/>
                  <a:gd name="connsiteX87" fmla="*/ 2371898 w 4189614"/>
                  <a:gd name="connsiteY87" fmla="*/ 299259 h 1141636"/>
                  <a:gd name="connsiteX88" fmla="*/ 2382981 w 4189614"/>
                  <a:gd name="connsiteY88" fmla="*/ 360219 h 1141636"/>
                  <a:gd name="connsiteX89" fmla="*/ 2388523 w 4189614"/>
                  <a:gd name="connsiteY89" fmla="*/ 387928 h 1141636"/>
                  <a:gd name="connsiteX90" fmla="*/ 2399607 w 4189614"/>
                  <a:gd name="connsiteY90" fmla="*/ 421179 h 1141636"/>
                  <a:gd name="connsiteX91" fmla="*/ 2410690 w 4189614"/>
                  <a:gd name="connsiteY91" fmla="*/ 437804 h 1141636"/>
                  <a:gd name="connsiteX92" fmla="*/ 2416232 w 4189614"/>
                  <a:gd name="connsiteY92" fmla="*/ 454430 h 1141636"/>
                  <a:gd name="connsiteX93" fmla="*/ 2432858 w 4189614"/>
                  <a:gd name="connsiteY93" fmla="*/ 471055 h 1141636"/>
                  <a:gd name="connsiteX94" fmla="*/ 2460567 w 4189614"/>
                  <a:gd name="connsiteY94" fmla="*/ 493222 h 1141636"/>
                  <a:gd name="connsiteX95" fmla="*/ 2493818 w 4189614"/>
                  <a:gd name="connsiteY95" fmla="*/ 526473 h 1141636"/>
                  <a:gd name="connsiteX96" fmla="*/ 2521527 w 4189614"/>
                  <a:gd name="connsiteY96" fmla="*/ 554182 h 1141636"/>
                  <a:gd name="connsiteX97" fmla="*/ 2538152 w 4189614"/>
                  <a:gd name="connsiteY97" fmla="*/ 587433 h 1141636"/>
                  <a:gd name="connsiteX98" fmla="*/ 2554778 w 4189614"/>
                  <a:gd name="connsiteY98" fmla="*/ 592975 h 1141636"/>
                  <a:gd name="connsiteX99" fmla="*/ 2576945 w 4189614"/>
                  <a:gd name="connsiteY99" fmla="*/ 620684 h 1141636"/>
                  <a:gd name="connsiteX100" fmla="*/ 2588029 w 4189614"/>
                  <a:gd name="connsiteY100" fmla="*/ 637310 h 1141636"/>
                  <a:gd name="connsiteX101" fmla="*/ 2621280 w 4189614"/>
                  <a:gd name="connsiteY101" fmla="*/ 653935 h 1141636"/>
                  <a:gd name="connsiteX102" fmla="*/ 2637905 w 4189614"/>
                  <a:gd name="connsiteY102" fmla="*/ 670560 h 1141636"/>
                  <a:gd name="connsiteX103" fmla="*/ 2698865 w 4189614"/>
                  <a:gd name="connsiteY103" fmla="*/ 687186 h 1141636"/>
                  <a:gd name="connsiteX104" fmla="*/ 2715490 w 4189614"/>
                  <a:gd name="connsiteY104" fmla="*/ 692728 h 1141636"/>
                  <a:gd name="connsiteX105" fmla="*/ 2820785 w 4189614"/>
                  <a:gd name="connsiteY105" fmla="*/ 687186 h 1141636"/>
                  <a:gd name="connsiteX106" fmla="*/ 2854036 w 4189614"/>
                  <a:gd name="connsiteY106" fmla="*/ 676102 h 1141636"/>
                  <a:gd name="connsiteX107" fmla="*/ 2920538 w 4189614"/>
                  <a:gd name="connsiteY107" fmla="*/ 653935 h 1141636"/>
                  <a:gd name="connsiteX108" fmla="*/ 2953789 w 4189614"/>
                  <a:gd name="connsiteY108" fmla="*/ 637310 h 1141636"/>
                  <a:gd name="connsiteX109" fmla="*/ 2987040 w 4189614"/>
                  <a:gd name="connsiteY109" fmla="*/ 626226 h 1141636"/>
                  <a:gd name="connsiteX110" fmla="*/ 3003665 w 4189614"/>
                  <a:gd name="connsiteY110" fmla="*/ 620684 h 1141636"/>
                  <a:gd name="connsiteX111" fmla="*/ 3020290 w 4189614"/>
                  <a:gd name="connsiteY111" fmla="*/ 615142 h 1141636"/>
                  <a:gd name="connsiteX112" fmla="*/ 3097876 w 4189614"/>
                  <a:gd name="connsiteY112" fmla="*/ 620684 h 1141636"/>
                  <a:gd name="connsiteX113" fmla="*/ 3114501 w 4189614"/>
                  <a:gd name="connsiteY113" fmla="*/ 631768 h 1141636"/>
                  <a:gd name="connsiteX114" fmla="*/ 3131127 w 4189614"/>
                  <a:gd name="connsiteY114" fmla="*/ 637310 h 1141636"/>
                  <a:gd name="connsiteX115" fmla="*/ 3164378 w 4189614"/>
                  <a:gd name="connsiteY115" fmla="*/ 653935 h 1141636"/>
                  <a:gd name="connsiteX116" fmla="*/ 3181003 w 4189614"/>
                  <a:gd name="connsiteY116" fmla="*/ 665019 h 1141636"/>
                  <a:gd name="connsiteX117" fmla="*/ 3197629 w 4189614"/>
                  <a:gd name="connsiteY117" fmla="*/ 670560 h 1141636"/>
                  <a:gd name="connsiteX118" fmla="*/ 3236421 w 4189614"/>
                  <a:gd name="connsiteY118" fmla="*/ 703811 h 1141636"/>
                  <a:gd name="connsiteX119" fmla="*/ 3269672 w 4189614"/>
                  <a:gd name="connsiteY119" fmla="*/ 720437 h 1141636"/>
                  <a:gd name="connsiteX120" fmla="*/ 3286298 w 4189614"/>
                  <a:gd name="connsiteY120" fmla="*/ 737062 h 1141636"/>
                  <a:gd name="connsiteX121" fmla="*/ 3302923 w 4189614"/>
                  <a:gd name="connsiteY121" fmla="*/ 742604 h 1141636"/>
                  <a:gd name="connsiteX122" fmla="*/ 3319549 w 4189614"/>
                  <a:gd name="connsiteY122" fmla="*/ 753688 h 1141636"/>
                  <a:gd name="connsiteX123" fmla="*/ 3380509 w 4189614"/>
                  <a:gd name="connsiteY123" fmla="*/ 770313 h 1141636"/>
                  <a:gd name="connsiteX124" fmla="*/ 3397134 w 4189614"/>
                  <a:gd name="connsiteY124" fmla="*/ 781397 h 1141636"/>
                  <a:gd name="connsiteX125" fmla="*/ 3419301 w 4189614"/>
                  <a:gd name="connsiteY125" fmla="*/ 786939 h 1141636"/>
                  <a:gd name="connsiteX126" fmla="*/ 3435927 w 4189614"/>
                  <a:gd name="connsiteY126" fmla="*/ 792480 h 1141636"/>
                  <a:gd name="connsiteX127" fmla="*/ 3580014 w 4189614"/>
                  <a:gd name="connsiteY127" fmla="*/ 798022 h 1141636"/>
                  <a:gd name="connsiteX128" fmla="*/ 3629890 w 4189614"/>
                  <a:gd name="connsiteY128" fmla="*/ 814648 h 1141636"/>
                  <a:gd name="connsiteX129" fmla="*/ 3663141 w 4189614"/>
                  <a:gd name="connsiteY129" fmla="*/ 825731 h 1141636"/>
                  <a:gd name="connsiteX130" fmla="*/ 3707476 w 4189614"/>
                  <a:gd name="connsiteY130" fmla="*/ 831273 h 1141636"/>
                  <a:gd name="connsiteX131" fmla="*/ 3724101 w 4189614"/>
                  <a:gd name="connsiteY131" fmla="*/ 836815 h 1141636"/>
                  <a:gd name="connsiteX132" fmla="*/ 3746269 w 4189614"/>
                  <a:gd name="connsiteY132" fmla="*/ 842357 h 1141636"/>
                  <a:gd name="connsiteX133" fmla="*/ 3762894 w 4189614"/>
                  <a:gd name="connsiteY133" fmla="*/ 853440 h 1141636"/>
                  <a:gd name="connsiteX134" fmla="*/ 3807229 w 4189614"/>
                  <a:gd name="connsiteY134" fmla="*/ 864524 h 1141636"/>
                  <a:gd name="connsiteX135" fmla="*/ 3829396 w 4189614"/>
                  <a:gd name="connsiteY135" fmla="*/ 870066 h 1141636"/>
                  <a:gd name="connsiteX136" fmla="*/ 3846021 w 4189614"/>
                  <a:gd name="connsiteY136" fmla="*/ 881150 h 1141636"/>
                  <a:gd name="connsiteX137" fmla="*/ 3873730 w 4189614"/>
                  <a:gd name="connsiteY137" fmla="*/ 886691 h 1141636"/>
                  <a:gd name="connsiteX138" fmla="*/ 3890356 w 4189614"/>
                  <a:gd name="connsiteY138" fmla="*/ 892233 h 1141636"/>
                  <a:gd name="connsiteX139" fmla="*/ 3901440 w 4189614"/>
                  <a:gd name="connsiteY139" fmla="*/ 908859 h 1141636"/>
                  <a:gd name="connsiteX140" fmla="*/ 3956858 w 4189614"/>
                  <a:gd name="connsiteY140" fmla="*/ 953193 h 1141636"/>
                  <a:gd name="connsiteX141" fmla="*/ 3979025 w 4189614"/>
                  <a:gd name="connsiteY141" fmla="*/ 969819 h 1141636"/>
                  <a:gd name="connsiteX142" fmla="*/ 4012276 w 4189614"/>
                  <a:gd name="connsiteY142" fmla="*/ 991986 h 1141636"/>
                  <a:gd name="connsiteX143" fmla="*/ 4023360 w 4189614"/>
                  <a:gd name="connsiteY143" fmla="*/ 1008611 h 1141636"/>
                  <a:gd name="connsiteX144" fmla="*/ 4084320 w 4189614"/>
                  <a:gd name="connsiteY144" fmla="*/ 1052946 h 1141636"/>
                  <a:gd name="connsiteX145" fmla="*/ 4112029 w 4189614"/>
                  <a:gd name="connsiteY145" fmla="*/ 1075113 h 1141636"/>
                  <a:gd name="connsiteX146" fmla="*/ 4139738 w 4189614"/>
                  <a:gd name="connsiteY146" fmla="*/ 1097280 h 1141636"/>
                  <a:gd name="connsiteX147" fmla="*/ 4167447 w 4189614"/>
                  <a:gd name="connsiteY147" fmla="*/ 1124990 h 1141636"/>
                  <a:gd name="connsiteX148" fmla="*/ 4189614 w 4189614"/>
                  <a:gd name="connsiteY148" fmla="*/ 1141615 h 1141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</a:cxnLst>
                <a:rect l="l" t="t" r="r" b="b"/>
                <a:pathLst>
                  <a:path w="4189614" h="1141636">
                    <a:moveTo>
                      <a:pt x="0" y="1080655"/>
                    </a:moveTo>
                    <a:cubicBezTo>
                      <a:pt x="9236" y="1075113"/>
                      <a:pt x="17903" y="1068487"/>
                      <a:pt x="27709" y="1064030"/>
                    </a:cubicBezTo>
                    <a:cubicBezTo>
                      <a:pt x="52534" y="1052746"/>
                      <a:pt x="63501" y="1052997"/>
                      <a:pt x="88669" y="1047404"/>
                    </a:cubicBezTo>
                    <a:cubicBezTo>
                      <a:pt x="96104" y="1045752"/>
                      <a:pt x="103401" y="1043514"/>
                      <a:pt x="110836" y="1041862"/>
                    </a:cubicBezTo>
                    <a:cubicBezTo>
                      <a:pt x="157832" y="1031418"/>
                      <a:pt x="119896" y="1042537"/>
                      <a:pt x="171796" y="1025237"/>
                    </a:cubicBezTo>
                    <a:cubicBezTo>
                      <a:pt x="177338" y="1023390"/>
                      <a:pt x="183561" y="1022935"/>
                      <a:pt x="188421" y="1019695"/>
                    </a:cubicBezTo>
                    <a:cubicBezTo>
                      <a:pt x="203419" y="1009696"/>
                      <a:pt x="209634" y="1004560"/>
                      <a:pt x="227214" y="997528"/>
                    </a:cubicBezTo>
                    <a:cubicBezTo>
                      <a:pt x="238062" y="993189"/>
                      <a:pt x="250744" y="992925"/>
                      <a:pt x="260465" y="986444"/>
                    </a:cubicBezTo>
                    <a:cubicBezTo>
                      <a:pt x="300969" y="959440"/>
                      <a:pt x="250040" y="992401"/>
                      <a:pt x="299258" y="964277"/>
                    </a:cubicBezTo>
                    <a:cubicBezTo>
                      <a:pt x="305041" y="960973"/>
                      <a:pt x="310463" y="957064"/>
                      <a:pt x="315883" y="953193"/>
                    </a:cubicBezTo>
                    <a:cubicBezTo>
                      <a:pt x="323399" y="947825"/>
                      <a:pt x="330031" y="941150"/>
                      <a:pt x="338050" y="936568"/>
                    </a:cubicBezTo>
                    <a:cubicBezTo>
                      <a:pt x="343122" y="933670"/>
                      <a:pt x="349134" y="932873"/>
                      <a:pt x="354676" y="931026"/>
                    </a:cubicBezTo>
                    <a:lnTo>
                      <a:pt x="437803" y="875608"/>
                    </a:lnTo>
                    <a:lnTo>
                      <a:pt x="471054" y="853440"/>
                    </a:lnTo>
                    <a:lnTo>
                      <a:pt x="520930" y="803564"/>
                    </a:lnTo>
                    <a:cubicBezTo>
                      <a:pt x="526472" y="798022"/>
                      <a:pt x="530121" y="789418"/>
                      <a:pt x="537556" y="786939"/>
                    </a:cubicBezTo>
                    <a:lnTo>
                      <a:pt x="554181" y="781397"/>
                    </a:lnTo>
                    <a:cubicBezTo>
                      <a:pt x="602756" y="732822"/>
                      <a:pt x="541138" y="792266"/>
                      <a:pt x="587432" y="753688"/>
                    </a:cubicBezTo>
                    <a:cubicBezTo>
                      <a:pt x="593453" y="748671"/>
                      <a:pt x="597871" y="741874"/>
                      <a:pt x="604058" y="737062"/>
                    </a:cubicBezTo>
                    <a:cubicBezTo>
                      <a:pt x="614573" y="728884"/>
                      <a:pt x="626225" y="722284"/>
                      <a:pt x="637309" y="714895"/>
                    </a:cubicBezTo>
                    <a:cubicBezTo>
                      <a:pt x="676475" y="688784"/>
                      <a:pt x="628004" y="721541"/>
                      <a:pt x="676101" y="687186"/>
                    </a:cubicBezTo>
                    <a:cubicBezTo>
                      <a:pt x="681521" y="683315"/>
                      <a:pt x="687749" y="680527"/>
                      <a:pt x="692727" y="676102"/>
                    </a:cubicBezTo>
                    <a:cubicBezTo>
                      <a:pt x="737584" y="636229"/>
                      <a:pt x="708322" y="648736"/>
                      <a:pt x="742603" y="637310"/>
                    </a:cubicBezTo>
                    <a:cubicBezTo>
                      <a:pt x="774118" y="605795"/>
                      <a:pt x="743775" y="631181"/>
                      <a:pt x="775854" y="615142"/>
                    </a:cubicBezTo>
                    <a:cubicBezTo>
                      <a:pt x="781811" y="612163"/>
                      <a:pt x="786394" y="606764"/>
                      <a:pt x="792480" y="604059"/>
                    </a:cubicBezTo>
                    <a:cubicBezTo>
                      <a:pt x="803156" y="599314"/>
                      <a:pt x="825730" y="592975"/>
                      <a:pt x="825730" y="592975"/>
                    </a:cubicBezTo>
                    <a:cubicBezTo>
                      <a:pt x="846050" y="594822"/>
                      <a:pt x="866491" y="595631"/>
                      <a:pt x="886690" y="598517"/>
                    </a:cubicBezTo>
                    <a:cubicBezTo>
                      <a:pt x="892473" y="599343"/>
                      <a:pt x="898455" y="600819"/>
                      <a:pt x="903316" y="604059"/>
                    </a:cubicBezTo>
                    <a:cubicBezTo>
                      <a:pt x="944829" y="631734"/>
                      <a:pt x="897034" y="613048"/>
                      <a:pt x="936567" y="626226"/>
                    </a:cubicBezTo>
                    <a:cubicBezTo>
                      <a:pt x="938414" y="631768"/>
                      <a:pt x="937978" y="638720"/>
                      <a:pt x="942109" y="642851"/>
                    </a:cubicBezTo>
                    <a:cubicBezTo>
                      <a:pt x="951528" y="652270"/>
                      <a:pt x="964276" y="657630"/>
                      <a:pt x="975360" y="665019"/>
                    </a:cubicBezTo>
                    <a:cubicBezTo>
                      <a:pt x="980902" y="668713"/>
                      <a:pt x="985667" y="673996"/>
                      <a:pt x="991985" y="676102"/>
                    </a:cubicBezTo>
                    <a:cubicBezTo>
                      <a:pt x="997527" y="677949"/>
                      <a:pt x="1003385" y="679032"/>
                      <a:pt x="1008610" y="681644"/>
                    </a:cubicBezTo>
                    <a:cubicBezTo>
                      <a:pt x="1014567" y="684623"/>
                      <a:pt x="1019149" y="690023"/>
                      <a:pt x="1025236" y="692728"/>
                    </a:cubicBezTo>
                    <a:cubicBezTo>
                      <a:pt x="1035912" y="697473"/>
                      <a:pt x="1047403" y="700117"/>
                      <a:pt x="1058487" y="703811"/>
                    </a:cubicBezTo>
                    <a:lnTo>
                      <a:pt x="1075112" y="709353"/>
                    </a:lnTo>
                    <a:cubicBezTo>
                      <a:pt x="1078809" y="709069"/>
                      <a:pt x="1167442" y="703822"/>
                      <a:pt x="1185949" y="698270"/>
                    </a:cubicBezTo>
                    <a:cubicBezTo>
                      <a:pt x="1192328" y="696356"/>
                      <a:pt x="1197032" y="690881"/>
                      <a:pt x="1202574" y="687186"/>
                    </a:cubicBezTo>
                    <a:lnTo>
                      <a:pt x="1224741" y="620684"/>
                    </a:lnTo>
                    <a:lnTo>
                      <a:pt x="1230283" y="604059"/>
                    </a:lnTo>
                    <a:cubicBezTo>
                      <a:pt x="1232130" y="598517"/>
                      <a:pt x="1232320" y="592106"/>
                      <a:pt x="1235825" y="587433"/>
                    </a:cubicBezTo>
                    <a:cubicBezTo>
                      <a:pt x="1260439" y="554614"/>
                      <a:pt x="1247331" y="572944"/>
                      <a:pt x="1274618" y="532015"/>
                    </a:cubicBezTo>
                    <a:lnTo>
                      <a:pt x="1285701" y="515390"/>
                    </a:lnTo>
                    <a:cubicBezTo>
                      <a:pt x="1289396" y="509848"/>
                      <a:pt x="1294679" y="505083"/>
                      <a:pt x="1296785" y="498764"/>
                    </a:cubicBezTo>
                    <a:cubicBezTo>
                      <a:pt x="1309975" y="459195"/>
                      <a:pt x="1301388" y="475234"/>
                      <a:pt x="1318952" y="448888"/>
                    </a:cubicBezTo>
                    <a:cubicBezTo>
                      <a:pt x="1333614" y="390241"/>
                      <a:pt x="1313707" y="459305"/>
                      <a:pt x="1335578" y="410095"/>
                    </a:cubicBezTo>
                    <a:cubicBezTo>
                      <a:pt x="1356585" y="362829"/>
                      <a:pt x="1331778" y="388006"/>
                      <a:pt x="1368829" y="360219"/>
                    </a:cubicBezTo>
                    <a:cubicBezTo>
                      <a:pt x="1380542" y="342648"/>
                      <a:pt x="1394181" y="319833"/>
                      <a:pt x="1413163" y="310342"/>
                    </a:cubicBezTo>
                    <a:lnTo>
                      <a:pt x="1435330" y="299259"/>
                    </a:lnTo>
                    <a:cubicBezTo>
                      <a:pt x="1440872" y="293717"/>
                      <a:pt x="1445435" y="286981"/>
                      <a:pt x="1451956" y="282633"/>
                    </a:cubicBezTo>
                    <a:cubicBezTo>
                      <a:pt x="1456816" y="279393"/>
                      <a:pt x="1464020" y="280740"/>
                      <a:pt x="1468581" y="277091"/>
                    </a:cubicBezTo>
                    <a:cubicBezTo>
                      <a:pt x="1473782" y="272930"/>
                      <a:pt x="1474652" y="264852"/>
                      <a:pt x="1479665" y="260466"/>
                    </a:cubicBezTo>
                    <a:cubicBezTo>
                      <a:pt x="1489690" y="251694"/>
                      <a:pt x="1501832" y="245688"/>
                      <a:pt x="1512916" y="238299"/>
                    </a:cubicBezTo>
                    <a:cubicBezTo>
                      <a:pt x="1518458" y="234604"/>
                      <a:pt x="1523222" y="229321"/>
                      <a:pt x="1529541" y="227215"/>
                    </a:cubicBezTo>
                    <a:cubicBezTo>
                      <a:pt x="1590174" y="207004"/>
                      <a:pt x="1498337" y="239236"/>
                      <a:pt x="1562792" y="210590"/>
                    </a:cubicBezTo>
                    <a:cubicBezTo>
                      <a:pt x="1573468" y="205845"/>
                      <a:pt x="1586322" y="205987"/>
                      <a:pt x="1596043" y="199506"/>
                    </a:cubicBezTo>
                    <a:cubicBezTo>
                      <a:pt x="1643683" y="167746"/>
                      <a:pt x="1583413" y="205820"/>
                      <a:pt x="1629294" y="182880"/>
                    </a:cubicBezTo>
                    <a:cubicBezTo>
                      <a:pt x="1635251" y="179901"/>
                      <a:pt x="1639798" y="174421"/>
                      <a:pt x="1645920" y="171797"/>
                    </a:cubicBezTo>
                    <a:cubicBezTo>
                      <a:pt x="1670783" y="161142"/>
                      <a:pt x="1663140" y="171499"/>
                      <a:pt x="1684712" y="160713"/>
                    </a:cubicBezTo>
                    <a:cubicBezTo>
                      <a:pt x="1727684" y="139228"/>
                      <a:pt x="1676176" y="158018"/>
                      <a:pt x="1717963" y="144088"/>
                    </a:cubicBezTo>
                    <a:cubicBezTo>
                      <a:pt x="1723505" y="138546"/>
                      <a:pt x="1728068" y="131810"/>
                      <a:pt x="1734589" y="127462"/>
                    </a:cubicBezTo>
                    <a:cubicBezTo>
                      <a:pt x="1739449" y="124222"/>
                      <a:pt x="1745989" y="124532"/>
                      <a:pt x="1751214" y="121920"/>
                    </a:cubicBezTo>
                    <a:cubicBezTo>
                      <a:pt x="1757171" y="118941"/>
                      <a:pt x="1761883" y="113816"/>
                      <a:pt x="1767840" y="110837"/>
                    </a:cubicBezTo>
                    <a:cubicBezTo>
                      <a:pt x="1773065" y="108225"/>
                      <a:pt x="1779359" y="108132"/>
                      <a:pt x="1784465" y="105295"/>
                    </a:cubicBezTo>
                    <a:cubicBezTo>
                      <a:pt x="1796110" y="98826"/>
                      <a:pt x="1805802" y="89085"/>
                      <a:pt x="1817716" y="83128"/>
                    </a:cubicBezTo>
                    <a:cubicBezTo>
                      <a:pt x="1825105" y="79433"/>
                      <a:pt x="1832710" y="76143"/>
                      <a:pt x="1839883" y="72044"/>
                    </a:cubicBezTo>
                    <a:cubicBezTo>
                      <a:pt x="1845666" y="68739"/>
                      <a:pt x="1850551" y="63939"/>
                      <a:pt x="1856509" y="60960"/>
                    </a:cubicBezTo>
                    <a:cubicBezTo>
                      <a:pt x="1861734" y="58348"/>
                      <a:pt x="1867592" y="57266"/>
                      <a:pt x="1873134" y="55419"/>
                    </a:cubicBezTo>
                    <a:cubicBezTo>
                      <a:pt x="1878676" y="51724"/>
                      <a:pt x="1884340" y="48206"/>
                      <a:pt x="1889760" y="44335"/>
                    </a:cubicBezTo>
                    <a:cubicBezTo>
                      <a:pt x="1897276" y="38967"/>
                      <a:pt x="1903666" y="31841"/>
                      <a:pt x="1911927" y="27710"/>
                    </a:cubicBezTo>
                    <a:cubicBezTo>
                      <a:pt x="1922377" y="22485"/>
                      <a:pt x="1934094" y="20321"/>
                      <a:pt x="1945178" y="16626"/>
                    </a:cubicBezTo>
                    <a:cubicBezTo>
                      <a:pt x="1950720" y="14779"/>
                      <a:pt x="1956943" y="14324"/>
                      <a:pt x="1961803" y="11084"/>
                    </a:cubicBezTo>
                    <a:lnTo>
                      <a:pt x="1978429" y="0"/>
                    </a:lnTo>
                    <a:lnTo>
                      <a:pt x="2011680" y="11084"/>
                    </a:lnTo>
                    <a:lnTo>
                      <a:pt x="2028305" y="16626"/>
                    </a:lnTo>
                    <a:cubicBezTo>
                      <a:pt x="2033847" y="22168"/>
                      <a:pt x="2038409" y="28904"/>
                      <a:pt x="2044930" y="33251"/>
                    </a:cubicBezTo>
                    <a:cubicBezTo>
                      <a:pt x="2049791" y="36491"/>
                      <a:pt x="2056331" y="36180"/>
                      <a:pt x="2061556" y="38793"/>
                    </a:cubicBezTo>
                    <a:cubicBezTo>
                      <a:pt x="2067513" y="41772"/>
                      <a:pt x="2072639" y="46182"/>
                      <a:pt x="2078181" y="49877"/>
                    </a:cubicBezTo>
                    <a:cubicBezTo>
                      <a:pt x="2085570" y="60961"/>
                      <a:pt x="2096137" y="70490"/>
                      <a:pt x="2100349" y="83128"/>
                    </a:cubicBezTo>
                    <a:cubicBezTo>
                      <a:pt x="2106672" y="102098"/>
                      <a:pt x="2115182" y="137351"/>
                      <a:pt x="2133600" y="149630"/>
                    </a:cubicBezTo>
                    <a:lnTo>
                      <a:pt x="2166850" y="171797"/>
                    </a:lnTo>
                    <a:cubicBezTo>
                      <a:pt x="2172392" y="175492"/>
                      <a:pt x="2177157" y="180774"/>
                      <a:pt x="2183476" y="182880"/>
                    </a:cubicBezTo>
                    <a:cubicBezTo>
                      <a:pt x="2194560" y="186575"/>
                      <a:pt x="2206277" y="188739"/>
                      <a:pt x="2216727" y="193964"/>
                    </a:cubicBezTo>
                    <a:cubicBezTo>
                      <a:pt x="2224116" y="197659"/>
                      <a:pt x="2231057" y="202436"/>
                      <a:pt x="2238894" y="205048"/>
                    </a:cubicBezTo>
                    <a:cubicBezTo>
                      <a:pt x="2270955" y="215735"/>
                      <a:pt x="2289539" y="217033"/>
                      <a:pt x="2322021" y="221673"/>
                    </a:cubicBezTo>
                    <a:cubicBezTo>
                      <a:pt x="2327563" y="223520"/>
                      <a:pt x="2333786" y="223975"/>
                      <a:pt x="2338647" y="227215"/>
                    </a:cubicBezTo>
                    <a:cubicBezTo>
                      <a:pt x="2358315" y="240327"/>
                      <a:pt x="2360573" y="253958"/>
                      <a:pt x="2366356" y="277091"/>
                    </a:cubicBezTo>
                    <a:cubicBezTo>
                      <a:pt x="2368203" y="284480"/>
                      <a:pt x="2370246" y="291824"/>
                      <a:pt x="2371898" y="299259"/>
                    </a:cubicBezTo>
                    <a:cubicBezTo>
                      <a:pt x="2378747" y="330078"/>
                      <a:pt x="2376962" y="327111"/>
                      <a:pt x="2382981" y="360219"/>
                    </a:cubicBezTo>
                    <a:cubicBezTo>
                      <a:pt x="2384666" y="369486"/>
                      <a:pt x="2386045" y="378841"/>
                      <a:pt x="2388523" y="387928"/>
                    </a:cubicBezTo>
                    <a:cubicBezTo>
                      <a:pt x="2391597" y="399200"/>
                      <a:pt x="2393126" y="411458"/>
                      <a:pt x="2399607" y="421179"/>
                    </a:cubicBezTo>
                    <a:cubicBezTo>
                      <a:pt x="2403301" y="426721"/>
                      <a:pt x="2407712" y="431847"/>
                      <a:pt x="2410690" y="437804"/>
                    </a:cubicBezTo>
                    <a:cubicBezTo>
                      <a:pt x="2413302" y="443029"/>
                      <a:pt x="2412991" y="449569"/>
                      <a:pt x="2416232" y="454430"/>
                    </a:cubicBezTo>
                    <a:cubicBezTo>
                      <a:pt x="2420579" y="460951"/>
                      <a:pt x="2427841" y="465034"/>
                      <a:pt x="2432858" y="471055"/>
                    </a:cubicBezTo>
                    <a:cubicBezTo>
                      <a:pt x="2452141" y="494194"/>
                      <a:pt x="2433273" y="484124"/>
                      <a:pt x="2460567" y="493222"/>
                    </a:cubicBezTo>
                    <a:cubicBezTo>
                      <a:pt x="2486686" y="532404"/>
                      <a:pt x="2452575" y="485230"/>
                      <a:pt x="2493818" y="526473"/>
                    </a:cubicBezTo>
                    <a:cubicBezTo>
                      <a:pt x="2530763" y="563418"/>
                      <a:pt x="2477191" y="524627"/>
                      <a:pt x="2521527" y="554182"/>
                    </a:cubicBezTo>
                    <a:cubicBezTo>
                      <a:pt x="2525177" y="565133"/>
                      <a:pt x="2528386" y="579621"/>
                      <a:pt x="2538152" y="587433"/>
                    </a:cubicBezTo>
                    <a:cubicBezTo>
                      <a:pt x="2542714" y="591082"/>
                      <a:pt x="2549236" y="591128"/>
                      <a:pt x="2554778" y="592975"/>
                    </a:cubicBezTo>
                    <a:cubicBezTo>
                      <a:pt x="2565567" y="625341"/>
                      <a:pt x="2551878" y="595617"/>
                      <a:pt x="2576945" y="620684"/>
                    </a:cubicBezTo>
                    <a:cubicBezTo>
                      <a:pt x="2581655" y="625394"/>
                      <a:pt x="2583319" y="632600"/>
                      <a:pt x="2588029" y="637310"/>
                    </a:cubicBezTo>
                    <a:cubicBezTo>
                      <a:pt x="2598771" y="648052"/>
                      <a:pt x="2607759" y="649428"/>
                      <a:pt x="2621280" y="653935"/>
                    </a:cubicBezTo>
                    <a:cubicBezTo>
                      <a:pt x="2626822" y="659477"/>
                      <a:pt x="2631054" y="666754"/>
                      <a:pt x="2637905" y="670560"/>
                    </a:cubicBezTo>
                    <a:cubicBezTo>
                      <a:pt x="2657361" y="681369"/>
                      <a:pt x="2678026" y="681976"/>
                      <a:pt x="2698865" y="687186"/>
                    </a:cubicBezTo>
                    <a:cubicBezTo>
                      <a:pt x="2704532" y="688603"/>
                      <a:pt x="2709948" y="690881"/>
                      <a:pt x="2715490" y="692728"/>
                    </a:cubicBezTo>
                    <a:cubicBezTo>
                      <a:pt x="2750588" y="690881"/>
                      <a:pt x="2785888" y="691374"/>
                      <a:pt x="2820785" y="687186"/>
                    </a:cubicBezTo>
                    <a:cubicBezTo>
                      <a:pt x="2832385" y="685794"/>
                      <a:pt x="2842952" y="679797"/>
                      <a:pt x="2854036" y="676102"/>
                    </a:cubicBezTo>
                    <a:lnTo>
                      <a:pt x="2920538" y="653935"/>
                    </a:lnTo>
                    <a:cubicBezTo>
                      <a:pt x="2981167" y="633725"/>
                      <a:pt x="2889333" y="665956"/>
                      <a:pt x="2953789" y="637310"/>
                    </a:cubicBezTo>
                    <a:cubicBezTo>
                      <a:pt x="2964465" y="632565"/>
                      <a:pt x="2975956" y="629921"/>
                      <a:pt x="2987040" y="626226"/>
                    </a:cubicBezTo>
                    <a:lnTo>
                      <a:pt x="3003665" y="620684"/>
                    </a:lnTo>
                    <a:lnTo>
                      <a:pt x="3020290" y="615142"/>
                    </a:lnTo>
                    <a:cubicBezTo>
                      <a:pt x="3046152" y="616989"/>
                      <a:pt x="3072343" y="616178"/>
                      <a:pt x="3097876" y="620684"/>
                    </a:cubicBezTo>
                    <a:cubicBezTo>
                      <a:pt x="3104435" y="621842"/>
                      <a:pt x="3108544" y="628789"/>
                      <a:pt x="3114501" y="631768"/>
                    </a:cubicBezTo>
                    <a:cubicBezTo>
                      <a:pt x="3119726" y="634381"/>
                      <a:pt x="3125902" y="634698"/>
                      <a:pt x="3131127" y="637310"/>
                    </a:cubicBezTo>
                    <a:cubicBezTo>
                      <a:pt x="3174100" y="658796"/>
                      <a:pt x="3122587" y="640005"/>
                      <a:pt x="3164378" y="653935"/>
                    </a:cubicBezTo>
                    <a:cubicBezTo>
                      <a:pt x="3169920" y="657630"/>
                      <a:pt x="3175046" y="662040"/>
                      <a:pt x="3181003" y="665019"/>
                    </a:cubicBezTo>
                    <a:cubicBezTo>
                      <a:pt x="3186228" y="667631"/>
                      <a:pt x="3192557" y="667662"/>
                      <a:pt x="3197629" y="670560"/>
                    </a:cubicBezTo>
                    <a:cubicBezTo>
                      <a:pt x="3224039" y="685651"/>
                      <a:pt x="3214984" y="685947"/>
                      <a:pt x="3236421" y="703811"/>
                    </a:cubicBezTo>
                    <a:cubicBezTo>
                      <a:pt x="3250745" y="715748"/>
                      <a:pt x="3253010" y="714883"/>
                      <a:pt x="3269672" y="720437"/>
                    </a:cubicBezTo>
                    <a:cubicBezTo>
                      <a:pt x="3275214" y="725979"/>
                      <a:pt x="3279777" y="732715"/>
                      <a:pt x="3286298" y="737062"/>
                    </a:cubicBezTo>
                    <a:cubicBezTo>
                      <a:pt x="3291158" y="740302"/>
                      <a:pt x="3297698" y="739992"/>
                      <a:pt x="3302923" y="742604"/>
                    </a:cubicBezTo>
                    <a:cubicBezTo>
                      <a:pt x="3308880" y="745583"/>
                      <a:pt x="3313462" y="750983"/>
                      <a:pt x="3319549" y="753688"/>
                    </a:cubicBezTo>
                    <a:cubicBezTo>
                      <a:pt x="3342557" y="763914"/>
                      <a:pt x="3356806" y="765572"/>
                      <a:pt x="3380509" y="770313"/>
                    </a:cubicBezTo>
                    <a:cubicBezTo>
                      <a:pt x="3386051" y="774008"/>
                      <a:pt x="3391012" y="778773"/>
                      <a:pt x="3397134" y="781397"/>
                    </a:cubicBezTo>
                    <a:cubicBezTo>
                      <a:pt x="3404135" y="784397"/>
                      <a:pt x="3411978" y="784847"/>
                      <a:pt x="3419301" y="786939"/>
                    </a:cubicBezTo>
                    <a:cubicBezTo>
                      <a:pt x="3424918" y="788544"/>
                      <a:pt x="3430099" y="792078"/>
                      <a:pt x="3435927" y="792480"/>
                    </a:cubicBezTo>
                    <a:cubicBezTo>
                      <a:pt x="3483878" y="795787"/>
                      <a:pt x="3531985" y="796175"/>
                      <a:pt x="3580014" y="798022"/>
                    </a:cubicBezTo>
                    <a:lnTo>
                      <a:pt x="3629890" y="814648"/>
                    </a:lnTo>
                    <a:lnTo>
                      <a:pt x="3663141" y="825731"/>
                    </a:lnTo>
                    <a:lnTo>
                      <a:pt x="3707476" y="831273"/>
                    </a:lnTo>
                    <a:cubicBezTo>
                      <a:pt x="3713018" y="833120"/>
                      <a:pt x="3718484" y="835210"/>
                      <a:pt x="3724101" y="836815"/>
                    </a:cubicBezTo>
                    <a:cubicBezTo>
                      <a:pt x="3731425" y="838908"/>
                      <a:pt x="3739268" y="839357"/>
                      <a:pt x="3746269" y="842357"/>
                    </a:cubicBezTo>
                    <a:cubicBezTo>
                      <a:pt x="3752391" y="844981"/>
                      <a:pt x="3756635" y="851164"/>
                      <a:pt x="3762894" y="853440"/>
                    </a:cubicBezTo>
                    <a:cubicBezTo>
                      <a:pt x="3777210" y="858646"/>
                      <a:pt x="3792451" y="860829"/>
                      <a:pt x="3807229" y="864524"/>
                    </a:cubicBezTo>
                    <a:lnTo>
                      <a:pt x="3829396" y="870066"/>
                    </a:lnTo>
                    <a:cubicBezTo>
                      <a:pt x="3834938" y="873761"/>
                      <a:pt x="3839785" y="878811"/>
                      <a:pt x="3846021" y="881150"/>
                    </a:cubicBezTo>
                    <a:cubicBezTo>
                      <a:pt x="3854840" y="884457"/>
                      <a:pt x="3864592" y="884407"/>
                      <a:pt x="3873730" y="886691"/>
                    </a:cubicBezTo>
                    <a:cubicBezTo>
                      <a:pt x="3879397" y="888108"/>
                      <a:pt x="3884814" y="890386"/>
                      <a:pt x="3890356" y="892233"/>
                    </a:cubicBezTo>
                    <a:cubicBezTo>
                      <a:pt x="3894051" y="897775"/>
                      <a:pt x="3896730" y="904149"/>
                      <a:pt x="3901440" y="908859"/>
                    </a:cubicBezTo>
                    <a:cubicBezTo>
                      <a:pt x="3936504" y="943924"/>
                      <a:pt x="3929497" y="933649"/>
                      <a:pt x="3956858" y="953193"/>
                    </a:cubicBezTo>
                    <a:cubicBezTo>
                      <a:pt x="3964374" y="958562"/>
                      <a:pt x="3971458" y="964522"/>
                      <a:pt x="3979025" y="969819"/>
                    </a:cubicBezTo>
                    <a:cubicBezTo>
                      <a:pt x="3989938" y="977458"/>
                      <a:pt x="4012276" y="991986"/>
                      <a:pt x="4012276" y="991986"/>
                    </a:cubicBezTo>
                    <a:cubicBezTo>
                      <a:pt x="4015971" y="997528"/>
                      <a:pt x="4018409" y="1004155"/>
                      <a:pt x="4023360" y="1008611"/>
                    </a:cubicBezTo>
                    <a:cubicBezTo>
                      <a:pt x="4041099" y="1024576"/>
                      <a:pt x="4063834" y="1039289"/>
                      <a:pt x="4084320" y="1052946"/>
                    </a:cubicBezTo>
                    <a:cubicBezTo>
                      <a:pt x="4116083" y="1100592"/>
                      <a:pt x="4073788" y="1044519"/>
                      <a:pt x="4112029" y="1075113"/>
                    </a:cubicBezTo>
                    <a:cubicBezTo>
                      <a:pt x="4147836" y="1103760"/>
                      <a:pt x="4097950" y="1083353"/>
                      <a:pt x="4139738" y="1097280"/>
                    </a:cubicBezTo>
                    <a:cubicBezTo>
                      <a:pt x="4160056" y="1127760"/>
                      <a:pt x="4139739" y="1101900"/>
                      <a:pt x="4167447" y="1124990"/>
                    </a:cubicBezTo>
                    <a:cubicBezTo>
                      <a:pt x="4188965" y="1142921"/>
                      <a:pt x="4175390" y="1141615"/>
                      <a:pt x="4189614" y="1141615"/>
                    </a:cubicBezTo>
                  </a:path>
                </a:pathLst>
              </a:custGeom>
              <a:ln>
                <a:solidFill>
                  <a:schemeClr val="accent6">
                    <a:lumMod val="50000"/>
                  </a:schemeClr>
                </a:solidFill>
                <a:prstDash val="dashDot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9" name="Freeform 78"/>
              <p:cNvSpPr/>
              <p:nvPr/>
            </p:nvSpPr>
            <p:spPr>
              <a:xfrm>
                <a:off x="6408520" y="3925439"/>
                <a:ext cx="2348980" cy="741749"/>
              </a:xfrm>
              <a:custGeom>
                <a:avLst/>
                <a:gdLst>
                  <a:gd name="connsiteX0" fmla="*/ 0 w 4189614"/>
                  <a:gd name="connsiteY0" fmla="*/ 1080655 h 1141636"/>
                  <a:gd name="connsiteX1" fmla="*/ 27709 w 4189614"/>
                  <a:gd name="connsiteY1" fmla="*/ 1064030 h 1141636"/>
                  <a:gd name="connsiteX2" fmla="*/ 88669 w 4189614"/>
                  <a:gd name="connsiteY2" fmla="*/ 1047404 h 1141636"/>
                  <a:gd name="connsiteX3" fmla="*/ 110836 w 4189614"/>
                  <a:gd name="connsiteY3" fmla="*/ 1041862 h 1141636"/>
                  <a:gd name="connsiteX4" fmla="*/ 171796 w 4189614"/>
                  <a:gd name="connsiteY4" fmla="*/ 1025237 h 1141636"/>
                  <a:gd name="connsiteX5" fmla="*/ 188421 w 4189614"/>
                  <a:gd name="connsiteY5" fmla="*/ 1019695 h 1141636"/>
                  <a:gd name="connsiteX6" fmla="*/ 227214 w 4189614"/>
                  <a:gd name="connsiteY6" fmla="*/ 997528 h 1141636"/>
                  <a:gd name="connsiteX7" fmla="*/ 260465 w 4189614"/>
                  <a:gd name="connsiteY7" fmla="*/ 986444 h 1141636"/>
                  <a:gd name="connsiteX8" fmla="*/ 299258 w 4189614"/>
                  <a:gd name="connsiteY8" fmla="*/ 964277 h 1141636"/>
                  <a:gd name="connsiteX9" fmla="*/ 315883 w 4189614"/>
                  <a:gd name="connsiteY9" fmla="*/ 953193 h 1141636"/>
                  <a:gd name="connsiteX10" fmla="*/ 338050 w 4189614"/>
                  <a:gd name="connsiteY10" fmla="*/ 936568 h 1141636"/>
                  <a:gd name="connsiteX11" fmla="*/ 354676 w 4189614"/>
                  <a:gd name="connsiteY11" fmla="*/ 931026 h 1141636"/>
                  <a:gd name="connsiteX12" fmla="*/ 437803 w 4189614"/>
                  <a:gd name="connsiteY12" fmla="*/ 875608 h 1141636"/>
                  <a:gd name="connsiteX13" fmla="*/ 471054 w 4189614"/>
                  <a:gd name="connsiteY13" fmla="*/ 853440 h 1141636"/>
                  <a:gd name="connsiteX14" fmla="*/ 520930 w 4189614"/>
                  <a:gd name="connsiteY14" fmla="*/ 803564 h 1141636"/>
                  <a:gd name="connsiteX15" fmla="*/ 537556 w 4189614"/>
                  <a:gd name="connsiteY15" fmla="*/ 786939 h 1141636"/>
                  <a:gd name="connsiteX16" fmla="*/ 554181 w 4189614"/>
                  <a:gd name="connsiteY16" fmla="*/ 781397 h 1141636"/>
                  <a:gd name="connsiteX17" fmla="*/ 587432 w 4189614"/>
                  <a:gd name="connsiteY17" fmla="*/ 753688 h 1141636"/>
                  <a:gd name="connsiteX18" fmla="*/ 604058 w 4189614"/>
                  <a:gd name="connsiteY18" fmla="*/ 737062 h 1141636"/>
                  <a:gd name="connsiteX19" fmla="*/ 637309 w 4189614"/>
                  <a:gd name="connsiteY19" fmla="*/ 714895 h 1141636"/>
                  <a:gd name="connsiteX20" fmla="*/ 676101 w 4189614"/>
                  <a:gd name="connsiteY20" fmla="*/ 687186 h 1141636"/>
                  <a:gd name="connsiteX21" fmla="*/ 692727 w 4189614"/>
                  <a:gd name="connsiteY21" fmla="*/ 676102 h 1141636"/>
                  <a:gd name="connsiteX22" fmla="*/ 742603 w 4189614"/>
                  <a:gd name="connsiteY22" fmla="*/ 637310 h 1141636"/>
                  <a:gd name="connsiteX23" fmla="*/ 775854 w 4189614"/>
                  <a:gd name="connsiteY23" fmla="*/ 615142 h 1141636"/>
                  <a:gd name="connsiteX24" fmla="*/ 792480 w 4189614"/>
                  <a:gd name="connsiteY24" fmla="*/ 604059 h 1141636"/>
                  <a:gd name="connsiteX25" fmla="*/ 825730 w 4189614"/>
                  <a:gd name="connsiteY25" fmla="*/ 592975 h 1141636"/>
                  <a:gd name="connsiteX26" fmla="*/ 886690 w 4189614"/>
                  <a:gd name="connsiteY26" fmla="*/ 598517 h 1141636"/>
                  <a:gd name="connsiteX27" fmla="*/ 903316 w 4189614"/>
                  <a:gd name="connsiteY27" fmla="*/ 604059 h 1141636"/>
                  <a:gd name="connsiteX28" fmla="*/ 936567 w 4189614"/>
                  <a:gd name="connsiteY28" fmla="*/ 626226 h 1141636"/>
                  <a:gd name="connsiteX29" fmla="*/ 942109 w 4189614"/>
                  <a:gd name="connsiteY29" fmla="*/ 642851 h 1141636"/>
                  <a:gd name="connsiteX30" fmla="*/ 975360 w 4189614"/>
                  <a:gd name="connsiteY30" fmla="*/ 665019 h 1141636"/>
                  <a:gd name="connsiteX31" fmla="*/ 991985 w 4189614"/>
                  <a:gd name="connsiteY31" fmla="*/ 676102 h 1141636"/>
                  <a:gd name="connsiteX32" fmla="*/ 1008610 w 4189614"/>
                  <a:gd name="connsiteY32" fmla="*/ 681644 h 1141636"/>
                  <a:gd name="connsiteX33" fmla="*/ 1025236 w 4189614"/>
                  <a:gd name="connsiteY33" fmla="*/ 692728 h 1141636"/>
                  <a:gd name="connsiteX34" fmla="*/ 1058487 w 4189614"/>
                  <a:gd name="connsiteY34" fmla="*/ 703811 h 1141636"/>
                  <a:gd name="connsiteX35" fmla="*/ 1075112 w 4189614"/>
                  <a:gd name="connsiteY35" fmla="*/ 709353 h 1141636"/>
                  <a:gd name="connsiteX36" fmla="*/ 1185949 w 4189614"/>
                  <a:gd name="connsiteY36" fmla="*/ 698270 h 1141636"/>
                  <a:gd name="connsiteX37" fmla="*/ 1202574 w 4189614"/>
                  <a:gd name="connsiteY37" fmla="*/ 687186 h 1141636"/>
                  <a:gd name="connsiteX38" fmla="*/ 1224741 w 4189614"/>
                  <a:gd name="connsiteY38" fmla="*/ 620684 h 1141636"/>
                  <a:gd name="connsiteX39" fmla="*/ 1230283 w 4189614"/>
                  <a:gd name="connsiteY39" fmla="*/ 604059 h 1141636"/>
                  <a:gd name="connsiteX40" fmla="*/ 1235825 w 4189614"/>
                  <a:gd name="connsiteY40" fmla="*/ 587433 h 1141636"/>
                  <a:gd name="connsiteX41" fmla="*/ 1274618 w 4189614"/>
                  <a:gd name="connsiteY41" fmla="*/ 532015 h 1141636"/>
                  <a:gd name="connsiteX42" fmla="*/ 1285701 w 4189614"/>
                  <a:gd name="connsiteY42" fmla="*/ 515390 h 1141636"/>
                  <a:gd name="connsiteX43" fmla="*/ 1296785 w 4189614"/>
                  <a:gd name="connsiteY43" fmla="*/ 498764 h 1141636"/>
                  <a:gd name="connsiteX44" fmla="*/ 1318952 w 4189614"/>
                  <a:gd name="connsiteY44" fmla="*/ 448888 h 1141636"/>
                  <a:gd name="connsiteX45" fmla="*/ 1335578 w 4189614"/>
                  <a:gd name="connsiteY45" fmla="*/ 410095 h 1141636"/>
                  <a:gd name="connsiteX46" fmla="*/ 1368829 w 4189614"/>
                  <a:gd name="connsiteY46" fmla="*/ 360219 h 1141636"/>
                  <a:gd name="connsiteX47" fmla="*/ 1413163 w 4189614"/>
                  <a:gd name="connsiteY47" fmla="*/ 310342 h 1141636"/>
                  <a:gd name="connsiteX48" fmla="*/ 1435330 w 4189614"/>
                  <a:gd name="connsiteY48" fmla="*/ 299259 h 1141636"/>
                  <a:gd name="connsiteX49" fmla="*/ 1451956 w 4189614"/>
                  <a:gd name="connsiteY49" fmla="*/ 282633 h 1141636"/>
                  <a:gd name="connsiteX50" fmla="*/ 1468581 w 4189614"/>
                  <a:gd name="connsiteY50" fmla="*/ 277091 h 1141636"/>
                  <a:gd name="connsiteX51" fmla="*/ 1479665 w 4189614"/>
                  <a:gd name="connsiteY51" fmla="*/ 260466 h 1141636"/>
                  <a:gd name="connsiteX52" fmla="*/ 1512916 w 4189614"/>
                  <a:gd name="connsiteY52" fmla="*/ 238299 h 1141636"/>
                  <a:gd name="connsiteX53" fmla="*/ 1529541 w 4189614"/>
                  <a:gd name="connsiteY53" fmla="*/ 227215 h 1141636"/>
                  <a:gd name="connsiteX54" fmla="*/ 1562792 w 4189614"/>
                  <a:gd name="connsiteY54" fmla="*/ 210590 h 1141636"/>
                  <a:gd name="connsiteX55" fmla="*/ 1596043 w 4189614"/>
                  <a:gd name="connsiteY55" fmla="*/ 199506 h 1141636"/>
                  <a:gd name="connsiteX56" fmla="*/ 1629294 w 4189614"/>
                  <a:gd name="connsiteY56" fmla="*/ 182880 h 1141636"/>
                  <a:gd name="connsiteX57" fmla="*/ 1645920 w 4189614"/>
                  <a:gd name="connsiteY57" fmla="*/ 171797 h 1141636"/>
                  <a:gd name="connsiteX58" fmla="*/ 1684712 w 4189614"/>
                  <a:gd name="connsiteY58" fmla="*/ 160713 h 1141636"/>
                  <a:gd name="connsiteX59" fmla="*/ 1717963 w 4189614"/>
                  <a:gd name="connsiteY59" fmla="*/ 144088 h 1141636"/>
                  <a:gd name="connsiteX60" fmla="*/ 1734589 w 4189614"/>
                  <a:gd name="connsiteY60" fmla="*/ 127462 h 1141636"/>
                  <a:gd name="connsiteX61" fmla="*/ 1751214 w 4189614"/>
                  <a:gd name="connsiteY61" fmla="*/ 121920 h 1141636"/>
                  <a:gd name="connsiteX62" fmla="*/ 1767840 w 4189614"/>
                  <a:gd name="connsiteY62" fmla="*/ 110837 h 1141636"/>
                  <a:gd name="connsiteX63" fmla="*/ 1784465 w 4189614"/>
                  <a:gd name="connsiteY63" fmla="*/ 105295 h 1141636"/>
                  <a:gd name="connsiteX64" fmla="*/ 1817716 w 4189614"/>
                  <a:gd name="connsiteY64" fmla="*/ 83128 h 1141636"/>
                  <a:gd name="connsiteX65" fmla="*/ 1839883 w 4189614"/>
                  <a:gd name="connsiteY65" fmla="*/ 72044 h 1141636"/>
                  <a:gd name="connsiteX66" fmla="*/ 1856509 w 4189614"/>
                  <a:gd name="connsiteY66" fmla="*/ 60960 h 1141636"/>
                  <a:gd name="connsiteX67" fmla="*/ 1873134 w 4189614"/>
                  <a:gd name="connsiteY67" fmla="*/ 55419 h 1141636"/>
                  <a:gd name="connsiteX68" fmla="*/ 1889760 w 4189614"/>
                  <a:gd name="connsiteY68" fmla="*/ 44335 h 1141636"/>
                  <a:gd name="connsiteX69" fmla="*/ 1911927 w 4189614"/>
                  <a:gd name="connsiteY69" fmla="*/ 27710 h 1141636"/>
                  <a:gd name="connsiteX70" fmla="*/ 1945178 w 4189614"/>
                  <a:gd name="connsiteY70" fmla="*/ 16626 h 1141636"/>
                  <a:gd name="connsiteX71" fmla="*/ 1961803 w 4189614"/>
                  <a:gd name="connsiteY71" fmla="*/ 11084 h 1141636"/>
                  <a:gd name="connsiteX72" fmla="*/ 1978429 w 4189614"/>
                  <a:gd name="connsiteY72" fmla="*/ 0 h 1141636"/>
                  <a:gd name="connsiteX73" fmla="*/ 2011680 w 4189614"/>
                  <a:gd name="connsiteY73" fmla="*/ 11084 h 1141636"/>
                  <a:gd name="connsiteX74" fmla="*/ 2028305 w 4189614"/>
                  <a:gd name="connsiteY74" fmla="*/ 16626 h 1141636"/>
                  <a:gd name="connsiteX75" fmla="*/ 2044930 w 4189614"/>
                  <a:gd name="connsiteY75" fmla="*/ 33251 h 1141636"/>
                  <a:gd name="connsiteX76" fmla="*/ 2061556 w 4189614"/>
                  <a:gd name="connsiteY76" fmla="*/ 38793 h 1141636"/>
                  <a:gd name="connsiteX77" fmla="*/ 2078181 w 4189614"/>
                  <a:gd name="connsiteY77" fmla="*/ 49877 h 1141636"/>
                  <a:gd name="connsiteX78" fmla="*/ 2100349 w 4189614"/>
                  <a:gd name="connsiteY78" fmla="*/ 83128 h 1141636"/>
                  <a:gd name="connsiteX79" fmla="*/ 2133600 w 4189614"/>
                  <a:gd name="connsiteY79" fmla="*/ 149630 h 1141636"/>
                  <a:gd name="connsiteX80" fmla="*/ 2166850 w 4189614"/>
                  <a:gd name="connsiteY80" fmla="*/ 171797 h 1141636"/>
                  <a:gd name="connsiteX81" fmla="*/ 2183476 w 4189614"/>
                  <a:gd name="connsiteY81" fmla="*/ 182880 h 1141636"/>
                  <a:gd name="connsiteX82" fmla="*/ 2216727 w 4189614"/>
                  <a:gd name="connsiteY82" fmla="*/ 193964 h 1141636"/>
                  <a:gd name="connsiteX83" fmla="*/ 2238894 w 4189614"/>
                  <a:gd name="connsiteY83" fmla="*/ 205048 h 1141636"/>
                  <a:gd name="connsiteX84" fmla="*/ 2322021 w 4189614"/>
                  <a:gd name="connsiteY84" fmla="*/ 221673 h 1141636"/>
                  <a:gd name="connsiteX85" fmla="*/ 2338647 w 4189614"/>
                  <a:gd name="connsiteY85" fmla="*/ 227215 h 1141636"/>
                  <a:gd name="connsiteX86" fmla="*/ 2366356 w 4189614"/>
                  <a:gd name="connsiteY86" fmla="*/ 277091 h 1141636"/>
                  <a:gd name="connsiteX87" fmla="*/ 2371898 w 4189614"/>
                  <a:gd name="connsiteY87" fmla="*/ 299259 h 1141636"/>
                  <a:gd name="connsiteX88" fmla="*/ 2382981 w 4189614"/>
                  <a:gd name="connsiteY88" fmla="*/ 360219 h 1141636"/>
                  <a:gd name="connsiteX89" fmla="*/ 2388523 w 4189614"/>
                  <a:gd name="connsiteY89" fmla="*/ 387928 h 1141636"/>
                  <a:gd name="connsiteX90" fmla="*/ 2399607 w 4189614"/>
                  <a:gd name="connsiteY90" fmla="*/ 421179 h 1141636"/>
                  <a:gd name="connsiteX91" fmla="*/ 2410690 w 4189614"/>
                  <a:gd name="connsiteY91" fmla="*/ 437804 h 1141636"/>
                  <a:gd name="connsiteX92" fmla="*/ 2416232 w 4189614"/>
                  <a:gd name="connsiteY92" fmla="*/ 454430 h 1141636"/>
                  <a:gd name="connsiteX93" fmla="*/ 2432858 w 4189614"/>
                  <a:gd name="connsiteY93" fmla="*/ 471055 h 1141636"/>
                  <a:gd name="connsiteX94" fmla="*/ 2460567 w 4189614"/>
                  <a:gd name="connsiteY94" fmla="*/ 493222 h 1141636"/>
                  <a:gd name="connsiteX95" fmla="*/ 2493818 w 4189614"/>
                  <a:gd name="connsiteY95" fmla="*/ 526473 h 1141636"/>
                  <a:gd name="connsiteX96" fmla="*/ 2521527 w 4189614"/>
                  <a:gd name="connsiteY96" fmla="*/ 554182 h 1141636"/>
                  <a:gd name="connsiteX97" fmla="*/ 2538152 w 4189614"/>
                  <a:gd name="connsiteY97" fmla="*/ 587433 h 1141636"/>
                  <a:gd name="connsiteX98" fmla="*/ 2554778 w 4189614"/>
                  <a:gd name="connsiteY98" fmla="*/ 592975 h 1141636"/>
                  <a:gd name="connsiteX99" fmla="*/ 2576945 w 4189614"/>
                  <a:gd name="connsiteY99" fmla="*/ 620684 h 1141636"/>
                  <a:gd name="connsiteX100" fmla="*/ 2588029 w 4189614"/>
                  <a:gd name="connsiteY100" fmla="*/ 637310 h 1141636"/>
                  <a:gd name="connsiteX101" fmla="*/ 2621280 w 4189614"/>
                  <a:gd name="connsiteY101" fmla="*/ 653935 h 1141636"/>
                  <a:gd name="connsiteX102" fmla="*/ 2637905 w 4189614"/>
                  <a:gd name="connsiteY102" fmla="*/ 670560 h 1141636"/>
                  <a:gd name="connsiteX103" fmla="*/ 2698865 w 4189614"/>
                  <a:gd name="connsiteY103" fmla="*/ 687186 h 1141636"/>
                  <a:gd name="connsiteX104" fmla="*/ 2715490 w 4189614"/>
                  <a:gd name="connsiteY104" fmla="*/ 692728 h 1141636"/>
                  <a:gd name="connsiteX105" fmla="*/ 2820785 w 4189614"/>
                  <a:gd name="connsiteY105" fmla="*/ 687186 h 1141636"/>
                  <a:gd name="connsiteX106" fmla="*/ 2854036 w 4189614"/>
                  <a:gd name="connsiteY106" fmla="*/ 676102 h 1141636"/>
                  <a:gd name="connsiteX107" fmla="*/ 2920538 w 4189614"/>
                  <a:gd name="connsiteY107" fmla="*/ 653935 h 1141636"/>
                  <a:gd name="connsiteX108" fmla="*/ 2953789 w 4189614"/>
                  <a:gd name="connsiteY108" fmla="*/ 637310 h 1141636"/>
                  <a:gd name="connsiteX109" fmla="*/ 2987040 w 4189614"/>
                  <a:gd name="connsiteY109" fmla="*/ 626226 h 1141636"/>
                  <a:gd name="connsiteX110" fmla="*/ 3003665 w 4189614"/>
                  <a:gd name="connsiteY110" fmla="*/ 620684 h 1141636"/>
                  <a:gd name="connsiteX111" fmla="*/ 3020290 w 4189614"/>
                  <a:gd name="connsiteY111" fmla="*/ 615142 h 1141636"/>
                  <a:gd name="connsiteX112" fmla="*/ 3097876 w 4189614"/>
                  <a:gd name="connsiteY112" fmla="*/ 620684 h 1141636"/>
                  <a:gd name="connsiteX113" fmla="*/ 3114501 w 4189614"/>
                  <a:gd name="connsiteY113" fmla="*/ 631768 h 1141636"/>
                  <a:gd name="connsiteX114" fmla="*/ 3131127 w 4189614"/>
                  <a:gd name="connsiteY114" fmla="*/ 637310 h 1141636"/>
                  <a:gd name="connsiteX115" fmla="*/ 3164378 w 4189614"/>
                  <a:gd name="connsiteY115" fmla="*/ 653935 h 1141636"/>
                  <a:gd name="connsiteX116" fmla="*/ 3181003 w 4189614"/>
                  <a:gd name="connsiteY116" fmla="*/ 665019 h 1141636"/>
                  <a:gd name="connsiteX117" fmla="*/ 3197629 w 4189614"/>
                  <a:gd name="connsiteY117" fmla="*/ 670560 h 1141636"/>
                  <a:gd name="connsiteX118" fmla="*/ 3236421 w 4189614"/>
                  <a:gd name="connsiteY118" fmla="*/ 703811 h 1141636"/>
                  <a:gd name="connsiteX119" fmla="*/ 3269672 w 4189614"/>
                  <a:gd name="connsiteY119" fmla="*/ 720437 h 1141636"/>
                  <a:gd name="connsiteX120" fmla="*/ 3286298 w 4189614"/>
                  <a:gd name="connsiteY120" fmla="*/ 737062 h 1141636"/>
                  <a:gd name="connsiteX121" fmla="*/ 3302923 w 4189614"/>
                  <a:gd name="connsiteY121" fmla="*/ 742604 h 1141636"/>
                  <a:gd name="connsiteX122" fmla="*/ 3319549 w 4189614"/>
                  <a:gd name="connsiteY122" fmla="*/ 753688 h 1141636"/>
                  <a:gd name="connsiteX123" fmla="*/ 3380509 w 4189614"/>
                  <a:gd name="connsiteY123" fmla="*/ 770313 h 1141636"/>
                  <a:gd name="connsiteX124" fmla="*/ 3397134 w 4189614"/>
                  <a:gd name="connsiteY124" fmla="*/ 781397 h 1141636"/>
                  <a:gd name="connsiteX125" fmla="*/ 3419301 w 4189614"/>
                  <a:gd name="connsiteY125" fmla="*/ 786939 h 1141636"/>
                  <a:gd name="connsiteX126" fmla="*/ 3435927 w 4189614"/>
                  <a:gd name="connsiteY126" fmla="*/ 792480 h 1141636"/>
                  <a:gd name="connsiteX127" fmla="*/ 3580014 w 4189614"/>
                  <a:gd name="connsiteY127" fmla="*/ 798022 h 1141636"/>
                  <a:gd name="connsiteX128" fmla="*/ 3629890 w 4189614"/>
                  <a:gd name="connsiteY128" fmla="*/ 814648 h 1141636"/>
                  <a:gd name="connsiteX129" fmla="*/ 3663141 w 4189614"/>
                  <a:gd name="connsiteY129" fmla="*/ 825731 h 1141636"/>
                  <a:gd name="connsiteX130" fmla="*/ 3707476 w 4189614"/>
                  <a:gd name="connsiteY130" fmla="*/ 831273 h 1141636"/>
                  <a:gd name="connsiteX131" fmla="*/ 3724101 w 4189614"/>
                  <a:gd name="connsiteY131" fmla="*/ 836815 h 1141636"/>
                  <a:gd name="connsiteX132" fmla="*/ 3746269 w 4189614"/>
                  <a:gd name="connsiteY132" fmla="*/ 842357 h 1141636"/>
                  <a:gd name="connsiteX133" fmla="*/ 3762894 w 4189614"/>
                  <a:gd name="connsiteY133" fmla="*/ 853440 h 1141636"/>
                  <a:gd name="connsiteX134" fmla="*/ 3807229 w 4189614"/>
                  <a:gd name="connsiteY134" fmla="*/ 864524 h 1141636"/>
                  <a:gd name="connsiteX135" fmla="*/ 3829396 w 4189614"/>
                  <a:gd name="connsiteY135" fmla="*/ 870066 h 1141636"/>
                  <a:gd name="connsiteX136" fmla="*/ 3846021 w 4189614"/>
                  <a:gd name="connsiteY136" fmla="*/ 881150 h 1141636"/>
                  <a:gd name="connsiteX137" fmla="*/ 3873730 w 4189614"/>
                  <a:gd name="connsiteY137" fmla="*/ 886691 h 1141636"/>
                  <a:gd name="connsiteX138" fmla="*/ 3890356 w 4189614"/>
                  <a:gd name="connsiteY138" fmla="*/ 892233 h 1141636"/>
                  <a:gd name="connsiteX139" fmla="*/ 3901440 w 4189614"/>
                  <a:gd name="connsiteY139" fmla="*/ 908859 h 1141636"/>
                  <a:gd name="connsiteX140" fmla="*/ 3956858 w 4189614"/>
                  <a:gd name="connsiteY140" fmla="*/ 953193 h 1141636"/>
                  <a:gd name="connsiteX141" fmla="*/ 3979025 w 4189614"/>
                  <a:gd name="connsiteY141" fmla="*/ 969819 h 1141636"/>
                  <a:gd name="connsiteX142" fmla="*/ 4012276 w 4189614"/>
                  <a:gd name="connsiteY142" fmla="*/ 991986 h 1141636"/>
                  <a:gd name="connsiteX143" fmla="*/ 4023360 w 4189614"/>
                  <a:gd name="connsiteY143" fmla="*/ 1008611 h 1141636"/>
                  <a:gd name="connsiteX144" fmla="*/ 4084320 w 4189614"/>
                  <a:gd name="connsiteY144" fmla="*/ 1052946 h 1141636"/>
                  <a:gd name="connsiteX145" fmla="*/ 4112029 w 4189614"/>
                  <a:gd name="connsiteY145" fmla="*/ 1075113 h 1141636"/>
                  <a:gd name="connsiteX146" fmla="*/ 4139738 w 4189614"/>
                  <a:gd name="connsiteY146" fmla="*/ 1097280 h 1141636"/>
                  <a:gd name="connsiteX147" fmla="*/ 4167447 w 4189614"/>
                  <a:gd name="connsiteY147" fmla="*/ 1124990 h 1141636"/>
                  <a:gd name="connsiteX148" fmla="*/ 4189614 w 4189614"/>
                  <a:gd name="connsiteY148" fmla="*/ 1141615 h 1141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</a:cxnLst>
                <a:rect l="l" t="t" r="r" b="b"/>
                <a:pathLst>
                  <a:path w="4189614" h="1141636">
                    <a:moveTo>
                      <a:pt x="0" y="1080655"/>
                    </a:moveTo>
                    <a:cubicBezTo>
                      <a:pt x="9236" y="1075113"/>
                      <a:pt x="17903" y="1068487"/>
                      <a:pt x="27709" y="1064030"/>
                    </a:cubicBezTo>
                    <a:cubicBezTo>
                      <a:pt x="52534" y="1052746"/>
                      <a:pt x="63501" y="1052997"/>
                      <a:pt x="88669" y="1047404"/>
                    </a:cubicBezTo>
                    <a:cubicBezTo>
                      <a:pt x="96104" y="1045752"/>
                      <a:pt x="103401" y="1043514"/>
                      <a:pt x="110836" y="1041862"/>
                    </a:cubicBezTo>
                    <a:cubicBezTo>
                      <a:pt x="157832" y="1031418"/>
                      <a:pt x="119896" y="1042537"/>
                      <a:pt x="171796" y="1025237"/>
                    </a:cubicBezTo>
                    <a:cubicBezTo>
                      <a:pt x="177338" y="1023390"/>
                      <a:pt x="183561" y="1022935"/>
                      <a:pt x="188421" y="1019695"/>
                    </a:cubicBezTo>
                    <a:cubicBezTo>
                      <a:pt x="203419" y="1009696"/>
                      <a:pt x="209634" y="1004560"/>
                      <a:pt x="227214" y="997528"/>
                    </a:cubicBezTo>
                    <a:cubicBezTo>
                      <a:pt x="238062" y="993189"/>
                      <a:pt x="250744" y="992925"/>
                      <a:pt x="260465" y="986444"/>
                    </a:cubicBezTo>
                    <a:cubicBezTo>
                      <a:pt x="300969" y="959440"/>
                      <a:pt x="250040" y="992401"/>
                      <a:pt x="299258" y="964277"/>
                    </a:cubicBezTo>
                    <a:cubicBezTo>
                      <a:pt x="305041" y="960973"/>
                      <a:pt x="310463" y="957064"/>
                      <a:pt x="315883" y="953193"/>
                    </a:cubicBezTo>
                    <a:cubicBezTo>
                      <a:pt x="323399" y="947825"/>
                      <a:pt x="330031" y="941150"/>
                      <a:pt x="338050" y="936568"/>
                    </a:cubicBezTo>
                    <a:cubicBezTo>
                      <a:pt x="343122" y="933670"/>
                      <a:pt x="349134" y="932873"/>
                      <a:pt x="354676" y="931026"/>
                    </a:cubicBezTo>
                    <a:lnTo>
                      <a:pt x="437803" y="875608"/>
                    </a:lnTo>
                    <a:lnTo>
                      <a:pt x="471054" y="853440"/>
                    </a:lnTo>
                    <a:lnTo>
                      <a:pt x="520930" y="803564"/>
                    </a:lnTo>
                    <a:cubicBezTo>
                      <a:pt x="526472" y="798022"/>
                      <a:pt x="530121" y="789418"/>
                      <a:pt x="537556" y="786939"/>
                    </a:cubicBezTo>
                    <a:lnTo>
                      <a:pt x="554181" y="781397"/>
                    </a:lnTo>
                    <a:cubicBezTo>
                      <a:pt x="602756" y="732822"/>
                      <a:pt x="541138" y="792266"/>
                      <a:pt x="587432" y="753688"/>
                    </a:cubicBezTo>
                    <a:cubicBezTo>
                      <a:pt x="593453" y="748671"/>
                      <a:pt x="597871" y="741874"/>
                      <a:pt x="604058" y="737062"/>
                    </a:cubicBezTo>
                    <a:cubicBezTo>
                      <a:pt x="614573" y="728884"/>
                      <a:pt x="626225" y="722284"/>
                      <a:pt x="637309" y="714895"/>
                    </a:cubicBezTo>
                    <a:cubicBezTo>
                      <a:pt x="676475" y="688784"/>
                      <a:pt x="628004" y="721541"/>
                      <a:pt x="676101" y="687186"/>
                    </a:cubicBezTo>
                    <a:cubicBezTo>
                      <a:pt x="681521" y="683315"/>
                      <a:pt x="687749" y="680527"/>
                      <a:pt x="692727" y="676102"/>
                    </a:cubicBezTo>
                    <a:cubicBezTo>
                      <a:pt x="737584" y="636229"/>
                      <a:pt x="708322" y="648736"/>
                      <a:pt x="742603" y="637310"/>
                    </a:cubicBezTo>
                    <a:cubicBezTo>
                      <a:pt x="774118" y="605795"/>
                      <a:pt x="743775" y="631181"/>
                      <a:pt x="775854" y="615142"/>
                    </a:cubicBezTo>
                    <a:cubicBezTo>
                      <a:pt x="781811" y="612163"/>
                      <a:pt x="786394" y="606764"/>
                      <a:pt x="792480" y="604059"/>
                    </a:cubicBezTo>
                    <a:cubicBezTo>
                      <a:pt x="803156" y="599314"/>
                      <a:pt x="825730" y="592975"/>
                      <a:pt x="825730" y="592975"/>
                    </a:cubicBezTo>
                    <a:cubicBezTo>
                      <a:pt x="846050" y="594822"/>
                      <a:pt x="866491" y="595631"/>
                      <a:pt x="886690" y="598517"/>
                    </a:cubicBezTo>
                    <a:cubicBezTo>
                      <a:pt x="892473" y="599343"/>
                      <a:pt x="898455" y="600819"/>
                      <a:pt x="903316" y="604059"/>
                    </a:cubicBezTo>
                    <a:cubicBezTo>
                      <a:pt x="944829" y="631734"/>
                      <a:pt x="897034" y="613048"/>
                      <a:pt x="936567" y="626226"/>
                    </a:cubicBezTo>
                    <a:cubicBezTo>
                      <a:pt x="938414" y="631768"/>
                      <a:pt x="937978" y="638720"/>
                      <a:pt x="942109" y="642851"/>
                    </a:cubicBezTo>
                    <a:cubicBezTo>
                      <a:pt x="951528" y="652270"/>
                      <a:pt x="964276" y="657630"/>
                      <a:pt x="975360" y="665019"/>
                    </a:cubicBezTo>
                    <a:cubicBezTo>
                      <a:pt x="980902" y="668713"/>
                      <a:pt x="985667" y="673996"/>
                      <a:pt x="991985" y="676102"/>
                    </a:cubicBezTo>
                    <a:cubicBezTo>
                      <a:pt x="997527" y="677949"/>
                      <a:pt x="1003385" y="679032"/>
                      <a:pt x="1008610" y="681644"/>
                    </a:cubicBezTo>
                    <a:cubicBezTo>
                      <a:pt x="1014567" y="684623"/>
                      <a:pt x="1019149" y="690023"/>
                      <a:pt x="1025236" y="692728"/>
                    </a:cubicBezTo>
                    <a:cubicBezTo>
                      <a:pt x="1035912" y="697473"/>
                      <a:pt x="1047403" y="700117"/>
                      <a:pt x="1058487" y="703811"/>
                    </a:cubicBezTo>
                    <a:lnTo>
                      <a:pt x="1075112" y="709353"/>
                    </a:lnTo>
                    <a:cubicBezTo>
                      <a:pt x="1078809" y="709069"/>
                      <a:pt x="1167442" y="703822"/>
                      <a:pt x="1185949" y="698270"/>
                    </a:cubicBezTo>
                    <a:cubicBezTo>
                      <a:pt x="1192328" y="696356"/>
                      <a:pt x="1197032" y="690881"/>
                      <a:pt x="1202574" y="687186"/>
                    </a:cubicBezTo>
                    <a:lnTo>
                      <a:pt x="1224741" y="620684"/>
                    </a:lnTo>
                    <a:lnTo>
                      <a:pt x="1230283" y="604059"/>
                    </a:lnTo>
                    <a:cubicBezTo>
                      <a:pt x="1232130" y="598517"/>
                      <a:pt x="1232320" y="592106"/>
                      <a:pt x="1235825" y="587433"/>
                    </a:cubicBezTo>
                    <a:cubicBezTo>
                      <a:pt x="1260439" y="554614"/>
                      <a:pt x="1247331" y="572944"/>
                      <a:pt x="1274618" y="532015"/>
                    </a:cubicBezTo>
                    <a:lnTo>
                      <a:pt x="1285701" y="515390"/>
                    </a:lnTo>
                    <a:cubicBezTo>
                      <a:pt x="1289396" y="509848"/>
                      <a:pt x="1294679" y="505083"/>
                      <a:pt x="1296785" y="498764"/>
                    </a:cubicBezTo>
                    <a:cubicBezTo>
                      <a:pt x="1309975" y="459195"/>
                      <a:pt x="1301388" y="475234"/>
                      <a:pt x="1318952" y="448888"/>
                    </a:cubicBezTo>
                    <a:cubicBezTo>
                      <a:pt x="1333614" y="390241"/>
                      <a:pt x="1313707" y="459305"/>
                      <a:pt x="1335578" y="410095"/>
                    </a:cubicBezTo>
                    <a:cubicBezTo>
                      <a:pt x="1356585" y="362829"/>
                      <a:pt x="1331778" y="388006"/>
                      <a:pt x="1368829" y="360219"/>
                    </a:cubicBezTo>
                    <a:cubicBezTo>
                      <a:pt x="1380542" y="342648"/>
                      <a:pt x="1394181" y="319833"/>
                      <a:pt x="1413163" y="310342"/>
                    </a:cubicBezTo>
                    <a:lnTo>
                      <a:pt x="1435330" y="299259"/>
                    </a:lnTo>
                    <a:cubicBezTo>
                      <a:pt x="1440872" y="293717"/>
                      <a:pt x="1445435" y="286981"/>
                      <a:pt x="1451956" y="282633"/>
                    </a:cubicBezTo>
                    <a:cubicBezTo>
                      <a:pt x="1456816" y="279393"/>
                      <a:pt x="1464020" y="280740"/>
                      <a:pt x="1468581" y="277091"/>
                    </a:cubicBezTo>
                    <a:cubicBezTo>
                      <a:pt x="1473782" y="272930"/>
                      <a:pt x="1474652" y="264852"/>
                      <a:pt x="1479665" y="260466"/>
                    </a:cubicBezTo>
                    <a:cubicBezTo>
                      <a:pt x="1489690" y="251694"/>
                      <a:pt x="1501832" y="245688"/>
                      <a:pt x="1512916" y="238299"/>
                    </a:cubicBezTo>
                    <a:cubicBezTo>
                      <a:pt x="1518458" y="234604"/>
                      <a:pt x="1523222" y="229321"/>
                      <a:pt x="1529541" y="227215"/>
                    </a:cubicBezTo>
                    <a:cubicBezTo>
                      <a:pt x="1590174" y="207004"/>
                      <a:pt x="1498337" y="239236"/>
                      <a:pt x="1562792" y="210590"/>
                    </a:cubicBezTo>
                    <a:cubicBezTo>
                      <a:pt x="1573468" y="205845"/>
                      <a:pt x="1586322" y="205987"/>
                      <a:pt x="1596043" y="199506"/>
                    </a:cubicBezTo>
                    <a:cubicBezTo>
                      <a:pt x="1643683" y="167746"/>
                      <a:pt x="1583413" y="205820"/>
                      <a:pt x="1629294" y="182880"/>
                    </a:cubicBezTo>
                    <a:cubicBezTo>
                      <a:pt x="1635251" y="179901"/>
                      <a:pt x="1639798" y="174421"/>
                      <a:pt x="1645920" y="171797"/>
                    </a:cubicBezTo>
                    <a:cubicBezTo>
                      <a:pt x="1670783" y="161142"/>
                      <a:pt x="1663140" y="171499"/>
                      <a:pt x="1684712" y="160713"/>
                    </a:cubicBezTo>
                    <a:cubicBezTo>
                      <a:pt x="1727684" y="139228"/>
                      <a:pt x="1676176" y="158018"/>
                      <a:pt x="1717963" y="144088"/>
                    </a:cubicBezTo>
                    <a:cubicBezTo>
                      <a:pt x="1723505" y="138546"/>
                      <a:pt x="1728068" y="131810"/>
                      <a:pt x="1734589" y="127462"/>
                    </a:cubicBezTo>
                    <a:cubicBezTo>
                      <a:pt x="1739449" y="124222"/>
                      <a:pt x="1745989" y="124532"/>
                      <a:pt x="1751214" y="121920"/>
                    </a:cubicBezTo>
                    <a:cubicBezTo>
                      <a:pt x="1757171" y="118941"/>
                      <a:pt x="1761883" y="113816"/>
                      <a:pt x="1767840" y="110837"/>
                    </a:cubicBezTo>
                    <a:cubicBezTo>
                      <a:pt x="1773065" y="108225"/>
                      <a:pt x="1779359" y="108132"/>
                      <a:pt x="1784465" y="105295"/>
                    </a:cubicBezTo>
                    <a:cubicBezTo>
                      <a:pt x="1796110" y="98826"/>
                      <a:pt x="1805802" y="89085"/>
                      <a:pt x="1817716" y="83128"/>
                    </a:cubicBezTo>
                    <a:cubicBezTo>
                      <a:pt x="1825105" y="79433"/>
                      <a:pt x="1832710" y="76143"/>
                      <a:pt x="1839883" y="72044"/>
                    </a:cubicBezTo>
                    <a:cubicBezTo>
                      <a:pt x="1845666" y="68739"/>
                      <a:pt x="1850551" y="63939"/>
                      <a:pt x="1856509" y="60960"/>
                    </a:cubicBezTo>
                    <a:cubicBezTo>
                      <a:pt x="1861734" y="58348"/>
                      <a:pt x="1867592" y="57266"/>
                      <a:pt x="1873134" y="55419"/>
                    </a:cubicBezTo>
                    <a:cubicBezTo>
                      <a:pt x="1878676" y="51724"/>
                      <a:pt x="1884340" y="48206"/>
                      <a:pt x="1889760" y="44335"/>
                    </a:cubicBezTo>
                    <a:cubicBezTo>
                      <a:pt x="1897276" y="38967"/>
                      <a:pt x="1903666" y="31841"/>
                      <a:pt x="1911927" y="27710"/>
                    </a:cubicBezTo>
                    <a:cubicBezTo>
                      <a:pt x="1922377" y="22485"/>
                      <a:pt x="1934094" y="20321"/>
                      <a:pt x="1945178" y="16626"/>
                    </a:cubicBezTo>
                    <a:cubicBezTo>
                      <a:pt x="1950720" y="14779"/>
                      <a:pt x="1956943" y="14324"/>
                      <a:pt x="1961803" y="11084"/>
                    </a:cubicBezTo>
                    <a:lnTo>
                      <a:pt x="1978429" y="0"/>
                    </a:lnTo>
                    <a:lnTo>
                      <a:pt x="2011680" y="11084"/>
                    </a:lnTo>
                    <a:lnTo>
                      <a:pt x="2028305" y="16626"/>
                    </a:lnTo>
                    <a:cubicBezTo>
                      <a:pt x="2033847" y="22168"/>
                      <a:pt x="2038409" y="28904"/>
                      <a:pt x="2044930" y="33251"/>
                    </a:cubicBezTo>
                    <a:cubicBezTo>
                      <a:pt x="2049791" y="36491"/>
                      <a:pt x="2056331" y="36180"/>
                      <a:pt x="2061556" y="38793"/>
                    </a:cubicBezTo>
                    <a:cubicBezTo>
                      <a:pt x="2067513" y="41772"/>
                      <a:pt x="2072639" y="46182"/>
                      <a:pt x="2078181" y="49877"/>
                    </a:cubicBezTo>
                    <a:cubicBezTo>
                      <a:pt x="2085570" y="60961"/>
                      <a:pt x="2096137" y="70490"/>
                      <a:pt x="2100349" y="83128"/>
                    </a:cubicBezTo>
                    <a:cubicBezTo>
                      <a:pt x="2106672" y="102098"/>
                      <a:pt x="2115182" y="137351"/>
                      <a:pt x="2133600" y="149630"/>
                    </a:cubicBezTo>
                    <a:lnTo>
                      <a:pt x="2166850" y="171797"/>
                    </a:lnTo>
                    <a:cubicBezTo>
                      <a:pt x="2172392" y="175492"/>
                      <a:pt x="2177157" y="180774"/>
                      <a:pt x="2183476" y="182880"/>
                    </a:cubicBezTo>
                    <a:cubicBezTo>
                      <a:pt x="2194560" y="186575"/>
                      <a:pt x="2206277" y="188739"/>
                      <a:pt x="2216727" y="193964"/>
                    </a:cubicBezTo>
                    <a:cubicBezTo>
                      <a:pt x="2224116" y="197659"/>
                      <a:pt x="2231057" y="202436"/>
                      <a:pt x="2238894" y="205048"/>
                    </a:cubicBezTo>
                    <a:cubicBezTo>
                      <a:pt x="2270955" y="215735"/>
                      <a:pt x="2289539" y="217033"/>
                      <a:pt x="2322021" y="221673"/>
                    </a:cubicBezTo>
                    <a:cubicBezTo>
                      <a:pt x="2327563" y="223520"/>
                      <a:pt x="2333786" y="223975"/>
                      <a:pt x="2338647" y="227215"/>
                    </a:cubicBezTo>
                    <a:cubicBezTo>
                      <a:pt x="2358315" y="240327"/>
                      <a:pt x="2360573" y="253958"/>
                      <a:pt x="2366356" y="277091"/>
                    </a:cubicBezTo>
                    <a:cubicBezTo>
                      <a:pt x="2368203" y="284480"/>
                      <a:pt x="2370246" y="291824"/>
                      <a:pt x="2371898" y="299259"/>
                    </a:cubicBezTo>
                    <a:cubicBezTo>
                      <a:pt x="2378747" y="330078"/>
                      <a:pt x="2376962" y="327111"/>
                      <a:pt x="2382981" y="360219"/>
                    </a:cubicBezTo>
                    <a:cubicBezTo>
                      <a:pt x="2384666" y="369486"/>
                      <a:pt x="2386045" y="378841"/>
                      <a:pt x="2388523" y="387928"/>
                    </a:cubicBezTo>
                    <a:cubicBezTo>
                      <a:pt x="2391597" y="399200"/>
                      <a:pt x="2393126" y="411458"/>
                      <a:pt x="2399607" y="421179"/>
                    </a:cubicBezTo>
                    <a:cubicBezTo>
                      <a:pt x="2403301" y="426721"/>
                      <a:pt x="2407712" y="431847"/>
                      <a:pt x="2410690" y="437804"/>
                    </a:cubicBezTo>
                    <a:cubicBezTo>
                      <a:pt x="2413302" y="443029"/>
                      <a:pt x="2412991" y="449569"/>
                      <a:pt x="2416232" y="454430"/>
                    </a:cubicBezTo>
                    <a:cubicBezTo>
                      <a:pt x="2420579" y="460951"/>
                      <a:pt x="2427841" y="465034"/>
                      <a:pt x="2432858" y="471055"/>
                    </a:cubicBezTo>
                    <a:cubicBezTo>
                      <a:pt x="2452141" y="494194"/>
                      <a:pt x="2433273" y="484124"/>
                      <a:pt x="2460567" y="493222"/>
                    </a:cubicBezTo>
                    <a:cubicBezTo>
                      <a:pt x="2486686" y="532404"/>
                      <a:pt x="2452575" y="485230"/>
                      <a:pt x="2493818" y="526473"/>
                    </a:cubicBezTo>
                    <a:cubicBezTo>
                      <a:pt x="2530763" y="563418"/>
                      <a:pt x="2477191" y="524627"/>
                      <a:pt x="2521527" y="554182"/>
                    </a:cubicBezTo>
                    <a:cubicBezTo>
                      <a:pt x="2525177" y="565133"/>
                      <a:pt x="2528386" y="579621"/>
                      <a:pt x="2538152" y="587433"/>
                    </a:cubicBezTo>
                    <a:cubicBezTo>
                      <a:pt x="2542714" y="591082"/>
                      <a:pt x="2549236" y="591128"/>
                      <a:pt x="2554778" y="592975"/>
                    </a:cubicBezTo>
                    <a:cubicBezTo>
                      <a:pt x="2565567" y="625341"/>
                      <a:pt x="2551878" y="595617"/>
                      <a:pt x="2576945" y="620684"/>
                    </a:cubicBezTo>
                    <a:cubicBezTo>
                      <a:pt x="2581655" y="625394"/>
                      <a:pt x="2583319" y="632600"/>
                      <a:pt x="2588029" y="637310"/>
                    </a:cubicBezTo>
                    <a:cubicBezTo>
                      <a:pt x="2598771" y="648052"/>
                      <a:pt x="2607759" y="649428"/>
                      <a:pt x="2621280" y="653935"/>
                    </a:cubicBezTo>
                    <a:cubicBezTo>
                      <a:pt x="2626822" y="659477"/>
                      <a:pt x="2631054" y="666754"/>
                      <a:pt x="2637905" y="670560"/>
                    </a:cubicBezTo>
                    <a:cubicBezTo>
                      <a:pt x="2657361" y="681369"/>
                      <a:pt x="2678026" y="681976"/>
                      <a:pt x="2698865" y="687186"/>
                    </a:cubicBezTo>
                    <a:cubicBezTo>
                      <a:pt x="2704532" y="688603"/>
                      <a:pt x="2709948" y="690881"/>
                      <a:pt x="2715490" y="692728"/>
                    </a:cubicBezTo>
                    <a:cubicBezTo>
                      <a:pt x="2750588" y="690881"/>
                      <a:pt x="2785888" y="691374"/>
                      <a:pt x="2820785" y="687186"/>
                    </a:cubicBezTo>
                    <a:cubicBezTo>
                      <a:pt x="2832385" y="685794"/>
                      <a:pt x="2842952" y="679797"/>
                      <a:pt x="2854036" y="676102"/>
                    </a:cubicBezTo>
                    <a:lnTo>
                      <a:pt x="2920538" y="653935"/>
                    </a:lnTo>
                    <a:cubicBezTo>
                      <a:pt x="2981167" y="633725"/>
                      <a:pt x="2889333" y="665956"/>
                      <a:pt x="2953789" y="637310"/>
                    </a:cubicBezTo>
                    <a:cubicBezTo>
                      <a:pt x="2964465" y="632565"/>
                      <a:pt x="2975956" y="629921"/>
                      <a:pt x="2987040" y="626226"/>
                    </a:cubicBezTo>
                    <a:lnTo>
                      <a:pt x="3003665" y="620684"/>
                    </a:lnTo>
                    <a:lnTo>
                      <a:pt x="3020290" y="615142"/>
                    </a:lnTo>
                    <a:cubicBezTo>
                      <a:pt x="3046152" y="616989"/>
                      <a:pt x="3072343" y="616178"/>
                      <a:pt x="3097876" y="620684"/>
                    </a:cubicBezTo>
                    <a:cubicBezTo>
                      <a:pt x="3104435" y="621842"/>
                      <a:pt x="3108544" y="628789"/>
                      <a:pt x="3114501" y="631768"/>
                    </a:cubicBezTo>
                    <a:cubicBezTo>
                      <a:pt x="3119726" y="634381"/>
                      <a:pt x="3125902" y="634698"/>
                      <a:pt x="3131127" y="637310"/>
                    </a:cubicBezTo>
                    <a:cubicBezTo>
                      <a:pt x="3174100" y="658796"/>
                      <a:pt x="3122587" y="640005"/>
                      <a:pt x="3164378" y="653935"/>
                    </a:cubicBezTo>
                    <a:cubicBezTo>
                      <a:pt x="3169920" y="657630"/>
                      <a:pt x="3175046" y="662040"/>
                      <a:pt x="3181003" y="665019"/>
                    </a:cubicBezTo>
                    <a:cubicBezTo>
                      <a:pt x="3186228" y="667631"/>
                      <a:pt x="3192557" y="667662"/>
                      <a:pt x="3197629" y="670560"/>
                    </a:cubicBezTo>
                    <a:cubicBezTo>
                      <a:pt x="3224039" y="685651"/>
                      <a:pt x="3214984" y="685947"/>
                      <a:pt x="3236421" y="703811"/>
                    </a:cubicBezTo>
                    <a:cubicBezTo>
                      <a:pt x="3250745" y="715748"/>
                      <a:pt x="3253010" y="714883"/>
                      <a:pt x="3269672" y="720437"/>
                    </a:cubicBezTo>
                    <a:cubicBezTo>
                      <a:pt x="3275214" y="725979"/>
                      <a:pt x="3279777" y="732715"/>
                      <a:pt x="3286298" y="737062"/>
                    </a:cubicBezTo>
                    <a:cubicBezTo>
                      <a:pt x="3291158" y="740302"/>
                      <a:pt x="3297698" y="739992"/>
                      <a:pt x="3302923" y="742604"/>
                    </a:cubicBezTo>
                    <a:cubicBezTo>
                      <a:pt x="3308880" y="745583"/>
                      <a:pt x="3313462" y="750983"/>
                      <a:pt x="3319549" y="753688"/>
                    </a:cubicBezTo>
                    <a:cubicBezTo>
                      <a:pt x="3342557" y="763914"/>
                      <a:pt x="3356806" y="765572"/>
                      <a:pt x="3380509" y="770313"/>
                    </a:cubicBezTo>
                    <a:cubicBezTo>
                      <a:pt x="3386051" y="774008"/>
                      <a:pt x="3391012" y="778773"/>
                      <a:pt x="3397134" y="781397"/>
                    </a:cubicBezTo>
                    <a:cubicBezTo>
                      <a:pt x="3404135" y="784397"/>
                      <a:pt x="3411978" y="784847"/>
                      <a:pt x="3419301" y="786939"/>
                    </a:cubicBezTo>
                    <a:cubicBezTo>
                      <a:pt x="3424918" y="788544"/>
                      <a:pt x="3430099" y="792078"/>
                      <a:pt x="3435927" y="792480"/>
                    </a:cubicBezTo>
                    <a:cubicBezTo>
                      <a:pt x="3483878" y="795787"/>
                      <a:pt x="3531985" y="796175"/>
                      <a:pt x="3580014" y="798022"/>
                    </a:cubicBezTo>
                    <a:lnTo>
                      <a:pt x="3629890" y="814648"/>
                    </a:lnTo>
                    <a:lnTo>
                      <a:pt x="3663141" y="825731"/>
                    </a:lnTo>
                    <a:lnTo>
                      <a:pt x="3707476" y="831273"/>
                    </a:lnTo>
                    <a:cubicBezTo>
                      <a:pt x="3713018" y="833120"/>
                      <a:pt x="3718484" y="835210"/>
                      <a:pt x="3724101" y="836815"/>
                    </a:cubicBezTo>
                    <a:cubicBezTo>
                      <a:pt x="3731425" y="838908"/>
                      <a:pt x="3739268" y="839357"/>
                      <a:pt x="3746269" y="842357"/>
                    </a:cubicBezTo>
                    <a:cubicBezTo>
                      <a:pt x="3752391" y="844981"/>
                      <a:pt x="3756635" y="851164"/>
                      <a:pt x="3762894" y="853440"/>
                    </a:cubicBezTo>
                    <a:cubicBezTo>
                      <a:pt x="3777210" y="858646"/>
                      <a:pt x="3792451" y="860829"/>
                      <a:pt x="3807229" y="864524"/>
                    </a:cubicBezTo>
                    <a:lnTo>
                      <a:pt x="3829396" y="870066"/>
                    </a:lnTo>
                    <a:cubicBezTo>
                      <a:pt x="3834938" y="873761"/>
                      <a:pt x="3839785" y="878811"/>
                      <a:pt x="3846021" y="881150"/>
                    </a:cubicBezTo>
                    <a:cubicBezTo>
                      <a:pt x="3854840" y="884457"/>
                      <a:pt x="3864592" y="884407"/>
                      <a:pt x="3873730" y="886691"/>
                    </a:cubicBezTo>
                    <a:cubicBezTo>
                      <a:pt x="3879397" y="888108"/>
                      <a:pt x="3884814" y="890386"/>
                      <a:pt x="3890356" y="892233"/>
                    </a:cubicBezTo>
                    <a:cubicBezTo>
                      <a:pt x="3894051" y="897775"/>
                      <a:pt x="3896730" y="904149"/>
                      <a:pt x="3901440" y="908859"/>
                    </a:cubicBezTo>
                    <a:cubicBezTo>
                      <a:pt x="3936504" y="943924"/>
                      <a:pt x="3929497" y="933649"/>
                      <a:pt x="3956858" y="953193"/>
                    </a:cubicBezTo>
                    <a:cubicBezTo>
                      <a:pt x="3964374" y="958562"/>
                      <a:pt x="3971458" y="964522"/>
                      <a:pt x="3979025" y="969819"/>
                    </a:cubicBezTo>
                    <a:cubicBezTo>
                      <a:pt x="3989938" y="977458"/>
                      <a:pt x="4012276" y="991986"/>
                      <a:pt x="4012276" y="991986"/>
                    </a:cubicBezTo>
                    <a:cubicBezTo>
                      <a:pt x="4015971" y="997528"/>
                      <a:pt x="4018409" y="1004155"/>
                      <a:pt x="4023360" y="1008611"/>
                    </a:cubicBezTo>
                    <a:cubicBezTo>
                      <a:pt x="4041099" y="1024576"/>
                      <a:pt x="4063834" y="1039289"/>
                      <a:pt x="4084320" y="1052946"/>
                    </a:cubicBezTo>
                    <a:cubicBezTo>
                      <a:pt x="4116083" y="1100592"/>
                      <a:pt x="4073788" y="1044519"/>
                      <a:pt x="4112029" y="1075113"/>
                    </a:cubicBezTo>
                    <a:cubicBezTo>
                      <a:pt x="4147836" y="1103760"/>
                      <a:pt x="4097950" y="1083353"/>
                      <a:pt x="4139738" y="1097280"/>
                    </a:cubicBezTo>
                    <a:cubicBezTo>
                      <a:pt x="4160056" y="1127760"/>
                      <a:pt x="4139739" y="1101900"/>
                      <a:pt x="4167447" y="1124990"/>
                    </a:cubicBezTo>
                    <a:cubicBezTo>
                      <a:pt x="4188965" y="1142921"/>
                      <a:pt x="4175390" y="1141615"/>
                      <a:pt x="4189614" y="1141615"/>
                    </a:cubicBezTo>
                  </a:path>
                </a:pathLst>
              </a:custGeom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0" name="Freeform 79"/>
              <p:cNvSpPr/>
              <p:nvPr/>
            </p:nvSpPr>
            <p:spPr>
              <a:xfrm>
                <a:off x="6395072" y="4155873"/>
                <a:ext cx="2348980" cy="741749"/>
              </a:xfrm>
              <a:custGeom>
                <a:avLst/>
                <a:gdLst>
                  <a:gd name="connsiteX0" fmla="*/ 0 w 4189614"/>
                  <a:gd name="connsiteY0" fmla="*/ 1080655 h 1141636"/>
                  <a:gd name="connsiteX1" fmla="*/ 27709 w 4189614"/>
                  <a:gd name="connsiteY1" fmla="*/ 1064030 h 1141636"/>
                  <a:gd name="connsiteX2" fmla="*/ 88669 w 4189614"/>
                  <a:gd name="connsiteY2" fmla="*/ 1047404 h 1141636"/>
                  <a:gd name="connsiteX3" fmla="*/ 110836 w 4189614"/>
                  <a:gd name="connsiteY3" fmla="*/ 1041862 h 1141636"/>
                  <a:gd name="connsiteX4" fmla="*/ 171796 w 4189614"/>
                  <a:gd name="connsiteY4" fmla="*/ 1025237 h 1141636"/>
                  <a:gd name="connsiteX5" fmla="*/ 188421 w 4189614"/>
                  <a:gd name="connsiteY5" fmla="*/ 1019695 h 1141636"/>
                  <a:gd name="connsiteX6" fmla="*/ 227214 w 4189614"/>
                  <a:gd name="connsiteY6" fmla="*/ 997528 h 1141636"/>
                  <a:gd name="connsiteX7" fmla="*/ 260465 w 4189614"/>
                  <a:gd name="connsiteY7" fmla="*/ 986444 h 1141636"/>
                  <a:gd name="connsiteX8" fmla="*/ 299258 w 4189614"/>
                  <a:gd name="connsiteY8" fmla="*/ 964277 h 1141636"/>
                  <a:gd name="connsiteX9" fmla="*/ 315883 w 4189614"/>
                  <a:gd name="connsiteY9" fmla="*/ 953193 h 1141636"/>
                  <a:gd name="connsiteX10" fmla="*/ 338050 w 4189614"/>
                  <a:gd name="connsiteY10" fmla="*/ 936568 h 1141636"/>
                  <a:gd name="connsiteX11" fmla="*/ 354676 w 4189614"/>
                  <a:gd name="connsiteY11" fmla="*/ 931026 h 1141636"/>
                  <a:gd name="connsiteX12" fmla="*/ 437803 w 4189614"/>
                  <a:gd name="connsiteY12" fmla="*/ 875608 h 1141636"/>
                  <a:gd name="connsiteX13" fmla="*/ 471054 w 4189614"/>
                  <a:gd name="connsiteY13" fmla="*/ 853440 h 1141636"/>
                  <a:gd name="connsiteX14" fmla="*/ 520930 w 4189614"/>
                  <a:gd name="connsiteY14" fmla="*/ 803564 h 1141636"/>
                  <a:gd name="connsiteX15" fmla="*/ 537556 w 4189614"/>
                  <a:gd name="connsiteY15" fmla="*/ 786939 h 1141636"/>
                  <a:gd name="connsiteX16" fmla="*/ 554181 w 4189614"/>
                  <a:gd name="connsiteY16" fmla="*/ 781397 h 1141636"/>
                  <a:gd name="connsiteX17" fmla="*/ 587432 w 4189614"/>
                  <a:gd name="connsiteY17" fmla="*/ 753688 h 1141636"/>
                  <a:gd name="connsiteX18" fmla="*/ 604058 w 4189614"/>
                  <a:gd name="connsiteY18" fmla="*/ 737062 h 1141636"/>
                  <a:gd name="connsiteX19" fmla="*/ 637309 w 4189614"/>
                  <a:gd name="connsiteY19" fmla="*/ 714895 h 1141636"/>
                  <a:gd name="connsiteX20" fmla="*/ 676101 w 4189614"/>
                  <a:gd name="connsiteY20" fmla="*/ 687186 h 1141636"/>
                  <a:gd name="connsiteX21" fmla="*/ 692727 w 4189614"/>
                  <a:gd name="connsiteY21" fmla="*/ 676102 h 1141636"/>
                  <a:gd name="connsiteX22" fmla="*/ 742603 w 4189614"/>
                  <a:gd name="connsiteY22" fmla="*/ 637310 h 1141636"/>
                  <a:gd name="connsiteX23" fmla="*/ 775854 w 4189614"/>
                  <a:gd name="connsiteY23" fmla="*/ 615142 h 1141636"/>
                  <a:gd name="connsiteX24" fmla="*/ 792480 w 4189614"/>
                  <a:gd name="connsiteY24" fmla="*/ 604059 h 1141636"/>
                  <a:gd name="connsiteX25" fmla="*/ 825730 w 4189614"/>
                  <a:gd name="connsiteY25" fmla="*/ 592975 h 1141636"/>
                  <a:gd name="connsiteX26" fmla="*/ 886690 w 4189614"/>
                  <a:gd name="connsiteY26" fmla="*/ 598517 h 1141636"/>
                  <a:gd name="connsiteX27" fmla="*/ 903316 w 4189614"/>
                  <a:gd name="connsiteY27" fmla="*/ 604059 h 1141636"/>
                  <a:gd name="connsiteX28" fmla="*/ 936567 w 4189614"/>
                  <a:gd name="connsiteY28" fmla="*/ 626226 h 1141636"/>
                  <a:gd name="connsiteX29" fmla="*/ 942109 w 4189614"/>
                  <a:gd name="connsiteY29" fmla="*/ 642851 h 1141636"/>
                  <a:gd name="connsiteX30" fmla="*/ 975360 w 4189614"/>
                  <a:gd name="connsiteY30" fmla="*/ 665019 h 1141636"/>
                  <a:gd name="connsiteX31" fmla="*/ 991985 w 4189614"/>
                  <a:gd name="connsiteY31" fmla="*/ 676102 h 1141636"/>
                  <a:gd name="connsiteX32" fmla="*/ 1008610 w 4189614"/>
                  <a:gd name="connsiteY32" fmla="*/ 681644 h 1141636"/>
                  <a:gd name="connsiteX33" fmla="*/ 1025236 w 4189614"/>
                  <a:gd name="connsiteY33" fmla="*/ 692728 h 1141636"/>
                  <a:gd name="connsiteX34" fmla="*/ 1058487 w 4189614"/>
                  <a:gd name="connsiteY34" fmla="*/ 703811 h 1141636"/>
                  <a:gd name="connsiteX35" fmla="*/ 1075112 w 4189614"/>
                  <a:gd name="connsiteY35" fmla="*/ 709353 h 1141636"/>
                  <a:gd name="connsiteX36" fmla="*/ 1185949 w 4189614"/>
                  <a:gd name="connsiteY36" fmla="*/ 698270 h 1141636"/>
                  <a:gd name="connsiteX37" fmla="*/ 1202574 w 4189614"/>
                  <a:gd name="connsiteY37" fmla="*/ 687186 h 1141636"/>
                  <a:gd name="connsiteX38" fmla="*/ 1224741 w 4189614"/>
                  <a:gd name="connsiteY38" fmla="*/ 620684 h 1141636"/>
                  <a:gd name="connsiteX39" fmla="*/ 1230283 w 4189614"/>
                  <a:gd name="connsiteY39" fmla="*/ 604059 h 1141636"/>
                  <a:gd name="connsiteX40" fmla="*/ 1235825 w 4189614"/>
                  <a:gd name="connsiteY40" fmla="*/ 587433 h 1141636"/>
                  <a:gd name="connsiteX41" fmla="*/ 1274618 w 4189614"/>
                  <a:gd name="connsiteY41" fmla="*/ 532015 h 1141636"/>
                  <a:gd name="connsiteX42" fmla="*/ 1285701 w 4189614"/>
                  <a:gd name="connsiteY42" fmla="*/ 515390 h 1141636"/>
                  <a:gd name="connsiteX43" fmla="*/ 1296785 w 4189614"/>
                  <a:gd name="connsiteY43" fmla="*/ 498764 h 1141636"/>
                  <a:gd name="connsiteX44" fmla="*/ 1318952 w 4189614"/>
                  <a:gd name="connsiteY44" fmla="*/ 448888 h 1141636"/>
                  <a:gd name="connsiteX45" fmla="*/ 1335578 w 4189614"/>
                  <a:gd name="connsiteY45" fmla="*/ 410095 h 1141636"/>
                  <a:gd name="connsiteX46" fmla="*/ 1368829 w 4189614"/>
                  <a:gd name="connsiteY46" fmla="*/ 360219 h 1141636"/>
                  <a:gd name="connsiteX47" fmla="*/ 1413163 w 4189614"/>
                  <a:gd name="connsiteY47" fmla="*/ 310342 h 1141636"/>
                  <a:gd name="connsiteX48" fmla="*/ 1435330 w 4189614"/>
                  <a:gd name="connsiteY48" fmla="*/ 299259 h 1141636"/>
                  <a:gd name="connsiteX49" fmla="*/ 1451956 w 4189614"/>
                  <a:gd name="connsiteY49" fmla="*/ 282633 h 1141636"/>
                  <a:gd name="connsiteX50" fmla="*/ 1468581 w 4189614"/>
                  <a:gd name="connsiteY50" fmla="*/ 277091 h 1141636"/>
                  <a:gd name="connsiteX51" fmla="*/ 1479665 w 4189614"/>
                  <a:gd name="connsiteY51" fmla="*/ 260466 h 1141636"/>
                  <a:gd name="connsiteX52" fmla="*/ 1512916 w 4189614"/>
                  <a:gd name="connsiteY52" fmla="*/ 238299 h 1141636"/>
                  <a:gd name="connsiteX53" fmla="*/ 1529541 w 4189614"/>
                  <a:gd name="connsiteY53" fmla="*/ 227215 h 1141636"/>
                  <a:gd name="connsiteX54" fmla="*/ 1562792 w 4189614"/>
                  <a:gd name="connsiteY54" fmla="*/ 210590 h 1141636"/>
                  <a:gd name="connsiteX55" fmla="*/ 1596043 w 4189614"/>
                  <a:gd name="connsiteY55" fmla="*/ 199506 h 1141636"/>
                  <a:gd name="connsiteX56" fmla="*/ 1629294 w 4189614"/>
                  <a:gd name="connsiteY56" fmla="*/ 182880 h 1141636"/>
                  <a:gd name="connsiteX57" fmla="*/ 1645920 w 4189614"/>
                  <a:gd name="connsiteY57" fmla="*/ 171797 h 1141636"/>
                  <a:gd name="connsiteX58" fmla="*/ 1684712 w 4189614"/>
                  <a:gd name="connsiteY58" fmla="*/ 160713 h 1141636"/>
                  <a:gd name="connsiteX59" fmla="*/ 1717963 w 4189614"/>
                  <a:gd name="connsiteY59" fmla="*/ 144088 h 1141636"/>
                  <a:gd name="connsiteX60" fmla="*/ 1734589 w 4189614"/>
                  <a:gd name="connsiteY60" fmla="*/ 127462 h 1141636"/>
                  <a:gd name="connsiteX61" fmla="*/ 1751214 w 4189614"/>
                  <a:gd name="connsiteY61" fmla="*/ 121920 h 1141636"/>
                  <a:gd name="connsiteX62" fmla="*/ 1767840 w 4189614"/>
                  <a:gd name="connsiteY62" fmla="*/ 110837 h 1141636"/>
                  <a:gd name="connsiteX63" fmla="*/ 1784465 w 4189614"/>
                  <a:gd name="connsiteY63" fmla="*/ 105295 h 1141636"/>
                  <a:gd name="connsiteX64" fmla="*/ 1817716 w 4189614"/>
                  <a:gd name="connsiteY64" fmla="*/ 83128 h 1141636"/>
                  <a:gd name="connsiteX65" fmla="*/ 1839883 w 4189614"/>
                  <a:gd name="connsiteY65" fmla="*/ 72044 h 1141636"/>
                  <a:gd name="connsiteX66" fmla="*/ 1856509 w 4189614"/>
                  <a:gd name="connsiteY66" fmla="*/ 60960 h 1141636"/>
                  <a:gd name="connsiteX67" fmla="*/ 1873134 w 4189614"/>
                  <a:gd name="connsiteY67" fmla="*/ 55419 h 1141636"/>
                  <a:gd name="connsiteX68" fmla="*/ 1889760 w 4189614"/>
                  <a:gd name="connsiteY68" fmla="*/ 44335 h 1141636"/>
                  <a:gd name="connsiteX69" fmla="*/ 1911927 w 4189614"/>
                  <a:gd name="connsiteY69" fmla="*/ 27710 h 1141636"/>
                  <a:gd name="connsiteX70" fmla="*/ 1945178 w 4189614"/>
                  <a:gd name="connsiteY70" fmla="*/ 16626 h 1141636"/>
                  <a:gd name="connsiteX71" fmla="*/ 1961803 w 4189614"/>
                  <a:gd name="connsiteY71" fmla="*/ 11084 h 1141636"/>
                  <a:gd name="connsiteX72" fmla="*/ 1978429 w 4189614"/>
                  <a:gd name="connsiteY72" fmla="*/ 0 h 1141636"/>
                  <a:gd name="connsiteX73" fmla="*/ 2011680 w 4189614"/>
                  <a:gd name="connsiteY73" fmla="*/ 11084 h 1141636"/>
                  <a:gd name="connsiteX74" fmla="*/ 2028305 w 4189614"/>
                  <a:gd name="connsiteY74" fmla="*/ 16626 h 1141636"/>
                  <a:gd name="connsiteX75" fmla="*/ 2044930 w 4189614"/>
                  <a:gd name="connsiteY75" fmla="*/ 33251 h 1141636"/>
                  <a:gd name="connsiteX76" fmla="*/ 2061556 w 4189614"/>
                  <a:gd name="connsiteY76" fmla="*/ 38793 h 1141636"/>
                  <a:gd name="connsiteX77" fmla="*/ 2078181 w 4189614"/>
                  <a:gd name="connsiteY77" fmla="*/ 49877 h 1141636"/>
                  <a:gd name="connsiteX78" fmla="*/ 2100349 w 4189614"/>
                  <a:gd name="connsiteY78" fmla="*/ 83128 h 1141636"/>
                  <a:gd name="connsiteX79" fmla="*/ 2133600 w 4189614"/>
                  <a:gd name="connsiteY79" fmla="*/ 149630 h 1141636"/>
                  <a:gd name="connsiteX80" fmla="*/ 2166850 w 4189614"/>
                  <a:gd name="connsiteY80" fmla="*/ 171797 h 1141636"/>
                  <a:gd name="connsiteX81" fmla="*/ 2183476 w 4189614"/>
                  <a:gd name="connsiteY81" fmla="*/ 182880 h 1141636"/>
                  <a:gd name="connsiteX82" fmla="*/ 2216727 w 4189614"/>
                  <a:gd name="connsiteY82" fmla="*/ 193964 h 1141636"/>
                  <a:gd name="connsiteX83" fmla="*/ 2238894 w 4189614"/>
                  <a:gd name="connsiteY83" fmla="*/ 205048 h 1141636"/>
                  <a:gd name="connsiteX84" fmla="*/ 2322021 w 4189614"/>
                  <a:gd name="connsiteY84" fmla="*/ 221673 h 1141636"/>
                  <a:gd name="connsiteX85" fmla="*/ 2338647 w 4189614"/>
                  <a:gd name="connsiteY85" fmla="*/ 227215 h 1141636"/>
                  <a:gd name="connsiteX86" fmla="*/ 2366356 w 4189614"/>
                  <a:gd name="connsiteY86" fmla="*/ 277091 h 1141636"/>
                  <a:gd name="connsiteX87" fmla="*/ 2371898 w 4189614"/>
                  <a:gd name="connsiteY87" fmla="*/ 299259 h 1141636"/>
                  <a:gd name="connsiteX88" fmla="*/ 2382981 w 4189614"/>
                  <a:gd name="connsiteY88" fmla="*/ 360219 h 1141636"/>
                  <a:gd name="connsiteX89" fmla="*/ 2388523 w 4189614"/>
                  <a:gd name="connsiteY89" fmla="*/ 387928 h 1141636"/>
                  <a:gd name="connsiteX90" fmla="*/ 2399607 w 4189614"/>
                  <a:gd name="connsiteY90" fmla="*/ 421179 h 1141636"/>
                  <a:gd name="connsiteX91" fmla="*/ 2410690 w 4189614"/>
                  <a:gd name="connsiteY91" fmla="*/ 437804 h 1141636"/>
                  <a:gd name="connsiteX92" fmla="*/ 2416232 w 4189614"/>
                  <a:gd name="connsiteY92" fmla="*/ 454430 h 1141636"/>
                  <a:gd name="connsiteX93" fmla="*/ 2432858 w 4189614"/>
                  <a:gd name="connsiteY93" fmla="*/ 471055 h 1141636"/>
                  <a:gd name="connsiteX94" fmla="*/ 2460567 w 4189614"/>
                  <a:gd name="connsiteY94" fmla="*/ 493222 h 1141636"/>
                  <a:gd name="connsiteX95" fmla="*/ 2493818 w 4189614"/>
                  <a:gd name="connsiteY95" fmla="*/ 526473 h 1141636"/>
                  <a:gd name="connsiteX96" fmla="*/ 2521527 w 4189614"/>
                  <a:gd name="connsiteY96" fmla="*/ 554182 h 1141636"/>
                  <a:gd name="connsiteX97" fmla="*/ 2538152 w 4189614"/>
                  <a:gd name="connsiteY97" fmla="*/ 587433 h 1141636"/>
                  <a:gd name="connsiteX98" fmla="*/ 2554778 w 4189614"/>
                  <a:gd name="connsiteY98" fmla="*/ 592975 h 1141636"/>
                  <a:gd name="connsiteX99" fmla="*/ 2576945 w 4189614"/>
                  <a:gd name="connsiteY99" fmla="*/ 620684 h 1141636"/>
                  <a:gd name="connsiteX100" fmla="*/ 2588029 w 4189614"/>
                  <a:gd name="connsiteY100" fmla="*/ 637310 h 1141636"/>
                  <a:gd name="connsiteX101" fmla="*/ 2621280 w 4189614"/>
                  <a:gd name="connsiteY101" fmla="*/ 653935 h 1141636"/>
                  <a:gd name="connsiteX102" fmla="*/ 2637905 w 4189614"/>
                  <a:gd name="connsiteY102" fmla="*/ 670560 h 1141636"/>
                  <a:gd name="connsiteX103" fmla="*/ 2698865 w 4189614"/>
                  <a:gd name="connsiteY103" fmla="*/ 687186 h 1141636"/>
                  <a:gd name="connsiteX104" fmla="*/ 2715490 w 4189614"/>
                  <a:gd name="connsiteY104" fmla="*/ 692728 h 1141636"/>
                  <a:gd name="connsiteX105" fmla="*/ 2820785 w 4189614"/>
                  <a:gd name="connsiteY105" fmla="*/ 687186 h 1141636"/>
                  <a:gd name="connsiteX106" fmla="*/ 2854036 w 4189614"/>
                  <a:gd name="connsiteY106" fmla="*/ 676102 h 1141636"/>
                  <a:gd name="connsiteX107" fmla="*/ 2920538 w 4189614"/>
                  <a:gd name="connsiteY107" fmla="*/ 653935 h 1141636"/>
                  <a:gd name="connsiteX108" fmla="*/ 2953789 w 4189614"/>
                  <a:gd name="connsiteY108" fmla="*/ 637310 h 1141636"/>
                  <a:gd name="connsiteX109" fmla="*/ 2987040 w 4189614"/>
                  <a:gd name="connsiteY109" fmla="*/ 626226 h 1141636"/>
                  <a:gd name="connsiteX110" fmla="*/ 3003665 w 4189614"/>
                  <a:gd name="connsiteY110" fmla="*/ 620684 h 1141636"/>
                  <a:gd name="connsiteX111" fmla="*/ 3020290 w 4189614"/>
                  <a:gd name="connsiteY111" fmla="*/ 615142 h 1141636"/>
                  <a:gd name="connsiteX112" fmla="*/ 3097876 w 4189614"/>
                  <a:gd name="connsiteY112" fmla="*/ 620684 h 1141636"/>
                  <a:gd name="connsiteX113" fmla="*/ 3114501 w 4189614"/>
                  <a:gd name="connsiteY113" fmla="*/ 631768 h 1141636"/>
                  <a:gd name="connsiteX114" fmla="*/ 3131127 w 4189614"/>
                  <a:gd name="connsiteY114" fmla="*/ 637310 h 1141636"/>
                  <a:gd name="connsiteX115" fmla="*/ 3164378 w 4189614"/>
                  <a:gd name="connsiteY115" fmla="*/ 653935 h 1141636"/>
                  <a:gd name="connsiteX116" fmla="*/ 3181003 w 4189614"/>
                  <a:gd name="connsiteY116" fmla="*/ 665019 h 1141636"/>
                  <a:gd name="connsiteX117" fmla="*/ 3197629 w 4189614"/>
                  <a:gd name="connsiteY117" fmla="*/ 670560 h 1141636"/>
                  <a:gd name="connsiteX118" fmla="*/ 3236421 w 4189614"/>
                  <a:gd name="connsiteY118" fmla="*/ 703811 h 1141636"/>
                  <a:gd name="connsiteX119" fmla="*/ 3269672 w 4189614"/>
                  <a:gd name="connsiteY119" fmla="*/ 720437 h 1141636"/>
                  <a:gd name="connsiteX120" fmla="*/ 3286298 w 4189614"/>
                  <a:gd name="connsiteY120" fmla="*/ 737062 h 1141636"/>
                  <a:gd name="connsiteX121" fmla="*/ 3302923 w 4189614"/>
                  <a:gd name="connsiteY121" fmla="*/ 742604 h 1141636"/>
                  <a:gd name="connsiteX122" fmla="*/ 3319549 w 4189614"/>
                  <a:gd name="connsiteY122" fmla="*/ 753688 h 1141636"/>
                  <a:gd name="connsiteX123" fmla="*/ 3380509 w 4189614"/>
                  <a:gd name="connsiteY123" fmla="*/ 770313 h 1141636"/>
                  <a:gd name="connsiteX124" fmla="*/ 3397134 w 4189614"/>
                  <a:gd name="connsiteY124" fmla="*/ 781397 h 1141636"/>
                  <a:gd name="connsiteX125" fmla="*/ 3419301 w 4189614"/>
                  <a:gd name="connsiteY125" fmla="*/ 786939 h 1141636"/>
                  <a:gd name="connsiteX126" fmla="*/ 3435927 w 4189614"/>
                  <a:gd name="connsiteY126" fmla="*/ 792480 h 1141636"/>
                  <a:gd name="connsiteX127" fmla="*/ 3580014 w 4189614"/>
                  <a:gd name="connsiteY127" fmla="*/ 798022 h 1141636"/>
                  <a:gd name="connsiteX128" fmla="*/ 3629890 w 4189614"/>
                  <a:gd name="connsiteY128" fmla="*/ 814648 h 1141636"/>
                  <a:gd name="connsiteX129" fmla="*/ 3663141 w 4189614"/>
                  <a:gd name="connsiteY129" fmla="*/ 825731 h 1141636"/>
                  <a:gd name="connsiteX130" fmla="*/ 3707476 w 4189614"/>
                  <a:gd name="connsiteY130" fmla="*/ 831273 h 1141636"/>
                  <a:gd name="connsiteX131" fmla="*/ 3724101 w 4189614"/>
                  <a:gd name="connsiteY131" fmla="*/ 836815 h 1141636"/>
                  <a:gd name="connsiteX132" fmla="*/ 3746269 w 4189614"/>
                  <a:gd name="connsiteY132" fmla="*/ 842357 h 1141636"/>
                  <a:gd name="connsiteX133" fmla="*/ 3762894 w 4189614"/>
                  <a:gd name="connsiteY133" fmla="*/ 853440 h 1141636"/>
                  <a:gd name="connsiteX134" fmla="*/ 3807229 w 4189614"/>
                  <a:gd name="connsiteY134" fmla="*/ 864524 h 1141636"/>
                  <a:gd name="connsiteX135" fmla="*/ 3829396 w 4189614"/>
                  <a:gd name="connsiteY135" fmla="*/ 870066 h 1141636"/>
                  <a:gd name="connsiteX136" fmla="*/ 3846021 w 4189614"/>
                  <a:gd name="connsiteY136" fmla="*/ 881150 h 1141636"/>
                  <a:gd name="connsiteX137" fmla="*/ 3873730 w 4189614"/>
                  <a:gd name="connsiteY137" fmla="*/ 886691 h 1141636"/>
                  <a:gd name="connsiteX138" fmla="*/ 3890356 w 4189614"/>
                  <a:gd name="connsiteY138" fmla="*/ 892233 h 1141636"/>
                  <a:gd name="connsiteX139" fmla="*/ 3901440 w 4189614"/>
                  <a:gd name="connsiteY139" fmla="*/ 908859 h 1141636"/>
                  <a:gd name="connsiteX140" fmla="*/ 3956858 w 4189614"/>
                  <a:gd name="connsiteY140" fmla="*/ 953193 h 1141636"/>
                  <a:gd name="connsiteX141" fmla="*/ 3979025 w 4189614"/>
                  <a:gd name="connsiteY141" fmla="*/ 969819 h 1141636"/>
                  <a:gd name="connsiteX142" fmla="*/ 4012276 w 4189614"/>
                  <a:gd name="connsiteY142" fmla="*/ 991986 h 1141636"/>
                  <a:gd name="connsiteX143" fmla="*/ 4023360 w 4189614"/>
                  <a:gd name="connsiteY143" fmla="*/ 1008611 h 1141636"/>
                  <a:gd name="connsiteX144" fmla="*/ 4084320 w 4189614"/>
                  <a:gd name="connsiteY144" fmla="*/ 1052946 h 1141636"/>
                  <a:gd name="connsiteX145" fmla="*/ 4112029 w 4189614"/>
                  <a:gd name="connsiteY145" fmla="*/ 1075113 h 1141636"/>
                  <a:gd name="connsiteX146" fmla="*/ 4139738 w 4189614"/>
                  <a:gd name="connsiteY146" fmla="*/ 1097280 h 1141636"/>
                  <a:gd name="connsiteX147" fmla="*/ 4167447 w 4189614"/>
                  <a:gd name="connsiteY147" fmla="*/ 1124990 h 1141636"/>
                  <a:gd name="connsiteX148" fmla="*/ 4189614 w 4189614"/>
                  <a:gd name="connsiteY148" fmla="*/ 1141615 h 1141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</a:cxnLst>
                <a:rect l="l" t="t" r="r" b="b"/>
                <a:pathLst>
                  <a:path w="4189614" h="1141636">
                    <a:moveTo>
                      <a:pt x="0" y="1080655"/>
                    </a:moveTo>
                    <a:cubicBezTo>
                      <a:pt x="9236" y="1075113"/>
                      <a:pt x="17903" y="1068487"/>
                      <a:pt x="27709" y="1064030"/>
                    </a:cubicBezTo>
                    <a:cubicBezTo>
                      <a:pt x="52534" y="1052746"/>
                      <a:pt x="63501" y="1052997"/>
                      <a:pt x="88669" y="1047404"/>
                    </a:cubicBezTo>
                    <a:cubicBezTo>
                      <a:pt x="96104" y="1045752"/>
                      <a:pt x="103401" y="1043514"/>
                      <a:pt x="110836" y="1041862"/>
                    </a:cubicBezTo>
                    <a:cubicBezTo>
                      <a:pt x="157832" y="1031418"/>
                      <a:pt x="119896" y="1042537"/>
                      <a:pt x="171796" y="1025237"/>
                    </a:cubicBezTo>
                    <a:cubicBezTo>
                      <a:pt x="177338" y="1023390"/>
                      <a:pt x="183561" y="1022935"/>
                      <a:pt x="188421" y="1019695"/>
                    </a:cubicBezTo>
                    <a:cubicBezTo>
                      <a:pt x="203419" y="1009696"/>
                      <a:pt x="209634" y="1004560"/>
                      <a:pt x="227214" y="997528"/>
                    </a:cubicBezTo>
                    <a:cubicBezTo>
                      <a:pt x="238062" y="993189"/>
                      <a:pt x="250744" y="992925"/>
                      <a:pt x="260465" y="986444"/>
                    </a:cubicBezTo>
                    <a:cubicBezTo>
                      <a:pt x="300969" y="959440"/>
                      <a:pt x="250040" y="992401"/>
                      <a:pt x="299258" y="964277"/>
                    </a:cubicBezTo>
                    <a:cubicBezTo>
                      <a:pt x="305041" y="960973"/>
                      <a:pt x="310463" y="957064"/>
                      <a:pt x="315883" y="953193"/>
                    </a:cubicBezTo>
                    <a:cubicBezTo>
                      <a:pt x="323399" y="947825"/>
                      <a:pt x="330031" y="941150"/>
                      <a:pt x="338050" y="936568"/>
                    </a:cubicBezTo>
                    <a:cubicBezTo>
                      <a:pt x="343122" y="933670"/>
                      <a:pt x="349134" y="932873"/>
                      <a:pt x="354676" y="931026"/>
                    </a:cubicBezTo>
                    <a:lnTo>
                      <a:pt x="437803" y="875608"/>
                    </a:lnTo>
                    <a:lnTo>
                      <a:pt x="471054" y="853440"/>
                    </a:lnTo>
                    <a:lnTo>
                      <a:pt x="520930" y="803564"/>
                    </a:lnTo>
                    <a:cubicBezTo>
                      <a:pt x="526472" y="798022"/>
                      <a:pt x="530121" y="789418"/>
                      <a:pt x="537556" y="786939"/>
                    </a:cubicBezTo>
                    <a:lnTo>
                      <a:pt x="554181" y="781397"/>
                    </a:lnTo>
                    <a:cubicBezTo>
                      <a:pt x="602756" y="732822"/>
                      <a:pt x="541138" y="792266"/>
                      <a:pt x="587432" y="753688"/>
                    </a:cubicBezTo>
                    <a:cubicBezTo>
                      <a:pt x="593453" y="748671"/>
                      <a:pt x="597871" y="741874"/>
                      <a:pt x="604058" y="737062"/>
                    </a:cubicBezTo>
                    <a:cubicBezTo>
                      <a:pt x="614573" y="728884"/>
                      <a:pt x="626225" y="722284"/>
                      <a:pt x="637309" y="714895"/>
                    </a:cubicBezTo>
                    <a:cubicBezTo>
                      <a:pt x="676475" y="688784"/>
                      <a:pt x="628004" y="721541"/>
                      <a:pt x="676101" y="687186"/>
                    </a:cubicBezTo>
                    <a:cubicBezTo>
                      <a:pt x="681521" y="683315"/>
                      <a:pt x="687749" y="680527"/>
                      <a:pt x="692727" y="676102"/>
                    </a:cubicBezTo>
                    <a:cubicBezTo>
                      <a:pt x="737584" y="636229"/>
                      <a:pt x="708322" y="648736"/>
                      <a:pt x="742603" y="637310"/>
                    </a:cubicBezTo>
                    <a:cubicBezTo>
                      <a:pt x="774118" y="605795"/>
                      <a:pt x="743775" y="631181"/>
                      <a:pt x="775854" y="615142"/>
                    </a:cubicBezTo>
                    <a:cubicBezTo>
                      <a:pt x="781811" y="612163"/>
                      <a:pt x="786394" y="606764"/>
                      <a:pt x="792480" y="604059"/>
                    </a:cubicBezTo>
                    <a:cubicBezTo>
                      <a:pt x="803156" y="599314"/>
                      <a:pt x="825730" y="592975"/>
                      <a:pt x="825730" y="592975"/>
                    </a:cubicBezTo>
                    <a:cubicBezTo>
                      <a:pt x="846050" y="594822"/>
                      <a:pt x="866491" y="595631"/>
                      <a:pt x="886690" y="598517"/>
                    </a:cubicBezTo>
                    <a:cubicBezTo>
                      <a:pt x="892473" y="599343"/>
                      <a:pt x="898455" y="600819"/>
                      <a:pt x="903316" y="604059"/>
                    </a:cubicBezTo>
                    <a:cubicBezTo>
                      <a:pt x="944829" y="631734"/>
                      <a:pt x="897034" y="613048"/>
                      <a:pt x="936567" y="626226"/>
                    </a:cubicBezTo>
                    <a:cubicBezTo>
                      <a:pt x="938414" y="631768"/>
                      <a:pt x="937978" y="638720"/>
                      <a:pt x="942109" y="642851"/>
                    </a:cubicBezTo>
                    <a:cubicBezTo>
                      <a:pt x="951528" y="652270"/>
                      <a:pt x="964276" y="657630"/>
                      <a:pt x="975360" y="665019"/>
                    </a:cubicBezTo>
                    <a:cubicBezTo>
                      <a:pt x="980902" y="668713"/>
                      <a:pt x="985667" y="673996"/>
                      <a:pt x="991985" y="676102"/>
                    </a:cubicBezTo>
                    <a:cubicBezTo>
                      <a:pt x="997527" y="677949"/>
                      <a:pt x="1003385" y="679032"/>
                      <a:pt x="1008610" y="681644"/>
                    </a:cubicBezTo>
                    <a:cubicBezTo>
                      <a:pt x="1014567" y="684623"/>
                      <a:pt x="1019149" y="690023"/>
                      <a:pt x="1025236" y="692728"/>
                    </a:cubicBezTo>
                    <a:cubicBezTo>
                      <a:pt x="1035912" y="697473"/>
                      <a:pt x="1047403" y="700117"/>
                      <a:pt x="1058487" y="703811"/>
                    </a:cubicBezTo>
                    <a:lnTo>
                      <a:pt x="1075112" y="709353"/>
                    </a:lnTo>
                    <a:cubicBezTo>
                      <a:pt x="1078809" y="709069"/>
                      <a:pt x="1167442" y="703822"/>
                      <a:pt x="1185949" y="698270"/>
                    </a:cubicBezTo>
                    <a:cubicBezTo>
                      <a:pt x="1192328" y="696356"/>
                      <a:pt x="1197032" y="690881"/>
                      <a:pt x="1202574" y="687186"/>
                    </a:cubicBezTo>
                    <a:lnTo>
                      <a:pt x="1224741" y="620684"/>
                    </a:lnTo>
                    <a:lnTo>
                      <a:pt x="1230283" y="604059"/>
                    </a:lnTo>
                    <a:cubicBezTo>
                      <a:pt x="1232130" y="598517"/>
                      <a:pt x="1232320" y="592106"/>
                      <a:pt x="1235825" y="587433"/>
                    </a:cubicBezTo>
                    <a:cubicBezTo>
                      <a:pt x="1260439" y="554614"/>
                      <a:pt x="1247331" y="572944"/>
                      <a:pt x="1274618" y="532015"/>
                    </a:cubicBezTo>
                    <a:lnTo>
                      <a:pt x="1285701" y="515390"/>
                    </a:lnTo>
                    <a:cubicBezTo>
                      <a:pt x="1289396" y="509848"/>
                      <a:pt x="1294679" y="505083"/>
                      <a:pt x="1296785" y="498764"/>
                    </a:cubicBezTo>
                    <a:cubicBezTo>
                      <a:pt x="1309975" y="459195"/>
                      <a:pt x="1301388" y="475234"/>
                      <a:pt x="1318952" y="448888"/>
                    </a:cubicBezTo>
                    <a:cubicBezTo>
                      <a:pt x="1333614" y="390241"/>
                      <a:pt x="1313707" y="459305"/>
                      <a:pt x="1335578" y="410095"/>
                    </a:cubicBezTo>
                    <a:cubicBezTo>
                      <a:pt x="1356585" y="362829"/>
                      <a:pt x="1331778" y="388006"/>
                      <a:pt x="1368829" y="360219"/>
                    </a:cubicBezTo>
                    <a:cubicBezTo>
                      <a:pt x="1380542" y="342648"/>
                      <a:pt x="1394181" y="319833"/>
                      <a:pt x="1413163" y="310342"/>
                    </a:cubicBezTo>
                    <a:lnTo>
                      <a:pt x="1435330" y="299259"/>
                    </a:lnTo>
                    <a:cubicBezTo>
                      <a:pt x="1440872" y="293717"/>
                      <a:pt x="1445435" y="286981"/>
                      <a:pt x="1451956" y="282633"/>
                    </a:cubicBezTo>
                    <a:cubicBezTo>
                      <a:pt x="1456816" y="279393"/>
                      <a:pt x="1464020" y="280740"/>
                      <a:pt x="1468581" y="277091"/>
                    </a:cubicBezTo>
                    <a:cubicBezTo>
                      <a:pt x="1473782" y="272930"/>
                      <a:pt x="1474652" y="264852"/>
                      <a:pt x="1479665" y="260466"/>
                    </a:cubicBezTo>
                    <a:cubicBezTo>
                      <a:pt x="1489690" y="251694"/>
                      <a:pt x="1501832" y="245688"/>
                      <a:pt x="1512916" y="238299"/>
                    </a:cubicBezTo>
                    <a:cubicBezTo>
                      <a:pt x="1518458" y="234604"/>
                      <a:pt x="1523222" y="229321"/>
                      <a:pt x="1529541" y="227215"/>
                    </a:cubicBezTo>
                    <a:cubicBezTo>
                      <a:pt x="1590174" y="207004"/>
                      <a:pt x="1498337" y="239236"/>
                      <a:pt x="1562792" y="210590"/>
                    </a:cubicBezTo>
                    <a:cubicBezTo>
                      <a:pt x="1573468" y="205845"/>
                      <a:pt x="1586322" y="205987"/>
                      <a:pt x="1596043" y="199506"/>
                    </a:cubicBezTo>
                    <a:cubicBezTo>
                      <a:pt x="1643683" y="167746"/>
                      <a:pt x="1583413" y="205820"/>
                      <a:pt x="1629294" y="182880"/>
                    </a:cubicBezTo>
                    <a:cubicBezTo>
                      <a:pt x="1635251" y="179901"/>
                      <a:pt x="1639798" y="174421"/>
                      <a:pt x="1645920" y="171797"/>
                    </a:cubicBezTo>
                    <a:cubicBezTo>
                      <a:pt x="1670783" y="161142"/>
                      <a:pt x="1663140" y="171499"/>
                      <a:pt x="1684712" y="160713"/>
                    </a:cubicBezTo>
                    <a:cubicBezTo>
                      <a:pt x="1727684" y="139228"/>
                      <a:pt x="1676176" y="158018"/>
                      <a:pt x="1717963" y="144088"/>
                    </a:cubicBezTo>
                    <a:cubicBezTo>
                      <a:pt x="1723505" y="138546"/>
                      <a:pt x="1728068" y="131810"/>
                      <a:pt x="1734589" y="127462"/>
                    </a:cubicBezTo>
                    <a:cubicBezTo>
                      <a:pt x="1739449" y="124222"/>
                      <a:pt x="1745989" y="124532"/>
                      <a:pt x="1751214" y="121920"/>
                    </a:cubicBezTo>
                    <a:cubicBezTo>
                      <a:pt x="1757171" y="118941"/>
                      <a:pt x="1761883" y="113816"/>
                      <a:pt x="1767840" y="110837"/>
                    </a:cubicBezTo>
                    <a:cubicBezTo>
                      <a:pt x="1773065" y="108225"/>
                      <a:pt x="1779359" y="108132"/>
                      <a:pt x="1784465" y="105295"/>
                    </a:cubicBezTo>
                    <a:cubicBezTo>
                      <a:pt x="1796110" y="98826"/>
                      <a:pt x="1805802" y="89085"/>
                      <a:pt x="1817716" y="83128"/>
                    </a:cubicBezTo>
                    <a:cubicBezTo>
                      <a:pt x="1825105" y="79433"/>
                      <a:pt x="1832710" y="76143"/>
                      <a:pt x="1839883" y="72044"/>
                    </a:cubicBezTo>
                    <a:cubicBezTo>
                      <a:pt x="1845666" y="68739"/>
                      <a:pt x="1850551" y="63939"/>
                      <a:pt x="1856509" y="60960"/>
                    </a:cubicBezTo>
                    <a:cubicBezTo>
                      <a:pt x="1861734" y="58348"/>
                      <a:pt x="1867592" y="57266"/>
                      <a:pt x="1873134" y="55419"/>
                    </a:cubicBezTo>
                    <a:cubicBezTo>
                      <a:pt x="1878676" y="51724"/>
                      <a:pt x="1884340" y="48206"/>
                      <a:pt x="1889760" y="44335"/>
                    </a:cubicBezTo>
                    <a:cubicBezTo>
                      <a:pt x="1897276" y="38967"/>
                      <a:pt x="1903666" y="31841"/>
                      <a:pt x="1911927" y="27710"/>
                    </a:cubicBezTo>
                    <a:cubicBezTo>
                      <a:pt x="1922377" y="22485"/>
                      <a:pt x="1934094" y="20321"/>
                      <a:pt x="1945178" y="16626"/>
                    </a:cubicBezTo>
                    <a:cubicBezTo>
                      <a:pt x="1950720" y="14779"/>
                      <a:pt x="1956943" y="14324"/>
                      <a:pt x="1961803" y="11084"/>
                    </a:cubicBezTo>
                    <a:lnTo>
                      <a:pt x="1978429" y="0"/>
                    </a:lnTo>
                    <a:lnTo>
                      <a:pt x="2011680" y="11084"/>
                    </a:lnTo>
                    <a:lnTo>
                      <a:pt x="2028305" y="16626"/>
                    </a:lnTo>
                    <a:cubicBezTo>
                      <a:pt x="2033847" y="22168"/>
                      <a:pt x="2038409" y="28904"/>
                      <a:pt x="2044930" y="33251"/>
                    </a:cubicBezTo>
                    <a:cubicBezTo>
                      <a:pt x="2049791" y="36491"/>
                      <a:pt x="2056331" y="36180"/>
                      <a:pt x="2061556" y="38793"/>
                    </a:cubicBezTo>
                    <a:cubicBezTo>
                      <a:pt x="2067513" y="41772"/>
                      <a:pt x="2072639" y="46182"/>
                      <a:pt x="2078181" y="49877"/>
                    </a:cubicBezTo>
                    <a:cubicBezTo>
                      <a:pt x="2085570" y="60961"/>
                      <a:pt x="2096137" y="70490"/>
                      <a:pt x="2100349" y="83128"/>
                    </a:cubicBezTo>
                    <a:cubicBezTo>
                      <a:pt x="2106672" y="102098"/>
                      <a:pt x="2115182" y="137351"/>
                      <a:pt x="2133600" y="149630"/>
                    </a:cubicBezTo>
                    <a:lnTo>
                      <a:pt x="2166850" y="171797"/>
                    </a:lnTo>
                    <a:cubicBezTo>
                      <a:pt x="2172392" y="175492"/>
                      <a:pt x="2177157" y="180774"/>
                      <a:pt x="2183476" y="182880"/>
                    </a:cubicBezTo>
                    <a:cubicBezTo>
                      <a:pt x="2194560" y="186575"/>
                      <a:pt x="2206277" y="188739"/>
                      <a:pt x="2216727" y="193964"/>
                    </a:cubicBezTo>
                    <a:cubicBezTo>
                      <a:pt x="2224116" y="197659"/>
                      <a:pt x="2231057" y="202436"/>
                      <a:pt x="2238894" y="205048"/>
                    </a:cubicBezTo>
                    <a:cubicBezTo>
                      <a:pt x="2270955" y="215735"/>
                      <a:pt x="2289539" y="217033"/>
                      <a:pt x="2322021" y="221673"/>
                    </a:cubicBezTo>
                    <a:cubicBezTo>
                      <a:pt x="2327563" y="223520"/>
                      <a:pt x="2333786" y="223975"/>
                      <a:pt x="2338647" y="227215"/>
                    </a:cubicBezTo>
                    <a:cubicBezTo>
                      <a:pt x="2358315" y="240327"/>
                      <a:pt x="2360573" y="253958"/>
                      <a:pt x="2366356" y="277091"/>
                    </a:cubicBezTo>
                    <a:cubicBezTo>
                      <a:pt x="2368203" y="284480"/>
                      <a:pt x="2370246" y="291824"/>
                      <a:pt x="2371898" y="299259"/>
                    </a:cubicBezTo>
                    <a:cubicBezTo>
                      <a:pt x="2378747" y="330078"/>
                      <a:pt x="2376962" y="327111"/>
                      <a:pt x="2382981" y="360219"/>
                    </a:cubicBezTo>
                    <a:cubicBezTo>
                      <a:pt x="2384666" y="369486"/>
                      <a:pt x="2386045" y="378841"/>
                      <a:pt x="2388523" y="387928"/>
                    </a:cubicBezTo>
                    <a:cubicBezTo>
                      <a:pt x="2391597" y="399200"/>
                      <a:pt x="2393126" y="411458"/>
                      <a:pt x="2399607" y="421179"/>
                    </a:cubicBezTo>
                    <a:cubicBezTo>
                      <a:pt x="2403301" y="426721"/>
                      <a:pt x="2407712" y="431847"/>
                      <a:pt x="2410690" y="437804"/>
                    </a:cubicBezTo>
                    <a:cubicBezTo>
                      <a:pt x="2413302" y="443029"/>
                      <a:pt x="2412991" y="449569"/>
                      <a:pt x="2416232" y="454430"/>
                    </a:cubicBezTo>
                    <a:cubicBezTo>
                      <a:pt x="2420579" y="460951"/>
                      <a:pt x="2427841" y="465034"/>
                      <a:pt x="2432858" y="471055"/>
                    </a:cubicBezTo>
                    <a:cubicBezTo>
                      <a:pt x="2452141" y="494194"/>
                      <a:pt x="2433273" y="484124"/>
                      <a:pt x="2460567" y="493222"/>
                    </a:cubicBezTo>
                    <a:cubicBezTo>
                      <a:pt x="2486686" y="532404"/>
                      <a:pt x="2452575" y="485230"/>
                      <a:pt x="2493818" y="526473"/>
                    </a:cubicBezTo>
                    <a:cubicBezTo>
                      <a:pt x="2530763" y="563418"/>
                      <a:pt x="2477191" y="524627"/>
                      <a:pt x="2521527" y="554182"/>
                    </a:cubicBezTo>
                    <a:cubicBezTo>
                      <a:pt x="2525177" y="565133"/>
                      <a:pt x="2528386" y="579621"/>
                      <a:pt x="2538152" y="587433"/>
                    </a:cubicBezTo>
                    <a:cubicBezTo>
                      <a:pt x="2542714" y="591082"/>
                      <a:pt x="2549236" y="591128"/>
                      <a:pt x="2554778" y="592975"/>
                    </a:cubicBezTo>
                    <a:cubicBezTo>
                      <a:pt x="2565567" y="625341"/>
                      <a:pt x="2551878" y="595617"/>
                      <a:pt x="2576945" y="620684"/>
                    </a:cubicBezTo>
                    <a:cubicBezTo>
                      <a:pt x="2581655" y="625394"/>
                      <a:pt x="2583319" y="632600"/>
                      <a:pt x="2588029" y="637310"/>
                    </a:cubicBezTo>
                    <a:cubicBezTo>
                      <a:pt x="2598771" y="648052"/>
                      <a:pt x="2607759" y="649428"/>
                      <a:pt x="2621280" y="653935"/>
                    </a:cubicBezTo>
                    <a:cubicBezTo>
                      <a:pt x="2626822" y="659477"/>
                      <a:pt x="2631054" y="666754"/>
                      <a:pt x="2637905" y="670560"/>
                    </a:cubicBezTo>
                    <a:cubicBezTo>
                      <a:pt x="2657361" y="681369"/>
                      <a:pt x="2678026" y="681976"/>
                      <a:pt x="2698865" y="687186"/>
                    </a:cubicBezTo>
                    <a:cubicBezTo>
                      <a:pt x="2704532" y="688603"/>
                      <a:pt x="2709948" y="690881"/>
                      <a:pt x="2715490" y="692728"/>
                    </a:cubicBezTo>
                    <a:cubicBezTo>
                      <a:pt x="2750588" y="690881"/>
                      <a:pt x="2785888" y="691374"/>
                      <a:pt x="2820785" y="687186"/>
                    </a:cubicBezTo>
                    <a:cubicBezTo>
                      <a:pt x="2832385" y="685794"/>
                      <a:pt x="2842952" y="679797"/>
                      <a:pt x="2854036" y="676102"/>
                    </a:cubicBezTo>
                    <a:lnTo>
                      <a:pt x="2920538" y="653935"/>
                    </a:lnTo>
                    <a:cubicBezTo>
                      <a:pt x="2981167" y="633725"/>
                      <a:pt x="2889333" y="665956"/>
                      <a:pt x="2953789" y="637310"/>
                    </a:cubicBezTo>
                    <a:cubicBezTo>
                      <a:pt x="2964465" y="632565"/>
                      <a:pt x="2975956" y="629921"/>
                      <a:pt x="2987040" y="626226"/>
                    </a:cubicBezTo>
                    <a:lnTo>
                      <a:pt x="3003665" y="620684"/>
                    </a:lnTo>
                    <a:lnTo>
                      <a:pt x="3020290" y="615142"/>
                    </a:lnTo>
                    <a:cubicBezTo>
                      <a:pt x="3046152" y="616989"/>
                      <a:pt x="3072343" y="616178"/>
                      <a:pt x="3097876" y="620684"/>
                    </a:cubicBezTo>
                    <a:cubicBezTo>
                      <a:pt x="3104435" y="621842"/>
                      <a:pt x="3108544" y="628789"/>
                      <a:pt x="3114501" y="631768"/>
                    </a:cubicBezTo>
                    <a:cubicBezTo>
                      <a:pt x="3119726" y="634381"/>
                      <a:pt x="3125902" y="634698"/>
                      <a:pt x="3131127" y="637310"/>
                    </a:cubicBezTo>
                    <a:cubicBezTo>
                      <a:pt x="3174100" y="658796"/>
                      <a:pt x="3122587" y="640005"/>
                      <a:pt x="3164378" y="653935"/>
                    </a:cubicBezTo>
                    <a:cubicBezTo>
                      <a:pt x="3169920" y="657630"/>
                      <a:pt x="3175046" y="662040"/>
                      <a:pt x="3181003" y="665019"/>
                    </a:cubicBezTo>
                    <a:cubicBezTo>
                      <a:pt x="3186228" y="667631"/>
                      <a:pt x="3192557" y="667662"/>
                      <a:pt x="3197629" y="670560"/>
                    </a:cubicBezTo>
                    <a:cubicBezTo>
                      <a:pt x="3224039" y="685651"/>
                      <a:pt x="3214984" y="685947"/>
                      <a:pt x="3236421" y="703811"/>
                    </a:cubicBezTo>
                    <a:cubicBezTo>
                      <a:pt x="3250745" y="715748"/>
                      <a:pt x="3253010" y="714883"/>
                      <a:pt x="3269672" y="720437"/>
                    </a:cubicBezTo>
                    <a:cubicBezTo>
                      <a:pt x="3275214" y="725979"/>
                      <a:pt x="3279777" y="732715"/>
                      <a:pt x="3286298" y="737062"/>
                    </a:cubicBezTo>
                    <a:cubicBezTo>
                      <a:pt x="3291158" y="740302"/>
                      <a:pt x="3297698" y="739992"/>
                      <a:pt x="3302923" y="742604"/>
                    </a:cubicBezTo>
                    <a:cubicBezTo>
                      <a:pt x="3308880" y="745583"/>
                      <a:pt x="3313462" y="750983"/>
                      <a:pt x="3319549" y="753688"/>
                    </a:cubicBezTo>
                    <a:cubicBezTo>
                      <a:pt x="3342557" y="763914"/>
                      <a:pt x="3356806" y="765572"/>
                      <a:pt x="3380509" y="770313"/>
                    </a:cubicBezTo>
                    <a:cubicBezTo>
                      <a:pt x="3386051" y="774008"/>
                      <a:pt x="3391012" y="778773"/>
                      <a:pt x="3397134" y="781397"/>
                    </a:cubicBezTo>
                    <a:cubicBezTo>
                      <a:pt x="3404135" y="784397"/>
                      <a:pt x="3411978" y="784847"/>
                      <a:pt x="3419301" y="786939"/>
                    </a:cubicBezTo>
                    <a:cubicBezTo>
                      <a:pt x="3424918" y="788544"/>
                      <a:pt x="3430099" y="792078"/>
                      <a:pt x="3435927" y="792480"/>
                    </a:cubicBezTo>
                    <a:cubicBezTo>
                      <a:pt x="3483878" y="795787"/>
                      <a:pt x="3531985" y="796175"/>
                      <a:pt x="3580014" y="798022"/>
                    </a:cubicBezTo>
                    <a:lnTo>
                      <a:pt x="3629890" y="814648"/>
                    </a:lnTo>
                    <a:lnTo>
                      <a:pt x="3663141" y="825731"/>
                    </a:lnTo>
                    <a:lnTo>
                      <a:pt x="3707476" y="831273"/>
                    </a:lnTo>
                    <a:cubicBezTo>
                      <a:pt x="3713018" y="833120"/>
                      <a:pt x="3718484" y="835210"/>
                      <a:pt x="3724101" y="836815"/>
                    </a:cubicBezTo>
                    <a:cubicBezTo>
                      <a:pt x="3731425" y="838908"/>
                      <a:pt x="3739268" y="839357"/>
                      <a:pt x="3746269" y="842357"/>
                    </a:cubicBezTo>
                    <a:cubicBezTo>
                      <a:pt x="3752391" y="844981"/>
                      <a:pt x="3756635" y="851164"/>
                      <a:pt x="3762894" y="853440"/>
                    </a:cubicBezTo>
                    <a:cubicBezTo>
                      <a:pt x="3777210" y="858646"/>
                      <a:pt x="3792451" y="860829"/>
                      <a:pt x="3807229" y="864524"/>
                    </a:cubicBezTo>
                    <a:lnTo>
                      <a:pt x="3829396" y="870066"/>
                    </a:lnTo>
                    <a:cubicBezTo>
                      <a:pt x="3834938" y="873761"/>
                      <a:pt x="3839785" y="878811"/>
                      <a:pt x="3846021" y="881150"/>
                    </a:cubicBezTo>
                    <a:cubicBezTo>
                      <a:pt x="3854840" y="884457"/>
                      <a:pt x="3864592" y="884407"/>
                      <a:pt x="3873730" y="886691"/>
                    </a:cubicBezTo>
                    <a:cubicBezTo>
                      <a:pt x="3879397" y="888108"/>
                      <a:pt x="3884814" y="890386"/>
                      <a:pt x="3890356" y="892233"/>
                    </a:cubicBezTo>
                    <a:cubicBezTo>
                      <a:pt x="3894051" y="897775"/>
                      <a:pt x="3896730" y="904149"/>
                      <a:pt x="3901440" y="908859"/>
                    </a:cubicBezTo>
                    <a:cubicBezTo>
                      <a:pt x="3936504" y="943924"/>
                      <a:pt x="3929497" y="933649"/>
                      <a:pt x="3956858" y="953193"/>
                    </a:cubicBezTo>
                    <a:cubicBezTo>
                      <a:pt x="3964374" y="958562"/>
                      <a:pt x="3971458" y="964522"/>
                      <a:pt x="3979025" y="969819"/>
                    </a:cubicBezTo>
                    <a:cubicBezTo>
                      <a:pt x="3989938" y="977458"/>
                      <a:pt x="4012276" y="991986"/>
                      <a:pt x="4012276" y="991986"/>
                    </a:cubicBezTo>
                    <a:cubicBezTo>
                      <a:pt x="4015971" y="997528"/>
                      <a:pt x="4018409" y="1004155"/>
                      <a:pt x="4023360" y="1008611"/>
                    </a:cubicBezTo>
                    <a:cubicBezTo>
                      <a:pt x="4041099" y="1024576"/>
                      <a:pt x="4063834" y="1039289"/>
                      <a:pt x="4084320" y="1052946"/>
                    </a:cubicBezTo>
                    <a:cubicBezTo>
                      <a:pt x="4116083" y="1100592"/>
                      <a:pt x="4073788" y="1044519"/>
                      <a:pt x="4112029" y="1075113"/>
                    </a:cubicBezTo>
                    <a:cubicBezTo>
                      <a:pt x="4147836" y="1103760"/>
                      <a:pt x="4097950" y="1083353"/>
                      <a:pt x="4139738" y="1097280"/>
                    </a:cubicBezTo>
                    <a:cubicBezTo>
                      <a:pt x="4160056" y="1127760"/>
                      <a:pt x="4139739" y="1101900"/>
                      <a:pt x="4167447" y="1124990"/>
                    </a:cubicBezTo>
                    <a:cubicBezTo>
                      <a:pt x="4188965" y="1142921"/>
                      <a:pt x="4175390" y="1141615"/>
                      <a:pt x="4189614" y="1141615"/>
                    </a:cubicBezTo>
                  </a:path>
                </a:pathLst>
              </a:custGeom>
              <a:ln>
                <a:solidFill>
                  <a:schemeClr val="accent6">
                    <a:lumMod val="50000"/>
                  </a:schemeClr>
                </a:solidFill>
                <a:prstDash val="dashDot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8122781" y="4775956"/>
              <a:ext cx="5004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b="1" dirty="0" smtClean="0"/>
                <a:t>30 m</a:t>
              </a:r>
              <a:endParaRPr lang="en-GB" sz="1200" b="1" dirty="0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3558296" y="4175278"/>
            <a:ext cx="3826001" cy="1037970"/>
            <a:chOff x="3377438" y="4071340"/>
            <a:chExt cx="2712749" cy="699709"/>
          </a:xfrm>
        </p:grpSpPr>
        <p:grpSp>
          <p:nvGrpSpPr>
            <p:cNvPr id="43" name="Group 42"/>
            <p:cNvGrpSpPr/>
            <p:nvPr/>
          </p:nvGrpSpPr>
          <p:grpSpPr>
            <a:xfrm rot="960513">
              <a:off x="3641238" y="4415584"/>
              <a:ext cx="1915076" cy="308561"/>
              <a:chOff x="3635824" y="4071340"/>
              <a:chExt cx="1915076" cy="308561"/>
            </a:xfrm>
          </p:grpSpPr>
          <p:sp>
            <p:nvSpPr>
              <p:cNvPr id="44" name="Oval 43"/>
              <p:cNvSpPr/>
              <p:nvPr/>
            </p:nvSpPr>
            <p:spPr>
              <a:xfrm>
                <a:off x="3635824" y="4334182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4480399" y="4219960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4048991" y="4277588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4259939" y="4248446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3845607" y="4308559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4660606" y="4185562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5505181" y="4071340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5073773" y="4128968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5284721" y="4099826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4870389" y="4159939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3377438" y="4071340"/>
              <a:ext cx="2712749" cy="699709"/>
              <a:chOff x="3377438" y="4071340"/>
              <a:chExt cx="2712749" cy="699709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3377438" y="4096988"/>
                <a:ext cx="2712749" cy="674061"/>
                <a:chOff x="1972462" y="2516385"/>
                <a:chExt cx="2712749" cy="364321"/>
              </a:xfrm>
            </p:grpSpPr>
            <p:cxnSp>
              <p:nvCxnSpPr>
                <p:cNvPr id="11" name="Straight Connector 10"/>
                <p:cNvCxnSpPr/>
                <p:nvPr/>
              </p:nvCxnSpPr>
              <p:spPr>
                <a:xfrm>
                  <a:off x="1972462" y="2680251"/>
                  <a:ext cx="2712749" cy="11552"/>
                </a:xfrm>
                <a:prstGeom prst="line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Connector 14"/>
                <p:cNvCxnSpPr/>
                <p:nvPr/>
              </p:nvCxnSpPr>
              <p:spPr>
                <a:xfrm>
                  <a:off x="1972462" y="2680251"/>
                  <a:ext cx="2096928" cy="152400"/>
                </a:xfrm>
                <a:prstGeom prst="line">
                  <a:avLst/>
                </a:prstGeom>
                <a:ln>
                  <a:prstDash val="dash"/>
                  <a:tailEnd type="triangle"/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/>
                <p:cNvCxnSpPr/>
                <p:nvPr/>
              </p:nvCxnSpPr>
              <p:spPr>
                <a:xfrm flipV="1">
                  <a:off x="1972462" y="2516385"/>
                  <a:ext cx="2096928" cy="163866"/>
                </a:xfrm>
                <a:prstGeom prst="line">
                  <a:avLst/>
                </a:prstGeom>
                <a:ln>
                  <a:prstDash val="dash"/>
                  <a:tailEnd type="triangle"/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sp>
              <p:nvSpPr>
                <p:cNvPr id="17" name="Arc 16"/>
                <p:cNvSpPr/>
                <p:nvPr/>
              </p:nvSpPr>
              <p:spPr>
                <a:xfrm>
                  <a:off x="3341603" y="2574247"/>
                  <a:ext cx="45719" cy="188903"/>
                </a:xfrm>
                <a:prstGeom prst="arc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" name="Arc 17"/>
                <p:cNvSpPr/>
                <p:nvPr/>
              </p:nvSpPr>
              <p:spPr>
                <a:xfrm>
                  <a:off x="3539722" y="2691803"/>
                  <a:ext cx="45719" cy="188903"/>
                </a:xfrm>
                <a:prstGeom prst="arc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3456486" y="2551365"/>
                  <a:ext cx="543739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CH" sz="1000" b="1" dirty="0" smtClean="0"/>
                    <a:t>0.1deg</a:t>
                  </a:r>
                  <a:endParaRPr lang="en-GB" sz="1000" b="1" dirty="0"/>
                </a:p>
              </p:txBody>
            </p:sp>
          </p:grpSp>
          <p:sp>
            <p:nvSpPr>
              <p:cNvPr id="23" name="Oval 22"/>
              <p:cNvSpPr/>
              <p:nvPr/>
            </p:nvSpPr>
            <p:spPr>
              <a:xfrm>
                <a:off x="5343522" y="4107595"/>
                <a:ext cx="372818" cy="585150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n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25" name="Group 24"/>
              <p:cNvGrpSpPr/>
              <p:nvPr/>
            </p:nvGrpSpPr>
            <p:grpSpPr>
              <a:xfrm>
                <a:off x="3635824" y="4071340"/>
                <a:ext cx="1915076" cy="308561"/>
                <a:chOff x="3635824" y="4071340"/>
                <a:chExt cx="1915076" cy="308561"/>
              </a:xfrm>
            </p:grpSpPr>
            <p:sp>
              <p:nvSpPr>
                <p:cNvPr id="24" name="Oval 23"/>
                <p:cNvSpPr/>
                <p:nvPr/>
              </p:nvSpPr>
              <p:spPr>
                <a:xfrm>
                  <a:off x="3635824" y="4334182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" name="Oval 26"/>
                <p:cNvSpPr/>
                <p:nvPr/>
              </p:nvSpPr>
              <p:spPr>
                <a:xfrm>
                  <a:off x="4480399" y="4219960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" name="Oval 27"/>
                <p:cNvSpPr/>
                <p:nvPr/>
              </p:nvSpPr>
              <p:spPr>
                <a:xfrm>
                  <a:off x="4048991" y="4277588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" name="Oval 28"/>
                <p:cNvSpPr/>
                <p:nvPr/>
              </p:nvSpPr>
              <p:spPr>
                <a:xfrm>
                  <a:off x="4259939" y="4248446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" name="Oval 29"/>
                <p:cNvSpPr/>
                <p:nvPr/>
              </p:nvSpPr>
              <p:spPr>
                <a:xfrm>
                  <a:off x="3845607" y="4308559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7" name="Oval 36"/>
                <p:cNvSpPr/>
                <p:nvPr/>
              </p:nvSpPr>
              <p:spPr>
                <a:xfrm>
                  <a:off x="4660606" y="4185562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8" name="Oval 37"/>
                <p:cNvSpPr/>
                <p:nvPr/>
              </p:nvSpPr>
              <p:spPr>
                <a:xfrm>
                  <a:off x="5505181" y="4071340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9" name="Oval 38"/>
                <p:cNvSpPr/>
                <p:nvPr/>
              </p:nvSpPr>
              <p:spPr>
                <a:xfrm>
                  <a:off x="5073773" y="4128968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0" name="Oval 39"/>
                <p:cNvSpPr/>
                <p:nvPr/>
              </p:nvSpPr>
              <p:spPr>
                <a:xfrm>
                  <a:off x="5284721" y="4099826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1" name="Oval 40"/>
                <p:cNvSpPr/>
                <p:nvPr/>
              </p:nvSpPr>
              <p:spPr>
                <a:xfrm>
                  <a:off x="4870389" y="4159939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54" name="Group 53"/>
              <p:cNvGrpSpPr/>
              <p:nvPr/>
            </p:nvGrpSpPr>
            <p:grpSpPr>
              <a:xfrm rot="735748">
                <a:off x="3602043" y="4316911"/>
                <a:ext cx="1915076" cy="308561"/>
                <a:chOff x="3635824" y="4071340"/>
                <a:chExt cx="1915076" cy="308561"/>
              </a:xfrm>
            </p:grpSpPr>
            <p:sp>
              <p:nvSpPr>
                <p:cNvPr id="55" name="Oval 54"/>
                <p:cNvSpPr/>
                <p:nvPr/>
              </p:nvSpPr>
              <p:spPr>
                <a:xfrm>
                  <a:off x="3635824" y="4334182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6" name="Oval 55"/>
                <p:cNvSpPr/>
                <p:nvPr/>
              </p:nvSpPr>
              <p:spPr>
                <a:xfrm>
                  <a:off x="4480399" y="4219960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7" name="Oval 56"/>
                <p:cNvSpPr/>
                <p:nvPr/>
              </p:nvSpPr>
              <p:spPr>
                <a:xfrm>
                  <a:off x="4048991" y="4277588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8" name="Oval 57"/>
                <p:cNvSpPr/>
                <p:nvPr/>
              </p:nvSpPr>
              <p:spPr>
                <a:xfrm>
                  <a:off x="4259939" y="4248446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9" name="Oval 58"/>
                <p:cNvSpPr/>
                <p:nvPr/>
              </p:nvSpPr>
              <p:spPr>
                <a:xfrm>
                  <a:off x="3845607" y="4308559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0" name="Oval 59"/>
                <p:cNvSpPr/>
                <p:nvPr/>
              </p:nvSpPr>
              <p:spPr>
                <a:xfrm>
                  <a:off x="4660606" y="4185562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1" name="Oval 60"/>
                <p:cNvSpPr/>
                <p:nvPr/>
              </p:nvSpPr>
              <p:spPr>
                <a:xfrm>
                  <a:off x="5505181" y="4071340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" name="Oval 61"/>
                <p:cNvSpPr/>
                <p:nvPr/>
              </p:nvSpPr>
              <p:spPr>
                <a:xfrm>
                  <a:off x="5073773" y="4128968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" name="Oval 62"/>
                <p:cNvSpPr/>
                <p:nvPr/>
              </p:nvSpPr>
              <p:spPr>
                <a:xfrm>
                  <a:off x="5284721" y="4099826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" name="Oval 63"/>
                <p:cNvSpPr/>
                <p:nvPr/>
              </p:nvSpPr>
              <p:spPr>
                <a:xfrm>
                  <a:off x="4870389" y="4159939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66" name="Oval 65"/>
              <p:cNvSpPr/>
              <p:nvPr/>
            </p:nvSpPr>
            <p:spPr>
              <a:xfrm rot="208921">
                <a:off x="3592467" y="4367366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7" name="Oval 66"/>
              <p:cNvSpPr/>
              <p:nvPr/>
            </p:nvSpPr>
            <p:spPr>
              <a:xfrm rot="208921">
                <a:off x="4442420" y="4304651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8" name="Oval 67"/>
              <p:cNvSpPr/>
              <p:nvPr/>
            </p:nvSpPr>
            <p:spPr>
              <a:xfrm rot="208921">
                <a:off x="4008308" y="4335971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9" name="Oval 68"/>
              <p:cNvSpPr/>
              <p:nvPr/>
            </p:nvSpPr>
            <p:spPr>
              <a:xfrm rot="208921">
                <a:off x="4220637" y="431969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0" name="Oval 69"/>
              <p:cNvSpPr/>
              <p:nvPr/>
            </p:nvSpPr>
            <p:spPr>
              <a:xfrm rot="208921">
                <a:off x="3803419" y="4354532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" name="Oval 70"/>
              <p:cNvSpPr/>
              <p:nvPr/>
            </p:nvSpPr>
            <p:spPr>
              <a:xfrm rot="208921">
                <a:off x="4624383" y="4281261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" name="Oval 71"/>
              <p:cNvSpPr/>
              <p:nvPr/>
            </p:nvSpPr>
            <p:spPr>
              <a:xfrm rot="208921">
                <a:off x="5474336" y="4218546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" name="Oval 74"/>
              <p:cNvSpPr/>
              <p:nvPr/>
            </p:nvSpPr>
            <p:spPr>
              <a:xfrm rot="208921">
                <a:off x="4835335" y="4268427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88" name="Group 87"/>
          <p:cNvGrpSpPr/>
          <p:nvPr/>
        </p:nvGrpSpPr>
        <p:grpSpPr>
          <a:xfrm>
            <a:off x="5782936" y="4162315"/>
            <a:ext cx="3533821" cy="1118704"/>
            <a:chOff x="6517284" y="4490392"/>
            <a:chExt cx="2505585" cy="754133"/>
          </a:xfrm>
        </p:grpSpPr>
        <p:sp>
          <p:nvSpPr>
            <p:cNvPr id="82" name="Freeform 81"/>
            <p:cNvSpPr/>
            <p:nvPr/>
          </p:nvSpPr>
          <p:spPr>
            <a:xfrm>
              <a:off x="6517284" y="4577653"/>
              <a:ext cx="1004675" cy="666872"/>
            </a:xfrm>
            <a:custGeom>
              <a:avLst/>
              <a:gdLst>
                <a:gd name="connsiteX0" fmla="*/ 0 w 1004675"/>
                <a:gd name="connsiteY0" fmla="*/ 666872 h 666872"/>
                <a:gd name="connsiteX1" fmla="*/ 148517 w 1004675"/>
                <a:gd name="connsiteY1" fmla="*/ 570772 h 666872"/>
                <a:gd name="connsiteX2" fmla="*/ 235880 w 1004675"/>
                <a:gd name="connsiteY2" fmla="*/ 480497 h 666872"/>
                <a:gd name="connsiteX3" fmla="*/ 297034 w 1004675"/>
                <a:gd name="connsiteY3" fmla="*/ 425167 h 666872"/>
                <a:gd name="connsiteX4" fmla="*/ 361101 w 1004675"/>
                <a:gd name="connsiteY4" fmla="*/ 393134 h 666872"/>
                <a:gd name="connsiteX5" fmla="*/ 425167 w 1004675"/>
                <a:gd name="connsiteY5" fmla="*/ 398958 h 666872"/>
                <a:gd name="connsiteX6" fmla="*/ 465936 w 1004675"/>
                <a:gd name="connsiteY6" fmla="*/ 445552 h 666872"/>
                <a:gd name="connsiteX7" fmla="*/ 527091 w 1004675"/>
                <a:gd name="connsiteY7" fmla="*/ 460112 h 666872"/>
                <a:gd name="connsiteX8" fmla="*/ 567860 w 1004675"/>
                <a:gd name="connsiteY8" fmla="*/ 445552 h 666872"/>
                <a:gd name="connsiteX9" fmla="*/ 594069 w 1004675"/>
                <a:gd name="connsiteY9" fmla="*/ 375661 h 666872"/>
                <a:gd name="connsiteX10" fmla="*/ 643575 w 1004675"/>
                <a:gd name="connsiteY10" fmla="*/ 288298 h 666872"/>
                <a:gd name="connsiteX11" fmla="*/ 669784 w 1004675"/>
                <a:gd name="connsiteY11" fmla="*/ 227144 h 666872"/>
                <a:gd name="connsiteX12" fmla="*/ 719289 w 1004675"/>
                <a:gd name="connsiteY12" fmla="*/ 189287 h 666872"/>
                <a:gd name="connsiteX13" fmla="*/ 774619 w 1004675"/>
                <a:gd name="connsiteY13" fmla="*/ 142693 h 666872"/>
                <a:gd name="connsiteX14" fmla="*/ 829949 w 1004675"/>
                <a:gd name="connsiteY14" fmla="*/ 107748 h 666872"/>
                <a:gd name="connsiteX15" fmla="*/ 905664 w 1004675"/>
                <a:gd name="connsiteY15" fmla="*/ 69891 h 666872"/>
                <a:gd name="connsiteX16" fmla="*/ 963906 w 1004675"/>
                <a:gd name="connsiteY16" fmla="*/ 20385 h 666872"/>
                <a:gd name="connsiteX17" fmla="*/ 1004675 w 1004675"/>
                <a:gd name="connsiteY17" fmla="*/ 0 h 666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004675" h="666872">
                  <a:moveTo>
                    <a:pt x="0" y="666872"/>
                  </a:moveTo>
                  <a:cubicBezTo>
                    <a:pt x="54602" y="634353"/>
                    <a:pt x="109204" y="601834"/>
                    <a:pt x="148517" y="570772"/>
                  </a:cubicBezTo>
                  <a:cubicBezTo>
                    <a:pt x="187830" y="539709"/>
                    <a:pt x="211127" y="504764"/>
                    <a:pt x="235880" y="480497"/>
                  </a:cubicBezTo>
                  <a:cubicBezTo>
                    <a:pt x="260633" y="456230"/>
                    <a:pt x="276164" y="439727"/>
                    <a:pt x="297034" y="425167"/>
                  </a:cubicBezTo>
                  <a:cubicBezTo>
                    <a:pt x="317904" y="410607"/>
                    <a:pt x="339746" y="397502"/>
                    <a:pt x="361101" y="393134"/>
                  </a:cubicBezTo>
                  <a:cubicBezTo>
                    <a:pt x="382456" y="388766"/>
                    <a:pt x="407695" y="390222"/>
                    <a:pt x="425167" y="398958"/>
                  </a:cubicBezTo>
                  <a:cubicBezTo>
                    <a:pt x="442640" y="407694"/>
                    <a:pt x="448949" y="435360"/>
                    <a:pt x="465936" y="445552"/>
                  </a:cubicBezTo>
                  <a:cubicBezTo>
                    <a:pt x="482923" y="455744"/>
                    <a:pt x="510104" y="460112"/>
                    <a:pt x="527091" y="460112"/>
                  </a:cubicBezTo>
                  <a:cubicBezTo>
                    <a:pt x="544078" y="460112"/>
                    <a:pt x="556697" y="459627"/>
                    <a:pt x="567860" y="445552"/>
                  </a:cubicBezTo>
                  <a:cubicBezTo>
                    <a:pt x="579023" y="431477"/>
                    <a:pt x="581450" y="401870"/>
                    <a:pt x="594069" y="375661"/>
                  </a:cubicBezTo>
                  <a:cubicBezTo>
                    <a:pt x="606688" y="349452"/>
                    <a:pt x="630956" y="313051"/>
                    <a:pt x="643575" y="288298"/>
                  </a:cubicBezTo>
                  <a:cubicBezTo>
                    <a:pt x="656194" y="263545"/>
                    <a:pt x="657165" y="243646"/>
                    <a:pt x="669784" y="227144"/>
                  </a:cubicBezTo>
                  <a:cubicBezTo>
                    <a:pt x="682403" y="210642"/>
                    <a:pt x="701817" y="203362"/>
                    <a:pt x="719289" y="189287"/>
                  </a:cubicBezTo>
                  <a:cubicBezTo>
                    <a:pt x="736761" y="175212"/>
                    <a:pt x="756176" y="156283"/>
                    <a:pt x="774619" y="142693"/>
                  </a:cubicBezTo>
                  <a:cubicBezTo>
                    <a:pt x="793062" y="129103"/>
                    <a:pt x="808108" y="119882"/>
                    <a:pt x="829949" y="107748"/>
                  </a:cubicBezTo>
                  <a:cubicBezTo>
                    <a:pt x="851790" y="95614"/>
                    <a:pt x="883338" y="84452"/>
                    <a:pt x="905664" y="69891"/>
                  </a:cubicBezTo>
                  <a:cubicBezTo>
                    <a:pt x="927990" y="55330"/>
                    <a:pt x="947404" y="32033"/>
                    <a:pt x="963906" y="20385"/>
                  </a:cubicBezTo>
                  <a:cubicBezTo>
                    <a:pt x="980408" y="8736"/>
                    <a:pt x="992541" y="4368"/>
                    <a:pt x="1004675" y="0"/>
                  </a:cubicBezTo>
                </a:path>
              </a:pathLst>
            </a:cu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8105695" y="4490392"/>
              <a:ext cx="9171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dirty="0" err="1" smtClean="0">
                  <a:solidFill>
                    <a:srgbClr val="FF0000"/>
                  </a:solidFill>
                </a:rPr>
                <a:t>Uncertainty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  <p:cxnSp>
          <p:nvCxnSpPr>
            <p:cNvPr id="85" name="Straight Arrow Connector 84"/>
            <p:cNvCxnSpPr/>
            <p:nvPr/>
          </p:nvCxnSpPr>
          <p:spPr>
            <a:xfrm flipH="1">
              <a:off x="7432455" y="4644990"/>
              <a:ext cx="609138" cy="6038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" name="Straight Arrow Connector 2"/>
          <p:cNvCxnSpPr/>
          <p:nvPr/>
        </p:nvCxnSpPr>
        <p:spPr>
          <a:xfrm flipV="1">
            <a:off x="8114785" y="4600756"/>
            <a:ext cx="1439" cy="357856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61196" y="4810732"/>
            <a:ext cx="45407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=&gt; To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get rid of the influence of any parameter that would not have been taken into account in this preliminary study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buffer of 1000 m is </a:t>
            </a:r>
            <a:r>
              <a:rPr lang="en-US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added</a:t>
            </a:r>
            <a:endParaRPr lang="en-GB" b="1" spc="50" dirty="0">
              <a:solidFill>
                <a:srgbClr val="FF0000"/>
              </a:solidFill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3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703727" y="6452147"/>
            <a:ext cx="3733800" cy="365125"/>
          </a:xfrm>
        </p:spPr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SCE-SAM-TG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832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479" y="2421494"/>
            <a:ext cx="7890841" cy="3476743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83235-FA8B-498A-9583-85F3960DA851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itle 7"/>
          <p:cNvSpPr txBox="1">
            <a:spLocks/>
          </p:cNvSpPr>
          <p:nvPr/>
        </p:nvSpPr>
        <p:spPr>
          <a:xfrm>
            <a:off x="838200" y="76200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chemeClr val="bg1">
                    <a:lumMod val="75000"/>
                  </a:schemeClr>
                </a:solidFill>
              </a:rPr>
              <a:t>PRELIMINARY STUDY</a:t>
            </a:r>
            <a:r>
              <a:rPr lang="en-GB" sz="1600" b="1" dirty="0">
                <a:solidFill>
                  <a:schemeClr val="bg1">
                    <a:lumMod val="75000"/>
                  </a:schemeClr>
                </a:solidFill>
              </a:rPr>
              <a:t/>
            </a:r>
            <a:br>
              <a:rPr lang="en-GB" sz="1600" b="1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1600" i="1" dirty="0">
                <a:solidFill>
                  <a:schemeClr val="bg1">
                    <a:lumMod val="75000"/>
                  </a:schemeClr>
                </a:solidFill>
              </a:rPr>
              <a:t> </a:t>
            </a:r>
            <a:r>
              <a:rPr lang="en-GB" sz="1600" i="1" dirty="0">
                <a:solidFill>
                  <a:schemeClr val="bg1">
                    <a:lumMod val="75000"/>
                  </a:schemeClr>
                </a:solidFill>
              </a:rPr>
              <a:t>If we extend the LHC straight insertion</a:t>
            </a:r>
            <a:br>
              <a:rPr lang="en-GB" sz="1600" i="1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GB" sz="1600" i="1" dirty="0">
                <a:solidFill>
                  <a:schemeClr val="bg1">
                    <a:lumMod val="75000"/>
                  </a:schemeClr>
                </a:solidFill>
              </a:rPr>
              <a:t>where would the neutrinos come out to</a:t>
            </a:r>
            <a:r>
              <a:rPr lang="en-GB" sz="1600" i="1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1600" i="1" dirty="0">
                <a:solidFill>
                  <a:schemeClr val="bg1">
                    <a:lumMod val="75000"/>
                  </a:schemeClr>
                </a:solidFill>
              </a:rPr>
              <a:t>the surface of the earth?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0920" y="1645818"/>
            <a:ext cx="2438400" cy="524394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sp>
        <p:nvSpPr>
          <p:cNvPr id="3" name="Rectangle 2"/>
          <p:cNvSpPr/>
          <p:nvPr/>
        </p:nvSpPr>
        <p:spPr>
          <a:xfrm>
            <a:off x="1048095" y="1098055"/>
            <a:ext cx="3715890" cy="1323439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  <a:sp3d>
            <a:bevelT w="165100" prst="coolSlant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hlinkClick r:id="rId5"/>
              </a:rPr>
              <a:t>3D</a:t>
            </a:r>
            <a:r>
              <a:rPr lang="en-US" sz="8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View</a:t>
            </a:r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703727" y="6452147"/>
            <a:ext cx="3733800" cy="365125"/>
          </a:xfrm>
        </p:spPr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SCE-SAM-TG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23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83235-FA8B-498A-9583-85F3960DA851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05231" y="1012196"/>
            <a:ext cx="8130791" cy="5439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  <a:spcBef>
                <a:spcPts val="1000"/>
              </a:spcBef>
              <a:spcAft>
                <a:spcPts val="500"/>
              </a:spcAft>
            </a:pPr>
            <a:r>
              <a:rPr lang="en-US" sz="2400" b="1" kern="0" spc="50" dirty="0">
                <a:latin typeface="Tahoma" panose="020B0604030504040204" pitchFamily="34" charset="0"/>
                <a:cs typeface="Times New Roman" panose="02020603050405020304" pitchFamily="18" charset="0"/>
              </a:rPr>
              <a:t>Conclusions:</a:t>
            </a:r>
            <a:endParaRPr lang="en-GB" sz="2400" b="1" kern="0" spc="50" dirty="0"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en-US" sz="850" spc="50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850" spc="50" dirty="0"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ts val="2000"/>
              </a:lnSpc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presented maps are 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very 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quick 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preliminary study of the 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question. </a:t>
            </a:r>
            <a:r>
              <a:rPr lang="en-US" sz="2400" spc="5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But the geographic tools and the data are available.</a:t>
            </a:r>
          </a:p>
          <a:p>
            <a:pPr marL="342900" indent="-342900">
              <a:lnSpc>
                <a:spcPts val="2000"/>
              </a:lnSpc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spc="5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LHC the longest distance is on the other side of the alps. For SPS, it is on the other side of the </a:t>
            </a:r>
            <a:r>
              <a:rPr lang="en-US" sz="2400" spc="5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Jura</a:t>
            </a:r>
          </a:p>
          <a:p>
            <a:pPr marL="342900" indent="-342900">
              <a:lnSpc>
                <a:spcPts val="2000"/>
              </a:lnSpc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spc="5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depth of the SPS and its “horizontality” bring some uncertainty on the exact locations. The beam is grazing the surface of the earth</a:t>
            </a:r>
          </a:p>
          <a:p>
            <a:pPr marL="342900" indent="-342900">
              <a:lnSpc>
                <a:spcPts val="3000"/>
              </a:lnSpc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spc="5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a more precise study, some more investigations have to be performed</a:t>
            </a:r>
          </a:p>
          <a:p>
            <a:pPr marL="342900" indent="-342900">
              <a:lnSpc>
                <a:spcPts val="3000"/>
              </a:lnSpc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spc="5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 now have Gil a technical Student to </a:t>
            </a:r>
            <a:r>
              <a:rPr lang="en-US" sz="2400" spc="5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automatise</a:t>
            </a:r>
            <a:r>
              <a:rPr lang="en-US" sz="2400" spc="5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production of such maps according to the collider position</a:t>
            </a:r>
            <a:endParaRPr lang="en-GB" sz="2400" spc="50" dirty="0"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0485" y="6532685"/>
            <a:ext cx="11078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EDMS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: </a:t>
            </a:r>
            <a:r>
              <a:rPr lang="en-US" sz="1100" b="1" dirty="0" smtClean="0">
                <a:solidFill>
                  <a:schemeClr val="bg1">
                    <a:lumMod val="65000"/>
                  </a:schemeClr>
                </a:solidFill>
              </a:rPr>
              <a:t>2065924</a:t>
            </a:r>
            <a:endParaRPr lang="en-GB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8" name="Title 7"/>
          <p:cNvSpPr txBox="1">
            <a:spLocks/>
          </p:cNvSpPr>
          <p:nvPr/>
        </p:nvSpPr>
        <p:spPr>
          <a:xfrm>
            <a:off x="838200" y="76200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chemeClr val="bg1">
                    <a:lumMod val="75000"/>
                  </a:schemeClr>
                </a:solidFill>
              </a:rPr>
              <a:t>PRELIMINARY STUDY</a:t>
            </a:r>
            <a:r>
              <a:rPr lang="en-GB" sz="1600" b="1" dirty="0">
                <a:solidFill>
                  <a:schemeClr val="bg1">
                    <a:lumMod val="75000"/>
                  </a:schemeClr>
                </a:solidFill>
              </a:rPr>
              <a:t/>
            </a:r>
            <a:br>
              <a:rPr lang="en-GB" sz="1600" b="1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1600" i="1" dirty="0">
                <a:solidFill>
                  <a:schemeClr val="bg1">
                    <a:lumMod val="75000"/>
                  </a:schemeClr>
                </a:solidFill>
              </a:rPr>
              <a:t>  </a:t>
            </a:r>
            <a:r>
              <a:rPr lang="en-GB" sz="1600" i="1" dirty="0">
                <a:solidFill>
                  <a:schemeClr val="bg1">
                    <a:lumMod val="75000"/>
                  </a:schemeClr>
                </a:solidFill>
              </a:rPr>
              <a:t>If we extend the SPS straight sections</a:t>
            </a:r>
            <a:br>
              <a:rPr lang="en-GB" sz="1600" i="1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GB" sz="1600" i="1" dirty="0">
                <a:solidFill>
                  <a:schemeClr val="bg1">
                    <a:lumMod val="75000"/>
                  </a:schemeClr>
                </a:solidFill>
              </a:rPr>
              <a:t>where would the neutrinos come out to</a:t>
            </a:r>
            <a:r>
              <a:rPr lang="en-GB" sz="1600" i="1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1600" i="1" dirty="0">
                <a:solidFill>
                  <a:schemeClr val="bg1">
                    <a:lumMod val="75000"/>
                  </a:schemeClr>
                </a:solidFill>
              </a:rPr>
              <a:t>the surface of the earth?</a:t>
            </a:r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703727" y="6452147"/>
            <a:ext cx="3733800" cy="365125"/>
          </a:xfrm>
        </p:spPr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SCE-SAM-TG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26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826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831848"/>
            <a:ext cx="8470232" cy="1749552"/>
          </a:xfrm>
        </p:spPr>
        <p:txBody>
          <a:bodyPr>
            <a:noAutofit/>
          </a:bodyPr>
          <a:lstStyle/>
          <a:p>
            <a:r>
              <a:rPr lang="en-US" b="1" dirty="0"/>
              <a:t>PRELIMINARY STUDY</a:t>
            </a:r>
            <a:r>
              <a:rPr lang="en-GB" b="1" dirty="0"/>
              <a:t/>
            </a:r>
            <a:br>
              <a:rPr lang="en-GB" b="1" dirty="0"/>
            </a:br>
            <a:r>
              <a:rPr lang="en-US" i="1" dirty="0"/>
              <a:t> </a:t>
            </a:r>
            <a:r>
              <a:rPr lang="en-GB" i="1" dirty="0"/>
              <a:t/>
            </a:r>
            <a:br>
              <a:rPr lang="en-GB" i="1" dirty="0"/>
            </a:br>
            <a:r>
              <a:rPr lang="en-US" sz="3200" i="1" dirty="0"/>
              <a:t>If we extend the LHC </a:t>
            </a:r>
            <a:r>
              <a:rPr lang="en-US" sz="3200" i="1" dirty="0" smtClean="0"/>
              <a:t>or SPS straight </a:t>
            </a:r>
            <a:r>
              <a:rPr lang="en-US" sz="3200" i="1" dirty="0"/>
              <a:t>insertion</a:t>
            </a:r>
            <a:r>
              <a:rPr lang="en-GB" sz="3200" i="1" dirty="0"/>
              <a:t/>
            </a:r>
            <a:br>
              <a:rPr lang="en-GB" sz="3200" i="1" dirty="0"/>
            </a:br>
            <a:r>
              <a:rPr lang="en-US" sz="3200" i="1" dirty="0"/>
              <a:t>where would </a:t>
            </a:r>
            <a:r>
              <a:rPr lang="en-US" sz="3200" i="1" dirty="0" smtClean="0"/>
              <a:t>the neutrinos come out to the </a:t>
            </a:r>
            <a:r>
              <a:rPr lang="en-US" sz="3200" i="1" dirty="0"/>
              <a:t>surface of the earth?</a:t>
            </a:r>
            <a:endParaRPr lang="en-GB" sz="3200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12.07.2021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825416" y="6447111"/>
            <a:ext cx="3733800" cy="365125"/>
          </a:xfrm>
        </p:spPr>
        <p:txBody>
          <a:bodyPr/>
          <a:lstStyle/>
          <a:p>
            <a:r>
              <a:rPr lang="fr-FR" dirty="0" err="1" smtClean="0">
                <a:solidFill>
                  <a:prstClr val="black">
                    <a:tint val="75000"/>
                  </a:prstClr>
                </a:solidFill>
              </a:rPr>
              <a:t>Y.Robert</a:t>
            </a:r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 SCE-SAM-TG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7"/>
          <p:cNvSpPr txBox="1">
            <a:spLocks/>
          </p:cNvSpPr>
          <p:nvPr/>
        </p:nvSpPr>
        <p:spPr>
          <a:xfrm>
            <a:off x="838200" y="76200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600" b="1" dirty="0" err="1">
                <a:solidFill>
                  <a:schemeClr val="bg1">
                    <a:lumMod val="65000"/>
                  </a:schemeClr>
                </a:solidFill>
              </a:rPr>
              <a:t>Patrimony</a:t>
            </a:r>
            <a:r>
              <a:rPr lang="fr-FR" sz="1600" b="1" dirty="0">
                <a:solidFill>
                  <a:schemeClr val="bg1">
                    <a:lumMod val="65000"/>
                  </a:schemeClr>
                </a:solidFill>
              </a:rPr>
              <a:t> and Site </a:t>
            </a:r>
            <a:r>
              <a:rPr lang="fr-FR" sz="1600" b="1" dirty="0" smtClean="0">
                <a:solidFill>
                  <a:schemeClr val="bg1">
                    <a:lumMod val="65000"/>
                  </a:schemeClr>
                </a:solidFill>
              </a:rPr>
              <a:t>Information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0485" y="6532685"/>
            <a:ext cx="11078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EDMS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: </a:t>
            </a:r>
            <a:r>
              <a:rPr lang="en-US" sz="1100" b="1" dirty="0" smtClean="0">
                <a:solidFill>
                  <a:schemeClr val="bg1">
                    <a:lumMod val="65000"/>
                  </a:schemeClr>
                </a:solidFill>
              </a:rPr>
              <a:t>2065924</a:t>
            </a:r>
            <a:endParaRPr lang="en-GB" sz="11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16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" descr="http://lhc-div-miwg.web.cern.ch/lhc-div-miwg/images/LHC_Beams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5464" y="1279531"/>
            <a:ext cx="4772025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83235-FA8B-498A-9583-85F3960DA851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2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703727" y="6452147"/>
            <a:ext cx="3733800" cy="365125"/>
          </a:xfrm>
        </p:spPr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SCE-SAM-TG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Title 7"/>
          <p:cNvSpPr txBox="1">
            <a:spLocks/>
          </p:cNvSpPr>
          <p:nvPr/>
        </p:nvSpPr>
        <p:spPr>
          <a:xfrm>
            <a:off x="838200" y="76200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chemeClr val="bg1">
                    <a:lumMod val="75000"/>
                  </a:schemeClr>
                </a:solidFill>
              </a:rPr>
              <a:t>PRELIMINARY STUDY</a:t>
            </a:r>
            <a:r>
              <a:rPr lang="en-GB" sz="1600" b="1" dirty="0">
                <a:solidFill>
                  <a:schemeClr val="bg1">
                    <a:lumMod val="75000"/>
                  </a:schemeClr>
                </a:solidFill>
              </a:rPr>
              <a:t/>
            </a:r>
            <a:br>
              <a:rPr lang="en-GB" sz="1600" b="1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1600" i="1" dirty="0">
                <a:solidFill>
                  <a:schemeClr val="bg1">
                    <a:lumMod val="75000"/>
                  </a:schemeClr>
                </a:solidFill>
              </a:rPr>
              <a:t> </a:t>
            </a:r>
            <a:r>
              <a:rPr lang="en-GB" sz="1600" i="1" dirty="0">
                <a:solidFill>
                  <a:schemeClr val="bg1">
                    <a:lumMod val="75000"/>
                  </a:schemeClr>
                </a:solidFill>
              </a:rPr>
              <a:t>If we extend the </a:t>
            </a:r>
            <a:r>
              <a:rPr lang="en-GB" sz="1600" i="1" dirty="0" smtClean="0">
                <a:solidFill>
                  <a:schemeClr val="bg1">
                    <a:lumMod val="75000"/>
                  </a:schemeClr>
                </a:solidFill>
              </a:rPr>
              <a:t>LHC </a:t>
            </a:r>
            <a:r>
              <a:rPr lang="en-GB" sz="1600" i="1" dirty="0">
                <a:solidFill>
                  <a:schemeClr val="bg1">
                    <a:lumMod val="75000"/>
                  </a:schemeClr>
                </a:solidFill>
              </a:rPr>
              <a:t>straight insertion</a:t>
            </a:r>
            <a:br>
              <a:rPr lang="en-GB" sz="1600" i="1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GB" sz="1600" i="1" dirty="0">
                <a:solidFill>
                  <a:schemeClr val="bg1">
                    <a:lumMod val="75000"/>
                  </a:schemeClr>
                </a:solidFill>
              </a:rPr>
              <a:t>where would the neutrinos come out to</a:t>
            </a:r>
            <a:r>
              <a:rPr lang="en-GB" sz="1600" i="1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1600" i="1" dirty="0">
                <a:solidFill>
                  <a:schemeClr val="bg1">
                    <a:lumMod val="75000"/>
                  </a:schemeClr>
                </a:solidFill>
              </a:rPr>
              <a:t>the surface of the earth?</a:t>
            </a:r>
          </a:p>
        </p:txBody>
      </p:sp>
      <p:sp>
        <p:nvSpPr>
          <p:cNvPr id="9" name="Rectangle 8"/>
          <p:cNvSpPr/>
          <p:nvPr/>
        </p:nvSpPr>
        <p:spPr>
          <a:xfrm>
            <a:off x="281355" y="1195504"/>
            <a:ext cx="3524454" cy="979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400"/>
              </a:lnSpc>
              <a:spcBef>
                <a:spcPts val="1000"/>
              </a:spcBef>
              <a:spcAft>
                <a:spcPts val="1200"/>
              </a:spcAft>
            </a:pPr>
            <a:r>
              <a:rPr lang="en-US" sz="1600" b="1" kern="0" spc="50" dirty="0">
                <a:latin typeface="Tahoma" panose="020B0604030504040204" pitchFamily="34" charset="0"/>
                <a:cs typeface="Times New Roman" panose="02020603050405020304" pitchFamily="18" charset="0"/>
              </a:rPr>
              <a:t>Problem:</a:t>
            </a:r>
            <a:endParaRPr lang="en-GB" sz="1600" b="1" kern="0" spc="50" dirty="0"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 If we extend the LHC straight insertions where would </a:t>
            </a:r>
            <a:r>
              <a:rPr lang="en-US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neutrinos 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come out the surface of the earth</a:t>
            </a:r>
            <a:r>
              <a:rPr lang="en-US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?” 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0485" y="6532685"/>
            <a:ext cx="11078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EDMS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: </a:t>
            </a:r>
            <a:r>
              <a:rPr lang="en-US" sz="1100" b="1" dirty="0" smtClean="0">
                <a:solidFill>
                  <a:schemeClr val="bg1">
                    <a:lumMod val="65000"/>
                  </a:schemeClr>
                </a:solidFill>
              </a:rPr>
              <a:t>2065924</a:t>
            </a:r>
            <a:endParaRPr lang="en-GB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4480993" y="1725092"/>
            <a:ext cx="4515663" cy="41186"/>
          </a:xfrm>
          <a:prstGeom prst="line">
            <a:avLst/>
          </a:prstGeom>
          <a:ln w="12700" cap="flat" cmpd="sng" algn="ctr">
            <a:solidFill>
              <a:srgbClr val="FFC000"/>
            </a:solidFill>
            <a:prstDash val="dash"/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3927734" y="967960"/>
            <a:ext cx="2762548" cy="2846215"/>
          </a:xfrm>
          <a:prstGeom prst="line">
            <a:avLst/>
          </a:prstGeom>
          <a:ln w="12700" cap="flat" cmpd="sng" algn="ctr">
            <a:solidFill>
              <a:srgbClr val="FFC000"/>
            </a:solidFill>
            <a:prstDash val="dash"/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930" y="3701339"/>
            <a:ext cx="3604841" cy="26233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4" name="Group 23"/>
          <p:cNvGrpSpPr/>
          <p:nvPr/>
        </p:nvGrpSpPr>
        <p:grpSpPr>
          <a:xfrm rot="5593570">
            <a:off x="5258607" y="2254858"/>
            <a:ext cx="124135" cy="236215"/>
            <a:chOff x="5735369" y="4678329"/>
            <a:chExt cx="124135" cy="236215"/>
          </a:xfrm>
        </p:grpSpPr>
        <p:sp>
          <p:nvSpPr>
            <p:cNvPr id="25" name="Rectangle 24"/>
            <p:cNvSpPr/>
            <p:nvPr/>
          </p:nvSpPr>
          <p:spPr>
            <a:xfrm rot="7571343">
              <a:off x="5685841" y="4772632"/>
              <a:ext cx="236215" cy="476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Oval 25"/>
            <p:cNvSpPr/>
            <p:nvPr/>
          </p:nvSpPr>
          <p:spPr>
            <a:xfrm>
              <a:off x="5813785" y="4719073"/>
              <a:ext cx="45719" cy="45719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Oval 26"/>
            <p:cNvSpPr/>
            <p:nvPr/>
          </p:nvSpPr>
          <p:spPr>
            <a:xfrm>
              <a:off x="5735369" y="4836446"/>
              <a:ext cx="45719" cy="45719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8" name="Group 27"/>
          <p:cNvGrpSpPr/>
          <p:nvPr/>
        </p:nvGrpSpPr>
        <p:grpSpPr>
          <a:xfrm rot="5767533">
            <a:off x="5572104" y="1956792"/>
            <a:ext cx="124135" cy="236215"/>
            <a:chOff x="5735369" y="4678329"/>
            <a:chExt cx="124135" cy="236215"/>
          </a:xfrm>
        </p:grpSpPr>
        <p:sp>
          <p:nvSpPr>
            <p:cNvPr id="29" name="Rectangle 28"/>
            <p:cNvSpPr/>
            <p:nvPr/>
          </p:nvSpPr>
          <p:spPr>
            <a:xfrm rot="7571343">
              <a:off x="5685841" y="4772632"/>
              <a:ext cx="236215" cy="476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Oval 29"/>
            <p:cNvSpPr/>
            <p:nvPr/>
          </p:nvSpPr>
          <p:spPr>
            <a:xfrm>
              <a:off x="5813785" y="4719073"/>
              <a:ext cx="45719" cy="45719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Oval 30"/>
            <p:cNvSpPr/>
            <p:nvPr/>
          </p:nvSpPr>
          <p:spPr>
            <a:xfrm>
              <a:off x="5735369" y="4836446"/>
              <a:ext cx="45719" cy="45719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2" name="Group 31"/>
          <p:cNvGrpSpPr/>
          <p:nvPr/>
        </p:nvGrpSpPr>
        <p:grpSpPr>
          <a:xfrm rot="8618541">
            <a:off x="6318232" y="1631147"/>
            <a:ext cx="124135" cy="236215"/>
            <a:chOff x="5735369" y="4678329"/>
            <a:chExt cx="124135" cy="236215"/>
          </a:xfrm>
        </p:grpSpPr>
        <p:sp>
          <p:nvSpPr>
            <p:cNvPr id="33" name="Rectangle 32"/>
            <p:cNvSpPr/>
            <p:nvPr/>
          </p:nvSpPr>
          <p:spPr>
            <a:xfrm rot="7571343">
              <a:off x="5685841" y="4772632"/>
              <a:ext cx="236215" cy="476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Oval 33"/>
            <p:cNvSpPr/>
            <p:nvPr/>
          </p:nvSpPr>
          <p:spPr>
            <a:xfrm>
              <a:off x="5813785" y="4719073"/>
              <a:ext cx="45719" cy="45719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Oval 34"/>
            <p:cNvSpPr/>
            <p:nvPr/>
          </p:nvSpPr>
          <p:spPr>
            <a:xfrm>
              <a:off x="5735369" y="4836446"/>
              <a:ext cx="45719" cy="45719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6" name="Group 35"/>
          <p:cNvGrpSpPr/>
          <p:nvPr/>
        </p:nvGrpSpPr>
        <p:grpSpPr>
          <a:xfrm rot="8680360">
            <a:off x="6835831" y="1649079"/>
            <a:ext cx="124135" cy="236215"/>
            <a:chOff x="5735369" y="4678329"/>
            <a:chExt cx="124135" cy="236215"/>
          </a:xfrm>
        </p:grpSpPr>
        <p:sp>
          <p:nvSpPr>
            <p:cNvPr id="37" name="Rectangle 36"/>
            <p:cNvSpPr/>
            <p:nvPr/>
          </p:nvSpPr>
          <p:spPr>
            <a:xfrm rot="7571343">
              <a:off x="5685841" y="4772632"/>
              <a:ext cx="236215" cy="476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Oval 37"/>
            <p:cNvSpPr/>
            <p:nvPr/>
          </p:nvSpPr>
          <p:spPr>
            <a:xfrm>
              <a:off x="5813785" y="4719073"/>
              <a:ext cx="45719" cy="45719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Oval 38"/>
            <p:cNvSpPr/>
            <p:nvPr/>
          </p:nvSpPr>
          <p:spPr>
            <a:xfrm>
              <a:off x="5735369" y="4836446"/>
              <a:ext cx="45719" cy="45719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3" name="Rounded Rectangle 42"/>
          <p:cNvSpPr/>
          <p:nvPr/>
        </p:nvSpPr>
        <p:spPr>
          <a:xfrm>
            <a:off x="200967" y="1517301"/>
            <a:ext cx="3726767" cy="66118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ounded Rectangle 43"/>
          <p:cNvSpPr/>
          <p:nvPr/>
        </p:nvSpPr>
        <p:spPr>
          <a:xfrm>
            <a:off x="193604" y="2713054"/>
            <a:ext cx="3734130" cy="86078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/>
          <p:cNvSpPr txBox="1"/>
          <p:nvPr/>
        </p:nvSpPr>
        <p:spPr>
          <a:xfrm>
            <a:off x="265575" y="2286086"/>
            <a:ext cx="360484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sz="1600" b="1" kern="0" spc="50" dirty="0">
                <a:latin typeface="Tahoma" panose="020B0604030504040204" pitchFamily="34" charset="0"/>
                <a:cs typeface="Times New Roman" panose="02020603050405020304" pitchFamily="18" charset="0"/>
              </a:rPr>
              <a:t>Hypothesis:</a:t>
            </a:r>
          </a:p>
          <a:p>
            <a:pPr algn="just">
              <a:spcAft>
                <a:spcPts val="0"/>
              </a:spcAft>
            </a:pPr>
            <a:endParaRPr lang="en-GB" sz="1200" b="1" kern="0" spc="50" dirty="0"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LHC straight insertions directions are given by the lines built 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 the middle of Beam 1 and Beam 2 DFBA elements 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 each side of the Insertion Point. </a:t>
            </a:r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4613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3" grpId="1" animBg="1"/>
      <p:bldP spid="44" grpId="0" animBg="1"/>
      <p:bldP spid="4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55464" y="1596439"/>
            <a:ext cx="4772025" cy="3652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83235-FA8B-498A-9583-85F3960DA851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4" name="Title 7"/>
          <p:cNvSpPr txBox="1">
            <a:spLocks/>
          </p:cNvSpPr>
          <p:nvPr/>
        </p:nvSpPr>
        <p:spPr>
          <a:xfrm>
            <a:off x="838200" y="76200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chemeClr val="bg1">
                    <a:lumMod val="75000"/>
                  </a:schemeClr>
                </a:solidFill>
              </a:rPr>
              <a:t>PRELIMINARY STUDY</a:t>
            </a:r>
            <a:r>
              <a:rPr lang="en-GB" sz="1600" b="1" dirty="0">
                <a:solidFill>
                  <a:schemeClr val="bg1">
                    <a:lumMod val="75000"/>
                  </a:schemeClr>
                </a:solidFill>
              </a:rPr>
              <a:t/>
            </a:r>
            <a:br>
              <a:rPr lang="en-GB" sz="1600" b="1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1600" i="1" dirty="0">
                <a:solidFill>
                  <a:schemeClr val="bg1">
                    <a:lumMod val="75000"/>
                  </a:schemeClr>
                </a:solidFill>
              </a:rPr>
              <a:t> </a:t>
            </a:r>
            <a:r>
              <a:rPr lang="en-GB" sz="1600" i="1" dirty="0">
                <a:solidFill>
                  <a:schemeClr val="bg1">
                    <a:lumMod val="75000"/>
                  </a:schemeClr>
                </a:solidFill>
              </a:rPr>
              <a:t>If we extend the </a:t>
            </a:r>
            <a:r>
              <a:rPr lang="en-GB" sz="1600" i="1" dirty="0" smtClean="0">
                <a:solidFill>
                  <a:schemeClr val="bg1">
                    <a:lumMod val="75000"/>
                  </a:schemeClr>
                </a:solidFill>
              </a:rPr>
              <a:t>SPS straight sections</a:t>
            </a:r>
            <a:r>
              <a:rPr lang="en-GB" sz="1600" i="1" dirty="0">
                <a:solidFill>
                  <a:schemeClr val="bg1">
                    <a:lumMod val="75000"/>
                  </a:schemeClr>
                </a:solidFill>
              </a:rPr>
              <a:t/>
            </a:r>
            <a:br>
              <a:rPr lang="en-GB" sz="1600" i="1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GB" sz="1600" i="1" dirty="0">
                <a:solidFill>
                  <a:schemeClr val="bg1">
                    <a:lumMod val="75000"/>
                  </a:schemeClr>
                </a:solidFill>
              </a:rPr>
              <a:t>where would the neutrinos come out to</a:t>
            </a:r>
            <a:r>
              <a:rPr lang="en-GB" sz="1600" i="1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1600" i="1" dirty="0">
                <a:solidFill>
                  <a:schemeClr val="bg1">
                    <a:lumMod val="75000"/>
                  </a:schemeClr>
                </a:solidFill>
              </a:rPr>
              <a:t>the surface of the earth?</a:t>
            </a:r>
          </a:p>
        </p:txBody>
      </p:sp>
      <p:sp>
        <p:nvSpPr>
          <p:cNvPr id="9" name="Rectangle 8"/>
          <p:cNvSpPr/>
          <p:nvPr/>
        </p:nvSpPr>
        <p:spPr>
          <a:xfrm>
            <a:off x="281355" y="1195504"/>
            <a:ext cx="3524454" cy="79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400"/>
              </a:lnSpc>
              <a:spcBef>
                <a:spcPts val="1000"/>
              </a:spcBef>
              <a:spcAft>
                <a:spcPts val="1200"/>
              </a:spcAft>
            </a:pPr>
            <a:r>
              <a:rPr lang="en-US" sz="1600" b="1" kern="0" spc="50" dirty="0">
                <a:latin typeface="Tahoma" panose="020B0604030504040204" pitchFamily="34" charset="0"/>
                <a:cs typeface="Times New Roman" panose="02020603050405020304" pitchFamily="18" charset="0"/>
              </a:rPr>
              <a:t>Problem:</a:t>
            </a:r>
            <a:endParaRPr lang="en-GB" sz="1600" b="1" kern="0" spc="50" dirty="0"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 If we extend the </a:t>
            </a:r>
            <a:r>
              <a:rPr lang="en-US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SPS 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straight </a:t>
            </a:r>
            <a:r>
              <a:rPr lang="en-US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sections 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where would </a:t>
            </a:r>
            <a:r>
              <a:rPr lang="en-US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neutrinos 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come out the surface of the earth</a:t>
            </a:r>
            <a:r>
              <a:rPr lang="en-US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?” 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0485" y="6532685"/>
            <a:ext cx="11078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EDMS: </a:t>
            </a:r>
            <a:r>
              <a:rPr lang="en-US" sz="1100" b="1" dirty="0">
                <a:solidFill>
                  <a:schemeClr val="bg1">
                    <a:lumMod val="65000"/>
                  </a:schemeClr>
                </a:solidFill>
              </a:rPr>
              <a:t>2353912</a:t>
            </a:r>
            <a:endParaRPr lang="en-GB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780744" y="1517301"/>
            <a:ext cx="2878580" cy="2184038"/>
          </a:xfrm>
          <a:prstGeom prst="line">
            <a:avLst/>
          </a:prstGeom>
          <a:ln w="12700" cap="flat" cmpd="sng" algn="ctr">
            <a:solidFill>
              <a:srgbClr val="FFC000"/>
            </a:solidFill>
            <a:prstDash val="dash"/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4182776" y="1632743"/>
            <a:ext cx="3412332" cy="1556981"/>
          </a:xfrm>
          <a:prstGeom prst="line">
            <a:avLst/>
          </a:prstGeom>
          <a:ln w="12700" cap="flat" cmpd="sng" algn="ctr">
            <a:solidFill>
              <a:srgbClr val="FFC000"/>
            </a:solidFill>
            <a:prstDash val="dash"/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768" y="3701339"/>
            <a:ext cx="3449165" cy="26233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3" name="Rounded Rectangle 42"/>
          <p:cNvSpPr/>
          <p:nvPr/>
        </p:nvSpPr>
        <p:spPr>
          <a:xfrm>
            <a:off x="200967" y="1517301"/>
            <a:ext cx="3726767" cy="66118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ounded Rectangle 43"/>
          <p:cNvSpPr/>
          <p:nvPr/>
        </p:nvSpPr>
        <p:spPr>
          <a:xfrm>
            <a:off x="193604" y="2713054"/>
            <a:ext cx="3734130" cy="86078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/>
          <p:cNvSpPr txBox="1"/>
          <p:nvPr/>
        </p:nvSpPr>
        <p:spPr>
          <a:xfrm>
            <a:off x="265575" y="2286086"/>
            <a:ext cx="360484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sz="1600" b="1" kern="0" spc="50" dirty="0">
                <a:latin typeface="Tahoma" panose="020B0604030504040204" pitchFamily="34" charset="0"/>
                <a:cs typeface="Times New Roman" panose="02020603050405020304" pitchFamily="18" charset="0"/>
              </a:rPr>
              <a:t>Hypothesis:</a:t>
            </a:r>
          </a:p>
          <a:p>
            <a:pPr algn="just">
              <a:spcAft>
                <a:spcPts val="0"/>
              </a:spcAft>
            </a:pPr>
            <a:endParaRPr lang="en-GB" sz="1200" b="1" kern="0" spc="50" dirty="0"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SPS 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straight </a:t>
            </a:r>
            <a:r>
              <a:rPr lang="en-US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sections 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directions are given by the lines built </a:t>
            </a:r>
            <a:r>
              <a:rPr lang="en-US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 dipole </a:t>
            </a:r>
            <a:r>
              <a:rPr lang="en-GB" sz="1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MBA </a:t>
            </a:r>
            <a:r>
              <a:rPr lang="en-GB" sz="12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  <a:r>
              <a:rPr lang="en-GB" sz="1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1590 beam exit points </a:t>
            </a:r>
            <a:r>
              <a:rPr lang="en-GB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 one side and MBA </a:t>
            </a:r>
            <a:r>
              <a:rPr lang="en-GB" sz="12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  <a:r>
              <a:rPr lang="en-GB" sz="1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2030 beam entrance point on the other side.</a:t>
            </a:r>
            <a:r>
              <a:rPr lang="fr-CH" sz="12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CH" sz="12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r>
              <a:rPr lang="fr-CH" sz="10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fr-CH" sz="10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  <a:r>
              <a:rPr lang="fr-CH" sz="10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for  the SPS point)</a:t>
            </a:r>
            <a:endParaRPr lang="en-GB" sz="10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en-GB" sz="12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>
            <a:off x="5270993" y="1847894"/>
            <a:ext cx="0" cy="3063065"/>
          </a:xfrm>
          <a:prstGeom prst="line">
            <a:avLst/>
          </a:prstGeom>
          <a:ln w="12700" cap="flat" cmpd="sng" algn="ctr">
            <a:solidFill>
              <a:srgbClr val="FFC000"/>
            </a:solidFill>
            <a:prstDash val="dash"/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7472499" y="1517301"/>
            <a:ext cx="102654" cy="3495692"/>
          </a:xfrm>
          <a:prstGeom prst="line">
            <a:avLst/>
          </a:prstGeom>
          <a:ln w="12700" cap="flat" cmpd="sng" algn="ctr">
            <a:solidFill>
              <a:srgbClr val="FFC000"/>
            </a:solidFill>
            <a:prstDash val="dash"/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4182776" y="2983745"/>
            <a:ext cx="2908683" cy="2548058"/>
          </a:xfrm>
          <a:prstGeom prst="line">
            <a:avLst/>
          </a:prstGeom>
          <a:ln w="12700" cap="flat" cmpd="sng" algn="ctr">
            <a:solidFill>
              <a:srgbClr val="FFC000"/>
            </a:solidFill>
            <a:prstDash val="dash"/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>
            <a:off x="5498725" y="3498804"/>
            <a:ext cx="3101365" cy="1711581"/>
          </a:xfrm>
          <a:prstGeom prst="line">
            <a:avLst/>
          </a:prstGeom>
          <a:ln w="12700" cap="flat" cmpd="sng" algn="ctr">
            <a:solidFill>
              <a:srgbClr val="FFC000"/>
            </a:solidFill>
            <a:prstDash val="dash"/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1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703727" y="6452147"/>
            <a:ext cx="3733800" cy="365125"/>
          </a:xfrm>
        </p:spPr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SCE-SAM-TG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399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3" grpId="1" animBg="1"/>
      <p:bldP spid="44" grpId="0" animBg="1"/>
      <p:bldP spid="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4704624" y="2267214"/>
            <a:ext cx="4156082" cy="3900404"/>
            <a:chOff x="4704624" y="2273851"/>
            <a:chExt cx="4156082" cy="3900404"/>
          </a:xfrm>
        </p:grpSpPr>
        <p:pic>
          <p:nvPicPr>
            <p:cNvPr id="35" name="Picture 34"/>
            <p:cNvPicPr>
              <a:picLocks noChangeAspect="1"/>
            </p:cNvPicPr>
            <p:nvPr/>
          </p:nvPicPr>
          <p:blipFill rotWithShape="1">
            <a:blip r:embed="rId3"/>
            <a:srcRect l="28652"/>
            <a:stretch/>
          </p:blipFill>
          <p:spPr>
            <a:xfrm>
              <a:off x="4704624" y="2273851"/>
              <a:ext cx="4156082" cy="3900404"/>
            </a:xfrm>
            <a:prstGeom prst="rect">
              <a:avLst/>
            </a:prstGeom>
          </p:spPr>
        </p:pic>
        <p:grpSp>
          <p:nvGrpSpPr>
            <p:cNvPr id="32" name="Group 31"/>
            <p:cNvGrpSpPr/>
            <p:nvPr/>
          </p:nvGrpSpPr>
          <p:grpSpPr>
            <a:xfrm>
              <a:off x="7317666" y="5422971"/>
              <a:ext cx="1467465" cy="751284"/>
              <a:chOff x="4844845" y="1195504"/>
              <a:chExt cx="1858297" cy="983930"/>
            </a:xfrm>
          </p:grpSpPr>
          <p:sp>
            <p:nvSpPr>
              <p:cNvPr id="31" name="Rounded Rectangle 30"/>
              <p:cNvSpPr/>
              <p:nvPr/>
            </p:nvSpPr>
            <p:spPr>
              <a:xfrm>
                <a:off x="4844845" y="1195504"/>
                <a:ext cx="1858297" cy="876644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30" name="Picture 29"/>
              <p:cNvPicPr>
                <a:picLocks noChangeAspect="1"/>
              </p:cNvPicPr>
              <p:nvPr/>
            </p:nvPicPr>
            <p:blipFill rotWithShape="1">
              <a:blip r:embed="rId4"/>
              <a:srcRect t="53592"/>
              <a:stretch/>
            </p:blipFill>
            <p:spPr>
              <a:xfrm>
                <a:off x="4959984" y="1195504"/>
                <a:ext cx="1628018" cy="983930"/>
              </a:xfrm>
              <a:prstGeom prst="rect">
                <a:avLst/>
              </a:prstGeom>
            </p:spPr>
          </p:pic>
        </p:grp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83235-FA8B-498A-9583-85F3960DA851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81354" y="1195504"/>
            <a:ext cx="3982181" cy="15822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400"/>
              </a:lnSpc>
              <a:spcBef>
                <a:spcPts val="1000"/>
              </a:spcBef>
              <a:spcAft>
                <a:spcPts val="1200"/>
              </a:spcAft>
            </a:pPr>
            <a:r>
              <a:rPr lang="en-US" sz="1600" b="1" kern="0" spc="50" dirty="0">
                <a:latin typeface="Tahoma" panose="020B0604030504040204" pitchFamily="34" charset="0"/>
                <a:cs typeface="Times New Roman" panose="02020603050405020304" pitchFamily="18" charset="0"/>
              </a:rPr>
              <a:t>Data:</a:t>
            </a:r>
            <a:endParaRPr lang="en-GB" sz="1600" b="1" kern="0" spc="50" dirty="0"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pPr lvl="0" indent="-342900" algn="just">
              <a:lnSpc>
                <a:spcPct val="107000"/>
              </a:lnSpc>
              <a:buFont typeface="Wingdings" panose="05000000000000000000" pitchFamily="2" charset="2"/>
              <a:buChar char="Ø"/>
            </a:pPr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Coordinates of DFBA beam points </a:t>
            </a:r>
            <a:endParaRPr lang="en-US" sz="16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</a:pPr>
            <a:endParaRPr lang="en-US" sz="16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v"/>
            </a:pPr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Geode Survey </a:t>
            </a:r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database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v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CCS (XYZ) coordinate </a:t>
            </a:r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system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0485" y="6532685"/>
            <a:ext cx="11078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EDMS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: </a:t>
            </a:r>
            <a:r>
              <a:rPr lang="en-US" sz="1100" b="1" dirty="0" smtClean="0">
                <a:solidFill>
                  <a:schemeClr val="bg1">
                    <a:lumMod val="65000"/>
                  </a:schemeClr>
                </a:solidFill>
              </a:rPr>
              <a:t>2065924</a:t>
            </a:r>
            <a:endParaRPr lang="en-GB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54728" y="3372034"/>
            <a:ext cx="3835431" cy="2668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fr-CH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EU-DEM v1.1 : Digital Surface model for Europe</a:t>
            </a:r>
            <a:endParaRPr lang="en-GB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v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spatial reference system is geographic,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lat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lon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with horizontal datum ETRS89, ellipsoid GRS80 and </a:t>
            </a:r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vertical datum EVRS2000 with geoid EGG08</a:t>
            </a:r>
            <a:r>
              <a:rPr lang="en-US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v"/>
            </a:pPr>
            <a:r>
              <a:rPr lang="en-US" sz="1600" u="sng" dirty="0">
                <a:solidFill>
                  <a:srgbClr val="5F5F5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</a:t>
            </a:r>
            <a:r>
              <a:rPr lang="en-US" sz="1600" u="sng" dirty="0" smtClean="0">
                <a:solidFill>
                  <a:srgbClr val="5F5F5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opendem.info/opendemeu_meta_eudem.html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geode-apex-files.web.cern.ch/geode-apex-files/images/geode2010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591" y="1462559"/>
            <a:ext cx="1952625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54232" y="2414553"/>
            <a:ext cx="2685201" cy="1378360"/>
          </a:xfrm>
          <a:prstGeom prst="rect">
            <a:avLst/>
          </a:prstGeom>
        </p:spPr>
      </p:pic>
      <p:cxnSp>
        <p:nvCxnSpPr>
          <p:cNvPr id="37" name="Straight Arrow Connector 36"/>
          <p:cNvCxnSpPr/>
          <p:nvPr/>
        </p:nvCxnSpPr>
        <p:spPr>
          <a:xfrm>
            <a:off x="6062882" y="3694625"/>
            <a:ext cx="0" cy="2396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7"/>
          <p:cNvSpPr txBox="1">
            <a:spLocks/>
          </p:cNvSpPr>
          <p:nvPr/>
        </p:nvSpPr>
        <p:spPr>
          <a:xfrm>
            <a:off x="838200" y="76200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chemeClr val="bg1">
                    <a:lumMod val="75000"/>
                  </a:schemeClr>
                </a:solidFill>
              </a:rPr>
              <a:t>PRELIMINARY STUDY</a:t>
            </a:r>
            <a:r>
              <a:rPr lang="en-GB" sz="1600" b="1" dirty="0">
                <a:solidFill>
                  <a:schemeClr val="bg1">
                    <a:lumMod val="75000"/>
                  </a:schemeClr>
                </a:solidFill>
              </a:rPr>
              <a:t/>
            </a:r>
            <a:br>
              <a:rPr lang="en-GB" sz="1600" b="1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1600" i="1" dirty="0">
                <a:solidFill>
                  <a:schemeClr val="bg1">
                    <a:lumMod val="75000"/>
                  </a:schemeClr>
                </a:solidFill>
              </a:rPr>
              <a:t> </a:t>
            </a:r>
            <a:r>
              <a:rPr lang="en-GB" sz="1600" i="1" dirty="0">
                <a:solidFill>
                  <a:schemeClr val="bg1">
                    <a:lumMod val="75000"/>
                  </a:schemeClr>
                </a:solidFill>
              </a:rPr>
              <a:t>If we extend the LHC straight insertion</a:t>
            </a:r>
            <a:br>
              <a:rPr lang="en-GB" sz="1600" i="1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GB" sz="1600" i="1" dirty="0">
                <a:solidFill>
                  <a:schemeClr val="bg1">
                    <a:lumMod val="75000"/>
                  </a:schemeClr>
                </a:solidFill>
              </a:rPr>
              <a:t>where would the neutrinos come out to</a:t>
            </a:r>
            <a:r>
              <a:rPr lang="en-GB" sz="1600" i="1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1600" i="1" dirty="0">
                <a:solidFill>
                  <a:schemeClr val="bg1">
                    <a:lumMod val="75000"/>
                  </a:schemeClr>
                </a:solidFill>
              </a:rPr>
              <a:t>the surface of the earth?</a:t>
            </a:r>
          </a:p>
        </p:txBody>
      </p:sp>
      <p:sp>
        <p:nvSpPr>
          <p:cNvPr id="20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703727" y="6452147"/>
            <a:ext cx="3733800" cy="365125"/>
          </a:xfrm>
        </p:spPr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SCE-SAM-TG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043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83235-FA8B-498A-9583-85F3960DA85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42519" y="1050058"/>
            <a:ext cx="8780715" cy="1066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  <a:spcBef>
                <a:spcPts val="1000"/>
              </a:spcBef>
              <a:spcAft>
                <a:spcPts val="1800"/>
              </a:spcAft>
            </a:pPr>
            <a:r>
              <a:rPr lang="en-US" sz="1400" b="1" kern="0" spc="50" dirty="0">
                <a:latin typeface="Tahoma" panose="020B0604030504040204" pitchFamily="34" charset="0"/>
                <a:cs typeface="Times New Roman" panose="02020603050405020304" pitchFamily="18" charset="0"/>
              </a:rPr>
              <a:t>Methodology: </a:t>
            </a:r>
            <a:endParaRPr lang="en-GB" sz="1400" b="1" kern="0" spc="50" dirty="0"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arenR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LHC straight insertions lines are extended 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CCS coordinate system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arenR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One point is created every 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200 m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along these lines (CCS coordinate system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– (</a:t>
            </a:r>
            <a:r>
              <a:rPr lang="en-US" sz="14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Discretisation</a:t>
            </a:r>
            <a:r>
              <a:rPr 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the Beam lines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0485" y="6532685"/>
            <a:ext cx="11078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EDMS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: </a:t>
            </a:r>
            <a:r>
              <a:rPr lang="en-US" sz="1100" b="1" dirty="0" smtClean="0">
                <a:solidFill>
                  <a:schemeClr val="bg1">
                    <a:lumMod val="65000"/>
                  </a:schemeClr>
                </a:solidFill>
              </a:rPr>
              <a:t>2065924</a:t>
            </a:r>
            <a:endParaRPr lang="en-GB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r="16065"/>
          <a:stretch/>
        </p:blipFill>
        <p:spPr>
          <a:xfrm>
            <a:off x="3865777" y="2269788"/>
            <a:ext cx="5143500" cy="39308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r="15836"/>
          <a:stretch/>
        </p:blipFill>
        <p:spPr>
          <a:xfrm>
            <a:off x="3851819" y="2250797"/>
            <a:ext cx="5157458" cy="3949794"/>
          </a:xfrm>
          <a:prstGeom prst="rect">
            <a:avLst/>
          </a:prstGeom>
        </p:spPr>
      </p:pic>
      <p:sp>
        <p:nvSpPr>
          <p:cNvPr id="46" name="Rectangle 45"/>
          <p:cNvSpPr/>
          <p:nvPr/>
        </p:nvSpPr>
        <p:spPr>
          <a:xfrm>
            <a:off x="247821" y="3006497"/>
            <a:ext cx="3305707" cy="1703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800"/>
              </a:spcAft>
            </a:pP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3) </a:t>
            </a:r>
            <a:r>
              <a:rPr 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XYZ 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Coordinates of each </a:t>
            </a:r>
            <a:r>
              <a:rPr 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point are converted to 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WGS84 Geodetic Coordinates </a:t>
            </a:r>
            <a:r>
              <a:rPr 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System</a:t>
            </a:r>
            <a:endParaRPr lang="en-US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28650" lvl="1" indent="-171450" algn="just">
              <a:spcAft>
                <a:spcPts val="800"/>
              </a:spcAft>
              <a:buFont typeface="Wingdings" panose="05000000000000000000" pitchFamily="2" charset="2"/>
              <a:buChar char="v"/>
            </a:pP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results is geographic 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coordinates (</a:t>
            </a:r>
            <a:r>
              <a:rPr lang="en-US" sz="1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lat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long)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 ellipsoidal heights (He) of each point.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>
            <a:off x="247821" y="2574026"/>
            <a:ext cx="3509000" cy="0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64" name="Group 63"/>
          <p:cNvGrpSpPr/>
          <p:nvPr/>
        </p:nvGrpSpPr>
        <p:grpSpPr>
          <a:xfrm>
            <a:off x="409064" y="2551166"/>
            <a:ext cx="2987695" cy="58533"/>
            <a:chOff x="681642" y="3224645"/>
            <a:chExt cx="2987695" cy="58533"/>
          </a:xfrm>
        </p:grpSpPr>
        <p:sp>
          <p:nvSpPr>
            <p:cNvPr id="65" name="Flowchart: Connector 64"/>
            <p:cNvSpPr/>
            <p:nvPr/>
          </p:nvSpPr>
          <p:spPr>
            <a:xfrm>
              <a:off x="681642" y="3224645"/>
              <a:ext cx="45719" cy="45719"/>
            </a:xfrm>
            <a:prstGeom prst="flowChartConnector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Flowchart: Connector 65"/>
            <p:cNvSpPr/>
            <p:nvPr/>
          </p:nvSpPr>
          <p:spPr>
            <a:xfrm>
              <a:off x="957343" y="3228105"/>
              <a:ext cx="45719" cy="45719"/>
            </a:xfrm>
            <a:prstGeom prst="flowChartConnector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67" name="Flowchart: Connector 66"/>
            <p:cNvSpPr/>
            <p:nvPr/>
          </p:nvSpPr>
          <p:spPr>
            <a:xfrm>
              <a:off x="1227506" y="3224645"/>
              <a:ext cx="45719" cy="45719"/>
            </a:xfrm>
            <a:prstGeom prst="flowChartConnector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8" name="Group 67"/>
            <p:cNvGrpSpPr/>
            <p:nvPr/>
          </p:nvGrpSpPr>
          <p:grpSpPr>
            <a:xfrm>
              <a:off x="1472044" y="3233999"/>
              <a:ext cx="591583" cy="49179"/>
              <a:chOff x="811183" y="3377045"/>
              <a:chExt cx="591583" cy="49179"/>
            </a:xfrm>
          </p:grpSpPr>
          <p:sp>
            <p:nvSpPr>
              <p:cNvPr id="77" name="Flowchart: Connector 76"/>
              <p:cNvSpPr/>
              <p:nvPr/>
            </p:nvSpPr>
            <p:spPr>
              <a:xfrm>
                <a:off x="811183" y="3377045"/>
                <a:ext cx="45719" cy="45719"/>
              </a:xfrm>
              <a:prstGeom prst="flowChartConnector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8" name="Flowchart: Connector 77"/>
              <p:cNvSpPr/>
              <p:nvPr/>
            </p:nvSpPr>
            <p:spPr>
              <a:xfrm>
                <a:off x="1086884" y="3380505"/>
                <a:ext cx="45719" cy="45719"/>
              </a:xfrm>
              <a:prstGeom prst="flowChartConnector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/>
              </a:p>
            </p:txBody>
          </p:sp>
          <p:sp>
            <p:nvSpPr>
              <p:cNvPr id="79" name="Flowchart: Connector 78"/>
              <p:cNvSpPr/>
              <p:nvPr/>
            </p:nvSpPr>
            <p:spPr>
              <a:xfrm>
                <a:off x="1357047" y="3377045"/>
                <a:ext cx="45719" cy="45719"/>
              </a:xfrm>
              <a:prstGeom prst="flowChartConnector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69" name="Group 68"/>
            <p:cNvGrpSpPr/>
            <p:nvPr/>
          </p:nvGrpSpPr>
          <p:grpSpPr>
            <a:xfrm>
              <a:off x="2274899" y="3224645"/>
              <a:ext cx="591583" cy="49179"/>
              <a:chOff x="811183" y="3377045"/>
              <a:chExt cx="591583" cy="49179"/>
            </a:xfrm>
          </p:grpSpPr>
          <p:sp>
            <p:nvSpPr>
              <p:cNvPr id="74" name="Flowchart: Connector 73"/>
              <p:cNvSpPr/>
              <p:nvPr/>
            </p:nvSpPr>
            <p:spPr>
              <a:xfrm>
                <a:off x="811183" y="3377045"/>
                <a:ext cx="45719" cy="45719"/>
              </a:xfrm>
              <a:prstGeom prst="flowChartConnector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" name="Flowchart: Connector 74"/>
              <p:cNvSpPr/>
              <p:nvPr/>
            </p:nvSpPr>
            <p:spPr>
              <a:xfrm>
                <a:off x="1086884" y="3380505"/>
                <a:ext cx="45719" cy="45719"/>
              </a:xfrm>
              <a:prstGeom prst="flowChartConnector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/>
              </a:p>
            </p:txBody>
          </p:sp>
          <p:sp>
            <p:nvSpPr>
              <p:cNvPr id="76" name="Flowchart: Connector 75"/>
              <p:cNvSpPr/>
              <p:nvPr/>
            </p:nvSpPr>
            <p:spPr>
              <a:xfrm>
                <a:off x="1357047" y="3377045"/>
                <a:ext cx="45719" cy="45719"/>
              </a:xfrm>
              <a:prstGeom prst="flowChartConnector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70" name="Group 69"/>
            <p:cNvGrpSpPr/>
            <p:nvPr/>
          </p:nvGrpSpPr>
          <p:grpSpPr>
            <a:xfrm>
              <a:off x="3077754" y="3230539"/>
              <a:ext cx="591583" cy="49179"/>
              <a:chOff x="811183" y="3377045"/>
              <a:chExt cx="591583" cy="49179"/>
            </a:xfrm>
          </p:grpSpPr>
          <p:sp>
            <p:nvSpPr>
              <p:cNvPr id="71" name="Flowchart: Connector 70"/>
              <p:cNvSpPr/>
              <p:nvPr/>
            </p:nvSpPr>
            <p:spPr>
              <a:xfrm>
                <a:off x="811183" y="3377045"/>
                <a:ext cx="45719" cy="45719"/>
              </a:xfrm>
              <a:prstGeom prst="flowChartConnector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" name="Flowchart: Connector 71"/>
              <p:cNvSpPr/>
              <p:nvPr/>
            </p:nvSpPr>
            <p:spPr>
              <a:xfrm>
                <a:off x="1086884" y="3380505"/>
                <a:ext cx="45719" cy="45719"/>
              </a:xfrm>
              <a:prstGeom prst="flowChartConnector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/>
              </a:p>
            </p:txBody>
          </p:sp>
          <p:sp>
            <p:nvSpPr>
              <p:cNvPr id="73" name="Flowchart: Connector 72"/>
              <p:cNvSpPr/>
              <p:nvPr/>
            </p:nvSpPr>
            <p:spPr>
              <a:xfrm>
                <a:off x="1357047" y="3377045"/>
                <a:ext cx="45719" cy="45719"/>
              </a:xfrm>
              <a:prstGeom prst="flowChartConnector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80" name="TextBox 79"/>
          <p:cNvSpPr txBox="1"/>
          <p:nvPr/>
        </p:nvSpPr>
        <p:spPr>
          <a:xfrm>
            <a:off x="242519" y="4827937"/>
            <a:ext cx="374410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268288"/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4)     </a:t>
            </a:r>
            <a:r>
              <a:rPr 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EU-DEM is </a:t>
            </a:r>
            <a:r>
              <a:rPr 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converted 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WG84 </a:t>
            </a:r>
            <a:endParaRPr lang="en-US" sz="14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28650" lvl="1" indent="-171450">
              <a:buFont typeface="Wingdings" panose="05000000000000000000" pitchFamily="2" charset="2"/>
              <a:buChar char="v"/>
            </a:pP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Geoid heights (Hg)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are unchanged as the ellipsoids WGS84 and GRS80 are slightly equivalent). 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28" name="Title 7"/>
          <p:cNvSpPr txBox="1">
            <a:spLocks/>
          </p:cNvSpPr>
          <p:nvPr/>
        </p:nvSpPr>
        <p:spPr>
          <a:xfrm>
            <a:off x="838200" y="76200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chemeClr val="bg1">
                    <a:lumMod val="75000"/>
                  </a:schemeClr>
                </a:solidFill>
              </a:rPr>
              <a:t>PRELIMINARY STUDY</a:t>
            </a:r>
            <a:r>
              <a:rPr lang="en-GB" sz="1600" b="1" dirty="0">
                <a:solidFill>
                  <a:schemeClr val="bg1">
                    <a:lumMod val="75000"/>
                  </a:schemeClr>
                </a:solidFill>
              </a:rPr>
              <a:t/>
            </a:r>
            <a:br>
              <a:rPr lang="en-GB" sz="1600" b="1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1600" i="1" dirty="0">
                <a:solidFill>
                  <a:schemeClr val="bg1">
                    <a:lumMod val="75000"/>
                  </a:schemeClr>
                </a:solidFill>
              </a:rPr>
              <a:t> </a:t>
            </a:r>
            <a:r>
              <a:rPr lang="en-GB" sz="1600" i="1" dirty="0">
                <a:solidFill>
                  <a:schemeClr val="bg1">
                    <a:lumMod val="75000"/>
                  </a:schemeClr>
                </a:solidFill>
              </a:rPr>
              <a:t>If we extend the LHC straight insertion</a:t>
            </a:r>
            <a:br>
              <a:rPr lang="en-GB" sz="1600" i="1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GB" sz="1600" i="1" dirty="0">
                <a:solidFill>
                  <a:schemeClr val="bg1">
                    <a:lumMod val="75000"/>
                  </a:schemeClr>
                </a:solidFill>
              </a:rPr>
              <a:t>where would the neutrinos come out to</a:t>
            </a:r>
            <a:r>
              <a:rPr lang="en-GB" sz="1600" i="1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1600" i="1" dirty="0">
                <a:solidFill>
                  <a:schemeClr val="bg1">
                    <a:lumMod val="75000"/>
                  </a:schemeClr>
                </a:solidFill>
              </a:rPr>
              <a:t>the surface of the earth?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030686" y="2711789"/>
            <a:ext cx="3419769" cy="3299037"/>
            <a:chOff x="5030686" y="2711789"/>
            <a:chExt cx="3419769" cy="3299037"/>
          </a:xfrm>
        </p:grpSpPr>
        <p:grpSp>
          <p:nvGrpSpPr>
            <p:cNvPr id="3" name="Group 2"/>
            <p:cNvGrpSpPr/>
            <p:nvPr/>
          </p:nvGrpSpPr>
          <p:grpSpPr>
            <a:xfrm>
              <a:off x="5620232" y="2711789"/>
              <a:ext cx="948795" cy="1644177"/>
              <a:chOff x="5620232" y="2711789"/>
              <a:chExt cx="948795" cy="1644177"/>
            </a:xfrm>
          </p:grpSpPr>
          <p:sp>
            <p:nvSpPr>
              <p:cNvPr id="43" name="Flowchart: Connector 42"/>
              <p:cNvSpPr/>
              <p:nvPr/>
            </p:nvSpPr>
            <p:spPr>
              <a:xfrm rot="3358209">
                <a:off x="5620232" y="2711789"/>
                <a:ext cx="45719" cy="45719"/>
              </a:xfrm>
              <a:prstGeom prst="flowChartConnector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/>
              </a:p>
            </p:txBody>
          </p:sp>
          <p:sp>
            <p:nvSpPr>
              <p:cNvPr id="44" name="Flowchart: Connector 43"/>
              <p:cNvSpPr/>
              <p:nvPr/>
            </p:nvSpPr>
            <p:spPr>
              <a:xfrm rot="3358209">
                <a:off x="5774289" y="2933749"/>
                <a:ext cx="45719" cy="45719"/>
              </a:xfrm>
              <a:prstGeom prst="flowChartConnector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4" name="Group 33"/>
              <p:cNvGrpSpPr/>
              <p:nvPr/>
            </p:nvGrpSpPr>
            <p:grpSpPr>
              <a:xfrm rot="3358209">
                <a:off x="5804233" y="3366924"/>
                <a:ext cx="591583" cy="49179"/>
                <a:chOff x="811183" y="3377045"/>
                <a:chExt cx="591583" cy="49179"/>
              </a:xfrm>
            </p:grpSpPr>
            <p:sp>
              <p:nvSpPr>
                <p:cNvPr id="39" name="Flowchart: Connector 38"/>
                <p:cNvSpPr/>
                <p:nvPr/>
              </p:nvSpPr>
              <p:spPr>
                <a:xfrm>
                  <a:off x="811183" y="3377045"/>
                  <a:ext cx="45719" cy="45719"/>
                </a:xfrm>
                <a:prstGeom prst="flowChartConnector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0" name="Flowchart: Connector 39"/>
                <p:cNvSpPr/>
                <p:nvPr/>
              </p:nvSpPr>
              <p:spPr>
                <a:xfrm>
                  <a:off x="1086884" y="3380505"/>
                  <a:ext cx="45719" cy="45719"/>
                </a:xfrm>
                <a:prstGeom prst="flowChartConnector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b="1" dirty="0"/>
                </a:p>
              </p:txBody>
            </p:sp>
            <p:sp>
              <p:nvSpPr>
                <p:cNvPr id="41" name="Flowchart: Connector 40"/>
                <p:cNvSpPr/>
                <p:nvPr/>
              </p:nvSpPr>
              <p:spPr>
                <a:xfrm>
                  <a:off x="1357047" y="3377045"/>
                  <a:ext cx="45719" cy="45719"/>
                </a:xfrm>
                <a:prstGeom prst="flowChartConnector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35" name="Group 34"/>
              <p:cNvGrpSpPr/>
              <p:nvPr/>
            </p:nvGrpSpPr>
            <p:grpSpPr>
              <a:xfrm rot="3358209">
                <a:off x="6248646" y="4035585"/>
                <a:ext cx="591583" cy="49179"/>
                <a:chOff x="811183" y="3377045"/>
                <a:chExt cx="591583" cy="49179"/>
              </a:xfrm>
            </p:grpSpPr>
            <p:sp>
              <p:nvSpPr>
                <p:cNvPr id="36" name="Flowchart: Connector 35"/>
                <p:cNvSpPr/>
                <p:nvPr/>
              </p:nvSpPr>
              <p:spPr>
                <a:xfrm>
                  <a:off x="811183" y="3377045"/>
                  <a:ext cx="45719" cy="45719"/>
                </a:xfrm>
                <a:prstGeom prst="flowChartConnector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7" name="Flowchart: Connector 36"/>
                <p:cNvSpPr/>
                <p:nvPr/>
              </p:nvSpPr>
              <p:spPr>
                <a:xfrm>
                  <a:off x="1086884" y="3380505"/>
                  <a:ext cx="45719" cy="45719"/>
                </a:xfrm>
                <a:prstGeom prst="flowChartConnector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b="1" dirty="0"/>
                </a:p>
              </p:txBody>
            </p:sp>
            <p:sp>
              <p:nvSpPr>
                <p:cNvPr id="38" name="Flowchart: Connector 37"/>
                <p:cNvSpPr/>
                <p:nvPr/>
              </p:nvSpPr>
              <p:spPr>
                <a:xfrm>
                  <a:off x="1357047" y="3377045"/>
                  <a:ext cx="45719" cy="45719"/>
                </a:xfrm>
                <a:prstGeom prst="flowChartConnector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57" name="Group 56"/>
            <p:cNvGrpSpPr/>
            <p:nvPr/>
          </p:nvGrpSpPr>
          <p:grpSpPr>
            <a:xfrm>
              <a:off x="6704046" y="4366649"/>
              <a:ext cx="948795" cy="1644177"/>
              <a:chOff x="5620232" y="2711789"/>
              <a:chExt cx="948795" cy="1644177"/>
            </a:xfrm>
          </p:grpSpPr>
          <p:sp>
            <p:nvSpPr>
              <p:cNvPr id="58" name="Flowchart: Connector 57"/>
              <p:cNvSpPr/>
              <p:nvPr/>
            </p:nvSpPr>
            <p:spPr>
              <a:xfrm rot="3358209">
                <a:off x="5620232" y="2711789"/>
                <a:ext cx="45719" cy="45719"/>
              </a:xfrm>
              <a:prstGeom prst="flowChartConnector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/>
              </a:p>
            </p:txBody>
          </p:sp>
          <p:sp>
            <p:nvSpPr>
              <p:cNvPr id="59" name="Flowchart: Connector 58"/>
              <p:cNvSpPr/>
              <p:nvPr/>
            </p:nvSpPr>
            <p:spPr>
              <a:xfrm rot="3358209">
                <a:off x="5774289" y="2933749"/>
                <a:ext cx="45719" cy="45719"/>
              </a:xfrm>
              <a:prstGeom prst="flowChartConnector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60" name="Group 59"/>
              <p:cNvGrpSpPr/>
              <p:nvPr/>
            </p:nvGrpSpPr>
            <p:grpSpPr>
              <a:xfrm rot="3358209">
                <a:off x="5804233" y="3366924"/>
                <a:ext cx="591583" cy="49179"/>
                <a:chOff x="811183" y="3377045"/>
                <a:chExt cx="591583" cy="49179"/>
              </a:xfrm>
            </p:grpSpPr>
            <p:sp>
              <p:nvSpPr>
                <p:cNvPr id="83" name="Flowchart: Connector 82"/>
                <p:cNvSpPr/>
                <p:nvPr/>
              </p:nvSpPr>
              <p:spPr>
                <a:xfrm>
                  <a:off x="811183" y="3377045"/>
                  <a:ext cx="45719" cy="45719"/>
                </a:xfrm>
                <a:prstGeom prst="flowChartConnector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4" name="Flowchart: Connector 83"/>
                <p:cNvSpPr/>
                <p:nvPr/>
              </p:nvSpPr>
              <p:spPr>
                <a:xfrm>
                  <a:off x="1086884" y="3380505"/>
                  <a:ext cx="45719" cy="45719"/>
                </a:xfrm>
                <a:prstGeom prst="flowChartConnector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b="1" dirty="0"/>
                </a:p>
              </p:txBody>
            </p:sp>
            <p:sp>
              <p:nvSpPr>
                <p:cNvPr id="85" name="Flowchart: Connector 84"/>
                <p:cNvSpPr/>
                <p:nvPr/>
              </p:nvSpPr>
              <p:spPr>
                <a:xfrm>
                  <a:off x="1357047" y="3377045"/>
                  <a:ext cx="45719" cy="45719"/>
                </a:xfrm>
                <a:prstGeom prst="flowChartConnector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1" name="Group 60"/>
              <p:cNvGrpSpPr/>
              <p:nvPr/>
            </p:nvGrpSpPr>
            <p:grpSpPr>
              <a:xfrm rot="3358209">
                <a:off x="6248646" y="4035585"/>
                <a:ext cx="591583" cy="49179"/>
                <a:chOff x="811183" y="3377045"/>
                <a:chExt cx="591583" cy="49179"/>
              </a:xfrm>
            </p:grpSpPr>
            <p:sp>
              <p:nvSpPr>
                <p:cNvPr id="62" name="Flowchart: Connector 61"/>
                <p:cNvSpPr/>
                <p:nvPr/>
              </p:nvSpPr>
              <p:spPr>
                <a:xfrm>
                  <a:off x="811183" y="3377045"/>
                  <a:ext cx="45719" cy="45719"/>
                </a:xfrm>
                <a:prstGeom prst="flowChartConnector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1" name="Flowchart: Connector 80"/>
                <p:cNvSpPr/>
                <p:nvPr/>
              </p:nvSpPr>
              <p:spPr>
                <a:xfrm>
                  <a:off x="1086884" y="3380505"/>
                  <a:ext cx="45719" cy="45719"/>
                </a:xfrm>
                <a:prstGeom prst="flowChartConnector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b="1" dirty="0"/>
                </a:p>
              </p:txBody>
            </p:sp>
            <p:sp>
              <p:nvSpPr>
                <p:cNvPr id="82" name="Flowchart: Connector 81"/>
                <p:cNvSpPr/>
                <p:nvPr/>
              </p:nvSpPr>
              <p:spPr>
                <a:xfrm>
                  <a:off x="1357047" y="3377045"/>
                  <a:ext cx="45719" cy="45719"/>
                </a:xfrm>
                <a:prstGeom prst="flowChartConnector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86" name="Group 85"/>
            <p:cNvGrpSpPr/>
            <p:nvPr/>
          </p:nvGrpSpPr>
          <p:grpSpPr>
            <a:xfrm rot="5400000">
              <a:off x="5378377" y="4073555"/>
              <a:ext cx="948795" cy="1644177"/>
              <a:chOff x="5620232" y="2711789"/>
              <a:chExt cx="948795" cy="1644177"/>
            </a:xfrm>
          </p:grpSpPr>
          <p:sp>
            <p:nvSpPr>
              <p:cNvPr id="87" name="Flowchart: Connector 86"/>
              <p:cNvSpPr/>
              <p:nvPr/>
            </p:nvSpPr>
            <p:spPr>
              <a:xfrm rot="3358209">
                <a:off x="5620232" y="2711789"/>
                <a:ext cx="45719" cy="45719"/>
              </a:xfrm>
              <a:prstGeom prst="flowChartConnector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/>
              </a:p>
            </p:txBody>
          </p:sp>
          <p:sp>
            <p:nvSpPr>
              <p:cNvPr id="88" name="Flowchart: Connector 87"/>
              <p:cNvSpPr/>
              <p:nvPr/>
            </p:nvSpPr>
            <p:spPr>
              <a:xfrm rot="3358209">
                <a:off x="5774289" y="2933749"/>
                <a:ext cx="45719" cy="45719"/>
              </a:xfrm>
              <a:prstGeom prst="flowChartConnector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89" name="Group 88"/>
              <p:cNvGrpSpPr/>
              <p:nvPr/>
            </p:nvGrpSpPr>
            <p:grpSpPr>
              <a:xfrm rot="3358209">
                <a:off x="5804233" y="3366924"/>
                <a:ext cx="591583" cy="49179"/>
                <a:chOff x="811183" y="3377045"/>
                <a:chExt cx="591583" cy="49179"/>
              </a:xfrm>
            </p:grpSpPr>
            <p:sp>
              <p:nvSpPr>
                <p:cNvPr id="94" name="Flowchart: Connector 93"/>
                <p:cNvSpPr/>
                <p:nvPr/>
              </p:nvSpPr>
              <p:spPr>
                <a:xfrm>
                  <a:off x="811183" y="3377045"/>
                  <a:ext cx="45719" cy="45719"/>
                </a:xfrm>
                <a:prstGeom prst="flowChartConnector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5" name="Flowchart: Connector 94"/>
                <p:cNvSpPr/>
                <p:nvPr/>
              </p:nvSpPr>
              <p:spPr>
                <a:xfrm>
                  <a:off x="1086884" y="3380505"/>
                  <a:ext cx="45719" cy="45719"/>
                </a:xfrm>
                <a:prstGeom prst="flowChartConnector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b="1" dirty="0"/>
                </a:p>
              </p:txBody>
            </p:sp>
            <p:sp>
              <p:nvSpPr>
                <p:cNvPr id="96" name="Flowchart: Connector 95"/>
                <p:cNvSpPr/>
                <p:nvPr/>
              </p:nvSpPr>
              <p:spPr>
                <a:xfrm>
                  <a:off x="1357047" y="3377045"/>
                  <a:ext cx="45719" cy="45719"/>
                </a:xfrm>
                <a:prstGeom prst="flowChartConnector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90" name="Group 89"/>
              <p:cNvGrpSpPr/>
              <p:nvPr/>
            </p:nvGrpSpPr>
            <p:grpSpPr>
              <a:xfrm rot="3358209">
                <a:off x="6248646" y="4035585"/>
                <a:ext cx="591583" cy="49179"/>
                <a:chOff x="811183" y="3377045"/>
                <a:chExt cx="591583" cy="49179"/>
              </a:xfrm>
            </p:grpSpPr>
            <p:sp>
              <p:nvSpPr>
                <p:cNvPr id="91" name="Flowchart: Connector 90"/>
                <p:cNvSpPr/>
                <p:nvPr/>
              </p:nvSpPr>
              <p:spPr>
                <a:xfrm>
                  <a:off x="811183" y="3377045"/>
                  <a:ext cx="45719" cy="45719"/>
                </a:xfrm>
                <a:prstGeom prst="flowChartConnector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2" name="Flowchart: Connector 91"/>
                <p:cNvSpPr/>
                <p:nvPr/>
              </p:nvSpPr>
              <p:spPr>
                <a:xfrm>
                  <a:off x="1086884" y="3380505"/>
                  <a:ext cx="45719" cy="45719"/>
                </a:xfrm>
                <a:prstGeom prst="flowChartConnector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b="1" dirty="0"/>
                </a:p>
              </p:txBody>
            </p:sp>
            <p:sp>
              <p:nvSpPr>
                <p:cNvPr id="93" name="Flowchart: Connector 92"/>
                <p:cNvSpPr/>
                <p:nvPr/>
              </p:nvSpPr>
              <p:spPr>
                <a:xfrm>
                  <a:off x="1357047" y="3377045"/>
                  <a:ext cx="45719" cy="45719"/>
                </a:xfrm>
                <a:prstGeom prst="flowChartConnector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97" name="Group 96"/>
            <p:cNvGrpSpPr/>
            <p:nvPr/>
          </p:nvGrpSpPr>
          <p:grpSpPr>
            <a:xfrm rot="5400000">
              <a:off x="7153969" y="2878004"/>
              <a:ext cx="948795" cy="1644177"/>
              <a:chOff x="5620232" y="2711789"/>
              <a:chExt cx="948795" cy="1644177"/>
            </a:xfrm>
          </p:grpSpPr>
          <p:sp>
            <p:nvSpPr>
              <p:cNvPr id="98" name="Flowchart: Connector 97"/>
              <p:cNvSpPr/>
              <p:nvPr/>
            </p:nvSpPr>
            <p:spPr>
              <a:xfrm rot="3358209">
                <a:off x="5620232" y="2711789"/>
                <a:ext cx="45719" cy="45719"/>
              </a:xfrm>
              <a:prstGeom prst="flowChartConnector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/>
              </a:p>
            </p:txBody>
          </p:sp>
          <p:sp>
            <p:nvSpPr>
              <p:cNvPr id="99" name="Flowchart: Connector 98"/>
              <p:cNvSpPr/>
              <p:nvPr/>
            </p:nvSpPr>
            <p:spPr>
              <a:xfrm rot="3358209">
                <a:off x="5774289" y="2933749"/>
                <a:ext cx="45719" cy="45719"/>
              </a:xfrm>
              <a:prstGeom prst="flowChartConnector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00" name="Group 99"/>
              <p:cNvGrpSpPr/>
              <p:nvPr/>
            </p:nvGrpSpPr>
            <p:grpSpPr>
              <a:xfrm rot="3358209">
                <a:off x="5804233" y="3366924"/>
                <a:ext cx="591583" cy="49179"/>
                <a:chOff x="811183" y="3377045"/>
                <a:chExt cx="591583" cy="49179"/>
              </a:xfrm>
            </p:grpSpPr>
            <p:sp>
              <p:nvSpPr>
                <p:cNvPr id="105" name="Flowchart: Connector 104"/>
                <p:cNvSpPr/>
                <p:nvPr/>
              </p:nvSpPr>
              <p:spPr>
                <a:xfrm>
                  <a:off x="811183" y="3377045"/>
                  <a:ext cx="45719" cy="45719"/>
                </a:xfrm>
                <a:prstGeom prst="flowChartConnector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6" name="Flowchart: Connector 105"/>
                <p:cNvSpPr/>
                <p:nvPr/>
              </p:nvSpPr>
              <p:spPr>
                <a:xfrm>
                  <a:off x="1086884" y="3380505"/>
                  <a:ext cx="45719" cy="45719"/>
                </a:xfrm>
                <a:prstGeom prst="flowChartConnector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b="1" dirty="0"/>
                </a:p>
              </p:txBody>
            </p:sp>
            <p:sp>
              <p:nvSpPr>
                <p:cNvPr id="107" name="Flowchart: Connector 106"/>
                <p:cNvSpPr/>
                <p:nvPr/>
              </p:nvSpPr>
              <p:spPr>
                <a:xfrm>
                  <a:off x="1357047" y="3377045"/>
                  <a:ext cx="45719" cy="45719"/>
                </a:xfrm>
                <a:prstGeom prst="flowChartConnector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01" name="Group 100"/>
              <p:cNvGrpSpPr/>
              <p:nvPr/>
            </p:nvGrpSpPr>
            <p:grpSpPr>
              <a:xfrm rot="3358209">
                <a:off x="6248646" y="4035585"/>
                <a:ext cx="591583" cy="49179"/>
                <a:chOff x="811183" y="3377045"/>
                <a:chExt cx="591583" cy="49179"/>
              </a:xfrm>
            </p:grpSpPr>
            <p:sp>
              <p:nvSpPr>
                <p:cNvPr id="102" name="Flowchart: Connector 101"/>
                <p:cNvSpPr/>
                <p:nvPr/>
              </p:nvSpPr>
              <p:spPr>
                <a:xfrm>
                  <a:off x="811183" y="3377045"/>
                  <a:ext cx="45719" cy="45719"/>
                </a:xfrm>
                <a:prstGeom prst="flowChartConnector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3" name="Flowchart: Connector 102"/>
                <p:cNvSpPr/>
                <p:nvPr/>
              </p:nvSpPr>
              <p:spPr>
                <a:xfrm>
                  <a:off x="1086884" y="3380505"/>
                  <a:ext cx="45719" cy="45719"/>
                </a:xfrm>
                <a:prstGeom prst="flowChartConnector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b="1" dirty="0"/>
                </a:p>
              </p:txBody>
            </p:sp>
            <p:sp>
              <p:nvSpPr>
                <p:cNvPr id="104" name="Flowchart: Connector 103"/>
                <p:cNvSpPr/>
                <p:nvPr/>
              </p:nvSpPr>
              <p:spPr>
                <a:xfrm>
                  <a:off x="1357047" y="3377045"/>
                  <a:ext cx="45719" cy="45719"/>
                </a:xfrm>
                <a:prstGeom prst="flowChartConnector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sp>
        <p:nvSpPr>
          <p:cNvPr id="111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703727" y="6452147"/>
            <a:ext cx="3733800" cy="365125"/>
          </a:xfrm>
        </p:spPr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SCE-SAM-TG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142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8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83235-FA8B-498A-9583-85F3960DA851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42519" y="1050058"/>
            <a:ext cx="8780715" cy="1066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  <a:spcBef>
                <a:spcPts val="1000"/>
              </a:spcBef>
              <a:spcAft>
                <a:spcPts val="1800"/>
              </a:spcAft>
            </a:pPr>
            <a:r>
              <a:rPr lang="en-US" sz="1400" b="1" kern="0" spc="50" dirty="0">
                <a:latin typeface="Tahoma" panose="020B0604030504040204" pitchFamily="34" charset="0"/>
                <a:cs typeface="Times New Roman" panose="02020603050405020304" pitchFamily="18" charset="0"/>
              </a:rPr>
              <a:t>Methodology: </a:t>
            </a:r>
            <a:endParaRPr lang="en-GB" sz="1400" b="1" kern="0" spc="50" dirty="0"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arenR"/>
            </a:pP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SPS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straight 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sections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lines are extended 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CCS coordinate system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arenR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One point is created every 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200 m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along these lines (CCS coordinate system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– (</a:t>
            </a:r>
            <a:r>
              <a:rPr lang="en-US" sz="14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Discretisation</a:t>
            </a:r>
            <a:r>
              <a:rPr 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the Beam lines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0485" y="6532685"/>
            <a:ext cx="11078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EDMS: </a:t>
            </a:r>
            <a:r>
              <a:rPr lang="en-US" sz="1100" b="1" dirty="0">
                <a:solidFill>
                  <a:schemeClr val="bg1">
                    <a:lumMod val="65000"/>
                  </a:schemeClr>
                </a:solidFill>
              </a:rPr>
              <a:t>2353912</a:t>
            </a:r>
            <a:endParaRPr lang="en-GB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r="16065"/>
          <a:stretch/>
        </p:blipFill>
        <p:spPr>
          <a:xfrm>
            <a:off x="3865777" y="2269788"/>
            <a:ext cx="5143500" cy="39308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819" y="2283374"/>
            <a:ext cx="5157458" cy="3884639"/>
          </a:xfrm>
          <a:prstGeom prst="rect">
            <a:avLst/>
          </a:prstGeom>
        </p:spPr>
      </p:pic>
      <p:sp>
        <p:nvSpPr>
          <p:cNvPr id="46" name="Rectangle 45"/>
          <p:cNvSpPr/>
          <p:nvPr/>
        </p:nvSpPr>
        <p:spPr>
          <a:xfrm>
            <a:off x="247821" y="3006497"/>
            <a:ext cx="3305707" cy="1703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800"/>
              </a:spcAft>
            </a:pP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3) </a:t>
            </a:r>
            <a:r>
              <a:rPr 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XYZ 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Coordinates of each </a:t>
            </a:r>
            <a:r>
              <a:rPr 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point are converted to 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WGS84 Geodetic Coordinates </a:t>
            </a:r>
            <a:r>
              <a:rPr 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System</a:t>
            </a:r>
            <a:endParaRPr lang="en-US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28650" lvl="1" indent="-171450" algn="just">
              <a:spcAft>
                <a:spcPts val="800"/>
              </a:spcAft>
              <a:buFont typeface="Wingdings" panose="05000000000000000000" pitchFamily="2" charset="2"/>
              <a:buChar char="v"/>
            </a:pP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results is geographic 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coordinates (</a:t>
            </a:r>
            <a:r>
              <a:rPr lang="en-US" sz="1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lat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long)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 ellipsoidal heights (He) of each point.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>
            <a:off x="247821" y="2574026"/>
            <a:ext cx="3509000" cy="0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64" name="Group 63"/>
          <p:cNvGrpSpPr/>
          <p:nvPr/>
        </p:nvGrpSpPr>
        <p:grpSpPr>
          <a:xfrm>
            <a:off x="409064" y="2551166"/>
            <a:ext cx="2987695" cy="58533"/>
            <a:chOff x="681642" y="3224645"/>
            <a:chExt cx="2987695" cy="58533"/>
          </a:xfrm>
        </p:grpSpPr>
        <p:sp>
          <p:nvSpPr>
            <p:cNvPr id="65" name="Flowchart: Connector 64"/>
            <p:cNvSpPr/>
            <p:nvPr/>
          </p:nvSpPr>
          <p:spPr>
            <a:xfrm>
              <a:off x="681642" y="3224645"/>
              <a:ext cx="45719" cy="45719"/>
            </a:xfrm>
            <a:prstGeom prst="flowChartConnector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Flowchart: Connector 65"/>
            <p:cNvSpPr/>
            <p:nvPr/>
          </p:nvSpPr>
          <p:spPr>
            <a:xfrm>
              <a:off x="957343" y="3228105"/>
              <a:ext cx="45719" cy="45719"/>
            </a:xfrm>
            <a:prstGeom prst="flowChartConnector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67" name="Flowchart: Connector 66"/>
            <p:cNvSpPr/>
            <p:nvPr/>
          </p:nvSpPr>
          <p:spPr>
            <a:xfrm>
              <a:off x="1227506" y="3224645"/>
              <a:ext cx="45719" cy="45719"/>
            </a:xfrm>
            <a:prstGeom prst="flowChartConnector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8" name="Group 67"/>
            <p:cNvGrpSpPr/>
            <p:nvPr/>
          </p:nvGrpSpPr>
          <p:grpSpPr>
            <a:xfrm>
              <a:off x="1472044" y="3233999"/>
              <a:ext cx="591583" cy="49179"/>
              <a:chOff x="811183" y="3377045"/>
              <a:chExt cx="591583" cy="49179"/>
            </a:xfrm>
          </p:grpSpPr>
          <p:sp>
            <p:nvSpPr>
              <p:cNvPr id="77" name="Flowchart: Connector 76"/>
              <p:cNvSpPr/>
              <p:nvPr/>
            </p:nvSpPr>
            <p:spPr>
              <a:xfrm>
                <a:off x="811183" y="3377045"/>
                <a:ext cx="45719" cy="45719"/>
              </a:xfrm>
              <a:prstGeom prst="flowChartConnector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8" name="Flowchart: Connector 77"/>
              <p:cNvSpPr/>
              <p:nvPr/>
            </p:nvSpPr>
            <p:spPr>
              <a:xfrm>
                <a:off x="1086884" y="3380505"/>
                <a:ext cx="45719" cy="45719"/>
              </a:xfrm>
              <a:prstGeom prst="flowChartConnector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/>
              </a:p>
            </p:txBody>
          </p:sp>
          <p:sp>
            <p:nvSpPr>
              <p:cNvPr id="79" name="Flowchart: Connector 78"/>
              <p:cNvSpPr/>
              <p:nvPr/>
            </p:nvSpPr>
            <p:spPr>
              <a:xfrm>
                <a:off x="1357047" y="3377045"/>
                <a:ext cx="45719" cy="45719"/>
              </a:xfrm>
              <a:prstGeom prst="flowChartConnector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69" name="Group 68"/>
            <p:cNvGrpSpPr/>
            <p:nvPr/>
          </p:nvGrpSpPr>
          <p:grpSpPr>
            <a:xfrm>
              <a:off x="2274899" y="3224645"/>
              <a:ext cx="591583" cy="49179"/>
              <a:chOff x="811183" y="3377045"/>
              <a:chExt cx="591583" cy="49179"/>
            </a:xfrm>
          </p:grpSpPr>
          <p:sp>
            <p:nvSpPr>
              <p:cNvPr id="74" name="Flowchart: Connector 73"/>
              <p:cNvSpPr/>
              <p:nvPr/>
            </p:nvSpPr>
            <p:spPr>
              <a:xfrm>
                <a:off x="811183" y="3377045"/>
                <a:ext cx="45719" cy="45719"/>
              </a:xfrm>
              <a:prstGeom prst="flowChartConnector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" name="Flowchart: Connector 74"/>
              <p:cNvSpPr/>
              <p:nvPr/>
            </p:nvSpPr>
            <p:spPr>
              <a:xfrm>
                <a:off x="1086884" y="3380505"/>
                <a:ext cx="45719" cy="45719"/>
              </a:xfrm>
              <a:prstGeom prst="flowChartConnector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/>
              </a:p>
            </p:txBody>
          </p:sp>
          <p:sp>
            <p:nvSpPr>
              <p:cNvPr id="76" name="Flowchart: Connector 75"/>
              <p:cNvSpPr/>
              <p:nvPr/>
            </p:nvSpPr>
            <p:spPr>
              <a:xfrm>
                <a:off x="1357047" y="3377045"/>
                <a:ext cx="45719" cy="45719"/>
              </a:xfrm>
              <a:prstGeom prst="flowChartConnector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70" name="Group 69"/>
            <p:cNvGrpSpPr/>
            <p:nvPr/>
          </p:nvGrpSpPr>
          <p:grpSpPr>
            <a:xfrm>
              <a:off x="3077754" y="3230539"/>
              <a:ext cx="591583" cy="49179"/>
              <a:chOff x="811183" y="3377045"/>
              <a:chExt cx="591583" cy="49179"/>
            </a:xfrm>
          </p:grpSpPr>
          <p:sp>
            <p:nvSpPr>
              <p:cNvPr id="71" name="Flowchart: Connector 70"/>
              <p:cNvSpPr/>
              <p:nvPr/>
            </p:nvSpPr>
            <p:spPr>
              <a:xfrm>
                <a:off x="811183" y="3377045"/>
                <a:ext cx="45719" cy="45719"/>
              </a:xfrm>
              <a:prstGeom prst="flowChartConnector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" name="Flowchart: Connector 71"/>
              <p:cNvSpPr/>
              <p:nvPr/>
            </p:nvSpPr>
            <p:spPr>
              <a:xfrm>
                <a:off x="1086884" y="3380505"/>
                <a:ext cx="45719" cy="45719"/>
              </a:xfrm>
              <a:prstGeom prst="flowChartConnector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/>
              </a:p>
            </p:txBody>
          </p:sp>
          <p:sp>
            <p:nvSpPr>
              <p:cNvPr id="73" name="Flowchart: Connector 72"/>
              <p:cNvSpPr/>
              <p:nvPr/>
            </p:nvSpPr>
            <p:spPr>
              <a:xfrm>
                <a:off x="1357047" y="3377045"/>
                <a:ext cx="45719" cy="45719"/>
              </a:xfrm>
              <a:prstGeom prst="flowChartConnector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80" name="TextBox 79"/>
          <p:cNvSpPr txBox="1"/>
          <p:nvPr/>
        </p:nvSpPr>
        <p:spPr>
          <a:xfrm>
            <a:off x="242519" y="4827937"/>
            <a:ext cx="374410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268288"/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4)     </a:t>
            </a:r>
            <a:r>
              <a:rPr 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EU-DEM is </a:t>
            </a:r>
            <a:r>
              <a:rPr 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converted 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WG84 </a:t>
            </a:r>
            <a:endParaRPr lang="en-US" sz="14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28650" lvl="1" indent="-171450">
              <a:buFont typeface="Wingdings" panose="05000000000000000000" pitchFamily="2" charset="2"/>
              <a:buChar char="v"/>
            </a:pP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Geoid heights (Hg)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are unchanged as the ellipsoids WGS84 and GRS80 are slightly equivalent). 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28" name="Title 7"/>
          <p:cNvSpPr txBox="1">
            <a:spLocks/>
          </p:cNvSpPr>
          <p:nvPr/>
        </p:nvSpPr>
        <p:spPr>
          <a:xfrm>
            <a:off x="838200" y="76200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chemeClr val="bg1">
                    <a:lumMod val="75000"/>
                  </a:schemeClr>
                </a:solidFill>
              </a:rPr>
              <a:t>PRELIMINARY STUDY</a:t>
            </a:r>
            <a:r>
              <a:rPr lang="en-GB" sz="1600" b="1" dirty="0">
                <a:solidFill>
                  <a:schemeClr val="bg1">
                    <a:lumMod val="75000"/>
                  </a:schemeClr>
                </a:solidFill>
              </a:rPr>
              <a:t/>
            </a:r>
            <a:br>
              <a:rPr lang="en-GB" sz="1600" b="1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1600" i="1" dirty="0">
                <a:solidFill>
                  <a:schemeClr val="bg1">
                    <a:lumMod val="75000"/>
                  </a:schemeClr>
                </a:solidFill>
              </a:rPr>
              <a:t>  </a:t>
            </a:r>
            <a:r>
              <a:rPr lang="en-GB" sz="1600" i="1" dirty="0">
                <a:solidFill>
                  <a:schemeClr val="bg1">
                    <a:lumMod val="75000"/>
                  </a:schemeClr>
                </a:solidFill>
              </a:rPr>
              <a:t>If we extend the SPS straight sections</a:t>
            </a:r>
            <a:br>
              <a:rPr lang="en-GB" sz="1600" i="1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GB" sz="1600" i="1" dirty="0">
                <a:solidFill>
                  <a:schemeClr val="bg1">
                    <a:lumMod val="75000"/>
                  </a:schemeClr>
                </a:solidFill>
              </a:rPr>
              <a:t>where would the neutrinos come out to</a:t>
            </a:r>
            <a:r>
              <a:rPr lang="en-GB" sz="1600" i="1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1600" i="1" dirty="0">
                <a:solidFill>
                  <a:schemeClr val="bg1">
                    <a:lumMod val="75000"/>
                  </a:schemeClr>
                </a:solidFill>
              </a:rPr>
              <a:t>the surface of the earth?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525621" y="2562449"/>
            <a:ext cx="3642506" cy="3499807"/>
            <a:chOff x="4525621" y="2562449"/>
            <a:chExt cx="3642506" cy="3499807"/>
          </a:xfrm>
        </p:grpSpPr>
        <p:grpSp>
          <p:nvGrpSpPr>
            <p:cNvPr id="3" name="Group 2"/>
            <p:cNvGrpSpPr/>
            <p:nvPr/>
          </p:nvGrpSpPr>
          <p:grpSpPr>
            <a:xfrm rot="776882">
              <a:off x="5541680" y="2562449"/>
              <a:ext cx="948795" cy="1644177"/>
              <a:chOff x="5620232" y="2711789"/>
              <a:chExt cx="948795" cy="1644177"/>
            </a:xfrm>
          </p:grpSpPr>
          <p:sp>
            <p:nvSpPr>
              <p:cNvPr id="43" name="Flowchart: Connector 42"/>
              <p:cNvSpPr/>
              <p:nvPr/>
            </p:nvSpPr>
            <p:spPr>
              <a:xfrm rot="3358209">
                <a:off x="5620232" y="2711789"/>
                <a:ext cx="45719" cy="45719"/>
              </a:xfrm>
              <a:prstGeom prst="flowChartConnector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/>
              </a:p>
            </p:txBody>
          </p:sp>
          <p:sp>
            <p:nvSpPr>
              <p:cNvPr id="44" name="Flowchart: Connector 43"/>
              <p:cNvSpPr/>
              <p:nvPr/>
            </p:nvSpPr>
            <p:spPr>
              <a:xfrm rot="3358209">
                <a:off x="5774289" y="2933749"/>
                <a:ext cx="45719" cy="45719"/>
              </a:xfrm>
              <a:prstGeom prst="flowChartConnector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4" name="Group 33"/>
              <p:cNvGrpSpPr/>
              <p:nvPr/>
            </p:nvGrpSpPr>
            <p:grpSpPr>
              <a:xfrm rot="3358209">
                <a:off x="5804233" y="3366924"/>
                <a:ext cx="591583" cy="49179"/>
                <a:chOff x="811183" y="3377045"/>
                <a:chExt cx="591583" cy="49179"/>
              </a:xfrm>
            </p:grpSpPr>
            <p:sp>
              <p:nvSpPr>
                <p:cNvPr id="39" name="Flowchart: Connector 38"/>
                <p:cNvSpPr/>
                <p:nvPr/>
              </p:nvSpPr>
              <p:spPr>
                <a:xfrm>
                  <a:off x="811183" y="3377045"/>
                  <a:ext cx="45719" cy="45719"/>
                </a:xfrm>
                <a:prstGeom prst="flowChartConnector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0" name="Flowchart: Connector 39"/>
                <p:cNvSpPr/>
                <p:nvPr/>
              </p:nvSpPr>
              <p:spPr>
                <a:xfrm>
                  <a:off x="1086884" y="3380505"/>
                  <a:ext cx="45719" cy="45719"/>
                </a:xfrm>
                <a:prstGeom prst="flowChartConnector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b="1" dirty="0"/>
                </a:p>
              </p:txBody>
            </p:sp>
            <p:sp>
              <p:nvSpPr>
                <p:cNvPr id="41" name="Flowchart: Connector 40"/>
                <p:cNvSpPr/>
                <p:nvPr/>
              </p:nvSpPr>
              <p:spPr>
                <a:xfrm>
                  <a:off x="1357047" y="3377045"/>
                  <a:ext cx="45719" cy="45719"/>
                </a:xfrm>
                <a:prstGeom prst="flowChartConnector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35" name="Group 34"/>
              <p:cNvGrpSpPr/>
              <p:nvPr/>
            </p:nvGrpSpPr>
            <p:grpSpPr>
              <a:xfrm rot="3358209">
                <a:off x="6248646" y="4035585"/>
                <a:ext cx="591583" cy="49179"/>
                <a:chOff x="811183" y="3377045"/>
                <a:chExt cx="591583" cy="49179"/>
              </a:xfrm>
            </p:grpSpPr>
            <p:sp>
              <p:nvSpPr>
                <p:cNvPr id="36" name="Flowchart: Connector 35"/>
                <p:cNvSpPr/>
                <p:nvPr/>
              </p:nvSpPr>
              <p:spPr>
                <a:xfrm>
                  <a:off x="811183" y="3377045"/>
                  <a:ext cx="45719" cy="45719"/>
                </a:xfrm>
                <a:prstGeom prst="flowChartConnector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7" name="Flowchart: Connector 36"/>
                <p:cNvSpPr/>
                <p:nvPr/>
              </p:nvSpPr>
              <p:spPr>
                <a:xfrm>
                  <a:off x="1086884" y="3380505"/>
                  <a:ext cx="45719" cy="45719"/>
                </a:xfrm>
                <a:prstGeom prst="flowChartConnector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b="1" dirty="0"/>
                </a:p>
              </p:txBody>
            </p:sp>
            <p:sp>
              <p:nvSpPr>
                <p:cNvPr id="38" name="Flowchart: Connector 37"/>
                <p:cNvSpPr/>
                <p:nvPr/>
              </p:nvSpPr>
              <p:spPr>
                <a:xfrm>
                  <a:off x="1357047" y="3377045"/>
                  <a:ext cx="45719" cy="45719"/>
                </a:xfrm>
                <a:prstGeom prst="flowChartConnector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57" name="Group 56"/>
            <p:cNvGrpSpPr/>
            <p:nvPr/>
          </p:nvGrpSpPr>
          <p:grpSpPr>
            <a:xfrm rot="776882">
              <a:off x="6227137" y="4418079"/>
              <a:ext cx="948795" cy="1644177"/>
              <a:chOff x="5620232" y="2711789"/>
              <a:chExt cx="948795" cy="1644177"/>
            </a:xfrm>
          </p:grpSpPr>
          <p:sp>
            <p:nvSpPr>
              <p:cNvPr id="58" name="Flowchart: Connector 57"/>
              <p:cNvSpPr/>
              <p:nvPr/>
            </p:nvSpPr>
            <p:spPr>
              <a:xfrm rot="3358209">
                <a:off x="5620232" y="2711789"/>
                <a:ext cx="45719" cy="45719"/>
              </a:xfrm>
              <a:prstGeom prst="flowChartConnector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/>
              </a:p>
            </p:txBody>
          </p:sp>
          <p:sp>
            <p:nvSpPr>
              <p:cNvPr id="59" name="Flowchart: Connector 58"/>
              <p:cNvSpPr/>
              <p:nvPr/>
            </p:nvSpPr>
            <p:spPr>
              <a:xfrm rot="3358209">
                <a:off x="5774289" y="2933749"/>
                <a:ext cx="45719" cy="45719"/>
              </a:xfrm>
              <a:prstGeom prst="flowChartConnector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60" name="Group 59"/>
              <p:cNvGrpSpPr/>
              <p:nvPr/>
            </p:nvGrpSpPr>
            <p:grpSpPr>
              <a:xfrm rot="3358209">
                <a:off x="5804233" y="3366924"/>
                <a:ext cx="591583" cy="49179"/>
                <a:chOff x="811183" y="3377045"/>
                <a:chExt cx="591583" cy="49179"/>
              </a:xfrm>
            </p:grpSpPr>
            <p:sp>
              <p:nvSpPr>
                <p:cNvPr id="83" name="Flowchart: Connector 82"/>
                <p:cNvSpPr/>
                <p:nvPr/>
              </p:nvSpPr>
              <p:spPr>
                <a:xfrm>
                  <a:off x="811183" y="3377045"/>
                  <a:ext cx="45719" cy="45719"/>
                </a:xfrm>
                <a:prstGeom prst="flowChartConnector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4" name="Flowchart: Connector 83"/>
                <p:cNvSpPr/>
                <p:nvPr/>
              </p:nvSpPr>
              <p:spPr>
                <a:xfrm>
                  <a:off x="1086884" y="3380505"/>
                  <a:ext cx="45719" cy="45719"/>
                </a:xfrm>
                <a:prstGeom prst="flowChartConnector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b="1" dirty="0"/>
                </a:p>
              </p:txBody>
            </p:sp>
            <p:sp>
              <p:nvSpPr>
                <p:cNvPr id="85" name="Flowchart: Connector 84"/>
                <p:cNvSpPr/>
                <p:nvPr/>
              </p:nvSpPr>
              <p:spPr>
                <a:xfrm>
                  <a:off x="1357047" y="3377045"/>
                  <a:ext cx="45719" cy="45719"/>
                </a:xfrm>
                <a:prstGeom prst="flowChartConnector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1" name="Group 60"/>
              <p:cNvGrpSpPr/>
              <p:nvPr/>
            </p:nvGrpSpPr>
            <p:grpSpPr>
              <a:xfrm rot="3358209">
                <a:off x="6248646" y="4035585"/>
                <a:ext cx="591583" cy="49179"/>
                <a:chOff x="811183" y="3377045"/>
                <a:chExt cx="591583" cy="49179"/>
              </a:xfrm>
            </p:grpSpPr>
            <p:sp>
              <p:nvSpPr>
                <p:cNvPr id="62" name="Flowchart: Connector 61"/>
                <p:cNvSpPr/>
                <p:nvPr/>
              </p:nvSpPr>
              <p:spPr>
                <a:xfrm>
                  <a:off x="811183" y="3377045"/>
                  <a:ext cx="45719" cy="45719"/>
                </a:xfrm>
                <a:prstGeom prst="flowChartConnector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1" name="Flowchart: Connector 80"/>
                <p:cNvSpPr/>
                <p:nvPr/>
              </p:nvSpPr>
              <p:spPr>
                <a:xfrm>
                  <a:off x="1086884" y="3380505"/>
                  <a:ext cx="45719" cy="45719"/>
                </a:xfrm>
                <a:prstGeom prst="flowChartConnector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b="1" dirty="0"/>
                </a:p>
              </p:txBody>
            </p:sp>
            <p:sp>
              <p:nvSpPr>
                <p:cNvPr id="82" name="Flowchart: Connector 81"/>
                <p:cNvSpPr/>
                <p:nvPr/>
              </p:nvSpPr>
              <p:spPr>
                <a:xfrm>
                  <a:off x="1357047" y="3377045"/>
                  <a:ext cx="45719" cy="45719"/>
                </a:xfrm>
                <a:prstGeom prst="flowChartConnector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6" name="Group 5"/>
            <p:cNvGrpSpPr/>
            <p:nvPr/>
          </p:nvGrpSpPr>
          <p:grpSpPr>
            <a:xfrm rot="19817243">
              <a:off x="4525621" y="3321537"/>
              <a:ext cx="3642506" cy="1716096"/>
              <a:chOff x="4653156" y="3415789"/>
              <a:chExt cx="3642506" cy="1716096"/>
            </a:xfrm>
          </p:grpSpPr>
          <p:grpSp>
            <p:nvGrpSpPr>
              <p:cNvPr id="86" name="Group 85"/>
              <p:cNvGrpSpPr/>
              <p:nvPr/>
            </p:nvGrpSpPr>
            <p:grpSpPr>
              <a:xfrm rot="6176882">
                <a:off x="5000847" y="3835399"/>
                <a:ext cx="948795" cy="1644177"/>
                <a:chOff x="5620232" y="2711789"/>
                <a:chExt cx="948795" cy="1644177"/>
              </a:xfrm>
            </p:grpSpPr>
            <p:sp>
              <p:nvSpPr>
                <p:cNvPr id="87" name="Flowchart: Connector 86"/>
                <p:cNvSpPr/>
                <p:nvPr/>
              </p:nvSpPr>
              <p:spPr>
                <a:xfrm rot="3358209">
                  <a:off x="5620232" y="2711789"/>
                  <a:ext cx="45719" cy="45719"/>
                </a:xfrm>
                <a:prstGeom prst="flowChartConnector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b="1" dirty="0"/>
                </a:p>
              </p:txBody>
            </p:sp>
            <p:sp>
              <p:nvSpPr>
                <p:cNvPr id="88" name="Flowchart: Connector 87"/>
                <p:cNvSpPr/>
                <p:nvPr/>
              </p:nvSpPr>
              <p:spPr>
                <a:xfrm rot="3358209">
                  <a:off x="5774289" y="2933749"/>
                  <a:ext cx="45719" cy="45719"/>
                </a:xfrm>
                <a:prstGeom prst="flowChartConnector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89" name="Group 88"/>
                <p:cNvGrpSpPr/>
                <p:nvPr/>
              </p:nvGrpSpPr>
              <p:grpSpPr>
                <a:xfrm rot="3358209">
                  <a:off x="5804233" y="3366924"/>
                  <a:ext cx="591583" cy="49179"/>
                  <a:chOff x="811183" y="3377045"/>
                  <a:chExt cx="591583" cy="49179"/>
                </a:xfrm>
              </p:grpSpPr>
              <p:sp>
                <p:nvSpPr>
                  <p:cNvPr id="94" name="Flowchart: Connector 93"/>
                  <p:cNvSpPr/>
                  <p:nvPr/>
                </p:nvSpPr>
                <p:spPr>
                  <a:xfrm>
                    <a:off x="811183" y="3377045"/>
                    <a:ext cx="45719" cy="45719"/>
                  </a:xfrm>
                  <a:prstGeom prst="flowChartConnector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95" name="Flowchart: Connector 94"/>
                  <p:cNvSpPr/>
                  <p:nvPr/>
                </p:nvSpPr>
                <p:spPr>
                  <a:xfrm>
                    <a:off x="1086884" y="3380505"/>
                    <a:ext cx="45719" cy="45719"/>
                  </a:xfrm>
                  <a:prstGeom prst="flowChartConnector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b="1" dirty="0"/>
                  </a:p>
                </p:txBody>
              </p:sp>
              <p:sp>
                <p:nvSpPr>
                  <p:cNvPr id="96" name="Flowchart: Connector 95"/>
                  <p:cNvSpPr/>
                  <p:nvPr/>
                </p:nvSpPr>
                <p:spPr>
                  <a:xfrm>
                    <a:off x="1357047" y="3377045"/>
                    <a:ext cx="45719" cy="45719"/>
                  </a:xfrm>
                  <a:prstGeom prst="flowChartConnector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90" name="Group 89"/>
                <p:cNvGrpSpPr/>
                <p:nvPr/>
              </p:nvGrpSpPr>
              <p:grpSpPr>
                <a:xfrm rot="3358209">
                  <a:off x="6248646" y="4035585"/>
                  <a:ext cx="591583" cy="49179"/>
                  <a:chOff x="811183" y="3377045"/>
                  <a:chExt cx="591583" cy="49179"/>
                </a:xfrm>
              </p:grpSpPr>
              <p:sp>
                <p:nvSpPr>
                  <p:cNvPr id="91" name="Flowchart: Connector 90"/>
                  <p:cNvSpPr/>
                  <p:nvPr/>
                </p:nvSpPr>
                <p:spPr>
                  <a:xfrm>
                    <a:off x="811183" y="3377045"/>
                    <a:ext cx="45719" cy="45719"/>
                  </a:xfrm>
                  <a:prstGeom prst="flowChartConnector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92" name="Flowchart: Connector 91"/>
                  <p:cNvSpPr/>
                  <p:nvPr/>
                </p:nvSpPr>
                <p:spPr>
                  <a:xfrm>
                    <a:off x="1086884" y="3380505"/>
                    <a:ext cx="45719" cy="45719"/>
                  </a:xfrm>
                  <a:prstGeom prst="flowChartConnector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b="1" dirty="0"/>
                  </a:p>
                </p:txBody>
              </p:sp>
              <p:sp>
                <p:nvSpPr>
                  <p:cNvPr id="93" name="Flowchart: Connector 92"/>
                  <p:cNvSpPr/>
                  <p:nvPr/>
                </p:nvSpPr>
                <p:spPr>
                  <a:xfrm>
                    <a:off x="1357047" y="3377045"/>
                    <a:ext cx="45719" cy="45719"/>
                  </a:xfrm>
                  <a:prstGeom prst="flowChartConnector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grpSp>
            <p:nvGrpSpPr>
              <p:cNvPr id="97" name="Group 96"/>
              <p:cNvGrpSpPr/>
              <p:nvPr/>
            </p:nvGrpSpPr>
            <p:grpSpPr>
              <a:xfrm rot="6176882">
                <a:off x="6999176" y="3068098"/>
                <a:ext cx="948795" cy="1644177"/>
                <a:chOff x="5620232" y="2711789"/>
                <a:chExt cx="948795" cy="1644177"/>
              </a:xfrm>
            </p:grpSpPr>
            <p:sp>
              <p:nvSpPr>
                <p:cNvPr id="98" name="Flowchart: Connector 97"/>
                <p:cNvSpPr/>
                <p:nvPr/>
              </p:nvSpPr>
              <p:spPr>
                <a:xfrm rot="3358209">
                  <a:off x="5620232" y="2711789"/>
                  <a:ext cx="45719" cy="45719"/>
                </a:xfrm>
                <a:prstGeom prst="flowChartConnector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b="1" dirty="0"/>
                </a:p>
              </p:txBody>
            </p:sp>
            <p:sp>
              <p:nvSpPr>
                <p:cNvPr id="99" name="Flowchart: Connector 98"/>
                <p:cNvSpPr/>
                <p:nvPr/>
              </p:nvSpPr>
              <p:spPr>
                <a:xfrm rot="3358209">
                  <a:off x="5774289" y="2933749"/>
                  <a:ext cx="45719" cy="45719"/>
                </a:xfrm>
                <a:prstGeom prst="flowChartConnector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100" name="Group 99"/>
                <p:cNvGrpSpPr/>
                <p:nvPr/>
              </p:nvGrpSpPr>
              <p:grpSpPr>
                <a:xfrm rot="3358209">
                  <a:off x="5804233" y="3366924"/>
                  <a:ext cx="591583" cy="49179"/>
                  <a:chOff x="811183" y="3377045"/>
                  <a:chExt cx="591583" cy="49179"/>
                </a:xfrm>
              </p:grpSpPr>
              <p:sp>
                <p:nvSpPr>
                  <p:cNvPr id="105" name="Flowchart: Connector 104"/>
                  <p:cNvSpPr/>
                  <p:nvPr/>
                </p:nvSpPr>
                <p:spPr>
                  <a:xfrm>
                    <a:off x="811183" y="3377045"/>
                    <a:ext cx="45719" cy="45719"/>
                  </a:xfrm>
                  <a:prstGeom prst="flowChartConnector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6" name="Flowchart: Connector 105"/>
                  <p:cNvSpPr/>
                  <p:nvPr/>
                </p:nvSpPr>
                <p:spPr>
                  <a:xfrm>
                    <a:off x="1086884" y="3380505"/>
                    <a:ext cx="45719" cy="45719"/>
                  </a:xfrm>
                  <a:prstGeom prst="flowChartConnector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b="1" dirty="0"/>
                  </a:p>
                </p:txBody>
              </p:sp>
              <p:sp>
                <p:nvSpPr>
                  <p:cNvPr id="107" name="Flowchart: Connector 106"/>
                  <p:cNvSpPr/>
                  <p:nvPr/>
                </p:nvSpPr>
                <p:spPr>
                  <a:xfrm>
                    <a:off x="1357047" y="3377045"/>
                    <a:ext cx="45719" cy="45719"/>
                  </a:xfrm>
                  <a:prstGeom prst="flowChartConnector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01" name="Group 100"/>
                <p:cNvGrpSpPr/>
                <p:nvPr/>
              </p:nvGrpSpPr>
              <p:grpSpPr>
                <a:xfrm rot="3358209">
                  <a:off x="6248646" y="4035585"/>
                  <a:ext cx="591583" cy="49179"/>
                  <a:chOff x="811183" y="3377045"/>
                  <a:chExt cx="591583" cy="49179"/>
                </a:xfrm>
              </p:grpSpPr>
              <p:sp>
                <p:nvSpPr>
                  <p:cNvPr id="102" name="Flowchart: Connector 101"/>
                  <p:cNvSpPr/>
                  <p:nvPr/>
                </p:nvSpPr>
                <p:spPr>
                  <a:xfrm>
                    <a:off x="811183" y="3377045"/>
                    <a:ext cx="45719" cy="45719"/>
                  </a:xfrm>
                  <a:prstGeom prst="flowChartConnector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3" name="Flowchart: Connector 102"/>
                  <p:cNvSpPr/>
                  <p:nvPr/>
                </p:nvSpPr>
                <p:spPr>
                  <a:xfrm>
                    <a:off x="1086884" y="3380505"/>
                    <a:ext cx="45719" cy="45719"/>
                  </a:xfrm>
                  <a:prstGeom prst="flowChartConnector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b="1" dirty="0"/>
                  </a:p>
                </p:txBody>
              </p:sp>
              <p:sp>
                <p:nvSpPr>
                  <p:cNvPr id="104" name="Flowchart: Connector 103"/>
                  <p:cNvSpPr/>
                  <p:nvPr/>
                </p:nvSpPr>
                <p:spPr>
                  <a:xfrm>
                    <a:off x="1357047" y="3377045"/>
                    <a:ext cx="45719" cy="45719"/>
                  </a:xfrm>
                  <a:prstGeom prst="flowChartConnector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</p:grpSp>
      </p:grpSp>
      <p:sp>
        <p:nvSpPr>
          <p:cNvPr id="10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703727" y="6452147"/>
            <a:ext cx="3733800" cy="365125"/>
          </a:xfrm>
        </p:spPr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SCE-SAM-TG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148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8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42519" y="1050058"/>
            <a:ext cx="8483127" cy="2506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  <a:spcBef>
                <a:spcPts val="1000"/>
              </a:spcBef>
              <a:spcAft>
                <a:spcPts val="1800"/>
              </a:spcAft>
            </a:pPr>
            <a:r>
              <a:rPr lang="en-US" sz="1400" b="1" kern="0" spc="50" dirty="0">
                <a:latin typeface="Tahoma" panose="020B0604030504040204" pitchFamily="34" charset="0"/>
                <a:cs typeface="Times New Roman" panose="02020603050405020304" pitchFamily="18" charset="0"/>
              </a:rPr>
              <a:t>Methodology: </a:t>
            </a:r>
            <a:endParaRPr lang="en-GB" sz="1400" b="1" kern="0" spc="50" dirty="0"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500"/>
              </a:lnSpc>
              <a:spcBef>
                <a:spcPts val="1000"/>
              </a:spcBef>
              <a:spcAft>
                <a:spcPts val="1800"/>
              </a:spcAft>
            </a:pPr>
            <a:r>
              <a:rPr lang="en-GB" sz="1400" b="1" kern="0" spc="50" dirty="0" smtClean="0"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5) </a:t>
            </a:r>
            <a:r>
              <a:rPr 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Geoidal ellipsoidal 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heights </a:t>
            </a:r>
            <a:r>
              <a:rPr 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He) </a:t>
            </a:r>
            <a:r>
              <a:rPr 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the beam 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points </a:t>
            </a:r>
            <a:r>
              <a:rPr 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are converted to Geoidal Heights (H) 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</a:p>
          <a:p>
            <a:pPr marL="742950" lvl="1" indent="-285750">
              <a:lnSpc>
                <a:spcPts val="1400"/>
              </a:lnSpc>
              <a:spcBef>
                <a:spcPts val="1000"/>
              </a:spcBef>
              <a:spcAft>
                <a:spcPts val="1800"/>
              </a:spcAft>
              <a:buFont typeface="Wingdings" panose="05000000000000000000" pitchFamily="2" charset="2"/>
              <a:buChar char="v"/>
            </a:pPr>
            <a:r>
              <a:rPr 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is the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ondulation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geoid in the studied area </a:t>
            </a:r>
            <a:r>
              <a:rPr 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estimated 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50 m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In reality it varies from + 47 m to + 54 m. 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600"/>
              </a:spcAft>
            </a:pP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6)   </a:t>
            </a:r>
            <a:r>
              <a:rPr 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difference 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between </a:t>
            </a:r>
            <a:r>
              <a:rPr 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heights (H) of each point and their 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projection to the DEM (</a:t>
            </a:r>
            <a:r>
              <a:rPr lang="en-US" sz="1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Hgprj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is calculated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Delta 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&gt; 0,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point is at the 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 of the earth </a:t>
            </a:r>
          </a:p>
          <a:p>
            <a:pPr marL="742950" lvl="1" indent="-285750" algn="just">
              <a:lnSpc>
                <a:spcPct val="115000"/>
              </a:lnSpc>
              <a:buFont typeface="Wingdings" panose="05000000000000000000" pitchFamily="2" charset="2"/>
              <a:buChar char="v"/>
            </a:pP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If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Delta is 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 0 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point is 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underground</a:t>
            </a:r>
            <a:r>
              <a:rPr lang="en-US" sz="1400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83235-FA8B-498A-9583-85F3960DA851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60485" y="6532685"/>
            <a:ext cx="11078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EDMS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: </a:t>
            </a:r>
            <a:r>
              <a:rPr lang="en-US" sz="1100" b="1" dirty="0" smtClean="0">
                <a:solidFill>
                  <a:schemeClr val="bg1">
                    <a:lumMod val="65000"/>
                  </a:schemeClr>
                </a:solidFill>
              </a:rPr>
              <a:t>2065924</a:t>
            </a:r>
            <a:endParaRPr lang="en-GB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2" name="Title 7"/>
          <p:cNvSpPr txBox="1">
            <a:spLocks/>
          </p:cNvSpPr>
          <p:nvPr/>
        </p:nvSpPr>
        <p:spPr>
          <a:xfrm>
            <a:off x="838200" y="76200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chemeClr val="bg1">
                    <a:lumMod val="75000"/>
                  </a:schemeClr>
                </a:solidFill>
              </a:rPr>
              <a:t>PRELIMINARY STUDY</a:t>
            </a:r>
            <a:r>
              <a:rPr lang="en-GB" sz="1600" b="1" dirty="0">
                <a:solidFill>
                  <a:schemeClr val="bg1">
                    <a:lumMod val="75000"/>
                  </a:schemeClr>
                </a:solidFill>
              </a:rPr>
              <a:t/>
            </a:r>
            <a:br>
              <a:rPr lang="en-GB" sz="1600" b="1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1600" i="1" dirty="0">
                <a:solidFill>
                  <a:schemeClr val="bg1">
                    <a:lumMod val="75000"/>
                  </a:schemeClr>
                </a:solidFill>
              </a:rPr>
              <a:t> </a:t>
            </a:r>
            <a:r>
              <a:rPr lang="en-GB" sz="1600" i="1" dirty="0">
                <a:solidFill>
                  <a:schemeClr val="bg1">
                    <a:lumMod val="75000"/>
                  </a:schemeClr>
                </a:solidFill>
              </a:rPr>
              <a:t>If we extend the LHC straight insertion</a:t>
            </a:r>
            <a:br>
              <a:rPr lang="en-GB" sz="1600" i="1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GB" sz="1600" i="1" dirty="0">
                <a:solidFill>
                  <a:schemeClr val="bg1">
                    <a:lumMod val="75000"/>
                  </a:schemeClr>
                </a:solidFill>
              </a:rPr>
              <a:t>where would the neutrinos come out to</a:t>
            </a:r>
            <a:r>
              <a:rPr lang="en-GB" sz="1600" i="1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1600" i="1" dirty="0">
                <a:solidFill>
                  <a:schemeClr val="bg1">
                    <a:lumMod val="75000"/>
                  </a:schemeClr>
                </a:solidFill>
              </a:rPr>
              <a:t>the surface of the earth?</a:t>
            </a:r>
          </a:p>
        </p:txBody>
      </p:sp>
      <p:grpSp>
        <p:nvGrpSpPr>
          <p:cNvPr id="62" name="Group 61"/>
          <p:cNvGrpSpPr/>
          <p:nvPr/>
        </p:nvGrpSpPr>
        <p:grpSpPr>
          <a:xfrm>
            <a:off x="803103" y="3693068"/>
            <a:ext cx="6777020" cy="2682682"/>
            <a:chOff x="803103" y="3579730"/>
            <a:chExt cx="6777020" cy="2682682"/>
          </a:xfrm>
        </p:grpSpPr>
        <p:grpSp>
          <p:nvGrpSpPr>
            <p:cNvPr id="19" name="Group 18"/>
            <p:cNvGrpSpPr/>
            <p:nvPr/>
          </p:nvGrpSpPr>
          <p:grpSpPr>
            <a:xfrm>
              <a:off x="803103" y="3726579"/>
              <a:ext cx="6777020" cy="2535833"/>
              <a:chOff x="764348" y="3522897"/>
              <a:chExt cx="6777020" cy="2535833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3576042" y="5443884"/>
                <a:ext cx="1874708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dirty="0" smtClean="0"/>
                  <a:t>H = </a:t>
                </a:r>
                <a:r>
                  <a:rPr lang="fr-CH" dirty="0" err="1" smtClean="0"/>
                  <a:t>h</a:t>
                </a:r>
                <a:r>
                  <a:rPr lang="fr-CH" baseline="-25000" dirty="0" err="1" smtClean="0"/>
                  <a:t>ellipsoid</a:t>
                </a:r>
                <a:r>
                  <a:rPr lang="fr-CH" dirty="0" smtClean="0"/>
                  <a:t> - </a:t>
                </a:r>
                <a:r>
                  <a:rPr lang="fr-CH" dirty="0" err="1" smtClean="0"/>
                  <a:t>N</a:t>
                </a:r>
                <a:r>
                  <a:rPr lang="fr-CH" baseline="-25000" dirty="0" err="1" smtClean="0"/>
                  <a:t>geoid</a:t>
                </a:r>
                <a:endParaRPr lang="en-GB" baseline="-25000" dirty="0"/>
              </a:p>
            </p:txBody>
          </p:sp>
          <p:cxnSp>
            <p:nvCxnSpPr>
              <p:cNvPr id="17" name="Straight Arrow Connector 16"/>
              <p:cNvCxnSpPr/>
              <p:nvPr/>
            </p:nvCxnSpPr>
            <p:spPr>
              <a:xfrm>
                <a:off x="4513396" y="3850087"/>
                <a:ext cx="0" cy="92983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>
                <a:stCxn id="25" idx="66"/>
              </p:cNvCxnSpPr>
              <p:nvPr/>
            </p:nvCxnSpPr>
            <p:spPr>
              <a:xfrm flipH="1">
                <a:off x="4432122" y="3605957"/>
                <a:ext cx="771" cy="20565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Box 26"/>
              <p:cNvSpPr txBox="1"/>
              <p:nvPr/>
            </p:nvSpPr>
            <p:spPr>
              <a:xfrm>
                <a:off x="764348" y="3573088"/>
                <a:ext cx="166879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200" b="1" dirty="0" smtClean="0">
                    <a:solidFill>
                      <a:schemeClr val="accent6"/>
                    </a:solidFill>
                  </a:rPr>
                  <a:t>Extended Insertion line</a:t>
                </a:r>
                <a:endParaRPr lang="en-GB" sz="1200" b="1" dirty="0">
                  <a:solidFill>
                    <a:schemeClr val="accent6"/>
                  </a:solidFill>
                </a:endParaRPr>
              </a:p>
            </p:txBody>
          </p:sp>
          <p:grpSp>
            <p:nvGrpSpPr>
              <p:cNvPr id="24" name="Group 23"/>
              <p:cNvGrpSpPr/>
              <p:nvPr/>
            </p:nvGrpSpPr>
            <p:grpSpPr>
              <a:xfrm>
                <a:off x="2082398" y="3522897"/>
                <a:ext cx="5159777" cy="2535833"/>
                <a:chOff x="279815" y="4410673"/>
                <a:chExt cx="4285189" cy="1861114"/>
              </a:xfrm>
            </p:grpSpPr>
            <p:sp>
              <p:nvSpPr>
                <p:cNvPr id="25" name="Freeform 24"/>
                <p:cNvSpPr/>
                <p:nvPr/>
              </p:nvSpPr>
              <p:spPr>
                <a:xfrm>
                  <a:off x="375390" y="4410673"/>
                  <a:ext cx="4189614" cy="1141636"/>
                </a:xfrm>
                <a:custGeom>
                  <a:avLst/>
                  <a:gdLst>
                    <a:gd name="connsiteX0" fmla="*/ 0 w 4189614"/>
                    <a:gd name="connsiteY0" fmla="*/ 1080655 h 1141636"/>
                    <a:gd name="connsiteX1" fmla="*/ 27709 w 4189614"/>
                    <a:gd name="connsiteY1" fmla="*/ 1064030 h 1141636"/>
                    <a:gd name="connsiteX2" fmla="*/ 88669 w 4189614"/>
                    <a:gd name="connsiteY2" fmla="*/ 1047404 h 1141636"/>
                    <a:gd name="connsiteX3" fmla="*/ 110836 w 4189614"/>
                    <a:gd name="connsiteY3" fmla="*/ 1041862 h 1141636"/>
                    <a:gd name="connsiteX4" fmla="*/ 171796 w 4189614"/>
                    <a:gd name="connsiteY4" fmla="*/ 1025237 h 1141636"/>
                    <a:gd name="connsiteX5" fmla="*/ 188421 w 4189614"/>
                    <a:gd name="connsiteY5" fmla="*/ 1019695 h 1141636"/>
                    <a:gd name="connsiteX6" fmla="*/ 227214 w 4189614"/>
                    <a:gd name="connsiteY6" fmla="*/ 997528 h 1141636"/>
                    <a:gd name="connsiteX7" fmla="*/ 260465 w 4189614"/>
                    <a:gd name="connsiteY7" fmla="*/ 986444 h 1141636"/>
                    <a:gd name="connsiteX8" fmla="*/ 299258 w 4189614"/>
                    <a:gd name="connsiteY8" fmla="*/ 964277 h 1141636"/>
                    <a:gd name="connsiteX9" fmla="*/ 315883 w 4189614"/>
                    <a:gd name="connsiteY9" fmla="*/ 953193 h 1141636"/>
                    <a:gd name="connsiteX10" fmla="*/ 338050 w 4189614"/>
                    <a:gd name="connsiteY10" fmla="*/ 936568 h 1141636"/>
                    <a:gd name="connsiteX11" fmla="*/ 354676 w 4189614"/>
                    <a:gd name="connsiteY11" fmla="*/ 931026 h 1141636"/>
                    <a:gd name="connsiteX12" fmla="*/ 437803 w 4189614"/>
                    <a:gd name="connsiteY12" fmla="*/ 875608 h 1141636"/>
                    <a:gd name="connsiteX13" fmla="*/ 471054 w 4189614"/>
                    <a:gd name="connsiteY13" fmla="*/ 853440 h 1141636"/>
                    <a:gd name="connsiteX14" fmla="*/ 520930 w 4189614"/>
                    <a:gd name="connsiteY14" fmla="*/ 803564 h 1141636"/>
                    <a:gd name="connsiteX15" fmla="*/ 537556 w 4189614"/>
                    <a:gd name="connsiteY15" fmla="*/ 786939 h 1141636"/>
                    <a:gd name="connsiteX16" fmla="*/ 554181 w 4189614"/>
                    <a:gd name="connsiteY16" fmla="*/ 781397 h 1141636"/>
                    <a:gd name="connsiteX17" fmla="*/ 587432 w 4189614"/>
                    <a:gd name="connsiteY17" fmla="*/ 753688 h 1141636"/>
                    <a:gd name="connsiteX18" fmla="*/ 604058 w 4189614"/>
                    <a:gd name="connsiteY18" fmla="*/ 737062 h 1141636"/>
                    <a:gd name="connsiteX19" fmla="*/ 637309 w 4189614"/>
                    <a:gd name="connsiteY19" fmla="*/ 714895 h 1141636"/>
                    <a:gd name="connsiteX20" fmla="*/ 676101 w 4189614"/>
                    <a:gd name="connsiteY20" fmla="*/ 687186 h 1141636"/>
                    <a:gd name="connsiteX21" fmla="*/ 692727 w 4189614"/>
                    <a:gd name="connsiteY21" fmla="*/ 676102 h 1141636"/>
                    <a:gd name="connsiteX22" fmla="*/ 742603 w 4189614"/>
                    <a:gd name="connsiteY22" fmla="*/ 637310 h 1141636"/>
                    <a:gd name="connsiteX23" fmla="*/ 775854 w 4189614"/>
                    <a:gd name="connsiteY23" fmla="*/ 615142 h 1141636"/>
                    <a:gd name="connsiteX24" fmla="*/ 792480 w 4189614"/>
                    <a:gd name="connsiteY24" fmla="*/ 604059 h 1141636"/>
                    <a:gd name="connsiteX25" fmla="*/ 825730 w 4189614"/>
                    <a:gd name="connsiteY25" fmla="*/ 592975 h 1141636"/>
                    <a:gd name="connsiteX26" fmla="*/ 886690 w 4189614"/>
                    <a:gd name="connsiteY26" fmla="*/ 598517 h 1141636"/>
                    <a:gd name="connsiteX27" fmla="*/ 903316 w 4189614"/>
                    <a:gd name="connsiteY27" fmla="*/ 604059 h 1141636"/>
                    <a:gd name="connsiteX28" fmla="*/ 936567 w 4189614"/>
                    <a:gd name="connsiteY28" fmla="*/ 626226 h 1141636"/>
                    <a:gd name="connsiteX29" fmla="*/ 942109 w 4189614"/>
                    <a:gd name="connsiteY29" fmla="*/ 642851 h 1141636"/>
                    <a:gd name="connsiteX30" fmla="*/ 975360 w 4189614"/>
                    <a:gd name="connsiteY30" fmla="*/ 665019 h 1141636"/>
                    <a:gd name="connsiteX31" fmla="*/ 991985 w 4189614"/>
                    <a:gd name="connsiteY31" fmla="*/ 676102 h 1141636"/>
                    <a:gd name="connsiteX32" fmla="*/ 1008610 w 4189614"/>
                    <a:gd name="connsiteY32" fmla="*/ 681644 h 1141636"/>
                    <a:gd name="connsiteX33" fmla="*/ 1025236 w 4189614"/>
                    <a:gd name="connsiteY33" fmla="*/ 692728 h 1141636"/>
                    <a:gd name="connsiteX34" fmla="*/ 1058487 w 4189614"/>
                    <a:gd name="connsiteY34" fmla="*/ 703811 h 1141636"/>
                    <a:gd name="connsiteX35" fmla="*/ 1075112 w 4189614"/>
                    <a:gd name="connsiteY35" fmla="*/ 709353 h 1141636"/>
                    <a:gd name="connsiteX36" fmla="*/ 1185949 w 4189614"/>
                    <a:gd name="connsiteY36" fmla="*/ 698270 h 1141636"/>
                    <a:gd name="connsiteX37" fmla="*/ 1202574 w 4189614"/>
                    <a:gd name="connsiteY37" fmla="*/ 687186 h 1141636"/>
                    <a:gd name="connsiteX38" fmla="*/ 1224741 w 4189614"/>
                    <a:gd name="connsiteY38" fmla="*/ 620684 h 1141636"/>
                    <a:gd name="connsiteX39" fmla="*/ 1230283 w 4189614"/>
                    <a:gd name="connsiteY39" fmla="*/ 604059 h 1141636"/>
                    <a:gd name="connsiteX40" fmla="*/ 1235825 w 4189614"/>
                    <a:gd name="connsiteY40" fmla="*/ 587433 h 1141636"/>
                    <a:gd name="connsiteX41" fmla="*/ 1274618 w 4189614"/>
                    <a:gd name="connsiteY41" fmla="*/ 532015 h 1141636"/>
                    <a:gd name="connsiteX42" fmla="*/ 1285701 w 4189614"/>
                    <a:gd name="connsiteY42" fmla="*/ 515390 h 1141636"/>
                    <a:gd name="connsiteX43" fmla="*/ 1296785 w 4189614"/>
                    <a:gd name="connsiteY43" fmla="*/ 498764 h 1141636"/>
                    <a:gd name="connsiteX44" fmla="*/ 1318952 w 4189614"/>
                    <a:gd name="connsiteY44" fmla="*/ 448888 h 1141636"/>
                    <a:gd name="connsiteX45" fmla="*/ 1335578 w 4189614"/>
                    <a:gd name="connsiteY45" fmla="*/ 410095 h 1141636"/>
                    <a:gd name="connsiteX46" fmla="*/ 1368829 w 4189614"/>
                    <a:gd name="connsiteY46" fmla="*/ 360219 h 1141636"/>
                    <a:gd name="connsiteX47" fmla="*/ 1413163 w 4189614"/>
                    <a:gd name="connsiteY47" fmla="*/ 310342 h 1141636"/>
                    <a:gd name="connsiteX48" fmla="*/ 1435330 w 4189614"/>
                    <a:gd name="connsiteY48" fmla="*/ 299259 h 1141636"/>
                    <a:gd name="connsiteX49" fmla="*/ 1451956 w 4189614"/>
                    <a:gd name="connsiteY49" fmla="*/ 282633 h 1141636"/>
                    <a:gd name="connsiteX50" fmla="*/ 1468581 w 4189614"/>
                    <a:gd name="connsiteY50" fmla="*/ 277091 h 1141636"/>
                    <a:gd name="connsiteX51" fmla="*/ 1479665 w 4189614"/>
                    <a:gd name="connsiteY51" fmla="*/ 260466 h 1141636"/>
                    <a:gd name="connsiteX52" fmla="*/ 1512916 w 4189614"/>
                    <a:gd name="connsiteY52" fmla="*/ 238299 h 1141636"/>
                    <a:gd name="connsiteX53" fmla="*/ 1529541 w 4189614"/>
                    <a:gd name="connsiteY53" fmla="*/ 227215 h 1141636"/>
                    <a:gd name="connsiteX54" fmla="*/ 1562792 w 4189614"/>
                    <a:gd name="connsiteY54" fmla="*/ 210590 h 1141636"/>
                    <a:gd name="connsiteX55" fmla="*/ 1596043 w 4189614"/>
                    <a:gd name="connsiteY55" fmla="*/ 199506 h 1141636"/>
                    <a:gd name="connsiteX56" fmla="*/ 1629294 w 4189614"/>
                    <a:gd name="connsiteY56" fmla="*/ 182880 h 1141636"/>
                    <a:gd name="connsiteX57" fmla="*/ 1645920 w 4189614"/>
                    <a:gd name="connsiteY57" fmla="*/ 171797 h 1141636"/>
                    <a:gd name="connsiteX58" fmla="*/ 1684712 w 4189614"/>
                    <a:gd name="connsiteY58" fmla="*/ 160713 h 1141636"/>
                    <a:gd name="connsiteX59" fmla="*/ 1717963 w 4189614"/>
                    <a:gd name="connsiteY59" fmla="*/ 144088 h 1141636"/>
                    <a:gd name="connsiteX60" fmla="*/ 1734589 w 4189614"/>
                    <a:gd name="connsiteY60" fmla="*/ 127462 h 1141636"/>
                    <a:gd name="connsiteX61" fmla="*/ 1751214 w 4189614"/>
                    <a:gd name="connsiteY61" fmla="*/ 121920 h 1141636"/>
                    <a:gd name="connsiteX62" fmla="*/ 1767840 w 4189614"/>
                    <a:gd name="connsiteY62" fmla="*/ 110837 h 1141636"/>
                    <a:gd name="connsiteX63" fmla="*/ 1784465 w 4189614"/>
                    <a:gd name="connsiteY63" fmla="*/ 105295 h 1141636"/>
                    <a:gd name="connsiteX64" fmla="*/ 1817716 w 4189614"/>
                    <a:gd name="connsiteY64" fmla="*/ 83128 h 1141636"/>
                    <a:gd name="connsiteX65" fmla="*/ 1839883 w 4189614"/>
                    <a:gd name="connsiteY65" fmla="*/ 72044 h 1141636"/>
                    <a:gd name="connsiteX66" fmla="*/ 1856509 w 4189614"/>
                    <a:gd name="connsiteY66" fmla="*/ 60960 h 1141636"/>
                    <a:gd name="connsiteX67" fmla="*/ 1873134 w 4189614"/>
                    <a:gd name="connsiteY67" fmla="*/ 55419 h 1141636"/>
                    <a:gd name="connsiteX68" fmla="*/ 1889760 w 4189614"/>
                    <a:gd name="connsiteY68" fmla="*/ 44335 h 1141636"/>
                    <a:gd name="connsiteX69" fmla="*/ 1911927 w 4189614"/>
                    <a:gd name="connsiteY69" fmla="*/ 27710 h 1141636"/>
                    <a:gd name="connsiteX70" fmla="*/ 1945178 w 4189614"/>
                    <a:gd name="connsiteY70" fmla="*/ 16626 h 1141636"/>
                    <a:gd name="connsiteX71" fmla="*/ 1961803 w 4189614"/>
                    <a:gd name="connsiteY71" fmla="*/ 11084 h 1141636"/>
                    <a:gd name="connsiteX72" fmla="*/ 1978429 w 4189614"/>
                    <a:gd name="connsiteY72" fmla="*/ 0 h 1141636"/>
                    <a:gd name="connsiteX73" fmla="*/ 2011680 w 4189614"/>
                    <a:gd name="connsiteY73" fmla="*/ 11084 h 1141636"/>
                    <a:gd name="connsiteX74" fmla="*/ 2028305 w 4189614"/>
                    <a:gd name="connsiteY74" fmla="*/ 16626 h 1141636"/>
                    <a:gd name="connsiteX75" fmla="*/ 2044930 w 4189614"/>
                    <a:gd name="connsiteY75" fmla="*/ 33251 h 1141636"/>
                    <a:gd name="connsiteX76" fmla="*/ 2061556 w 4189614"/>
                    <a:gd name="connsiteY76" fmla="*/ 38793 h 1141636"/>
                    <a:gd name="connsiteX77" fmla="*/ 2078181 w 4189614"/>
                    <a:gd name="connsiteY77" fmla="*/ 49877 h 1141636"/>
                    <a:gd name="connsiteX78" fmla="*/ 2100349 w 4189614"/>
                    <a:gd name="connsiteY78" fmla="*/ 83128 h 1141636"/>
                    <a:gd name="connsiteX79" fmla="*/ 2133600 w 4189614"/>
                    <a:gd name="connsiteY79" fmla="*/ 149630 h 1141636"/>
                    <a:gd name="connsiteX80" fmla="*/ 2166850 w 4189614"/>
                    <a:gd name="connsiteY80" fmla="*/ 171797 h 1141636"/>
                    <a:gd name="connsiteX81" fmla="*/ 2183476 w 4189614"/>
                    <a:gd name="connsiteY81" fmla="*/ 182880 h 1141636"/>
                    <a:gd name="connsiteX82" fmla="*/ 2216727 w 4189614"/>
                    <a:gd name="connsiteY82" fmla="*/ 193964 h 1141636"/>
                    <a:gd name="connsiteX83" fmla="*/ 2238894 w 4189614"/>
                    <a:gd name="connsiteY83" fmla="*/ 205048 h 1141636"/>
                    <a:gd name="connsiteX84" fmla="*/ 2322021 w 4189614"/>
                    <a:gd name="connsiteY84" fmla="*/ 221673 h 1141636"/>
                    <a:gd name="connsiteX85" fmla="*/ 2338647 w 4189614"/>
                    <a:gd name="connsiteY85" fmla="*/ 227215 h 1141636"/>
                    <a:gd name="connsiteX86" fmla="*/ 2366356 w 4189614"/>
                    <a:gd name="connsiteY86" fmla="*/ 277091 h 1141636"/>
                    <a:gd name="connsiteX87" fmla="*/ 2371898 w 4189614"/>
                    <a:gd name="connsiteY87" fmla="*/ 299259 h 1141636"/>
                    <a:gd name="connsiteX88" fmla="*/ 2382981 w 4189614"/>
                    <a:gd name="connsiteY88" fmla="*/ 360219 h 1141636"/>
                    <a:gd name="connsiteX89" fmla="*/ 2388523 w 4189614"/>
                    <a:gd name="connsiteY89" fmla="*/ 387928 h 1141636"/>
                    <a:gd name="connsiteX90" fmla="*/ 2399607 w 4189614"/>
                    <a:gd name="connsiteY90" fmla="*/ 421179 h 1141636"/>
                    <a:gd name="connsiteX91" fmla="*/ 2410690 w 4189614"/>
                    <a:gd name="connsiteY91" fmla="*/ 437804 h 1141636"/>
                    <a:gd name="connsiteX92" fmla="*/ 2416232 w 4189614"/>
                    <a:gd name="connsiteY92" fmla="*/ 454430 h 1141636"/>
                    <a:gd name="connsiteX93" fmla="*/ 2432858 w 4189614"/>
                    <a:gd name="connsiteY93" fmla="*/ 471055 h 1141636"/>
                    <a:gd name="connsiteX94" fmla="*/ 2460567 w 4189614"/>
                    <a:gd name="connsiteY94" fmla="*/ 493222 h 1141636"/>
                    <a:gd name="connsiteX95" fmla="*/ 2493818 w 4189614"/>
                    <a:gd name="connsiteY95" fmla="*/ 526473 h 1141636"/>
                    <a:gd name="connsiteX96" fmla="*/ 2521527 w 4189614"/>
                    <a:gd name="connsiteY96" fmla="*/ 554182 h 1141636"/>
                    <a:gd name="connsiteX97" fmla="*/ 2538152 w 4189614"/>
                    <a:gd name="connsiteY97" fmla="*/ 587433 h 1141636"/>
                    <a:gd name="connsiteX98" fmla="*/ 2554778 w 4189614"/>
                    <a:gd name="connsiteY98" fmla="*/ 592975 h 1141636"/>
                    <a:gd name="connsiteX99" fmla="*/ 2576945 w 4189614"/>
                    <a:gd name="connsiteY99" fmla="*/ 620684 h 1141636"/>
                    <a:gd name="connsiteX100" fmla="*/ 2588029 w 4189614"/>
                    <a:gd name="connsiteY100" fmla="*/ 637310 h 1141636"/>
                    <a:gd name="connsiteX101" fmla="*/ 2621280 w 4189614"/>
                    <a:gd name="connsiteY101" fmla="*/ 653935 h 1141636"/>
                    <a:gd name="connsiteX102" fmla="*/ 2637905 w 4189614"/>
                    <a:gd name="connsiteY102" fmla="*/ 670560 h 1141636"/>
                    <a:gd name="connsiteX103" fmla="*/ 2698865 w 4189614"/>
                    <a:gd name="connsiteY103" fmla="*/ 687186 h 1141636"/>
                    <a:gd name="connsiteX104" fmla="*/ 2715490 w 4189614"/>
                    <a:gd name="connsiteY104" fmla="*/ 692728 h 1141636"/>
                    <a:gd name="connsiteX105" fmla="*/ 2820785 w 4189614"/>
                    <a:gd name="connsiteY105" fmla="*/ 687186 h 1141636"/>
                    <a:gd name="connsiteX106" fmla="*/ 2854036 w 4189614"/>
                    <a:gd name="connsiteY106" fmla="*/ 676102 h 1141636"/>
                    <a:gd name="connsiteX107" fmla="*/ 2920538 w 4189614"/>
                    <a:gd name="connsiteY107" fmla="*/ 653935 h 1141636"/>
                    <a:gd name="connsiteX108" fmla="*/ 2953789 w 4189614"/>
                    <a:gd name="connsiteY108" fmla="*/ 637310 h 1141636"/>
                    <a:gd name="connsiteX109" fmla="*/ 2987040 w 4189614"/>
                    <a:gd name="connsiteY109" fmla="*/ 626226 h 1141636"/>
                    <a:gd name="connsiteX110" fmla="*/ 3003665 w 4189614"/>
                    <a:gd name="connsiteY110" fmla="*/ 620684 h 1141636"/>
                    <a:gd name="connsiteX111" fmla="*/ 3020290 w 4189614"/>
                    <a:gd name="connsiteY111" fmla="*/ 615142 h 1141636"/>
                    <a:gd name="connsiteX112" fmla="*/ 3097876 w 4189614"/>
                    <a:gd name="connsiteY112" fmla="*/ 620684 h 1141636"/>
                    <a:gd name="connsiteX113" fmla="*/ 3114501 w 4189614"/>
                    <a:gd name="connsiteY113" fmla="*/ 631768 h 1141636"/>
                    <a:gd name="connsiteX114" fmla="*/ 3131127 w 4189614"/>
                    <a:gd name="connsiteY114" fmla="*/ 637310 h 1141636"/>
                    <a:gd name="connsiteX115" fmla="*/ 3164378 w 4189614"/>
                    <a:gd name="connsiteY115" fmla="*/ 653935 h 1141636"/>
                    <a:gd name="connsiteX116" fmla="*/ 3181003 w 4189614"/>
                    <a:gd name="connsiteY116" fmla="*/ 665019 h 1141636"/>
                    <a:gd name="connsiteX117" fmla="*/ 3197629 w 4189614"/>
                    <a:gd name="connsiteY117" fmla="*/ 670560 h 1141636"/>
                    <a:gd name="connsiteX118" fmla="*/ 3236421 w 4189614"/>
                    <a:gd name="connsiteY118" fmla="*/ 703811 h 1141636"/>
                    <a:gd name="connsiteX119" fmla="*/ 3269672 w 4189614"/>
                    <a:gd name="connsiteY119" fmla="*/ 720437 h 1141636"/>
                    <a:gd name="connsiteX120" fmla="*/ 3286298 w 4189614"/>
                    <a:gd name="connsiteY120" fmla="*/ 737062 h 1141636"/>
                    <a:gd name="connsiteX121" fmla="*/ 3302923 w 4189614"/>
                    <a:gd name="connsiteY121" fmla="*/ 742604 h 1141636"/>
                    <a:gd name="connsiteX122" fmla="*/ 3319549 w 4189614"/>
                    <a:gd name="connsiteY122" fmla="*/ 753688 h 1141636"/>
                    <a:gd name="connsiteX123" fmla="*/ 3380509 w 4189614"/>
                    <a:gd name="connsiteY123" fmla="*/ 770313 h 1141636"/>
                    <a:gd name="connsiteX124" fmla="*/ 3397134 w 4189614"/>
                    <a:gd name="connsiteY124" fmla="*/ 781397 h 1141636"/>
                    <a:gd name="connsiteX125" fmla="*/ 3419301 w 4189614"/>
                    <a:gd name="connsiteY125" fmla="*/ 786939 h 1141636"/>
                    <a:gd name="connsiteX126" fmla="*/ 3435927 w 4189614"/>
                    <a:gd name="connsiteY126" fmla="*/ 792480 h 1141636"/>
                    <a:gd name="connsiteX127" fmla="*/ 3580014 w 4189614"/>
                    <a:gd name="connsiteY127" fmla="*/ 798022 h 1141636"/>
                    <a:gd name="connsiteX128" fmla="*/ 3629890 w 4189614"/>
                    <a:gd name="connsiteY128" fmla="*/ 814648 h 1141636"/>
                    <a:gd name="connsiteX129" fmla="*/ 3663141 w 4189614"/>
                    <a:gd name="connsiteY129" fmla="*/ 825731 h 1141636"/>
                    <a:gd name="connsiteX130" fmla="*/ 3707476 w 4189614"/>
                    <a:gd name="connsiteY130" fmla="*/ 831273 h 1141636"/>
                    <a:gd name="connsiteX131" fmla="*/ 3724101 w 4189614"/>
                    <a:gd name="connsiteY131" fmla="*/ 836815 h 1141636"/>
                    <a:gd name="connsiteX132" fmla="*/ 3746269 w 4189614"/>
                    <a:gd name="connsiteY132" fmla="*/ 842357 h 1141636"/>
                    <a:gd name="connsiteX133" fmla="*/ 3762894 w 4189614"/>
                    <a:gd name="connsiteY133" fmla="*/ 853440 h 1141636"/>
                    <a:gd name="connsiteX134" fmla="*/ 3807229 w 4189614"/>
                    <a:gd name="connsiteY134" fmla="*/ 864524 h 1141636"/>
                    <a:gd name="connsiteX135" fmla="*/ 3829396 w 4189614"/>
                    <a:gd name="connsiteY135" fmla="*/ 870066 h 1141636"/>
                    <a:gd name="connsiteX136" fmla="*/ 3846021 w 4189614"/>
                    <a:gd name="connsiteY136" fmla="*/ 881150 h 1141636"/>
                    <a:gd name="connsiteX137" fmla="*/ 3873730 w 4189614"/>
                    <a:gd name="connsiteY137" fmla="*/ 886691 h 1141636"/>
                    <a:gd name="connsiteX138" fmla="*/ 3890356 w 4189614"/>
                    <a:gd name="connsiteY138" fmla="*/ 892233 h 1141636"/>
                    <a:gd name="connsiteX139" fmla="*/ 3901440 w 4189614"/>
                    <a:gd name="connsiteY139" fmla="*/ 908859 h 1141636"/>
                    <a:gd name="connsiteX140" fmla="*/ 3956858 w 4189614"/>
                    <a:gd name="connsiteY140" fmla="*/ 953193 h 1141636"/>
                    <a:gd name="connsiteX141" fmla="*/ 3979025 w 4189614"/>
                    <a:gd name="connsiteY141" fmla="*/ 969819 h 1141636"/>
                    <a:gd name="connsiteX142" fmla="*/ 4012276 w 4189614"/>
                    <a:gd name="connsiteY142" fmla="*/ 991986 h 1141636"/>
                    <a:gd name="connsiteX143" fmla="*/ 4023360 w 4189614"/>
                    <a:gd name="connsiteY143" fmla="*/ 1008611 h 1141636"/>
                    <a:gd name="connsiteX144" fmla="*/ 4084320 w 4189614"/>
                    <a:gd name="connsiteY144" fmla="*/ 1052946 h 1141636"/>
                    <a:gd name="connsiteX145" fmla="*/ 4112029 w 4189614"/>
                    <a:gd name="connsiteY145" fmla="*/ 1075113 h 1141636"/>
                    <a:gd name="connsiteX146" fmla="*/ 4139738 w 4189614"/>
                    <a:gd name="connsiteY146" fmla="*/ 1097280 h 1141636"/>
                    <a:gd name="connsiteX147" fmla="*/ 4167447 w 4189614"/>
                    <a:gd name="connsiteY147" fmla="*/ 1124990 h 1141636"/>
                    <a:gd name="connsiteX148" fmla="*/ 4189614 w 4189614"/>
                    <a:gd name="connsiteY148" fmla="*/ 1141615 h 11416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</a:cxnLst>
                  <a:rect l="l" t="t" r="r" b="b"/>
                  <a:pathLst>
                    <a:path w="4189614" h="1141636">
                      <a:moveTo>
                        <a:pt x="0" y="1080655"/>
                      </a:moveTo>
                      <a:cubicBezTo>
                        <a:pt x="9236" y="1075113"/>
                        <a:pt x="17903" y="1068487"/>
                        <a:pt x="27709" y="1064030"/>
                      </a:cubicBezTo>
                      <a:cubicBezTo>
                        <a:pt x="52534" y="1052746"/>
                        <a:pt x="63501" y="1052997"/>
                        <a:pt x="88669" y="1047404"/>
                      </a:cubicBezTo>
                      <a:cubicBezTo>
                        <a:pt x="96104" y="1045752"/>
                        <a:pt x="103401" y="1043514"/>
                        <a:pt x="110836" y="1041862"/>
                      </a:cubicBezTo>
                      <a:cubicBezTo>
                        <a:pt x="157832" y="1031418"/>
                        <a:pt x="119896" y="1042537"/>
                        <a:pt x="171796" y="1025237"/>
                      </a:cubicBezTo>
                      <a:cubicBezTo>
                        <a:pt x="177338" y="1023390"/>
                        <a:pt x="183561" y="1022935"/>
                        <a:pt x="188421" y="1019695"/>
                      </a:cubicBezTo>
                      <a:cubicBezTo>
                        <a:pt x="203419" y="1009696"/>
                        <a:pt x="209634" y="1004560"/>
                        <a:pt x="227214" y="997528"/>
                      </a:cubicBezTo>
                      <a:cubicBezTo>
                        <a:pt x="238062" y="993189"/>
                        <a:pt x="250744" y="992925"/>
                        <a:pt x="260465" y="986444"/>
                      </a:cubicBezTo>
                      <a:cubicBezTo>
                        <a:pt x="300969" y="959440"/>
                        <a:pt x="250040" y="992401"/>
                        <a:pt x="299258" y="964277"/>
                      </a:cubicBezTo>
                      <a:cubicBezTo>
                        <a:pt x="305041" y="960973"/>
                        <a:pt x="310463" y="957064"/>
                        <a:pt x="315883" y="953193"/>
                      </a:cubicBezTo>
                      <a:cubicBezTo>
                        <a:pt x="323399" y="947825"/>
                        <a:pt x="330031" y="941150"/>
                        <a:pt x="338050" y="936568"/>
                      </a:cubicBezTo>
                      <a:cubicBezTo>
                        <a:pt x="343122" y="933670"/>
                        <a:pt x="349134" y="932873"/>
                        <a:pt x="354676" y="931026"/>
                      </a:cubicBezTo>
                      <a:lnTo>
                        <a:pt x="437803" y="875608"/>
                      </a:lnTo>
                      <a:lnTo>
                        <a:pt x="471054" y="853440"/>
                      </a:lnTo>
                      <a:lnTo>
                        <a:pt x="520930" y="803564"/>
                      </a:lnTo>
                      <a:cubicBezTo>
                        <a:pt x="526472" y="798022"/>
                        <a:pt x="530121" y="789418"/>
                        <a:pt x="537556" y="786939"/>
                      </a:cubicBezTo>
                      <a:lnTo>
                        <a:pt x="554181" y="781397"/>
                      </a:lnTo>
                      <a:cubicBezTo>
                        <a:pt x="602756" y="732822"/>
                        <a:pt x="541138" y="792266"/>
                        <a:pt x="587432" y="753688"/>
                      </a:cubicBezTo>
                      <a:cubicBezTo>
                        <a:pt x="593453" y="748671"/>
                        <a:pt x="597871" y="741874"/>
                        <a:pt x="604058" y="737062"/>
                      </a:cubicBezTo>
                      <a:cubicBezTo>
                        <a:pt x="614573" y="728884"/>
                        <a:pt x="626225" y="722284"/>
                        <a:pt x="637309" y="714895"/>
                      </a:cubicBezTo>
                      <a:cubicBezTo>
                        <a:pt x="676475" y="688784"/>
                        <a:pt x="628004" y="721541"/>
                        <a:pt x="676101" y="687186"/>
                      </a:cubicBezTo>
                      <a:cubicBezTo>
                        <a:pt x="681521" y="683315"/>
                        <a:pt x="687749" y="680527"/>
                        <a:pt x="692727" y="676102"/>
                      </a:cubicBezTo>
                      <a:cubicBezTo>
                        <a:pt x="737584" y="636229"/>
                        <a:pt x="708322" y="648736"/>
                        <a:pt x="742603" y="637310"/>
                      </a:cubicBezTo>
                      <a:cubicBezTo>
                        <a:pt x="774118" y="605795"/>
                        <a:pt x="743775" y="631181"/>
                        <a:pt x="775854" y="615142"/>
                      </a:cubicBezTo>
                      <a:cubicBezTo>
                        <a:pt x="781811" y="612163"/>
                        <a:pt x="786394" y="606764"/>
                        <a:pt x="792480" y="604059"/>
                      </a:cubicBezTo>
                      <a:cubicBezTo>
                        <a:pt x="803156" y="599314"/>
                        <a:pt x="825730" y="592975"/>
                        <a:pt x="825730" y="592975"/>
                      </a:cubicBezTo>
                      <a:cubicBezTo>
                        <a:pt x="846050" y="594822"/>
                        <a:pt x="866491" y="595631"/>
                        <a:pt x="886690" y="598517"/>
                      </a:cubicBezTo>
                      <a:cubicBezTo>
                        <a:pt x="892473" y="599343"/>
                        <a:pt x="898455" y="600819"/>
                        <a:pt x="903316" y="604059"/>
                      </a:cubicBezTo>
                      <a:cubicBezTo>
                        <a:pt x="944829" y="631734"/>
                        <a:pt x="897034" y="613048"/>
                        <a:pt x="936567" y="626226"/>
                      </a:cubicBezTo>
                      <a:cubicBezTo>
                        <a:pt x="938414" y="631768"/>
                        <a:pt x="937978" y="638720"/>
                        <a:pt x="942109" y="642851"/>
                      </a:cubicBezTo>
                      <a:cubicBezTo>
                        <a:pt x="951528" y="652270"/>
                        <a:pt x="964276" y="657630"/>
                        <a:pt x="975360" y="665019"/>
                      </a:cubicBezTo>
                      <a:cubicBezTo>
                        <a:pt x="980902" y="668713"/>
                        <a:pt x="985667" y="673996"/>
                        <a:pt x="991985" y="676102"/>
                      </a:cubicBezTo>
                      <a:cubicBezTo>
                        <a:pt x="997527" y="677949"/>
                        <a:pt x="1003385" y="679032"/>
                        <a:pt x="1008610" y="681644"/>
                      </a:cubicBezTo>
                      <a:cubicBezTo>
                        <a:pt x="1014567" y="684623"/>
                        <a:pt x="1019149" y="690023"/>
                        <a:pt x="1025236" y="692728"/>
                      </a:cubicBezTo>
                      <a:cubicBezTo>
                        <a:pt x="1035912" y="697473"/>
                        <a:pt x="1047403" y="700117"/>
                        <a:pt x="1058487" y="703811"/>
                      </a:cubicBezTo>
                      <a:lnTo>
                        <a:pt x="1075112" y="709353"/>
                      </a:lnTo>
                      <a:cubicBezTo>
                        <a:pt x="1078809" y="709069"/>
                        <a:pt x="1167442" y="703822"/>
                        <a:pt x="1185949" y="698270"/>
                      </a:cubicBezTo>
                      <a:cubicBezTo>
                        <a:pt x="1192328" y="696356"/>
                        <a:pt x="1197032" y="690881"/>
                        <a:pt x="1202574" y="687186"/>
                      </a:cubicBezTo>
                      <a:lnTo>
                        <a:pt x="1224741" y="620684"/>
                      </a:lnTo>
                      <a:lnTo>
                        <a:pt x="1230283" y="604059"/>
                      </a:lnTo>
                      <a:cubicBezTo>
                        <a:pt x="1232130" y="598517"/>
                        <a:pt x="1232320" y="592106"/>
                        <a:pt x="1235825" y="587433"/>
                      </a:cubicBezTo>
                      <a:cubicBezTo>
                        <a:pt x="1260439" y="554614"/>
                        <a:pt x="1247331" y="572944"/>
                        <a:pt x="1274618" y="532015"/>
                      </a:cubicBezTo>
                      <a:lnTo>
                        <a:pt x="1285701" y="515390"/>
                      </a:lnTo>
                      <a:cubicBezTo>
                        <a:pt x="1289396" y="509848"/>
                        <a:pt x="1294679" y="505083"/>
                        <a:pt x="1296785" y="498764"/>
                      </a:cubicBezTo>
                      <a:cubicBezTo>
                        <a:pt x="1309975" y="459195"/>
                        <a:pt x="1301388" y="475234"/>
                        <a:pt x="1318952" y="448888"/>
                      </a:cubicBezTo>
                      <a:cubicBezTo>
                        <a:pt x="1333614" y="390241"/>
                        <a:pt x="1313707" y="459305"/>
                        <a:pt x="1335578" y="410095"/>
                      </a:cubicBezTo>
                      <a:cubicBezTo>
                        <a:pt x="1356585" y="362829"/>
                        <a:pt x="1331778" y="388006"/>
                        <a:pt x="1368829" y="360219"/>
                      </a:cubicBezTo>
                      <a:cubicBezTo>
                        <a:pt x="1380542" y="342648"/>
                        <a:pt x="1394181" y="319833"/>
                        <a:pt x="1413163" y="310342"/>
                      </a:cubicBezTo>
                      <a:lnTo>
                        <a:pt x="1435330" y="299259"/>
                      </a:lnTo>
                      <a:cubicBezTo>
                        <a:pt x="1440872" y="293717"/>
                        <a:pt x="1445435" y="286981"/>
                        <a:pt x="1451956" y="282633"/>
                      </a:cubicBezTo>
                      <a:cubicBezTo>
                        <a:pt x="1456816" y="279393"/>
                        <a:pt x="1464020" y="280740"/>
                        <a:pt x="1468581" y="277091"/>
                      </a:cubicBezTo>
                      <a:cubicBezTo>
                        <a:pt x="1473782" y="272930"/>
                        <a:pt x="1474652" y="264852"/>
                        <a:pt x="1479665" y="260466"/>
                      </a:cubicBezTo>
                      <a:cubicBezTo>
                        <a:pt x="1489690" y="251694"/>
                        <a:pt x="1501832" y="245688"/>
                        <a:pt x="1512916" y="238299"/>
                      </a:cubicBezTo>
                      <a:cubicBezTo>
                        <a:pt x="1518458" y="234604"/>
                        <a:pt x="1523222" y="229321"/>
                        <a:pt x="1529541" y="227215"/>
                      </a:cubicBezTo>
                      <a:cubicBezTo>
                        <a:pt x="1590174" y="207004"/>
                        <a:pt x="1498337" y="239236"/>
                        <a:pt x="1562792" y="210590"/>
                      </a:cubicBezTo>
                      <a:cubicBezTo>
                        <a:pt x="1573468" y="205845"/>
                        <a:pt x="1586322" y="205987"/>
                        <a:pt x="1596043" y="199506"/>
                      </a:cubicBezTo>
                      <a:cubicBezTo>
                        <a:pt x="1643683" y="167746"/>
                        <a:pt x="1583413" y="205820"/>
                        <a:pt x="1629294" y="182880"/>
                      </a:cubicBezTo>
                      <a:cubicBezTo>
                        <a:pt x="1635251" y="179901"/>
                        <a:pt x="1639798" y="174421"/>
                        <a:pt x="1645920" y="171797"/>
                      </a:cubicBezTo>
                      <a:cubicBezTo>
                        <a:pt x="1670783" y="161142"/>
                        <a:pt x="1663140" y="171499"/>
                        <a:pt x="1684712" y="160713"/>
                      </a:cubicBezTo>
                      <a:cubicBezTo>
                        <a:pt x="1727684" y="139228"/>
                        <a:pt x="1676176" y="158018"/>
                        <a:pt x="1717963" y="144088"/>
                      </a:cubicBezTo>
                      <a:cubicBezTo>
                        <a:pt x="1723505" y="138546"/>
                        <a:pt x="1728068" y="131810"/>
                        <a:pt x="1734589" y="127462"/>
                      </a:cubicBezTo>
                      <a:cubicBezTo>
                        <a:pt x="1739449" y="124222"/>
                        <a:pt x="1745989" y="124532"/>
                        <a:pt x="1751214" y="121920"/>
                      </a:cubicBezTo>
                      <a:cubicBezTo>
                        <a:pt x="1757171" y="118941"/>
                        <a:pt x="1761883" y="113816"/>
                        <a:pt x="1767840" y="110837"/>
                      </a:cubicBezTo>
                      <a:cubicBezTo>
                        <a:pt x="1773065" y="108225"/>
                        <a:pt x="1779359" y="108132"/>
                        <a:pt x="1784465" y="105295"/>
                      </a:cubicBezTo>
                      <a:cubicBezTo>
                        <a:pt x="1796110" y="98826"/>
                        <a:pt x="1805802" y="89085"/>
                        <a:pt x="1817716" y="83128"/>
                      </a:cubicBezTo>
                      <a:cubicBezTo>
                        <a:pt x="1825105" y="79433"/>
                        <a:pt x="1832710" y="76143"/>
                        <a:pt x="1839883" y="72044"/>
                      </a:cubicBezTo>
                      <a:cubicBezTo>
                        <a:pt x="1845666" y="68739"/>
                        <a:pt x="1850551" y="63939"/>
                        <a:pt x="1856509" y="60960"/>
                      </a:cubicBezTo>
                      <a:cubicBezTo>
                        <a:pt x="1861734" y="58348"/>
                        <a:pt x="1867592" y="57266"/>
                        <a:pt x="1873134" y="55419"/>
                      </a:cubicBezTo>
                      <a:cubicBezTo>
                        <a:pt x="1878676" y="51724"/>
                        <a:pt x="1884340" y="48206"/>
                        <a:pt x="1889760" y="44335"/>
                      </a:cubicBezTo>
                      <a:cubicBezTo>
                        <a:pt x="1897276" y="38967"/>
                        <a:pt x="1903666" y="31841"/>
                        <a:pt x="1911927" y="27710"/>
                      </a:cubicBezTo>
                      <a:cubicBezTo>
                        <a:pt x="1922377" y="22485"/>
                        <a:pt x="1934094" y="20321"/>
                        <a:pt x="1945178" y="16626"/>
                      </a:cubicBezTo>
                      <a:cubicBezTo>
                        <a:pt x="1950720" y="14779"/>
                        <a:pt x="1956943" y="14324"/>
                        <a:pt x="1961803" y="11084"/>
                      </a:cubicBezTo>
                      <a:lnTo>
                        <a:pt x="1978429" y="0"/>
                      </a:lnTo>
                      <a:lnTo>
                        <a:pt x="2011680" y="11084"/>
                      </a:lnTo>
                      <a:lnTo>
                        <a:pt x="2028305" y="16626"/>
                      </a:lnTo>
                      <a:cubicBezTo>
                        <a:pt x="2033847" y="22168"/>
                        <a:pt x="2038409" y="28904"/>
                        <a:pt x="2044930" y="33251"/>
                      </a:cubicBezTo>
                      <a:cubicBezTo>
                        <a:pt x="2049791" y="36491"/>
                        <a:pt x="2056331" y="36180"/>
                        <a:pt x="2061556" y="38793"/>
                      </a:cubicBezTo>
                      <a:cubicBezTo>
                        <a:pt x="2067513" y="41772"/>
                        <a:pt x="2072639" y="46182"/>
                        <a:pt x="2078181" y="49877"/>
                      </a:cubicBezTo>
                      <a:cubicBezTo>
                        <a:pt x="2085570" y="60961"/>
                        <a:pt x="2096137" y="70490"/>
                        <a:pt x="2100349" y="83128"/>
                      </a:cubicBezTo>
                      <a:cubicBezTo>
                        <a:pt x="2106672" y="102098"/>
                        <a:pt x="2115182" y="137351"/>
                        <a:pt x="2133600" y="149630"/>
                      </a:cubicBezTo>
                      <a:lnTo>
                        <a:pt x="2166850" y="171797"/>
                      </a:lnTo>
                      <a:cubicBezTo>
                        <a:pt x="2172392" y="175492"/>
                        <a:pt x="2177157" y="180774"/>
                        <a:pt x="2183476" y="182880"/>
                      </a:cubicBezTo>
                      <a:cubicBezTo>
                        <a:pt x="2194560" y="186575"/>
                        <a:pt x="2206277" y="188739"/>
                        <a:pt x="2216727" y="193964"/>
                      </a:cubicBezTo>
                      <a:cubicBezTo>
                        <a:pt x="2224116" y="197659"/>
                        <a:pt x="2231057" y="202436"/>
                        <a:pt x="2238894" y="205048"/>
                      </a:cubicBezTo>
                      <a:cubicBezTo>
                        <a:pt x="2270955" y="215735"/>
                        <a:pt x="2289539" y="217033"/>
                        <a:pt x="2322021" y="221673"/>
                      </a:cubicBezTo>
                      <a:cubicBezTo>
                        <a:pt x="2327563" y="223520"/>
                        <a:pt x="2333786" y="223975"/>
                        <a:pt x="2338647" y="227215"/>
                      </a:cubicBezTo>
                      <a:cubicBezTo>
                        <a:pt x="2358315" y="240327"/>
                        <a:pt x="2360573" y="253958"/>
                        <a:pt x="2366356" y="277091"/>
                      </a:cubicBezTo>
                      <a:cubicBezTo>
                        <a:pt x="2368203" y="284480"/>
                        <a:pt x="2370246" y="291824"/>
                        <a:pt x="2371898" y="299259"/>
                      </a:cubicBezTo>
                      <a:cubicBezTo>
                        <a:pt x="2378747" y="330078"/>
                        <a:pt x="2376962" y="327111"/>
                        <a:pt x="2382981" y="360219"/>
                      </a:cubicBezTo>
                      <a:cubicBezTo>
                        <a:pt x="2384666" y="369486"/>
                        <a:pt x="2386045" y="378841"/>
                        <a:pt x="2388523" y="387928"/>
                      </a:cubicBezTo>
                      <a:cubicBezTo>
                        <a:pt x="2391597" y="399200"/>
                        <a:pt x="2393126" y="411458"/>
                        <a:pt x="2399607" y="421179"/>
                      </a:cubicBezTo>
                      <a:cubicBezTo>
                        <a:pt x="2403301" y="426721"/>
                        <a:pt x="2407712" y="431847"/>
                        <a:pt x="2410690" y="437804"/>
                      </a:cubicBezTo>
                      <a:cubicBezTo>
                        <a:pt x="2413302" y="443029"/>
                        <a:pt x="2412991" y="449569"/>
                        <a:pt x="2416232" y="454430"/>
                      </a:cubicBezTo>
                      <a:cubicBezTo>
                        <a:pt x="2420579" y="460951"/>
                        <a:pt x="2427841" y="465034"/>
                        <a:pt x="2432858" y="471055"/>
                      </a:cubicBezTo>
                      <a:cubicBezTo>
                        <a:pt x="2452141" y="494194"/>
                        <a:pt x="2433273" y="484124"/>
                        <a:pt x="2460567" y="493222"/>
                      </a:cubicBezTo>
                      <a:cubicBezTo>
                        <a:pt x="2486686" y="532404"/>
                        <a:pt x="2452575" y="485230"/>
                        <a:pt x="2493818" y="526473"/>
                      </a:cubicBezTo>
                      <a:cubicBezTo>
                        <a:pt x="2530763" y="563418"/>
                        <a:pt x="2477191" y="524627"/>
                        <a:pt x="2521527" y="554182"/>
                      </a:cubicBezTo>
                      <a:cubicBezTo>
                        <a:pt x="2525177" y="565133"/>
                        <a:pt x="2528386" y="579621"/>
                        <a:pt x="2538152" y="587433"/>
                      </a:cubicBezTo>
                      <a:cubicBezTo>
                        <a:pt x="2542714" y="591082"/>
                        <a:pt x="2549236" y="591128"/>
                        <a:pt x="2554778" y="592975"/>
                      </a:cubicBezTo>
                      <a:cubicBezTo>
                        <a:pt x="2565567" y="625341"/>
                        <a:pt x="2551878" y="595617"/>
                        <a:pt x="2576945" y="620684"/>
                      </a:cubicBezTo>
                      <a:cubicBezTo>
                        <a:pt x="2581655" y="625394"/>
                        <a:pt x="2583319" y="632600"/>
                        <a:pt x="2588029" y="637310"/>
                      </a:cubicBezTo>
                      <a:cubicBezTo>
                        <a:pt x="2598771" y="648052"/>
                        <a:pt x="2607759" y="649428"/>
                        <a:pt x="2621280" y="653935"/>
                      </a:cubicBezTo>
                      <a:cubicBezTo>
                        <a:pt x="2626822" y="659477"/>
                        <a:pt x="2631054" y="666754"/>
                        <a:pt x="2637905" y="670560"/>
                      </a:cubicBezTo>
                      <a:cubicBezTo>
                        <a:pt x="2657361" y="681369"/>
                        <a:pt x="2678026" y="681976"/>
                        <a:pt x="2698865" y="687186"/>
                      </a:cubicBezTo>
                      <a:cubicBezTo>
                        <a:pt x="2704532" y="688603"/>
                        <a:pt x="2709948" y="690881"/>
                        <a:pt x="2715490" y="692728"/>
                      </a:cubicBezTo>
                      <a:cubicBezTo>
                        <a:pt x="2750588" y="690881"/>
                        <a:pt x="2785888" y="691374"/>
                        <a:pt x="2820785" y="687186"/>
                      </a:cubicBezTo>
                      <a:cubicBezTo>
                        <a:pt x="2832385" y="685794"/>
                        <a:pt x="2842952" y="679797"/>
                        <a:pt x="2854036" y="676102"/>
                      </a:cubicBezTo>
                      <a:lnTo>
                        <a:pt x="2920538" y="653935"/>
                      </a:lnTo>
                      <a:cubicBezTo>
                        <a:pt x="2981167" y="633725"/>
                        <a:pt x="2889333" y="665956"/>
                        <a:pt x="2953789" y="637310"/>
                      </a:cubicBezTo>
                      <a:cubicBezTo>
                        <a:pt x="2964465" y="632565"/>
                        <a:pt x="2975956" y="629921"/>
                        <a:pt x="2987040" y="626226"/>
                      </a:cubicBezTo>
                      <a:lnTo>
                        <a:pt x="3003665" y="620684"/>
                      </a:lnTo>
                      <a:lnTo>
                        <a:pt x="3020290" y="615142"/>
                      </a:lnTo>
                      <a:cubicBezTo>
                        <a:pt x="3046152" y="616989"/>
                        <a:pt x="3072343" y="616178"/>
                        <a:pt x="3097876" y="620684"/>
                      </a:cubicBezTo>
                      <a:cubicBezTo>
                        <a:pt x="3104435" y="621842"/>
                        <a:pt x="3108544" y="628789"/>
                        <a:pt x="3114501" y="631768"/>
                      </a:cubicBezTo>
                      <a:cubicBezTo>
                        <a:pt x="3119726" y="634381"/>
                        <a:pt x="3125902" y="634698"/>
                        <a:pt x="3131127" y="637310"/>
                      </a:cubicBezTo>
                      <a:cubicBezTo>
                        <a:pt x="3174100" y="658796"/>
                        <a:pt x="3122587" y="640005"/>
                        <a:pt x="3164378" y="653935"/>
                      </a:cubicBezTo>
                      <a:cubicBezTo>
                        <a:pt x="3169920" y="657630"/>
                        <a:pt x="3175046" y="662040"/>
                        <a:pt x="3181003" y="665019"/>
                      </a:cubicBezTo>
                      <a:cubicBezTo>
                        <a:pt x="3186228" y="667631"/>
                        <a:pt x="3192557" y="667662"/>
                        <a:pt x="3197629" y="670560"/>
                      </a:cubicBezTo>
                      <a:cubicBezTo>
                        <a:pt x="3224039" y="685651"/>
                        <a:pt x="3214984" y="685947"/>
                        <a:pt x="3236421" y="703811"/>
                      </a:cubicBezTo>
                      <a:cubicBezTo>
                        <a:pt x="3250745" y="715748"/>
                        <a:pt x="3253010" y="714883"/>
                        <a:pt x="3269672" y="720437"/>
                      </a:cubicBezTo>
                      <a:cubicBezTo>
                        <a:pt x="3275214" y="725979"/>
                        <a:pt x="3279777" y="732715"/>
                        <a:pt x="3286298" y="737062"/>
                      </a:cubicBezTo>
                      <a:cubicBezTo>
                        <a:pt x="3291158" y="740302"/>
                        <a:pt x="3297698" y="739992"/>
                        <a:pt x="3302923" y="742604"/>
                      </a:cubicBezTo>
                      <a:cubicBezTo>
                        <a:pt x="3308880" y="745583"/>
                        <a:pt x="3313462" y="750983"/>
                        <a:pt x="3319549" y="753688"/>
                      </a:cubicBezTo>
                      <a:cubicBezTo>
                        <a:pt x="3342557" y="763914"/>
                        <a:pt x="3356806" y="765572"/>
                        <a:pt x="3380509" y="770313"/>
                      </a:cubicBezTo>
                      <a:cubicBezTo>
                        <a:pt x="3386051" y="774008"/>
                        <a:pt x="3391012" y="778773"/>
                        <a:pt x="3397134" y="781397"/>
                      </a:cubicBezTo>
                      <a:cubicBezTo>
                        <a:pt x="3404135" y="784397"/>
                        <a:pt x="3411978" y="784847"/>
                        <a:pt x="3419301" y="786939"/>
                      </a:cubicBezTo>
                      <a:cubicBezTo>
                        <a:pt x="3424918" y="788544"/>
                        <a:pt x="3430099" y="792078"/>
                        <a:pt x="3435927" y="792480"/>
                      </a:cubicBezTo>
                      <a:cubicBezTo>
                        <a:pt x="3483878" y="795787"/>
                        <a:pt x="3531985" y="796175"/>
                        <a:pt x="3580014" y="798022"/>
                      </a:cubicBezTo>
                      <a:lnTo>
                        <a:pt x="3629890" y="814648"/>
                      </a:lnTo>
                      <a:lnTo>
                        <a:pt x="3663141" y="825731"/>
                      </a:lnTo>
                      <a:lnTo>
                        <a:pt x="3707476" y="831273"/>
                      </a:lnTo>
                      <a:cubicBezTo>
                        <a:pt x="3713018" y="833120"/>
                        <a:pt x="3718484" y="835210"/>
                        <a:pt x="3724101" y="836815"/>
                      </a:cubicBezTo>
                      <a:cubicBezTo>
                        <a:pt x="3731425" y="838908"/>
                        <a:pt x="3739268" y="839357"/>
                        <a:pt x="3746269" y="842357"/>
                      </a:cubicBezTo>
                      <a:cubicBezTo>
                        <a:pt x="3752391" y="844981"/>
                        <a:pt x="3756635" y="851164"/>
                        <a:pt x="3762894" y="853440"/>
                      </a:cubicBezTo>
                      <a:cubicBezTo>
                        <a:pt x="3777210" y="858646"/>
                        <a:pt x="3792451" y="860829"/>
                        <a:pt x="3807229" y="864524"/>
                      </a:cubicBezTo>
                      <a:lnTo>
                        <a:pt x="3829396" y="870066"/>
                      </a:lnTo>
                      <a:cubicBezTo>
                        <a:pt x="3834938" y="873761"/>
                        <a:pt x="3839785" y="878811"/>
                        <a:pt x="3846021" y="881150"/>
                      </a:cubicBezTo>
                      <a:cubicBezTo>
                        <a:pt x="3854840" y="884457"/>
                        <a:pt x="3864592" y="884407"/>
                        <a:pt x="3873730" y="886691"/>
                      </a:cubicBezTo>
                      <a:cubicBezTo>
                        <a:pt x="3879397" y="888108"/>
                        <a:pt x="3884814" y="890386"/>
                        <a:pt x="3890356" y="892233"/>
                      </a:cubicBezTo>
                      <a:cubicBezTo>
                        <a:pt x="3894051" y="897775"/>
                        <a:pt x="3896730" y="904149"/>
                        <a:pt x="3901440" y="908859"/>
                      </a:cubicBezTo>
                      <a:cubicBezTo>
                        <a:pt x="3936504" y="943924"/>
                        <a:pt x="3929497" y="933649"/>
                        <a:pt x="3956858" y="953193"/>
                      </a:cubicBezTo>
                      <a:cubicBezTo>
                        <a:pt x="3964374" y="958562"/>
                        <a:pt x="3971458" y="964522"/>
                        <a:pt x="3979025" y="969819"/>
                      </a:cubicBezTo>
                      <a:cubicBezTo>
                        <a:pt x="3989938" y="977458"/>
                        <a:pt x="4012276" y="991986"/>
                        <a:pt x="4012276" y="991986"/>
                      </a:cubicBezTo>
                      <a:cubicBezTo>
                        <a:pt x="4015971" y="997528"/>
                        <a:pt x="4018409" y="1004155"/>
                        <a:pt x="4023360" y="1008611"/>
                      </a:cubicBezTo>
                      <a:cubicBezTo>
                        <a:pt x="4041099" y="1024576"/>
                        <a:pt x="4063834" y="1039289"/>
                        <a:pt x="4084320" y="1052946"/>
                      </a:cubicBezTo>
                      <a:cubicBezTo>
                        <a:pt x="4116083" y="1100592"/>
                        <a:pt x="4073788" y="1044519"/>
                        <a:pt x="4112029" y="1075113"/>
                      </a:cubicBezTo>
                      <a:cubicBezTo>
                        <a:pt x="4147836" y="1103760"/>
                        <a:pt x="4097950" y="1083353"/>
                        <a:pt x="4139738" y="1097280"/>
                      </a:cubicBezTo>
                      <a:cubicBezTo>
                        <a:pt x="4160056" y="1127760"/>
                        <a:pt x="4139739" y="1101900"/>
                        <a:pt x="4167447" y="1124990"/>
                      </a:cubicBezTo>
                      <a:cubicBezTo>
                        <a:pt x="4188965" y="1142921"/>
                        <a:pt x="4175390" y="1141615"/>
                        <a:pt x="4189614" y="1141615"/>
                      </a:cubicBezTo>
                    </a:path>
                  </a:pathLst>
                </a:custGeom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" name="Arc 27"/>
                <p:cNvSpPr/>
                <p:nvPr/>
              </p:nvSpPr>
              <p:spPr>
                <a:xfrm rot="159076">
                  <a:off x="279815" y="5488005"/>
                  <a:ext cx="4090276" cy="783782"/>
                </a:xfrm>
                <a:prstGeom prst="arc">
                  <a:avLst/>
                </a:prstGeom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" name="Arc 28"/>
                <p:cNvSpPr/>
                <p:nvPr/>
              </p:nvSpPr>
              <p:spPr>
                <a:xfrm rot="21254833" flipH="1">
                  <a:off x="342736" y="5488005"/>
                  <a:ext cx="4090276" cy="783782"/>
                </a:xfrm>
                <a:prstGeom prst="arc">
                  <a:avLst/>
                </a:prstGeom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" name="Freeform 29"/>
                <p:cNvSpPr/>
                <p:nvPr/>
              </p:nvSpPr>
              <p:spPr>
                <a:xfrm>
                  <a:off x="471055" y="5335331"/>
                  <a:ext cx="4073236" cy="793920"/>
                </a:xfrm>
                <a:custGeom>
                  <a:avLst/>
                  <a:gdLst>
                    <a:gd name="connsiteX0" fmla="*/ 0 w 4073236"/>
                    <a:gd name="connsiteY0" fmla="*/ 793920 h 793920"/>
                    <a:gd name="connsiteX1" fmla="*/ 942109 w 4073236"/>
                    <a:gd name="connsiteY1" fmla="*/ 261905 h 793920"/>
                    <a:gd name="connsiteX2" fmla="*/ 1318952 w 4073236"/>
                    <a:gd name="connsiteY2" fmla="*/ 195404 h 793920"/>
                    <a:gd name="connsiteX3" fmla="*/ 1701338 w 4073236"/>
                    <a:gd name="connsiteY3" fmla="*/ 29149 h 793920"/>
                    <a:gd name="connsiteX4" fmla="*/ 2078181 w 4073236"/>
                    <a:gd name="connsiteY4" fmla="*/ 12524 h 793920"/>
                    <a:gd name="connsiteX5" fmla="*/ 2410690 w 4073236"/>
                    <a:gd name="connsiteY5" fmla="*/ 162153 h 793920"/>
                    <a:gd name="connsiteX6" fmla="*/ 2709949 w 4073236"/>
                    <a:gd name="connsiteY6" fmla="*/ 367200 h 793920"/>
                    <a:gd name="connsiteX7" fmla="*/ 3397134 w 4073236"/>
                    <a:gd name="connsiteY7" fmla="*/ 428160 h 793920"/>
                    <a:gd name="connsiteX8" fmla="*/ 3735185 w 4073236"/>
                    <a:gd name="connsiteY8" fmla="*/ 505745 h 793920"/>
                    <a:gd name="connsiteX9" fmla="*/ 4073236 w 4073236"/>
                    <a:gd name="connsiteY9" fmla="*/ 666458 h 793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073236" h="793920">
                      <a:moveTo>
                        <a:pt x="0" y="793920"/>
                      </a:moveTo>
                      <a:cubicBezTo>
                        <a:pt x="361142" y="577789"/>
                        <a:pt x="722284" y="361658"/>
                        <a:pt x="942109" y="261905"/>
                      </a:cubicBezTo>
                      <a:cubicBezTo>
                        <a:pt x="1161934" y="162152"/>
                        <a:pt x="1192414" y="234197"/>
                        <a:pt x="1318952" y="195404"/>
                      </a:cubicBezTo>
                      <a:cubicBezTo>
                        <a:pt x="1445490" y="156611"/>
                        <a:pt x="1574800" y="59629"/>
                        <a:pt x="1701338" y="29149"/>
                      </a:cubicBezTo>
                      <a:cubicBezTo>
                        <a:pt x="1827876" y="-1331"/>
                        <a:pt x="1959956" y="-9643"/>
                        <a:pt x="2078181" y="12524"/>
                      </a:cubicBezTo>
                      <a:cubicBezTo>
                        <a:pt x="2196406" y="34691"/>
                        <a:pt x="2305395" y="103040"/>
                        <a:pt x="2410690" y="162153"/>
                      </a:cubicBezTo>
                      <a:cubicBezTo>
                        <a:pt x="2515985" y="221266"/>
                        <a:pt x="2545542" y="322865"/>
                        <a:pt x="2709949" y="367200"/>
                      </a:cubicBezTo>
                      <a:cubicBezTo>
                        <a:pt x="2874356" y="411535"/>
                        <a:pt x="3226261" y="405069"/>
                        <a:pt x="3397134" y="428160"/>
                      </a:cubicBezTo>
                      <a:cubicBezTo>
                        <a:pt x="3568007" y="451251"/>
                        <a:pt x="3622501" y="466029"/>
                        <a:pt x="3735185" y="505745"/>
                      </a:cubicBezTo>
                      <a:cubicBezTo>
                        <a:pt x="3847869" y="545461"/>
                        <a:pt x="3960552" y="605959"/>
                        <a:pt x="4073236" y="666458"/>
                      </a:cubicBezTo>
                    </a:path>
                  </a:pathLst>
                </a:custGeom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5" name="Group 4"/>
              <p:cNvGrpSpPr/>
              <p:nvPr/>
            </p:nvGrpSpPr>
            <p:grpSpPr>
              <a:xfrm>
                <a:off x="2312670" y="3821790"/>
                <a:ext cx="4225171" cy="79753"/>
                <a:chOff x="2256946" y="3865829"/>
                <a:chExt cx="3509000" cy="58533"/>
              </a:xfrm>
            </p:grpSpPr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256946" y="3888689"/>
                  <a:ext cx="3509000" cy="0"/>
                </a:xfrm>
                <a:prstGeom prst="line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grpSp>
              <p:nvGrpSpPr>
                <p:cNvPr id="32" name="Group 31"/>
                <p:cNvGrpSpPr/>
                <p:nvPr/>
              </p:nvGrpSpPr>
              <p:grpSpPr>
                <a:xfrm>
                  <a:off x="2401032" y="3865829"/>
                  <a:ext cx="2987695" cy="58533"/>
                  <a:chOff x="681642" y="3224645"/>
                  <a:chExt cx="2987695" cy="58533"/>
                </a:xfrm>
              </p:grpSpPr>
              <p:sp>
                <p:nvSpPr>
                  <p:cNvPr id="33" name="Flowchart: Connector 32"/>
                  <p:cNvSpPr/>
                  <p:nvPr/>
                </p:nvSpPr>
                <p:spPr>
                  <a:xfrm>
                    <a:off x="681642" y="3224645"/>
                    <a:ext cx="45719" cy="45719"/>
                  </a:xfrm>
                  <a:prstGeom prst="flowChartConnector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4" name="Flowchart: Connector 33"/>
                  <p:cNvSpPr/>
                  <p:nvPr/>
                </p:nvSpPr>
                <p:spPr>
                  <a:xfrm>
                    <a:off x="957343" y="3228105"/>
                    <a:ext cx="45719" cy="45719"/>
                  </a:xfrm>
                  <a:prstGeom prst="flowChartConnector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b="1" dirty="0"/>
                  </a:p>
                </p:txBody>
              </p:sp>
              <p:sp>
                <p:nvSpPr>
                  <p:cNvPr id="35" name="Flowchart: Connector 34"/>
                  <p:cNvSpPr/>
                  <p:nvPr/>
                </p:nvSpPr>
                <p:spPr>
                  <a:xfrm>
                    <a:off x="1227506" y="3224645"/>
                    <a:ext cx="45719" cy="45719"/>
                  </a:xfrm>
                  <a:prstGeom prst="flowChartConnector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36" name="Group 35"/>
                  <p:cNvGrpSpPr/>
                  <p:nvPr/>
                </p:nvGrpSpPr>
                <p:grpSpPr>
                  <a:xfrm>
                    <a:off x="1472044" y="3233999"/>
                    <a:ext cx="591583" cy="49179"/>
                    <a:chOff x="811183" y="3377045"/>
                    <a:chExt cx="591583" cy="49179"/>
                  </a:xfrm>
                </p:grpSpPr>
                <p:sp>
                  <p:nvSpPr>
                    <p:cNvPr id="45" name="Flowchart: Connector 44"/>
                    <p:cNvSpPr/>
                    <p:nvPr/>
                  </p:nvSpPr>
                  <p:spPr>
                    <a:xfrm>
                      <a:off x="811183" y="3377045"/>
                      <a:ext cx="45719" cy="45719"/>
                    </a:xfrm>
                    <a:prstGeom prst="flowChartConnector">
                      <a:avLst/>
                    </a:prstGeom>
                  </p:spPr>
                  <p:style>
                    <a:lnRef idx="2">
                      <a:schemeClr val="dk1">
                        <a:shade val="50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" name="Flowchart: Connector 45"/>
                    <p:cNvSpPr/>
                    <p:nvPr/>
                  </p:nvSpPr>
                  <p:spPr>
                    <a:xfrm>
                      <a:off x="1086884" y="3380505"/>
                      <a:ext cx="45719" cy="45719"/>
                    </a:xfrm>
                    <a:prstGeom prst="flowChartConnector">
                      <a:avLst/>
                    </a:prstGeom>
                  </p:spPr>
                  <p:style>
                    <a:lnRef idx="2">
                      <a:schemeClr val="dk1">
                        <a:shade val="50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b="1" dirty="0"/>
                    </a:p>
                  </p:txBody>
                </p:sp>
                <p:sp>
                  <p:nvSpPr>
                    <p:cNvPr id="47" name="Flowchart: Connector 46"/>
                    <p:cNvSpPr/>
                    <p:nvPr/>
                  </p:nvSpPr>
                  <p:spPr>
                    <a:xfrm>
                      <a:off x="1357047" y="3377045"/>
                      <a:ext cx="45719" cy="45719"/>
                    </a:xfrm>
                    <a:prstGeom prst="flowChartConnector">
                      <a:avLst/>
                    </a:prstGeom>
                  </p:spPr>
                  <p:style>
                    <a:lnRef idx="2">
                      <a:schemeClr val="dk1">
                        <a:shade val="50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7" name="Group 36"/>
                  <p:cNvGrpSpPr/>
                  <p:nvPr/>
                </p:nvGrpSpPr>
                <p:grpSpPr>
                  <a:xfrm>
                    <a:off x="2274899" y="3224645"/>
                    <a:ext cx="591583" cy="49179"/>
                    <a:chOff x="811183" y="3377045"/>
                    <a:chExt cx="591583" cy="49179"/>
                  </a:xfrm>
                </p:grpSpPr>
                <p:sp>
                  <p:nvSpPr>
                    <p:cNvPr id="42" name="Flowchart: Connector 41"/>
                    <p:cNvSpPr/>
                    <p:nvPr/>
                  </p:nvSpPr>
                  <p:spPr>
                    <a:xfrm>
                      <a:off x="811183" y="3377045"/>
                      <a:ext cx="45719" cy="45719"/>
                    </a:xfrm>
                    <a:prstGeom prst="flowChartConnector">
                      <a:avLst/>
                    </a:prstGeom>
                  </p:spPr>
                  <p:style>
                    <a:lnRef idx="2">
                      <a:schemeClr val="dk1">
                        <a:shade val="50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3" name="Flowchart: Connector 42"/>
                    <p:cNvSpPr/>
                    <p:nvPr/>
                  </p:nvSpPr>
                  <p:spPr>
                    <a:xfrm>
                      <a:off x="1086884" y="3380505"/>
                      <a:ext cx="45719" cy="45719"/>
                    </a:xfrm>
                    <a:prstGeom prst="flowChartConnector">
                      <a:avLst/>
                    </a:prstGeom>
                  </p:spPr>
                  <p:style>
                    <a:lnRef idx="2">
                      <a:schemeClr val="dk1">
                        <a:shade val="50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b="1" dirty="0"/>
                    </a:p>
                  </p:txBody>
                </p:sp>
                <p:sp>
                  <p:nvSpPr>
                    <p:cNvPr id="44" name="Flowchart: Connector 43"/>
                    <p:cNvSpPr/>
                    <p:nvPr/>
                  </p:nvSpPr>
                  <p:spPr>
                    <a:xfrm>
                      <a:off x="1357047" y="3377045"/>
                      <a:ext cx="45719" cy="45719"/>
                    </a:xfrm>
                    <a:prstGeom prst="flowChartConnector">
                      <a:avLst/>
                    </a:prstGeom>
                  </p:spPr>
                  <p:style>
                    <a:lnRef idx="2">
                      <a:schemeClr val="dk1">
                        <a:shade val="50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8" name="Group 37"/>
                  <p:cNvGrpSpPr/>
                  <p:nvPr/>
                </p:nvGrpSpPr>
                <p:grpSpPr>
                  <a:xfrm>
                    <a:off x="3077754" y="3230539"/>
                    <a:ext cx="591583" cy="49179"/>
                    <a:chOff x="811183" y="3377045"/>
                    <a:chExt cx="591583" cy="49179"/>
                  </a:xfrm>
                </p:grpSpPr>
                <p:sp>
                  <p:nvSpPr>
                    <p:cNvPr id="39" name="Flowchart: Connector 38"/>
                    <p:cNvSpPr/>
                    <p:nvPr/>
                  </p:nvSpPr>
                  <p:spPr>
                    <a:xfrm>
                      <a:off x="811183" y="3377045"/>
                      <a:ext cx="45719" cy="45719"/>
                    </a:xfrm>
                    <a:prstGeom prst="flowChartConnector">
                      <a:avLst/>
                    </a:prstGeom>
                  </p:spPr>
                  <p:style>
                    <a:lnRef idx="2">
                      <a:schemeClr val="dk1">
                        <a:shade val="50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0" name="Flowchart: Connector 39"/>
                    <p:cNvSpPr/>
                    <p:nvPr/>
                  </p:nvSpPr>
                  <p:spPr>
                    <a:xfrm>
                      <a:off x="1086884" y="3380505"/>
                      <a:ext cx="45719" cy="45719"/>
                    </a:xfrm>
                    <a:prstGeom prst="flowChartConnector">
                      <a:avLst/>
                    </a:prstGeom>
                  </p:spPr>
                  <p:style>
                    <a:lnRef idx="2">
                      <a:schemeClr val="dk1">
                        <a:shade val="50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b="1" dirty="0"/>
                    </a:p>
                  </p:txBody>
                </p:sp>
                <p:sp>
                  <p:nvSpPr>
                    <p:cNvPr id="41" name="Flowchart: Connector 40"/>
                    <p:cNvSpPr/>
                    <p:nvPr/>
                  </p:nvSpPr>
                  <p:spPr>
                    <a:xfrm>
                      <a:off x="1357047" y="3377045"/>
                      <a:ext cx="45719" cy="45719"/>
                    </a:xfrm>
                    <a:prstGeom prst="flowChartConnector">
                      <a:avLst/>
                    </a:prstGeom>
                  </p:spPr>
                  <p:style>
                    <a:lnRef idx="2">
                      <a:schemeClr val="dk1">
                        <a:shade val="50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</p:grpSp>
          <p:cxnSp>
            <p:nvCxnSpPr>
              <p:cNvPr id="10" name="Straight Arrow Connector 9"/>
              <p:cNvCxnSpPr>
                <a:stCxn id="42" idx="4"/>
              </p:cNvCxnSpPr>
              <p:nvPr/>
            </p:nvCxnSpPr>
            <p:spPr>
              <a:xfrm flipH="1">
                <a:off x="4425255" y="3884084"/>
                <a:ext cx="6867" cy="113829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25"/>
              <p:cNvSpPr txBox="1"/>
              <p:nvPr/>
            </p:nvSpPr>
            <p:spPr>
              <a:xfrm>
                <a:off x="4398499" y="3559711"/>
                <a:ext cx="52463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200" b="1" dirty="0" smtClean="0"/>
                  <a:t>Delta</a:t>
                </a:r>
                <a:endParaRPr lang="en-GB" sz="1200" b="1" dirty="0"/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4541411" y="4759686"/>
                <a:ext cx="30328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400" b="1" dirty="0" smtClean="0"/>
                  <a:t>N</a:t>
                </a:r>
                <a:endParaRPr lang="en-GB" sz="1400" b="1" dirty="0"/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4491653" y="4170209"/>
                <a:ext cx="42257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400" b="1" dirty="0" smtClean="0"/>
                  <a:t>H</a:t>
                </a:r>
                <a:endParaRPr lang="en-GB" sz="1400" b="1" dirty="0"/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4020152" y="4175711"/>
                <a:ext cx="45950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400" b="1" dirty="0" smtClean="0"/>
                  <a:t>He</a:t>
                </a:r>
                <a:endParaRPr lang="en-GB" sz="1400" b="1" dirty="0"/>
              </a:p>
            </p:txBody>
          </p:sp>
          <p:cxnSp>
            <p:nvCxnSpPr>
              <p:cNvPr id="21" name="Straight Arrow Connector 20"/>
              <p:cNvCxnSpPr/>
              <p:nvPr/>
            </p:nvCxnSpPr>
            <p:spPr>
              <a:xfrm>
                <a:off x="4519656" y="4782777"/>
                <a:ext cx="0" cy="21762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xtBox 50"/>
              <p:cNvSpPr txBox="1"/>
              <p:nvPr/>
            </p:nvSpPr>
            <p:spPr>
              <a:xfrm rot="1222193">
                <a:off x="6263646" y="4364193"/>
                <a:ext cx="127772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200" b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DEM </a:t>
                </a:r>
                <a:r>
                  <a:rPr lang="fr-CH" sz="1200" b="1" dirty="0" err="1" smtClean="0">
                    <a:solidFill>
                      <a:schemeClr val="accent6">
                        <a:lumMod val="50000"/>
                      </a:schemeClr>
                    </a:solidFill>
                  </a:rPr>
                  <a:t>Topography</a:t>
                </a:r>
                <a:endParaRPr lang="en-GB" sz="1200" b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 rot="831640">
                <a:off x="5994063" y="4889706"/>
                <a:ext cx="871896" cy="3774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200" b="1" dirty="0" err="1" smtClean="0">
                    <a:solidFill>
                      <a:schemeClr val="accent3"/>
                    </a:solidFill>
                  </a:rPr>
                  <a:t>Ellipsoid</a:t>
                </a:r>
                <a:endParaRPr lang="en-GB" sz="1200" b="1" dirty="0">
                  <a:solidFill>
                    <a:schemeClr val="accent3"/>
                  </a:solidFill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 rot="186837">
                <a:off x="5688680" y="5291663"/>
                <a:ext cx="679806" cy="3774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200" b="1" dirty="0" err="1" smtClean="0">
                    <a:solidFill>
                      <a:schemeClr val="accent2"/>
                    </a:solidFill>
                  </a:rPr>
                  <a:t>Geoid</a:t>
                </a:r>
                <a:endParaRPr lang="en-GB" sz="1200" b="1" dirty="0">
                  <a:solidFill>
                    <a:schemeClr val="accent2"/>
                  </a:solidFill>
                </a:endParaRPr>
              </a:p>
            </p:txBody>
          </p:sp>
        </p:grpSp>
        <p:cxnSp>
          <p:nvCxnSpPr>
            <p:cNvPr id="54" name="Straight Connector 53"/>
            <p:cNvCxnSpPr/>
            <p:nvPr/>
          </p:nvCxnSpPr>
          <p:spPr>
            <a:xfrm flipH="1">
              <a:off x="4276372" y="3804984"/>
              <a:ext cx="177694" cy="465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3839410" y="3579730"/>
              <a:ext cx="53412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b="1" dirty="0" err="1" smtClean="0"/>
                <a:t>Hgprj</a:t>
              </a:r>
              <a:endParaRPr lang="en-GB" sz="1200" b="1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7483778" y="1426464"/>
            <a:ext cx="1191299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 = He – </a:t>
            </a:r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endParaRPr lang="en-GB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703763" y="3002773"/>
            <a:ext cx="1971314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Delta = H – </a:t>
            </a:r>
            <a:r>
              <a:rPr lang="en-US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Hgprj</a:t>
            </a:r>
            <a:endParaRPr lang="en-GB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5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703727" y="6452147"/>
            <a:ext cx="3733800" cy="365125"/>
          </a:xfrm>
        </p:spPr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SCE-SAM-TG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37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31243" y="1505098"/>
            <a:ext cx="4841020" cy="4525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83235-FA8B-498A-9583-85F3960DA851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itle 7"/>
          <p:cNvSpPr txBox="1">
            <a:spLocks/>
          </p:cNvSpPr>
          <p:nvPr/>
        </p:nvSpPr>
        <p:spPr>
          <a:xfrm>
            <a:off x="838200" y="76200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chemeClr val="bg1">
                    <a:lumMod val="75000"/>
                  </a:schemeClr>
                </a:solidFill>
              </a:rPr>
              <a:t>PRELIMINARY STUDY</a:t>
            </a:r>
            <a:r>
              <a:rPr lang="en-GB" sz="1600" b="1" dirty="0">
                <a:solidFill>
                  <a:schemeClr val="bg1">
                    <a:lumMod val="75000"/>
                  </a:schemeClr>
                </a:solidFill>
              </a:rPr>
              <a:t/>
            </a:r>
            <a:br>
              <a:rPr lang="en-GB" sz="1600" b="1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1600" i="1" dirty="0">
                <a:solidFill>
                  <a:schemeClr val="bg1">
                    <a:lumMod val="75000"/>
                  </a:schemeClr>
                </a:solidFill>
              </a:rPr>
              <a:t> </a:t>
            </a:r>
            <a:r>
              <a:rPr lang="en-GB" sz="1600" i="1" dirty="0">
                <a:solidFill>
                  <a:schemeClr val="bg1">
                    <a:lumMod val="75000"/>
                  </a:schemeClr>
                </a:solidFill>
              </a:rPr>
              <a:t>If we extend the LHC straight insertion</a:t>
            </a:r>
            <a:br>
              <a:rPr lang="en-GB" sz="1600" i="1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GB" sz="1600" i="1" dirty="0">
                <a:solidFill>
                  <a:schemeClr val="bg1">
                    <a:lumMod val="75000"/>
                  </a:schemeClr>
                </a:solidFill>
              </a:rPr>
              <a:t>where would the neutrinos come out to</a:t>
            </a:r>
            <a:r>
              <a:rPr lang="en-GB" sz="1600" i="1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1600" i="1" dirty="0">
                <a:solidFill>
                  <a:schemeClr val="bg1">
                    <a:lumMod val="75000"/>
                  </a:schemeClr>
                </a:solidFill>
              </a:rPr>
              <a:t>the surface of the earth?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38181" y="1697965"/>
            <a:ext cx="1869776" cy="584305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248397" y="1056353"/>
            <a:ext cx="8483127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  <a:spcBef>
                <a:spcPts val="1000"/>
              </a:spcBef>
              <a:spcAft>
                <a:spcPts val="1800"/>
              </a:spcAft>
            </a:pPr>
            <a:r>
              <a:rPr lang="en-US" sz="1400" b="1" kern="0" spc="50" dirty="0" smtClean="0">
                <a:latin typeface="Tahoma" panose="020B0604030504040204" pitchFamily="34" charset="0"/>
                <a:cs typeface="Times New Roman" panose="02020603050405020304" pitchFamily="18" charset="0"/>
              </a:rPr>
              <a:t>Results: </a:t>
            </a:r>
            <a:endParaRPr lang="en-GB" sz="1400" b="1" kern="0" spc="50" dirty="0">
              <a:latin typeface="Tahoma" panose="020B060403050404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362362" y="1505098"/>
          <a:ext cx="2953406" cy="4525960"/>
        </p:xfrm>
        <a:graphic>
          <a:graphicData uri="http://schemas.openxmlformats.org/drawingml/2006/table">
            <a:tbl>
              <a:tblPr/>
              <a:tblGrid>
                <a:gridCol w="677484">
                  <a:extLst>
                    <a:ext uri="{9D8B030D-6E8A-4147-A177-3AD203B41FA5}">
                      <a16:colId xmlns:a16="http://schemas.microsoft.com/office/drawing/2014/main" val="2788912102"/>
                    </a:ext>
                  </a:extLst>
                </a:gridCol>
                <a:gridCol w="677484">
                  <a:extLst>
                    <a:ext uri="{9D8B030D-6E8A-4147-A177-3AD203B41FA5}">
                      <a16:colId xmlns:a16="http://schemas.microsoft.com/office/drawing/2014/main" val="2509668201"/>
                    </a:ext>
                  </a:extLst>
                </a:gridCol>
                <a:gridCol w="1598438">
                  <a:extLst>
                    <a:ext uri="{9D8B030D-6E8A-4147-A177-3AD203B41FA5}">
                      <a16:colId xmlns:a16="http://schemas.microsoft.com/office/drawing/2014/main" val="3420775415"/>
                    </a:ext>
                  </a:extLst>
                </a:gridCol>
              </a:tblGrid>
              <a:tr h="81282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Point</a:t>
                      </a:r>
                    </a:p>
                  </a:txBody>
                  <a:tcPr marL="9237" marR="9237" marT="92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Side</a:t>
                      </a:r>
                    </a:p>
                  </a:txBody>
                  <a:tcPr marL="9237" marR="9237" marT="9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First exit to the surface of the earth (Distance from IP in Km)</a:t>
                      </a:r>
                    </a:p>
                  </a:txBody>
                  <a:tcPr marL="9237" marR="9237" marT="9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4462033"/>
                  </a:ext>
                </a:extLst>
              </a:tr>
              <a:tr h="2124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237" marR="9237" marT="92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</a:t>
                      </a: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263</a:t>
                      </a: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5541201"/>
                  </a:ext>
                </a:extLst>
              </a:tr>
              <a:tr h="18473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237" marR="9237" marT="92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</a:t>
                      </a: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3729334"/>
                  </a:ext>
                </a:extLst>
              </a:tr>
              <a:tr h="18473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237" marR="9237" marT="92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</a:t>
                      </a: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258</a:t>
                      </a: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2668623"/>
                  </a:ext>
                </a:extLst>
              </a:tr>
              <a:tr h="18473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237" marR="9237" marT="92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</a:t>
                      </a: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4568735"/>
                  </a:ext>
                </a:extLst>
              </a:tr>
              <a:tr h="18473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237" marR="9237" marT="92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</a:t>
                      </a: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6597505"/>
                  </a:ext>
                </a:extLst>
              </a:tr>
              <a:tr h="18473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237" marR="9237" marT="92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</a:t>
                      </a: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</a:t>
                      </a: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7168610"/>
                  </a:ext>
                </a:extLst>
              </a:tr>
              <a:tr h="18473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237" marR="9237" marT="92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</a:t>
                      </a: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4425885"/>
                  </a:ext>
                </a:extLst>
              </a:tr>
              <a:tr h="18473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237" marR="9237" marT="92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</a:t>
                      </a: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4432119"/>
                  </a:ext>
                </a:extLst>
              </a:tr>
              <a:tr h="18473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237" marR="9237" marT="92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</a:t>
                      </a: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9737939"/>
                  </a:ext>
                </a:extLst>
              </a:tr>
              <a:tr h="18473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237" marR="9237" marT="92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</a:t>
                      </a: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237</a:t>
                      </a: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1500918"/>
                  </a:ext>
                </a:extLst>
              </a:tr>
              <a:tr h="18473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237" marR="9237" marT="92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</a:t>
                      </a: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7398261"/>
                  </a:ext>
                </a:extLst>
              </a:tr>
              <a:tr h="18473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237" marR="9237" marT="92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</a:t>
                      </a: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255</a:t>
                      </a: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9866245"/>
                  </a:ext>
                </a:extLst>
              </a:tr>
              <a:tr h="18473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237" marR="9237" marT="92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</a:t>
                      </a: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</a:t>
                      </a: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9620098"/>
                  </a:ext>
                </a:extLst>
              </a:tr>
              <a:tr h="18473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237" marR="9237" marT="92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</a:t>
                      </a: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161</a:t>
                      </a: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1592331"/>
                  </a:ext>
                </a:extLst>
              </a:tr>
              <a:tr h="18473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237" marR="9237" marT="92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</a:t>
                      </a: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145</a:t>
                      </a: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6233506"/>
                  </a:ext>
                </a:extLst>
              </a:tr>
              <a:tr h="19397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237" marR="9237" marT="92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</a:t>
                      </a: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9237" marR="9237" marT="9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3597501"/>
                  </a:ext>
                </a:extLst>
              </a:tr>
              <a:tr h="19397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7" marR="9237" marT="923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7" marR="9237" marT="923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7" marR="9237" marT="923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9782888"/>
                  </a:ext>
                </a:extLst>
              </a:tr>
              <a:tr h="258626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7" marR="9237" marT="923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</a:t>
                      </a:r>
                    </a:p>
                  </a:txBody>
                  <a:tcPr marL="9237" marR="9237" marT="92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17 km</a:t>
                      </a:r>
                    </a:p>
                  </a:txBody>
                  <a:tcPr marL="9237" marR="9237" marT="9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5380322"/>
                  </a:ext>
                </a:extLst>
              </a:tr>
              <a:tr h="267863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7" marR="9237" marT="923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</a:t>
                      </a:r>
                    </a:p>
                  </a:txBody>
                  <a:tcPr marL="9237" marR="9237" marT="92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263 km</a:t>
                      </a:r>
                    </a:p>
                  </a:txBody>
                  <a:tcPr marL="9237" marR="9237" marT="9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1426399"/>
                  </a:ext>
                </a:extLst>
              </a:tr>
            </a:tbl>
          </a:graphicData>
        </a:graphic>
      </p:graphicFrame>
      <p:sp>
        <p:nvSpPr>
          <p:cNvPr id="13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703727" y="6452147"/>
            <a:ext cx="3733800" cy="365125"/>
          </a:xfrm>
        </p:spPr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SCE-SAM-TG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312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32317</TotalTime>
  <Words>1283</Words>
  <Application>Microsoft Office PowerPoint</Application>
  <PresentationFormat>On-screen Show (4:3)</PresentationFormat>
  <Paragraphs>260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Calibri</vt:lpstr>
      <vt:lpstr>Courier New</vt:lpstr>
      <vt:lpstr>Symbol</vt:lpstr>
      <vt:lpstr>Tahoma</vt:lpstr>
      <vt:lpstr>Times New Roman</vt:lpstr>
      <vt:lpstr>Wingdings</vt:lpstr>
      <vt:lpstr>Office Theme</vt:lpstr>
      <vt:lpstr>PowerPoint Presentation</vt:lpstr>
      <vt:lpstr>PRELIMINARY STUDY   If we extend the LHC or SPS straight insertion where would the neutrinos come out to the surface of the earth?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Jean-Michel Jouanigot</dc:creator>
  <cp:lastModifiedBy>Youri Robert</cp:lastModifiedBy>
  <cp:revision>798</cp:revision>
  <dcterms:created xsi:type="dcterms:W3CDTF">2015-06-11T08:19:58Z</dcterms:created>
  <dcterms:modified xsi:type="dcterms:W3CDTF">2021-07-13T07:08:34Z</dcterms:modified>
</cp:coreProperties>
</file>