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62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816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9EBB-0EB3-4B31-936A-377F77FC5815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54AA-F930-43E6-A10B-779ECA300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874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9EBB-0EB3-4B31-936A-377F77FC5815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54AA-F930-43E6-A10B-779ECA300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152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9EBB-0EB3-4B31-936A-377F77FC5815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54AA-F930-43E6-A10B-779ECA300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517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9EBB-0EB3-4B31-936A-377F77FC5815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54AA-F930-43E6-A10B-779ECA300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2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9EBB-0EB3-4B31-936A-377F77FC5815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54AA-F930-43E6-A10B-779ECA300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328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9EBB-0EB3-4B31-936A-377F77FC5815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54AA-F930-43E6-A10B-779ECA300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927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9EBB-0EB3-4B31-936A-377F77FC5815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54AA-F930-43E6-A10B-779ECA300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675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9EBB-0EB3-4B31-936A-377F77FC5815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54AA-F930-43E6-A10B-779ECA300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079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9EBB-0EB3-4B31-936A-377F77FC5815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54AA-F930-43E6-A10B-779ECA300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223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9EBB-0EB3-4B31-936A-377F77FC5815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54AA-F930-43E6-A10B-779ECA300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89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9EBB-0EB3-4B31-936A-377F77FC5815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54AA-F930-43E6-A10B-779ECA300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322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19EBB-0EB3-4B31-936A-377F77FC5815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E54AA-F930-43E6-A10B-779ECA300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107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Stress management for high-energy MC SR and IR magnets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E. </a:t>
            </a:r>
            <a:r>
              <a:rPr lang="en-US" dirty="0" err="1"/>
              <a:t>Barzi</a:t>
            </a:r>
            <a:r>
              <a:rPr lang="en-US" dirty="0"/>
              <a:t> and A.V. </a:t>
            </a:r>
            <a:r>
              <a:rPr lang="en-US" dirty="0" err="1"/>
              <a:t>Zlobin</a:t>
            </a:r>
            <a:endParaRPr lang="en-US" dirty="0"/>
          </a:p>
          <a:p>
            <a:r>
              <a:rPr lang="en-US" i="1" dirty="0" err="1"/>
              <a:t>Fermilab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724701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Conceptual design studies of MC SRs and IRs with muon beam energy of 0.75 and 1.5 </a:t>
            </a:r>
            <a:r>
              <a:rPr lang="en-US" dirty="0" err="1"/>
              <a:t>TeV</a:t>
            </a:r>
            <a:r>
              <a:rPr lang="en-US" dirty="0"/>
              <a:t> have been performed in the U.S. in 2010-2012</a:t>
            </a:r>
          </a:p>
          <a:p>
            <a:r>
              <a:rPr lang="en-US" dirty="0"/>
              <a:t>Studies included beam optics, magnet design concepts and radiation shielding </a:t>
            </a:r>
            <a:r>
              <a:rPr lang="en-US" dirty="0">
                <a:sym typeface="Wingdings" panose="05000000000000000000" pitchFamily="2" charset="2"/>
              </a:rPr>
              <a:t> Tungsten internal absorber </a:t>
            </a:r>
            <a:r>
              <a:rPr lang="en-US">
                <a:sym typeface="Wingdings" panose="05000000000000000000" pitchFamily="2" charset="2"/>
              </a:rPr>
              <a:t>≥</a:t>
            </a:r>
            <a:r>
              <a:rPr lang="en-US"/>
              <a:t> 50 </a:t>
            </a:r>
            <a:r>
              <a:rPr lang="en-US" dirty="0"/>
              <a:t>mm is required + vacuum insulation + helium channel</a:t>
            </a:r>
          </a:p>
          <a:p>
            <a:r>
              <a:rPr lang="en-US" dirty="0"/>
              <a:t>It was shown that large-aperture shell-type magnet coils produce better properties than block-type coils and/or open mid-plane coils</a:t>
            </a:r>
          </a:p>
          <a:p>
            <a:r>
              <a:rPr lang="en-US" dirty="0"/>
              <a:t>The next two slides will show conceptual designs and parameters of SR and IR magnets based on Nb</a:t>
            </a:r>
            <a:r>
              <a:rPr lang="en-US" baseline="-25000" dirty="0"/>
              <a:t>3</a:t>
            </a:r>
            <a:r>
              <a:rPr lang="en-US" dirty="0"/>
              <a:t>Sn technology for 3 </a:t>
            </a:r>
            <a:r>
              <a:rPr lang="en-US" dirty="0" err="1"/>
              <a:t>TeV</a:t>
            </a:r>
            <a:r>
              <a:rPr lang="en-US" dirty="0"/>
              <a:t> (1.5×1.5 </a:t>
            </a:r>
            <a:r>
              <a:rPr lang="en-US" dirty="0" err="1"/>
              <a:t>TeV</a:t>
            </a:r>
            <a:r>
              <a:rPr lang="en-US" dirty="0"/>
              <a:t>) MC</a:t>
            </a:r>
          </a:p>
        </p:txBody>
      </p:sp>
    </p:spTree>
    <p:extLst>
      <p:ext uri="{BB962C8B-B14F-4D97-AF65-F5344CB8AC3E}">
        <p14:creationId xmlns:p14="http://schemas.microsoft.com/office/powerpoint/2010/main" val="3920897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</a:t>
            </a:r>
            <a:r>
              <a:rPr lang="en-US" dirty="0" err="1"/>
              <a:t>TeV</a:t>
            </a:r>
            <a:r>
              <a:rPr lang="en-US" dirty="0"/>
              <a:t> MC SR magnets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539557"/>
            <a:ext cx="8229600" cy="1219200"/>
          </a:xfrm>
        </p:spPr>
        <p:txBody>
          <a:bodyPr>
            <a:normAutofit/>
          </a:bodyPr>
          <a:lstStyle/>
          <a:p>
            <a:r>
              <a:rPr lang="en-US" dirty="0"/>
              <a:t>Large aperture, high field, operation margin, Lorentz forces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399"/>
          <a:stretch>
            <a:fillRect/>
          </a:stretch>
        </p:blipFill>
        <p:spPr bwMode="auto">
          <a:xfrm>
            <a:off x="10972800" y="9199563"/>
            <a:ext cx="10058400" cy="460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038600" y="1200090"/>
            <a:ext cx="502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/>
              <a:t>High-Field Combined-Function Magnets for a 1.5×1.5 </a:t>
            </a:r>
            <a:r>
              <a:rPr lang="en-US" sz="1000" b="1" dirty="0" err="1"/>
              <a:t>TeV</a:t>
            </a:r>
            <a:r>
              <a:rPr lang="en-US" sz="1000" b="1" dirty="0"/>
              <a:t> Muon Collider Storage Ring </a:t>
            </a:r>
          </a:p>
          <a:p>
            <a:r>
              <a:rPr lang="en-US" sz="1000" b="1" dirty="0"/>
              <a:t>V.V. </a:t>
            </a:r>
            <a:r>
              <a:rPr lang="en-US" sz="1000" b="1" dirty="0" err="1"/>
              <a:t>Kashikhin</a:t>
            </a:r>
            <a:r>
              <a:rPr lang="en-US" sz="1000" b="1" dirty="0"/>
              <a:t>, Y.I. </a:t>
            </a:r>
            <a:r>
              <a:rPr lang="en-US" sz="1000" b="1" dirty="0" err="1"/>
              <a:t>Alexahin</a:t>
            </a:r>
            <a:r>
              <a:rPr lang="en-US" sz="1000" b="1" dirty="0"/>
              <a:t>, N.V. </a:t>
            </a:r>
            <a:r>
              <a:rPr lang="en-US" sz="1000" b="1" dirty="0" err="1"/>
              <a:t>Mokhov</a:t>
            </a:r>
            <a:r>
              <a:rPr lang="en-US" sz="1000" b="1" dirty="0"/>
              <a:t>, A.V. </a:t>
            </a:r>
            <a:r>
              <a:rPr lang="en-US" sz="1000" b="1" dirty="0" err="1"/>
              <a:t>Zlobin</a:t>
            </a:r>
            <a:r>
              <a:rPr lang="en-US" sz="1000" b="1" dirty="0"/>
              <a:t>, </a:t>
            </a:r>
            <a:r>
              <a:rPr lang="en-US" sz="1000" b="1" dirty="0" err="1"/>
              <a:t>Fermilab</a:t>
            </a:r>
            <a:r>
              <a:rPr lang="en-US" sz="1000" b="1" dirty="0"/>
              <a:t>, Batavia, IL, IPAC2012 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967" y="1660169"/>
            <a:ext cx="5294313" cy="188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3657600"/>
            <a:ext cx="6438900" cy="1821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17" y="1052551"/>
            <a:ext cx="3596549" cy="2524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790565"/>
            <a:ext cx="2456656" cy="1555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0E330619-1E11-4C22-B4E1-B9B60D37CF76}"/>
              </a:ext>
            </a:extLst>
          </p:cNvPr>
          <p:cNvSpPr/>
          <p:nvPr/>
        </p:nvSpPr>
        <p:spPr>
          <a:xfrm>
            <a:off x="3428999" y="4470243"/>
            <a:ext cx="374967" cy="152400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2C3ECCE-2991-4108-864B-A6376EF45F2A}"/>
              </a:ext>
            </a:extLst>
          </p:cNvPr>
          <p:cNvSpPr/>
          <p:nvPr/>
        </p:nvSpPr>
        <p:spPr>
          <a:xfrm>
            <a:off x="5715000" y="4466715"/>
            <a:ext cx="609600" cy="152400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CE509EE-3B8B-4445-A64A-477D2ED07A9F}"/>
              </a:ext>
            </a:extLst>
          </p:cNvPr>
          <p:cNvCxnSpPr/>
          <p:nvPr/>
        </p:nvCxnSpPr>
        <p:spPr>
          <a:xfrm>
            <a:off x="4038600" y="2590800"/>
            <a:ext cx="838200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93418F7-3225-4F98-BD41-C411A9C7BAC5}"/>
              </a:ext>
            </a:extLst>
          </p:cNvPr>
          <p:cNvSpPr txBox="1"/>
          <p:nvPr/>
        </p:nvSpPr>
        <p:spPr>
          <a:xfrm>
            <a:off x="4114800" y="2289064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150 mm</a:t>
            </a:r>
          </a:p>
        </p:txBody>
      </p:sp>
    </p:spTree>
    <p:extLst>
      <p:ext uri="{BB962C8B-B14F-4D97-AF65-F5344CB8AC3E}">
        <p14:creationId xmlns:p14="http://schemas.microsoft.com/office/powerpoint/2010/main" val="3969068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</a:t>
            </a:r>
            <a:r>
              <a:rPr lang="en-US" dirty="0" err="1"/>
              <a:t>TeV</a:t>
            </a:r>
            <a:r>
              <a:rPr lang="en-US" dirty="0"/>
              <a:t> MC IR magnets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57800"/>
            <a:ext cx="8229600" cy="1219200"/>
          </a:xfrm>
        </p:spPr>
        <p:txBody>
          <a:bodyPr>
            <a:normAutofit/>
          </a:bodyPr>
          <a:lstStyle/>
          <a:p>
            <a:r>
              <a:rPr lang="en-US" dirty="0"/>
              <a:t>Large aperture, high field, operation margin, Lorentz forces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399"/>
          <a:stretch>
            <a:fillRect/>
          </a:stretch>
        </p:blipFill>
        <p:spPr bwMode="auto">
          <a:xfrm>
            <a:off x="10972800" y="9199563"/>
            <a:ext cx="10058400" cy="460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313234"/>
            <a:ext cx="4163438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581400"/>
            <a:ext cx="8843963" cy="1599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315838" y="1200090"/>
            <a:ext cx="48281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/>
              <a:t>Magnets for Interaction Regions of a 1.5×1.5 </a:t>
            </a:r>
            <a:r>
              <a:rPr lang="en-US" sz="1000" b="1" dirty="0" err="1"/>
              <a:t>Tev</a:t>
            </a:r>
            <a:r>
              <a:rPr lang="en-US" sz="1000" b="1" dirty="0"/>
              <a:t> Muon Collider  </a:t>
            </a:r>
          </a:p>
          <a:p>
            <a:r>
              <a:rPr lang="en-US" sz="1000" b="1" dirty="0"/>
              <a:t>V.V. </a:t>
            </a:r>
            <a:r>
              <a:rPr lang="en-US" sz="1000" b="1" dirty="0" err="1"/>
              <a:t>Kashikhin</a:t>
            </a:r>
            <a:r>
              <a:rPr lang="en-US" sz="1000" b="1" dirty="0"/>
              <a:t>, Y.I. </a:t>
            </a:r>
            <a:r>
              <a:rPr lang="en-US" sz="1000" b="1" dirty="0" err="1"/>
              <a:t>Alexahin</a:t>
            </a:r>
            <a:r>
              <a:rPr lang="en-US" sz="1000" b="1" dirty="0"/>
              <a:t>, N.V. </a:t>
            </a:r>
            <a:r>
              <a:rPr lang="en-US" sz="1000" b="1" dirty="0" err="1"/>
              <a:t>Mokhov</a:t>
            </a:r>
            <a:r>
              <a:rPr lang="en-US" sz="1000" b="1" dirty="0"/>
              <a:t>, A.V. </a:t>
            </a:r>
            <a:r>
              <a:rPr lang="en-US" sz="1000" b="1" dirty="0" err="1"/>
              <a:t>Zlobin</a:t>
            </a:r>
            <a:r>
              <a:rPr lang="en-US" sz="1000" b="1" dirty="0"/>
              <a:t>, </a:t>
            </a:r>
            <a:r>
              <a:rPr lang="en-US" sz="1000" b="1" dirty="0" err="1"/>
              <a:t>Fermilab</a:t>
            </a:r>
            <a:r>
              <a:rPr lang="en-US" sz="1000" b="1" dirty="0"/>
              <a:t>, Batavia, IL, IPAC2012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733550"/>
            <a:ext cx="4828163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4460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MC SR and IR magnet general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525963"/>
          </a:xfrm>
        </p:spPr>
        <p:txBody>
          <a:bodyPr>
            <a:normAutofit fontScale="92500"/>
          </a:bodyPr>
          <a:lstStyle/>
          <a:p>
            <a:r>
              <a:rPr lang="en-US" dirty="0"/>
              <a:t>Large aperture – up to 180 mm</a:t>
            </a:r>
          </a:p>
          <a:p>
            <a:pPr lvl="1"/>
            <a:r>
              <a:rPr lang="en-US" dirty="0"/>
              <a:t>larger aperture will be needed for higher muon beam energies to use thicker absorber</a:t>
            </a:r>
          </a:p>
          <a:p>
            <a:r>
              <a:rPr lang="en-US" dirty="0"/>
              <a:t>High field level – ~8-10T (aperture)/~14-17.5T (coil)</a:t>
            </a:r>
          </a:p>
          <a:p>
            <a:pPr lvl="1"/>
            <a:r>
              <a:rPr lang="en-US" dirty="0"/>
              <a:t>within the limit of Nb</a:t>
            </a:r>
            <a:r>
              <a:rPr lang="en-US" baseline="-25000" dirty="0"/>
              <a:t>3</a:t>
            </a:r>
            <a:r>
              <a:rPr lang="en-US" dirty="0"/>
              <a:t>Sn technology</a:t>
            </a:r>
          </a:p>
          <a:p>
            <a:pPr lvl="1"/>
            <a:r>
              <a:rPr lang="en-US" dirty="0"/>
              <a:t>higher operation fields will require HTS/Nb</a:t>
            </a:r>
            <a:r>
              <a:rPr lang="en-US" baseline="-25000" dirty="0"/>
              <a:t>3</a:t>
            </a:r>
            <a:r>
              <a:rPr lang="en-US" dirty="0"/>
              <a:t>Sn hybrid coils</a:t>
            </a:r>
          </a:p>
          <a:p>
            <a:r>
              <a:rPr lang="en-US" dirty="0"/>
              <a:t>Large operation margin </a:t>
            </a:r>
            <a:r>
              <a:rPr lang="en-US" dirty="0">
                <a:sym typeface="Wingdings" panose="05000000000000000000" pitchFamily="2" charset="2"/>
              </a:rPr>
              <a:t>≥</a:t>
            </a:r>
            <a:r>
              <a:rPr lang="en-US" dirty="0"/>
              <a:t> 30%</a:t>
            </a:r>
          </a:p>
          <a:p>
            <a:r>
              <a:rPr lang="en-US" b="1" i="1" u="sng" dirty="0"/>
              <a:t>Large Lorentz forces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475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057400"/>
            <a:ext cx="6022272" cy="2534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Stress management for high-field large-aperture magnets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4695196"/>
            <a:ext cx="5334000" cy="2010404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/>
              <a:t>Studies have shown that stress management is critical for HF/LA magnets</a:t>
            </a:r>
          </a:p>
          <a:p>
            <a:r>
              <a:rPr lang="en-US" sz="2800" dirty="0"/>
              <a:t>It is even more important for HF/LA combined Q/D magnets used in MC</a:t>
            </a:r>
          </a:p>
          <a:p>
            <a:r>
              <a:rPr lang="en-US" sz="2800" b="1" i="1" u="sng" dirty="0"/>
              <a:t>Future conceptual magnet design studies for MC need to consider this concept</a:t>
            </a:r>
          </a:p>
        </p:txBody>
      </p:sp>
      <p:sp>
        <p:nvSpPr>
          <p:cNvPr id="4" name="Rectangle 3"/>
          <p:cNvSpPr/>
          <p:nvPr/>
        </p:nvSpPr>
        <p:spPr>
          <a:xfrm>
            <a:off x="4955472" y="1470685"/>
            <a:ext cx="4038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/>
              <a:t>LARGE-APERTURE HIGH-FIELD Nb</a:t>
            </a:r>
            <a:r>
              <a:rPr lang="en-US" sz="1000" b="1" baseline="-25000" dirty="0"/>
              <a:t>3</a:t>
            </a:r>
            <a:r>
              <a:rPr lang="en-US" sz="1000" b="1" dirty="0"/>
              <a:t>Sn DIPOLE MAGNETS</a:t>
            </a:r>
          </a:p>
          <a:p>
            <a:r>
              <a:rPr lang="en-US" sz="1000" b="1" dirty="0"/>
              <a:t>A.V. </a:t>
            </a:r>
            <a:r>
              <a:rPr lang="en-US" sz="1000" b="1" dirty="0" err="1"/>
              <a:t>Zlobin</a:t>
            </a:r>
            <a:r>
              <a:rPr lang="en-US" sz="1000" b="1" dirty="0"/>
              <a:t>, V.V. </a:t>
            </a:r>
            <a:r>
              <a:rPr lang="en-US" sz="1000" b="1" dirty="0" err="1"/>
              <a:t>Kashikhin</a:t>
            </a:r>
            <a:r>
              <a:rPr lang="en-US" sz="1000" b="1" dirty="0"/>
              <a:t>, I. </a:t>
            </a:r>
            <a:r>
              <a:rPr lang="en-US" sz="1000" b="1" dirty="0" err="1"/>
              <a:t>Novitski</a:t>
            </a:r>
            <a:r>
              <a:rPr lang="en-US" sz="1000" b="1" dirty="0"/>
              <a:t> (</a:t>
            </a:r>
            <a:r>
              <a:rPr lang="en-US" sz="1000" b="1" dirty="0" err="1"/>
              <a:t>Fermilab</a:t>
            </a:r>
            <a:r>
              <a:rPr lang="en-US" sz="1000" b="1" dirty="0"/>
              <a:t>, Batavia, IL) , IPAC2018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98915"/>
            <a:ext cx="2313092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770737"/>
            <a:ext cx="3495675" cy="1761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09138" y="2057400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120mm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95822" y="3657600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120mm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B424A79-70C2-48E8-8024-0F1C614A5D80}"/>
              </a:ext>
            </a:extLst>
          </p:cNvPr>
          <p:cNvCxnSpPr/>
          <p:nvPr/>
        </p:nvCxnSpPr>
        <p:spPr>
          <a:xfrm flipV="1">
            <a:off x="2895600" y="2514600"/>
            <a:ext cx="228600" cy="15240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917FE34-DA04-446D-98CA-B4053E40D326}"/>
              </a:ext>
            </a:extLst>
          </p:cNvPr>
          <p:cNvSpPr txBox="1"/>
          <p:nvPr/>
        </p:nvSpPr>
        <p:spPr>
          <a:xfrm>
            <a:off x="2438399" y="2590800"/>
            <a:ext cx="12096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185 </a:t>
            </a: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</a:rPr>
              <a:t>Mpa</a:t>
            </a:r>
            <a:endParaRPr lang="en-US" sz="14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100" b="1" dirty="0">
                <a:solidFill>
                  <a:schemeClr val="accent6">
                    <a:lumMod val="50000"/>
                  </a:schemeClr>
                </a:solidFill>
              </a:rPr>
              <a:t>At cool-down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0AEC0F4-82EE-4FB0-A812-52A519B257EB}"/>
              </a:ext>
            </a:extLst>
          </p:cNvPr>
          <p:cNvCxnSpPr>
            <a:cxnSpLocks/>
          </p:cNvCxnSpPr>
          <p:nvPr/>
        </p:nvCxnSpPr>
        <p:spPr>
          <a:xfrm>
            <a:off x="3308914" y="3914327"/>
            <a:ext cx="223378" cy="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74ECCD8-7BE9-450E-A186-57CA17EB931F}"/>
              </a:ext>
            </a:extLst>
          </p:cNvPr>
          <p:cNvSpPr txBox="1"/>
          <p:nvPr/>
        </p:nvSpPr>
        <p:spPr>
          <a:xfrm>
            <a:off x="2591259" y="3836573"/>
            <a:ext cx="914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154 </a:t>
            </a: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</a:rPr>
              <a:t>Mpa</a:t>
            </a:r>
            <a:endParaRPr lang="en-US" sz="14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100" b="1" dirty="0">
                <a:solidFill>
                  <a:schemeClr val="accent6">
                    <a:lumMod val="50000"/>
                  </a:schemeClr>
                </a:solidFill>
              </a:rPr>
              <a:t>At 11 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CC64B3-4B6F-4AA7-82DF-9DAAF2C5B044}"/>
              </a:ext>
            </a:extLst>
          </p:cNvPr>
          <p:cNvSpPr txBox="1"/>
          <p:nvPr/>
        </p:nvSpPr>
        <p:spPr>
          <a:xfrm>
            <a:off x="5966059" y="2790552"/>
            <a:ext cx="12096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190 </a:t>
            </a: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</a:rPr>
              <a:t>Mpa</a:t>
            </a:r>
            <a:endParaRPr lang="en-US" sz="14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100" b="1" dirty="0">
                <a:solidFill>
                  <a:schemeClr val="accent6">
                    <a:lumMod val="50000"/>
                  </a:schemeClr>
                </a:solidFill>
              </a:rPr>
              <a:t>At cool-down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1AEBAF-B3B8-4BD4-BA4C-3A347E92FC6A}"/>
              </a:ext>
            </a:extLst>
          </p:cNvPr>
          <p:cNvSpPr txBox="1"/>
          <p:nvPr/>
        </p:nvSpPr>
        <p:spPr>
          <a:xfrm>
            <a:off x="5943600" y="3788405"/>
            <a:ext cx="914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190 </a:t>
            </a: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</a:rPr>
              <a:t>Mpa</a:t>
            </a:r>
            <a:endParaRPr lang="en-US" sz="14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100" b="1" dirty="0">
                <a:solidFill>
                  <a:schemeClr val="accent6">
                    <a:lumMod val="50000"/>
                  </a:schemeClr>
                </a:solidFill>
              </a:rPr>
              <a:t>At 15 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78D5080-BDA3-4E7F-984A-8E902BEB5D1E}"/>
              </a:ext>
            </a:extLst>
          </p:cNvPr>
          <p:cNvSpPr/>
          <p:nvPr/>
        </p:nvSpPr>
        <p:spPr>
          <a:xfrm>
            <a:off x="2144235" y="5178963"/>
            <a:ext cx="522765" cy="197482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3770297-E973-4B44-94ED-5970A376B040}"/>
              </a:ext>
            </a:extLst>
          </p:cNvPr>
          <p:cNvSpPr/>
          <p:nvPr/>
        </p:nvSpPr>
        <p:spPr>
          <a:xfrm>
            <a:off x="2971800" y="5178021"/>
            <a:ext cx="522765" cy="197482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704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/>
              <a:t>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17638"/>
            <a:ext cx="8229600" cy="490696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SR and IR in HE MC 3+ </a:t>
            </a:r>
            <a:r>
              <a:rPr lang="en-US" dirty="0" err="1"/>
              <a:t>TeV</a:t>
            </a:r>
            <a:r>
              <a:rPr lang="en-US" dirty="0"/>
              <a:t> will use SC magnets with large aperture (~200 mm) and high fields (15-20 T) for highest luminosity</a:t>
            </a:r>
          </a:p>
          <a:p>
            <a:pPr lvl="1"/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or HTS/LTS hybrid technologies</a:t>
            </a:r>
          </a:p>
          <a:p>
            <a:r>
              <a:rPr lang="en-US" dirty="0"/>
              <a:t>Stress management is a critical coil design concept which needs serious theoretical and experimental studies</a:t>
            </a:r>
          </a:p>
          <a:p>
            <a:r>
              <a:rPr lang="en-US" dirty="0"/>
              <a:t>This is an important part of the U.S. Magnet Development Program</a:t>
            </a:r>
          </a:p>
          <a:p>
            <a:r>
              <a:rPr lang="en-US" dirty="0"/>
              <a:t>There is possible synergy also with Europe, for instance CSI is also working on this concept</a:t>
            </a:r>
          </a:p>
        </p:txBody>
      </p:sp>
    </p:spTree>
    <p:extLst>
      <p:ext uri="{BB962C8B-B14F-4D97-AF65-F5344CB8AC3E}">
        <p14:creationId xmlns:p14="http://schemas.microsoft.com/office/powerpoint/2010/main" val="1030870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485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Stress management for high-energy MC SR and IR magnets</vt:lpstr>
      <vt:lpstr>Introduction</vt:lpstr>
      <vt:lpstr>3 TeV MC SR magnets</vt:lpstr>
      <vt:lpstr>3 TeV MC IR magnets</vt:lpstr>
      <vt:lpstr>MC SR and IR magnet general features</vt:lpstr>
      <vt:lpstr>Stress management for high-field large-aperture magnets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Sasha Zlobin</dc:creator>
  <cp:lastModifiedBy>Emanuela Barzi</cp:lastModifiedBy>
  <cp:revision>24</cp:revision>
  <dcterms:created xsi:type="dcterms:W3CDTF">2021-07-09T17:42:28Z</dcterms:created>
  <dcterms:modified xsi:type="dcterms:W3CDTF">2021-07-13T09:44:21Z</dcterms:modified>
</cp:coreProperties>
</file>