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Override PartName="/ppt/slides/slide11.xml" ContentType="application/vnd.openxmlformats-officedocument.presentationml.slide+xml"/>
  <Default Extension="xml" ContentType="application/xml"/>
  <Override PartName="/ppt/slides/slide9.xml" ContentType="application/vnd.openxmlformats-officedocument.presentationml.slide+xml"/>
  <Default Extension="jpeg" ContentType="image/jpeg"/>
  <Override PartName="/ppt/tableStyles.xml" ContentType="application/vnd.openxmlformats-officedocument.presentationml.tableStyles+xml"/>
  <Default Extension="emf" ContentType="image/x-emf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notesSlides/notesSlide1.xml" ContentType="application/vnd.openxmlformats-officedocument.presentationml.notes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Layouts/slideLayout12.xml" ContentType="application/vnd.openxmlformats-officedocument.presentationml.slideLayout+xml"/>
  <Override PartName="/ppt/slides/slide16.xml" ContentType="application/vnd.openxmlformats-officedocument.presentationml.slide+xml"/>
  <Override PartName="/ppt/theme/theme2.xml" ContentType="application/vnd.openxmlformats-officedocument.them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ppt/slides/slide14.xml" ContentType="application/vnd.openxmlformats-officedocument.presentationml.slide+xml"/>
  <Default Extension="pict" ContentType="image/pict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Override PartName="/ppt/slides/slide12.xml" ContentType="application/vnd.openxmlformats-officedocument.presentationml.slide+xml"/>
  <Default Extension="bin" ContentType="application/vnd.openxmlformats-officedocument.presentationml.printerSettings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s/slide19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Default Extension="vml" ContentType="application/vnd.openxmlformats-officedocument.vmlDrawing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  <Override PartName="/ppt/slides/slide13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60" r:id="rId1"/>
  </p:sldMasterIdLst>
  <p:notesMasterIdLst>
    <p:notesMasterId r:id="rId21"/>
  </p:notesMasterIdLst>
  <p:sldIdLst>
    <p:sldId id="256" r:id="rId2"/>
    <p:sldId id="257" r:id="rId3"/>
    <p:sldId id="266" r:id="rId4"/>
    <p:sldId id="286" r:id="rId5"/>
    <p:sldId id="287" r:id="rId6"/>
    <p:sldId id="288" r:id="rId7"/>
    <p:sldId id="280" r:id="rId8"/>
    <p:sldId id="269" r:id="rId9"/>
    <p:sldId id="276" r:id="rId10"/>
    <p:sldId id="292" r:id="rId11"/>
    <p:sldId id="289" r:id="rId12"/>
    <p:sldId id="281" r:id="rId13"/>
    <p:sldId id="283" r:id="rId14"/>
    <p:sldId id="291" r:id="rId15"/>
    <p:sldId id="282" r:id="rId16"/>
    <p:sldId id="272" r:id="rId17"/>
    <p:sldId id="293" r:id="rId18"/>
    <p:sldId id="294" r:id="rId19"/>
    <p:sldId id="279" r:id="rId2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mc="http://schemas.openxmlformats.org/markup-compatibility/2006" xmlns:mv="urn:schemas-microsoft-com:mac:vml" xmlns:p15="http://schemas.microsoft.com/office/powerpoint/2012/main" xmlns:p="http://schemas.openxmlformats.org/presentationml/2006/main" xmlns:r="http://schemas.openxmlformats.org/officeDocument/2006/relationships" xmlns:a="http://schemas.openxmlformats.org/drawingml/2006/main" xmlns=""/>
    </p:ext>
    <p:ext uri="{2D200454-40CA-4A62-9FC3-DE9A4176ACB9}">
      <p15:notesGuideLst xmlns:mc="http://schemas.openxmlformats.org/markup-compatibility/2006" xmlns:mv="urn:schemas-microsoft-com:mac:vml" xmlns:p15="http://schemas.microsoft.com/office/powerpoint/2012/main" xmlns:p="http://schemas.openxmlformats.org/presentationml/2006/main" xmlns:r="http://schemas.openxmlformats.org/officeDocument/2006/relationships" xmlns:a="http://schemas.openxmlformats.org/drawingml/2006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showPr showNarration="1">
    <p:present/>
    <p:sldAll/>
    <p:penClr>
      <a:prstClr val="red"/>
    </p:penClr>
    <p:extLst>
      <p:ext uri="{EC167BDD-8182-4AB7-AECC-EB403E3ABB37}">
        <p14:laserClr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>
          <a:srgbClr val="FF0000"/>
        </p14:laserClr>
      </p:ext>
      <p:ext uri="{2FDB2607-1784-4EEB-B798-7EB5836EED8A}">
        <p14:showMediaCtrls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"/>
      </p:ext>
    </p:extLst>
  </p:showPr>
  <p:extLst>
    <p:ext uri="{E76CE94A-603C-4142-B9EB-6D1370010A27}">
      <p14:discardImageEditData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0"/>
    </p:ext>
    <p:ext uri="{D31A062A-798A-4329-ABDD-BBA856620510}">
      <p14:defaultImageDpi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2767"/>
    </p:ext>
    <p:ext uri="{FD5EFAAD-0ECE-453E-9831-46B23BE46B34}">
      <p15:chartTrackingRefBased xmlns:mc="http://schemas.openxmlformats.org/markup-compatibility/2006" xmlns:mv="urn:schemas-microsoft-com:mac:vml" xmlns:p15="http://schemas.microsoft.com/office/powerpoint/2012/main" xmlns:p="http://schemas.openxmlformats.org/presentationml/2006/main" xmlns:r="http://schemas.openxmlformats.org/officeDocument/2006/relationships" xmlns:a="http://schemas.openxmlformats.org/drawingml/2006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 showOutlineIcons="0" horzBarState="maximized">
    <p:restoredLeft sz="21225" autoAdjust="0"/>
    <p:restoredTop sz="96408" autoAdjust="0"/>
  </p:normalViewPr>
  <p:slideViewPr>
    <p:cSldViewPr snapToGrid="0" snapToObjects="1">
      <p:cViewPr varScale="1">
        <p:scale>
          <a:sx n="148" d="100"/>
          <a:sy n="148" d="100"/>
        </p:scale>
        <p:origin x="-984" y="-10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11706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48" d="100"/>
          <a:sy n="48" d="100"/>
        </p:scale>
        <p:origin x="2664" y="54"/>
      </p:cViewPr>
      <p:guideLst/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notesMaster" Target="notesMasters/notesMaster1.xml"/><Relationship Id="rId22" Type="http://schemas.openxmlformats.org/officeDocument/2006/relationships/printerSettings" Target="printerSettings/printerSettings1.bin"/><Relationship Id="rId23" Type="http://schemas.openxmlformats.org/officeDocument/2006/relationships/presProps" Target="presProps.xml"/><Relationship Id="rId24" Type="http://schemas.openxmlformats.org/officeDocument/2006/relationships/viewProps" Target="viewProps.xml"/><Relationship Id="rId25" Type="http://schemas.openxmlformats.org/officeDocument/2006/relationships/theme" Target="theme/theme1.xml"/><Relationship Id="rId26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9.pict"/><Relationship Id="rId4" Type="http://schemas.openxmlformats.org/officeDocument/2006/relationships/image" Target="../media/image10.pict"/><Relationship Id="rId1" Type="http://schemas.openxmlformats.org/officeDocument/2006/relationships/image" Target="../media/image7.pict"/><Relationship Id="rId2" Type="http://schemas.openxmlformats.org/officeDocument/2006/relationships/image" Target="../media/image8.pict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F8F3527-BB28-884B-A511-C22C3DCF5453}" type="datetimeFigureOut">
              <a:rPr lang="en-US" smtClean="0"/>
              <a:pPr/>
              <a:t>6/2/21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BBF1341-3AFE-B447-A831-9671D6A700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0985407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427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Times" charset="0"/>
            </a:endParaRPr>
          </a:p>
        </p:txBody>
      </p:sp>
      <p:sp>
        <p:nvSpPr>
          <p:cNvPr id="5427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E8930B7A-89BA-E443-BC51-2E1B7821B980}" type="slidenum">
              <a:rPr lang="en-US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emf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emf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44000" cy="128270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-228600" y="2941863"/>
            <a:ext cx="4258581" cy="4258581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332386" y="6232329"/>
            <a:ext cx="1720202" cy="55706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332386" y="505595"/>
            <a:ext cx="7937298" cy="617838"/>
          </a:xfrm>
        </p:spPr>
        <p:txBody>
          <a:bodyPr anchor="b">
            <a:noAutofit/>
          </a:bodyPr>
          <a:lstStyle>
            <a:lvl1pPr algn="l">
              <a:defRPr sz="3000" b="1" cap="none" baseline="0">
                <a:latin typeface="Arial" charset="0"/>
              </a:defRPr>
            </a:lvl1pPr>
          </a:lstStyle>
          <a:p>
            <a:r>
              <a:rPr lang="en-US" dirty="0" smtClean="0"/>
              <a:t>Title Here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332387" y="1720792"/>
            <a:ext cx="4051834" cy="3246671"/>
          </a:xfrm>
        </p:spPr>
        <p:txBody>
          <a:bodyPr>
            <a:normAutofit/>
          </a:bodyPr>
          <a:lstStyle>
            <a:lvl1pPr marL="0" indent="0" algn="l">
              <a:lnSpc>
                <a:spcPct val="100000"/>
              </a:lnSpc>
              <a:buNone/>
              <a:defRPr sz="2200" baseline="0">
                <a:solidFill>
                  <a:schemeClr val="accent1"/>
                </a:solidFill>
                <a:latin typeface="Arial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smtClean="0"/>
              <a:t>Subtitle Here</a:t>
            </a:r>
            <a:endParaRPr lang="en-US" dirty="0"/>
          </a:p>
        </p:txBody>
      </p:sp>
      <p:pic>
        <p:nvPicPr>
          <p:cNvPr id="27" name="Picture 26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8522405" y="6459469"/>
            <a:ext cx="407283" cy="27353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6692909" y="6450042"/>
            <a:ext cx="1629561" cy="273531"/>
          </a:xfrm>
          <a:prstGeom prst="rect">
            <a:avLst/>
          </a:prstGeom>
        </p:spPr>
      </p:pic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4506687" y="1725953"/>
            <a:ext cx="4630964" cy="3821639"/>
          </a:xfrm>
          <a:solidFill>
            <a:schemeClr val="accent2"/>
          </a:solidFill>
        </p:spPr>
        <p:txBody>
          <a:bodyPr/>
          <a:lstStyle/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4" hasCustomPrompt="1"/>
          </p:nvPr>
        </p:nvSpPr>
        <p:spPr>
          <a:xfrm>
            <a:off x="332387" y="5126730"/>
            <a:ext cx="4051834" cy="420862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2200" baseline="0">
                <a:solidFill>
                  <a:schemeClr val="accent6"/>
                </a:solidFill>
              </a:defRPr>
            </a:lvl1pPr>
          </a:lstStyle>
          <a:p>
            <a:pPr lvl="0"/>
            <a:r>
              <a:rPr lang="en-US" dirty="0" smtClean="0"/>
              <a:t>Author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>
          <a:xfrm>
            <a:off x="333244" y="5611326"/>
            <a:ext cx="2057400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BDC57488-3539-8349-95E7-E0E3D7B2EDB0}" type="datetime2">
              <a:rPr lang="en-US" smtClean="0"/>
              <a:pPr/>
              <a:t>Wednesday, June 2, 2021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 userDrawn="1">
  <p:cSld name="Questions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44000" cy="128270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-228600" y="2941863"/>
            <a:ext cx="4258581" cy="4258581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332386" y="6232329"/>
            <a:ext cx="1720202" cy="55706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332386" y="505595"/>
            <a:ext cx="5774500" cy="617838"/>
          </a:xfrm>
        </p:spPr>
        <p:txBody>
          <a:bodyPr anchor="b">
            <a:noAutofit/>
          </a:bodyPr>
          <a:lstStyle>
            <a:lvl1pPr algn="l">
              <a:defRPr sz="3000" b="1" cap="none" baseline="0">
                <a:latin typeface="Arial" charset="0"/>
              </a:defRPr>
            </a:lvl1pPr>
          </a:lstStyle>
          <a:p>
            <a:r>
              <a:rPr lang="en-US" smtClean="0"/>
              <a:t>Questions?</a:t>
            </a:r>
            <a:endParaRPr lang="en-US" dirty="0"/>
          </a:p>
        </p:txBody>
      </p:sp>
      <p:pic>
        <p:nvPicPr>
          <p:cNvPr id="27" name="Picture 26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8522405" y="6459469"/>
            <a:ext cx="407283" cy="27353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6692909" y="6450042"/>
            <a:ext cx="1629561" cy="273531"/>
          </a:xfrm>
          <a:prstGeom prst="rect">
            <a:avLst/>
          </a:prstGeom>
        </p:spPr>
      </p:pic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4506687" y="1725953"/>
            <a:ext cx="4630964" cy="3821639"/>
          </a:xfrm>
          <a:solidFill>
            <a:schemeClr val="accent2"/>
          </a:solidFill>
        </p:spPr>
        <p:txBody>
          <a:bodyPr/>
          <a:lstStyle/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4" hasCustomPrompt="1"/>
          </p:nvPr>
        </p:nvSpPr>
        <p:spPr>
          <a:xfrm>
            <a:off x="6106886" y="849093"/>
            <a:ext cx="2898321" cy="277582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200" b="0" baseline="0">
                <a:solidFill>
                  <a:srgbClr val="C00000"/>
                </a:solidFill>
              </a:defRPr>
            </a:lvl1pPr>
          </a:lstStyle>
          <a:p>
            <a:pPr lvl="0"/>
            <a:r>
              <a:rPr lang="en-US" dirty="0" smtClean="0"/>
              <a:t>Contact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>
          <a:xfrm>
            <a:off x="3623451" y="6328296"/>
            <a:ext cx="2057400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BDC57488-3539-8349-95E7-E0E3D7B2EDB0}" type="datetime2">
              <a:rPr lang="en-US" smtClean="0"/>
              <a:pPr/>
              <a:t>Wednesday, June 2, 2021</a:t>
            </a:fld>
            <a:endParaRPr lang="en-US" dirty="0"/>
          </a:p>
        </p:txBody>
      </p:sp>
      <p:sp>
        <p:nvSpPr>
          <p:cNvPr id="14" name="Text Placeholder 14"/>
          <p:cNvSpPr>
            <a:spLocks noGrp="1"/>
          </p:cNvSpPr>
          <p:nvPr>
            <p:ph type="body" sz="quarter" idx="16" hasCustomPrompt="1"/>
          </p:nvPr>
        </p:nvSpPr>
        <p:spPr>
          <a:xfrm>
            <a:off x="6106886" y="156701"/>
            <a:ext cx="2898321" cy="632002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400" b="1" baseline="0">
                <a:solidFill>
                  <a:schemeClr val="accent6"/>
                </a:solidFill>
              </a:defRPr>
            </a:lvl1pPr>
          </a:lstStyle>
          <a:p>
            <a:pPr lvl="0"/>
            <a:r>
              <a:rPr lang="en-US" dirty="0" smtClean="0"/>
              <a:t>Author</a:t>
            </a:r>
          </a:p>
          <a:p>
            <a:pPr lvl="0"/>
            <a:r>
              <a:rPr lang="en-US" dirty="0" smtClean="0"/>
              <a:t>Title</a:t>
            </a:r>
            <a:endParaRPr lang="en-US" dirty="0"/>
          </a:p>
        </p:txBody>
      </p:sp>
      <p:sp>
        <p:nvSpPr>
          <p:cNvPr id="16" name="Text Placeholder 6"/>
          <p:cNvSpPr>
            <a:spLocks noGrp="1"/>
          </p:cNvSpPr>
          <p:nvPr>
            <p:ph type="body" sz="quarter" idx="17" hasCustomPrompt="1"/>
          </p:nvPr>
        </p:nvSpPr>
        <p:spPr>
          <a:xfrm>
            <a:off x="318638" y="1726357"/>
            <a:ext cx="4098242" cy="3861333"/>
          </a:xfrm>
        </p:spPr>
        <p:txBody>
          <a:bodyPr>
            <a:normAutofit/>
          </a:bodyPr>
          <a:lstStyle>
            <a:lvl1pPr marL="342900" indent="-342900">
              <a:buFont typeface="Arial" charset="0"/>
              <a:buChar char="•"/>
              <a:defRPr sz="2200" baseline="0">
                <a:solidFill>
                  <a:schemeClr val="accent1"/>
                </a:solidFill>
              </a:defRPr>
            </a:lvl1pPr>
            <a:lvl2pPr marL="685800" indent="-228600">
              <a:buFont typeface=".PingFangSC-Regular" charset="-122"/>
              <a:buChar char="－"/>
              <a:defRPr sz="2200" baseline="0">
                <a:solidFill>
                  <a:schemeClr val="accent1"/>
                </a:solidFill>
              </a:defRPr>
            </a:lvl2pPr>
            <a:lvl3pPr marL="1143000" indent="-228600">
              <a:buFont typeface="Arial" charset="0"/>
              <a:buChar char="•"/>
              <a:defRPr sz="2200" baseline="0">
                <a:solidFill>
                  <a:schemeClr val="accent1"/>
                </a:solidFill>
              </a:defRPr>
            </a:lvl3pPr>
            <a:lvl4pPr marL="1600200" indent="-228600">
              <a:buFont typeface=".PingFangSC-Regular" charset="-122"/>
              <a:buChar char="－"/>
              <a:defRPr sz="2200" baseline="0">
                <a:solidFill>
                  <a:schemeClr val="accent1"/>
                </a:solidFill>
              </a:defRPr>
            </a:lvl4pPr>
            <a:lvl5pPr marL="2057400" indent="-228600">
              <a:buFont typeface="Arial" charset="0"/>
              <a:buChar char="•"/>
              <a:defRPr sz="2200" baseline="0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dirty="0" smtClean="0"/>
              <a:t>Agenda Topics Covered: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41EC28-A374-4445-AA92-90CD164DDF21}" type="datetimeFigureOut">
              <a:rPr lang="en-US" smtClean="0"/>
              <a:pPr/>
              <a:t>6/2/21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5B990-716A-244F-B7A5-BF63202109A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41EC28-A374-4445-AA92-90CD164DDF21}" type="datetimeFigureOut">
              <a:rPr lang="en-US" smtClean="0"/>
              <a:pPr/>
              <a:t>6/2/21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5B990-716A-244F-B7A5-BF63202109A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 userDrawn="1">
  <p:cSld name="Content Layou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8919" y="240539"/>
            <a:ext cx="8464378" cy="487490"/>
          </a:xfrm>
        </p:spPr>
        <p:txBody>
          <a:bodyPr>
            <a:normAutofit/>
          </a:bodyPr>
          <a:lstStyle>
            <a:lvl1pPr>
              <a:defRPr sz="2400" b="1" cap="none" baseline="0">
                <a:latin typeface="Arial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8919" y="966055"/>
            <a:ext cx="8464378" cy="5381694"/>
          </a:xfrm>
        </p:spPr>
        <p:txBody>
          <a:bodyPr/>
          <a:lstStyle>
            <a:lvl1pPr>
              <a:defRPr sz="2200" baseline="0">
                <a:solidFill>
                  <a:schemeClr val="tx1"/>
                </a:solidFill>
                <a:latin typeface="Arial" charset="0"/>
              </a:defRPr>
            </a:lvl1pPr>
            <a:lvl2pPr marL="685800" indent="-228600">
              <a:buFont typeface="PingFangSC-Regular" charset="-122"/>
              <a:buChar char="－"/>
              <a:defRPr sz="2000" baseline="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buFont typeface="Arial" charset="0"/>
              <a:buChar char="•"/>
              <a:defRPr sz="1800" baseline="0">
                <a:solidFill>
                  <a:schemeClr val="tx1"/>
                </a:solidFill>
                <a:latin typeface="Arial" charset="0"/>
              </a:defRPr>
            </a:lvl3pPr>
            <a:lvl4pPr marL="1657350" indent="-285750">
              <a:buFont typeface="PingFangSC-Regular" charset="-122"/>
              <a:buChar char="－"/>
              <a:defRPr sz="1600" baseline="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buFont typeface="Arial" charset="0"/>
              <a:buChar char="•"/>
              <a:defRPr sz="1400" baseline="0">
                <a:solidFill>
                  <a:schemeClr val="tx1"/>
                </a:solidFill>
                <a:latin typeface="Arial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8920" y="6467336"/>
            <a:ext cx="3917888" cy="311322"/>
          </a:xfrm>
        </p:spPr>
        <p:txBody>
          <a:bodyPr/>
          <a:lstStyle>
            <a:lvl1pPr algn="l">
              <a:defRPr baseline="0">
                <a:solidFill>
                  <a:schemeClr val="tx1"/>
                </a:solidFill>
                <a:latin typeface="Arial" charset="0"/>
              </a:defRPr>
            </a:lvl1pPr>
          </a:lstStyle>
          <a:p>
            <a:r>
              <a:rPr lang="en-US" dirty="0" smtClean="0"/>
              <a:t>Talk Title Here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26807" y="6467336"/>
            <a:ext cx="536158" cy="303364"/>
          </a:xfrm>
        </p:spPr>
        <p:txBody>
          <a:bodyPr/>
          <a:lstStyle>
            <a:lvl1pPr algn="ctr">
              <a:defRPr sz="1000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7E1C93C-5050-FC42-8F10-D22D4F119D13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7551950" y="6407801"/>
            <a:ext cx="1329050" cy="430392"/>
          </a:xfrm>
          <a:prstGeom prst="rect">
            <a:avLst/>
          </a:prstGeom>
        </p:spPr>
      </p:pic>
      <p:cxnSp>
        <p:nvCxnSpPr>
          <p:cNvPr id="9" name="Straight Connector 8"/>
          <p:cNvCxnSpPr/>
          <p:nvPr userDrawn="1"/>
        </p:nvCxnSpPr>
        <p:spPr>
          <a:xfrm>
            <a:off x="-12357" y="735987"/>
            <a:ext cx="9156357" cy="0"/>
          </a:xfrm>
          <a:prstGeom prst="line">
            <a:avLst/>
          </a:prstGeom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 userDrawn="1">
  <p:cSld name="Content Layou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8919" y="240539"/>
            <a:ext cx="8464378" cy="487490"/>
          </a:xfrm>
        </p:spPr>
        <p:txBody>
          <a:bodyPr>
            <a:normAutofit/>
          </a:bodyPr>
          <a:lstStyle>
            <a:lvl1pPr>
              <a:defRPr sz="2400" b="1" cap="none" baseline="0">
                <a:latin typeface="Arial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8918" y="966055"/>
            <a:ext cx="4148781" cy="5381694"/>
          </a:xfrm>
        </p:spPr>
        <p:txBody>
          <a:bodyPr/>
          <a:lstStyle>
            <a:lvl1pPr>
              <a:defRPr sz="2200" baseline="0">
                <a:solidFill>
                  <a:schemeClr val="tx1"/>
                </a:solidFill>
                <a:latin typeface="Arial" charset="0"/>
              </a:defRPr>
            </a:lvl1pPr>
            <a:lvl2pPr marL="685800" indent="-228600">
              <a:buFont typeface="PingFangSC-Regular" charset="-122"/>
              <a:buChar char="－"/>
              <a:defRPr sz="2000" baseline="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buFont typeface="Arial" charset="0"/>
              <a:buChar char="•"/>
              <a:defRPr sz="1800" baseline="0">
                <a:solidFill>
                  <a:schemeClr val="tx1"/>
                </a:solidFill>
                <a:latin typeface="Arial" charset="0"/>
              </a:defRPr>
            </a:lvl3pPr>
            <a:lvl4pPr marL="1657350" indent="-285750">
              <a:buFont typeface="PingFangSC-Regular" charset="-122"/>
              <a:buChar char="－"/>
              <a:defRPr sz="1600" baseline="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buFont typeface="Arial" charset="0"/>
              <a:buChar char="•"/>
              <a:defRPr sz="1400" baseline="0">
                <a:solidFill>
                  <a:schemeClr val="tx1"/>
                </a:solidFill>
                <a:latin typeface="Arial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8920" y="6467336"/>
            <a:ext cx="3917888" cy="311322"/>
          </a:xfrm>
        </p:spPr>
        <p:txBody>
          <a:bodyPr/>
          <a:lstStyle>
            <a:lvl1pPr algn="l">
              <a:defRPr baseline="0">
                <a:solidFill>
                  <a:schemeClr val="tx1"/>
                </a:solidFill>
                <a:latin typeface="Arial" charset="0"/>
              </a:defRPr>
            </a:lvl1pPr>
          </a:lstStyle>
          <a:p>
            <a:r>
              <a:rPr lang="en-US" dirty="0" smtClean="0"/>
              <a:t>Talk Title Here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26807" y="6467336"/>
            <a:ext cx="536158" cy="303364"/>
          </a:xfrm>
        </p:spPr>
        <p:txBody>
          <a:bodyPr/>
          <a:lstStyle>
            <a:lvl1pPr algn="ctr">
              <a:defRPr sz="1000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7E1C93C-5050-FC42-8F10-D22D4F119D13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7551950" y="6407801"/>
            <a:ext cx="1329050" cy="430392"/>
          </a:xfrm>
          <a:prstGeom prst="rect">
            <a:avLst/>
          </a:prstGeom>
        </p:spPr>
      </p:pic>
      <p:cxnSp>
        <p:nvCxnSpPr>
          <p:cNvPr id="9" name="Straight Connector 8"/>
          <p:cNvCxnSpPr/>
          <p:nvPr userDrawn="1"/>
        </p:nvCxnSpPr>
        <p:spPr>
          <a:xfrm>
            <a:off x="-12357" y="735987"/>
            <a:ext cx="9156357" cy="0"/>
          </a:xfrm>
          <a:prstGeom prst="line">
            <a:avLst/>
          </a:prstGeom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Content Placeholder 2"/>
          <p:cNvSpPr>
            <a:spLocks noGrp="1"/>
          </p:cNvSpPr>
          <p:nvPr>
            <p:ph idx="13"/>
          </p:nvPr>
        </p:nvSpPr>
        <p:spPr>
          <a:xfrm>
            <a:off x="4686300" y="966055"/>
            <a:ext cx="4086997" cy="5381694"/>
          </a:xfrm>
        </p:spPr>
        <p:txBody>
          <a:bodyPr/>
          <a:lstStyle>
            <a:lvl1pPr>
              <a:defRPr sz="2200" baseline="0">
                <a:solidFill>
                  <a:schemeClr val="tx1"/>
                </a:solidFill>
                <a:latin typeface="Arial" charset="0"/>
              </a:defRPr>
            </a:lvl1pPr>
            <a:lvl2pPr marL="685800" indent="-228600">
              <a:buFont typeface="PingFangSC-Regular" charset="-122"/>
              <a:buChar char="－"/>
              <a:defRPr sz="2000" baseline="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buFont typeface="Arial" charset="0"/>
              <a:buChar char="•"/>
              <a:defRPr sz="1800" baseline="0">
                <a:solidFill>
                  <a:schemeClr val="tx1"/>
                </a:solidFill>
                <a:latin typeface="Arial" charset="0"/>
              </a:defRPr>
            </a:lvl3pPr>
            <a:lvl4pPr marL="1657350" indent="-285750">
              <a:buFont typeface="PingFangSC-Regular" charset="-122"/>
              <a:buChar char="－"/>
              <a:defRPr sz="1600" baseline="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buFont typeface="Arial" charset="0"/>
              <a:buChar char="•"/>
              <a:defRPr sz="1400" baseline="0">
                <a:solidFill>
                  <a:schemeClr val="tx1"/>
                </a:solidFill>
                <a:latin typeface="Arial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 userDrawn="1">
  <p:cSld name="Content Layout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8919" y="240539"/>
            <a:ext cx="8464378" cy="487490"/>
          </a:xfrm>
        </p:spPr>
        <p:txBody>
          <a:bodyPr>
            <a:normAutofit/>
          </a:bodyPr>
          <a:lstStyle>
            <a:lvl1pPr>
              <a:defRPr sz="2400" b="1" cap="none" baseline="0">
                <a:latin typeface="Arial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8918" y="966055"/>
            <a:ext cx="4148781" cy="5381694"/>
          </a:xfrm>
        </p:spPr>
        <p:txBody>
          <a:bodyPr/>
          <a:lstStyle>
            <a:lvl1pPr>
              <a:defRPr sz="2200" baseline="0">
                <a:solidFill>
                  <a:schemeClr val="tx1"/>
                </a:solidFill>
                <a:latin typeface="Arial" charset="0"/>
              </a:defRPr>
            </a:lvl1pPr>
            <a:lvl2pPr marL="685800" indent="-228600">
              <a:buFont typeface="PingFangSC-Regular" charset="-122"/>
              <a:buChar char="－"/>
              <a:defRPr sz="2000" baseline="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buFont typeface="Arial" charset="0"/>
              <a:buChar char="•"/>
              <a:defRPr sz="1800" baseline="0">
                <a:solidFill>
                  <a:schemeClr val="tx1"/>
                </a:solidFill>
                <a:latin typeface="Arial" charset="0"/>
              </a:defRPr>
            </a:lvl3pPr>
            <a:lvl4pPr marL="1657350" indent="-285750">
              <a:buFont typeface="PingFangSC-Regular" charset="-122"/>
              <a:buChar char="－"/>
              <a:defRPr sz="1600" baseline="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buFont typeface="Arial" charset="0"/>
              <a:buChar char="•"/>
              <a:defRPr sz="1400" baseline="0">
                <a:solidFill>
                  <a:schemeClr val="tx1"/>
                </a:solidFill>
                <a:latin typeface="Arial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8920" y="6467336"/>
            <a:ext cx="3917888" cy="311322"/>
          </a:xfrm>
        </p:spPr>
        <p:txBody>
          <a:bodyPr/>
          <a:lstStyle>
            <a:lvl1pPr algn="l">
              <a:defRPr baseline="0">
                <a:solidFill>
                  <a:schemeClr val="tx1"/>
                </a:solidFill>
                <a:latin typeface="Arial" charset="0"/>
              </a:defRPr>
            </a:lvl1pPr>
          </a:lstStyle>
          <a:p>
            <a:r>
              <a:rPr lang="en-US" dirty="0" smtClean="0"/>
              <a:t>Talk Title Here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26807" y="6467336"/>
            <a:ext cx="536158" cy="303364"/>
          </a:xfrm>
        </p:spPr>
        <p:txBody>
          <a:bodyPr/>
          <a:lstStyle>
            <a:lvl1pPr algn="ctr">
              <a:defRPr sz="1000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7E1C93C-5050-FC42-8F10-D22D4F119D13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7551950" y="6407801"/>
            <a:ext cx="1329050" cy="430392"/>
          </a:xfrm>
          <a:prstGeom prst="rect">
            <a:avLst/>
          </a:prstGeom>
        </p:spPr>
      </p:pic>
      <p:cxnSp>
        <p:nvCxnSpPr>
          <p:cNvPr id="9" name="Straight Connector 8"/>
          <p:cNvCxnSpPr/>
          <p:nvPr userDrawn="1"/>
        </p:nvCxnSpPr>
        <p:spPr>
          <a:xfrm>
            <a:off x="-12357" y="735987"/>
            <a:ext cx="9156357" cy="0"/>
          </a:xfrm>
          <a:prstGeom prst="line">
            <a:avLst/>
          </a:prstGeom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Picture Placeholder 9"/>
          <p:cNvSpPr>
            <a:spLocks noGrp="1"/>
          </p:cNvSpPr>
          <p:nvPr>
            <p:ph type="pic" sz="quarter" idx="13"/>
          </p:nvPr>
        </p:nvSpPr>
        <p:spPr>
          <a:xfrm>
            <a:off x="4623744" y="983116"/>
            <a:ext cx="4148781" cy="2381250"/>
          </a:xfrm>
          <a:solidFill>
            <a:schemeClr val="accent2"/>
          </a:solidFill>
        </p:spPr>
        <p:txBody>
          <a:bodyPr/>
          <a:lstStyle/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12" name="Content Placeholder 2"/>
          <p:cNvSpPr>
            <a:spLocks noGrp="1"/>
          </p:cNvSpPr>
          <p:nvPr>
            <p:ph idx="14"/>
          </p:nvPr>
        </p:nvSpPr>
        <p:spPr>
          <a:xfrm>
            <a:off x="4623744" y="3439834"/>
            <a:ext cx="4148781" cy="2907915"/>
          </a:xfrm>
        </p:spPr>
        <p:txBody>
          <a:bodyPr/>
          <a:lstStyle>
            <a:lvl1pPr>
              <a:defRPr sz="2200" baseline="0">
                <a:solidFill>
                  <a:schemeClr val="tx1"/>
                </a:solidFill>
                <a:latin typeface="Arial" charset="0"/>
              </a:defRPr>
            </a:lvl1pPr>
            <a:lvl2pPr marL="685800" indent="-228600">
              <a:buFont typeface="PingFangSC-Regular" charset="-122"/>
              <a:buChar char="－"/>
              <a:defRPr sz="2000" baseline="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buFont typeface="Arial" charset="0"/>
              <a:buChar char="•"/>
              <a:defRPr sz="1800" baseline="0">
                <a:solidFill>
                  <a:schemeClr val="tx1"/>
                </a:solidFill>
                <a:latin typeface="Arial" charset="0"/>
              </a:defRPr>
            </a:lvl3pPr>
            <a:lvl4pPr marL="1657350" indent="-285750">
              <a:buFont typeface="PingFangSC-Regular" charset="-122"/>
              <a:buChar char="－"/>
              <a:defRPr sz="1600" baseline="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buFont typeface="Arial" charset="0"/>
              <a:buChar char="•"/>
              <a:defRPr sz="1400" baseline="0">
                <a:solidFill>
                  <a:schemeClr val="tx1"/>
                </a:solidFill>
                <a:latin typeface="Arial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 userDrawn="1">
  <p:cSld name="Content Layout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8919" y="240539"/>
            <a:ext cx="8464378" cy="487490"/>
          </a:xfrm>
        </p:spPr>
        <p:txBody>
          <a:bodyPr>
            <a:normAutofit/>
          </a:bodyPr>
          <a:lstStyle>
            <a:lvl1pPr>
              <a:defRPr sz="2400" b="1" cap="none" baseline="0">
                <a:latin typeface="Arial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8918" y="3439833"/>
            <a:ext cx="4148781" cy="2907915"/>
          </a:xfrm>
        </p:spPr>
        <p:txBody>
          <a:bodyPr/>
          <a:lstStyle>
            <a:lvl1pPr>
              <a:defRPr sz="2200" baseline="0">
                <a:solidFill>
                  <a:schemeClr val="tx1"/>
                </a:solidFill>
                <a:latin typeface="Arial" charset="0"/>
              </a:defRPr>
            </a:lvl1pPr>
            <a:lvl2pPr marL="685800" indent="-228600">
              <a:buFont typeface="PingFangSC-Regular" charset="-122"/>
              <a:buChar char="－"/>
              <a:defRPr sz="2000" baseline="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buFont typeface="Arial" charset="0"/>
              <a:buChar char="•"/>
              <a:defRPr sz="1800" baseline="0">
                <a:solidFill>
                  <a:schemeClr val="tx1"/>
                </a:solidFill>
                <a:latin typeface="Arial" charset="0"/>
              </a:defRPr>
            </a:lvl3pPr>
            <a:lvl4pPr marL="1657350" indent="-285750">
              <a:buFont typeface="PingFangSC-Regular" charset="-122"/>
              <a:buChar char="－"/>
              <a:defRPr sz="1600" baseline="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buFont typeface="Arial" charset="0"/>
              <a:buChar char="•"/>
              <a:defRPr sz="1400" baseline="0">
                <a:solidFill>
                  <a:schemeClr val="tx1"/>
                </a:solidFill>
                <a:latin typeface="Arial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8920" y="6467336"/>
            <a:ext cx="3917888" cy="311322"/>
          </a:xfrm>
        </p:spPr>
        <p:txBody>
          <a:bodyPr/>
          <a:lstStyle>
            <a:lvl1pPr algn="l">
              <a:defRPr baseline="0">
                <a:solidFill>
                  <a:schemeClr val="tx1"/>
                </a:solidFill>
                <a:latin typeface="Arial" charset="0"/>
              </a:defRPr>
            </a:lvl1pPr>
          </a:lstStyle>
          <a:p>
            <a:r>
              <a:rPr lang="en-US" dirty="0" smtClean="0"/>
              <a:t>Talk Title Here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26807" y="6467336"/>
            <a:ext cx="536158" cy="303364"/>
          </a:xfrm>
        </p:spPr>
        <p:txBody>
          <a:bodyPr/>
          <a:lstStyle>
            <a:lvl1pPr algn="ctr">
              <a:defRPr sz="1000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7E1C93C-5050-FC42-8F10-D22D4F119D13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7551950" y="6407801"/>
            <a:ext cx="1329050" cy="430392"/>
          </a:xfrm>
          <a:prstGeom prst="rect">
            <a:avLst/>
          </a:prstGeom>
        </p:spPr>
      </p:pic>
      <p:cxnSp>
        <p:nvCxnSpPr>
          <p:cNvPr id="9" name="Straight Connector 8"/>
          <p:cNvCxnSpPr/>
          <p:nvPr userDrawn="1"/>
        </p:nvCxnSpPr>
        <p:spPr>
          <a:xfrm>
            <a:off x="-12357" y="735987"/>
            <a:ext cx="9156357" cy="0"/>
          </a:xfrm>
          <a:prstGeom prst="line">
            <a:avLst/>
          </a:prstGeom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Picture Placeholder 9"/>
          <p:cNvSpPr>
            <a:spLocks noGrp="1"/>
          </p:cNvSpPr>
          <p:nvPr>
            <p:ph type="pic" sz="quarter" idx="13"/>
          </p:nvPr>
        </p:nvSpPr>
        <p:spPr>
          <a:xfrm>
            <a:off x="308918" y="983116"/>
            <a:ext cx="4148781" cy="2381250"/>
          </a:xfrm>
          <a:solidFill>
            <a:schemeClr val="accent2"/>
          </a:solidFill>
        </p:spPr>
        <p:txBody>
          <a:bodyPr/>
          <a:lstStyle/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12" name="Content Placeholder 2"/>
          <p:cNvSpPr>
            <a:spLocks noGrp="1"/>
          </p:cNvSpPr>
          <p:nvPr>
            <p:ph idx="14"/>
          </p:nvPr>
        </p:nvSpPr>
        <p:spPr>
          <a:xfrm>
            <a:off x="4623744" y="983116"/>
            <a:ext cx="4148781" cy="5364633"/>
          </a:xfrm>
        </p:spPr>
        <p:txBody>
          <a:bodyPr/>
          <a:lstStyle>
            <a:lvl1pPr>
              <a:defRPr sz="2200" baseline="0">
                <a:solidFill>
                  <a:schemeClr val="tx1"/>
                </a:solidFill>
                <a:latin typeface="Arial" charset="0"/>
              </a:defRPr>
            </a:lvl1pPr>
            <a:lvl2pPr marL="685800" indent="-228600">
              <a:buFont typeface="PingFangSC-Regular" charset="-122"/>
              <a:buChar char="－"/>
              <a:defRPr sz="2000" baseline="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buFont typeface="Arial" charset="0"/>
              <a:buChar char="•"/>
              <a:defRPr sz="1800" baseline="0">
                <a:solidFill>
                  <a:schemeClr val="tx1"/>
                </a:solidFill>
                <a:latin typeface="Arial" charset="0"/>
              </a:defRPr>
            </a:lvl3pPr>
            <a:lvl4pPr marL="1657350" indent="-285750">
              <a:buFont typeface="PingFangSC-Regular" charset="-122"/>
              <a:buChar char="－"/>
              <a:defRPr sz="1600" baseline="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buFont typeface="Arial" charset="0"/>
              <a:buChar char="•"/>
              <a:defRPr sz="1400" baseline="0">
                <a:solidFill>
                  <a:schemeClr val="tx1"/>
                </a:solidFill>
                <a:latin typeface="Arial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 userDrawn="1">
  <p:cSld name="Content Layout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8919" y="240539"/>
            <a:ext cx="8464378" cy="487490"/>
          </a:xfrm>
        </p:spPr>
        <p:txBody>
          <a:bodyPr>
            <a:normAutofit/>
          </a:bodyPr>
          <a:lstStyle>
            <a:lvl1pPr>
              <a:defRPr sz="2400" b="1" cap="none" baseline="0">
                <a:latin typeface="Arial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8918" y="966055"/>
            <a:ext cx="4148781" cy="5381694"/>
          </a:xfrm>
        </p:spPr>
        <p:txBody>
          <a:bodyPr/>
          <a:lstStyle>
            <a:lvl1pPr>
              <a:defRPr sz="2200" baseline="0">
                <a:solidFill>
                  <a:schemeClr val="tx1"/>
                </a:solidFill>
                <a:latin typeface="Arial" charset="0"/>
              </a:defRPr>
            </a:lvl1pPr>
            <a:lvl2pPr marL="685800" indent="-228600">
              <a:buFont typeface="PingFangSC-Regular" charset="-122"/>
              <a:buChar char="－"/>
              <a:defRPr sz="2000" baseline="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buFont typeface="Arial" charset="0"/>
              <a:buChar char="•"/>
              <a:defRPr sz="1800" baseline="0">
                <a:solidFill>
                  <a:schemeClr val="tx1"/>
                </a:solidFill>
                <a:latin typeface="Arial" charset="0"/>
              </a:defRPr>
            </a:lvl3pPr>
            <a:lvl4pPr marL="1657350" indent="-285750">
              <a:buFont typeface="PingFangSC-Regular" charset="-122"/>
              <a:buChar char="－"/>
              <a:defRPr sz="1600" baseline="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buFont typeface="Arial" charset="0"/>
              <a:buChar char="•"/>
              <a:defRPr sz="1400" baseline="0">
                <a:solidFill>
                  <a:schemeClr val="tx1"/>
                </a:solidFill>
                <a:latin typeface="Arial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8920" y="6467336"/>
            <a:ext cx="3917888" cy="311322"/>
          </a:xfrm>
        </p:spPr>
        <p:txBody>
          <a:bodyPr/>
          <a:lstStyle>
            <a:lvl1pPr algn="l">
              <a:defRPr baseline="0">
                <a:solidFill>
                  <a:schemeClr val="tx1"/>
                </a:solidFill>
                <a:latin typeface="Arial" charset="0"/>
              </a:defRPr>
            </a:lvl1pPr>
          </a:lstStyle>
          <a:p>
            <a:r>
              <a:rPr lang="en-US" dirty="0" smtClean="0"/>
              <a:t>Talk Title Here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26807" y="6467336"/>
            <a:ext cx="536158" cy="303364"/>
          </a:xfrm>
        </p:spPr>
        <p:txBody>
          <a:bodyPr/>
          <a:lstStyle>
            <a:lvl1pPr algn="ctr">
              <a:defRPr sz="1000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7E1C93C-5050-FC42-8F10-D22D4F119D13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7551950" y="6407801"/>
            <a:ext cx="1329050" cy="430392"/>
          </a:xfrm>
          <a:prstGeom prst="rect">
            <a:avLst/>
          </a:prstGeom>
        </p:spPr>
      </p:pic>
      <p:cxnSp>
        <p:nvCxnSpPr>
          <p:cNvPr id="9" name="Straight Connector 8"/>
          <p:cNvCxnSpPr/>
          <p:nvPr userDrawn="1"/>
        </p:nvCxnSpPr>
        <p:spPr>
          <a:xfrm>
            <a:off x="-12357" y="735987"/>
            <a:ext cx="9156357" cy="0"/>
          </a:xfrm>
          <a:prstGeom prst="line">
            <a:avLst/>
          </a:prstGeom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Picture Placeholder 9"/>
          <p:cNvSpPr>
            <a:spLocks noGrp="1"/>
          </p:cNvSpPr>
          <p:nvPr>
            <p:ph type="pic" sz="quarter" idx="13"/>
          </p:nvPr>
        </p:nvSpPr>
        <p:spPr>
          <a:xfrm>
            <a:off x="4686300" y="983116"/>
            <a:ext cx="4086225" cy="2381250"/>
          </a:xfrm>
          <a:solidFill>
            <a:schemeClr val="accent2"/>
          </a:solidFill>
        </p:spPr>
        <p:txBody>
          <a:bodyPr/>
          <a:lstStyle/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11" name="Picture Placeholder 9"/>
          <p:cNvSpPr>
            <a:spLocks noGrp="1"/>
          </p:cNvSpPr>
          <p:nvPr>
            <p:ph type="pic" sz="quarter" idx="14"/>
          </p:nvPr>
        </p:nvSpPr>
        <p:spPr>
          <a:xfrm>
            <a:off x="4686300" y="3595166"/>
            <a:ext cx="4086225" cy="2381250"/>
          </a:xfrm>
          <a:solidFill>
            <a:schemeClr val="accent2"/>
          </a:solidFill>
        </p:spPr>
        <p:txBody>
          <a:bodyPr/>
          <a:lstStyle/>
          <a:p>
            <a:r>
              <a:rPr lang="en-US" smtClean="0"/>
              <a:t>Drag picture to placeholder or click icon to add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 userDrawn="1">
  <p:cSld name="1_Content Layout 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8919" y="240539"/>
            <a:ext cx="8464378" cy="487490"/>
          </a:xfrm>
        </p:spPr>
        <p:txBody>
          <a:bodyPr>
            <a:normAutofit/>
          </a:bodyPr>
          <a:lstStyle>
            <a:lvl1pPr>
              <a:defRPr sz="2400" b="1" cap="none" baseline="0">
                <a:latin typeface="Arial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24516" y="966055"/>
            <a:ext cx="4148781" cy="5381694"/>
          </a:xfrm>
        </p:spPr>
        <p:txBody>
          <a:bodyPr/>
          <a:lstStyle>
            <a:lvl1pPr>
              <a:defRPr sz="2200" baseline="0">
                <a:solidFill>
                  <a:schemeClr val="tx1"/>
                </a:solidFill>
                <a:latin typeface="Arial" charset="0"/>
              </a:defRPr>
            </a:lvl1pPr>
            <a:lvl2pPr marL="685800" indent="-228600">
              <a:buFont typeface="PingFangSC-Regular" charset="-122"/>
              <a:buChar char="－"/>
              <a:defRPr sz="2000" baseline="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buFont typeface="Arial" charset="0"/>
              <a:buChar char="•"/>
              <a:defRPr sz="1800" baseline="0">
                <a:solidFill>
                  <a:schemeClr val="tx1"/>
                </a:solidFill>
                <a:latin typeface="Arial" charset="0"/>
              </a:defRPr>
            </a:lvl3pPr>
            <a:lvl4pPr marL="1657350" indent="-285750">
              <a:buFont typeface="PingFangSC-Regular" charset="-122"/>
              <a:buChar char="－"/>
              <a:defRPr sz="1600" baseline="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buFont typeface="Arial" charset="0"/>
              <a:buChar char="•"/>
              <a:defRPr sz="1400" baseline="0">
                <a:solidFill>
                  <a:schemeClr val="tx1"/>
                </a:solidFill>
                <a:latin typeface="Arial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8920" y="6467336"/>
            <a:ext cx="3917888" cy="311322"/>
          </a:xfrm>
        </p:spPr>
        <p:txBody>
          <a:bodyPr/>
          <a:lstStyle>
            <a:lvl1pPr algn="l">
              <a:defRPr baseline="0">
                <a:solidFill>
                  <a:schemeClr val="tx1"/>
                </a:solidFill>
                <a:latin typeface="Arial" charset="0"/>
              </a:defRPr>
            </a:lvl1pPr>
          </a:lstStyle>
          <a:p>
            <a:r>
              <a:rPr lang="en-US" dirty="0" smtClean="0"/>
              <a:t>Talk Title Here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26807" y="6467336"/>
            <a:ext cx="536158" cy="303364"/>
          </a:xfrm>
        </p:spPr>
        <p:txBody>
          <a:bodyPr/>
          <a:lstStyle>
            <a:lvl1pPr algn="ctr">
              <a:defRPr sz="1000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7E1C93C-5050-FC42-8F10-D22D4F119D13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7551950" y="6407801"/>
            <a:ext cx="1329050" cy="430392"/>
          </a:xfrm>
          <a:prstGeom prst="rect">
            <a:avLst/>
          </a:prstGeom>
        </p:spPr>
      </p:pic>
      <p:cxnSp>
        <p:nvCxnSpPr>
          <p:cNvPr id="9" name="Straight Connector 8"/>
          <p:cNvCxnSpPr/>
          <p:nvPr userDrawn="1"/>
        </p:nvCxnSpPr>
        <p:spPr>
          <a:xfrm>
            <a:off x="-12357" y="735987"/>
            <a:ext cx="9156357" cy="0"/>
          </a:xfrm>
          <a:prstGeom prst="line">
            <a:avLst/>
          </a:prstGeom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Picture Placeholder 9"/>
          <p:cNvSpPr>
            <a:spLocks noGrp="1"/>
          </p:cNvSpPr>
          <p:nvPr>
            <p:ph type="pic" sz="quarter" idx="13"/>
          </p:nvPr>
        </p:nvSpPr>
        <p:spPr>
          <a:xfrm>
            <a:off x="308918" y="983116"/>
            <a:ext cx="4086225" cy="2381250"/>
          </a:xfrm>
          <a:solidFill>
            <a:schemeClr val="accent2"/>
          </a:solidFill>
        </p:spPr>
        <p:txBody>
          <a:bodyPr/>
          <a:lstStyle/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11" name="Picture Placeholder 9"/>
          <p:cNvSpPr>
            <a:spLocks noGrp="1"/>
          </p:cNvSpPr>
          <p:nvPr>
            <p:ph type="pic" sz="quarter" idx="14"/>
          </p:nvPr>
        </p:nvSpPr>
        <p:spPr>
          <a:xfrm>
            <a:off x="308918" y="3595166"/>
            <a:ext cx="4086225" cy="2381250"/>
          </a:xfrm>
          <a:solidFill>
            <a:schemeClr val="accent2"/>
          </a:solidFill>
        </p:spPr>
        <p:txBody>
          <a:bodyPr/>
          <a:lstStyle/>
          <a:p>
            <a:r>
              <a:rPr lang="en-US" smtClean="0"/>
              <a:t>Drag picture to placeholder or click icon to add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 userDrawn="1">
  <p:cSld name="Content Layout 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8919" y="240539"/>
            <a:ext cx="8464378" cy="487490"/>
          </a:xfrm>
        </p:spPr>
        <p:txBody>
          <a:bodyPr>
            <a:normAutofit/>
          </a:bodyPr>
          <a:lstStyle>
            <a:lvl1pPr>
              <a:defRPr sz="2400" b="1" cap="none" baseline="0">
                <a:latin typeface="Arial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8918" y="3439833"/>
            <a:ext cx="4148781" cy="2907915"/>
          </a:xfrm>
        </p:spPr>
        <p:txBody>
          <a:bodyPr/>
          <a:lstStyle>
            <a:lvl1pPr>
              <a:defRPr sz="2200" baseline="0">
                <a:solidFill>
                  <a:schemeClr val="tx1"/>
                </a:solidFill>
                <a:latin typeface="Arial" charset="0"/>
              </a:defRPr>
            </a:lvl1pPr>
            <a:lvl2pPr marL="685800" indent="-228600">
              <a:buFont typeface="PingFangSC-Regular" charset="-122"/>
              <a:buChar char="－"/>
              <a:defRPr sz="2000" baseline="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buFont typeface="Arial" charset="0"/>
              <a:buChar char="•"/>
              <a:defRPr sz="1800" baseline="0">
                <a:solidFill>
                  <a:schemeClr val="tx1"/>
                </a:solidFill>
                <a:latin typeface="Arial" charset="0"/>
              </a:defRPr>
            </a:lvl3pPr>
            <a:lvl4pPr marL="1657350" indent="-285750">
              <a:buFont typeface="PingFangSC-Regular" charset="-122"/>
              <a:buChar char="－"/>
              <a:defRPr sz="1600" baseline="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buFont typeface="Arial" charset="0"/>
              <a:buChar char="•"/>
              <a:defRPr sz="1400" baseline="0">
                <a:solidFill>
                  <a:schemeClr val="tx1"/>
                </a:solidFill>
                <a:latin typeface="Arial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8920" y="6467336"/>
            <a:ext cx="3917888" cy="311322"/>
          </a:xfrm>
        </p:spPr>
        <p:txBody>
          <a:bodyPr/>
          <a:lstStyle>
            <a:lvl1pPr algn="l">
              <a:defRPr baseline="0">
                <a:solidFill>
                  <a:schemeClr val="tx1"/>
                </a:solidFill>
                <a:latin typeface="Arial" charset="0"/>
              </a:defRPr>
            </a:lvl1pPr>
          </a:lstStyle>
          <a:p>
            <a:r>
              <a:rPr lang="en-US" dirty="0" smtClean="0"/>
              <a:t>Talk Title Here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26807" y="6467336"/>
            <a:ext cx="536158" cy="303364"/>
          </a:xfrm>
        </p:spPr>
        <p:txBody>
          <a:bodyPr/>
          <a:lstStyle>
            <a:lvl1pPr algn="ctr">
              <a:defRPr sz="1000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7E1C93C-5050-FC42-8F10-D22D4F119D13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7551950" y="6407801"/>
            <a:ext cx="1329050" cy="430392"/>
          </a:xfrm>
          <a:prstGeom prst="rect">
            <a:avLst/>
          </a:prstGeom>
        </p:spPr>
      </p:pic>
      <p:cxnSp>
        <p:nvCxnSpPr>
          <p:cNvPr id="9" name="Straight Connector 8"/>
          <p:cNvCxnSpPr/>
          <p:nvPr userDrawn="1"/>
        </p:nvCxnSpPr>
        <p:spPr>
          <a:xfrm>
            <a:off x="-12357" y="735987"/>
            <a:ext cx="9156357" cy="0"/>
          </a:xfrm>
          <a:prstGeom prst="line">
            <a:avLst/>
          </a:prstGeom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Picture Placeholder 9"/>
          <p:cNvSpPr>
            <a:spLocks noGrp="1"/>
          </p:cNvSpPr>
          <p:nvPr>
            <p:ph type="pic" sz="quarter" idx="13"/>
          </p:nvPr>
        </p:nvSpPr>
        <p:spPr>
          <a:xfrm>
            <a:off x="308918" y="983116"/>
            <a:ext cx="4148781" cy="2381250"/>
          </a:xfrm>
          <a:solidFill>
            <a:schemeClr val="accent2"/>
          </a:solidFill>
        </p:spPr>
        <p:txBody>
          <a:bodyPr/>
          <a:lstStyle/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12" name="Content Placeholder 2"/>
          <p:cNvSpPr>
            <a:spLocks noGrp="1"/>
          </p:cNvSpPr>
          <p:nvPr>
            <p:ph idx="14"/>
          </p:nvPr>
        </p:nvSpPr>
        <p:spPr>
          <a:xfrm>
            <a:off x="4623744" y="3439833"/>
            <a:ext cx="4148781" cy="2907916"/>
          </a:xfrm>
        </p:spPr>
        <p:txBody>
          <a:bodyPr/>
          <a:lstStyle>
            <a:lvl1pPr>
              <a:defRPr sz="2200" baseline="0">
                <a:solidFill>
                  <a:schemeClr val="tx1"/>
                </a:solidFill>
                <a:latin typeface="Arial" charset="0"/>
              </a:defRPr>
            </a:lvl1pPr>
            <a:lvl2pPr marL="685800" indent="-228600">
              <a:buFont typeface="PingFangSC-Regular" charset="-122"/>
              <a:buChar char="－"/>
              <a:defRPr sz="2000" baseline="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buFont typeface="Arial" charset="0"/>
              <a:buChar char="•"/>
              <a:defRPr sz="1800" baseline="0">
                <a:solidFill>
                  <a:schemeClr val="tx1"/>
                </a:solidFill>
                <a:latin typeface="Arial" charset="0"/>
              </a:defRPr>
            </a:lvl3pPr>
            <a:lvl4pPr marL="1657350" indent="-285750">
              <a:buFont typeface="PingFangSC-Regular" charset="-122"/>
              <a:buChar char="－"/>
              <a:defRPr sz="1600" baseline="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buFont typeface="Arial" charset="0"/>
              <a:buChar char="•"/>
              <a:defRPr sz="1400" baseline="0">
                <a:solidFill>
                  <a:schemeClr val="tx1"/>
                </a:solidFill>
                <a:latin typeface="Arial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Picture Placeholder 9"/>
          <p:cNvSpPr>
            <a:spLocks noGrp="1"/>
          </p:cNvSpPr>
          <p:nvPr>
            <p:ph type="pic" sz="quarter" idx="15"/>
          </p:nvPr>
        </p:nvSpPr>
        <p:spPr>
          <a:xfrm>
            <a:off x="4623744" y="983116"/>
            <a:ext cx="4148781" cy="2381250"/>
          </a:xfrm>
          <a:solidFill>
            <a:schemeClr val="accent2"/>
          </a:solidFill>
        </p:spPr>
        <p:txBody>
          <a:bodyPr/>
          <a:lstStyle/>
          <a:p>
            <a:r>
              <a:rPr lang="en-US" smtClean="0"/>
              <a:t>Drag picture to placeholder or click icon to add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 userDrawn="1">
  <p:cSld name="1_Content Layout 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8919" y="240539"/>
            <a:ext cx="8464378" cy="487490"/>
          </a:xfrm>
        </p:spPr>
        <p:txBody>
          <a:bodyPr>
            <a:normAutofit/>
          </a:bodyPr>
          <a:lstStyle>
            <a:lvl1pPr>
              <a:defRPr sz="2400" b="1" cap="none" baseline="0">
                <a:latin typeface="Arial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8918" y="939512"/>
            <a:ext cx="4148781" cy="2907915"/>
          </a:xfrm>
        </p:spPr>
        <p:txBody>
          <a:bodyPr/>
          <a:lstStyle>
            <a:lvl1pPr>
              <a:defRPr sz="2200" baseline="0">
                <a:solidFill>
                  <a:schemeClr val="tx1"/>
                </a:solidFill>
                <a:latin typeface="Arial" charset="0"/>
              </a:defRPr>
            </a:lvl1pPr>
            <a:lvl2pPr marL="685800" indent="-228600">
              <a:buFont typeface="PingFangSC-Regular" charset="-122"/>
              <a:buChar char="－"/>
              <a:defRPr sz="2000" baseline="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buFont typeface="Arial" charset="0"/>
              <a:buChar char="•"/>
              <a:defRPr sz="1800" baseline="0">
                <a:solidFill>
                  <a:schemeClr val="tx1"/>
                </a:solidFill>
                <a:latin typeface="Arial" charset="0"/>
              </a:defRPr>
            </a:lvl3pPr>
            <a:lvl4pPr marL="1657350" indent="-285750">
              <a:buFont typeface="PingFangSC-Regular" charset="-122"/>
              <a:buChar char="－"/>
              <a:defRPr sz="1600" baseline="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buFont typeface="Arial" charset="0"/>
              <a:buChar char="•"/>
              <a:defRPr sz="1400" baseline="0">
                <a:solidFill>
                  <a:schemeClr val="tx1"/>
                </a:solidFill>
                <a:latin typeface="Arial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8920" y="6467336"/>
            <a:ext cx="3917888" cy="311322"/>
          </a:xfrm>
        </p:spPr>
        <p:txBody>
          <a:bodyPr/>
          <a:lstStyle>
            <a:lvl1pPr algn="l">
              <a:defRPr baseline="0">
                <a:solidFill>
                  <a:schemeClr val="tx1"/>
                </a:solidFill>
                <a:latin typeface="Arial" charset="0"/>
              </a:defRPr>
            </a:lvl1pPr>
          </a:lstStyle>
          <a:p>
            <a:r>
              <a:rPr lang="en-US" dirty="0" smtClean="0"/>
              <a:t>Talk Title Here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26807" y="6467336"/>
            <a:ext cx="536158" cy="303364"/>
          </a:xfrm>
        </p:spPr>
        <p:txBody>
          <a:bodyPr/>
          <a:lstStyle>
            <a:lvl1pPr algn="ctr">
              <a:defRPr sz="1000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7E1C93C-5050-FC42-8F10-D22D4F119D13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7551950" y="6407801"/>
            <a:ext cx="1329050" cy="430392"/>
          </a:xfrm>
          <a:prstGeom prst="rect">
            <a:avLst/>
          </a:prstGeom>
        </p:spPr>
      </p:pic>
      <p:cxnSp>
        <p:nvCxnSpPr>
          <p:cNvPr id="9" name="Straight Connector 8"/>
          <p:cNvCxnSpPr/>
          <p:nvPr userDrawn="1"/>
        </p:nvCxnSpPr>
        <p:spPr>
          <a:xfrm>
            <a:off x="-12357" y="735987"/>
            <a:ext cx="9156357" cy="0"/>
          </a:xfrm>
          <a:prstGeom prst="line">
            <a:avLst/>
          </a:prstGeom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Picture Placeholder 9"/>
          <p:cNvSpPr>
            <a:spLocks noGrp="1"/>
          </p:cNvSpPr>
          <p:nvPr>
            <p:ph type="pic" sz="quarter" idx="13"/>
          </p:nvPr>
        </p:nvSpPr>
        <p:spPr>
          <a:xfrm>
            <a:off x="308918" y="3966757"/>
            <a:ext cx="4148781" cy="2381250"/>
          </a:xfrm>
          <a:solidFill>
            <a:schemeClr val="accent2"/>
          </a:solidFill>
        </p:spPr>
        <p:txBody>
          <a:bodyPr/>
          <a:lstStyle/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12" name="Content Placeholder 2"/>
          <p:cNvSpPr>
            <a:spLocks noGrp="1"/>
          </p:cNvSpPr>
          <p:nvPr>
            <p:ph idx="14"/>
          </p:nvPr>
        </p:nvSpPr>
        <p:spPr>
          <a:xfrm>
            <a:off x="4623744" y="939512"/>
            <a:ext cx="4148781" cy="2907916"/>
          </a:xfrm>
        </p:spPr>
        <p:txBody>
          <a:bodyPr/>
          <a:lstStyle>
            <a:lvl1pPr>
              <a:defRPr sz="2200" baseline="0">
                <a:solidFill>
                  <a:schemeClr val="tx1"/>
                </a:solidFill>
                <a:latin typeface="Arial" charset="0"/>
              </a:defRPr>
            </a:lvl1pPr>
            <a:lvl2pPr marL="685800" indent="-228600">
              <a:buFont typeface="PingFangSC-Regular" charset="-122"/>
              <a:buChar char="－"/>
              <a:defRPr sz="2000" baseline="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buFont typeface="Arial" charset="0"/>
              <a:buChar char="•"/>
              <a:defRPr sz="1800" baseline="0">
                <a:solidFill>
                  <a:schemeClr val="tx1"/>
                </a:solidFill>
                <a:latin typeface="Arial" charset="0"/>
              </a:defRPr>
            </a:lvl3pPr>
            <a:lvl4pPr marL="1657350" indent="-285750">
              <a:buFont typeface="PingFangSC-Regular" charset="-122"/>
              <a:buChar char="－"/>
              <a:defRPr sz="1600" baseline="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buFont typeface="Arial" charset="0"/>
              <a:buChar char="•"/>
              <a:defRPr sz="1400" baseline="0">
                <a:solidFill>
                  <a:schemeClr val="tx1"/>
                </a:solidFill>
                <a:latin typeface="Arial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Picture Placeholder 9"/>
          <p:cNvSpPr>
            <a:spLocks noGrp="1"/>
          </p:cNvSpPr>
          <p:nvPr>
            <p:ph type="pic" sz="quarter" idx="15"/>
          </p:nvPr>
        </p:nvSpPr>
        <p:spPr>
          <a:xfrm>
            <a:off x="4623744" y="3966757"/>
            <a:ext cx="4148781" cy="2381250"/>
          </a:xfrm>
          <a:solidFill>
            <a:schemeClr val="accent2"/>
          </a:solidFill>
        </p:spPr>
        <p:txBody>
          <a:bodyPr/>
          <a:lstStyle/>
          <a:p>
            <a:r>
              <a:rPr lang="en-US" smtClean="0"/>
              <a:t>Drag picture to placeholder or click icon to add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BDC57488-3539-8349-95E7-E0E3D7B2EDB0}" type="datetime2">
              <a:rPr lang="en-US" smtClean="0"/>
              <a:pPr/>
              <a:t>Wednesday, June 2, 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 smtClean="0"/>
              <a:t>Talk Title Here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7E1C93C-5050-FC42-8F10-D22D4F119D1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5260862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9" r:id="rId3"/>
    <p:sldLayoutId id="2147483672" r:id="rId4"/>
    <p:sldLayoutId id="2147483673" r:id="rId5"/>
    <p:sldLayoutId id="2147483671" r:id="rId6"/>
    <p:sldLayoutId id="2147483675" r:id="rId7"/>
    <p:sldLayoutId id="2147483674" r:id="rId8"/>
    <p:sldLayoutId id="2147483676" r:id="rId9"/>
    <p:sldLayoutId id="2147483678" r:id="rId10"/>
    <p:sldLayoutId id="2147483679" r:id="rId11"/>
    <p:sldLayoutId id="2147483680" r:id="rId12"/>
  </p:sldLayoutIdLst>
  <p:timing>
    <p:tnLst>
      <p:par>
        <p:cTn id="1" dur="indefinite" restart="never" nodeType="tmRoot"/>
      </p:par>
    </p:tnLst>
  </p:timing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6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emf"/><Relationship Id="rId4" Type="http://schemas.openxmlformats.org/officeDocument/2006/relationships/image" Target="../media/image25.emf"/><Relationship Id="rId5" Type="http://schemas.openxmlformats.org/officeDocument/2006/relationships/image" Target="../media/image26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7.jpeg"/><Relationship Id="rId3" Type="http://schemas.openxmlformats.org/officeDocument/2006/relationships/image" Target="../media/image28.e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4" Type="http://schemas.openxmlformats.org/officeDocument/2006/relationships/image" Target="../media/image31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9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4" Type="http://schemas.openxmlformats.org/officeDocument/2006/relationships/image" Target="../media/image34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2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???" TargetMode="External"/><Relationship Id="rId4" Type="http://schemas.openxmlformats.org/officeDocument/2006/relationships/image" Target="../media/image11.png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jpeg"/><Relationship Id="rId3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4" Type="http://schemas.openxmlformats.org/officeDocument/2006/relationships/image" Target="../media/image16.jpeg"/><Relationship Id="rId5" Type="http://schemas.openxmlformats.org/officeDocument/2006/relationships/image" Target="../media/image17.jpeg"/><Relationship Id="rId6" Type="http://schemas.openxmlformats.org/officeDocument/2006/relationships/image" Target="../media/image18.jpeg"/><Relationship Id="rId7" Type="http://schemas.openxmlformats.org/officeDocument/2006/relationships/image" Target="../media/image19.jpeg"/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png"/><Relationship Id="rId3" Type="http://schemas.openxmlformats.org/officeDocument/2006/relationships/image" Target="../media/image21.jpe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SRF Developments for </a:t>
            </a:r>
            <a:r>
              <a:rPr lang="en-US" dirty="0" err="1" smtClean="0"/>
              <a:t>ERLs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4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Bob Rimmer</a:t>
            </a:r>
          </a:p>
          <a:p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BDC57488-3539-8349-95E7-E0E3D7B2EDB0}" type="datetime2">
              <a:rPr lang="en-US" smtClean="0"/>
              <a:pPr/>
              <a:t>Wednesday, June 2, 2021</a:t>
            </a:fld>
            <a:endParaRPr lang="en-US" dirty="0"/>
          </a:p>
        </p:txBody>
      </p:sp>
      <p:pic>
        <p:nvPicPr>
          <p:cNvPr id="130" name="Picture 12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64702" y="1837897"/>
            <a:ext cx="5031225" cy="3602168"/>
          </a:xfrm>
          <a:prstGeom prst="rect">
            <a:avLst/>
          </a:prstGeom>
        </p:spPr>
      </p:pic>
      <p:sp>
        <p:nvSpPr>
          <p:cNvPr id="131" name="Rectangle 130"/>
          <p:cNvSpPr/>
          <p:nvPr/>
        </p:nvSpPr>
        <p:spPr>
          <a:xfrm>
            <a:off x="5951449" y="5193844"/>
            <a:ext cx="3192551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err="1" smtClean="0"/>
              <a:t>Jlab</a:t>
            </a:r>
            <a:r>
              <a:rPr lang="en-US" sz="1000" dirty="0" smtClean="0"/>
              <a:t> high current </a:t>
            </a:r>
            <a:r>
              <a:rPr lang="en-US" sz="1000" dirty="0" err="1" smtClean="0"/>
              <a:t>cryomodule</a:t>
            </a:r>
            <a:r>
              <a:rPr lang="en-US" sz="1000" dirty="0" smtClean="0"/>
              <a:t>, SRF2009 MOOBAU02</a:t>
            </a:r>
            <a:endParaRPr lang="en-US" sz="1000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392747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8919" y="0"/>
            <a:ext cx="8464378" cy="728029"/>
          </a:xfrm>
        </p:spPr>
        <p:txBody>
          <a:bodyPr>
            <a:normAutofit/>
          </a:bodyPr>
          <a:lstStyle/>
          <a:p>
            <a:r>
              <a:rPr lang="en-US" dirty="0" smtClean="0"/>
              <a:t>What still needs to be done?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8000">
                    <a:alpha val="49000"/>
                  </a:srgbClr>
                </a:solidFill>
              </a:rPr>
              <a:t>Cavities designed specifically for </a:t>
            </a:r>
            <a:r>
              <a:rPr lang="en-US" dirty="0" err="1" smtClean="0">
                <a:solidFill>
                  <a:srgbClr val="008000">
                    <a:alpha val="49000"/>
                  </a:srgbClr>
                </a:solidFill>
              </a:rPr>
              <a:t>ERLs</a:t>
            </a:r>
            <a:r>
              <a:rPr lang="en-US" dirty="0" smtClean="0">
                <a:solidFill>
                  <a:srgbClr val="008000">
                    <a:alpha val="49000"/>
                  </a:srgbClr>
                </a:solidFill>
              </a:rPr>
              <a:t>, ERL injectors </a:t>
            </a:r>
            <a:r>
              <a:rPr lang="en-US" dirty="0" smtClean="0">
                <a:solidFill>
                  <a:srgbClr val="008000">
                    <a:alpha val="49000"/>
                  </a:srgbClr>
                </a:solidFill>
                <a:latin typeface="Zapf Dingbats"/>
                <a:ea typeface="Zapf Dingbats"/>
                <a:cs typeface="Zapf Dingbats"/>
              </a:rPr>
              <a:t>✔</a:t>
            </a:r>
            <a:endParaRPr lang="en-US" dirty="0" smtClean="0">
              <a:solidFill>
                <a:srgbClr val="008000">
                  <a:alpha val="49000"/>
                </a:srgbClr>
              </a:solidFill>
            </a:endParaRPr>
          </a:p>
          <a:p>
            <a:r>
              <a:rPr lang="en-US" dirty="0" smtClean="0">
                <a:solidFill>
                  <a:srgbClr val="008000">
                    <a:alpha val="49000"/>
                  </a:srgbClr>
                </a:solidFill>
              </a:rPr>
              <a:t>Demo of energy recovery with gain (beam power &gt; RF power) </a:t>
            </a:r>
            <a:r>
              <a:rPr lang="en-US" dirty="0" smtClean="0">
                <a:solidFill>
                  <a:srgbClr val="008000">
                    <a:alpha val="49000"/>
                  </a:srgbClr>
                </a:solidFill>
                <a:latin typeface="Zapf Dingbats"/>
                <a:ea typeface="Zapf Dingbats"/>
                <a:cs typeface="Zapf Dingbats"/>
              </a:rPr>
              <a:t>✔</a:t>
            </a:r>
            <a:endParaRPr lang="en-US" dirty="0" smtClean="0">
              <a:solidFill>
                <a:srgbClr val="008000">
                  <a:alpha val="49000"/>
                </a:srgbClr>
              </a:solidFill>
            </a:endParaRPr>
          </a:p>
          <a:p>
            <a:r>
              <a:rPr lang="en-US" dirty="0" smtClean="0">
                <a:solidFill>
                  <a:srgbClr val="008000">
                    <a:alpha val="49000"/>
                  </a:srgbClr>
                </a:solidFill>
              </a:rPr>
              <a:t>Demo of LLRF running with high </a:t>
            </a:r>
            <a:r>
              <a:rPr lang="en-US" dirty="0" err="1" smtClean="0">
                <a:solidFill>
                  <a:srgbClr val="008000">
                    <a:alpha val="49000"/>
                  </a:srgbClr>
                </a:solidFill>
              </a:rPr>
              <a:t>Qext</a:t>
            </a:r>
            <a:r>
              <a:rPr lang="en-US" dirty="0" smtClean="0">
                <a:solidFill>
                  <a:srgbClr val="008000">
                    <a:alpha val="49000"/>
                  </a:srgbClr>
                </a:solidFill>
              </a:rPr>
              <a:t> </a:t>
            </a:r>
            <a:r>
              <a:rPr lang="en-US" dirty="0" smtClean="0">
                <a:solidFill>
                  <a:srgbClr val="008000">
                    <a:alpha val="49000"/>
                  </a:srgbClr>
                </a:solidFill>
                <a:latin typeface="Zapf Dingbats"/>
                <a:ea typeface="Zapf Dingbats"/>
                <a:cs typeface="Zapf Dingbats"/>
              </a:rPr>
              <a:t>✔</a:t>
            </a:r>
            <a:endParaRPr lang="en-US" dirty="0" smtClean="0">
              <a:solidFill>
                <a:srgbClr val="008000">
                  <a:alpha val="49000"/>
                </a:srgbClr>
              </a:solidFill>
            </a:endParaRPr>
          </a:p>
          <a:p>
            <a:r>
              <a:rPr lang="en-US" dirty="0" smtClean="0">
                <a:solidFill>
                  <a:srgbClr val="008000">
                    <a:alpha val="49000"/>
                  </a:srgbClr>
                </a:solidFill>
              </a:rPr>
              <a:t>Demo of high energy (~1 </a:t>
            </a:r>
            <a:r>
              <a:rPr lang="en-US" dirty="0" err="1" smtClean="0">
                <a:solidFill>
                  <a:srgbClr val="008000">
                    <a:alpha val="49000"/>
                  </a:srgbClr>
                </a:solidFill>
              </a:rPr>
              <a:t>GeV</a:t>
            </a:r>
            <a:r>
              <a:rPr lang="en-US" dirty="0" smtClean="0">
                <a:solidFill>
                  <a:srgbClr val="008000">
                    <a:alpha val="49000"/>
                  </a:srgbClr>
                </a:solidFill>
              </a:rPr>
              <a:t>) </a:t>
            </a:r>
            <a:r>
              <a:rPr lang="en-US" dirty="0" smtClean="0">
                <a:solidFill>
                  <a:srgbClr val="008000">
                    <a:alpha val="49000"/>
                  </a:srgbClr>
                </a:solidFill>
                <a:latin typeface="Zapf Dingbats"/>
                <a:ea typeface="Zapf Dingbats"/>
                <a:cs typeface="Zapf Dingbats"/>
              </a:rPr>
              <a:t>✔</a:t>
            </a:r>
            <a:endParaRPr lang="en-US" dirty="0" smtClean="0">
              <a:solidFill>
                <a:srgbClr val="008000">
                  <a:alpha val="49000"/>
                </a:srgbClr>
              </a:solidFill>
            </a:endParaRPr>
          </a:p>
          <a:p>
            <a:r>
              <a:rPr lang="en-US" dirty="0" smtClean="0">
                <a:solidFill>
                  <a:srgbClr val="008000">
                    <a:alpha val="49000"/>
                  </a:srgbClr>
                </a:solidFill>
              </a:rPr>
              <a:t>Demo of multi-pass </a:t>
            </a:r>
            <a:r>
              <a:rPr lang="en-US" dirty="0" smtClean="0">
                <a:solidFill>
                  <a:srgbClr val="008000">
                    <a:alpha val="49000"/>
                  </a:srgbClr>
                </a:solidFill>
                <a:latin typeface="Zapf Dingbats"/>
                <a:ea typeface="Zapf Dingbats"/>
                <a:cs typeface="Zapf Dingbats"/>
              </a:rPr>
              <a:t>✔</a:t>
            </a:r>
            <a:endParaRPr lang="en-US" dirty="0" smtClean="0">
              <a:solidFill>
                <a:srgbClr val="008000">
                  <a:alpha val="49000"/>
                </a:srgbClr>
              </a:solidFill>
            </a:endParaRPr>
          </a:p>
          <a:p>
            <a:r>
              <a:rPr lang="en-US" dirty="0" smtClean="0">
                <a:solidFill>
                  <a:srgbClr val="008000">
                    <a:alpha val="49000"/>
                  </a:srgbClr>
                </a:solidFill>
              </a:rPr>
              <a:t>Demo of FEL beam quality </a:t>
            </a:r>
            <a:r>
              <a:rPr lang="en-US" dirty="0" smtClean="0">
                <a:solidFill>
                  <a:srgbClr val="008000">
                    <a:alpha val="49000"/>
                  </a:srgbClr>
                </a:solidFill>
                <a:latin typeface="Zapf Dingbats"/>
                <a:ea typeface="Zapf Dingbats"/>
                <a:cs typeface="Zapf Dingbats"/>
              </a:rPr>
              <a:t>✔</a:t>
            </a:r>
            <a:endParaRPr lang="en-US" dirty="0" smtClean="0">
              <a:solidFill>
                <a:srgbClr val="008000">
                  <a:alpha val="49000"/>
                </a:srgbClr>
              </a:solidFill>
            </a:endParaRPr>
          </a:p>
          <a:p>
            <a:r>
              <a:rPr lang="en-US" dirty="0" smtClean="0"/>
              <a:t>Demo of reliable gun </a:t>
            </a:r>
            <a:r>
              <a:rPr lang="en-US" b="1" dirty="0" smtClean="0">
                <a:solidFill>
                  <a:srgbClr val="008000"/>
                </a:solidFill>
              </a:rPr>
              <a:t>?</a:t>
            </a:r>
          </a:p>
          <a:p>
            <a:r>
              <a:rPr lang="en-US" dirty="0" smtClean="0"/>
              <a:t>Demo of high current (&gt;100 </a:t>
            </a:r>
            <a:r>
              <a:rPr lang="en-US" dirty="0" err="1" smtClean="0"/>
              <a:t>mA</a:t>
            </a:r>
            <a:r>
              <a:rPr lang="en-US" dirty="0" smtClean="0"/>
              <a:t>) </a:t>
            </a:r>
            <a:r>
              <a:rPr lang="en-US" b="1" dirty="0" smtClean="0">
                <a:solidFill>
                  <a:srgbClr val="FF0000"/>
                </a:solidFill>
              </a:rPr>
              <a:t>X</a:t>
            </a:r>
            <a:r>
              <a:rPr lang="en-US" dirty="0" smtClean="0"/>
              <a:t> </a:t>
            </a:r>
            <a:endParaRPr lang="en-US" dirty="0" smtClean="0">
              <a:solidFill>
                <a:srgbClr val="FF0000"/>
              </a:solidFill>
            </a:endParaRPr>
          </a:p>
          <a:p>
            <a:r>
              <a:rPr lang="en-US" dirty="0" smtClean="0"/>
              <a:t>Demo of user/industrial application </a:t>
            </a:r>
            <a:r>
              <a:rPr lang="en-US" b="1" dirty="0" smtClean="0">
                <a:solidFill>
                  <a:srgbClr val="FF0000"/>
                </a:solidFill>
              </a:rPr>
              <a:t>X</a:t>
            </a:r>
            <a:r>
              <a:rPr lang="en-US" dirty="0" smtClean="0"/>
              <a:t>  </a:t>
            </a:r>
          </a:p>
          <a:p>
            <a:r>
              <a:rPr lang="en-US" dirty="0" smtClean="0"/>
              <a:t>Demo of reliable high-current multi-pass ERL using optimized cavities with physics quality beam (</a:t>
            </a:r>
            <a:r>
              <a:rPr lang="en-US" b="1" dirty="0" smtClean="0">
                <a:solidFill>
                  <a:srgbClr val="008000"/>
                </a:solidFill>
              </a:rPr>
              <a:t>PERLE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Talk Title Here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1C93C-5050-FC42-8F10-D22D4F119D13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/>
              </a:ext>
            </a:extLst>
          </a:blip>
          <a:stretch>
            <a:fillRect/>
          </a:stretch>
        </p:blipFill>
        <p:spPr>
          <a:xfrm>
            <a:off x="5912226" y="1992974"/>
            <a:ext cx="3069288" cy="207984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8919" y="0"/>
            <a:ext cx="8464378" cy="728029"/>
          </a:xfrm>
        </p:spPr>
        <p:txBody>
          <a:bodyPr>
            <a:normAutofit/>
          </a:bodyPr>
          <a:lstStyle/>
          <a:p>
            <a:r>
              <a:rPr lang="en-US" dirty="0" smtClean="0"/>
              <a:t>Where do we go from here?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8918" y="966055"/>
            <a:ext cx="8606615" cy="5381694"/>
          </a:xfrm>
        </p:spPr>
        <p:txBody>
          <a:bodyPr/>
          <a:lstStyle/>
          <a:p>
            <a:r>
              <a:rPr lang="en-US" dirty="0" smtClean="0"/>
              <a:t>Many low-power </a:t>
            </a:r>
            <a:r>
              <a:rPr lang="en-US" dirty="0" err="1" smtClean="0"/>
              <a:t>ERLs</a:t>
            </a:r>
            <a:r>
              <a:rPr lang="en-US" dirty="0" smtClean="0"/>
              <a:t> have been demonstrated</a:t>
            </a:r>
          </a:p>
          <a:p>
            <a:r>
              <a:rPr lang="en-US" dirty="0" smtClean="0"/>
              <a:t>Many large </a:t>
            </a:r>
            <a:r>
              <a:rPr lang="en-US" dirty="0" err="1" smtClean="0"/>
              <a:t>ERL’s</a:t>
            </a:r>
            <a:r>
              <a:rPr lang="en-US" dirty="0" smtClean="0"/>
              <a:t> have been proposed</a:t>
            </a:r>
          </a:p>
          <a:p>
            <a:r>
              <a:rPr lang="en-US" dirty="0" smtClean="0"/>
              <a:t>Much technology has been developed, JLAB, Alice, C-ERL, </a:t>
            </a:r>
            <a:r>
              <a:rPr lang="en-US" dirty="0" err="1" smtClean="0"/>
              <a:t>CBeta</a:t>
            </a:r>
            <a:endParaRPr lang="en-US" dirty="0" smtClean="0"/>
          </a:p>
          <a:p>
            <a:r>
              <a:rPr lang="en-US" dirty="0" smtClean="0"/>
              <a:t>High energy 5-pass demonstration in </a:t>
            </a:r>
            <a:r>
              <a:rPr lang="en-US" dirty="0" smtClean="0">
                <a:solidFill>
                  <a:srgbClr val="008000"/>
                </a:solidFill>
              </a:rPr>
              <a:t>CEBAF </a:t>
            </a:r>
            <a:r>
              <a:rPr lang="en-US" dirty="0" smtClean="0"/>
              <a:t>planned</a:t>
            </a:r>
          </a:p>
          <a:p>
            <a:r>
              <a:rPr lang="en-US" dirty="0" smtClean="0"/>
              <a:t>New materials e.g. Nb</a:t>
            </a:r>
            <a:r>
              <a:rPr lang="en-US" baseline="-25000" dirty="0" smtClean="0"/>
              <a:t>3</a:t>
            </a:r>
            <a:r>
              <a:rPr lang="en-US" dirty="0" smtClean="0"/>
              <a:t>Sn at 4K?</a:t>
            </a:r>
          </a:p>
          <a:p>
            <a:r>
              <a:rPr lang="en-US" dirty="0" smtClean="0"/>
              <a:t>Need a convincing high-power demonstration: </a:t>
            </a:r>
            <a:r>
              <a:rPr lang="en-US" dirty="0" smtClean="0">
                <a:solidFill>
                  <a:srgbClr val="008000"/>
                </a:solidFill>
              </a:rPr>
              <a:t>PERLE</a:t>
            </a:r>
          </a:p>
          <a:p>
            <a:r>
              <a:rPr lang="en-US" dirty="0" smtClean="0"/>
              <a:t>Need compelling applications</a:t>
            </a:r>
          </a:p>
          <a:p>
            <a:pPr lvl="1"/>
            <a:r>
              <a:rPr lang="en-US" dirty="0" smtClean="0"/>
              <a:t>Light source? (Lithography?)</a:t>
            </a:r>
          </a:p>
          <a:p>
            <a:pPr lvl="1"/>
            <a:r>
              <a:rPr lang="en-US" dirty="0" smtClean="0"/>
              <a:t>Isotopes?</a:t>
            </a:r>
          </a:p>
          <a:p>
            <a:pPr lvl="1"/>
            <a:r>
              <a:rPr lang="en-US" dirty="0" smtClean="0"/>
              <a:t>High-energy electron cooling in </a:t>
            </a:r>
            <a:r>
              <a:rPr lang="en-US" dirty="0" smtClean="0">
                <a:solidFill>
                  <a:srgbClr val="008000"/>
                </a:solidFill>
              </a:rPr>
              <a:t>EIC</a:t>
            </a:r>
            <a:endParaRPr lang="en-US" dirty="0" smtClean="0"/>
          </a:p>
          <a:p>
            <a:pPr lvl="1"/>
            <a:r>
              <a:rPr lang="en-US" dirty="0" smtClean="0"/>
              <a:t>Electron-</a:t>
            </a:r>
            <a:r>
              <a:rPr lang="en-US" dirty="0" err="1" smtClean="0"/>
              <a:t>Hadron</a:t>
            </a:r>
            <a:r>
              <a:rPr lang="en-US" dirty="0" smtClean="0"/>
              <a:t> Collider?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Talk Title Here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1C93C-5050-FC42-8F10-D22D4F119D13}" type="slidenum">
              <a:rPr lang="en-US" smtClean="0"/>
              <a:pPr/>
              <a:t>11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250" name="Picture 4" descr="REVISEDschematic5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07671" y="990661"/>
            <a:ext cx="8435807" cy="5867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53253" name="Straight Connector 6"/>
          <p:cNvCxnSpPr>
            <a:cxnSpLocks noChangeShapeType="1"/>
          </p:cNvCxnSpPr>
          <p:nvPr/>
        </p:nvCxnSpPr>
        <p:spPr bwMode="auto">
          <a:xfrm>
            <a:off x="0" y="781050"/>
            <a:ext cx="9144000" cy="15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</p:cxnSp>
      <p:sp>
        <p:nvSpPr>
          <p:cNvPr id="53254" name="TextBox 5"/>
          <p:cNvSpPr txBox="1">
            <a:spLocks noChangeArrowheads="1"/>
          </p:cNvSpPr>
          <p:nvPr/>
        </p:nvSpPr>
        <p:spPr bwMode="auto">
          <a:xfrm>
            <a:off x="4942703" y="5177671"/>
            <a:ext cx="4201297" cy="13542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US" sz="1600" b="1" dirty="0"/>
              <a:t>Test key accelerator technology for hard X-ray User facility</a:t>
            </a:r>
          </a:p>
          <a:p>
            <a:pPr>
              <a:buFont typeface="Arial" charset="0"/>
              <a:buChar char="•"/>
            </a:pPr>
            <a:r>
              <a:rPr lang="en-US" sz="1600" b="1" dirty="0"/>
              <a:t> High gradient </a:t>
            </a:r>
            <a:r>
              <a:rPr lang="en-US" sz="1600" b="1" dirty="0" err="1"/>
              <a:t>cryomodule</a:t>
            </a:r>
            <a:endParaRPr lang="en-US" sz="1600" b="1" dirty="0"/>
          </a:p>
          <a:p>
            <a:pPr>
              <a:buFont typeface="Arial" charset="0"/>
              <a:buChar char="•"/>
            </a:pPr>
            <a:r>
              <a:rPr lang="en-US" sz="1600" b="1" dirty="0"/>
              <a:t> Recirculation</a:t>
            </a:r>
          </a:p>
          <a:p>
            <a:pPr>
              <a:buFont typeface="Arial" charset="0"/>
              <a:buChar char="•"/>
            </a:pPr>
            <a:r>
              <a:rPr lang="en-US" sz="1600" b="1" dirty="0"/>
              <a:t> High brightness CW injector</a:t>
            </a: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308919" y="-137289"/>
            <a:ext cx="8464378" cy="865318"/>
          </a:xfrm>
        </p:spPr>
        <p:txBody>
          <a:bodyPr>
            <a:normAutofit/>
          </a:bodyPr>
          <a:lstStyle/>
          <a:p>
            <a:r>
              <a:rPr lang="en-US" dirty="0" smtClean="0"/>
              <a:t>Proposed JLAMP FEL at </a:t>
            </a:r>
            <a:r>
              <a:rPr lang="en-US" dirty="0" err="1" smtClean="0"/>
              <a:t>Jlab</a:t>
            </a:r>
            <a:r>
              <a:rPr lang="en-US" dirty="0" smtClean="0"/>
              <a:t> (declined)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308919" y="843465"/>
            <a:ext cx="8464378" cy="5381694"/>
          </a:xfrm>
        </p:spPr>
        <p:txBody>
          <a:bodyPr>
            <a:normAutofit/>
          </a:bodyPr>
          <a:lstStyle/>
          <a:p>
            <a:pPr marL="342900" indent="-342900">
              <a:buNone/>
            </a:pPr>
            <a:r>
              <a:rPr lang="en-US" sz="2000" dirty="0" smtClean="0"/>
              <a:t>Offered unparalleled average brightness in the soft X-ray region</a:t>
            </a:r>
          </a:p>
          <a:p>
            <a:pPr marL="342900" indent="-342900">
              <a:buFont typeface="Arial" charset="0"/>
              <a:buChar char="•"/>
            </a:pPr>
            <a:r>
              <a:rPr lang="en-US" sz="1600" b="1" dirty="0" smtClean="0"/>
              <a:t>600 </a:t>
            </a:r>
            <a:r>
              <a:rPr lang="en-US" sz="1600" b="1" dirty="0" err="1" smtClean="0"/>
              <a:t>MeV</a:t>
            </a:r>
            <a:r>
              <a:rPr lang="en-US" sz="1600" b="1" dirty="0" smtClean="0"/>
              <a:t>,  2 pass acceleration</a:t>
            </a:r>
          </a:p>
          <a:p>
            <a:pPr marL="342900" indent="-342900">
              <a:buFont typeface="Arial" charset="0"/>
              <a:buChar char="•"/>
            </a:pPr>
            <a:r>
              <a:rPr lang="en-US" sz="1600" b="1" dirty="0" smtClean="0"/>
              <a:t>200 </a:t>
            </a:r>
            <a:r>
              <a:rPr lang="en-US" sz="1600" b="1" dirty="0" err="1" smtClean="0"/>
              <a:t>pC</a:t>
            </a:r>
            <a:r>
              <a:rPr lang="en-US" sz="1600" b="1" dirty="0" smtClean="0"/>
              <a:t>, 1 mm </a:t>
            </a:r>
            <a:r>
              <a:rPr lang="en-US" sz="1600" b="1" dirty="0" err="1" smtClean="0"/>
              <a:t>mrad</a:t>
            </a:r>
            <a:r>
              <a:rPr lang="en-US" sz="1600" b="1" dirty="0" smtClean="0"/>
              <a:t> injector</a:t>
            </a:r>
          </a:p>
          <a:p>
            <a:pPr marL="342900" indent="-342900">
              <a:buFont typeface="Arial" charset="0"/>
              <a:buChar char="•"/>
            </a:pPr>
            <a:r>
              <a:rPr lang="en-US" sz="1600" b="1" dirty="0" smtClean="0"/>
              <a:t>4.68 MHz CW repetition rate</a:t>
            </a:r>
          </a:p>
          <a:p>
            <a:pPr marL="342900" indent="-342900">
              <a:buFont typeface="Arial" charset="0"/>
              <a:buChar char="•"/>
            </a:pPr>
            <a:r>
              <a:rPr lang="en-US" sz="1600" b="1" dirty="0" smtClean="0"/>
              <a:t>Incorporates recirculation and energy recovery</a:t>
            </a:r>
          </a:p>
          <a:p>
            <a:pPr marL="342900" indent="-342900">
              <a:buFont typeface="Arial" charset="0"/>
              <a:buChar char="•"/>
            </a:pPr>
            <a:r>
              <a:rPr lang="en-US" sz="1600" b="1" dirty="0" smtClean="0"/>
              <a:t>10 nm fundamental output, 10 nm/H harmonic</a:t>
            </a:r>
          </a:p>
          <a:p>
            <a:pPr marL="342900" indent="-342900">
              <a:buFont typeface="Arial" charset="0"/>
              <a:buChar char="•"/>
            </a:pPr>
            <a:r>
              <a:rPr lang="en-US" sz="1600" b="1" dirty="0" smtClean="0"/>
              <a:t>Baseline: seeded amplifier operation using HHG</a:t>
            </a:r>
          </a:p>
          <a:p>
            <a:pPr marL="342900" indent="-342900">
              <a:buFont typeface="Arial" charset="0"/>
              <a:buChar char="•"/>
            </a:pPr>
            <a:r>
              <a:rPr lang="en-US" sz="1600" b="1" dirty="0" smtClean="0"/>
              <a:t>HGHG and oscillator capability</a:t>
            </a:r>
          </a:p>
          <a:p>
            <a:pPr marL="342900" indent="-342900">
              <a:buFont typeface="Arial" charset="0"/>
              <a:buChar char="•"/>
            </a:pPr>
            <a:r>
              <a:rPr lang="en-US" sz="1600" b="1" dirty="0" smtClean="0"/>
              <a:t>THz </a:t>
            </a:r>
            <a:r>
              <a:rPr lang="en-US" sz="1400" b="1" dirty="0" smtClean="0"/>
              <a:t>Wiggler for  synchronized pump/probe</a:t>
            </a:r>
          </a:p>
          <a:p>
            <a:endParaRPr lang="en-US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08919" y="0"/>
            <a:ext cx="8464378" cy="728029"/>
          </a:xfrm>
        </p:spPr>
        <p:txBody>
          <a:bodyPr/>
          <a:lstStyle/>
          <a:p>
            <a:r>
              <a:rPr lang="en-US" dirty="0" smtClean="0"/>
              <a:t>ERL and hybrid light source proposals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815340"/>
            <a:ext cx="2621280" cy="261366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98122" y="919303"/>
            <a:ext cx="4075175" cy="227839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95963" y="3561216"/>
            <a:ext cx="4077334" cy="261098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5"/>
          <a:srcRect l="788" t="1262" r="654"/>
          <a:stretch/>
        </p:blipFill>
        <p:spPr>
          <a:xfrm>
            <a:off x="0" y="3693795"/>
            <a:ext cx="4572000" cy="233388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08919" y="6133420"/>
            <a:ext cx="415740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UK </a:t>
            </a:r>
            <a:r>
              <a:rPr lang="en-US" sz="1600" dirty="0" err="1" smtClean="0"/>
              <a:t>Daresbury</a:t>
            </a:r>
            <a:r>
              <a:rPr lang="en-US" sz="1600" dirty="0" smtClean="0"/>
              <a:t> ERL Photon Source Concept</a:t>
            </a:r>
            <a:endParaRPr lang="en-US" sz="1600" dirty="0"/>
          </a:p>
        </p:txBody>
      </p:sp>
      <p:sp>
        <p:nvSpPr>
          <p:cNvPr id="11" name="TextBox 10"/>
          <p:cNvSpPr txBox="1"/>
          <p:nvPr/>
        </p:nvSpPr>
        <p:spPr>
          <a:xfrm>
            <a:off x="5423024" y="6133420"/>
            <a:ext cx="305073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CORNELL/CESR ERL Concept</a:t>
            </a:r>
            <a:endParaRPr lang="en-US" sz="1600" dirty="0"/>
          </a:p>
        </p:txBody>
      </p:sp>
      <p:sp>
        <p:nvSpPr>
          <p:cNvPr id="12" name="TextBox 11"/>
          <p:cNvSpPr txBox="1"/>
          <p:nvPr/>
        </p:nvSpPr>
        <p:spPr>
          <a:xfrm>
            <a:off x="5914904" y="3197696"/>
            <a:ext cx="186501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APS ERL Concept</a:t>
            </a:r>
            <a:endParaRPr lang="en-US" sz="1600" dirty="0"/>
          </a:p>
        </p:txBody>
      </p:sp>
      <p:sp>
        <p:nvSpPr>
          <p:cNvPr id="13" name="TextBox 12"/>
          <p:cNvSpPr txBox="1"/>
          <p:nvPr/>
        </p:nvSpPr>
        <p:spPr>
          <a:xfrm>
            <a:off x="2391182" y="3207391"/>
            <a:ext cx="137459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LUX at LBNL</a:t>
            </a:r>
            <a:endParaRPr lang="en-US" sz="1600" dirty="0"/>
          </a:p>
        </p:txBody>
      </p:sp>
      <p:sp>
        <p:nvSpPr>
          <p:cNvPr id="14" name="TextBox 13"/>
          <p:cNvSpPr txBox="1"/>
          <p:nvPr/>
        </p:nvSpPr>
        <p:spPr>
          <a:xfrm rot="19755107">
            <a:off x="-363306" y="3243861"/>
            <a:ext cx="9870610" cy="584776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3200" dirty="0" smtClean="0"/>
              <a:t>Made OBSOLETE by diffraction limited storage rings!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Content Placeholder 3" descr="APSatJLab-1.jpg"/>
          <p:cNvPicPr>
            <a:picLocks noChangeAspect="1"/>
          </p:cNvPicPr>
          <p:nvPr/>
        </p:nvPicPr>
        <p:blipFill>
          <a:blip r:embed="rId2"/>
          <a:srcRect l="2256" t="24297" r="33343" b="8099"/>
          <a:stretch>
            <a:fillRect/>
          </a:stretch>
        </p:blipFill>
        <p:spPr>
          <a:xfrm>
            <a:off x="381000" y="877454"/>
            <a:ext cx="8382000" cy="544714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What if? Light </a:t>
            </a:r>
            <a:r>
              <a:rPr lang="en-US" dirty="0" smtClean="0"/>
              <a:t>source at </a:t>
            </a:r>
            <a:r>
              <a:rPr lang="en-US" dirty="0" err="1" smtClean="0"/>
              <a:t>Jlab</a:t>
            </a:r>
            <a:r>
              <a:rPr lang="en-US" dirty="0" smtClean="0"/>
              <a:t>?</a:t>
            </a:r>
            <a:endParaRPr lang="en-US" dirty="0"/>
          </a:p>
        </p:txBody>
      </p:sp>
      <p:grpSp>
        <p:nvGrpSpPr>
          <p:cNvPr id="3" name="Group 4"/>
          <p:cNvGrpSpPr/>
          <p:nvPr/>
        </p:nvGrpSpPr>
        <p:grpSpPr>
          <a:xfrm>
            <a:off x="2405310" y="1722842"/>
            <a:ext cx="5389755" cy="937769"/>
            <a:chOff x="3114460" y="1370844"/>
            <a:chExt cx="5936623" cy="1007975"/>
          </a:xfrm>
        </p:grpSpPr>
        <p:cxnSp>
          <p:nvCxnSpPr>
            <p:cNvPr id="6" name="Straight Connector 5"/>
            <p:cNvCxnSpPr/>
            <p:nvPr/>
          </p:nvCxnSpPr>
          <p:spPr>
            <a:xfrm flipV="1">
              <a:off x="3114460" y="1501881"/>
              <a:ext cx="2116622" cy="876938"/>
            </a:xfrm>
            <a:prstGeom prst="line">
              <a:avLst/>
            </a:prstGeom>
            <a:ln w="38100">
              <a:solidFill>
                <a:srgbClr val="FF0000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/>
            <p:cNvCxnSpPr/>
            <p:nvPr/>
          </p:nvCxnSpPr>
          <p:spPr>
            <a:xfrm flipV="1">
              <a:off x="5231082" y="1370844"/>
              <a:ext cx="3820001" cy="131037"/>
            </a:xfrm>
            <a:prstGeom prst="line">
              <a:avLst/>
            </a:prstGeom>
            <a:ln w="38100">
              <a:solidFill>
                <a:srgbClr val="FF0000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6" name="Group 25"/>
          <p:cNvGrpSpPr/>
          <p:nvPr/>
        </p:nvGrpSpPr>
        <p:grpSpPr>
          <a:xfrm>
            <a:off x="4166121" y="2095500"/>
            <a:ext cx="2910603" cy="2394837"/>
            <a:chOff x="4166121" y="2095500"/>
            <a:chExt cx="2910603" cy="2394837"/>
          </a:xfrm>
        </p:grpSpPr>
        <p:sp>
          <p:nvSpPr>
            <p:cNvPr id="28" name="Arc 27"/>
            <p:cNvSpPr/>
            <p:nvPr/>
          </p:nvSpPr>
          <p:spPr>
            <a:xfrm>
              <a:off x="4166121" y="3236883"/>
              <a:ext cx="697979" cy="636915"/>
            </a:xfrm>
            <a:prstGeom prst="arc">
              <a:avLst>
                <a:gd name="adj1" fmla="val 19989946"/>
                <a:gd name="adj2" fmla="val 21187758"/>
              </a:avLst>
            </a:prstGeom>
            <a:ln w="38100" cap="flat" cmpd="sng" algn="ctr">
              <a:solidFill>
                <a:srgbClr val="FF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Arc 12"/>
            <p:cNvSpPr/>
            <p:nvPr/>
          </p:nvSpPr>
          <p:spPr>
            <a:xfrm>
              <a:off x="6378745" y="3172057"/>
              <a:ext cx="697979" cy="636915"/>
            </a:xfrm>
            <a:prstGeom prst="arc">
              <a:avLst>
                <a:gd name="adj1" fmla="val 18603184"/>
                <a:gd name="adj2" fmla="val 4130431"/>
              </a:avLst>
            </a:prstGeom>
            <a:ln w="38100" cap="flat" cmpd="sng" algn="ctr">
              <a:solidFill>
                <a:srgbClr val="FF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Arc 13"/>
            <p:cNvSpPr/>
            <p:nvPr/>
          </p:nvSpPr>
          <p:spPr>
            <a:xfrm>
              <a:off x="4997450" y="3853422"/>
              <a:ext cx="697979" cy="636915"/>
            </a:xfrm>
            <a:prstGeom prst="arc">
              <a:avLst>
                <a:gd name="adj1" fmla="val 4187798"/>
                <a:gd name="adj2" fmla="val 10080607"/>
              </a:avLst>
            </a:prstGeom>
            <a:ln w="38100" cap="flat" cmpd="sng" algn="ctr">
              <a:solidFill>
                <a:srgbClr val="FF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6" name="Straight Connector 15"/>
            <p:cNvCxnSpPr/>
            <p:nvPr/>
          </p:nvCxnSpPr>
          <p:spPr>
            <a:xfrm rot="16200000" flipH="1">
              <a:off x="4567242" y="3821113"/>
              <a:ext cx="742943" cy="149222"/>
            </a:xfrm>
            <a:prstGeom prst="line">
              <a:avLst/>
            </a:prstGeom>
            <a:ln w="38100" cap="flat" cmpd="sng" algn="ctr">
              <a:solidFill>
                <a:srgbClr val="FF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>
              <a:stCxn id="25" idx="0"/>
              <a:endCxn id="13" idx="0"/>
            </p:cNvCxnSpPr>
            <p:nvPr/>
          </p:nvCxnSpPr>
          <p:spPr>
            <a:xfrm>
              <a:off x="6466594" y="2983657"/>
              <a:ext cx="473558" cy="254184"/>
            </a:xfrm>
            <a:prstGeom prst="line">
              <a:avLst/>
            </a:prstGeom>
            <a:ln w="38100" cap="flat" cmpd="sng" algn="ctr">
              <a:solidFill>
                <a:srgbClr val="FF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Arc 24"/>
            <p:cNvSpPr/>
            <p:nvPr/>
          </p:nvSpPr>
          <p:spPr>
            <a:xfrm>
              <a:off x="6327945" y="2411084"/>
              <a:ext cx="697979" cy="636915"/>
            </a:xfrm>
            <a:prstGeom prst="arc">
              <a:avLst>
                <a:gd name="adj1" fmla="val 7776946"/>
                <a:gd name="adj2" fmla="val 9829316"/>
              </a:avLst>
            </a:prstGeom>
            <a:ln w="38100" cap="flat" cmpd="sng" algn="ctr">
              <a:solidFill>
                <a:srgbClr val="FF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Arc 37"/>
            <p:cNvSpPr/>
            <p:nvPr/>
          </p:nvSpPr>
          <p:spPr>
            <a:xfrm>
              <a:off x="4699000" y="2095500"/>
              <a:ext cx="1628945" cy="1619250"/>
            </a:xfrm>
            <a:prstGeom prst="arc">
              <a:avLst>
                <a:gd name="adj1" fmla="val 4230391"/>
                <a:gd name="adj2" fmla="val 4130431"/>
              </a:avLst>
            </a:prstGeom>
            <a:ln w="38100" cap="flat" cmpd="sng" algn="ctr">
              <a:solidFill>
                <a:srgbClr val="FF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1" name="Group 30"/>
          <p:cNvGrpSpPr/>
          <p:nvPr/>
        </p:nvGrpSpPr>
        <p:grpSpPr>
          <a:xfrm>
            <a:off x="4997451" y="2587323"/>
            <a:ext cx="3496296" cy="2621431"/>
            <a:chOff x="4997451" y="2587323"/>
            <a:chExt cx="3496296" cy="2621431"/>
          </a:xfrm>
        </p:grpSpPr>
        <p:grpSp>
          <p:nvGrpSpPr>
            <p:cNvPr id="23" name="Group 22"/>
            <p:cNvGrpSpPr/>
            <p:nvPr/>
          </p:nvGrpSpPr>
          <p:grpSpPr>
            <a:xfrm>
              <a:off x="4997451" y="3047999"/>
              <a:ext cx="2908300" cy="2160755"/>
              <a:chOff x="4997451" y="3047999"/>
              <a:chExt cx="2908300" cy="2160755"/>
            </a:xfrm>
          </p:grpSpPr>
          <p:sp>
            <p:nvSpPr>
              <p:cNvPr id="40" name="Arc 39"/>
              <p:cNvSpPr/>
              <p:nvPr/>
            </p:nvSpPr>
            <p:spPr>
              <a:xfrm>
                <a:off x="5162550" y="4489446"/>
                <a:ext cx="718539" cy="719308"/>
              </a:xfrm>
              <a:prstGeom prst="arc">
                <a:avLst>
                  <a:gd name="adj1" fmla="val 3811387"/>
                  <a:gd name="adj2" fmla="val 14783827"/>
                </a:avLst>
              </a:prstGeom>
              <a:ln w="38100" cap="flat" cmpd="sng" algn="ctr">
                <a:solidFill>
                  <a:srgbClr val="FF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41" name="Straight Connector 40"/>
              <p:cNvCxnSpPr>
                <a:stCxn id="39" idx="2"/>
              </p:cNvCxnSpPr>
              <p:nvPr/>
            </p:nvCxnSpPr>
            <p:spPr>
              <a:xfrm rot="10800000" flipV="1">
                <a:off x="5594350" y="4376936"/>
                <a:ext cx="1698402" cy="831817"/>
              </a:xfrm>
              <a:prstGeom prst="line">
                <a:avLst/>
              </a:prstGeom>
              <a:ln w="38100" cap="flat" cmpd="sng" algn="ctr">
                <a:solidFill>
                  <a:srgbClr val="FF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Straight Connector 33"/>
              <p:cNvCxnSpPr/>
              <p:nvPr/>
            </p:nvCxnSpPr>
            <p:spPr>
              <a:xfrm rot="10800000" flipV="1">
                <a:off x="4997451" y="3321049"/>
                <a:ext cx="2797615" cy="1371599"/>
              </a:xfrm>
              <a:prstGeom prst="line">
                <a:avLst/>
              </a:prstGeom>
              <a:ln w="38100" cap="flat" cmpd="sng" algn="ctr">
                <a:solidFill>
                  <a:srgbClr val="FF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9" name="Arc 38"/>
              <p:cNvSpPr/>
              <p:nvPr/>
            </p:nvSpPr>
            <p:spPr>
              <a:xfrm>
                <a:off x="6750050" y="3676651"/>
                <a:ext cx="821713" cy="719308"/>
              </a:xfrm>
              <a:prstGeom prst="arc">
                <a:avLst>
                  <a:gd name="adj1" fmla="val 14573666"/>
                  <a:gd name="adj2" fmla="val 4130431"/>
                </a:avLst>
              </a:prstGeom>
              <a:ln w="38100" cap="flat" cmpd="sng" algn="ctr">
                <a:solidFill>
                  <a:srgbClr val="FF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48" name="Straight Connector 47"/>
              <p:cNvCxnSpPr/>
              <p:nvPr/>
            </p:nvCxnSpPr>
            <p:spPr>
              <a:xfrm rot="10800000" flipV="1">
                <a:off x="7025924" y="3047999"/>
                <a:ext cx="638526" cy="628652"/>
              </a:xfrm>
              <a:prstGeom prst="line">
                <a:avLst/>
              </a:prstGeom>
              <a:ln w="38100" cap="flat" cmpd="sng" algn="ctr">
                <a:solidFill>
                  <a:srgbClr val="FF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Straight Connector 49"/>
              <p:cNvCxnSpPr>
                <a:endCxn id="39" idx="0"/>
              </p:cNvCxnSpPr>
              <p:nvPr/>
            </p:nvCxnSpPr>
            <p:spPr>
              <a:xfrm rot="10800000" flipV="1">
                <a:off x="6992912" y="3524251"/>
                <a:ext cx="912839" cy="183840"/>
              </a:xfrm>
              <a:prstGeom prst="line">
                <a:avLst/>
              </a:prstGeom>
              <a:ln w="38100" cap="flat" cmpd="sng" algn="ctr">
                <a:solidFill>
                  <a:srgbClr val="FF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7" name="TextBox 26"/>
            <p:cNvSpPr txBox="1"/>
            <p:nvPr/>
          </p:nvSpPr>
          <p:spPr>
            <a:xfrm>
              <a:off x="7905751" y="3375382"/>
              <a:ext cx="58799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>
                  <a:solidFill>
                    <a:srgbClr val="FF0000"/>
                  </a:solidFill>
                </a:rPr>
                <a:t>XFEL</a:t>
              </a:r>
              <a:endParaRPr lang="en-US" sz="1200" b="1" dirty="0">
                <a:solidFill>
                  <a:srgbClr val="FF0000"/>
                </a:solidFill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 rot="20067889">
              <a:off x="7766787" y="3038798"/>
              <a:ext cx="58799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>
                  <a:solidFill>
                    <a:srgbClr val="FF0000"/>
                  </a:solidFill>
                </a:rPr>
                <a:t>XFEL</a:t>
              </a:r>
              <a:endParaRPr lang="en-US" sz="1200" b="1" dirty="0">
                <a:solidFill>
                  <a:srgbClr val="FF0000"/>
                </a:solidFill>
              </a:endParaRPr>
            </a:p>
          </p:txBody>
        </p:sp>
        <p:sp>
          <p:nvSpPr>
            <p:cNvPr id="30" name="TextBox 29"/>
            <p:cNvSpPr txBox="1"/>
            <p:nvPr/>
          </p:nvSpPr>
          <p:spPr>
            <a:xfrm rot="18748142">
              <a:off x="7526476" y="2742821"/>
              <a:ext cx="58799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>
                  <a:solidFill>
                    <a:srgbClr val="FF0000"/>
                  </a:solidFill>
                </a:rPr>
                <a:t>XFEL</a:t>
              </a:r>
              <a:endParaRPr lang="en-US" sz="1200" b="1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33" name="Group 32"/>
          <p:cNvGrpSpPr/>
          <p:nvPr/>
        </p:nvGrpSpPr>
        <p:grpSpPr>
          <a:xfrm>
            <a:off x="5403545" y="3815253"/>
            <a:ext cx="1633821" cy="595694"/>
            <a:chOff x="5403545" y="3815253"/>
            <a:chExt cx="1633821" cy="595694"/>
          </a:xfrm>
        </p:grpSpPr>
        <p:pic>
          <p:nvPicPr>
            <p:cNvPr id="21" name="Picture 20"/>
            <p:cNvPicPr>
              <a:picLocks noChangeAspect="1"/>
            </p:cNvPicPr>
            <p:nvPr/>
          </p:nvPicPr>
          <p:blipFill rotWithShape="1">
            <a:blip r:embed="rId3"/>
            <a:srcRect l="2042" t="34326" r="18644" b="40186"/>
            <a:stretch/>
          </p:blipFill>
          <p:spPr>
            <a:xfrm rot="20040000">
              <a:off x="5403545" y="3854187"/>
              <a:ext cx="1633821" cy="556760"/>
            </a:xfrm>
            <a:prstGeom prst="rect">
              <a:avLst/>
            </a:prstGeom>
          </p:spPr>
        </p:pic>
        <p:sp>
          <p:nvSpPr>
            <p:cNvPr id="32" name="TextBox 31"/>
            <p:cNvSpPr txBox="1"/>
            <p:nvPr/>
          </p:nvSpPr>
          <p:spPr>
            <a:xfrm rot="20067889">
              <a:off x="5791648" y="3815253"/>
              <a:ext cx="71047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>
                  <a:solidFill>
                    <a:srgbClr val="FF0000"/>
                  </a:solidFill>
                </a:rPr>
                <a:t>XFELO</a:t>
              </a:r>
              <a:endParaRPr lang="en-US" sz="1200" b="1" dirty="0">
                <a:solidFill>
                  <a:srgbClr val="FF0000"/>
                </a:solidFill>
              </a:endParaRPr>
            </a:p>
          </p:txBody>
        </p:sp>
      </p:grp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588138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/>
        </p:nvGrpSpPr>
        <p:grpSpPr>
          <a:xfrm>
            <a:off x="6633020" y="3560124"/>
            <a:ext cx="2364440" cy="1353704"/>
            <a:chOff x="7060119" y="4711411"/>
            <a:chExt cx="1521792" cy="805264"/>
          </a:xfrm>
        </p:grpSpPr>
        <p:pic>
          <p:nvPicPr>
            <p:cNvPr id="9" name="Picture 8" descr="image(5).png"/>
            <p:cNvPicPr>
              <a:picLocks noChangeAspect="1"/>
            </p:cNvPicPr>
            <p:nvPr/>
          </p:nvPicPr>
          <p:blipFill>
            <a:blip r:embed="rId2"/>
            <a:srcRect l="27286" t="5189" r="12763" b="1297"/>
            <a:stretch>
              <a:fillRect/>
            </a:stretch>
          </p:blipFill>
          <p:spPr>
            <a:xfrm flipH="1">
              <a:off x="7060119" y="4711411"/>
              <a:ext cx="1521792" cy="805264"/>
            </a:xfrm>
            <a:prstGeom prst="rect">
              <a:avLst/>
            </a:prstGeom>
          </p:spPr>
        </p:pic>
        <p:sp>
          <p:nvSpPr>
            <p:cNvPr id="10" name="TextBox 9"/>
            <p:cNvSpPr txBox="1"/>
            <p:nvPr/>
          </p:nvSpPr>
          <p:spPr>
            <a:xfrm>
              <a:off x="7411086" y="4771233"/>
              <a:ext cx="569387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dirty="0" smtClean="0"/>
                <a:t>Injector</a:t>
              </a:r>
              <a:endParaRPr lang="en-US" sz="900" dirty="0"/>
            </a:p>
          </p:txBody>
        </p:sp>
      </p:grpSp>
      <p:grpSp>
        <p:nvGrpSpPr>
          <p:cNvPr id="5" name="Group 4"/>
          <p:cNvGrpSpPr>
            <a:grpSpLocks noChangeAspect="1"/>
          </p:cNvGrpSpPr>
          <p:nvPr/>
        </p:nvGrpSpPr>
        <p:grpSpPr>
          <a:xfrm>
            <a:off x="6197541" y="5185058"/>
            <a:ext cx="2690060" cy="1308021"/>
            <a:chOff x="2423101" y="1319223"/>
            <a:chExt cx="1827206" cy="888467"/>
          </a:xfrm>
        </p:grpSpPr>
        <p:pic>
          <p:nvPicPr>
            <p:cNvPr id="6" name="Picture 5">
              <a:extLst>
                <a:ext uri="{FF2B5EF4-FFF2-40B4-BE49-F238E27FC236}">
                  <a16:creationId xmlns:mc="http://schemas.openxmlformats.org/markup-compatibility/2006" xmlns:mv="urn:schemas-microsoft-com:mac:vml" xmlns:a16="http://schemas.microsoft.com/office/drawing/2014/main" xmlns:p="http://schemas.openxmlformats.org/presentationml/2006/main" xmlns:r="http://schemas.openxmlformats.org/officeDocument/2006/relationships" xmlns:a="http://schemas.openxmlformats.org/drawingml/2006/main" xmlns="" id="{A841B273-73D8-4BA1-A624-801419DBF46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700487" y="1319223"/>
              <a:ext cx="1470188" cy="789852"/>
            </a:xfrm>
            <a:prstGeom prst="rect">
              <a:avLst/>
            </a:prstGeom>
          </p:spPr>
        </p:pic>
        <p:sp>
          <p:nvSpPr>
            <p:cNvPr id="7" name="TextBox 6">
              <a:extLst>
                <a:ext uri="{FF2B5EF4-FFF2-40B4-BE49-F238E27FC236}">
                  <a16:creationId xmlns="" xmlns:a="http://schemas.openxmlformats.org/drawingml/2006/main" xmlns:r="http://schemas.openxmlformats.org/officeDocument/2006/relationships" xmlns:p="http://schemas.openxmlformats.org/presentationml/2006/main" xmlns:a16="http://schemas.microsoft.com/office/drawing/2014/main" xmlns:mv="urn:schemas-microsoft-com:mac:vml" xmlns:mc="http://schemas.openxmlformats.org/markup-compatibility/2006" id="{09308C39-9690-48CC-97E8-FD9B4D490896}"/>
                </a:ext>
              </a:extLst>
            </p:cNvPr>
            <p:cNvSpPr txBox="1"/>
            <p:nvPr/>
          </p:nvSpPr>
          <p:spPr>
            <a:xfrm>
              <a:off x="2423101" y="2050899"/>
              <a:ext cx="1827206" cy="15679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900" dirty="0" smtClean="0"/>
                <a:t>Cooler- </a:t>
              </a:r>
              <a:r>
                <a:rPr lang="en-US" altLang="zh-CN" sz="900" dirty="0"/>
                <a:t>591 MHz</a:t>
              </a:r>
              <a:r>
                <a:rPr lang="en-US" altLang="zh-CN" sz="900" dirty="0" smtClean="0"/>
                <a:t> ERL cavity</a:t>
              </a:r>
              <a:endParaRPr lang="en-US" sz="900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8919" y="0"/>
            <a:ext cx="8464378" cy="728029"/>
          </a:xfrm>
        </p:spPr>
        <p:txBody>
          <a:bodyPr>
            <a:normAutofit/>
          </a:bodyPr>
          <a:lstStyle/>
          <a:p>
            <a:r>
              <a:rPr lang="en-US" dirty="0" smtClean="0"/>
              <a:t>EIC high </a:t>
            </a:r>
            <a:r>
              <a:rPr lang="en-US" dirty="0"/>
              <a:t>energy electron cooling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0776" y="966055"/>
            <a:ext cx="8464378" cy="2663515"/>
          </a:xfrm>
        </p:spPr>
        <p:txBody>
          <a:bodyPr>
            <a:normAutofit/>
          </a:bodyPr>
          <a:lstStyle/>
          <a:p>
            <a:r>
              <a:rPr lang="en-US" sz="1800" dirty="0"/>
              <a:t>Single Pass </a:t>
            </a:r>
            <a:r>
              <a:rPr lang="en-US" sz="1800" b="1" dirty="0">
                <a:solidFill>
                  <a:srgbClr val="000000"/>
                </a:solidFill>
              </a:rPr>
              <a:t>150 </a:t>
            </a:r>
            <a:r>
              <a:rPr lang="en-US" sz="1800" b="1" dirty="0" err="1">
                <a:solidFill>
                  <a:srgbClr val="000000"/>
                </a:solidFill>
              </a:rPr>
              <a:t>MeV</a:t>
            </a:r>
            <a:r>
              <a:rPr lang="en-US" sz="1800" b="1" dirty="0">
                <a:solidFill>
                  <a:srgbClr val="000000"/>
                </a:solidFill>
              </a:rPr>
              <a:t> </a:t>
            </a:r>
            <a:r>
              <a:rPr lang="en-US" sz="1800" b="1" dirty="0" smtClean="0">
                <a:solidFill>
                  <a:srgbClr val="000000"/>
                </a:solidFill>
              </a:rPr>
              <a:t>ERL</a:t>
            </a:r>
            <a:r>
              <a:rPr lang="en-US" sz="1800" dirty="0" smtClean="0"/>
              <a:t>, 98.5 MHz bunch frequency</a:t>
            </a:r>
          </a:p>
          <a:p>
            <a:r>
              <a:rPr lang="en-US" sz="1800" b="1" dirty="0" smtClean="0">
                <a:solidFill>
                  <a:srgbClr val="000000"/>
                </a:solidFill>
              </a:rPr>
              <a:t>8 </a:t>
            </a:r>
            <a:r>
              <a:rPr lang="en-US" sz="1800" b="1" dirty="0" err="1" smtClean="0">
                <a:solidFill>
                  <a:srgbClr val="000000"/>
                </a:solidFill>
              </a:rPr>
              <a:t>x</a:t>
            </a:r>
            <a:r>
              <a:rPr lang="en-US" sz="1800" b="1" dirty="0" smtClean="0">
                <a:solidFill>
                  <a:srgbClr val="000000"/>
                </a:solidFill>
              </a:rPr>
              <a:t> </a:t>
            </a:r>
            <a:r>
              <a:rPr lang="en-US" sz="1800" b="1" dirty="0">
                <a:solidFill>
                  <a:srgbClr val="000000"/>
                </a:solidFill>
              </a:rPr>
              <a:t>591 MHz, 5-cell </a:t>
            </a:r>
            <a:r>
              <a:rPr lang="en-US" sz="1800" dirty="0" smtClean="0"/>
              <a:t>elliptical + </a:t>
            </a:r>
            <a:r>
              <a:rPr lang="en-US" sz="1800" b="1" dirty="0" smtClean="0">
                <a:solidFill>
                  <a:srgbClr val="000000"/>
                </a:solidFill>
              </a:rPr>
              <a:t>1.77 GHz </a:t>
            </a:r>
            <a:r>
              <a:rPr lang="en-US" sz="1800" dirty="0" smtClean="0"/>
              <a:t>third harmonic</a:t>
            </a:r>
          </a:p>
          <a:p>
            <a:r>
              <a:rPr lang="en-US" sz="1800" dirty="0"/>
              <a:t>Maximum 180 MV installed voltage, </a:t>
            </a:r>
            <a:r>
              <a:rPr lang="en-US" sz="1800" dirty="0" err="1"/>
              <a:t>Eacc</a:t>
            </a:r>
            <a:r>
              <a:rPr lang="en-US" sz="1800" dirty="0"/>
              <a:t> </a:t>
            </a:r>
            <a:r>
              <a:rPr lang="en-US" sz="1800" b="1" dirty="0">
                <a:solidFill>
                  <a:srgbClr val="000000"/>
                </a:solidFill>
              </a:rPr>
              <a:t>15.8 MV/</a:t>
            </a:r>
            <a:r>
              <a:rPr lang="en-US" sz="1800" b="1" dirty="0" err="1">
                <a:solidFill>
                  <a:srgbClr val="000000"/>
                </a:solidFill>
              </a:rPr>
              <a:t>m</a:t>
            </a:r>
            <a:endParaRPr lang="en-US" sz="1800" b="1" dirty="0" smtClean="0">
              <a:solidFill>
                <a:srgbClr val="000000"/>
              </a:solidFill>
            </a:endParaRPr>
          </a:p>
          <a:p>
            <a:r>
              <a:rPr lang="en-US" sz="1800" dirty="0" smtClean="0"/>
              <a:t>8 </a:t>
            </a:r>
            <a:r>
              <a:rPr lang="en-US" sz="1800" dirty="0" err="1" smtClean="0"/>
              <a:t>x</a:t>
            </a:r>
            <a:r>
              <a:rPr lang="en-US" sz="1800" dirty="0" smtClean="0"/>
              <a:t> </a:t>
            </a:r>
            <a:r>
              <a:rPr lang="en-US" sz="1800" dirty="0"/>
              <a:t>591 MHz, </a:t>
            </a:r>
            <a:r>
              <a:rPr lang="en-US" sz="1800" b="1" dirty="0">
                <a:solidFill>
                  <a:srgbClr val="000000"/>
                </a:solidFill>
              </a:rPr>
              <a:t>65 kW CW</a:t>
            </a:r>
            <a:r>
              <a:rPr lang="en-US" sz="1800" dirty="0"/>
              <a:t>,</a:t>
            </a:r>
            <a:r>
              <a:rPr lang="en-US" sz="1800" dirty="0" smtClean="0"/>
              <a:t> SSA </a:t>
            </a:r>
            <a:r>
              <a:rPr lang="en-US" sz="1800" dirty="0"/>
              <a:t>RF Power Amplifiers</a:t>
            </a:r>
          </a:p>
          <a:p>
            <a:r>
              <a:rPr lang="en-US" sz="1800" b="1" dirty="0">
                <a:solidFill>
                  <a:srgbClr val="000000"/>
                </a:solidFill>
              </a:rPr>
              <a:t>1 </a:t>
            </a:r>
            <a:r>
              <a:rPr lang="en-US" sz="1800" b="1" dirty="0" err="1">
                <a:solidFill>
                  <a:srgbClr val="000000"/>
                </a:solidFill>
              </a:rPr>
              <a:t>nC</a:t>
            </a:r>
            <a:r>
              <a:rPr lang="en-US" sz="1800" b="1" dirty="0">
                <a:solidFill>
                  <a:srgbClr val="000000"/>
                </a:solidFill>
              </a:rPr>
              <a:t> </a:t>
            </a:r>
            <a:r>
              <a:rPr lang="en-US" sz="1800" dirty="0"/>
              <a:t>per bunch,</a:t>
            </a:r>
            <a:r>
              <a:rPr lang="en-US" sz="1800" dirty="0" smtClean="0"/>
              <a:t> </a:t>
            </a:r>
            <a:r>
              <a:rPr lang="en-US" sz="1800" b="1" dirty="0" smtClean="0">
                <a:solidFill>
                  <a:srgbClr val="000000"/>
                </a:solidFill>
              </a:rPr>
              <a:t>~100 </a:t>
            </a:r>
            <a:r>
              <a:rPr lang="en-US" sz="1800" b="1" dirty="0" err="1">
                <a:solidFill>
                  <a:srgbClr val="000000"/>
                </a:solidFill>
              </a:rPr>
              <a:t>mA</a:t>
            </a:r>
            <a:r>
              <a:rPr lang="en-US" sz="1800" b="1" dirty="0">
                <a:solidFill>
                  <a:srgbClr val="000000"/>
                </a:solidFill>
              </a:rPr>
              <a:t> </a:t>
            </a:r>
            <a:r>
              <a:rPr lang="en-US" sz="1800" dirty="0"/>
              <a:t>single pass current</a:t>
            </a:r>
            <a:endParaRPr lang="en-US" sz="1800" dirty="0" smtClean="0"/>
          </a:p>
          <a:p>
            <a:r>
              <a:rPr lang="en-US" sz="1800" dirty="0" smtClean="0"/>
              <a:t>Injector: DC photocathode gun, 197 MHz </a:t>
            </a:r>
            <a:r>
              <a:rPr lang="en-US" sz="1800" dirty="0" err="1" smtClean="0"/>
              <a:t>buncher</a:t>
            </a:r>
            <a:r>
              <a:rPr lang="en-US" sz="1800" dirty="0" smtClean="0"/>
              <a:t>, 591 MHz acceleration, 1.77 GHz </a:t>
            </a:r>
            <a:r>
              <a:rPr lang="en-US" sz="1800" dirty="0" err="1" smtClean="0"/>
              <a:t>linearizer</a:t>
            </a:r>
            <a:r>
              <a:rPr lang="en-US" sz="1800" dirty="0" smtClean="0"/>
              <a:t>.</a:t>
            </a:r>
          </a:p>
          <a:p>
            <a:endParaRPr lang="en-US" sz="1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C5830-40F3-F04E-B2E3-10E6672BA8FF}" type="slidenum">
              <a:rPr lang="en-US" smtClean="0"/>
              <a:pPr/>
              <a:t>15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mc="http://schemas.openxmlformats.org/markup-compatibility/2006" xmlns:mv="urn:schemas-microsoft-com:mac:vml" xmlns:a16="http://schemas.microsoft.com/office/drawing/2014/main" xmlns:p="http://schemas.openxmlformats.org/presentationml/2006/main" xmlns:r="http://schemas.openxmlformats.org/officeDocument/2006/relationships" xmlns:a="http://schemas.openxmlformats.org/drawingml/2006/main" xmlns="" id="{CDD735FF-9323-7F46-A414-A0C4D55CE9BA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689" r="1947"/>
          <a:stretch/>
        </p:blipFill>
        <p:spPr>
          <a:xfrm>
            <a:off x="0" y="3429000"/>
            <a:ext cx="9144000" cy="2196021"/>
          </a:xfrm>
          <a:prstGeom prst="rect">
            <a:avLst/>
          </a:prstGeom>
        </p:spPr>
      </p:pic>
      <p:cxnSp>
        <p:nvCxnSpPr>
          <p:cNvPr id="13" name="Straight Arrow Connector 12"/>
          <p:cNvCxnSpPr/>
          <p:nvPr/>
        </p:nvCxnSpPr>
        <p:spPr>
          <a:xfrm rot="5400000" flipH="1" flipV="1">
            <a:off x="7238432" y="5203648"/>
            <a:ext cx="528178" cy="314571"/>
          </a:xfrm>
          <a:prstGeom prst="straightConnector1">
            <a:avLst/>
          </a:prstGeom>
          <a:ln w="19050" cap="flat" cmpd="sng" algn="ctr">
            <a:solidFill>
              <a:schemeClr val="accent1"/>
            </a:solidFill>
            <a:prstDash val="solid"/>
            <a:miter lim="800000"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rot="16200000" flipH="1">
            <a:off x="8453993" y="4485802"/>
            <a:ext cx="343226" cy="295386"/>
          </a:xfrm>
          <a:prstGeom prst="straightConnector1">
            <a:avLst/>
          </a:prstGeom>
          <a:ln w="19050" cap="flat" cmpd="sng" algn="ctr">
            <a:solidFill>
              <a:schemeClr val="accent1"/>
            </a:solidFill>
            <a:prstDash val="solid"/>
            <a:miter lim="800000"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Rectangle 13"/>
          <p:cNvSpPr/>
          <p:nvPr/>
        </p:nvSpPr>
        <p:spPr>
          <a:xfrm>
            <a:off x="190965" y="5944116"/>
            <a:ext cx="477878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smtClean="0"/>
              <a:t>“The accelerator design progress for EIC strong </a:t>
            </a:r>
            <a:r>
              <a:rPr lang="en-US" sz="1400" dirty="0" err="1" smtClean="0"/>
              <a:t>hadron</a:t>
            </a:r>
            <a:r>
              <a:rPr lang="en-US" sz="1400" dirty="0" smtClean="0"/>
              <a:t> cooling”, E. Wang et. Al., TUPAB036 Proc. IPAC21, Brazil.</a:t>
            </a:r>
            <a:endParaRPr lang="en-US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ERL concept is well proven</a:t>
            </a:r>
          </a:p>
          <a:p>
            <a:r>
              <a:rPr lang="en-US" dirty="0" smtClean="0"/>
              <a:t>ERL technology is well developed</a:t>
            </a:r>
          </a:p>
          <a:p>
            <a:r>
              <a:rPr lang="en-US" dirty="0" smtClean="0"/>
              <a:t>Many demos worldwide with increasing sophistication</a:t>
            </a:r>
          </a:p>
          <a:p>
            <a:r>
              <a:rPr lang="en-US" dirty="0" smtClean="0"/>
              <a:t>Need a final demo with all features simultaneously (</a:t>
            </a:r>
            <a:r>
              <a:rPr lang="en-US" dirty="0" smtClean="0">
                <a:solidFill>
                  <a:srgbClr val="008000"/>
                </a:solidFill>
              </a:rPr>
              <a:t>PERLE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Technology demonstrator/test bed</a:t>
            </a:r>
          </a:p>
          <a:p>
            <a:pPr lvl="1"/>
            <a:r>
              <a:rPr lang="en-US" dirty="0" smtClean="0"/>
              <a:t>High-current </a:t>
            </a:r>
          </a:p>
          <a:p>
            <a:pPr lvl="1"/>
            <a:r>
              <a:rPr lang="en-US" dirty="0" smtClean="0"/>
              <a:t>Multi-pass </a:t>
            </a:r>
          </a:p>
          <a:p>
            <a:pPr lvl="1"/>
            <a:r>
              <a:rPr lang="en-US" dirty="0" smtClean="0"/>
              <a:t>Optimized cavities and </a:t>
            </a:r>
            <a:r>
              <a:rPr lang="en-US" dirty="0" err="1" smtClean="0"/>
              <a:t>cryomodules</a:t>
            </a:r>
            <a:r>
              <a:rPr lang="en-US" dirty="0" smtClean="0"/>
              <a:t> </a:t>
            </a:r>
          </a:p>
          <a:p>
            <a:pPr lvl="1"/>
            <a:r>
              <a:rPr lang="en-US" dirty="0" smtClean="0"/>
              <a:t>Physics quality beam</a:t>
            </a:r>
          </a:p>
          <a:p>
            <a:pPr lvl="1"/>
            <a:r>
              <a:rPr lang="en-US" dirty="0" smtClean="0"/>
              <a:t>Operated as a user facility</a:t>
            </a:r>
          </a:p>
          <a:p>
            <a:r>
              <a:rPr lang="en-US" dirty="0" smtClean="0"/>
              <a:t>Need compelling applications</a:t>
            </a:r>
          </a:p>
          <a:p>
            <a:pPr lvl="1"/>
            <a:r>
              <a:rPr lang="en-US" dirty="0" smtClean="0"/>
              <a:t>Compact light sources (Lithography?)</a:t>
            </a:r>
          </a:p>
          <a:p>
            <a:pPr lvl="1"/>
            <a:r>
              <a:rPr lang="en-US" dirty="0" smtClean="0"/>
              <a:t>High-Energy electron cooling</a:t>
            </a:r>
          </a:p>
          <a:p>
            <a:pPr lvl="1"/>
            <a:r>
              <a:rPr lang="en-US" dirty="0" smtClean="0"/>
              <a:t>eh Collider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Talk Title Here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1C93C-5050-FC42-8F10-D22D4F119D13}" type="slidenum">
              <a:rPr lang="en-US" smtClean="0"/>
              <a:pPr/>
              <a:t>16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8919" y="3186977"/>
            <a:ext cx="8464378" cy="689990"/>
          </a:xfrm>
        </p:spPr>
        <p:txBody>
          <a:bodyPr/>
          <a:lstStyle/>
          <a:p>
            <a:pPr algn="ctr">
              <a:buNone/>
            </a:pPr>
            <a:r>
              <a:rPr lang="en-US" dirty="0" smtClean="0"/>
              <a:t>Thank you!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Talk Title Here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1C93C-5050-FC42-8F10-D22D4F119D13}" type="slidenum">
              <a:rPr lang="en-US" smtClean="0"/>
              <a:pPr/>
              <a:t>17</a:t>
            </a:fld>
            <a:endParaRPr lang="en-US" dirty="0"/>
          </a:p>
        </p:txBody>
      </p:sp>
      <p:grpSp>
        <p:nvGrpSpPr>
          <p:cNvPr id="6" name="Group 185"/>
          <p:cNvGrpSpPr/>
          <p:nvPr/>
        </p:nvGrpSpPr>
        <p:grpSpPr>
          <a:xfrm>
            <a:off x="1399973" y="2968541"/>
            <a:ext cx="6418498" cy="920918"/>
            <a:chOff x="1362751" y="3976774"/>
            <a:chExt cx="6418498" cy="920918"/>
          </a:xfrm>
        </p:grpSpPr>
        <p:grpSp>
          <p:nvGrpSpPr>
            <p:cNvPr id="7" name="Group 42"/>
            <p:cNvGrpSpPr>
              <a:grpSpLocks noChangeAspect="1"/>
            </p:cNvGrpSpPr>
            <p:nvPr/>
          </p:nvGrpSpPr>
          <p:grpSpPr>
            <a:xfrm>
              <a:off x="2442644" y="4674233"/>
              <a:ext cx="862896" cy="220913"/>
              <a:chOff x="806607" y="1724689"/>
              <a:chExt cx="6489568" cy="1661406"/>
            </a:xfrm>
          </p:grpSpPr>
          <p:grpSp>
            <p:nvGrpSpPr>
              <p:cNvPr id="101" name="Group 27"/>
              <p:cNvGrpSpPr/>
              <p:nvPr/>
            </p:nvGrpSpPr>
            <p:grpSpPr>
              <a:xfrm>
                <a:off x="806607" y="1724689"/>
                <a:ext cx="6489568" cy="914400"/>
                <a:chOff x="806607" y="1724689"/>
                <a:chExt cx="6489568" cy="914400"/>
              </a:xfrm>
            </p:grpSpPr>
            <p:sp>
              <p:nvSpPr>
                <p:cNvPr id="116" name="Arc 115"/>
                <p:cNvSpPr/>
                <p:nvPr/>
              </p:nvSpPr>
              <p:spPr>
                <a:xfrm>
                  <a:off x="2207699" y="2016419"/>
                  <a:ext cx="229271" cy="253126"/>
                </a:xfrm>
                <a:prstGeom prst="arc">
                  <a:avLst>
                    <a:gd name="adj1" fmla="val 329536"/>
                    <a:gd name="adj2" fmla="val 10377205"/>
                  </a:avLst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Arc 116"/>
                <p:cNvSpPr/>
                <p:nvPr/>
              </p:nvSpPr>
              <p:spPr>
                <a:xfrm>
                  <a:off x="1293299" y="1724689"/>
                  <a:ext cx="914400" cy="914400"/>
                </a:xfrm>
                <a:prstGeom prst="arc">
                  <a:avLst>
                    <a:gd name="adj1" fmla="val 11012689"/>
                    <a:gd name="adj2" fmla="val 0"/>
                  </a:avLst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8" name="Arc 117"/>
                <p:cNvSpPr/>
                <p:nvPr/>
              </p:nvSpPr>
              <p:spPr>
                <a:xfrm>
                  <a:off x="3351370" y="2016419"/>
                  <a:ext cx="229271" cy="253126"/>
                </a:xfrm>
                <a:prstGeom prst="arc">
                  <a:avLst>
                    <a:gd name="adj1" fmla="val 329536"/>
                    <a:gd name="adj2" fmla="val 10377205"/>
                  </a:avLst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9" name="Arc 9"/>
                <p:cNvSpPr/>
                <p:nvPr/>
              </p:nvSpPr>
              <p:spPr>
                <a:xfrm>
                  <a:off x="2436970" y="1724689"/>
                  <a:ext cx="914400" cy="914400"/>
                </a:xfrm>
                <a:prstGeom prst="arc">
                  <a:avLst>
                    <a:gd name="adj1" fmla="val 11012689"/>
                    <a:gd name="adj2" fmla="val 0"/>
                  </a:avLst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20" name="Arc 10"/>
                <p:cNvSpPr/>
                <p:nvPr/>
              </p:nvSpPr>
              <p:spPr>
                <a:xfrm>
                  <a:off x="4495041" y="2016419"/>
                  <a:ext cx="229271" cy="253126"/>
                </a:xfrm>
                <a:prstGeom prst="arc">
                  <a:avLst>
                    <a:gd name="adj1" fmla="val 329536"/>
                    <a:gd name="adj2" fmla="val 10377205"/>
                  </a:avLst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21" name="Arc 120"/>
                <p:cNvSpPr/>
                <p:nvPr/>
              </p:nvSpPr>
              <p:spPr>
                <a:xfrm>
                  <a:off x="3580641" y="1724689"/>
                  <a:ext cx="914400" cy="914400"/>
                </a:xfrm>
                <a:prstGeom prst="arc">
                  <a:avLst>
                    <a:gd name="adj1" fmla="val 11012689"/>
                    <a:gd name="adj2" fmla="val 0"/>
                  </a:avLst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22" name="Arc 121"/>
                <p:cNvSpPr/>
                <p:nvPr/>
              </p:nvSpPr>
              <p:spPr>
                <a:xfrm>
                  <a:off x="5638712" y="2016419"/>
                  <a:ext cx="229271" cy="253126"/>
                </a:xfrm>
                <a:prstGeom prst="arc">
                  <a:avLst>
                    <a:gd name="adj1" fmla="val 329536"/>
                    <a:gd name="adj2" fmla="val 10377205"/>
                  </a:avLst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23" name="Arc 122"/>
                <p:cNvSpPr/>
                <p:nvPr/>
              </p:nvSpPr>
              <p:spPr>
                <a:xfrm>
                  <a:off x="4724312" y="1724689"/>
                  <a:ext cx="914400" cy="914400"/>
                </a:xfrm>
                <a:prstGeom prst="arc">
                  <a:avLst>
                    <a:gd name="adj1" fmla="val 11012689"/>
                    <a:gd name="adj2" fmla="val 0"/>
                  </a:avLst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24" name="Arc 123"/>
                <p:cNvSpPr/>
                <p:nvPr/>
              </p:nvSpPr>
              <p:spPr>
                <a:xfrm>
                  <a:off x="5867983" y="1724689"/>
                  <a:ext cx="914400" cy="914400"/>
                </a:xfrm>
                <a:prstGeom prst="arc">
                  <a:avLst>
                    <a:gd name="adj1" fmla="val 11012689"/>
                    <a:gd name="adj2" fmla="val 0"/>
                  </a:avLst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25" name="Arc 124"/>
                <p:cNvSpPr/>
                <p:nvPr/>
              </p:nvSpPr>
              <p:spPr>
                <a:xfrm>
                  <a:off x="6781319" y="2040571"/>
                  <a:ext cx="229271" cy="253126"/>
                </a:xfrm>
                <a:prstGeom prst="arc">
                  <a:avLst>
                    <a:gd name="adj1" fmla="val 5334754"/>
                    <a:gd name="adj2" fmla="val 10377205"/>
                  </a:avLst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26" name="Arc 125"/>
                <p:cNvSpPr/>
                <p:nvPr/>
              </p:nvSpPr>
              <p:spPr>
                <a:xfrm>
                  <a:off x="1064028" y="2016419"/>
                  <a:ext cx="229271" cy="253126"/>
                </a:xfrm>
                <a:prstGeom prst="arc">
                  <a:avLst>
                    <a:gd name="adj1" fmla="val 329536"/>
                    <a:gd name="adj2" fmla="val 4643222"/>
                  </a:avLst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b="1" dirty="0"/>
                </a:p>
              </p:txBody>
            </p:sp>
            <p:cxnSp>
              <p:nvCxnSpPr>
                <p:cNvPr id="127" name="Straight Connector 96"/>
                <p:cNvCxnSpPr>
                  <a:stCxn id="126" idx="2"/>
                </p:cNvCxnSpPr>
                <p:nvPr/>
              </p:nvCxnSpPr>
              <p:spPr>
                <a:xfrm rot="10800000" flipV="1">
                  <a:off x="806607" y="2265851"/>
                  <a:ext cx="399550" cy="3696"/>
                </a:xfrm>
                <a:prstGeom prst="line">
                  <a:avLst/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8" name="Straight Connector 97"/>
                <p:cNvCxnSpPr/>
                <p:nvPr/>
              </p:nvCxnSpPr>
              <p:spPr>
                <a:xfrm rot="10800000" flipV="1">
                  <a:off x="6896625" y="2290001"/>
                  <a:ext cx="399550" cy="3696"/>
                </a:xfrm>
                <a:prstGeom prst="line">
                  <a:avLst/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02" name="Group 28"/>
              <p:cNvGrpSpPr/>
              <p:nvPr/>
            </p:nvGrpSpPr>
            <p:grpSpPr>
              <a:xfrm flipV="1">
                <a:off x="806607" y="2471695"/>
                <a:ext cx="6489568" cy="914400"/>
                <a:chOff x="806607" y="1724689"/>
                <a:chExt cx="6489568" cy="914400"/>
              </a:xfrm>
            </p:grpSpPr>
            <p:sp>
              <p:nvSpPr>
                <p:cNvPr id="103" name="Arc 102"/>
                <p:cNvSpPr/>
                <p:nvPr/>
              </p:nvSpPr>
              <p:spPr>
                <a:xfrm>
                  <a:off x="2207699" y="2016419"/>
                  <a:ext cx="229271" cy="253126"/>
                </a:xfrm>
                <a:prstGeom prst="arc">
                  <a:avLst>
                    <a:gd name="adj1" fmla="val 329536"/>
                    <a:gd name="adj2" fmla="val 10377205"/>
                  </a:avLst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4" name="Arc 103"/>
                <p:cNvSpPr/>
                <p:nvPr/>
              </p:nvSpPr>
              <p:spPr>
                <a:xfrm>
                  <a:off x="1293299" y="1724689"/>
                  <a:ext cx="914400" cy="914400"/>
                </a:xfrm>
                <a:prstGeom prst="arc">
                  <a:avLst>
                    <a:gd name="adj1" fmla="val 11012689"/>
                    <a:gd name="adj2" fmla="val 0"/>
                  </a:avLst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5" name="Arc 104"/>
                <p:cNvSpPr/>
                <p:nvPr/>
              </p:nvSpPr>
              <p:spPr>
                <a:xfrm>
                  <a:off x="3351370" y="2016419"/>
                  <a:ext cx="229271" cy="253126"/>
                </a:xfrm>
                <a:prstGeom prst="arc">
                  <a:avLst>
                    <a:gd name="adj1" fmla="val 329536"/>
                    <a:gd name="adj2" fmla="val 10377205"/>
                  </a:avLst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6" name="Arc 105"/>
                <p:cNvSpPr/>
                <p:nvPr/>
              </p:nvSpPr>
              <p:spPr>
                <a:xfrm>
                  <a:off x="2436970" y="1724689"/>
                  <a:ext cx="914400" cy="914400"/>
                </a:xfrm>
                <a:prstGeom prst="arc">
                  <a:avLst>
                    <a:gd name="adj1" fmla="val 11012689"/>
                    <a:gd name="adj2" fmla="val 0"/>
                  </a:avLst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7" name="Arc 106"/>
                <p:cNvSpPr/>
                <p:nvPr/>
              </p:nvSpPr>
              <p:spPr>
                <a:xfrm>
                  <a:off x="4495041" y="2016419"/>
                  <a:ext cx="229271" cy="253126"/>
                </a:xfrm>
                <a:prstGeom prst="arc">
                  <a:avLst>
                    <a:gd name="adj1" fmla="val 329536"/>
                    <a:gd name="adj2" fmla="val 10377205"/>
                  </a:avLst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Arc 107"/>
                <p:cNvSpPr/>
                <p:nvPr/>
              </p:nvSpPr>
              <p:spPr>
                <a:xfrm>
                  <a:off x="3580641" y="1724689"/>
                  <a:ext cx="914400" cy="914400"/>
                </a:xfrm>
                <a:prstGeom prst="arc">
                  <a:avLst>
                    <a:gd name="adj1" fmla="val 11012689"/>
                    <a:gd name="adj2" fmla="val 0"/>
                  </a:avLst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Arc 108"/>
                <p:cNvSpPr/>
                <p:nvPr/>
              </p:nvSpPr>
              <p:spPr>
                <a:xfrm>
                  <a:off x="5638712" y="2016419"/>
                  <a:ext cx="229271" cy="253126"/>
                </a:xfrm>
                <a:prstGeom prst="arc">
                  <a:avLst>
                    <a:gd name="adj1" fmla="val 329536"/>
                    <a:gd name="adj2" fmla="val 10377205"/>
                  </a:avLst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0" name="Arc 109"/>
                <p:cNvSpPr/>
                <p:nvPr/>
              </p:nvSpPr>
              <p:spPr>
                <a:xfrm>
                  <a:off x="4724312" y="1724689"/>
                  <a:ext cx="914400" cy="914400"/>
                </a:xfrm>
                <a:prstGeom prst="arc">
                  <a:avLst>
                    <a:gd name="adj1" fmla="val 11012689"/>
                    <a:gd name="adj2" fmla="val 0"/>
                  </a:avLst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Arc 110"/>
                <p:cNvSpPr/>
                <p:nvPr/>
              </p:nvSpPr>
              <p:spPr>
                <a:xfrm>
                  <a:off x="5867983" y="1724689"/>
                  <a:ext cx="914400" cy="914400"/>
                </a:xfrm>
                <a:prstGeom prst="arc">
                  <a:avLst>
                    <a:gd name="adj1" fmla="val 11012689"/>
                    <a:gd name="adj2" fmla="val 0"/>
                  </a:avLst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Arc 111"/>
                <p:cNvSpPr/>
                <p:nvPr/>
              </p:nvSpPr>
              <p:spPr>
                <a:xfrm>
                  <a:off x="6781319" y="2040571"/>
                  <a:ext cx="229271" cy="253126"/>
                </a:xfrm>
                <a:prstGeom prst="arc">
                  <a:avLst>
                    <a:gd name="adj1" fmla="val 5334754"/>
                    <a:gd name="adj2" fmla="val 10377205"/>
                  </a:avLst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3" name="Arc 112"/>
                <p:cNvSpPr/>
                <p:nvPr/>
              </p:nvSpPr>
              <p:spPr>
                <a:xfrm>
                  <a:off x="1064028" y="2016419"/>
                  <a:ext cx="229271" cy="253126"/>
                </a:xfrm>
                <a:prstGeom prst="arc">
                  <a:avLst>
                    <a:gd name="adj1" fmla="val 329536"/>
                    <a:gd name="adj2" fmla="val 4643222"/>
                  </a:avLst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b="1" dirty="0"/>
                </a:p>
              </p:txBody>
            </p:sp>
            <p:cxnSp>
              <p:nvCxnSpPr>
                <p:cNvPr id="114" name="Straight Connector 113"/>
                <p:cNvCxnSpPr>
                  <a:stCxn id="113" idx="2"/>
                </p:cNvCxnSpPr>
                <p:nvPr/>
              </p:nvCxnSpPr>
              <p:spPr>
                <a:xfrm rot="10800000" flipV="1">
                  <a:off x="806607" y="2265851"/>
                  <a:ext cx="399550" cy="3696"/>
                </a:xfrm>
                <a:prstGeom prst="line">
                  <a:avLst/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5" name="Straight Connector 114"/>
                <p:cNvCxnSpPr/>
                <p:nvPr/>
              </p:nvCxnSpPr>
              <p:spPr>
                <a:xfrm rot="10800000" flipV="1">
                  <a:off x="6896625" y="2290001"/>
                  <a:ext cx="399550" cy="3696"/>
                </a:xfrm>
                <a:prstGeom prst="line">
                  <a:avLst/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8" name="Group 60"/>
            <p:cNvGrpSpPr/>
            <p:nvPr/>
          </p:nvGrpSpPr>
          <p:grpSpPr>
            <a:xfrm>
              <a:off x="1362751" y="3976774"/>
              <a:ext cx="6418498" cy="812050"/>
              <a:chOff x="1407264" y="1776171"/>
              <a:chExt cx="6418498" cy="812050"/>
            </a:xfrm>
          </p:grpSpPr>
          <p:cxnSp>
            <p:nvCxnSpPr>
              <p:cNvPr id="96" name="Straight Connector 95"/>
              <p:cNvCxnSpPr>
                <a:stCxn id="98" idx="2"/>
              </p:cNvCxnSpPr>
              <p:nvPr/>
            </p:nvCxnSpPr>
            <p:spPr>
              <a:xfrm flipV="1">
                <a:off x="2312284" y="1776171"/>
                <a:ext cx="2259716" cy="130"/>
              </a:xfrm>
              <a:prstGeom prst="line">
                <a:avLst/>
              </a:prstGeom>
              <a:ln>
                <a:solidFill>
                  <a:srgbClr val="0000FF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7" name="Arc 96"/>
              <p:cNvSpPr>
                <a:spLocks noChangeAspect="1"/>
              </p:cNvSpPr>
              <p:nvPr/>
            </p:nvSpPr>
            <p:spPr>
              <a:xfrm>
                <a:off x="6424798" y="1776171"/>
                <a:ext cx="810462" cy="810462"/>
              </a:xfrm>
              <a:prstGeom prst="arc">
                <a:avLst>
                  <a:gd name="adj1" fmla="val 16200000"/>
                  <a:gd name="adj2" fmla="val 5537372"/>
                </a:avLst>
              </a:prstGeom>
              <a:ln>
                <a:solidFill>
                  <a:srgbClr val="0000FF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8" name="Arc 97"/>
              <p:cNvSpPr>
                <a:spLocks noChangeAspect="1"/>
              </p:cNvSpPr>
              <p:nvPr/>
            </p:nvSpPr>
            <p:spPr>
              <a:xfrm>
                <a:off x="1917320" y="1776171"/>
                <a:ext cx="810462" cy="810462"/>
              </a:xfrm>
              <a:prstGeom prst="arc">
                <a:avLst>
                  <a:gd name="adj1" fmla="val 5374598"/>
                  <a:gd name="adj2" fmla="val 16112891"/>
                </a:avLst>
              </a:prstGeom>
              <a:ln>
                <a:solidFill>
                  <a:srgbClr val="0000FF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99" name="Straight Arrow Connector 98"/>
              <p:cNvCxnSpPr/>
              <p:nvPr/>
            </p:nvCxnSpPr>
            <p:spPr>
              <a:xfrm>
                <a:off x="1407264" y="2586633"/>
                <a:ext cx="6418498" cy="1588"/>
              </a:xfrm>
              <a:prstGeom prst="straightConnector1">
                <a:avLst/>
              </a:prstGeom>
              <a:ln>
                <a:solidFill>
                  <a:srgbClr val="0000FF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0" name="Straight Arrow Connector 99"/>
              <p:cNvCxnSpPr/>
              <p:nvPr/>
            </p:nvCxnSpPr>
            <p:spPr>
              <a:xfrm rot="10800000">
                <a:off x="4462059" y="1776171"/>
                <a:ext cx="2368323" cy="1588"/>
              </a:xfrm>
              <a:prstGeom prst="straightConnector1">
                <a:avLst/>
              </a:prstGeom>
              <a:ln>
                <a:solidFill>
                  <a:srgbClr val="0000FF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9" name="Group 42"/>
            <p:cNvGrpSpPr>
              <a:grpSpLocks noChangeAspect="1"/>
            </p:cNvGrpSpPr>
            <p:nvPr/>
          </p:nvGrpSpPr>
          <p:grpSpPr>
            <a:xfrm>
              <a:off x="3549856" y="4676781"/>
              <a:ext cx="862896" cy="220913"/>
              <a:chOff x="806607" y="1724689"/>
              <a:chExt cx="6489568" cy="1661406"/>
            </a:xfrm>
          </p:grpSpPr>
          <p:grpSp>
            <p:nvGrpSpPr>
              <p:cNvPr id="68" name="Group 27"/>
              <p:cNvGrpSpPr/>
              <p:nvPr/>
            </p:nvGrpSpPr>
            <p:grpSpPr>
              <a:xfrm>
                <a:off x="806607" y="1724689"/>
                <a:ext cx="6489568" cy="914400"/>
                <a:chOff x="806607" y="1724689"/>
                <a:chExt cx="6489568" cy="914400"/>
              </a:xfrm>
            </p:grpSpPr>
            <p:sp>
              <p:nvSpPr>
                <p:cNvPr id="83" name="Arc 82"/>
                <p:cNvSpPr/>
                <p:nvPr/>
              </p:nvSpPr>
              <p:spPr>
                <a:xfrm>
                  <a:off x="2207699" y="2016419"/>
                  <a:ext cx="229271" cy="253126"/>
                </a:xfrm>
                <a:prstGeom prst="arc">
                  <a:avLst>
                    <a:gd name="adj1" fmla="val 329536"/>
                    <a:gd name="adj2" fmla="val 10377205"/>
                  </a:avLst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4" name="Arc 83"/>
                <p:cNvSpPr/>
                <p:nvPr/>
              </p:nvSpPr>
              <p:spPr>
                <a:xfrm>
                  <a:off x="1293299" y="1724689"/>
                  <a:ext cx="914400" cy="914400"/>
                </a:xfrm>
                <a:prstGeom prst="arc">
                  <a:avLst>
                    <a:gd name="adj1" fmla="val 11012689"/>
                    <a:gd name="adj2" fmla="val 0"/>
                  </a:avLst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Arc 84"/>
                <p:cNvSpPr/>
                <p:nvPr/>
              </p:nvSpPr>
              <p:spPr>
                <a:xfrm>
                  <a:off x="3351370" y="2016419"/>
                  <a:ext cx="229271" cy="253126"/>
                </a:xfrm>
                <a:prstGeom prst="arc">
                  <a:avLst>
                    <a:gd name="adj1" fmla="val 329536"/>
                    <a:gd name="adj2" fmla="val 10377205"/>
                  </a:avLst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Arc 9"/>
                <p:cNvSpPr/>
                <p:nvPr/>
              </p:nvSpPr>
              <p:spPr>
                <a:xfrm>
                  <a:off x="2436970" y="1724689"/>
                  <a:ext cx="914400" cy="914400"/>
                </a:xfrm>
                <a:prstGeom prst="arc">
                  <a:avLst>
                    <a:gd name="adj1" fmla="val 11012689"/>
                    <a:gd name="adj2" fmla="val 0"/>
                  </a:avLst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7" name="Arc 10"/>
                <p:cNvSpPr/>
                <p:nvPr/>
              </p:nvSpPr>
              <p:spPr>
                <a:xfrm>
                  <a:off x="4495041" y="2016419"/>
                  <a:ext cx="229271" cy="253126"/>
                </a:xfrm>
                <a:prstGeom prst="arc">
                  <a:avLst>
                    <a:gd name="adj1" fmla="val 329536"/>
                    <a:gd name="adj2" fmla="val 10377205"/>
                  </a:avLst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Arc 87"/>
                <p:cNvSpPr/>
                <p:nvPr/>
              </p:nvSpPr>
              <p:spPr>
                <a:xfrm>
                  <a:off x="3580641" y="1724689"/>
                  <a:ext cx="914400" cy="914400"/>
                </a:xfrm>
                <a:prstGeom prst="arc">
                  <a:avLst>
                    <a:gd name="adj1" fmla="val 11012689"/>
                    <a:gd name="adj2" fmla="val 0"/>
                  </a:avLst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Arc 88"/>
                <p:cNvSpPr/>
                <p:nvPr/>
              </p:nvSpPr>
              <p:spPr>
                <a:xfrm>
                  <a:off x="5638712" y="2016419"/>
                  <a:ext cx="229271" cy="253126"/>
                </a:xfrm>
                <a:prstGeom prst="arc">
                  <a:avLst>
                    <a:gd name="adj1" fmla="val 329536"/>
                    <a:gd name="adj2" fmla="val 10377205"/>
                  </a:avLst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0" name="Arc 89"/>
                <p:cNvSpPr/>
                <p:nvPr/>
              </p:nvSpPr>
              <p:spPr>
                <a:xfrm>
                  <a:off x="4724312" y="1724689"/>
                  <a:ext cx="914400" cy="914400"/>
                </a:xfrm>
                <a:prstGeom prst="arc">
                  <a:avLst>
                    <a:gd name="adj1" fmla="val 11012689"/>
                    <a:gd name="adj2" fmla="val 0"/>
                  </a:avLst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1" name="Arc 90"/>
                <p:cNvSpPr/>
                <p:nvPr/>
              </p:nvSpPr>
              <p:spPr>
                <a:xfrm>
                  <a:off x="5867983" y="1724689"/>
                  <a:ext cx="914400" cy="914400"/>
                </a:xfrm>
                <a:prstGeom prst="arc">
                  <a:avLst>
                    <a:gd name="adj1" fmla="val 11012689"/>
                    <a:gd name="adj2" fmla="val 0"/>
                  </a:avLst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2" name="Arc 91"/>
                <p:cNvSpPr/>
                <p:nvPr/>
              </p:nvSpPr>
              <p:spPr>
                <a:xfrm>
                  <a:off x="6781319" y="2040571"/>
                  <a:ext cx="229271" cy="253126"/>
                </a:xfrm>
                <a:prstGeom prst="arc">
                  <a:avLst>
                    <a:gd name="adj1" fmla="val 5334754"/>
                    <a:gd name="adj2" fmla="val 10377205"/>
                  </a:avLst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3" name="Arc 92"/>
                <p:cNvSpPr/>
                <p:nvPr/>
              </p:nvSpPr>
              <p:spPr>
                <a:xfrm>
                  <a:off x="1064028" y="2016419"/>
                  <a:ext cx="229271" cy="253126"/>
                </a:xfrm>
                <a:prstGeom prst="arc">
                  <a:avLst>
                    <a:gd name="adj1" fmla="val 329536"/>
                    <a:gd name="adj2" fmla="val 4643222"/>
                  </a:avLst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b="1" dirty="0"/>
                </a:p>
              </p:txBody>
            </p:sp>
            <p:cxnSp>
              <p:nvCxnSpPr>
                <p:cNvPr id="94" name="Straight Connector 93"/>
                <p:cNvCxnSpPr>
                  <a:stCxn id="93" idx="2"/>
                </p:cNvCxnSpPr>
                <p:nvPr/>
              </p:nvCxnSpPr>
              <p:spPr>
                <a:xfrm rot="10800000" flipV="1">
                  <a:off x="806607" y="2265851"/>
                  <a:ext cx="399550" cy="3696"/>
                </a:xfrm>
                <a:prstGeom prst="line">
                  <a:avLst/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5" name="Straight Connector 94"/>
                <p:cNvCxnSpPr/>
                <p:nvPr/>
              </p:nvCxnSpPr>
              <p:spPr>
                <a:xfrm rot="10800000" flipV="1">
                  <a:off x="6896625" y="2290001"/>
                  <a:ext cx="399550" cy="3696"/>
                </a:xfrm>
                <a:prstGeom prst="line">
                  <a:avLst/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69" name="Group 28"/>
              <p:cNvGrpSpPr/>
              <p:nvPr/>
            </p:nvGrpSpPr>
            <p:grpSpPr>
              <a:xfrm flipV="1">
                <a:off x="806607" y="2471695"/>
                <a:ext cx="6489568" cy="914400"/>
                <a:chOff x="806607" y="1724689"/>
                <a:chExt cx="6489568" cy="914400"/>
              </a:xfrm>
            </p:grpSpPr>
            <p:sp>
              <p:nvSpPr>
                <p:cNvPr id="70" name="Arc 69"/>
                <p:cNvSpPr/>
                <p:nvPr/>
              </p:nvSpPr>
              <p:spPr>
                <a:xfrm>
                  <a:off x="2207699" y="2016419"/>
                  <a:ext cx="229271" cy="253126"/>
                </a:xfrm>
                <a:prstGeom prst="arc">
                  <a:avLst>
                    <a:gd name="adj1" fmla="val 329536"/>
                    <a:gd name="adj2" fmla="val 10377205"/>
                  </a:avLst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1" name="Arc 70"/>
                <p:cNvSpPr/>
                <p:nvPr/>
              </p:nvSpPr>
              <p:spPr>
                <a:xfrm>
                  <a:off x="1293299" y="1724689"/>
                  <a:ext cx="914400" cy="914400"/>
                </a:xfrm>
                <a:prstGeom prst="arc">
                  <a:avLst>
                    <a:gd name="adj1" fmla="val 11012689"/>
                    <a:gd name="adj2" fmla="val 0"/>
                  </a:avLst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2" name="Arc 71"/>
                <p:cNvSpPr/>
                <p:nvPr/>
              </p:nvSpPr>
              <p:spPr>
                <a:xfrm>
                  <a:off x="3351370" y="2016419"/>
                  <a:ext cx="229271" cy="253126"/>
                </a:xfrm>
                <a:prstGeom prst="arc">
                  <a:avLst>
                    <a:gd name="adj1" fmla="val 329536"/>
                    <a:gd name="adj2" fmla="val 10377205"/>
                  </a:avLst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3" name="Arc 72"/>
                <p:cNvSpPr/>
                <p:nvPr/>
              </p:nvSpPr>
              <p:spPr>
                <a:xfrm>
                  <a:off x="2436970" y="1724689"/>
                  <a:ext cx="914400" cy="914400"/>
                </a:xfrm>
                <a:prstGeom prst="arc">
                  <a:avLst>
                    <a:gd name="adj1" fmla="val 11012689"/>
                    <a:gd name="adj2" fmla="val 0"/>
                  </a:avLst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4" name="Arc 73"/>
                <p:cNvSpPr/>
                <p:nvPr/>
              </p:nvSpPr>
              <p:spPr>
                <a:xfrm>
                  <a:off x="4495041" y="2016419"/>
                  <a:ext cx="229271" cy="253126"/>
                </a:xfrm>
                <a:prstGeom prst="arc">
                  <a:avLst>
                    <a:gd name="adj1" fmla="val 329536"/>
                    <a:gd name="adj2" fmla="val 10377205"/>
                  </a:avLst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5" name="Arc 74"/>
                <p:cNvSpPr/>
                <p:nvPr/>
              </p:nvSpPr>
              <p:spPr>
                <a:xfrm>
                  <a:off x="3580641" y="1724689"/>
                  <a:ext cx="914400" cy="914400"/>
                </a:xfrm>
                <a:prstGeom prst="arc">
                  <a:avLst>
                    <a:gd name="adj1" fmla="val 11012689"/>
                    <a:gd name="adj2" fmla="val 0"/>
                  </a:avLst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6" name="Arc 75"/>
                <p:cNvSpPr/>
                <p:nvPr/>
              </p:nvSpPr>
              <p:spPr>
                <a:xfrm>
                  <a:off x="5638712" y="2016419"/>
                  <a:ext cx="229271" cy="253126"/>
                </a:xfrm>
                <a:prstGeom prst="arc">
                  <a:avLst>
                    <a:gd name="adj1" fmla="val 329536"/>
                    <a:gd name="adj2" fmla="val 10377205"/>
                  </a:avLst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7" name="Arc 76"/>
                <p:cNvSpPr/>
                <p:nvPr/>
              </p:nvSpPr>
              <p:spPr>
                <a:xfrm>
                  <a:off x="4724312" y="1724689"/>
                  <a:ext cx="914400" cy="914400"/>
                </a:xfrm>
                <a:prstGeom prst="arc">
                  <a:avLst>
                    <a:gd name="adj1" fmla="val 11012689"/>
                    <a:gd name="adj2" fmla="val 0"/>
                  </a:avLst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8" name="Arc 77"/>
                <p:cNvSpPr/>
                <p:nvPr/>
              </p:nvSpPr>
              <p:spPr>
                <a:xfrm>
                  <a:off x="5867983" y="1724689"/>
                  <a:ext cx="914400" cy="914400"/>
                </a:xfrm>
                <a:prstGeom prst="arc">
                  <a:avLst>
                    <a:gd name="adj1" fmla="val 11012689"/>
                    <a:gd name="adj2" fmla="val 0"/>
                  </a:avLst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Arc 78"/>
                <p:cNvSpPr/>
                <p:nvPr/>
              </p:nvSpPr>
              <p:spPr>
                <a:xfrm>
                  <a:off x="6781319" y="2040571"/>
                  <a:ext cx="229271" cy="253126"/>
                </a:xfrm>
                <a:prstGeom prst="arc">
                  <a:avLst>
                    <a:gd name="adj1" fmla="val 5334754"/>
                    <a:gd name="adj2" fmla="val 10377205"/>
                  </a:avLst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Arc 79"/>
                <p:cNvSpPr/>
                <p:nvPr/>
              </p:nvSpPr>
              <p:spPr>
                <a:xfrm>
                  <a:off x="1064028" y="2016419"/>
                  <a:ext cx="229271" cy="253126"/>
                </a:xfrm>
                <a:prstGeom prst="arc">
                  <a:avLst>
                    <a:gd name="adj1" fmla="val 329536"/>
                    <a:gd name="adj2" fmla="val 4643222"/>
                  </a:avLst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b="1" dirty="0"/>
                </a:p>
              </p:txBody>
            </p:sp>
            <p:cxnSp>
              <p:nvCxnSpPr>
                <p:cNvPr id="81" name="Straight Connector 80"/>
                <p:cNvCxnSpPr>
                  <a:stCxn id="80" idx="2"/>
                </p:cNvCxnSpPr>
                <p:nvPr/>
              </p:nvCxnSpPr>
              <p:spPr>
                <a:xfrm rot="10800000" flipV="1">
                  <a:off x="806607" y="2265851"/>
                  <a:ext cx="399550" cy="3696"/>
                </a:xfrm>
                <a:prstGeom prst="line">
                  <a:avLst/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2" name="Straight Connector 81"/>
                <p:cNvCxnSpPr/>
                <p:nvPr/>
              </p:nvCxnSpPr>
              <p:spPr>
                <a:xfrm rot="10800000" flipV="1">
                  <a:off x="6896625" y="2290001"/>
                  <a:ext cx="399550" cy="3696"/>
                </a:xfrm>
                <a:prstGeom prst="line">
                  <a:avLst/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10" name="Group 42"/>
            <p:cNvGrpSpPr>
              <a:grpSpLocks noChangeAspect="1"/>
            </p:cNvGrpSpPr>
            <p:nvPr/>
          </p:nvGrpSpPr>
          <p:grpSpPr>
            <a:xfrm>
              <a:off x="4741588" y="4674233"/>
              <a:ext cx="862896" cy="220913"/>
              <a:chOff x="806607" y="1724689"/>
              <a:chExt cx="6489568" cy="1661406"/>
            </a:xfrm>
          </p:grpSpPr>
          <p:grpSp>
            <p:nvGrpSpPr>
              <p:cNvPr id="40" name="Group 27"/>
              <p:cNvGrpSpPr/>
              <p:nvPr/>
            </p:nvGrpSpPr>
            <p:grpSpPr>
              <a:xfrm>
                <a:off x="806607" y="1724689"/>
                <a:ext cx="6489568" cy="914400"/>
                <a:chOff x="806607" y="1724689"/>
                <a:chExt cx="6489568" cy="914400"/>
              </a:xfrm>
            </p:grpSpPr>
            <p:sp>
              <p:nvSpPr>
                <p:cNvPr id="55" name="Arc 54"/>
                <p:cNvSpPr/>
                <p:nvPr/>
              </p:nvSpPr>
              <p:spPr>
                <a:xfrm>
                  <a:off x="2207699" y="2016419"/>
                  <a:ext cx="229271" cy="253126"/>
                </a:xfrm>
                <a:prstGeom prst="arc">
                  <a:avLst>
                    <a:gd name="adj1" fmla="val 329536"/>
                    <a:gd name="adj2" fmla="val 10377205"/>
                  </a:avLst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6" name="Arc 55"/>
                <p:cNvSpPr/>
                <p:nvPr/>
              </p:nvSpPr>
              <p:spPr>
                <a:xfrm>
                  <a:off x="1293299" y="1724689"/>
                  <a:ext cx="914400" cy="914400"/>
                </a:xfrm>
                <a:prstGeom prst="arc">
                  <a:avLst>
                    <a:gd name="adj1" fmla="val 11012689"/>
                    <a:gd name="adj2" fmla="val 0"/>
                  </a:avLst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7" name="Arc 56"/>
                <p:cNvSpPr/>
                <p:nvPr/>
              </p:nvSpPr>
              <p:spPr>
                <a:xfrm>
                  <a:off x="3351370" y="2016419"/>
                  <a:ext cx="229271" cy="253126"/>
                </a:xfrm>
                <a:prstGeom prst="arc">
                  <a:avLst>
                    <a:gd name="adj1" fmla="val 329536"/>
                    <a:gd name="adj2" fmla="val 10377205"/>
                  </a:avLst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8" name="Arc 9"/>
                <p:cNvSpPr/>
                <p:nvPr/>
              </p:nvSpPr>
              <p:spPr>
                <a:xfrm>
                  <a:off x="2436970" y="1724689"/>
                  <a:ext cx="914400" cy="914400"/>
                </a:xfrm>
                <a:prstGeom prst="arc">
                  <a:avLst>
                    <a:gd name="adj1" fmla="val 11012689"/>
                    <a:gd name="adj2" fmla="val 0"/>
                  </a:avLst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9" name="Arc 10"/>
                <p:cNvSpPr/>
                <p:nvPr/>
              </p:nvSpPr>
              <p:spPr>
                <a:xfrm>
                  <a:off x="4495041" y="2016419"/>
                  <a:ext cx="229271" cy="253126"/>
                </a:xfrm>
                <a:prstGeom prst="arc">
                  <a:avLst>
                    <a:gd name="adj1" fmla="val 329536"/>
                    <a:gd name="adj2" fmla="val 10377205"/>
                  </a:avLst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0" name="Arc 59"/>
                <p:cNvSpPr/>
                <p:nvPr/>
              </p:nvSpPr>
              <p:spPr>
                <a:xfrm>
                  <a:off x="3580641" y="1724689"/>
                  <a:ext cx="914400" cy="914400"/>
                </a:xfrm>
                <a:prstGeom prst="arc">
                  <a:avLst>
                    <a:gd name="adj1" fmla="val 11012689"/>
                    <a:gd name="adj2" fmla="val 0"/>
                  </a:avLst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1" name="Arc 60"/>
                <p:cNvSpPr/>
                <p:nvPr/>
              </p:nvSpPr>
              <p:spPr>
                <a:xfrm>
                  <a:off x="5638712" y="2016419"/>
                  <a:ext cx="229271" cy="253126"/>
                </a:xfrm>
                <a:prstGeom prst="arc">
                  <a:avLst>
                    <a:gd name="adj1" fmla="val 329536"/>
                    <a:gd name="adj2" fmla="val 10377205"/>
                  </a:avLst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2" name="Arc 61"/>
                <p:cNvSpPr/>
                <p:nvPr/>
              </p:nvSpPr>
              <p:spPr>
                <a:xfrm>
                  <a:off x="4724312" y="1724689"/>
                  <a:ext cx="914400" cy="914400"/>
                </a:xfrm>
                <a:prstGeom prst="arc">
                  <a:avLst>
                    <a:gd name="adj1" fmla="val 11012689"/>
                    <a:gd name="adj2" fmla="val 0"/>
                  </a:avLst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3" name="Arc 62"/>
                <p:cNvSpPr/>
                <p:nvPr/>
              </p:nvSpPr>
              <p:spPr>
                <a:xfrm>
                  <a:off x="5867983" y="1724689"/>
                  <a:ext cx="914400" cy="914400"/>
                </a:xfrm>
                <a:prstGeom prst="arc">
                  <a:avLst>
                    <a:gd name="adj1" fmla="val 11012689"/>
                    <a:gd name="adj2" fmla="val 0"/>
                  </a:avLst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4" name="Arc 63"/>
                <p:cNvSpPr/>
                <p:nvPr/>
              </p:nvSpPr>
              <p:spPr>
                <a:xfrm>
                  <a:off x="6781319" y="2040571"/>
                  <a:ext cx="229271" cy="253126"/>
                </a:xfrm>
                <a:prstGeom prst="arc">
                  <a:avLst>
                    <a:gd name="adj1" fmla="val 5334754"/>
                    <a:gd name="adj2" fmla="val 10377205"/>
                  </a:avLst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5" name="Arc 64"/>
                <p:cNvSpPr/>
                <p:nvPr/>
              </p:nvSpPr>
              <p:spPr>
                <a:xfrm>
                  <a:off x="1064028" y="2016419"/>
                  <a:ext cx="229271" cy="253126"/>
                </a:xfrm>
                <a:prstGeom prst="arc">
                  <a:avLst>
                    <a:gd name="adj1" fmla="val 329536"/>
                    <a:gd name="adj2" fmla="val 4643222"/>
                  </a:avLst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b="1" dirty="0"/>
                </a:p>
              </p:txBody>
            </p:sp>
            <p:cxnSp>
              <p:nvCxnSpPr>
                <p:cNvPr id="66" name="Straight Connector 65"/>
                <p:cNvCxnSpPr>
                  <a:stCxn id="65" idx="2"/>
                </p:cNvCxnSpPr>
                <p:nvPr/>
              </p:nvCxnSpPr>
              <p:spPr>
                <a:xfrm rot="10800000" flipV="1">
                  <a:off x="806607" y="2265851"/>
                  <a:ext cx="399550" cy="3696"/>
                </a:xfrm>
                <a:prstGeom prst="line">
                  <a:avLst/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7" name="Straight Connector 66"/>
                <p:cNvCxnSpPr/>
                <p:nvPr/>
              </p:nvCxnSpPr>
              <p:spPr>
                <a:xfrm rot="10800000" flipV="1">
                  <a:off x="6896625" y="2290001"/>
                  <a:ext cx="399550" cy="3696"/>
                </a:xfrm>
                <a:prstGeom prst="line">
                  <a:avLst/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41" name="Group 28"/>
              <p:cNvGrpSpPr/>
              <p:nvPr/>
            </p:nvGrpSpPr>
            <p:grpSpPr>
              <a:xfrm flipV="1">
                <a:off x="806607" y="2471695"/>
                <a:ext cx="6489568" cy="914400"/>
                <a:chOff x="806607" y="1724689"/>
                <a:chExt cx="6489568" cy="914400"/>
              </a:xfrm>
            </p:grpSpPr>
            <p:sp>
              <p:nvSpPr>
                <p:cNvPr id="42" name="Arc 41"/>
                <p:cNvSpPr/>
                <p:nvPr/>
              </p:nvSpPr>
              <p:spPr>
                <a:xfrm>
                  <a:off x="2207699" y="2016419"/>
                  <a:ext cx="229271" cy="253126"/>
                </a:xfrm>
                <a:prstGeom prst="arc">
                  <a:avLst>
                    <a:gd name="adj1" fmla="val 329536"/>
                    <a:gd name="adj2" fmla="val 10377205"/>
                  </a:avLst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3" name="Arc 42"/>
                <p:cNvSpPr/>
                <p:nvPr/>
              </p:nvSpPr>
              <p:spPr>
                <a:xfrm>
                  <a:off x="1293299" y="1724689"/>
                  <a:ext cx="914400" cy="914400"/>
                </a:xfrm>
                <a:prstGeom prst="arc">
                  <a:avLst>
                    <a:gd name="adj1" fmla="val 11012689"/>
                    <a:gd name="adj2" fmla="val 0"/>
                  </a:avLst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4" name="Arc 43"/>
                <p:cNvSpPr/>
                <p:nvPr/>
              </p:nvSpPr>
              <p:spPr>
                <a:xfrm>
                  <a:off x="3351370" y="2016419"/>
                  <a:ext cx="229271" cy="253126"/>
                </a:xfrm>
                <a:prstGeom prst="arc">
                  <a:avLst>
                    <a:gd name="adj1" fmla="val 329536"/>
                    <a:gd name="adj2" fmla="val 10377205"/>
                  </a:avLst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5" name="Arc 44"/>
                <p:cNvSpPr/>
                <p:nvPr/>
              </p:nvSpPr>
              <p:spPr>
                <a:xfrm>
                  <a:off x="2436970" y="1724689"/>
                  <a:ext cx="914400" cy="914400"/>
                </a:xfrm>
                <a:prstGeom prst="arc">
                  <a:avLst>
                    <a:gd name="adj1" fmla="val 11012689"/>
                    <a:gd name="adj2" fmla="val 0"/>
                  </a:avLst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6" name="Arc 45"/>
                <p:cNvSpPr/>
                <p:nvPr/>
              </p:nvSpPr>
              <p:spPr>
                <a:xfrm>
                  <a:off x="4495041" y="2016419"/>
                  <a:ext cx="229271" cy="253126"/>
                </a:xfrm>
                <a:prstGeom prst="arc">
                  <a:avLst>
                    <a:gd name="adj1" fmla="val 329536"/>
                    <a:gd name="adj2" fmla="val 10377205"/>
                  </a:avLst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7" name="Arc 46"/>
                <p:cNvSpPr/>
                <p:nvPr/>
              </p:nvSpPr>
              <p:spPr>
                <a:xfrm>
                  <a:off x="3580641" y="1724689"/>
                  <a:ext cx="914400" cy="914400"/>
                </a:xfrm>
                <a:prstGeom prst="arc">
                  <a:avLst>
                    <a:gd name="adj1" fmla="val 11012689"/>
                    <a:gd name="adj2" fmla="val 0"/>
                  </a:avLst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8" name="Arc 47"/>
                <p:cNvSpPr/>
                <p:nvPr/>
              </p:nvSpPr>
              <p:spPr>
                <a:xfrm>
                  <a:off x="5638712" y="2016419"/>
                  <a:ext cx="229271" cy="253126"/>
                </a:xfrm>
                <a:prstGeom prst="arc">
                  <a:avLst>
                    <a:gd name="adj1" fmla="val 329536"/>
                    <a:gd name="adj2" fmla="val 10377205"/>
                  </a:avLst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9" name="Arc 48"/>
                <p:cNvSpPr/>
                <p:nvPr/>
              </p:nvSpPr>
              <p:spPr>
                <a:xfrm>
                  <a:off x="4724312" y="1724689"/>
                  <a:ext cx="914400" cy="914400"/>
                </a:xfrm>
                <a:prstGeom prst="arc">
                  <a:avLst>
                    <a:gd name="adj1" fmla="val 11012689"/>
                    <a:gd name="adj2" fmla="val 0"/>
                  </a:avLst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0" name="Arc 49"/>
                <p:cNvSpPr/>
                <p:nvPr/>
              </p:nvSpPr>
              <p:spPr>
                <a:xfrm>
                  <a:off x="5867983" y="1724689"/>
                  <a:ext cx="914400" cy="914400"/>
                </a:xfrm>
                <a:prstGeom prst="arc">
                  <a:avLst>
                    <a:gd name="adj1" fmla="val 11012689"/>
                    <a:gd name="adj2" fmla="val 0"/>
                  </a:avLst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1" name="Arc 50"/>
                <p:cNvSpPr/>
                <p:nvPr/>
              </p:nvSpPr>
              <p:spPr>
                <a:xfrm>
                  <a:off x="6781319" y="2040571"/>
                  <a:ext cx="229271" cy="253126"/>
                </a:xfrm>
                <a:prstGeom prst="arc">
                  <a:avLst>
                    <a:gd name="adj1" fmla="val 5334754"/>
                    <a:gd name="adj2" fmla="val 10377205"/>
                  </a:avLst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2" name="Arc 51"/>
                <p:cNvSpPr/>
                <p:nvPr/>
              </p:nvSpPr>
              <p:spPr>
                <a:xfrm>
                  <a:off x="1064028" y="2016419"/>
                  <a:ext cx="229271" cy="253126"/>
                </a:xfrm>
                <a:prstGeom prst="arc">
                  <a:avLst>
                    <a:gd name="adj1" fmla="val 329536"/>
                    <a:gd name="adj2" fmla="val 4643222"/>
                  </a:avLst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b="1" dirty="0"/>
                </a:p>
              </p:txBody>
            </p:sp>
            <p:cxnSp>
              <p:nvCxnSpPr>
                <p:cNvPr id="53" name="Straight Connector 52"/>
                <p:cNvCxnSpPr>
                  <a:stCxn id="52" idx="2"/>
                </p:cNvCxnSpPr>
                <p:nvPr/>
              </p:nvCxnSpPr>
              <p:spPr>
                <a:xfrm rot="10800000" flipV="1">
                  <a:off x="806607" y="2265851"/>
                  <a:ext cx="399550" cy="3696"/>
                </a:xfrm>
                <a:prstGeom prst="line">
                  <a:avLst/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4" name="Straight Connector 53"/>
                <p:cNvCxnSpPr/>
                <p:nvPr/>
              </p:nvCxnSpPr>
              <p:spPr>
                <a:xfrm rot="10800000" flipV="1">
                  <a:off x="6896625" y="2290001"/>
                  <a:ext cx="399550" cy="3696"/>
                </a:xfrm>
                <a:prstGeom prst="line">
                  <a:avLst/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11" name="Group 42"/>
            <p:cNvGrpSpPr>
              <a:grpSpLocks noChangeAspect="1"/>
            </p:cNvGrpSpPr>
            <p:nvPr/>
          </p:nvGrpSpPr>
          <p:grpSpPr>
            <a:xfrm>
              <a:off x="5822453" y="4671685"/>
              <a:ext cx="862896" cy="220913"/>
              <a:chOff x="806607" y="1724689"/>
              <a:chExt cx="6489568" cy="1661406"/>
            </a:xfrm>
          </p:grpSpPr>
          <p:grpSp>
            <p:nvGrpSpPr>
              <p:cNvPr id="12" name="Group 27"/>
              <p:cNvGrpSpPr/>
              <p:nvPr/>
            </p:nvGrpSpPr>
            <p:grpSpPr>
              <a:xfrm>
                <a:off x="806607" y="1724689"/>
                <a:ext cx="6489568" cy="914400"/>
                <a:chOff x="806607" y="1724689"/>
                <a:chExt cx="6489568" cy="914400"/>
              </a:xfrm>
            </p:grpSpPr>
            <p:sp>
              <p:nvSpPr>
                <p:cNvPr id="27" name="Arc 26"/>
                <p:cNvSpPr/>
                <p:nvPr/>
              </p:nvSpPr>
              <p:spPr>
                <a:xfrm>
                  <a:off x="2207699" y="2016419"/>
                  <a:ext cx="229271" cy="253126"/>
                </a:xfrm>
                <a:prstGeom prst="arc">
                  <a:avLst>
                    <a:gd name="adj1" fmla="val 329536"/>
                    <a:gd name="adj2" fmla="val 10377205"/>
                  </a:avLst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8" name="Arc 27"/>
                <p:cNvSpPr/>
                <p:nvPr/>
              </p:nvSpPr>
              <p:spPr>
                <a:xfrm>
                  <a:off x="1293299" y="1724689"/>
                  <a:ext cx="914400" cy="914400"/>
                </a:xfrm>
                <a:prstGeom prst="arc">
                  <a:avLst>
                    <a:gd name="adj1" fmla="val 11012689"/>
                    <a:gd name="adj2" fmla="val 0"/>
                  </a:avLst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9" name="Arc 28"/>
                <p:cNvSpPr/>
                <p:nvPr/>
              </p:nvSpPr>
              <p:spPr>
                <a:xfrm>
                  <a:off x="3351370" y="2016419"/>
                  <a:ext cx="229271" cy="253126"/>
                </a:xfrm>
                <a:prstGeom prst="arc">
                  <a:avLst>
                    <a:gd name="adj1" fmla="val 329536"/>
                    <a:gd name="adj2" fmla="val 10377205"/>
                  </a:avLst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0" name="Arc 9"/>
                <p:cNvSpPr/>
                <p:nvPr/>
              </p:nvSpPr>
              <p:spPr>
                <a:xfrm>
                  <a:off x="2436970" y="1724689"/>
                  <a:ext cx="914400" cy="914400"/>
                </a:xfrm>
                <a:prstGeom prst="arc">
                  <a:avLst>
                    <a:gd name="adj1" fmla="val 11012689"/>
                    <a:gd name="adj2" fmla="val 0"/>
                  </a:avLst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1" name="Arc 10"/>
                <p:cNvSpPr/>
                <p:nvPr/>
              </p:nvSpPr>
              <p:spPr>
                <a:xfrm>
                  <a:off x="4495041" y="2016419"/>
                  <a:ext cx="229271" cy="253126"/>
                </a:xfrm>
                <a:prstGeom prst="arc">
                  <a:avLst>
                    <a:gd name="adj1" fmla="val 329536"/>
                    <a:gd name="adj2" fmla="val 10377205"/>
                  </a:avLst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2" name="Arc 31"/>
                <p:cNvSpPr/>
                <p:nvPr/>
              </p:nvSpPr>
              <p:spPr>
                <a:xfrm>
                  <a:off x="3580641" y="1724689"/>
                  <a:ext cx="914400" cy="914400"/>
                </a:xfrm>
                <a:prstGeom prst="arc">
                  <a:avLst>
                    <a:gd name="adj1" fmla="val 11012689"/>
                    <a:gd name="adj2" fmla="val 0"/>
                  </a:avLst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3" name="Arc 32"/>
                <p:cNvSpPr/>
                <p:nvPr/>
              </p:nvSpPr>
              <p:spPr>
                <a:xfrm>
                  <a:off x="5638712" y="2016419"/>
                  <a:ext cx="229271" cy="253126"/>
                </a:xfrm>
                <a:prstGeom prst="arc">
                  <a:avLst>
                    <a:gd name="adj1" fmla="val 329536"/>
                    <a:gd name="adj2" fmla="val 10377205"/>
                  </a:avLst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4" name="Arc 33"/>
                <p:cNvSpPr/>
                <p:nvPr/>
              </p:nvSpPr>
              <p:spPr>
                <a:xfrm>
                  <a:off x="4724312" y="1724689"/>
                  <a:ext cx="914400" cy="914400"/>
                </a:xfrm>
                <a:prstGeom prst="arc">
                  <a:avLst>
                    <a:gd name="adj1" fmla="val 11012689"/>
                    <a:gd name="adj2" fmla="val 0"/>
                  </a:avLst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5" name="Arc 34"/>
                <p:cNvSpPr/>
                <p:nvPr/>
              </p:nvSpPr>
              <p:spPr>
                <a:xfrm>
                  <a:off x="5867983" y="1724689"/>
                  <a:ext cx="914400" cy="914400"/>
                </a:xfrm>
                <a:prstGeom prst="arc">
                  <a:avLst>
                    <a:gd name="adj1" fmla="val 11012689"/>
                    <a:gd name="adj2" fmla="val 0"/>
                  </a:avLst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6" name="Arc 35"/>
                <p:cNvSpPr/>
                <p:nvPr/>
              </p:nvSpPr>
              <p:spPr>
                <a:xfrm>
                  <a:off x="6781319" y="2040571"/>
                  <a:ext cx="229271" cy="253126"/>
                </a:xfrm>
                <a:prstGeom prst="arc">
                  <a:avLst>
                    <a:gd name="adj1" fmla="val 5334754"/>
                    <a:gd name="adj2" fmla="val 10377205"/>
                  </a:avLst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7" name="Arc 36"/>
                <p:cNvSpPr/>
                <p:nvPr/>
              </p:nvSpPr>
              <p:spPr>
                <a:xfrm>
                  <a:off x="1064028" y="2016419"/>
                  <a:ext cx="229271" cy="253126"/>
                </a:xfrm>
                <a:prstGeom prst="arc">
                  <a:avLst>
                    <a:gd name="adj1" fmla="val 329536"/>
                    <a:gd name="adj2" fmla="val 4643222"/>
                  </a:avLst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b="1" dirty="0"/>
                </a:p>
              </p:txBody>
            </p:sp>
            <p:cxnSp>
              <p:nvCxnSpPr>
                <p:cNvPr id="38" name="Straight Connector 37"/>
                <p:cNvCxnSpPr>
                  <a:stCxn id="37" idx="2"/>
                </p:cNvCxnSpPr>
                <p:nvPr/>
              </p:nvCxnSpPr>
              <p:spPr>
                <a:xfrm rot="10800000" flipV="1">
                  <a:off x="806607" y="2265851"/>
                  <a:ext cx="399550" cy="3696"/>
                </a:xfrm>
                <a:prstGeom prst="line">
                  <a:avLst/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9" name="Straight Connector 38"/>
                <p:cNvCxnSpPr/>
                <p:nvPr/>
              </p:nvCxnSpPr>
              <p:spPr>
                <a:xfrm rot="10800000" flipV="1">
                  <a:off x="6896625" y="2290001"/>
                  <a:ext cx="399550" cy="3696"/>
                </a:xfrm>
                <a:prstGeom prst="line">
                  <a:avLst/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3" name="Group 28"/>
              <p:cNvGrpSpPr/>
              <p:nvPr/>
            </p:nvGrpSpPr>
            <p:grpSpPr>
              <a:xfrm flipV="1">
                <a:off x="806607" y="2471695"/>
                <a:ext cx="6489568" cy="914400"/>
                <a:chOff x="806607" y="1724689"/>
                <a:chExt cx="6489568" cy="914400"/>
              </a:xfrm>
            </p:grpSpPr>
            <p:sp>
              <p:nvSpPr>
                <p:cNvPr id="14" name="Arc 13"/>
                <p:cNvSpPr/>
                <p:nvPr/>
              </p:nvSpPr>
              <p:spPr>
                <a:xfrm>
                  <a:off x="2207699" y="2016419"/>
                  <a:ext cx="229271" cy="253126"/>
                </a:xfrm>
                <a:prstGeom prst="arc">
                  <a:avLst>
                    <a:gd name="adj1" fmla="val 329536"/>
                    <a:gd name="adj2" fmla="val 10377205"/>
                  </a:avLst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5" name="Arc 14"/>
                <p:cNvSpPr/>
                <p:nvPr/>
              </p:nvSpPr>
              <p:spPr>
                <a:xfrm>
                  <a:off x="1293299" y="1724689"/>
                  <a:ext cx="914400" cy="914400"/>
                </a:xfrm>
                <a:prstGeom prst="arc">
                  <a:avLst>
                    <a:gd name="adj1" fmla="val 11012689"/>
                    <a:gd name="adj2" fmla="val 0"/>
                  </a:avLst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6" name="Arc 15"/>
                <p:cNvSpPr/>
                <p:nvPr/>
              </p:nvSpPr>
              <p:spPr>
                <a:xfrm>
                  <a:off x="3351370" y="2016419"/>
                  <a:ext cx="229271" cy="253126"/>
                </a:xfrm>
                <a:prstGeom prst="arc">
                  <a:avLst>
                    <a:gd name="adj1" fmla="val 329536"/>
                    <a:gd name="adj2" fmla="val 10377205"/>
                  </a:avLst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7" name="Arc 16"/>
                <p:cNvSpPr/>
                <p:nvPr/>
              </p:nvSpPr>
              <p:spPr>
                <a:xfrm>
                  <a:off x="2436970" y="1724689"/>
                  <a:ext cx="914400" cy="914400"/>
                </a:xfrm>
                <a:prstGeom prst="arc">
                  <a:avLst>
                    <a:gd name="adj1" fmla="val 11012689"/>
                    <a:gd name="adj2" fmla="val 0"/>
                  </a:avLst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8" name="Arc 17"/>
                <p:cNvSpPr/>
                <p:nvPr/>
              </p:nvSpPr>
              <p:spPr>
                <a:xfrm>
                  <a:off x="4495041" y="2016419"/>
                  <a:ext cx="229271" cy="253126"/>
                </a:xfrm>
                <a:prstGeom prst="arc">
                  <a:avLst>
                    <a:gd name="adj1" fmla="val 329536"/>
                    <a:gd name="adj2" fmla="val 10377205"/>
                  </a:avLst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9" name="Arc 18"/>
                <p:cNvSpPr/>
                <p:nvPr/>
              </p:nvSpPr>
              <p:spPr>
                <a:xfrm>
                  <a:off x="3580641" y="1724689"/>
                  <a:ext cx="914400" cy="914400"/>
                </a:xfrm>
                <a:prstGeom prst="arc">
                  <a:avLst>
                    <a:gd name="adj1" fmla="val 11012689"/>
                    <a:gd name="adj2" fmla="val 0"/>
                  </a:avLst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0" name="Arc 19"/>
                <p:cNvSpPr/>
                <p:nvPr/>
              </p:nvSpPr>
              <p:spPr>
                <a:xfrm>
                  <a:off x="5638712" y="2016419"/>
                  <a:ext cx="229271" cy="253126"/>
                </a:xfrm>
                <a:prstGeom prst="arc">
                  <a:avLst>
                    <a:gd name="adj1" fmla="val 329536"/>
                    <a:gd name="adj2" fmla="val 10377205"/>
                  </a:avLst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1" name="Arc 20"/>
                <p:cNvSpPr/>
                <p:nvPr/>
              </p:nvSpPr>
              <p:spPr>
                <a:xfrm>
                  <a:off x="4724312" y="1724689"/>
                  <a:ext cx="914400" cy="914400"/>
                </a:xfrm>
                <a:prstGeom prst="arc">
                  <a:avLst>
                    <a:gd name="adj1" fmla="val 11012689"/>
                    <a:gd name="adj2" fmla="val 0"/>
                  </a:avLst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2" name="Arc 21"/>
                <p:cNvSpPr/>
                <p:nvPr/>
              </p:nvSpPr>
              <p:spPr>
                <a:xfrm>
                  <a:off x="5867983" y="1724689"/>
                  <a:ext cx="914400" cy="914400"/>
                </a:xfrm>
                <a:prstGeom prst="arc">
                  <a:avLst>
                    <a:gd name="adj1" fmla="val 11012689"/>
                    <a:gd name="adj2" fmla="val 0"/>
                  </a:avLst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3" name="Arc 22"/>
                <p:cNvSpPr/>
                <p:nvPr/>
              </p:nvSpPr>
              <p:spPr>
                <a:xfrm>
                  <a:off x="6781319" y="2040571"/>
                  <a:ext cx="229271" cy="253126"/>
                </a:xfrm>
                <a:prstGeom prst="arc">
                  <a:avLst>
                    <a:gd name="adj1" fmla="val 5334754"/>
                    <a:gd name="adj2" fmla="val 10377205"/>
                  </a:avLst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4" name="Arc 23"/>
                <p:cNvSpPr/>
                <p:nvPr/>
              </p:nvSpPr>
              <p:spPr>
                <a:xfrm>
                  <a:off x="1064028" y="2016419"/>
                  <a:ext cx="229271" cy="253126"/>
                </a:xfrm>
                <a:prstGeom prst="arc">
                  <a:avLst>
                    <a:gd name="adj1" fmla="val 329536"/>
                    <a:gd name="adj2" fmla="val 4643222"/>
                  </a:avLst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b="1" dirty="0"/>
                </a:p>
              </p:txBody>
            </p:sp>
            <p:cxnSp>
              <p:nvCxnSpPr>
                <p:cNvPr id="25" name="Straight Connector 24"/>
                <p:cNvCxnSpPr>
                  <a:stCxn id="24" idx="2"/>
                </p:cNvCxnSpPr>
                <p:nvPr/>
              </p:nvCxnSpPr>
              <p:spPr>
                <a:xfrm rot="10800000" flipV="1">
                  <a:off x="806607" y="2265851"/>
                  <a:ext cx="399550" cy="3696"/>
                </a:xfrm>
                <a:prstGeom prst="line">
                  <a:avLst/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" name="Straight Connector 25"/>
                <p:cNvCxnSpPr/>
                <p:nvPr/>
              </p:nvCxnSpPr>
              <p:spPr>
                <a:xfrm rot="10800000" flipV="1">
                  <a:off x="6896625" y="2290001"/>
                  <a:ext cx="399550" cy="3696"/>
                </a:xfrm>
                <a:prstGeom prst="line">
                  <a:avLst/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8919" y="3186977"/>
            <a:ext cx="8464378" cy="689990"/>
          </a:xfrm>
        </p:spPr>
        <p:txBody>
          <a:bodyPr/>
          <a:lstStyle/>
          <a:p>
            <a:pPr algn="ctr">
              <a:buNone/>
            </a:pPr>
            <a:r>
              <a:rPr lang="en-US" dirty="0" smtClean="0"/>
              <a:t>Back up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Talk Title Here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1C93C-5050-FC42-8F10-D22D4F119D13}" type="slidenum">
              <a:rPr lang="en-US" smtClean="0"/>
              <a:pPr/>
              <a:t>18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SSPA50kW_PowerAmpRack_ControlRack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85151" y="3429000"/>
            <a:ext cx="3688146" cy="260809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8919" y="0"/>
            <a:ext cx="8464378" cy="728029"/>
          </a:xfrm>
        </p:spPr>
        <p:txBody>
          <a:bodyPr>
            <a:normAutofit/>
          </a:bodyPr>
          <a:lstStyle/>
          <a:p>
            <a:pPr algn="l"/>
            <a:r>
              <a:rPr lang="en-US" dirty="0"/>
              <a:t>RF power options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2000" dirty="0" smtClean="0"/>
              <a:t>Klystrons</a:t>
            </a:r>
            <a:endParaRPr lang="en-US" sz="2000" dirty="0"/>
          </a:p>
          <a:p>
            <a:pPr lvl="1">
              <a:buNone/>
            </a:pPr>
            <a:r>
              <a:rPr lang="en-US" sz="1800" dirty="0">
                <a:solidFill>
                  <a:srgbClr val="FF0000"/>
                </a:solidFill>
              </a:rPr>
              <a:t>Limited vendors, high cost, low efficiency</a:t>
            </a:r>
            <a:endParaRPr lang="en-US" sz="1800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en-US" sz="2000" dirty="0" err="1" smtClean="0"/>
              <a:t>IOT’s</a:t>
            </a:r>
            <a:endParaRPr lang="en-US" sz="2000" dirty="0"/>
          </a:p>
          <a:p>
            <a:pPr lvl="1">
              <a:buNone/>
            </a:pPr>
            <a:r>
              <a:rPr lang="en-US" sz="1800" dirty="0"/>
              <a:t>Better efficiency, </a:t>
            </a:r>
            <a:r>
              <a:rPr lang="en-US" sz="1800" dirty="0">
                <a:solidFill>
                  <a:srgbClr val="FF0000"/>
                </a:solidFill>
              </a:rPr>
              <a:t>becoming obsolete</a:t>
            </a:r>
            <a:endParaRPr lang="en-US" sz="1800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en-US" sz="2000" dirty="0" err="1" smtClean="0"/>
              <a:t>SSA’s</a:t>
            </a:r>
            <a:endParaRPr lang="en-US" sz="2000" dirty="0"/>
          </a:p>
          <a:p>
            <a:pPr lvl="1">
              <a:buNone/>
            </a:pPr>
            <a:r>
              <a:rPr lang="en-US" sz="1800" dirty="0">
                <a:solidFill>
                  <a:srgbClr val="008000"/>
                </a:solidFill>
              </a:rPr>
              <a:t>High </a:t>
            </a:r>
            <a:r>
              <a:rPr lang="en-US" sz="1800" dirty="0" smtClean="0">
                <a:solidFill>
                  <a:srgbClr val="008000"/>
                </a:solidFill>
              </a:rPr>
              <a:t>efficiency</a:t>
            </a:r>
          </a:p>
          <a:p>
            <a:pPr lvl="1">
              <a:buNone/>
            </a:pPr>
            <a:r>
              <a:rPr lang="en-US" sz="1800" dirty="0" smtClean="0">
                <a:solidFill>
                  <a:srgbClr val="008000"/>
                </a:solidFill>
              </a:rPr>
              <a:t>Reliability and redundancy</a:t>
            </a:r>
          </a:p>
          <a:p>
            <a:pPr lvl="1">
              <a:buNone/>
            </a:pPr>
            <a:r>
              <a:rPr lang="en-US" sz="1800" dirty="0" smtClean="0">
                <a:solidFill>
                  <a:srgbClr val="008000"/>
                </a:solidFill>
              </a:rPr>
              <a:t>Costs falling, supply growing</a:t>
            </a:r>
          </a:p>
          <a:p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C5830-40F3-F04E-B2E3-10E6672BA8FF}" type="slidenum">
              <a:rPr lang="en-US" smtClean="0"/>
              <a:pPr/>
              <a:t>19</a:t>
            </a:fld>
            <a:endParaRPr lang="en-US"/>
          </a:p>
        </p:txBody>
      </p:sp>
      <p:pic>
        <p:nvPicPr>
          <p:cNvPr id="6" name="image77.jpeg"/>
          <p:cNvPicPr>
            <a:picLocks noChangeAspect="1"/>
          </p:cNvPicPr>
          <p:nvPr/>
        </p:nvPicPr>
        <p:blipFill>
          <a:blip r:embed="rId3" cstate="print"/>
          <a:srcRect r="56270"/>
          <a:stretch>
            <a:fillRect/>
          </a:stretch>
        </p:blipFill>
        <p:spPr>
          <a:xfrm>
            <a:off x="3117756" y="3851528"/>
            <a:ext cx="1454244" cy="2134226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6075105" y="5978417"/>
            <a:ext cx="21733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50 kW SSA module</a:t>
            </a:r>
          </a:p>
        </p:txBody>
      </p:sp>
      <p:pic>
        <p:nvPicPr>
          <p:cNvPr id="11" name="Picture 10" descr="iot.jpg"/>
          <p:cNvPicPr>
            <a:picLocks noChangeAspect="1"/>
          </p:cNvPicPr>
          <p:nvPr/>
        </p:nvPicPr>
        <p:blipFill>
          <a:blip r:embed="rId4"/>
          <a:srcRect l="27000" t="12000" r="27000" b="12000"/>
          <a:stretch>
            <a:fillRect/>
          </a:stretch>
        </p:blipFill>
        <p:spPr>
          <a:xfrm>
            <a:off x="525698" y="3851528"/>
            <a:ext cx="1763795" cy="2185571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1061414" y="5978417"/>
            <a:ext cx="5693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IOT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3117756" y="5985754"/>
            <a:ext cx="14542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MW klystron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Sorry this is not a comprehensive review !</a:t>
            </a:r>
          </a:p>
          <a:p>
            <a:r>
              <a:rPr lang="en-US" sz="2400" dirty="0" smtClean="0"/>
              <a:t>Why does SRF for </a:t>
            </a:r>
            <a:r>
              <a:rPr lang="en-US" sz="2400" dirty="0" err="1" smtClean="0"/>
              <a:t>ERL’s</a:t>
            </a:r>
            <a:r>
              <a:rPr lang="en-US" sz="2400" dirty="0" smtClean="0"/>
              <a:t> need to be different?</a:t>
            </a:r>
          </a:p>
          <a:p>
            <a:r>
              <a:rPr lang="en-US" sz="2400" dirty="0" smtClean="0"/>
              <a:t>What are the technical challenges?</a:t>
            </a:r>
          </a:p>
          <a:p>
            <a:r>
              <a:rPr lang="en-US" sz="2400" dirty="0" smtClean="0"/>
              <a:t>What still needs to be done?</a:t>
            </a:r>
          </a:p>
          <a:p>
            <a:r>
              <a:rPr lang="en-US" sz="2400" dirty="0" smtClean="0"/>
              <a:t>Where do we go from here?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Talk Title Here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1C93C-5050-FC42-8F10-D22D4F119D13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069336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4662" y="0"/>
            <a:ext cx="8464378" cy="728029"/>
          </a:xfrm>
        </p:spPr>
        <p:txBody>
          <a:bodyPr>
            <a:normAutofit/>
          </a:bodyPr>
          <a:lstStyle/>
          <a:p>
            <a:pPr lvl="0"/>
            <a:r>
              <a:rPr lang="en-US" dirty="0" smtClean="0"/>
              <a:t>My first ERL: SELENE </a:t>
            </a:r>
            <a:r>
              <a:rPr lang="en-US" smtClean="0"/>
              <a:t>(but not SRF)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1558" y="864473"/>
            <a:ext cx="8464378" cy="5381694"/>
          </a:xfrm>
        </p:spPr>
        <p:txBody>
          <a:bodyPr>
            <a:normAutofit/>
          </a:bodyPr>
          <a:lstStyle/>
          <a:p>
            <a:pPr lvl="0">
              <a:buNone/>
            </a:pPr>
            <a:r>
              <a:rPr lang="en-US" sz="2000" dirty="0" smtClean="0"/>
              <a:t>IR FEL for power beaming to satellites c.1998</a:t>
            </a:r>
          </a:p>
          <a:p>
            <a:endParaRPr lang="en-US" sz="20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Talk Title Here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1C93C-5050-FC42-8F10-D22D4F119D13}" type="slidenum">
              <a:rPr lang="en-US" smtClean="0"/>
              <a:pPr/>
              <a:t>3</a:t>
            </a:fld>
            <a:endParaRPr lang="en-US" dirty="0"/>
          </a:p>
        </p:txBody>
      </p:sp>
      <p:graphicFrame>
        <p:nvGraphicFramePr>
          <p:cNvPr id="8" name="Object 2"/>
          <p:cNvGraphicFramePr>
            <a:graphicFrameLocks noChangeAspect="1"/>
          </p:cNvGraphicFramePr>
          <p:nvPr/>
        </p:nvGraphicFramePr>
        <p:xfrm>
          <a:off x="6036130" y="864473"/>
          <a:ext cx="2539806" cy="1654722"/>
        </p:xfrm>
        <a:graphic>
          <a:graphicData uri="http://schemas.openxmlformats.org/presentationml/2006/ole">
            <p:oleObj spid="_x0000_s86018" name="Document" r:id="rId3" imgW="4191000" imgH="2730500" progId="Word.Document.12">
              <p:link updateAutomatic="1"/>
            </p:oleObj>
          </a:graphicData>
        </a:graphic>
      </p:graphicFrame>
      <p:graphicFrame>
        <p:nvGraphicFramePr>
          <p:cNvPr id="9" name="Object 3"/>
          <p:cNvGraphicFramePr>
            <a:graphicFrameLocks noChangeAspect="1"/>
          </p:cNvGraphicFramePr>
          <p:nvPr/>
        </p:nvGraphicFramePr>
        <p:xfrm>
          <a:off x="323850" y="4495800"/>
          <a:ext cx="2533650" cy="1447800"/>
        </p:xfrm>
        <a:graphic>
          <a:graphicData uri="http://schemas.openxmlformats.org/presentationml/2006/ole">
            <p:oleObj spid="_x0000_s86019" name="Document" r:id="rId3" imgW="5067300" imgH="2895600" progId="Word.Document.12">
              <p:link updateAutomatic="1"/>
            </p:oleObj>
          </a:graphicData>
        </a:graphic>
      </p:graphicFrame>
      <p:graphicFrame>
        <p:nvGraphicFramePr>
          <p:cNvPr id="10" name="Object 4"/>
          <p:cNvGraphicFramePr>
            <a:graphicFrameLocks noChangeAspect="1"/>
          </p:cNvGraphicFramePr>
          <p:nvPr/>
        </p:nvGraphicFramePr>
        <p:xfrm>
          <a:off x="733424" y="1287082"/>
          <a:ext cx="4604765" cy="3059185"/>
        </p:xfrm>
        <a:graphic>
          <a:graphicData uri="http://schemas.openxmlformats.org/presentationml/2006/ole">
            <p:oleObj spid="_x0000_s86020" name="Document" r:id="rId3" imgW="5486400" imgH="3644900" progId="Word.Document.12">
              <p:link updateAutomatic="1"/>
            </p:oleObj>
          </a:graphicData>
        </a:graphic>
      </p:graphicFrame>
      <p:graphicFrame>
        <p:nvGraphicFramePr>
          <p:cNvPr id="11" name="Object 5"/>
          <p:cNvGraphicFramePr>
            <a:graphicFrameLocks noChangeAspect="1"/>
          </p:cNvGraphicFramePr>
          <p:nvPr/>
        </p:nvGraphicFramePr>
        <p:xfrm>
          <a:off x="3454400" y="4572000"/>
          <a:ext cx="5461000" cy="1460500"/>
        </p:xfrm>
        <a:graphic>
          <a:graphicData uri="http://schemas.openxmlformats.org/presentationml/2006/ole">
            <p:oleObj spid="_x0000_s86021" name="Document" r:id="rId3" imgW="5461000" imgH="1460500" progId="Word.Document.12">
              <p:link updateAutomatic="1"/>
            </p:oleObj>
          </a:graphicData>
        </a:graphic>
      </p:graphicFrame>
      <p:sp>
        <p:nvSpPr>
          <p:cNvPr id="12" name="Rectangle 11"/>
          <p:cNvSpPr/>
          <p:nvPr/>
        </p:nvSpPr>
        <p:spPr>
          <a:xfrm>
            <a:off x="342900" y="6032500"/>
            <a:ext cx="84582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 smtClean="0"/>
              <a:t>A. </a:t>
            </a:r>
            <a:r>
              <a:rPr lang="en-US" sz="1200" dirty="0" err="1" smtClean="0"/>
              <a:t>Zholents</a:t>
            </a:r>
            <a:r>
              <a:rPr lang="en-US" sz="1200" dirty="0" smtClean="0"/>
              <a:t>, R. Rimmer, O. Walter, W. Wan, M. </a:t>
            </a:r>
            <a:r>
              <a:rPr lang="en-US" sz="1200" dirty="0" err="1" smtClean="0"/>
              <a:t>Zolotorev</a:t>
            </a:r>
            <a:r>
              <a:rPr lang="en-US" sz="1200" dirty="0" smtClean="0"/>
              <a:t>, "FEL Design for Power Beaming", Free- Electron Laser Challenges II, Proceedings of SPIE, Vol. 3614, p.72, (1999). </a:t>
            </a:r>
          </a:p>
        </p:txBody>
      </p:sp>
      <p:pic>
        <p:nvPicPr>
          <p:cNvPr id="13" name="Picture 12" descr="br_051a.pict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54800" y="2454874"/>
            <a:ext cx="3260600" cy="211712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Why does SRF for </a:t>
            </a:r>
            <a:r>
              <a:rPr lang="en-US" dirty="0" err="1" smtClean="0"/>
              <a:t>ERL’s</a:t>
            </a:r>
            <a:r>
              <a:rPr lang="en-US" dirty="0" smtClean="0"/>
              <a:t> need to be different?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8919" y="969602"/>
            <a:ext cx="8464378" cy="5381694"/>
          </a:xfrm>
        </p:spPr>
        <p:txBody>
          <a:bodyPr/>
          <a:lstStyle/>
          <a:p>
            <a:r>
              <a:rPr lang="en-US" dirty="0" smtClean="0"/>
              <a:t>An ERL is not a LINAC or a ring, it’s something in between</a:t>
            </a:r>
          </a:p>
          <a:p>
            <a:r>
              <a:rPr lang="en-US" dirty="0" smtClean="0"/>
              <a:t>Re-circulating LINAC and </a:t>
            </a:r>
            <a:r>
              <a:rPr lang="en-US" dirty="0" err="1" smtClean="0"/>
              <a:t>ERL’s</a:t>
            </a:r>
            <a:r>
              <a:rPr lang="en-US" dirty="0" smtClean="0"/>
              <a:t> pass the beam through the same cavities a finite number of times</a:t>
            </a:r>
          </a:p>
          <a:p>
            <a:pPr lvl="1"/>
            <a:r>
              <a:rPr lang="en-US" dirty="0" smtClean="0"/>
              <a:t>Lower capital cost, higher efficiency</a:t>
            </a:r>
          </a:p>
          <a:p>
            <a:pPr lvl="1"/>
            <a:r>
              <a:rPr lang="en-US" dirty="0" smtClean="0"/>
              <a:t>Ideal for CW or high rep-rate applications</a:t>
            </a:r>
          </a:p>
          <a:p>
            <a:pPr lvl="1"/>
            <a:r>
              <a:rPr lang="en-US" dirty="0" smtClean="0"/>
              <a:t>Can excite Higher-Order Modes (</a:t>
            </a:r>
            <a:r>
              <a:rPr lang="en-US" dirty="0" err="1" smtClean="0"/>
              <a:t>HOMs</a:t>
            </a:r>
            <a:r>
              <a:rPr lang="en-US" dirty="0" smtClean="0"/>
              <a:t>) in cavities</a:t>
            </a:r>
          </a:p>
          <a:p>
            <a:r>
              <a:rPr lang="en-US" dirty="0" smtClean="0"/>
              <a:t>Beam power can be recovered on decelerating phase (ERL)</a:t>
            </a:r>
          </a:p>
          <a:p>
            <a:r>
              <a:rPr lang="en-US" dirty="0" smtClean="0"/>
              <a:t>Circulating beam power can (should) exceed installed RF power</a:t>
            </a:r>
          </a:p>
          <a:p>
            <a:r>
              <a:rPr lang="en-US" dirty="0" smtClean="0"/>
              <a:t>Injector is not energy recovered (but it could be)</a:t>
            </a:r>
          </a:p>
          <a:p>
            <a:r>
              <a:rPr lang="en-US" dirty="0" smtClean="0"/>
              <a:t>Beam dump energy and power are reduced but not zero </a:t>
            </a:r>
          </a:p>
          <a:p>
            <a:r>
              <a:rPr lang="en-US" dirty="0" smtClean="0"/>
              <a:t>Non-equilibrium beam distributions</a:t>
            </a:r>
          </a:p>
          <a:p>
            <a:r>
              <a:rPr lang="en-US" dirty="0" smtClean="0"/>
              <a:t>May power an FEL, Compton source or internal target etc.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Talk Title Here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1C93C-5050-FC42-8F10-D22D4F119D13}" type="slidenum">
              <a:rPr lang="en-US" smtClean="0"/>
              <a:pPr/>
              <a:t>4</a:t>
            </a:fld>
            <a:endParaRPr lang="en-US" dirty="0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>
          <a:xfrm>
            <a:off x="5849583" y="1887725"/>
            <a:ext cx="3241945" cy="649813"/>
            <a:chOff x="1407264" y="1776171"/>
            <a:chExt cx="6418498" cy="1286519"/>
          </a:xfrm>
        </p:grpSpPr>
        <p:grpSp>
          <p:nvGrpSpPr>
            <p:cNvPr id="7" name="Group 42"/>
            <p:cNvGrpSpPr>
              <a:grpSpLocks noChangeAspect="1"/>
            </p:cNvGrpSpPr>
            <p:nvPr/>
          </p:nvGrpSpPr>
          <p:grpSpPr>
            <a:xfrm>
              <a:off x="2727783" y="2118407"/>
              <a:ext cx="3688434" cy="944283"/>
              <a:chOff x="806607" y="1724689"/>
              <a:chExt cx="6489568" cy="1661406"/>
            </a:xfrm>
          </p:grpSpPr>
          <p:grpSp>
            <p:nvGrpSpPr>
              <p:cNvPr id="14" name="Group 27"/>
              <p:cNvGrpSpPr/>
              <p:nvPr/>
            </p:nvGrpSpPr>
            <p:grpSpPr>
              <a:xfrm>
                <a:off x="806607" y="1724689"/>
                <a:ext cx="6489568" cy="914400"/>
                <a:chOff x="806607" y="1724689"/>
                <a:chExt cx="6489568" cy="914400"/>
              </a:xfrm>
            </p:grpSpPr>
            <p:sp>
              <p:nvSpPr>
                <p:cNvPr id="29" name="Arc 28"/>
                <p:cNvSpPr/>
                <p:nvPr/>
              </p:nvSpPr>
              <p:spPr>
                <a:xfrm>
                  <a:off x="2207699" y="2016419"/>
                  <a:ext cx="229271" cy="253126"/>
                </a:xfrm>
                <a:prstGeom prst="arc">
                  <a:avLst>
                    <a:gd name="adj1" fmla="val 329536"/>
                    <a:gd name="adj2" fmla="val 10377205"/>
                  </a:avLst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0" name="Arc 29"/>
                <p:cNvSpPr/>
                <p:nvPr/>
              </p:nvSpPr>
              <p:spPr>
                <a:xfrm>
                  <a:off x="1293299" y="1724689"/>
                  <a:ext cx="914400" cy="914400"/>
                </a:xfrm>
                <a:prstGeom prst="arc">
                  <a:avLst>
                    <a:gd name="adj1" fmla="val 11012689"/>
                    <a:gd name="adj2" fmla="val 0"/>
                  </a:avLst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1" name="Arc 30"/>
                <p:cNvSpPr/>
                <p:nvPr/>
              </p:nvSpPr>
              <p:spPr>
                <a:xfrm>
                  <a:off x="3351370" y="2016419"/>
                  <a:ext cx="229271" cy="253126"/>
                </a:xfrm>
                <a:prstGeom prst="arc">
                  <a:avLst>
                    <a:gd name="adj1" fmla="val 329536"/>
                    <a:gd name="adj2" fmla="val 10377205"/>
                  </a:avLst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2" name="Arc 9"/>
                <p:cNvSpPr/>
                <p:nvPr/>
              </p:nvSpPr>
              <p:spPr>
                <a:xfrm>
                  <a:off x="2436970" y="1724689"/>
                  <a:ext cx="914400" cy="914400"/>
                </a:xfrm>
                <a:prstGeom prst="arc">
                  <a:avLst>
                    <a:gd name="adj1" fmla="val 11012689"/>
                    <a:gd name="adj2" fmla="val 0"/>
                  </a:avLst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3" name="Arc 10"/>
                <p:cNvSpPr/>
                <p:nvPr/>
              </p:nvSpPr>
              <p:spPr>
                <a:xfrm>
                  <a:off x="4495041" y="2016419"/>
                  <a:ext cx="229271" cy="253126"/>
                </a:xfrm>
                <a:prstGeom prst="arc">
                  <a:avLst>
                    <a:gd name="adj1" fmla="val 329536"/>
                    <a:gd name="adj2" fmla="val 10377205"/>
                  </a:avLst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4" name="Arc 33"/>
                <p:cNvSpPr/>
                <p:nvPr/>
              </p:nvSpPr>
              <p:spPr>
                <a:xfrm>
                  <a:off x="3580641" y="1724689"/>
                  <a:ext cx="914400" cy="914400"/>
                </a:xfrm>
                <a:prstGeom prst="arc">
                  <a:avLst>
                    <a:gd name="adj1" fmla="val 11012689"/>
                    <a:gd name="adj2" fmla="val 0"/>
                  </a:avLst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5" name="Arc 34"/>
                <p:cNvSpPr/>
                <p:nvPr/>
              </p:nvSpPr>
              <p:spPr>
                <a:xfrm>
                  <a:off x="5638712" y="2016419"/>
                  <a:ext cx="229271" cy="253126"/>
                </a:xfrm>
                <a:prstGeom prst="arc">
                  <a:avLst>
                    <a:gd name="adj1" fmla="val 329536"/>
                    <a:gd name="adj2" fmla="val 10377205"/>
                  </a:avLst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6" name="Arc 35"/>
                <p:cNvSpPr/>
                <p:nvPr/>
              </p:nvSpPr>
              <p:spPr>
                <a:xfrm>
                  <a:off x="4724312" y="1724689"/>
                  <a:ext cx="914400" cy="914400"/>
                </a:xfrm>
                <a:prstGeom prst="arc">
                  <a:avLst>
                    <a:gd name="adj1" fmla="val 11012689"/>
                    <a:gd name="adj2" fmla="val 0"/>
                  </a:avLst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7" name="Arc 36"/>
                <p:cNvSpPr/>
                <p:nvPr/>
              </p:nvSpPr>
              <p:spPr>
                <a:xfrm>
                  <a:off x="5867983" y="1724689"/>
                  <a:ext cx="914400" cy="914400"/>
                </a:xfrm>
                <a:prstGeom prst="arc">
                  <a:avLst>
                    <a:gd name="adj1" fmla="val 11012689"/>
                    <a:gd name="adj2" fmla="val 0"/>
                  </a:avLst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8" name="Arc 37"/>
                <p:cNvSpPr/>
                <p:nvPr/>
              </p:nvSpPr>
              <p:spPr>
                <a:xfrm>
                  <a:off x="6781319" y="2040571"/>
                  <a:ext cx="229271" cy="253126"/>
                </a:xfrm>
                <a:prstGeom prst="arc">
                  <a:avLst>
                    <a:gd name="adj1" fmla="val 5334754"/>
                    <a:gd name="adj2" fmla="val 10377205"/>
                  </a:avLst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9" name="Arc 38"/>
                <p:cNvSpPr/>
                <p:nvPr/>
              </p:nvSpPr>
              <p:spPr>
                <a:xfrm>
                  <a:off x="1064028" y="2016419"/>
                  <a:ext cx="229271" cy="253126"/>
                </a:xfrm>
                <a:prstGeom prst="arc">
                  <a:avLst>
                    <a:gd name="adj1" fmla="val 329536"/>
                    <a:gd name="adj2" fmla="val 4643222"/>
                  </a:avLst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b="1" dirty="0"/>
                </a:p>
              </p:txBody>
            </p:sp>
            <p:cxnSp>
              <p:nvCxnSpPr>
                <p:cNvPr id="40" name="Straight Connector 39"/>
                <p:cNvCxnSpPr>
                  <a:stCxn id="39" idx="2"/>
                </p:cNvCxnSpPr>
                <p:nvPr/>
              </p:nvCxnSpPr>
              <p:spPr>
                <a:xfrm rot="10800000" flipV="1">
                  <a:off x="806607" y="2265851"/>
                  <a:ext cx="399550" cy="3696"/>
                </a:xfrm>
                <a:prstGeom prst="line">
                  <a:avLst/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1" name="Straight Connector 40"/>
                <p:cNvCxnSpPr/>
                <p:nvPr/>
              </p:nvCxnSpPr>
              <p:spPr>
                <a:xfrm rot="10800000" flipV="1">
                  <a:off x="6896625" y="2290001"/>
                  <a:ext cx="399550" cy="3696"/>
                </a:xfrm>
                <a:prstGeom prst="line">
                  <a:avLst/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5" name="Group 28"/>
              <p:cNvGrpSpPr/>
              <p:nvPr/>
            </p:nvGrpSpPr>
            <p:grpSpPr>
              <a:xfrm flipV="1">
                <a:off x="806607" y="2471695"/>
                <a:ext cx="6489568" cy="914400"/>
                <a:chOff x="806607" y="1724689"/>
                <a:chExt cx="6489568" cy="914400"/>
              </a:xfrm>
            </p:grpSpPr>
            <p:sp>
              <p:nvSpPr>
                <p:cNvPr id="16" name="Arc 15"/>
                <p:cNvSpPr/>
                <p:nvPr/>
              </p:nvSpPr>
              <p:spPr>
                <a:xfrm>
                  <a:off x="2207699" y="2016419"/>
                  <a:ext cx="229271" cy="253126"/>
                </a:xfrm>
                <a:prstGeom prst="arc">
                  <a:avLst>
                    <a:gd name="adj1" fmla="val 329536"/>
                    <a:gd name="adj2" fmla="val 10377205"/>
                  </a:avLst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7" name="Arc 16"/>
                <p:cNvSpPr/>
                <p:nvPr/>
              </p:nvSpPr>
              <p:spPr>
                <a:xfrm>
                  <a:off x="1293299" y="1724689"/>
                  <a:ext cx="914400" cy="914400"/>
                </a:xfrm>
                <a:prstGeom prst="arc">
                  <a:avLst>
                    <a:gd name="adj1" fmla="val 11012689"/>
                    <a:gd name="adj2" fmla="val 0"/>
                  </a:avLst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8" name="Arc 17"/>
                <p:cNvSpPr/>
                <p:nvPr/>
              </p:nvSpPr>
              <p:spPr>
                <a:xfrm>
                  <a:off x="3351370" y="2016419"/>
                  <a:ext cx="229271" cy="253126"/>
                </a:xfrm>
                <a:prstGeom prst="arc">
                  <a:avLst>
                    <a:gd name="adj1" fmla="val 329536"/>
                    <a:gd name="adj2" fmla="val 10377205"/>
                  </a:avLst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9" name="Arc 18"/>
                <p:cNvSpPr/>
                <p:nvPr/>
              </p:nvSpPr>
              <p:spPr>
                <a:xfrm>
                  <a:off x="2436970" y="1724689"/>
                  <a:ext cx="914400" cy="914400"/>
                </a:xfrm>
                <a:prstGeom prst="arc">
                  <a:avLst>
                    <a:gd name="adj1" fmla="val 11012689"/>
                    <a:gd name="adj2" fmla="val 0"/>
                  </a:avLst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0" name="Arc 19"/>
                <p:cNvSpPr/>
                <p:nvPr/>
              </p:nvSpPr>
              <p:spPr>
                <a:xfrm>
                  <a:off x="4495041" y="2016419"/>
                  <a:ext cx="229271" cy="253126"/>
                </a:xfrm>
                <a:prstGeom prst="arc">
                  <a:avLst>
                    <a:gd name="adj1" fmla="val 329536"/>
                    <a:gd name="adj2" fmla="val 10377205"/>
                  </a:avLst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1" name="Arc 20"/>
                <p:cNvSpPr/>
                <p:nvPr/>
              </p:nvSpPr>
              <p:spPr>
                <a:xfrm>
                  <a:off x="3580641" y="1724689"/>
                  <a:ext cx="914400" cy="914400"/>
                </a:xfrm>
                <a:prstGeom prst="arc">
                  <a:avLst>
                    <a:gd name="adj1" fmla="val 11012689"/>
                    <a:gd name="adj2" fmla="val 0"/>
                  </a:avLst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2" name="Arc 21"/>
                <p:cNvSpPr/>
                <p:nvPr/>
              </p:nvSpPr>
              <p:spPr>
                <a:xfrm>
                  <a:off x="5638712" y="2016419"/>
                  <a:ext cx="229271" cy="253126"/>
                </a:xfrm>
                <a:prstGeom prst="arc">
                  <a:avLst>
                    <a:gd name="adj1" fmla="val 329536"/>
                    <a:gd name="adj2" fmla="val 10377205"/>
                  </a:avLst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3" name="Arc 22"/>
                <p:cNvSpPr/>
                <p:nvPr/>
              </p:nvSpPr>
              <p:spPr>
                <a:xfrm>
                  <a:off x="4724312" y="1724689"/>
                  <a:ext cx="914400" cy="914400"/>
                </a:xfrm>
                <a:prstGeom prst="arc">
                  <a:avLst>
                    <a:gd name="adj1" fmla="val 11012689"/>
                    <a:gd name="adj2" fmla="val 0"/>
                  </a:avLst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4" name="Arc 23"/>
                <p:cNvSpPr/>
                <p:nvPr/>
              </p:nvSpPr>
              <p:spPr>
                <a:xfrm>
                  <a:off x="5867983" y="1724689"/>
                  <a:ext cx="914400" cy="914400"/>
                </a:xfrm>
                <a:prstGeom prst="arc">
                  <a:avLst>
                    <a:gd name="adj1" fmla="val 11012689"/>
                    <a:gd name="adj2" fmla="val 0"/>
                  </a:avLst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5" name="Arc 24"/>
                <p:cNvSpPr/>
                <p:nvPr/>
              </p:nvSpPr>
              <p:spPr>
                <a:xfrm>
                  <a:off x="6781319" y="2040571"/>
                  <a:ext cx="229271" cy="253126"/>
                </a:xfrm>
                <a:prstGeom prst="arc">
                  <a:avLst>
                    <a:gd name="adj1" fmla="val 5334754"/>
                    <a:gd name="adj2" fmla="val 10377205"/>
                  </a:avLst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6" name="Arc 25"/>
                <p:cNvSpPr/>
                <p:nvPr/>
              </p:nvSpPr>
              <p:spPr>
                <a:xfrm>
                  <a:off x="1064028" y="2016419"/>
                  <a:ext cx="229271" cy="253126"/>
                </a:xfrm>
                <a:prstGeom prst="arc">
                  <a:avLst>
                    <a:gd name="adj1" fmla="val 329536"/>
                    <a:gd name="adj2" fmla="val 4643222"/>
                  </a:avLst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b="1" dirty="0"/>
                </a:p>
              </p:txBody>
            </p:sp>
            <p:cxnSp>
              <p:nvCxnSpPr>
                <p:cNvPr id="27" name="Straight Connector 26"/>
                <p:cNvCxnSpPr>
                  <a:stCxn id="26" idx="2"/>
                </p:cNvCxnSpPr>
                <p:nvPr/>
              </p:nvCxnSpPr>
              <p:spPr>
                <a:xfrm rot="10800000" flipV="1">
                  <a:off x="806607" y="2265851"/>
                  <a:ext cx="399550" cy="3696"/>
                </a:xfrm>
                <a:prstGeom prst="line">
                  <a:avLst/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" name="Straight Connector 27"/>
                <p:cNvCxnSpPr/>
                <p:nvPr/>
              </p:nvCxnSpPr>
              <p:spPr>
                <a:xfrm rot="10800000" flipV="1">
                  <a:off x="6896625" y="2290001"/>
                  <a:ext cx="399550" cy="3696"/>
                </a:xfrm>
                <a:prstGeom prst="line">
                  <a:avLst/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8" name="Group 60"/>
            <p:cNvGrpSpPr/>
            <p:nvPr/>
          </p:nvGrpSpPr>
          <p:grpSpPr>
            <a:xfrm>
              <a:off x="1407264" y="1776171"/>
              <a:ext cx="6418498" cy="812050"/>
              <a:chOff x="1407264" y="1776171"/>
              <a:chExt cx="6418498" cy="812050"/>
            </a:xfrm>
          </p:grpSpPr>
          <p:cxnSp>
            <p:nvCxnSpPr>
              <p:cNvPr id="9" name="Straight Connector 8"/>
              <p:cNvCxnSpPr>
                <a:stCxn id="11" idx="2"/>
              </p:cNvCxnSpPr>
              <p:nvPr/>
            </p:nvCxnSpPr>
            <p:spPr>
              <a:xfrm flipV="1">
                <a:off x="2312284" y="1776171"/>
                <a:ext cx="2259716" cy="130"/>
              </a:xfrm>
              <a:prstGeom prst="line">
                <a:avLst/>
              </a:prstGeom>
              <a:ln>
                <a:solidFill>
                  <a:srgbClr val="0000FF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" name="Arc 9"/>
              <p:cNvSpPr>
                <a:spLocks noChangeAspect="1"/>
              </p:cNvSpPr>
              <p:nvPr/>
            </p:nvSpPr>
            <p:spPr>
              <a:xfrm>
                <a:off x="6424798" y="1776171"/>
                <a:ext cx="810462" cy="810462"/>
              </a:xfrm>
              <a:prstGeom prst="arc">
                <a:avLst>
                  <a:gd name="adj1" fmla="val 16200000"/>
                  <a:gd name="adj2" fmla="val 5537372"/>
                </a:avLst>
              </a:prstGeom>
              <a:ln>
                <a:solidFill>
                  <a:srgbClr val="0000FF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" name="Arc 10"/>
              <p:cNvSpPr>
                <a:spLocks noChangeAspect="1"/>
              </p:cNvSpPr>
              <p:nvPr/>
            </p:nvSpPr>
            <p:spPr>
              <a:xfrm>
                <a:off x="1917320" y="1776171"/>
                <a:ext cx="810462" cy="810462"/>
              </a:xfrm>
              <a:prstGeom prst="arc">
                <a:avLst>
                  <a:gd name="adj1" fmla="val 5374598"/>
                  <a:gd name="adj2" fmla="val 16112891"/>
                </a:avLst>
              </a:prstGeom>
              <a:ln>
                <a:solidFill>
                  <a:srgbClr val="0000FF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2" name="Straight Arrow Connector 11"/>
              <p:cNvCxnSpPr/>
              <p:nvPr/>
            </p:nvCxnSpPr>
            <p:spPr>
              <a:xfrm>
                <a:off x="1407264" y="2586633"/>
                <a:ext cx="6418498" cy="1588"/>
              </a:xfrm>
              <a:prstGeom prst="straightConnector1">
                <a:avLst/>
              </a:prstGeom>
              <a:ln>
                <a:solidFill>
                  <a:srgbClr val="0000FF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Arrow Connector 12"/>
              <p:cNvCxnSpPr/>
              <p:nvPr/>
            </p:nvCxnSpPr>
            <p:spPr>
              <a:xfrm rot="10800000">
                <a:off x="4462059" y="1776171"/>
                <a:ext cx="2368323" cy="1588"/>
              </a:xfrm>
              <a:prstGeom prst="straightConnector1">
                <a:avLst/>
              </a:prstGeom>
              <a:ln>
                <a:solidFill>
                  <a:srgbClr val="0000FF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8919" y="0"/>
            <a:ext cx="8464378" cy="728029"/>
          </a:xfrm>
        </p:spPr>
        <p:txBody>
          <a:bodyPr>
            <a:normAutofit/>
          </a:bodyPr>
          <a:lstStyle/>
          <a:p>
            <a:r>
              <a:rPr lang="en-US" dirty="0" smtClean="0"/>
              <a:t>What are the technical challenges?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Can have regenerative Beam Break Up (BBU)</a:t>
            </a:r>
          </a:p>
          <a:p>
            <a:pPr lvl="1"/>
            <a:r>
              <a:rPr lang="en-US" dirty="0" smtClean="0"/>
              <a:t>Worse than a LINAC but better than a ring</a:t>
            </a:r>
          </a:p>
          <a:p>
            <a:pPr lvl="1"/>
            <a:r>
              <a:rPr lang="en-US" dirty="0" err="1" smtClean="0"/>
              <a:t>HOMs</a:t>
            </a:r>
            <a:r>
              <a:rPr lang="en-US" dirty="0" smtClean="0"/>
              <a:t> need to be damped</a:t>
            </a:r>
          </a:p>
          <a:p>
            <a:pPr lvl="1"/>
            <a:r>
              <a:rPr lang="en-US" dirty="0" smtClean="0"/>
              <a:t>HOM power needs to be safely dissipated (~kW’s)</a:t>
            </a:r>
            <a:endParaRPr lang="en-US" dirty="0" smtClean="0"/>
          </a:p>
          <a:p>
            <a:r>
              <a:rPr lang="en-US" dirty="0" smtClean="0"/>
              <a:t>Suggests cavity </a:t>
            </a:r>
            <a:r>
              <a:rPr lang="en-US" dirty="0" smtClean="0"/>
              <a:t>optimized for this application</a:t>
            </a:r>
          </a:p>
          <a:p>
            <a:pPr lvl="1"/>
            <a:r>
              <a:rPr lang="en-US" dirty="0" smtClean="0"/>
              <a:t>Cell shape for high current</a:t>
            </a:r>
          </a:p>
          <a:p>
            <a:pPr lvl="1"/>
            <a:r>
              <a:rPr lang="en-US" dirty="0" smtClean="0"/>
              <a:t>Frequency optimized for application</a:t>
            </a:r>
          </a:p>
          <a:p>
            <a:pPr lvl="1"/>
            <a:r>
              <a:rPr lang="en-US" dirty="0" smtClean="0"/>
              <a:t>HOM dampers for high power</a:t>
            </a:r>
            <a:endParaRPr lang="en-US" dirty="0" smtClean="0"/>
          </a:p>
          <a:p>
            <a:r>
              <a:rPr lang="en-US" dirty="0" smtClean="0"/>
              <a:t>Suggests </a:t>
            </a:r>
            <a:r>
              <a:rPr lang="en-US" dirty="0" err="1" smtClean="0"/>
              <a:t>cryomodule</a:t>
            </a:r>
            <a:r>
              <a:rPr lang="en-US" dirty="0" smtClean="0"/>
              <a:t> optimized for this application</a:t>
            </a:r>
          </a:p>
          <a:p>
            <a:r>
              <a:rPr lang="en-US" dirty="0" smtClean="0"/>
              <a:t>Need a high current electron source and injector</a:t>
            </a:r>
          </a:p>
          <a:p>
            <a:r>
              <a:rPr lang="en-US" dirty="0" smtClean="0"/>
              <a:t>Need to control beam losses</a:t>
            </a:r>
          </a:p>
          <a:p>
            <a:r>
              <a:rPr lang="en-US" dirty="0" smtClean="0"/>
              <a:t>Any radiated or dissipated power comes from the RF</a:t>
            </a:r>
          </a:p>
          <a:p>
            <a:r>
              <a:rPr lang="en-US" dirty="0" smtClean="0"/>
              <a:t>Transient beam loading on start up or due to changes in beam loading (e.g. FEL on-off)</a:t>
            </a:r>
          </a:p>
          <a:p>
            <a:r>
              <a:rPr lang="en-US" dirty="0" smtClean="0"/>
              <a:t>Need a moderate power Beam dump (possible to reduce)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Talk Title Here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1C93C-5050-FC42-8F10-D22D4F119D13}" type="slidenum">
              <a:rPr lang="en-US" smtClean="0"/>
              <a:pPr/>
              <a:t>5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8919" y="0"/>
            <a:ext cx="8464378" cy="728029"/>
          </a:xfrm>
        </p:spPr>
        <p:txBody>
          <a:bodyPr>
            <a:normAutofit/>
          </a:bodyPr>
          <a:lstStyle/>
          <a:p>
            <a:r>
              <a:rPr lang="en-US" dirty="0" smtClean="0"/>
              <a:t>What</a:t>
            </a:r>
            <a:r>
              <a:rPr lang="en-US" dirty="0" smtClean="0"/>
              <a:t> has been </a:t>
            </a:r>
            <a:r>
              <a:rPr lang="en-US" dirty="0" smtClean="0"/>
              <a:t>done?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Cavities designed specifically for </a:t>
            </a:r>
            <a:r>
              <a:rPr lang="en-US" dirty="0" err="1" smtClean="0"/>
              <a:t>ERLs</a:t>
            </a:r>
            <a:r>
              <a:rPr lang="en-US" dirty="0" smtClean="0"/>
              <a:t>, ERL injectors </a:t>
            </a:r>
            <a:r>
              <a:rPr lang="en-US" dirty="0" smtClean="0">
                <a:solidFill>
                  <a:srgbClr val="008000"/>
                </a:solidFill>
                <a:latin typeface="Zapf Dingbats"/>
                <a:ea typeface="Zapf Dingbats"/>
                <a:cs typeface="Zapf Dingbats"/>
              </a:rPr>
              <a:t>✔</a:t>
            </a:r>
            <a:endParaRPr lang="en-US" dirty="0" smtClean="0"/>
          </a:p>
          <a:p>
            <a:r>
              <a:rPr lang="en-US" dirty="0" smtClean="0"/>
              <a:t>Demo of energy recovery with gain (beam power &gt; RF power) </a:t>
            </a:r>
            <a:r>
              <a:rPr lang="en-US" dirty="0" smtClean="0">
                <a:solidFill>
                  <a:srgbClr val="008000"/>
                </a:solidFill>
                <a:latin typeface="Zapf Dingbats"/>
                <a:ea typeface="Zapf Dingbats"/>
                <a:cs typeface="Zapf Dingbats"/>
              </a:rPr>
              <a:t>✔</a:t>
            </a:r>
            <a:endParaRPr lang="en-US" dirty="0" smtClean="0"/>
          </a:p>
          <a:p>
            <a:r>
              <a:rPr lang="en-US" dirty="0" smtClean="0"/>
              <a:t>Demo of LLRF running with high </a:t>
            </a:r>
            <a:r>
              <a:rPr lang="en-US" dirty="0" err="1" smtClean="0"/>
              <a:t>Qext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008000"/>
                </a:solidFill>
                <a:latin typeface="Zapf Dingbats"/>
                <a:ea typeface="Zapf Dingbats"/>
                <a:cs typeface="Zapf Dingbats"/>
              </a:rPr>
              <a:t>✔</a:t>
            </a:r>
            <a:endParaRPr lang="en-US" dirty="0" smtClean="0"/>
          </a:p>
          <a:p>
            <a:r>
              <a:rPr lang="en-US" dirty="0" smtClean="0"/>
              <a:t>Demo of high energy (~1 </a:t>
            </a:r>
            <a:r>
              <a:rPr lang="en-US" dirty="0" err="1" smtClean="0"/>
              <a:t>GeV</a:t>
            </a:r>
            <a:r>
              <a:rPr lang="en-US" dirty="0" smtClean="0"/>
              <a:t>) </a:t>
            </a:r>
            <a:r>
              <a:rPr lang="en-US" dirty="0" smtClean="0">
                <a:solidFill>
                  <a:srgbClr val="008000"/>
                </a:solidFill>
                <a:latin typeface="Zapf Dingbats"/>
                <a:ea typeface="Zapf Dingbats"/>
                <a:cs typeface="Zapf Dingbats"/>
              </a:rPr>
              <a:t>✔</a:t>
            </a:r>
            <a:endParaRPr lang="en-US" dirty="0" smtClean="0"/>
          </a:p>
          <a:p>
            <a:r>
              <a:rPr lang="en-US" dirty="0" smtClean="0"/>
              <a:t>Demo of multi-pass </a:t>
            </a:r>
            <a:r>
              <a:rPr lang="en-US" dirty="0" smtClean="0">
                <a:solidFill>
                  <a:srgbClr val="008000"/>
                </a:solidFill>
                <a:latin typeface="Zapf Dingbats"/>
                <a:ea typeface="Zapf Dingbats"/>
                <a:cs typeface="Zapf Dingbats"/>
              </a:rPr>
              <a:t>✔</a:t>
            </a:r>
            <a:endParaRPr lang="en-US" dirty="0" smtClean="0"/>
          </a:p>
          <a:p>
            <a:r>
              <a:rPr lang="en-US" dirty="0" smtClean="0"/>
              <a:t>Demo of FEL beam quality </a:t>
            </a:r>
            <a:r>
              <a:rPr lang="en-US" dirty="0" smtClean="0">
                <a:solidFill>
                  <a:srgbClr val="008000"/>
                </a:solidFill>
                <a:latin typeface="Zapf Dingbats"/>
                <a:ea typeface="Zapf Dingbats"/>
                <a:cs typeface="Zapf Dingbats"/>
              </a:rPr>
              <a:t>✔</a:t>
            </a:r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Talk Title Here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1C93C-5050-FC42-8F10-D22D4F119D13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/>
              </a:ext>
            </a:extLst>
          </a:blip>
          <a:stretch>
            <a:fillRect/>
          </a:stretch>
        </p:blipFill>
        <p:spPr>
          <a:xfrm>
            <a:off x="5912226" y="1992974"/>
            <a:ext cx="3069288" cy="207984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Title 1"/>
          <p:cNvSpPr>
            <a:spLocks noGrp="1"/>
          </p:cNvSpPr>
          <p:nvPr>
            <p:ph type="title"/>
          </p:nvPr>
        </p:nvSpPr>
        <p:spPr>
          <a:xfrm>
            <a:off x="308919" y="0"/>
            <a:ext cx="8464378" cy="728029"/>
          </a:xfrm>
        </p:spPr>
        <p:txBody>
          <a:bodyPr>
            <a:normAutofit/>
          </a:bodyPr>
          <a:lstStyle/>
          <a:p>
            <a:r>
              <a:rPr lang="en-US" dirty="0" err="1" smtClean="0"/>
              <a:t>JLab</a:t>
            </a:r>
            <a:r>
              <a:rPr lang="en-US" dirty="0" smtClean="0"/>
              <a:t> 10 kW FEL</a:t>
            </a:r>
          </a:p>
        </p:txBody>
      </p:sp>
      <p:sp>
        <p:nvSpPr>
          <p:cNvPr id="52227" name="Content Placeholder 2"/>
          <p:cNvSpPr>
            <a:spLocks noGrp="1"/>
          </p:cNvSpPr>
          <p:nvPr>
            <p:ph idx="1"/>
          </p:nvPr>
        </p:nvSpPr>
        <p:spPr>
          <a:xfrm>
            <a:off x="308919" y="740343"/>
            <a:ext cx="8464378" cy="5381694"/>
          </a:xfrm>
        </p:spPr>
        <p:txBody>
          <a:bodyPr>
            <a:normAutofit/>
          </a:bodyPr>
          <a:lstStyle/>
          <a:p>
            <a:r>
              <a:rPr lang="en-US" sz="2400" dirty="0" smtClean="0"/>
              <a:t>Fourth-generation light source with energy recovery</a:t>
            </a:r>
          </a:p>
          <a:p>
            <a:r>
              <a:rPr lang="en-US" sz="2400" dirty="0" smtClean="0"/>
              <a:t>IR branch 14 kW world record</a:t>
            </a:r>
          </a:p>
          <a:p>
            <a:r>
              <a:rPr lang="en-US" sz="2400" dirty="0" smtClean="0"/>
              <a:t>UV branch &gt; 1 kW. </a:t>
            </a:r>
          </a:p>
        </p:txBody>
      </p:sp>
      <p:pic>
        <p:nvPicPr>
          <p:cNvPr id="52228" name="Picture 3" descr="ALBA_talk_Page_09_Image_0002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57275" y="2022475"/>
            <a:ext cx="7138988" cy="2117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2229" name="Picture 4" descr="ALBA_talk_Page_09_Image_0003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57838" y="4246563"/>
            <a:ext cx="2822575" cy="1871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271463" y="4241800"/>
          <a:ext cx="4565650" cy="1880237"/>
        </p:xfrm>
        <a:graphic>
          <a:graphicData uri="http://schemas.openxmlformats.org/drawingml/2006/table">
            <a:tbl>
              <a:tblPr/>
              <a:tblGrid>
                <a:gridCol w="1522412"/>
                <a:gridCol w="1520825"/>
                <a:gridCol w="1522413"/>
              </a:tblGrid>
              <a:tr h="3730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355600" algn="l"/>
                          <a:tab pos="711200" algn="l"/>
                          <a:tab pos="1066800" algn="l"/>
                          <a:tab pos="1422400" algn="l"/>
                          <a:tab pos="1778000" algn="l"/>
                          <a:tab pos="2133600" algn="l"/>
                          <a:tab pos="2489200" algn="l"/>
                          <a:tab pos="2844800" algn="l"/>
                          <a:tab pos="3200400" algn="l"/>
                          <a:tab pos="3556000" algn="l"/>
                          <a:tab pos="3911600" algn="l"/>
                          <a:tab pos="4267200" algn="l"/>
                        </a:tabLst>
                      </a:pPr>
                      <a:endParaRPr kumimoji="0" lang="en-US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355600" algn="l"/>
                          <a:tab pos="711200" algn="l"/>
                          <a:tab pos="1066800" algn="l"/>
                          <a:tab pos="1422400" algn="l"/>
                          <a:tab pos="1778000" algn="l"/>
                          <a:tab pos="2133600" algn="l"/>
                          <a:tab pos="2489200" algn="l"/>
                          <a:tab pos="2844800" algn="l"/>
                          <a:tab pos="3200400" algn="l"/>
                          <a:tab pos="3556000" algn="l"/>
                          <a:tab pos="3911600" algn="l"/>
                          <a:tab pos="4267200" algn="l"/>
                        </a:tabLst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IR Branch </a:t>
                      </a:r>
                      <a:endParaRPr kumimoji="0" lang="en-US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Times" charset="0"/>
                        <a:cs typeface="Times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355600" algn="l"/>
                          <a:tab pos="711200" algn="l"/>
                          <a:tab pos="1066800" algn="l"/>
                          <a:tab pos="1422400" algn="l"/>
                          <a:tab pos="1778000" algn="l"/>
                          <a:tab pos="2133600" algn="l"/>
                          <a:tab pos="2489200" algn="l"/>
                          <a:tab pos="2844800" algn="l"/>
                          <a:tab pos="3200400" algn="l"/>
                          <a:tab pos="3556000" algn="l"/>
                          <a:tab pos="3911600" algn="l"/>
                          <a:tab pos="4267200" algn="l"/>
                        </a:tabLst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UV </a:t>
                      </a: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Branch</a:t>
                      </a:r>
                      <a:endParaRPr kumimoji="0" 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730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355600" algn="l"/>
                          <a:tab pos="711200" algn="l"/>
                          <a:tab pos="1066800" algn="l"/>
                          <a:tab pos="1422400" algn="l"/>
                          <a:tab pos="1778000" algn="l"/>
                          <a:tab pos="2133600" algn="l"/>
                          <a:tab pos="2489200" algn="l"/>
                          <a:tab pos="2844800" algn="l"/>
                          <a:tab pos="3200400" algn="l"/>
                          <a:tab pos="3556000" algn="l"/>
                          <a:tab pos="3911600" algn="l"/>
                          <a:tab pos="4267200" algn="l"/>
                        </a:tabLst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Wavelength range (microns) </a:t>
                      </a:r>
                      <a:endParaRPr kumimoji="0" lang="en-US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Times" charset="0"/>
                        <a:cs typeface="Times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355600" algn="l"/>
                          <a:tab pos="711200" algn="l"/>
                          <a:tab pos="1066800" algn="l"/>
                          <a:tab pos="1422400" algn="l"/>
                          <a:tab pos="1778000" algn="l"/>
                          <a:tab pos="2133600" algn="l"/>
                          <a:tab pos="2489200" algn="l"/>
                          <a:tab pos="2844800" algn="l"/>
                          <a:tab pos="3200400" algn="l"/>
                          <a:tab pos="3556000" algn="l"/>
                          <a:tab pos="3911600" algn="l"/>
                          <a:tab pos="4267200" algn="l"/>
                        </a:tabLst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1.5 – 14 </a:t>
                      </a:r>
                      <a:endParaRPr kumimoji="0" lang="en-US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Times" charset="0"/>
                        <a:cs typeface="Times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355600" algn="l"/>
                          <a:tab pos="711200" algn="l"/>
                          <a:tab pos="1066800" algn="l"/>
                          <a:tab pos="1422400" algn="l"/>
                          <a:tab pos="1778000" algn="l"/>
                          <a:tab pos="2133600" algn="l"/>
                          <a:tab pos="2489200" algn="l"/>
                          <a:tab pos="2844800" algn="l"/>
                          <a:tab pos="3200400" algn="l"/>
                          <a:tab pos="3556000" algn="l"/>
                          <a:tab pos="3911600" algn="l"/>
                          <a:tab pos="4267200" algn="l"/>
                        </a:tabLst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0.25 - 1 </a:t>
                      </a:r>
                      <a:endParaRPr kumimoji="0" lang="en-US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Times" charset="0"/>
                        <a:cs typeface="Times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429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355600" algn="l"/>
                          <a:tab pos="711200" algn="l"/>
                          <a:tab pos="1066800" algn="l"/>
                          <a:tab pos="1422400" algn="l"/>
                          <a:tab pos="1778000" algn="l"/>
                          <a:tab pos="2133600" algn="l"/>
                          <a:tab pos="2489200" algn="l"/>
                          <a:tab pos="2844800" algn="l"/>
                          <a:tab pos="3200400" algn="l"/>
                          <a:tab pos="3556000" algn="l"/>
                          <a:tab pos="3911600" algn="l"/>
                          <a:tab pos="4267200" algn="l"/>
                        </a:tabLst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Bunch Length (FWHM psec )</a:t>
                      </a:r>
                      <a:endParaRPr kumimoji="0" lang="en-US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Times" charset="0"/>
                        <a:cs typeface="Times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355600" algn="l"/>
                          <a:tab pos="711200" algn="l"/>
                          <a:tab pos="1066800" algn="l"/>
                          <a:tab pos="1422400" algn="l"/>
                          <a:tab pos="1778000" algn="l"/>
                          <a:tab pos="2133600" algn="l"/>
                          <a:tab pos="2489200" algn="l"/>
                          <a:tab pos="2844800" algn="l"/>
                          <a:tab pos="3200400" algn="l"/>
                          <a:tab pos="3556000" algn="l"/>
                          <a:tab pos="3911600" algn="l"/>
                          <a:tab pos="4267200" algn="l"/>
                        </a:tabLst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0.2 - 2 </a:t>
                      </a:r>
                      <a:endParaRPr kumimoji="0" lang="en-US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Times" charset="0"/>
                        <a:cs typeface="Times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355600" algn="l"/>
                          <a:tab pos="711200" algn="l"/>
                          <a:tab pos="1066800" algn="l"/>
                          <a:tab pos="1422400" algn="l"/>
                          <a:tab pos="1778000" algn="l"/>
                          <a:tab pos="2133600" algn="l"/>
                          <a:tab pos="2489200" algn="l"/>
                          <a:tab pos="2844800" algn="l"/>
                          <a:tab pos="3200400" algn="l"/>
                          <a:tab pos="3556000" algn="l"/>
                          <a:tab pos="3911600" algn="l"/>
                          <a:tab pos="4267200" algn="l"/>
                        </a:tabLst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0.2 - 2 </a:t>
                      </a:r>
                      <a:endParaRPr kumimoji="0" lang="en-US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Times" charset="0"/>
                        <a:cs typeface="Times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355600" algn="l"/>
                          <a:tab pos="711200" algn="l"/>
                          <a:tab pos="1066800" algn="l"/>
                          <a:tab pos="1422400" algn="l"/>
                          <a:tab pos="1778000" algn="l"/>
                          <a:tab pos="2133600" algn="l"/>
                          <a:tab pos="2489200" algn="l"/>
                          <a:tab pos="2844800" algn="l"/>
                          <a:tab pos="3200400" algn="l"/>
                          <a:tab pos="3556000" algn="l"/>
                          <a:tab pos="3911600" algn="l"/>
                          <a:tab pos="4267200" algn="l"/>
                        </a:tabLst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Laser power (kW) </a:t>
                      </a:r>
                      <a:endParaRPr kumimoji="0" lang="en-US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Times" charset="0"/>
                        <a:cs typeface="Times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355600" algn="l"/>
                          <a:tab pos="711200" algn="l"/>
                          <a:tab pos="1066800" algn="l"/>
                          <a:tab pos="1422400" algn="l"/>
                          <a:tab pos="1778000" algn="l"/>
                          <a:tab pos="2133600" algn="l"/>
                          <a:tab pos="2489200" algn="l"/>
                          <a:tab pos="2844800" algn="l"/>
                          <a:tab pos="3200400" algn="l"/>
                          <a:tab pos="3556000" algn="l"/>
                          <a:tab pos="3911600" algn="l"/>
                          <a:tab pos="4267200" algn="l"/>
                        </a:tabLst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&gt; 10 </a:t>
                      </a:r>
                      <a:endParaRPr kumimoji="0" lang="en-US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Times" charset="0"/>
                        <a:cs typeface="Times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355600" algn="l"/>
                          <a:tab pos="711200" algn="l"/>
                          <a:tab pos="1066800" algn="l"/>
                          <a:tab pos="1422400" algn="l"/>
                          <a:tab pos="1778000" algn="l"/>
                          <a:tab pos="2133600" algn="l"/>
                          <a:tab pos="2489200" algn="l"/>
                          <a:tab pos="2844800" algn="l"/>
                          <a:tab pos="3200400" algn="l"/>
                          <a:tab pos="3556000" algn="l"/>
                          <a:tab pos="3911600" algn="l"/>
                          <a:tab pos="4267200" algn="l"/>
                        </a:tabLst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&gt; 1 </a:t>
                      </a:r>
                      <a:endParaRPr kumimoji="0" lang="en-US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Times" charset="0"/>
                        <a:cs typeface="Times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4968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355600" algn="l"/>
                          <a:tab pos="711200" algn="l"/>
                          <a:tab pos="1066800" algn="l"/>
                          <a:tab pos="1422400" algn="l"/>
                          <a:tab pos="1778000" algn="l"/>
                          <a:tab pos="2133600" algn="l"/>
                          <a:tab pos="2489200" algn="l"/>
                          <a:tab pos="2844800" algn="l"/>
                          <a:tab pos="3200400" algn="l"/>
                          <a:tab pos="3556000" algn="l"/>
                          <a:tab pos="3911600" algn="l"/>
                          <a:tab pos="4267200" algn="l"/>
                        </a:tabLst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Repetition Rate ( cw operation,   MHz) </a:t>
                      </a:r>
                      <a:endParaRPr kumimoji="0" lang="en-US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Times" charset="0"/>
                        <a:cs typeface="Times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355600" algn="l"/>
                          <a:tab pos="711200" algn="l"/>
                          <a:tab pos="1066800" algn="l"/>
                          <a:tab pos="1422400" algn="l"/>
                          <a:tab pos="1778000" algn="l"/>
                          <a:tab pos="2133600" algn="l"/>
                          <a:tab pos="2489200" algn="l"/>
                          <a:tab pos="2844800" algn="l"/>
                          <a:tab pos="3200400" algn="l"/>
                          <a:tab pos="3556000" algn="l"/>
                          <a:tab pos="3911600" algn="l"/>
                          <a:tab pos="4267200" algn="l"/>
                        </a:tabLst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4.7 – 75 </a:t>
                      </a:r>
                      <a:endParaRPr kumimoji="0" lang="en-US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Times" charset="0"/>
                        <a:cs typeface="Times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355600" algn="l"/>
                          <a:tab pos="711200" algn="l"/>
                          <a:tab pos="1066800" algn="l"/>
                          <a:tab pos="1422400" algn="l"/>
                          <a:tab pos="1778000" algn="l"/>
                          <a:tab pos="2133600" algn="l"/>
                          <a:tab pos="2489200" algn="l"/>
                          <a:tab pos="2844800" algn="l"/>
                          <a:tab pos="3200400" algn="l"/>
                          <a:tab pos="3556000" algn="l"/>
                          <a:tab pos="3911600" algn="l"/>
                          <a:tab pos="4267200" algn="l"/>
                        </a:tabLst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4.7 - 75 </a:t>
                      </a:r>
                      <a:endParaRPr kumimoji="0" 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Times" charset="0"/>
                        <a:cs typeface="Times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9710" y="799651"/>
            <a:ext cx="3550129" cy="254175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8919" y="0"/>
            <a:ext cx="8464378" cy="728029"/>
          </a:xfrm>
        </p:spPr>
        <p:txBody>
          <a:bodyPr/>
          <a:lstStyle/>
          <a:p>
            <a:r>
              <a:rPr lang="en-US" dirty="0" smtClean="0"/>
              <a:t>Example of ERL specific cavity and </a:t>
            </a:r>
            <a:r>
              <a:rPr lang="en-US" dirty="0" err="1" smtClean="0"/>
              <a:t>cryomodule</a:t>
            </a:r>
            <a:r>
              <a:rPr lang="en-US" dirty="0" smtClean="0"/>
              <a:t> design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Talk Title Here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1C93C-5050-FC42-8F10-D22D4F119D13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/>
        </p:nvSpPr>
        <p:spPr>
          <a:xfrm>
            <a:off x="208627" y="5888674"/>
            <a:ext cx="8726746" cy="5786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2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685800" indent="-228600" algn="l" defTabSz="457200" rtl="0" eaLnBrk="1" latinLnBrk="0" hangingPunct="1">
              <a:spcBef>
                <a:spcPct val="20000"/>
              </a:spcBef>
              <a:buFont typeface="PingFangSC-Regular" charset="-122"/>
              <a:buChar char="－"/>
              <a:defRPr sz="20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 charset="0"/>
              <a:buChar char="•"/>
              <a:defRPr sz="18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657350" indent="-285750" algn="l" defTabSz="457200" rtl="0" eaLnBrk="1" latinLnBrk="0" hangingPunct="1">
              <a:spcBef>
                <a:spcPct val="20000"/>
              </a:spcBef>
              <a:buFont typeface="PingFangSC-Regular" charset="-122"/>
              <a:buChar char="－"/>
              <a:defRPr sz="16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 charset="0"/>
              <a:buChar char="•"/>
              <a:defRPr sz="14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None/>
            </a:pPr>
            <a:r>
              <a:rPr lang="en-US" sz="1200" dirty="0" smtClean="0"/>
              <a:t>JLAB UPGRADE AND HIGH CURENT CAVITY DEVELOPMENTS Proceedings of SRF2009, Berlin, Germany MOOBAU02</a:t>
            </a:r>
          </a:p>
          <a:p>
            <a:pPr>
              <a:buNone/>
            </a:pPr>
            <a:r>
              <a:rPr lang="en-US" sz="1200" dirty="0" smtClean="0"/>
              <a:t>J. Preble, J. Hogan, F. </a:t>
            </a:r>
            <a:r>
              <a:rPr lang="en-US" sz="1200" dirty="0" err="1" smtClean="0"/>
              <a:t>Marhauser</a:t>
            </a:r>
            <a:r>
              <a:rPr lang="en-US" sz="1200" dirty="0" smtClean="0"/>
              <a:t>, R. A. Rimmer, H. Wang, Jefferson Lab, Newport News, VA 23606 U.S.A.</a:t>
            </a:r>
            <a:endParaRPr lang="en-US" sz="12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rcRect l="12240" t="31360" r="6960" b="7680"/>
          <a:stretch>
            <a:fillRect/>
          </a:stretch>
        </p:blipFill>
        <p:spPr>
          <a:xfrm>
            <a:off x="4130937" y="3115124"/>
            <a:ext cx="4864160" cy="2752344"/>
          </a:xfrm>
          <a:prstGeom prst="rect">
            <a:avLst/>
          </a:prstGeom>
        </p:spPr>
      </p:pic>
      <p:pic>
        <p:nvPicPr>
          <p:cNvPr id="10" name="Picture 9" descr="window_test1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359364" y="4532265"/>
            <a:ext cx="1576009" cy="10645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0" descr="JLab May08 009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flipH="1">
            <a:off x="729711" y="3708393"/>
            <a:ext cx="3089166" cy="2053967"/>
          </a:xfrm>
          <a:prstGeom prst="rect">
            <a:avLst/>
          </a:prstGeom>
        </p:spPr>
      </p:pic>
      <p:pic>
        <p:nvPicPr>
          <p:cNvPr id="12" name="Picture 11" descr="19MAY10#2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426585" y="1128277"/>
            <a:ext cx="1948663" cy="1889252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="" xmlns:a="http://schemas.openxmlformats.org/drawingml/2006/main" xmlns:r="http://schemas.openxmlformats.org/officeDocument/2006/relationships" xmlns:p="http://schemas.openxmlformats.org/presentationml/2006/main" xmlns:a16="http://schemas.microsoft.com/office/drawing/2014/main" xmlns:mv="urn:schemas-microsoft-com:mac:vml" xmlns:mc="http://schemas.openxmlformats.org/markup-compatibility/2006" id="{E324E4C5-F8D0-E84E-B2BC-A4A8086D8AD4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rcRect l="13011" r="16697" b="13364"/>
          <a:stretch/>
        </p:blipFill>
        <p:spPr>
          <a:xfrm>
            <a:off x="7055671" y="939505"/>
            <a:ext cx="1879702" cy="1737625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7055671" y="2677130"/>
            <a:ext cx="192086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Beam line HOM absorber</a:t>
            </a:r>
            <a:endParaRPr lang="en-US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mc="http://schemas.openxmlformats.org/markup-compatibility/2006" xmlns:mv="urn:schemas-microsoft-com:mac:vml" xmlns:a16="http://schemas.microsoft.com/office/drawing/2014/main" xmlns:p="http://schemas.openxmlformats.org/presentationml/2006/main" xmlns:r="http://schemas.openxmlformats.org/officeDocument/2006/relationships" xmlns:a="http://schemas.openxmlformats.org/drawingml/2006/main" xmlns="" id="{75BE357D-1F0B-9846-8766-7D0E03D75D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8919" y="0"/>
            <a:ext cx="8464378" cy="728029"/>
          </a:xfrm>
        </p:spPr>
        <p:txBody>
          <a:bodyPr/>
          <a:lstStyle/>
          <a:p>
            <a:r>
              <a:rPr lang="en-US" dirty="0"/>
              <a:t>Energy Recovery in CEBAF: the ER@CEBAF Experiment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mc="http://schemas.openxmlformats.org/markup-compatibility/2006" xmlns:mv="urn:schemas-microsoft-com:mac:vml" xmlns:a16="http://schemas.microsoft.com/office/drawing/2014/main" xmlns:p="http://schemas.openxmlformats.org/presentationml/2006/main" xmlns:r="http://schemas.openxmlformats.org/officeDocument/2006/relationships" xmlns:a="http://schemas.openxmlformats.org/drawingml/2006/main" xmlns="" id="{23EAD37A-C490-CD4B-972E-89BBBD9013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Accelerator Division Overview - NP visit 2021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mc="http://schemas.openxmlformats.org/markup-compatibility/2006" xmlns:mv="urn:schemas-microsoft-com:mac:vml" xmlns:a16="http://schemas.microsoft.com/office/drawing/2014/main" xmlns:p="http://schemas.openxmlformats.org/presentationml/2006/main" xmlns:r="http://schemas.openxmlformats.org/officeDocument/2006/relationships" xmlns:a="http://schemas.openxmlformats.org/drawingml/2006/main" xmlns="" id="{A328A1B4-A84C-8949-ACD4-57289249E8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1C93C-5050-FC42-8F10-D22D4F119D13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6" name="Picture 5" descr="Screen Shot 2018-10-08 at 7.23.25 AM.png">
            <a:extLst>
              <a:ext uri="{FF2B5EF4-FFF2-40B4-BE49-F238E27FC236}">
                <a16:creationId xmlns:mc="http://schemas.openxmlformats.org/markup-compatibility/2006" xmlns:mv="urn:schemas-microsoft-com:mac:vml" xmlns:a16="http://schemas.microsoft.com/office/drawing/2014/main" xmlns:p="http://schemas.openxmlformats.org/presentationml/2006/main" xmlns:r="http://schemas.openxmlformats.org/officeDocument/2006/relationships" xmlns:a="http://schemas.openxmlformats.org/drawingml/2006/main" xmlns="" id="{3B2FA5F3-EC18-2641-B7C5-EDEB793E2A72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/>
              </a:ext>
            </a:extLst>
          </a:blip>
          <a:srcRect/>
          <a:stretch/>
        </p:blipFill>
        <p:spPr>
          <a:xfrm>
            <a:off x="5588000" y="863863"/>
            <a:ext cx="3348531" cy="3078619"/>
          </a:xfrm>
          <a:prstGeom prst="rect">
            <a:avLst/>
          </a:prstGeom>
          <a:ln w="9525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7" name="Picture 6">
            <a:extLst>
              <a:ext uri="{FF2B5EF4-FFF2-40B4-BE49-F238E27FC236}">
                <a16:creationId xmlns:mc="http://schemas.openxmlformats.org/markup-compatibility/2006" xmlns:mv="urn:schemas-microsoft-com:mac:vml" xmlns:a16="http://schemas.microsoft.com/office/drawing/2014/main" xmlns:p="http://schemas.openxmlformats.org/presentationml/2006/main" xmlns:r="http://schemas.openxmlformats.org/officeDocument/2006/relationships" xmlns:a="http://schemas.openxmlformats.org/drawingml/2006/main" xmlns="" id="{8A15271D-95E6-5C4A-B242-7EF199618371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/>
              </a:ext>
            </a:extLst>
          </a:blip>
          <a:stretch>
            <a:fillRect/>
          </a:stretch>
        </p:blipFill>
        <p:spPr>
          <a:xfrm>
            <a:off x="5566685" y="4012667"/>
            <a:ext cx="3369846" cy="1988808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8" name="TextBox 7">
            <a:extLst>
              <a:ext uri="{FF2B5EF4-FFF2-40B4-BE49-F238E27FC236}">
                <a16:creationId xmlns:mc="http://schemas.openxmlformats.org/markup-compatibility/2006" xmlns:mv="urn:schemas-microsoft-com:mac:vml" xmlns:a16="http://schemas.microsoft.com/office/drawing/2014/main" xmlns:p="http://schemas.openxmlformats.org/presentationml/2006/main" xmlns:r="http://schemas.openxmlformats.org/officeDocument/2006/relationships" xmlns:a="http://schemas.openxmlformats.org/drawingml/2006/main" xmlns="" id="{8996F883-8E56-604D-902E-9B97E6683462}"/>
              </a:ext>
            </a:extLst>
          </p:cNvPr>
          <p:cNvSpPr txBox="1"/>
          <p:nvPr/>
        </p:nvSpPr>
        <p:spPr>
          <a:xfrm>
            <a:off x="5610997" y="5355144"/>
            <a:ext cx="281429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>
                <a:solidFill>
                  <a:schemeClr val="bg1"/>
                </a:solidFill>
              </a:rPr>
              <a:t>Cornell CESR</a:t>
            </a:r>
          </a:p>
          <a:p>
            <a:r>
              <a:rPr lang="en-US">
                <a:solidFill>
                  <a:schemeClr val="bg1"/>
                </a:solidFill>
              </a:rPr>
              <a:t>dipoles for chicane – at JLab</a:t>
            </a:r>
          </a:p>
        </p:txBody>
      </p:sp>
      <p:sp>
        <p:nvSpPr>
          <p:cNvPr id="9" name="Content Placeholder 2">
            <a:extLst>
              <a:ext uri="{FF2B5EF4-FFF2-40B4-BE49-F238E27FC236}">
                <a16:creationId xmlns:mc="http://schemas.openxmlformats.org/markup-compatibility/2006" xmlns:mv="urn:schemas-microsoft-com:mac:vml" xmlns:a16="http://schemas.microsoft.com/office/drawing/2014/main" xmlns:p="http://schemas.openxmlformats.org/presentationml/2006/main" xmlns:r="http://schemas.openxmlformats.org/officeDocument/2006/relationships" xmlns:a="http://schemas.openxmlformats.org/drawingml/2006/main" xmlns="" id="{B28ECA41-D8FE-FE46-92DF-3E90075BBD0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4224" y="779102"/>
            <a:ext cx="5343787" cy="5838359"/>
          </a:xfrm>
        </p:spPr>
        <p:txBody>
          <a:bodyPr>
            <a:normAutofit lnSpcReduction="10000"/>
          </a:bodyPr>
          <a:lstStyle/>
          <a:p>
            <a:pPr>
              <a:lnSpc>
                <a:spcPct val="100000"/>
              </a:lnSpc>
            </a:pPr>
            <a:r>
              <a:rPr lang="en-US" sz="1300" dirty="0"/>
              <a:t>JLAB expertise: </a:t>
            </a:r>
          </a:p>
          <a:p>
            <a:pPr lvl="1">
              <a:lnSpc>
                <a:spcPct val="100000"/>
              </a:lnSpc>
            </a:pPr>
            <a:r>
              <a:rPr lang="en-US" sz="1300" dirty="0"/>
              <a:t>GeV scale ERL, single pass @CEBAF (2003)</a:t>
            </a:r>
          </a:p>
          <a:p>
            <a:pPr lvl="1">
              <a:lnSpc>
                <a:spcPct val="100000"/>
              </a:lnSpc>
            </a:pPr>
            <a:r>
              <a:rPr lang="en-US" sz="1300" dirty="0"/>
              <a:t>1.3 MW circulated power ERL @LERF</a:t>
            </a:r>
            <a:endParaRPr lang="en-US" sz="1300" dirty="0" smtClean="0"/>
          </a:p>
          <a:p>
            <a:pPr lvl="1">
              <a:lnSpc>
                <a:spcPct val="100000"/>
              </a:lnSpc>
            </a:pPr>
            <a:r>
              <a:rPr lang="en-US" sz="1300" dirty="0" smtClean="0"/>
              <a:t>Basis </a:t>
            </a:r>
            <a:r>
              <a:rPr lang="en-US" sz="1300" dirty="0"/>
              <a:t>for our contribution to EIC ERL e-cooling</a:t>
            </a:r>
          </a:p>
          <a:p>
            <a:pPr>
              <a:lnSpc>
                <a:spcPct val="100000"/>
              </a:lnSpc>
            </a:pPr>
            <a:r>
              <a:rPr lang="en-US" sz="1300" dirty="0"/>
              <a:t>Next: multi-pass high-energy ERL experiment at CEBAF</a:t>
            </a:r>
          </a:p>
          <a:p>
            <a:pPr lvl="1">
              <a:lnSpc>
                <a:spcPct val="100000"/>
              </a:lnSpc>
            </a:pPr>
            <a:r>
              <a:rPr lang="en-US" sz="1300" dirty="0"/>
              <a:t>highest-energy, largest installed SRF ERL demo</a:t>
            </a:r>
          </a:p>
          <a:p>
            <a:pPr lvl="1">
              <a:lnSpc>
                <a:spcPct val="100000"/>
              </a:lnSpc>
            </a:pPr>
            <a:r>
              <a:rPr lang="en-US" sz="1300" dirty="0"/>
              <a:t>Collaborations with BNL since 2015, Daresbury since 2019</a:t>
            </a:r>
          </a:p>
          <a:p>
            <a:pPr lvl="1">
              <a:lnSpc>
                <a:spcPct val="100000"/>
              </a:lnSpc>
            </a:pPr>
            <a:r>
              <a:rPr lang="en-US" sz="1300" dirty="0"/>
              <a:t>JLab PAC conditionally approved in 2016</a:t>
            </a:r>
          </a:p>
          <a:p>
            <a:pPr lvl="1">
              <a:lnSpc>
                <a:spcPct val="100000"/>
              </a:lnSpc>
            </a:pPr>
            <a:r>
              <a:rPr lang="en-US" sz="1300" dirty="0"/>
              <a:t>JLAAC 2019 green light to start planning</a:t>
            </a:r>
          </a:p>
          <a:p>
            <a:pPr>
              <a:lnSpc>
                <a:spcPct val="100000"/>
              </a:lnSpc>
            </a:pPr>
            <a:r>
              <a:rPr lang="en-US" sz="1300" dirty="0"/>
              <a:t>Motivated by</a:t>
            </a:r>
          </a:p>
          <a:p>
            <a:pPr lvl="1">
              <a:lnSpc>
                <a:spcPct val="100000"/>
              </a:lnSpc>
            </a:pPr>
            <a:r>
              <a:rPr lang="en-US" sz="1300" dirty="0"/>
              <a:t>ERL scaling and physics questions</a:t>
            </a:r>
          </a:p>
          <a:p>
            <a:pPr lvl="1">
              <a:lnSpc>
                <a:spcPct val="100000"/>
              </a:lnSpc>
            </a:pPr>
            <a:r>
              <a:rPr lang="en-US" sz="1300" dirty="0"/>
              <a:t>JLab ERL physics core competency</a:t>
            </a:r>
          </a:p>
          <a:p>
            <a:pPr lvl="1">
              <a:lnSpc>
                <a:spcPct val="100000"/>
              </a:lnSpc>
            </a:pPr>
            <a:r>
              <a:rPr lang="en-US" sz="1300" dirty="0"/>
              <a:t>high-energy ERL long-term interest</a:t>
            </a:r>
          </a:p>
          <a:p>
            <a:pPr lvl="2">
              <a:lnSpc>
                <a:spcPct val="100000"/>
              </a:lnSpc>
            </a:pPr>
            <a:r>
              <a:rPr lang="en-US" sz="1300" dirty="0" err="1"/>
              <a:t>LHeC</a:t>
            </a:r>
            <a:r>
              <a:rPr lang="en-US" sz="1300" dirty="0"/>
              <a:t>, FCC-</a:t>
            </a:r>
            <a:r>
              <a:rPr lang="en-US" sz="1300" dirty="0" err="1"/>
              <a:t>ee</a:t>
            </a:r>
            <a:r>
              <a:rPr lang="en-US" sz="1300" dirty="0"/>
              <a:t> ERL concept</a:t>
            </a:r>
          </a:p>
          <a:p>
            <a:pPr lvl="1">
              <a:lnSpc>
                <a:spcPct val="100000"/>
              </a:lnSpc>
            </a:pPr>
            <a:r>
              <a:rPr lang="en-US" sz="1300" dirty="0"/>
              <a:t>Complementarity to high-power ERL demonstrators (e.g. CBETA, PERLE)</a:t>
            </a:r>
          </a:p>
          <a:p>
            <a:pPr>
              <a:lnSpc>
                <a:spcPct val="100000"/>
              </a:lnSpc>
            </a:pPr>
            <a:r>
              <a:rPr lang="en-US" sz="1300" dirty="0"/>
              <a:t>2020-21: develop plans to install dipoles for recirculation  chicane</a:t>
            </a:r>
          </a:p>
          <a:p>
            <a:pPr>
              <a:lnSpc>
                <a:spcPct val="100000"/>
              </a:lnSpc>
            </a:pPr>
            <a:r>
              <a:rPr lang="en-US" sz="1300" dirty="0"/>
              <a:t>Current beam dynamics studies:</a:t>
            </a:r>
          </a:p>
          <a:p>
            <a:pPr lvl="1">
              <a:lnSpc>
                <a:spcPct val="100000"/>
              </a:lnSpc>
            </a:pPr>
            <a:r>
              <a:rPr lang="en-US" sz="1300" dirty="0"/>
              <a:t>Multi-pass </a:t>
            </a:r>
            <a:r>
              <a:rPr lang="en-US" sz="1300" dirty="0" err="1"/>
              <a:t>linac</a:t>
            </a:r>
            <a:r>
              <a:rPr lang="en-US" sz="1300" dirty="0"/>
              <a:t> optics design using Genetic Algorithm (PhD thesis of </a:t>
            </a:r>
            <a:r>
              <a:rPr lang="en-US" sz="1300" dirty="0" err="1"/>
              <a:t>Isurumali</a:t>
            </a:r>
            <a:r>
              <a:rPr lang="en-US" sz="1300" dirty="0"/>
              <a:t> </a:t>
            </a:r>
            <a:r>
              <a:rPr lang="en-US" sz="1300" dirty="0" err="1"/>
              <a:t>Neththikumara</a:t>
            </a:r>
            <a:r>
              <a:rPr lang="en-US" sz="1300" dirty="0"/>
              <a:t>, ODU in collaboration with Arthur </a:t>
            </a:r>
            <a:r>
              <a:rPr lang="en-US" sz="1300" dirty="0" err="1"/>
              <a:t>Vandenhoeke</a:t>
            </a:r>
            <a:r>
              <a:rPr lang="en-US" sz="1300" dirty="0"/>
              <a:t>, Univ. of Brussels)</a:t>
            </a:r>
          </a:p>
          <a:p>
            <a:pPr lvl="1">
              <a:lnSpc>
                <a:spcPct val="100000"/>
              </a:lnSpc>
            </a:pPr>
            <a:r>
              <a:rPr lang="en-US" sz="1300" dirty="0"/>
              <a:t>Longitudinal matching and mitigation of phase-space distortion (PhD thesis of Gus Perez, Univ. of Liverpool in collaboration with Peter Williams, Daresbury) </a:t>
            </a:r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026788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JLab Colors">
      <a:dk1>
        <a:srgbClr val="000000"/>
      </a:dk1>
      <a:lt1>
        <a:srgbClr val="FFFFFF"/>
      </a:lt1>
      <a:dk2>
        <a:srgbClr val="5E5E5E"/>
      </a:dk2>
      <a:lt2>
        <a:srgbClr val="EAEAEA"/>
      </a:lt2>
      <a:accent1>
        <a:srgbClr val="BE1D1D"/>
      </a:accent1>
      <a:accent2>
        <a:srgbClr val="D5D5D5"/>
      </a:accent2>
      <a:accent3>
        <a:srgbClr val="C0C0C0"/>
      </a:accent3>
      <a:accent4>
        <a:srgbClr val="A9A9A9"/>
      </a:accent4>
      <a:accent5>
        <a:srgbClr val="929292"/>
      </a:accent5>
      <a:accent6>
        <a:srgbClr val="919191"/>
      </a:accent6>
      <a:hlink>
        <a:srgbClr val="941100"/>
      </a:hlink>
      <a:folHlink>
        <a:srgbClr val="C81B00"/>
      </a:folHlink>
    </a:clrScheme>
    <a:fontScheme name="Office Them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:a="http://schemas.openxmlformats.org/drawingml/2006/main" xmlns="" name="JLabStandardPPTTemplate" id="{A76DDB89-9485-FD4D-98A9-DF1C06249F3D}" vid="{808B238C-84FF-B441-8654-84F07F73F6B9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:a="http://schemas.openxmlformats.org/drawingml/2006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1627</TotalTime>
  <Words>1374</Words>
  <Application>Microsoft Macintosh PowerPoint</Application>
  <PresentationFormat>On-screen Show (4:3)</PresentationFormat>
  <Paragraphs>205</Paragraphs>
  <Slides>19</Slides>
  <Notes>1</Notes>
  <HiddenSlides>0</HiddenSlides>
  <MMClips>0</MMClips>
  <ScaleCrop>false</ScaleCrop>
  <HeadingPairs>
    <vt:vector size="6" baseType="variant">
      <vt:variant>
        <vt:lpstr>Design Template</vt:lpstr>
      </vt:variant>
      <vt:variant>
        <vt:i4>1</vt:i4>
      </vt:variant>
      <vt:variant>
        <vt:lpstr>Links</vt:lpstr>
      </vt:variant>
      <vt:variant>
        <vt:i4>4</vt:i4>
      </vt:variant>
      <vt:variant>
        <vt:lpstr>Slide Titles</vt:lpstr>
      </vt:variant>
      <vt:variant>
        <vt:i4>19</vt:i4>
      </vt:variant>
    </vt:vector>
  </HeadingPairs>
  <TitlesOfParts>
    <vt:vector size="24" baseType="lpstr">
      <vt:lpstr>Office Theme</vt:lpstr>
      <vt:lpstr>???</vt:lpstr>
      <vt:lpstr>???</vt:lpstr>
      <vt:lpstr>???</vt:lpstr>
      <vt:lpstr>???</vt:lpstr>
      <vt:lpstr>SRF Developments for ERLs</vt:lpstr>
      <vt:lpstr>Overview</vt:lpstr>
      <vt:lpstr>My first ERL: SELENE (but not SRF)</vt:lpstr>
      <vt:lpstr>Why does SRF for ERL’s need to be different? </vt:lpstr>
      <vt:lpstr>What are the technical challenges?</vt:lpstr>
      <vt:lpstr>What has been done?</vt:lpstr>
      <vt:lpstr>JLab 10 kW FEL</vt:lpstr>
      <vt:lpstr>Example of ERL specific cavity and cryomodule design</vt:lpstr>
      <vt:lpstr>Energy Recovery in CEBAF: the ER@CEBAF Experiment</vt:lpstr>
      <vt:lpstr>What still needs to be done?</vt:lpstr>
      <vt:lpstr>Where do we go from here?</vt:lpstr>
      <vt:lpstr>Proposed JLAMP FEL at Jlab (declined)</vt:lpstr>
      <vt:lpstr>ERL and hybrid light source proposals</vt:lpstr>
      <vt:lpstr>What if? Light source at Jlab?</vt:lpstr>
      <vt:lpstr>EIC high energy electron cooling</vt:lpstr>
      <vt:lpstr>Conclusions</vt:lpstr>
      <vt:lpstr>Slide 17</vt:lpstr>
      <vt:lpstr>Slide 18</vt:lpstr>
      <vt:lpstr>RF power options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Robert Rimmer</cp:lastModifiedBy>
  <cp:revision>16</cp:revision>
  <dcterms:created xsi:type="dcterms:W3CDTF">2021-06-03T01:36:26Z</dcterms:created>
  <dcterms:modified xsi:type="dcterms:W3CDTF">2021-06-03T01:43:05Z</dcterms:modified>
</cp:coreProperties>
</file>