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1" r:id="rId2"/>
    <p:sldMasterId id="2147483683" r:id="rId3"/>
    <p:sldMasterId id="2147483690" r:id="rId4"/>
  </p:sldMasterIdLst>
  <p:notesMasterIdLst>
    <p:notesMasterId r:id="rId14"/>
  </p:notesMasterIdLst>
  <p:sldIdLst>
    <p:sldId id="256" r:id="rId5"/>
    <p:sldId id="283" r:id="rId6"/>
    <p:sldId id="321" r:id="rId7"/>
    <p:sldId id="312" r:id="rId8"/>
    <p:sldId id="299" r:id="rId9"/>
    <p:sldId id="265" r:id="rId10"/>
    <p:sldId id="284" r:id="rId11"/>
    <p:sldId id="322" r:id="rId12"/>
    <p:sldId id="258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C9FA"/>
    <a:srgbClr val="FB7300"/>
    <a:srgbClr val="009821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2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23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01/06/21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147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7325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04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it-IT">
                <a:latin typeface="Times New Roman" panose="02020603050405020304" pitchFamily="18" charset="0"/>
                <a:ea typeface="ＭＳ Ｐゴシック" panose="020B0600070205080204" pitchFamily="34" charset="-128"/>
              </a:rPr>
              <a:t>Maximum </a:t>
            </a:r>
            <a:endParaRPr lang="it-IT" altLang="it-IT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530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EFAD42-95B5-4ED5-96D9-2BBD5CEC9BE7}" type="slidenum">
              <a:rPr kumimoji="0" lang="de-DE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574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01/06/21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442077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Segnaposto testo 3"/>
          <p:cNvSpPr>
            <a:spLocks noGrp="1"/>
          </p:cNvSpPr>
          <p:nvPr>
            <p:ph type="body" sz="half" idx="13"/>
          </p:nvPr>
        </p:nvSpPr>
        <p:spPr>
          <a:xfrm>
            <a:off x="838201" y="1825625"/>
            <a:ext cx="4548439" cy="3780847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1400"/>
            </a:lvl2pPr>
            <a:lvl3pPr marL="914309" indent="0">
              <a:buNone/>
              <a:defRPr sz="1200"/>
            </a:lvl3pPr>
            <a:lvl4pPr marL="1371464" indent="0">
              <a:buNone/>
              <a:defRPr sz="1000"/>
            </a:lvl4pPr>
            <a:lvl5pPr marL="1828618" indent="0">
              <a:buNone/>
              <a:defRPr sz="1000"/>
            </a:lvl5pPr>
            <a:lvl6pPr marL="2285774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5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9" name="Segnaposto immagine 2"/>
          <p:cNvSpPr>
            <a:spLocks noGrp="1"/>
          </p:cNvSpPr>
          <p:nvPr>
            <p:ph type="pic" idx="1"/>
          </p:nvPr>
        </p:nvSpPr>
        <p:spPr>
          <a:xfrm>
            <a:off x="5694361" y="1825625"/>
            <a:ext cx="5659440" cy="3780847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800"/>
            </a:lvl2pPr>
            <a:lvl3pPr marL="914309" indent="0">
              <a:buNone/>
              <a:defRPr sz="2400"/>
            </a:lvl3pPr>
            <a:lvl4pPr marL="1371464" indent="0">
              <a:buNone/>
              <a:defRPr sz="2000"/>
            </a:lvl4pPr>
            <a:lvl5pPr marL="1828618" indent="0">
              <a:buNone/>
              <a:defRPr sz="2000"/>
            </a:lvl5pPr>
            <a:lvl6pPr marL="2285774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38201" y="6442077"/>
            <a:ext cx="3296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z="900" smtClean="0"/>
              <a:pPr/>
              <a:t>01/06/21</a:t>
            </a:fld>
            <a:endParaRPr lang="it-IT" sz="900" dirty="0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10021917" y="6442076"/>
            <a:ext cx="1749367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z="900" smtClean="0"/>
              <a:t>‹#›</a:t>
            </a:fld>
            <a:endParaRPr lang="it-IT" sz="900" dirty="0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658556" y="5606473"/>
            <a:ext cx="1846553" cy="74987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941" y="5742592"/>
            <a:ext cx="5477953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87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889000" y="1651259"/>
            <a:ext cx="10490200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658556" y="5606473"/>
            <a:ext cx="1846553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941" y="5742592"/>
            <a:ext cx="5477953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712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olo e contenut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5" descr="LogoCNAO+txt_blu-ross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218" y="6478588"/>
            <a:ext cx="2313516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piè di pagina 2"/>
          <p:cNvSpPr txBox="1">
            <a:spLocks/>
          </p:cNvSpPr>
          <p:nvPr userDrawn="1"/>
        </p:nvSpPr>
        <p:spPr bwMode="gray">
          <a:xfrm>
            <a:off x="292101" y="6542088"/>
            <a:ext cx="117263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it-IT" sz="1000">
                <a:solidFill>
                  <a:srgbClr val="000000"/>
                </a:solidFill>
              </a:rPr>
              <a:t>Page </a:t>
            </a:r>
            <a:r>
              <a:rPr lang="de-DE" altLang="it-IT" sz="1000">
                <a:solidFill>
                  <a:srgbClr val="000000"/>
                </a:solidFill>
                <a:sym typeface="Wingdings" panose="05000000000000000000" pitchFamily="2" charset="2"/>
              </a:rPr>
              <a:t></a:t>
            </a:r>
            <a:r>
              <a:rPr lang="de-DE" altLang="it-IT" sz="1000">
                <a:solidFill>
                  <a:srgbClr val="000000"/>
                </a:solidFill>
              </a:rPr>
              <a:t> </a:t>
            </a:r>
            <a:fld id="{0AF0DE6A-F020-4A85-A771-ECCD7DC850DA}" type="slidenum">
              <a:rPr lang="de-DE" altLang="it-IT" sz="1000" smtClean="0">
                <a:solidFill>
                  <a:srgbClr val="000000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altLang="it-IT" sz="1000">
              <a:solidFill>
                <a:srgbClr val="000000"/>
              </a:solidFill>
            </a:endParaRPr>
          </a:p>
        </p:txBody>
      </p:sp>
      <p:sp>
        <p:nvSpPr>
          <p:cNvPr id="6" name="Foliennummernplatzhalter 1"/>
          <p:cNvSpPr txBox="1">
            <a:spLocks/>
          </p:cNvSpPr>
          <p:nvPr userDrawn="1"/>
        </p:nvSpPr>
        <p:spPr>
          <a:xfrm>
            <a:off x="1629834" y="6537326"/>
            <a:ext cx="6961717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dirty="0">
                <a:solidFill>
                  <a:srgbClr val="000000"/>
                </a:solidFill>
              </a:rPr>
              <a:t>International </a:t>
            </a:r>
            <a:r>
              <a:rPr lang="it-IT" sz="900" dirty="0" err="1">
                <a:solidFill>
                  <a:srgbClr val="000000"/>
                </a:solidFill>
              </a:rPr>
              <a:t>Biophysics</a:t>
            </a:r>
            <a:r>
              <a:rPr lang="it-IT" sz="900" dirty="0">
                <a:solidFill>
                  <a:srgbClr val="000000"/>
                </a:solidFill>
              </a:rPr>
              <a:t> Collaboration, 20-21 </a:t>
            </a:r>
            <a:r>
              <a:rPr lang="it-IT" sz="900" dirty="0" err="1">
                <a:solidFill>
                  <a:srgbClr val="000000"/>
                </a:solidFill>
              </a:rPr>
              <a:t>February</a:t>
            </a:r>
            <a:r>
              <a:rPr lang="it-IT" sz="900" dirty="0">
                <a:solidFill>
                  <a:srgbClr val="000000"/>
                </a:solidFill>
              </a:rPr>
              <a:t> 2020</a:t>
            </a:r>
          </a:p>
        </p:txBody>
      </p:sp>
      <p:cxnSp>
        <p:nvCxnSpPr>
          <p:cNvPr id="7" name="Connettore 1 22"/>
          <p:cNvCxnSpPr/>
          <p:nvPr userDrawn="1"/>
        </p:nvCxnSpPr>
        <p:spPr>
          <a:xfrm>
            <a:off x="0" y="6335713"/>
            <a:ext cx="12192000" cy="0"/>
          </a:xfrm>
          <a:prstGeom prst="line">
            <a:avLst/>
          </a:prstGeom>
          <a:ln w="9525" cap="rnd" cmpd="sng">
            <a:solidFill>
              <a:schemeClr val="accent4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23"/>
          <p:cNvCxnSpPr/>
          <p:nvPr userDrawn="1"/>
        </p:nvCxnSpPr>
        <p:spPr>
          <a:xfrm>
            <a:off x="1492251" y="6627813"/>
            <a:ext cx="0" cy="107950"/>
          </a:xfrm>
          <a:prstGeom prst="line">
            <a:avLst/>
          </a:prstGeom>
          <a:ln w="9525" cap="rnd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magine 10" descr="sistema-sanitario-lombardia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785" y="6588126"/>
            <a:ext cx="17145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1"/>
          <p:cNvSpPr txBox="1">
            <a:spLocks/>
          </p:cNvSpPr>
          <p:nvPr userDrawn="1"/>
        </p:nvSpPr>
        <p:spPr>
          <a:xfrm>
            <a:off x="10549467" y="38101"/>
            <a:ext cx="1348317" cy="252413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de-DE" sz="1000" b="1" dirty="0" err="1">
                <a:solidFill>
                  <a:srgbClr val="FFFFFF"/>
                </a:solidFill>
                <a:cs typeface="Calibri"/>
              </a:rPr>
              <a:t>www.cnao.it</a:t>
            </a:r>
            <a:endParaRPr lang="de-DE" sz="1000" b="1" dirty="0">
              <a:solidFill>
                <a:srgbClr val="FFFFFF"/>
              </a:solidFill>
              <a:cs typeface="Calibri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9101" y="495411"/>
            <a:ext cx="9165167" cy="600075"/>
          </a:xfrm>
        </p:spPr>
        <p:txBody>
          <a:bodyPr/>
          <a:lstStyle/>
          <a:p>
            <a:r>
              <a:rPr lang="it-IT" dirty="0"/>
              <a:t>Fare clic </a:t>
            </a:r>
            <a:r>
              <a:rPr lang="en-US" noProof="0" dirty="0"/>
              <a:t>per</a:t>
            </a:r>
            <a:r>
              <a:rPr lang="it-IT" dirty="0"/>
              <a:t> modificare stile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419100" y="1695450"/>
            <a:ext cx="11252200" cy="430530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</a:t>
            </a:r>
            <a:r>
              <a:rPr lang="en-US" noProof="0" dirty="0"/>
              <a:t>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3474214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8" y="1651248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3000" b="1" spc="-38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9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01/06/21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1" y="-51247"/>
            <a:ext cx="2229955" cy="1115334"/>
          </a:xfrm>
          <a:prstGeom prst="rect">
            <a:avLst/>
          </a:prstGeom>
        </p:spPr>
      </p:pic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3" y="6459787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685800" rtl="0" eaLnBrk="1" latinLnBrk="0" hangingPunct="1"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5" y="5650940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250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5"/>
            <a:ext cx="11073408" cy="1450757"/>
          </a:xfrm>
        </p:spPr>
        <p:txBody>
          <a:bodyPr anchor="ctr">
            <a:normAutofit/>
          </a:bodyPr>
          <a:lstStyle>
            <a:lvl1pPr>
              <a:defRPr sz="22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01/06/21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3" y="6459787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685800" rtl="0" eaLnBrk="1" latinLnBrk="0" hangingPunct="1"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9" y="5598727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3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00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286605"/>
            <a:ext cx="11073409" cy="1450757"/>
          </a:xfr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2250" kern="1200" spc="-3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8" y="1845736"/>
            <a:ext cx="11073409" cy="3641809"/>
          </a:xfrm>
        </p:spPr>
        <p:txBody>
          <a:bodyPr/>
          <a:lstStyle>
            <a:lvl1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01/06/21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3" y="6459787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685800" rtl="0" eaLnBrk="1" latinLnBrk="0" hangingPunct="1"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9" y="5598727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3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04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9" y="457202"/>
            <a:ext cx="11073408" cy="1229557"/>
          </a:xfrm>
        </p:spPr>
        <p:txBody>
          <a:bodyPr anchor="ctr">
            <a:noAutofit/>
          </a:bodyPr>
          <a:lstStyle>
            <a:lvl1pPr>
              <a:defRPr sz="22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9" y="1819924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225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9" y="1819924"/>
            <a:ext cx="4230487" cy="3778803"/>
          </a:xfrm>
        </p:spPr>
        <p:txBody>
          <a:bodyPr/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01/06/21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3" y="6459787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685800" rtl="0" eaLnBrk="1" latinLnBrk="0" hangingPunct="1"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9" y="5598727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3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229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8" y="1651248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3000" b="1" spc="-38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9" y="5598727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3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426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01/06/21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01/06/21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01/06/21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it-IT"/>
              <a:t>13/04/21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B22C5-234F-4B9D-8BFA-C148DF5B247F}" type="slidenum">
              <a:rPr lang="en-GB" altLang="it-IT"/>
              <a:pPr>
                <a:defRPr/>
              </a:pPr>
              <a:t>‹#›</a:t>
            </a:fld>
            <a:endParaRPr lang="en-GB" altLang="it-IT"/>
          </a:p>
        </p:txBody>
      </p:sp>
    </p:spTree>
    <p:extLst>
      <p:ext uri="{BB962C8B-B14F-4D97-AF65-F5344CB8AC3E}">
        <p14:creationId xmlns:p14="http://schemas.microsoft.com/office/powerpoint/2010/main" val="415677245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122363"/>
            <a:ext cx="10363200" cy="3159003"/>
          </a:xfrm>
        </p:spPr>
        <p:txBody>
          <a:bodyPr anchor="b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000" b="1" kern="1200" spc="-51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419600"/>
            <a:ext cx="10363200" cy="8382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None/>
              <a:defRPr lang="en-US" sz="2400" cap="all" spc="200" baseline="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 defTabSz="914309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it-IT" dirty="0"/>
              <a:t>AUTHOR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32552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332" y="34622"/>
            <a:ext cx="2769336" cy="10388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389" y="5670001"/>
            <a:ext cx="6723223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011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442077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658556" y="5606473"/>
            <a:ext cx="1846553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941" y="5742592"/>
            <a:ext cx="5477953" cy="477638"/>
          </a:xfrm>
          <a:prstGeom prst="rect">
            <a:avLst/>
          </a:prstGeom>
        </p:spPr>
      </p:pic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10021917" y="6442076"/>
            <a:ext cx="1749367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z="900" smtClean="0"/>
              <a:t>‹#›</a:t>
            </a:fld>
            <a:endParaRPr lang="it-IT" sz="900" dirty="0"/>
          </a:p>
        </p:txBody>
      </p:sp>
    </p:spTree>
    <p:extLst>
      <p:ext uri="{BB962C8B-B14F-4D97-AF65-F5344CB8AC3E}">
        <p14:creationId xmlns:p14="http://schemas.microsoft.com/office/powerpoint/2010/main" val="4042989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78867"/>
          </a:xfrm>
        </p:spPr>
        <p:txBody>
          <a:bodyPr>
            <a:normAutofit/>
          </a:bodyPr>
          <a:lstStyle>
            <a:lvl1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0177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38201" y="6442077"/>
            <a:ext cx="3296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z="900" smtClean="0"/>
              <a:pPr/>
              <a:t>01/06/21</a:t>
            </a:fld>
            <a:endParaRPr lang="it-IT" sz="900" dirty="0"/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10021917" y="6442076"/>
            <a:ext cx="1749367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z="900" smtClean="0"/>
              <a:t>‹#›</a:t>
            </a:fld>
            <a:endParaRPr lang="it-IT" sz="900" dirty="0"/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658556" y="5606473"/>
            <a:ext cx="1846553" cy="749879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941" y="5742592"/>
            <a:ext cx="5477953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429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01/06/21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56267" y="111747"/>
            <a:ext cx="10363200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600" y="6566295"/>
            <a:ext cx="3149600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sz="10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13/04/21</a:t>
            </a:r>
            <a:endParaRPr lang="en-GB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566295"/>
            <a:ext cx="3860800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0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/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31200" y="6399607"/>
            <a:ext cx="3454400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583CB5-003D-430B-9A30-DFA94433B406}" type="slidenum">
              <a:rPr lang="en-GB" altLang="it-IT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it-IT">
              <a:ea typeface="ＭＳ Ｐゴシック" panose="020B0600070205080204" pitchFamily="34" charset="-128"/>
            </a:endParaRPr>
          </a:p>
        </p:txBody>
      </p:sp>
      <p:sp>
        <p:nvSpPr>
          <p:cNvPr id="50791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3200" y="14478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Click to edit Master text styles</a:t>
            </a:r>
          </a:p>
          <a:p>
            <a:pPr lvl="1"/>
            <a:r>
              <a:rPr lang="en-GB" altLang="it-IT"/>
              <a:t>Second level</a:t>
            </a:r>
          </a:p>
          <a:p>
            <a:pPr lvl="2"/>
            <a:r>
              <a:rPr lang="en-GB" altLang="it-IT"/>
              <a:t>Third level</a:t>
            </a:r>
          </a:p>
          <a:p>
            <a:pPr lvl="3"/>
            <a:r>
              <a:rPr lang="en-GB" altLang="it-IT"/>
              <a:t>Fourth level</a:t>
            </a:r>
          </a:p>
          <a:p>
            <a:pPr lvl="4"/>
            <a:r>
              <a:rPr lang="en-GB" altLang="it-IT"/>
              <a:t>Fifth level</a:t>
            </a:r>
          </a:p>
        </p:txBody>
      </p:sp>
      <p:sp>
        <p:nvSpPr>
          <p:cNvPr id="1031" name="Rectangle 10"/>
          <p:cNvSpPr>
            <a:spLocks noChangeAspect="1" noChangeArrowheads="1"/>
          </p:cNvSpPr>
          <p:nvPr userDrawn="1"/>
        </p:nvSpPr>
        <p:spPr bwMode="auto">
          <a:xfrm>
            <a:off x="6432551" y="6681789"/>
            <a:ext cx="4233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bg2"/>
                </a:solidFill>
                <a:latin typeface="Trebuchet MS" pitchFamily="34" charset="0"/>
              </a:defRPr>
            </a:lvl1pPr>
            <a:lvl2pPr marL="742950" indent="-285750" eaLnBrk="0" hangingPunct="0">
              <a:defRPr sz="1200" b="1">
                <a:solidFill>
                  <a:schemeClr val="bg2"/>
                </a:solidFill>
                <a:latin typeface="Trebuchet MS" pitchFamily="34" charset="0"/>
              </a:defRPr>
            </a:lvl2pPr>
            <a:lvl3pPr marL="11430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</a:defRPr>
            </a:lvl3pPr>
            <a:lvl4pPr marL="16002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</a:defRPr>
            </a:lvl4pPr>
            <a:lvl5pPr marL="2057400" indent="-228600" eaLnBrk="0" hangingPunct="0">
              <a:defRPr sz="1200" b="1">
                <a:solidFill>
                  <a:schemeClr val="bg2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bg2"/>
                </a:solidFill>
                <a:latin typeface="Trebuchet MS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816849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</p:sldLayoutIdLst>
  <p:transition advClick="0"/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2000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>
          <a:solidFill>
            <a:srgbClr val="00FF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13/04/21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2" y="6400800"/>
            <a:ext cx="12191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9" y="6334316"/>
            <a:ext cx="12192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4025899" y="5694363"/>
            <a:ext cx="3296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z="900" smtClean="0"/>
              <a:pPr/>
              <a:t>01/06/21</a:t>
            </a:fld>
            <a:endParaRPr lang="it-IT" sz="900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12192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893984" y="5125749"/>
            <a:ext cx="1749367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z="900" smtClean="0"/>
              <a:t>‹#›</a:t>
            </a:fld>
            <a:endParaRPr lang="it-IT" sz="900" dirty="0"/>
          </a:p>
        </p:txBody>
      </p:sp>
    </p:spTree>
    <p:extLst>
      <p:ext uri="{BB962C8B-B14F-4D97-AF65-F5344CB8AC3E}">
        <p14:creationId xmlns:p14="http://schemas.microsoft.com/office/powerpoint/2010/main" val="52866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01/06/21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3" y="6459787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685800" rtl="0" eaLnBrk="1" latinLnBrk="0" hangingPunct="1">
              <a:defRPr lang="it-IT" sz="675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4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ftr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tiff"/><Relationship Id="rId5" Type="http://schemas.openxmlformats.org/officeDocument/2006/relationships/image" Target="../media/image38.jpg"/><Relationship Id="rId4" Type="http://schemas.openxmlformats.org/officeDocument/2006/relationships/image" Target="../media/image3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1600" y="925690"/>
            <a:ext cx="11921067" cy="3399422"/>
          </a:xfrm>
        </p:spPr>
        <p:txBody>
          <a:bodyPr>
            <a:normAutofit/>
          </a:bodyPr>
          <a:lstStyle/>
          <a:p>
            <a:pPr algn="ctr">
              <a:spcBef>
                <a:spcPts val="1800"/>
              </a:spcBef>
              <a:spcAft>
                <a:spcPts val="600"/>
              </a:spcAft>
            </a:pPr>
            <a:r>
              <a:rPr lang="it-IT" sz="3600" dirty="0" err="1"/>
              <a:t>Introduction</a:t>
            </a:r>
            <a:r>
              <a:rPr lang="it-IT" sz="3600" dirty="0"/>
              <a:t> Networking Pillar </a:t>
            </a:r>
            <a:r>
              <a:rPr lang="it-IT" sz="3600" dirty="0" err="1"/>
              <a:t>Activities</a:t>
            </a:r>
            <a:br>
              <a:rPr lang="it-IT" sz="3600" dirty="0"/>
            </a:br>
            <a:br>
              <a:rPr lang="it-IT" sz="3600" dirty="0"/>
            </a:br>
            <a:endParaRPr lang="it-IT" sz="3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cap="none" dirty="0"/>
              <a:t>Prof. Manjit Dosanjh (SEEIIST)</a:t>
            </a:r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1458" name="Object 3"/>
          <p:cNvGraphicFramePr>
            <a:graphicFrameLocks noChangeAspect="1"/>
          </p:cNvGraphicFramePr>
          <p:nvPr/>
        </p:nvGraphicFramePr>
        <p:xfrm>
          <a:off x="1517650" y="3573463"/>
          <a:ext cx="9164638" cy="315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Organization Chart" r:id="rId3" imgW="1653600" imgH="582000" progId="OrgPlusWOPX.4">
                  <p:embed followColorScheme="full"/>
                </p:oleObj>
              </mc:Choice>
              <mc:Fallback>
                <p:oleObj name="Organization Chart" r:id="rId3" imgW="1653600" imgH="582000" progId="OrgPlusWOPX.4">
                  <p:embed followColorScheme="full"/>
                  <p:pic>
                    <p:nvPicPr>
                      <p:cNvPr id="53145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7650" y="3573463"/>
                        <a:ext cx="9164638" cy="315436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/>
          <p:cNvSpPr/>
          <p:nvPr/>
        </p:nvSpPr>
        <p:spPr bwMode="auto">
          <a:xfrm>
            <a:off x="1558925" y="115889"/>
            <a:ext cx="9074150" cy="3025775"/>
          </a:xfrm>
          <a:prstGeom prst="rect">
            <a:avLst/>
          </a:prstGeom>
          <a:solidFill>
            <a:schemeClr val="tx1">
              <a:lumMod val="85000"/>
              <a:alpha val="42000"/>
            </a:schemeClr>
          </a:solidFill>
          <a:ln w="38100" cap="flat" cmpd="sng" algn="ctr">
            <a:solidFill>
              <a:srgbClr val="FF0000">
                <a:alpha val="23922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200" b="1" dirty="0">
              <a:solidFill>
                <a:srgbClr val="000000"/>
              </a:solidFill>
              <a:latin typeface="Trebuchet MS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1" name="CasellaDiTesto 1"/>
          <p:cNvSpPr txBox="1">
            <a:spLocks noChangeArrowheads="1"/>
          </p:cNvSpPr>
          <p:nvPr/>
        </p:nvSpPr>
        <p:spPr bwMode="auto">
          <a:xfrm>
            <a:off x="4799013" y="180976"/>
            <a:ext cx="2520950" cy="6778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2000"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>
                <a:solidFill>
                  <a:srgbClr val="00FF99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400" b="1" dirty="0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General Assembly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200" dirty="0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SEEIIST (Chair) S. </a:t>
            </a:r>
            <a:r>
              <a:rPr lang="it-IT" altLang="it-IT" sz="1200" dirty="0" err="1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Damjanovic</a:t>
            </a:r>
            <a:endParaRPr lang="it-IT" altLang="it-IT" sz="1200" dirty="0">
              <a:solidFill>
                <a:srgbClr val="000000"/>
              </a:solidFill>
              <a:latin typeface="Trebuchet MS" pitchFamily="34" charset="0"/>
              <a:ea typeface="ＭＳ Ｐゴシック" panose="020B0600070205080204" pitchFamily="34" charset="-128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200" dirty="0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1 </a:t>
            </a:r>
            <a:r>
              <a:rPr lang="en-GB" altLang="it-IT" sz="1200" dirty="0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representative</a:t>
            </a:r>
            <a:r>
              <a:rPr lang="it-IT" altLang="it-IT" sz="1200" dirty="0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 per Party</a:t>
            </a:r>
          </a:p>
        </p:txBody>
      </p:sp>
      <p:sp>
        <p:nvSpPr>
          <p:cNvPr id="4102" name="CasellaDiTesto 19"/>
          <p:cNvSpPr txBox="1">
            <a:spLocks noChangeArrowheads="1"/>
          </p:cNvSpPr>
          <p:nvPr/>
        </p:nvSpPr>
        <p:spPr bwMode="auto">
          <a:xfrm>
            <a:off x="4799013" y="1125539"/>
            <a:ext cx="2520950" cy="8921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2000"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>
                <a:solidFill>
                  <a:srgbClr val="00FF99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400" b="1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Coordinator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200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Sandro Rossi (CNAO)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400" b="1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Deputy Coordinator</a:t>
            </a:r>
            <a:endParaRPr lang="it-IT" altLang="it-IT" sz="1400">
              <a:solidFill>
                <a:srgbClr val="000000"/>
              </a:solidFill>
              <a:latin typeface="Trebuchet MS" pitchFamily="34" charset="0"/>
              <a:ea typeface="ＭＳ Ｐゴシック" panose="020B0600070205080204" pitchFamily="34" charset="-128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200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Maurizio Vretenar (CERN)</a:t>
            </a:r>
          </a:p>
        </p:txBody>
      </p:sp>
      <p:sp>
        <p:nvSpPr>
          <p:cNvPr id="4103" name="CasellaDiTesto 20"/>
          <p:cNvSpPr txBox="1">
            <a:spLocks noChangeArrowheads="1"/>
          </p:cNvSpPr>
          <p:nvPr/>
        </p:nvSpPr>
        <p:spPr bwMode="auto">
          <a:xfrm>
            <a:off x="7943851" y="1412876"/>
            <a:ext cx="2519363" cy="3079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2000"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>
                <a:solidFill>
                  <a:srgbClr val="00FF99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400" b="1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Central Project Office</a:t>
            </a:r>
            <a:endParaRPr lang="it-IT" altLang="it-IT" sz="1200">
              <a:solidFill>
                <a:srgbClr val="000000"/>
              </a:solidFill>
              <a:latin typeface="Trebuchet MS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4" name="CasellaDiTesto 21"/>
          <p:cNvSpPr txBox="1">
            <a:spLocks noChangeArrowheads="1"/>
          </p:cNvSpPr>
          <p:nvPr/>
        </p:nvSpPr>
        <p:spPr bwMode="auto">
          <a:xfrm>
            <a:off x="2711451" y="2563813"/>
            <a:ext cx="6697663" cy="4937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2000"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>
                <a:solidFill>
                  <a:srgbClr val="00FF99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400" b="1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Technical Project Board (coordinator + pillar coordinators)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200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NA: M. Dosanjh (SEEIIST) – TNA: M. Durante (GSI) – JRA: M. Vretenar (CERN) </a:t>
            </a:r>
          </a:p>
        </p:txBody>
      </p:sp>
      <p:sp>
        <p:nvSpPr>
          <p:cNvPr id="4105" name="CasellaDiTesto 25"/>
          <p:cNvSpPr txBox="1">
            <a:spLocks noChangeArrowheads="1"/>
          </p:cNvSpPr>
          <p:nvPr/>
        </p:nvSpPr>
        <p:spPr bwMode="auto">
          <a:xfrm>
            <a:off x="1703388" y="511176"/>
            <a:ext cx="2247900" cy="5238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2000"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>
                <a:solidFill>
                  <a:srgbClr val="00FF99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400" b="1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External Scientific Advisory Board</a:t>
            </a:r>
          </a:p>
        </p:txBody>
      </p:sp>
      <p:cxnSp>
        <p:nvCxnSpPr>
          <p:cNvPr id="531466" name="Connettore 1 26"/>
          <p:cNvCxnSpPr>
            <a:cxnSpLocks noChangeShapeType="1"/>
          </p:cNvCxnSpPr>
          <p:nvPr/>
        </p:nvCxnSpPr>
        <p:spPr bwMode="auto">
          <a:xfrm rot="16200000" flipV="1">
            <a:off x="7619207" y="1315245"/>
            <a:ext cx="0" cy="509587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1467" name="Connettore 1 28"/>
          <p:cNvCxnSpPr>
            <a:cxnSpLocks noChangeShapeType="1"/>
          </p:cNvCxnSpPr>
          <p:nvPr/>
        </p:nvCxnSpPr>
        <p:spPr bwMode="auto">
          <a:xfrm flipV="1">
            <a:off x="6073775" y="2036764"/>
            <a:ext cx="0" cy="509587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1468" name="Connettore 1 32"/>
          <p:cNvCxnSpPr>
            <a:cxnSpLocks noChangeShapeType="1"/>
          </p:cNvCxnSpPr>
          <p:nvPr/>
        </p:nvCxnSpPr>
        <p:spPr bwMode="auto">
          <a:xfrm>
            <a:off x="3086100" y="3114676"/>
            <a:ext cx="0" cy="358775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1469" name="Connettore 1 37"/>
          <p:cNvCxnSpPr>
            <a:cxnSpLocks noChangeShapeType="1"/>
          </p:cNvCxnSpPr>
          <p:nvPr/>
        </p:nvCxnSpPr>
        <p:spPr bwMode="auto">
          <a:xfrm>
            <a:off x="6110288" y="3117851"/>
            <a:ext cx="0" cy="360363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1470" name="Connettore 1 38"/>
          <p:cNvCxnSpPr>
            <a:cxnSpLocks noChangeShapeType="1"/>
          </p:cNvCxnSpPr>
          <p:nvPr/>
        </p:nvCxnSpPr>
        <p:spPr bwMode="auto">
          <a:xfrm>
            <a:off x="9134475" y="3117851"/>
            <a:ext cx="0" cy="360363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1471" name="Connettore 1 26"/>
          <p:cNvCxnSpPr>
            <a:cxnSpLocks noChangeShapeType="1"/>
          </p:cNvCxnSpPr>
          <p:nvPr/>
        </p:nvCxnSpPr>
        <p:spPr bwMode="auto">
          <a:xfrm flipH="1">
            <a:off x="4008439" y="612776"/>
            <a:ext cx="725487" cy="430213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1472" name="Connettore 1 26"/>
          <p:cNvCxnSpPr>
            <a:cxnSpLocks noChangeShapeType="1"/>
          </p:cNvCxnSpPr>
          <p:nvPr/>
        </p:nvCxnSpPr>
        <p:spPr bwMode="auto">
          <a:xfrm>
            <a:off x="4008439" y="1125539"/>
            <a:ext cx="725487" cy="441325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13" name="CasellaDiTesto 25"/>
          <p:cNvSpPr txBox="1">
            <a:spLocks noChangeArrowheads="1"/>
          </p:cNvSpPr>
          <p:nvPr/>
        </p:nvSpPr>
        <p:spPr bwMode="auto">
          <a:xfrm>
            <a:off x="1703388" y="1155700"/>
            <a:ext cx="2247900" cy="7381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2000">
                <a:solidFill>
                  <a:srgbClr val="FF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>
                <a:solidFill>
                  <a:srgbClr val="00FF99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it-IT" altLang="it-IT" sz="1400" b="1">
                <a:solidFill>
                  <a:srgbClr val="000000"/>
                </a:solidFill>
                <a:latin typeface="Trebuchet MS" pitchFamily="34" charset="0"/>
                <a:ea typeface="ＭＳ Ｐゴシック" panose="020B0600070205080204" pitchFamily="34" charset="-128"/>
              </a:rPr>
              <a:t>Advisory Board for ethical/legal/industrial issues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1">
            <a:extLst>
              <a:ext uri="{FF2B5EF4-FFF2-40B4-BE49-F238E27FC236}">
                <a16:creationId xmlns:a16="http://schemas.microsoft.com/office/drawing/2014/main" id="{409B7EC7-0B16-A54F-8D68-8768F49162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8" y="266715"/>
            <a:ext cx="2376000" cy="100825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868AEF78-D4C9-744B-8BFC-DD8D6E13B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968" y="361699"/>
            <a:ext cx="6222660" cy="48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88AD8BC-7FBB-4444-A4FC-9CA6D6B89C4A}"/>
              </a:ext>
            </a:extLst>
          </p:cNvPr>
          <p:cNvSpPr/>
          <p:nvPr/>
        </p:nvSpPr>
        <p:spPr>
          <a:xfrm>
            <a:off x="1524000" y="255183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t-IT" sz="2400" dirty="0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rPr>
              <a:t>22 Institutes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t-IT" dirty="0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rPr>
              <a:t>(4 HT centres, 10 research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t-IT" dirty="0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rPr>
              <a:t>institutions, 5 universities,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t-IT" dirty="0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rPr>
              <a:t>3 SMEs)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it-IT" sz="2400" dirty="0">
              <a:solidFill>
                <a:srgbClr val="000000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t-IT" sz="2400" dirty="0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rPr>
              <a:t>14 European Countries</a:t>
            </a:r>
          </a:p>
        </p:txBody>
      </p:sp>
    </p:spTree>
    <p:extLst>
      <p:ext uri="{BB962C8B-B14F-4D97-AF65-F5344CB8AC3E}">
        <p14:creationId xmlns:p14="http://schemas.microsoft.com/office/powerpoint/2010/main" val="142355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1543456" y="215443"/>
            <a:ext cx="887162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Fondazione Centro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Nazionale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di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Adroterapia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Oncologica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(CNAO)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Bevatech GmbH (BEVA)	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Commissariat à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l’énergie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atomique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et aux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énergies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alternatives (CEA)</a:t>
            </a:r>
          </a:p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European Organisation for Nuclear Research (CERN)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Centro de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Investigaciones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Energéticas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Medioambientales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y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Tecnológicas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(CIEMAT)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Cosylab </a:t>
            </a:r>
            <a:r>
              <a:rPr lang="en-GB" dirty="0" err="1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Laboratorij</a:t>
            </a:r>
            <a:r>
              <a:rPr lang="en-GB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za</a:t>
            </a:r>
            <a:r>
              <a:rPr lang="en-GB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kontrolne</a:t>
            </a:r>
            <a:r>
              <a:rPr lang="en-GB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systeme</a:t>
            </a:r>
            <a:r>
              <a:rPr lang="en-GB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dd</a:t>
            </a:r>
            <a:r>
              <a:rPr lang="en-GB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(CSL)</a:t>
            </a:r>
          </a:p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GSI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Helmholtzzentrum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für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Schwerionenforschung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GmbH (GSI)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Universitätsklinikum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Heidelberg (UKHD/HIT)	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Istituto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Nazionale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di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Fisica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Nucleare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(INFN)	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EBG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MedAustron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GmbH (MEDA)	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487" y="671205"/>
            <a:ext cx="1073322" cy="48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25" y="215443"/>
            <a:ext cx="1011476" cy="34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550" y="1255760"/>
            <a:ext cx="728263" cy="49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370" y="1780159"/>
            <a:ext cx="663806" cy="603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776" y="2481954"/>
            <a:ext cx="1031129" cy="24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645" y="2846756"/>
            <a:ext cx="704164" cy="5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725" y="3535915"/>
            <a:ext cx="863002" cy="30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359" y="3934073"/>
            <a:ext cx="109791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363" y="4031500"/>
            <a:ext cx="1210564" cy="42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453" y="5152678"/>
            <a:ext cx="1741757" cy="45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500" y="4574854"/>
            <a:ext cx="785837" cy="49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448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524000" y="-17145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UniversitatsKlinikum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Giessen und Marburg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gmbh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(UKGM)</a:t>
            </a:r>
          </a:p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Paul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Scherrer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Institut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(PSI)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South East European International Institute for Sustainable Technologies (SEEIIST)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highlight>
                <a:srgbClr val="FFFF00"/>
              </a:highlight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  <a:latin typeface="Calibri" panose="020F0502020204030204"/>
              </a:rPr>
              <a:t>Universita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ta Malta (UM)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Philipps-University Marburg (UMR)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Uppsala University (UU)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Wigner Research Centre for Physics (Wigner RCP)</a:t>
            </a:r>
          </a:p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Riga Technical University (RTU)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955" y="38913"/>
            <a:ext cx="1323459" cy="32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416" y="510702"/>
            <a:ext cx="1199432" cy="44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865" y="1616869"/>
            <a:ext cx="1235509" cy="42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230" y="2176597"/>
            <a:ext cx="1378643" cy="4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857" y="2645320"/>
            <a:ext cx="1337561" cy="583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462" y="3242470"/>
            <a:ext cx="1238336" cy="46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066" y="3675992"/>
            <a:ext cx="684000" cy="54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1524001" y="4388001"/>
            <a:ext cx="9144000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i="1" dirty="0" err="1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Ss</a:t>
            </a:r>
            <a:r>
              <a:rPr lang="en-GB" i="1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, Cyril and Methodius University in Skopje, Republic of North Macedonia (UKIM)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it-IT" i="1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i="1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Clinical Centre of Montenegro (CMSM)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it-IT" i="1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i="1" dirty="0" err="1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Sentronis</a:t>
            </a:r>
            <a:r>
              <a:rPr lang="en-GB" i="1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</a:t>
            </a:r>
            <a:r>
              <a:rPr lang="en-GB" i="1" dirty="0" err="1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a.d.</a:t>
            </a:r>
            <a:r>
              <a:rPr lang="en-GB" i="1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(SEN)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it-IT" i="1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i="1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Jožef Stefan Institute (IJS)</a:t>
            </a: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417" y="4106708"/>
            <a:ext cx="764759" cy="82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811" y="4801297"/>
            <a:ext cx="693478" cy="61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478" y="5443323"/>
            <a:ext cx="1746568" cy="38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313" y="5888337"/>
            <a:ext cx="1454231" cy="47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728" y="914400"/>
            <a:ext cx="1015011" cy="67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711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410" name="Immagin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01285" y="128058"/>
            <a:ext cx="7886700" cy="1325563"/>
          </a:xfrm>
        </p:spPr>
        <p:txBody>
          <a:bodyPr anchor="t"/>
          <a:lstStyle/>
          <a:p>
            <a:r>
              <a:rPr lang="it-IT" dirty="0" err="1"/>
              <a:t>HITRI</a:t>
            </a:r>
            <a:r>
              <a:rPr lang="it-IT" i="1" dirty="0" err="1"/>
              <a:t>plus</a:t>
            </a:r>
            <a:r>
              <a:rPr lang="it-IT" dirty="0"/>
              <a:t> </a:t>
            </a:r>
            <a:r>
              <a:rPr lang="it-IT" dirty="0" err="1"/>
              <a:t>Overall</a:t>
            </a:r>
            <a:r>
              <a:rPr lang="it-IT" dirty="0"/>
              <a:t>  </a:t>
            </a:r>
            <a:r>
              <a:rPr lang="it-IT" dirty="0" err="1"/>
              <a:t>Objectives</a:t>
            </a:r>
            <a:endParaRPr lang="it-IT" dirty="0"/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/>
        </p:nvGraphicFramePr>
        <p:xfrm>
          <a:off x="1800753" y="528638"/>
          <a:ext cx="8589963" cy="580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Documento" r:id="rId3" imgW="6607463" imgH="4461384" progId="Word.Document.12">
                  <p:embed/>
                </p:oleObj>
              </mc:Choice>
              <mc:Fallback>
                <p:oleObj name="Documento" r:id="rId3" imgW="6607463" imgH="4461384" progId="Word.Document.12">
                  <p:embed/>
                  <p:pic>
                    <p:nvPicPr>
                      <p:cNvPr id="3" name="Ogget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753" y="528638"/>
                        <a:ext cx="8589963" cy="580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3795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7157F-7FD7-564B-BA73-1199CCC72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NA (Networking Pillar): Manjit Dosanjh, SEEIIST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268B1B-7020-9F45-A093-4C8E8B4DA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C2493A9E-C768-4E41-B3A1-AD51A73D1C5A}" type="datetime1">
              <a:rPr lang="it-IT"/>
              <a:pPr defTabSz="685800"/>
              <a:t>01/06/21</a:t>
            </a:fld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D4F261-BECE-B94C-BA54-13404508F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/>
              <a:pPr/>
              <a:t>8</a:t>
            </a:fld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6E78A9-7128-464A-A638-ECF11D0A64FE}"/>
              </a:ext>
            </a:extLst>
          </p:cNvPr>
          <p:cNvSpPr txBox="1">
            <a:spLocks noChangeAspect="1"/>
          </p:cNvSpPr>
          <p:nvPr/>
        </p:nvSpPr>
        <p:spPr>
          <a:xfrm>
            <a:off x="1668902" y="1873807"/>
            <a:ext cx="8920213" cy="32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spcAft>
                <a:spcPts val="450"/>
              </a:spcAft>
              <a:buFont typeface="Wingdings" pitchFamily="2" charset="2"/>
              <a:buChar char="v"/>
            </a:pP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promote and communicate </a:t>
            </a:r>
            <a:r>
              <a:rPr lang="en-GB" sz="1600" b="1" dirty="0">
                <a:solidFill>
                  <a:srgbClr val="E483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 of research activities </a:t>
            </a: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among all </a:t>
            </a:r>
            <a:r>
              <a:rPr lang="en-US" sz="16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</a:t>
            </a:r>
            <a:r>
              <a:rPr lang="en-US" sz="1600" i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</a:t>
            </a:r>
            <a:r>
              <a:rPr 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partners</a:t>
            </a:r>
            <a:endParaRPr lang="x-none" sz="160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defTabSz="685800">
              <a:spcAft>
                <a:spcPts val="450"/>
              </a:spcAft>
              <a:buFont typeface="Wingdings" pitchFamily="2" charset="2"/>
              <a:buChar char="v"/>
            </a:pP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catalyse the </a:t>
            </a:r>
            <a:r>
              <a:rPr lang="en-GB" sz="1600" b="1" dirty="0">
                <a:solidFill>
                  <a:srgbClr val="E483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between the different scientific communities </a:t>
            </a: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(oncologists, physicists, radiobiologists, biomedical engineers…..), necessary for successful development and improvements in </a:t>
            </a:r>
            <a:r>
              <a:rPr lang="en-GB" sz="16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hadrontherapy</a:t>
            </a: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project  and European level </a:t>
            </a:r>
          </a:p>
          <a:p>
            <a:pPr marL="214313" indent="-214313" defTabSz="685800">
              <a:spcAft>
                <a:spcPts val="450"/>
              </a:spcAft>
              <a:buFont typeface="Wingdings" pitchFamily="2" charset="2"/>
              <a:buChar char="v"/>
            </a:pP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promote hadron-therapy to the </a:t>
            </a:r>
            <a:r>
              <a:rPr lang="en-GB" sz="1600" b="1" dirty="0">
                <a:solidFill>
                  <a:srgbClr val="E483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community all over Europe and beyond</a:t>
            </a:r>
          </a:p>
          <a:p>
            <a:pPr marL="214313" indent="-214313" defTabSz="685800">
              <a:spcAft>
                <a:spcPts val="450"/>
              </a:spcAft>
              <a:buFont typeface="Wingdings" pitchFamily="2" charset="2"/>
              <a:buChar char="v"/>
            </a:pP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increase the </a:t>
            </a:r>
            <a:r>
              <a:rPr lang="en-GB" sz="1600" b="1" dirty="0">
                <a:solidFill>
                  <a:srgbClr val="E483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awareness </a:t>
            </a: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HT to general public and the research and medical communities </a:t>
            </a:r>
          </a:p>
          <a:p>
            <a:pPr marL="214313" indent="-214313" defTabSz="685800">
              <a:spcAft>
                <a:spcPts val="450"/>
              </a:spcAft>
              <a:buFont typeface="Wingdings" pitchFamily="2" charset="2"/>
              <a:buChar char="v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highlight  </a:t>
            </a:r>
            <a:r>
              <a:rPr lang="en-GB" sz="1600" b="1" dirty="0">
                <a:solidFill>
                  <a:srgbClr val="E483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possibility</a:t>
            </a: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cancer patients of  this treatment </a:t>
            </a:r>
            <a:endParaRPr lang="x-none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defTabSz="685800">
              <a:spcAft>
                <a:spcPts val="450"/>
              </a:spcAft>
              <a:buFont typeface="Wingdings" pitchFamily="2" charset="2"/>
              <a:buChar char="v"/>
            </a:pP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promote </a:t>
            </a:r>
            <a:r>
              <a:rPr lang="en-GB" sz="1600" b="1" dirty="0">
                <a:solidFill>
                  <a:srgbClr val="FB7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transnational access </a:t>
            </a: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 </a:t>
            </a:r>
            <a:r>
              <a:rPr lang="en-GB" sz="1600" b="1" dirty="0">
                <a:solidFill>
                  <a:srgbClr val="FB7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to beam time 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endParaRPr lang="x-none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 defTabSz="685800">
              <a:spcAft>
                <a:spcPts val="450"/>
              </a:spcAft>
              <a:buFont typeface="Wingdings" pitchFamily="2" charset="2"/>
              <a:buChar char="v"/>
            </a:pP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</a:t>
            </a:r>
            <a:r>
              <a:rPr lang="en-GB" sz="1600" b="1" dirty="0">
                <a:solidFill>
                  <a:srgbClr val="E483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training courses</a:t>
            </a:r>
            <a:r>
              <a:rPr lang="en-GB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student, personnel working at the facilities and training of “end-users” (researchers that want to use the facility)</a:t>
            </a:r>
            <a:endParaRPr lang="x-none" sz="16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/>
            <a:endParaRPr lang="en-US" sz="135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7577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Networking Activities:  WP2-WP5 Coordinators </a:t>
            </a:r>
            <a:endParaRPr lang="it-IT" sz="3200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01/06/21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EA341F-DE89-D940-8546-C91125599E71}"/>
              </a:ext>
            </a:extLst>
          </p:cNvPr>
          <p:cNvSpPr txBox="1"/>
          <p:nvPr/>
        </p:nvSpPr>
        <p:spPr>
          <a:xfrm>
            <a:off x="541538" y="1980793"/>
            <a:ext cx="1118761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WP2:</a:t>
            </a:r>
            <a:r>
              <a:rPr lang="en-US" sz="3200" dirty="0"/>
              <a:t>  Communication and Networking: Manjit Dosanjh, SEEIIST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WP3:  </a:t>
            </a:r>
            <a:r>
              <a:rPr lang="en-US" sz="3200" dirty="0"/>
              <a:t>Clinical Network: Piero </a:t>
            </a:r>
            <a:r>
              <a:rPr lang="en-US" sz="3200" dirty="0" err="1"/>
              <a:t>Fossati</a:t>
            </a:r>
            <a:r>
              <a:rPr lang="en-US" sz="3200" dirty="0"/>
              <a:t>, </a:t>
            </a:r>
            <a:r>
              <a:rPr lang="en-US" sz="3200" dirty="0" err="1"/>
              <a:t>MedAustron</a:t>
            </a:r>
            <a:endParaRPr lang="en-US" sz="32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WP4:  </a:t>
            </a:r>
            <a:r>
              <a:rPr lang="en-US" sz="3200" dirty="0"/>
              <a:t>Innovation, Technology, Industry: Manuela </a:t>
            </a:r>
            <a:r>
              <a:rPr lang="en-US" sz="3200" dirty="0" err="1"/>
              <a:t>Cirilli</a:t>
            </a:r>
            <a:r>
              <a:rPr lang="en-US" sz="3200" dirty="0"/>
              <a:t>, CERN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200" b="1" dirty="0"/>
              <a:t>WP5:  </a:t>
            </a:r>
            <a:r>
              <a:rPr lang="en-US" sz="3200" dirty="0"/>
              <a:t>Education and Training: Nicholas  </a:t>
            </a:r>
            <a:r>
              <a:rPr lang="en-US" sz="3200" dirty="0" err="1"/>
              <a:t>Sammut</a:t>
            </a:r>
            <a:r>
              <a:rPr lang="en-US" sz="3200" dirty="0"/>
              <a:t>, Uni of Malta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75388F-8D8D-7E43-852B-5ACCA2005C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77" y="4534809"/>
            <a:ext cx="1399189" cy="9308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DE97AD-E536-4B41-A4CF-3FB4FFE71B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7263" y="4539428"/>
            <a:ext cx="2468096" cy="9598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E7C7ED-0D48-3D44-B439-BA3614FF00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023" y="4483102"/>
            <a:ext cx="933845" cy="933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C2AB35-442A-8B46-96FD-70219063CD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8258" y="4449300"/>
            <a:ext cx="2861500" cy="93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3070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790</TotalTime>
  <Words>481</Words>
  <Application>Microsoft Macintosh PowerPoint</Application>
  <PresentationFormat>Widescreen</PresentationFormat>
  <Paragraphs>83</Paragraphs>
  <Slides>9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Times New Roman</vt:lpstr>
      <vt:lpstr>Trebuchet MS</vt:lpstr>
      <vt:lpstr>Wingdings</vt:lpstr>
      <vt:lpstr>Retrospettivo</vt:lpstr>
      <vt:lpstr>Soaring</vt:lpstr>
      <vt:lpstr>1_Retrospettivo</vt:lpstr>
      <vt:lpstr>3_Retrospettivo</vt:lpstr>
      <vt:lpstr>Organization Chart</vt:lpstr>
      <vt:lpstr>Documento</vt:lpstr>
      <vt:lpstr>Introduction Networking Pillar Activities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HITRIplus Overall  Objectives</vt:lpstr>
      <vt:lpstr>NA (Networking Pillar): Manjit Dosanjh, SEEIIST</vt:lpstr>
      <vt:lpstr>Networking Activities:  WP2-WP5 Coordinators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Manjit Dosanjh</cp:lastModifiedBy>
  <cp:revision>84</cp:revision>
  <dcterms:created xsi:type="dcterms:W3CDTF">2021-02-25T08:52:29Z</dcterms:created>
  <dcterms:modified xsi:type="dcterms:W3CDTF">2021-06-01T17:05:30Z</dcterms:modified>
</cp:coreProperties>
</file>