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60" r:id="rId1"/>
  </p:sldMasterIdLst>
  <p:notesMasterIdLst>
    <p:notesMasterId r:id="rId14"/>
  </p:notesMasterIdLst>
  <p:sldIdLst>
    <p:sldId id="280" r:id="rId2"/>
    <p:sldId id="279" r:id="rId3"/>
    <p:sldId id="264" r:id="rId4"/>
    <p:sldId id="273" r:id="rId5"/>
    <p:sldId id="282" r:id="rId6"/>
    <p:sldId id="265" r:id="rId7"/>
    <p:sldId id="266" r:id="rId8"/>
    <p:sldId id="267" r:id="rId9"/>
    <p:sldId id="268" r:id="rId10"/>
    <p:sldId id="284" r:id="rId11"/>
    <p:sldId id="283" r:id="rId12"/>
    <p:sldId id="260" r:id="rId13"/>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8080"/>
    <a:srgbClr val="67C9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showGuides="1">
      <p:cViewPr varScale="1">
        <p:scale>
          <a:sx n="73" d="100"/>
          <a:sy n="73" d="100"/>
        </p:scale>
        <p:origin x="-104" y="-344"/>
      </p:cViewPr>
      <p:guideLst>
        <p:guide orient="horz" pos="4256"/>
        <p:guide pos="386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2EAB66-BED8-4AE6-9621-910C985D2711}" type="datetimeFigureOut">
              <a:rPr lang="it-IT" smtClean="0"/>
              <a:t>02/06/21</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A6C33B3-4D68-4CFA-BDC2-5B2466B90D1E}" type="slidenum">
              <a:rPr lang="it-IT" smtClean="0"/>
              <a:t>‹#›</a:t>
            </a:fld>
            <a:endParaRPr lang="it-IT"/>
          </a:p>
        </p:txBody>
      </p:sp>
    </p:spTree>
    <p:extLst>
      <p:ext uri="{BB962C8B-B14F-4D97-AF65-F5344CB8AC3E}">
        <p14:creationId xmlns:p14="http://schemas.microsoft.com/office/powerpoint/2010/main" val="11784589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DA6C33B3-4D68-4CFA-BDC2-5B2466B90D1E}" type="slidenum">
              <a:rPr lang="it-IT" smtClean="0"/>
              <a:t>1</a:t>
            </a:fld>
            <a:endParaRPr lang="it-IT"/>
          </a:p>
        </p:txBody>
      </p:sp>
    </p:spTree>
    <p:extLst>
      <p:ext uri="{BB962C8B-B14F-4D97-AF65-F5344CB8AC3E}">
        <p14:creationId xmlns:p14="http://schemas.microsoft.com/office/powerpoint/2010/main" val="8733479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41537" y="1651246"/>
            <a:ext cx="11073409" cy="2673865"/>
          </a:xfrm>
        </p:spPr>
        <p:txBody>
          <a:bodyPr anchor="ctr">
            <a:normAutofit/>
          </a:bodyPr>
          <a:lstStyle>
            <a:lvl1pPr algn="l">
              <a:lnSpc>
                <a:spcPct val="85000"/>
              </a:lnSpc>
              <a:defRPr sz="4000" b="1" spc="-50" baseline="0">
                <a:solidFill>
                  <a:schemeClr val="tx1">
                    <a:lumMod val="85000"/>
                    <a:lumOff val="15000"/>
                  </a:schemeClr>
                </a:solidFill>
                <a:latin typeface="Arial" panose="020B0604020202020204" pitchFamily="34" charset="0"/>
                <a:cs typeface="Arial" panose="020B0604020202020204" pitchFamily="34" charset="0"/>
              </a:defRPr>
            </a:lvl1pPr>
          </a:lstStyle>
          <a:p>
            <a:r>
              <a:rPr lang="it-IT" dirty="0"/>
              <a:t>TITLE</a:t>
            </a:r>
            <a:endParaRPr lang="en-US" dirty="0"/>
          </a:p>
        </p:txBody>
      </p:sp>
      <p:sp>
        <p:nvSpPr>
          <p:cNvPr id="3" name="Subtitle 2"/>
          <p:cNvSpPr>
            <a:spLocks noGrp="1"/>
          </p:cNvSpPr>
          <p:nvPr>
            <p:ph type="subTitle" idx="1" hasCustomPrompt="1"/>
          </p:nvPr>
        </p:nvSpPr>
        <p:spPr>
          <a:xfrm>
            <a:off x="541538" y="4455620"/>
            <a:ext cx="11073408"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it-IT" dirty="0"/>
              <a:t>AUTHOR NAME</a:t>
            </a:r>
            <a:endParaRPr lang="en-US" dirty="0"/>
          </a:p>
        </p:txBody>
      </p:sp>
      <p:sp>
        <p:nvSpPr>
          <p:cNvPr id="18" name="Rectangle 6"/>
          <p:cNvSpPr/>
          <p:nvPr userDrawn="1"/>
        </p:nvSpPr>
        <p:spPr>
          <a:xfrm>
            <a:off x="1" y="6400800"/>
            <a:ext cx="12192000"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 name="Rectangle 8"/>
          <p:cNvSpPr/>
          <p:nvPr userDrawn="1"/>
        </p:nvSpPr>
        <p:spPr>
          <a:xfrm>
            <a:off x="0" y="6334316"/>
            <a:ext cx="12192001"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EBE1BC7D-DDBF-4ECD-9465-702FF7643EEF}" type="datetime1">
              <a:rPr lang="it-IT" smtClean="0"/>
              <a:t>02/06/21</a:t>
            </a:fld>
            <a:endParaRPr lang="it-IT" dirty="0"/>
          </a:p>
        </p:txBody>
      </p:sp>
      <p:sp>
        <p:nvSpPr>
          <p:cNvPr id="21"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it-IT"/>
          </a:p>
        </p:txBody>
      </p:sp>
      <p:sp>
        <p:nvSpPr>
          <p:cNvPr id="22" name="Rectangle 8"/>
          <p:cNvSpPr/>
          <p:nvPr userDrawn="1"/>
        </p:nvSpPr>
        <p:spPr>
          <a:xfrm>
            <a:off x="-1" y="6305866"/>
            <a:ext cx="12192001"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23" name="Immagine 2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81022" y="-51247"/>
            <a:ext cx="2229954" cy="1115334"/>
          </a:xfrm>
          <a:prstGeom prst="rect">
            <a:avLst/>
          </a:prstGeom>
        </p:spPr>
      </p:pic>
      <p:pic>
        <p:nvPicPr>
          <p:cNvPr id="24" name="Immagine 2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23929" y="5747939"/>
            <a:ext cx="4344140" cy="445947"/>
          </a:xfrm>
          <a:prstGeom prst="rect">
            <a:avLst/>
          </a:prstGeom>
        </p:spPr>
      </p:pic>
      <p:cxnSp>
        <p:nvCxnSpPr>
          <p:cNvPr id="30" name="Straight Connector 9"/>
          <p:cNvCxnSpPr/>
          <p:nvPr userDrawn="1"/>
        </p:nvCxnSpPr>
        <p:spPr>
          <a:xfrm>
            <a:off x="1193532" y="4392271"/>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1" name="Slide Number Placeholder 4"/>
          <p:cNvSpPr>
            <a:spLocks noGrp="1"/>
          </p:cNvSpPr>
          <p:nvPr>
            <p:ph type="sldNum" sz="quarter" idx="12"/>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a:t>
            </a:fld>
            <a:endParaRPr lang="it-IT" dirty="0"/>
          </a:p>
        </p:txBody>
      </p:sp>
    </p:spTree>
    <p:extLst>
      <p:ext uri="{BB962C8B-B14F-4D97-AF65-F5344CB8AC3E}">
        <p14:creationId xmlns:p14="http://schemas.microsoft.com/office/powerpoint/2010/main" val="1548830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Only 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41539" y="286603"/>
            <a:ext cx="11073408" cy="1450757"/>
          </a:xfrm>
        </p:spPr>
        <p:txBody>
          <a:bodyPr anchor="ctr">
            <a:normAutofit/>
          </a:bodyPr>
          <a:lstStyle>
            <a:lvl1pPr>
              <a:defRPr sz="3000">
                <a:latin typeface="Arial" panose="020B0604020202020204" pitchFamily="34" charset="0"/>
                <a:cs typeface="Arial" panose="020B0604020202020204" pitchFamily="34" charset="0"/>
              </a:defRPr>
            </a:lvl1pPr>
          </a:lstStyle>
          <a:p>
            <a:r>
              <a:rPr lang="it-IT" dirty="0"/>
              <a:t>FARE CLIC PER MODIFICARE LO STILE DEL TITOLO</a:t>
            </a:r>
            <a:endParaRPr lang="en-US" dirty="0"/>
          </a:p>
        </p:txBody>
      </p:sp>
      <p:sp>
        <p:nvSpPr>
          <p:cNvPr id="3" name="Date Placeholder 2"/>
          <p:cNvSpPr>
            <a:spLocks noGrp="1"/>
          </p:cNvSpPr>
          <p:nvPr>
            <p:ph type="dt" sz="half" idx="10"/>
          </p:nvPr>
        </p:nvSpPr>
        <p:spPr/>
        <p:txBody>
          <a:bodyPr/>
          <a:lstStyle/>
          <a:p>
            <a:fld id="{C2493A9E-C768-4E41-B3A1-AD51A73D1C5A}" type="datetime1">
              <a:rPr lang="it-IT" smtClean="0"/>
              <a:t>02/06/21</a:t>
            </a:fld>
            <a:endParaRPr lang="it-IT"/>
          </a:p>
        </p:txBody>
      </p:sp>
      <p:sp>
        <p:nvSpPr>
          <p:cNvPr id="4" name="Footer Placeholder 3"/>
          <p:cNvSpPr>
            <a:spLocks noGrp="1"/>
          </p:cNvSpPr>
          <p:nvPr>
            <p:ph type="ftr" sz="quarter" idx="11"/>
          </p:nvPr>
        </p:nvSpPr>
        <p:spPr/>
        <p:txBody>
          <a:bodyPr/>
          <a:lstStyle/>
          <a:p>
            <a:endParaRPr lang="it-IT" dirty="0"/>
          </a:p>
        </p:txBody>
      </p:sp>
      <p:sp>
        <p:nvSpPr>
          <p:cNvPr id="5" name="Slide Number Placeholder 4"/>
          <p:cNvSpPr>
            <a:spLocks noGrp="1"/>
          </p:cNvSpPr>
          <p:nvPr>
            <p:ph type="sldNum" sz="quarter" idx="12"/>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a:t>
            </a:fld>
            <a:endParaRPr lang="it-IT" dirty="0"/>
          </a:p>
        </p:txBody>
      </p:sp>
      <p:pic>
        <p:nvPicPr>
          <p:cNvPr id="6" name="Immagine 5"/>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541538" y="5598725"/>
            <a:ext cx="1384915" cy="749879"/>
          </a:xfrm>
          <a:prstGeom prst="rect">
            <a:avLst/>
          </a:prstGeom>
        </p:spPr>
      </p:pic>
      <p:pic>
        <p:nvPicPr>
          <p:cNvPr id="7" name="Immagin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67416" y="5776180"/>
            <a:ext cx="3847531" cy="394968"/>
          </a:xfrm>
          <a:prstGeom prst="rect">
            <a:avLst/>
          </a:prstGeom>
        </p:spPr>
      </p:pic>
    </p:spTree>
    <p:extLst>
      <p:ext uri="{BB962C8B-B14F-4D97-AF65-F5344CB8AC3E}">
        <p14:creationId xmlns:p14="http://schemas.microsoft.com/office/powerpoint/2010/main" val="22933768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541537" y="286603"/>
            <a:ext cx="11073409" cy="1450757"/>
          </a:xfrm>
        </p:spPr>
        <p:txBody>
          <a:bodyPr anchor="ctr">
            <a:normAutofit/>
          </a:bodyPr>
          <a:lstStyle>
            <a:lvl1pPr algn="l" defTabSz="914400" rtl="0" eaLnBrk="1" latinLnBrk="0" hangingPunct="1">
              <a:lnSpc>
                <a:spcPct val="85000"/>
              </a:lnSpc>
              <a:spcBef>
                <a:spcPct val="0"/>
              </a:spcBef>
              <a:buNone/>
              <a:defRPr lang="it-IT" sz="3000" kern="1200" spc="-50" baseline="0" dirty="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it-IT" dirty="0"/>
              <a:t>FARE CLIC PER MODIFICARE LO STILE DEL TITOLO</a:t>
            </a:r>
          </a:p>
        </p:txBody>
      </p:sp>
      <p:sp>
        <p:nvSpPr>
          <p:cNvPr id="3" name="Segnaposto contenuto 2"/>
          <p:cNvSpPr>
            <a:spLocks noGrp="1"/>
          </p:cNvSpPr>
          <p:nvPr>
            <p:ph idx="1"/>
          </p:nvPr>
        </p:nvSpPr>
        <p:spPr>
          <a:xfrm>
            <a:off x="541537" y="1845734"/>
            <a:ext cx="11073409" cy="3641809"/>
          </a:xfrm>
        </p:spPr>
        <p:txBody>
          <a:bodyPr/>
          <a:lstStyle>
            <a:lvl1pPr>
              <a:defRPr sz="1800">
                <a:latin typeface="Arial" panose="020B0604020202020204" pitchFamily="34" charset="0"/>
                <a:cs typeface="Arial" panose="020B0604020202020204" pitchFamily="34" charset="0"/>
              </a:defRPr>
            </a:lvl1pPr>
            <a:lvl2pPr>
              <a:defRPr sz="1600">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sz="1200">
                <a:latin typeface="Arial" panose="020B0604020202020204" pitchFamily="34" charset="0"/>
                <a:cs typeface="Arial" panose="020B0604020202020204" pitchFamily="34" charset="0"/>
              </a:defRPr>
            </a:lvl4p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p:txBody>
      </p:sp>
      <p:sp>
        <p:nvSpPr>
          <p:cNvPr id="4" name="Segnaposto data 3"/>
          <p:cNvSpPr>
            <a:spLocks noGrp="1"/>
          </p:cNvSpPr>
          <p:nvPr>
            <p:ph type="dt" sz="half" idx="10"/>
          </p:nvPr>
        </p:nvSpPr>
        <p:spPr/>
        <p:txBody>
          <a:bodyPr/>
          <a:lstStyle/>
          <a:p>
            <a:fld id="{2F5F5B08-F7E1-47E3-AC3C-9CB5582ACB44}" type="datetime1">
              <a:rPr lang="it-IT" smtClean="0"/>
              <a:t>02/06/21</a:t>
            </a:fld>
            <a:endParaRPr lang="it-IT"/>
          </a:p>
        </p:txBody>
      </p:sp>
      <p:sp>
        <p:nvSpPr>
          <p:cNvPr id="5" name="Segnaposto piè di pagina 4"/>
          <p:cNvSpPr>
            <a:spLocks noGrp="1"/>
          </p:cNvSpPr>
          <p:nvPr>
            <p:ph type="ftr" sz="quarter" idx="11"/>
          </p:nvPr>
        </p:nvSpPr>
        <p:spPr/>
        <p:txBody>
          <a:bodyPr/>
          <a:lstStyle/>
          <a:p>
            <a:endParaRPr lang="it-IT"/>
          </a:p>
        </p:txBody>
      </p:sp>
      <p:sp>
        <p:nvSpPr>
          <p:cNvPr id="7" name="Slide Number Placeholder 4"/>
          <p:cNvSpPr>
            <a:spLocks noGrp="1"/>
          </p:cNvSpPr>
          <p:nvPr>
            <p:ph type="sldNum" sz="quarter" idx="12"/>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a:t>
            </a:fld>
            <a:endParaRPr lang="it-IT" dirty="0"/>
          </a:p>
        </p:txBody>
      </p:sp>
      <p:pic>
        <p:nvPicPr>
          <p:cNvPr id="8" name="Immagine 7"/>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541538" y="5598725"/>
            <a:ext cx="1384915" cy="749879"/>
          </a:xfrm>
          <a:prstGeom prst="rect">
            <a:avLst/>
          </a:prstGeom>
        </p:spPr>
      </p:pic>
      <p:pic>
        <p:nvPicPr>
          <p:cNvPr id="9" name="Immagin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67416" y="5776180"/>
            <a:ext cx="3847531" cy="394968"/>
          </a:xfrm>
          <a:prstGeom prst="rect">
            <a:avLst/>
          </a:prstGeom>
        </p:spPr>
      </p:pic>
    </p:spTree>
    <p:extLst>
      <p:ext uri="{BB962C8B-B14F-4D97-AF65-F5344CB8AC3E}">
        <p14:creationId xmlns:p14="http://schemas.microsoft.com/office/powerpoint/2010/main" val="21811223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541538" y="457200"/>
            <a:ext cx="11073408" cy="1229557"/>
          </a:xfrm>
        </p:spPr>
        <p:txBody>
          <a:bodyPr anchor="ctr">
            <a:noAutofit/>
          </a:bodyPr>
          <a:lstStyle>
            <a:lvl1pPr>
              <a:defRPr sz="3000">
                <a:latin typeface="Arial" panose="020B0604020202020204" pitchFamily="34" charset="0"/>
                <a:cs typeface="Arial" panose="020B0604020202020204" pitchFamily="34" charset="0"/>
              </a:defRPr>
            </a:lvl1pPr>
          </a:lstStyle>
          <a:p>
            <a:r>
              <a:rPr lang="it-IT" dirty="0"/>
              <a:t>FARE CLIC PER MODIFICARE LO STILE DEL TITOLO</a:t>
            </a:r>
          </a:p>
        </p:txBody>
      </p:sp>
      <p:sp>
        <p:nvSpPr>
          <p:cNvPr id="3" name="Segnaposto immagine 2"/>
          <p:cNvSpPr>
            <a:spLocks noGrp="1"/>
          </p:cNvSpPr>
          <p:nvPr>
            <p:ph type="pic" idx="1"/>
          </p:nvPr>
        </p:nvSpPr>
        <p:spPr>
          <a:xfrm>
            <a:off x="5183187" y="1819922"/>
            <a:ext cx="6431759" cy="3778803"/>
          </a:xfrm>
        </p:spPr>
        <p:txBody>
          <a:bodyPr>
            <a:normAutofit/>
          </a:bodyPr>
          <a:lstStyle>
            <a:lvl1pPr marL="0" indent="0">
              <a:buNone/>
              <a:defRPr sz="30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dirty="0"/>
          </a:p>
        </p:txBody>
      </p:sp>
      <p:sp>
        <p:nvSpPr>
          <p:cNvPr id="4" name="Segnaposto testo 3"/>
          <p:cNvSpPr>
            <a:spLocks noGrp="1"/>
          </p:cNvSpPr>
          <p:nvPr>
            <p:ph type="body" sz="half" idx="2"/>
          </p:nvPr>
        </p:nvSpPr>
        <p:spPr>
          <a:xfrm>
            <a:off x="541538" y="1819922"/>
            <a:ext cx="4230487" cy="3778803"/>
          </a:xfr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dirty="0"/>
              <a:t>Fare clic per modificare stili del testo dello schema</a:t>
            </a:r>
          </a:p>
        </p:txBody>
      </p:sp>
      <p:sp>
        <p:nvSpPr>
          <p:cNvPr id="5" name="Segnaposto data 4"/>
          <p:cNvSpPr>
            <a:spLocks noGrp="1"/>
          </p:cNvSpPr>
          <p:nvPr>
            <p:ph type="dt" sz="half" idx="10"/>
          </p:nvPr>
        </p:nvSpPr>
        <p:spPr/>
        <p:txBody>
          <a:bodyPr/>
          <a:lstStyle/>
          <a:p>
            <a:fld id="{6B2EFBE5-16BA-4121-9014-946DDBFC04C4}" type="datetime1">
              <a:rPr lang="it-IT" smtClean="0"/>
              <a:t>02/06/21</a:t>
            </a:fld>
            <a:endParaRPr lang="it-IT" dirty="0"/>
          </a:p>
        </p:txBody>
      </p:sp>
      <p:sp>
        <p:nvSpPr>
          <p:cNvPr id="6" name="Segnaposto piè di pagina 5"/>
          <p:cNvSpPr>
            <a:spLocks noGrp="1"/>
          </p:cNvSpPr>
          <p:nvPr>
            <p:ph type="ftr" sz="quarter" idx="11"/>
          </p:nvPr>
        </p:nvSpPr>
        <p:spPr/>
        <p:txBody>
          <a:bodyPr/>
          <a:lstStyle/>
          <a:p>
            <a:endParaRPr lang="it-IT"/>
          </a:p>
        </p:txBody>
      </p:sp>
      <p:sp>
        <p:nvSpPr>
          <p:cNvPr id="8" name="Slide Number Placeholder 4"/>
          <p:cNvSpPr>
            <a:spLocks noGrp="1"/>
          </p:cNvSpPr>
          <p:nvPr>
            <p:ph type="sldNum" sz="quarter" idx="12"/>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a:t>
            </a:fld>
            <a:endParaRPr lang="it-IT" dirty="0"/>
          </a:p>
        </p:txBody>
      </p:sp>
      <p:pic>
        <p:nvPicPr>
          <p:cNvPr id="9" name="Immagine 8"/>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541538" y="5598725"/>
            <a:ext cx="1384915" cy="749879"/>
          </a:xfrm>
          <a:prstGeom prst="rect">
            <a:avLst/>
          </a:prstGeom>
        </p:spPr>
      </p:pic>
      <p:pic>
        <p:nvPicPr>
          <p:cNvPr id="10" name="Immagin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67416" y="5776180"/>
            <a:ext cx="3847531" cy="394968"/>
          </a:xfrm>
          <a:prstGeom prst="rect">
            <a:avLst/>
          </a:prstGeom>
        </p:spPr>
      </p:pic>
    </p:spTree>
    <p:extLst>
      <p:ext uri="{BB962C8B-B14F-4D97-AF65-F5344CB8AC3E}">
        <p14:creationId xmlns:p14="http://schemas.microsoft.com/office/powerpoint/2010/main" val="5968486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hank you pag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41537" y="1651246"/>
            <a:ext cx="11073409" cy="2673865"/>
          </a:xfrm>
        </p:spPr>
        <p:txBody>
          <a:bodyPr anchor="ctr">
            <a:normAutofit/>
          </a:bodyPr>
          <a:lstStyle>
            <a:lvl1pPr algn="l">
              <a:lnSpc>
                <a:spcPct val="85000"/>
              </a:lnSpc>
              <a:defRPr sz="4000" b="1" spc="-50" baseline="0">
                <a:solidFill>
                  <a:schemeClr val="tx1">
                    <a:lumMod val="85000"/>
                    <a:lumOff val="15000"/>
                  </a:schemeClr>
                </a:solidFill>
                <a:latin typeface="Arial" panose="020B0604020202020204" pitchFamily="34" charset="0"/>
                <a:cs typeface="Arial" panose="020B0604020202020204" pitchFamily="34" charset="0"/>
              </a:defRPr>
            </a:lvl1pPr>
          </a:lstStyle>
          <a:p>
            <a:r>
              <a:rPr lang="it-IT" dirty="0"/>
              <a:t>THANK YOU</a:t>
            </a:r>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8" name="Rectangle 6"/>
          <p:cNvSpPr/>
          <p:nvPr userDrawn="1"/>
        </p:nvSpPr>
        <p:spPr>
          <a:xfrm>
            <a:off x="1" y="6400800"/>
            <a:ext cx="12192000"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 name="Rectangle 8"/>
          <p:cNvSpPr/>
          <p:nvPr userDrawn="1"/>
        </p:nvSpPr>
        <p:spPr>
          <a:xfrm>
            <a:off x="0" y="6334316"/>
            <a:ext cx="12192001"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Rectangle 8"/>
          <p:cNvSpPr/>
          <p:nvPr userDrawn="1"/>
        </p:nvSpPr>
        <p:spPr>
          <a:xfrm>
            <a:off x="-1" y="6305866"/>
            <a:ext cx="12192001"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0" name="Immagine 9"/>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541538" y="5598725"/>
            <a:ext cx="1384915" cy="749879"/>
          </a:xfrm>
          <a:prstGeom prst="rect">
            <a:avLst/>
          </a:prstGeom>
        </p:spPr>
      </p:pic>
      <p:pic>
        <p:nvPicPr>
          <p:cNvPr id="11" name="Immagin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67416" y="5776180"/>
            <a:ext cx="3847531" cy="394968"/>
          </a:xfrm>
          <a:prstGeom prst="rect">
            <a:avLst/>
          </a:prstGeom>
        </p:spPr>
      </p:pic>
    </p:spTree>
    <p:extLst>
      <p:ext uri="{BB962C8B-B14F-4D97-AF65-F5344CB8AC3E}">
        <p14:creationId xmlns:p14="http://schemas.microsoft.com/office/powerpoint/2010/main" val="221151713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1" y="6400800"/>
            <a:ext cx="12192000"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it-IT"/>
              <a:t>Fare clic per modificare lo stile del titolo</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latin typeface="Arial" panose="020B0604020202020204" pitchFamily="34" charset="0"/>
                <a:cs typeface="Arial" panose="020B0604020202020204" pitchFamily="34" charset="0"/>
              </a:defRPr>
            </a:lvl1pPr>
          </a:lstStyle>
          <a:p>
            <a:fld id="{47F50668-7C7A-4E04-AF8E-2281C5E456CB}" type="datetime1">
              <a:rPr lang="it-IT" smtClean="0"/>
              <a:pPr/>
              <a:t>02/06/21</a:t>
            </a:fld>
            <a:endParaRPr lang="it-IT"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latin typeface="Arial" panose="020B0604020202020204" pitchFamily="34" charset="0"/>
                <a:cs typeface="Arial" panose="020B0604020202020204" pitchFamily="34" charset="0"/>
              </a:defRPr>
            </a:lvl1pPr>
          </a:lstStyle>
          <a:p>
            <a:endParaRPr lang="it-IT"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Rectangle 8"/>
          <p:cNvSpPr/>
          <p:nvPr userDrawn="1"/>
        </p:nvSpPr>
        <p:spPr>
          <a:xfrm>
            <a:off x="-1" y="6305866"/>
            <a:ext cx="12192001"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Slide Number Placeholder 4"/>
          <p:cNvSpPr>
            <a:spLocks noGrp="1"/>
          </p:cNvSpPr>
          <p:nvPr>
            <p:ph type="sldNum" sz="quarter" idx="4"/>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a:t>
            </a:fld>
            <a:endParaRPr lang="it-IT" dirty="0"/>
          </a:p>
        </p:txBody>
      </p:sp>
    </p:spTree>
    <p:extLst>
      <p:ext uri="{BB962C8B-B14F-4D97-AF65-F5344CB8AC3E}">
        <p14:creationId xmlns:p14="http://schemas.microsoft.com/office/powerpoint/2010/main" val="2863844392"/>
      </p:ext>
    </p:extLst>
  </p:cSld>
  <p:clrMap bg1="lt1" tx1="dk1" bg2="lt2" tx2="dk2" accent1="accent1" accent2="accent2" accent3="accent3" accent4="accent4" accent5="accent5" accent6="accent6" hlink="hlink" folHlink="folHlink"/>
  <p:sldLayoutIdLst>
    <p:sldLayoutId id="2147483661" r:id="rId1"/>
    <p:sldLayoutId id="2147483666" r:id="rId2"/>
    <p:sldLayoutId id="2147483670" r:id="rId3"/>
    <p:sldLayoutId id="2147483680" r:id="rId4"/>
    <p:sldLayoutId id="2147483667" r:id="rId5"/>
  </p:sldLayoutIdLst>
  <p:hf hdr="0" ftr="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6.png"/><Relationship Id="rId3" Type="http://schemas.openxmlformats.org/officeDocument/2006/relationships/image" Target="../media/image7.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 Id="rId3" Type="http://schemas.openxmlformats.org/officeDocument/2006/relationships/image" Target="../media/image9.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0.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1.emf"/></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emf"/><Relationship Id="rId1" Type="http://schemas.openxmlformats.org/officeDocument/2006/relationships/slideLayout" Target="../slideLayouts/slideLayout3.xml"/><Relationship Id="rId2"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5.jpeg"/><Relationship Id="rId3" Type="http://schemas.openxmlformats.org/officeDocument/2006/relationships/image" Target="../media/image1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541537" y="1651246"/>
            <a:ext cx="11311329" cy="2673865"/>
          </a:xfrm>
        </p:spPr>
        <p:txBody>
          <a:bodyPr>
            <a:normAutofit/>
          </a:bodyPr>
          <a:lstStyle/>
          <a:p>
            <a:pPr>
              <a:lnSpc>
                <a:spcPct val="100000"/>
              </a:lnSpc>
            </a:pPr>
            <a:r>
              <a:rPr lang="it-IT" sz="3600" dirty="0" smtClean="0"/>
              <a:t>WP7: Advanced </a:t>
            </a:r>
            <a:r>
              <a:rPr lang="it-IT" sz="3600" dirty="0" err="1" smtClean="0"/>
              <a:t>accelerator</a:t>
            </a:r>
            <a:r>
              <a:rPr lang="it-IT" sz="3600" dirty="0" smtClean="0"/>
              <a:t> and </a:t>
            </a:r>
            <a:r>
              <a:rPr lang="it-IT" sz="3600" dirty="0" err="1" smtClean="0"/>
              <a:t>gantry</a:t>
            </a:r>
            <a:r>
              <a:rPr lang="it-IT" sz="3600" dirty="0" smtClean="0"/>
              <a:t> design </a:t>
            </a:r>
            <a:br>
              <a:rPr lang="it-IT" sz="3600" dirty="0" smtClean="0"/>
            </a:br>
            <a:r>
              <a:rPr lang="it-IT" sz="2800" b="0" dirty="0" smtClean="0"/>
              <a:t>with focus on </a:t>
            </a:r>
            <a:r>
              <a:rPr lang="it-IT" sz="2800" b="0" dirty="0" smtClean="0"/>
              <a:t>Task 7.2 (the </a:t>
            </a:r>
            <a:r>
              <a:rPr lang="en-GB" sz="2800" b="0" dirty="0" smtClean="0"/>
              <a:t>Synchrotron) </a:t>
            </a:r>
            <a:r>
              <a:rPr lang="it-IT" sz="2800" b="0" dirty="0" smtClean="0"/>
              <a:t> </a:t>
            </a:r>
            <a:endParaRPr lang="it-IT" sz="2800" b="0" dirty="0"/>
          </a:p>
        </p:txBody>
      </p:sp>
      <p:sp>
        <p:nvSpPr>
          <p:cNvPr id="3" name="Sottotitolo 2"/>
          <p:cNvSpPr>
            <a:spLocks noGrp="1"/>
          </p:cNvSpPr>
          <p:nvPr>
            <p:ph type="subTitle" idx="1"/>
          </p:nvPr>
        </p:nvSpPr>
        <p:spPr/>
        <p:txBody>
          <a:bodyPr/>
          <a:lstStyle/>
          <a:p>
            <a:r>
              <a:rPr lang="it-IT" dirty="0" smtClean="0"/>
              <a:t>Elena Benedetto, </a:t>
            </a:r>
            <a:r>
              <a:rPr lang="it-IT" dirty="0" smtClean="0"/>
              <a:t>SEEIIST</a:t>
            </a:r>
            <a:endParaRPr lang="it-IT" dirty="0" smtClean="0"/>
          </a:p>
        </p:txBody>
      </p:sp>
      <p:pic>
        <p:nvPicPr>
          <p:cNvPr id="6" name="Picture 7"/>
          <p:cNvPicPr/>
          <p:nvPr/>
        </p:nvPicPr>
        <p:blipFill>
          <a:blip r:embed="rId3"/>
          <a:stretch/>
        </p:blipFill>
        <p:spPr>
          <a:xfrm>
            <a:off x="10071100" y="4487333"/>
            <a:ext cx="1210734" cy="797367"/>
          </a:xfrm>
          <a:prstGeom prst="rect">
            <a:avLst/>
          </a:prstGeom>
          <a:ln>
            <a:noFill/>
          </a:ln>
        </p:spPr>
      </p:pic>
    </p:spTree>
    <p:extLst>
      <p:ext uri="{BB962C8B-B14F-4D97-AF65-F5344CB8AC3E}">
        <p14:creationId xmlns:p14="http://schemas.microsoft.com/office/powerpoint/2010/main" val="18587104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I’m up to…</a:t>
            </a:r>
            <a:endParaRPr lang="en-US" dirty="0"/>
          </a:p>
        </p:txBody>
      </p:sp>
      <p:sp>
        <p:nvSpPr>
          <p:cNvPr id="3" name="Content Placeholder 2"/>
          <p:cNvSpPr>
            <a:spLocks noGrp="1"/>
          </p:cNvSpPr>
          <p:nvPr>
            <p:ph idx="1"/>
          </p:nvPr>
        </p:nvSpPr>
        <p:spPr>
          <a:xfrm>
            <a:off x="541537" y="1845734"/>
            <a:ext cx="11073409" cy="4158324"/>
          </a:xfrm>
        </p:spPr>
        <p:txBody>
          <a:bodyPr>
            <a:noAutofit/>
          </a:bodyPr>
          <a:lstStyle/>
          <a:p>
            <a:pPr lvl="1"/>
            <a:r>
              <a:rPr lang="en-US" sz="2000" dirty="0" smtClean="0"/>
              <a:t>Set-up a Working Group of Field Quality for Curved Magnets (joint WP7+WP8)</a:t>
            </a:r>
          </a:p>
          <a:p>
            <a:pPr lvl="2"/>
            <a:r>
              <a:rPr lang="en-US" sz="1600" dirty="0" smtClean="0"/>
              <a:t>beam dynamics, magnet design and measurements</a:t>
            </a:r>
          </a:p>
          <a:p>
            <a:pPr lvl="2"/>
            <a:r>
              <a:rPr lang="en-US" sz="1600" dirty="0" smtClean="0"/>
              <a:t>our second meeting on Tue 8</a:t>
            </a:r>
            <a:r>
              <a:rPr lang="en-US" sz="1600" baseline="30000" dirty="0" smtClean="0"/>
              <a:t>th</a:t>
            </a:r>
            <a:r>
              <a:rPr lang="en-US" sz="1600" dirty="0" smtClean="0"/>
              <a:t> June</a:t>
            </a:r>
          </a:p>
          <a:p>
            <a:pPr lvl="1"/>
            <a:r>
              <a:rPr lang="en-US" sz="2000" dirty="0" smtClean="0"/>
              <a:t>Documentation on SIGRUM and TERA Gantries for hand-over to Task 7.4</a:t>
            </a:r>
          </a:p>
          <a:p>
            <a:pPr lvl="2"/>
            <a:r>
              <a:rPr lang="en-US" sz="1600" dirty="0" smtClean="0"/>
              <a:t>done, now regular exchanges</a:t>
            </a:r>
          </a:p>
          <a:p>
            <a:pPr lvl="1"/>
            <a:r>
              <a:rPr lang="en-US" sz="2000" dirty="0"/>
              <a:t>Identified best energy for injection into the synchrotron </a:t>
            </a:r>
            <a:r>
              <a:rPr lang="en-US" sz="2000" dirty="0">
                <a:sym typeface="Wingdings"/>
              </a:rPr>
              <a:t> specs for the new </a:t>
            </a:r>
            <a:r>
              <a:rPr lang="en-US" sz="2000" dirty="0" err="1">
                <a:sym typeface="Wingdings"/>
              </a:rPr>
              <a:t>linac</a:t>
            </a:r>
            <a:r>
              <a:rPr lang="en-US" sz="2000" dirty="0">
                <a:sym typeface="Wingdings"/>
              </a:rPr>
              <a:t> (Task 7.2)</a:t>
            </a:r>
          </a:p>
          <a:p>
            <a:pPr lvl="2"/>
            <a:r>
              <a:rPr lang="en-US" sz="1600" dirty="0">
                <a:sym typeface="Wingdings"/>
              </a:rPr>
              <a:t>done, yesterday! ;D (need to document</a:t>
            </a:r>
            <a:r>
              <a:rPr lang="en-US" sz="1600" dirty="0" smtClean="0">
                <a:sym typeface="Wingdings"/>
              </a:rPr>
              <a:t>)</a:t>
            </a:r>
            <a:endParaRPr lang="en-US" sz="2000" dirty="0" smtClean="0"/>
          </a:p>
          <a:p>
            <a:pPr lvl="1"/>
            <a:r>
              <a:rPr lang="en-US" sz="2000" dirty="0" smtClean="0"/>
              <a:t>Review of layout options for SC ring</a:t>
            </a:r>
          </a:p>
          <a:p>
            <a:pPr lvl="1"/>
            <a:r>
              <a:rPr lang="en-US" sz="2000" dirty="0" smtClean="0"/>
              <a:t>Supervision (and co-supervision) of Students: extraction, optics and magnets</a:t>
            </a:r>
          </a:p>
          <a:p>
            <a:pPr lvl="1"/>
            <a:r>
              <a:rPr lang="en-US" sz="2000" dirty="0" smtClean="0"/>
              <a:t>Closing the “DLR Contract” Report on </a:t>
            </a:r>
            <a:r>
              <a:rPr lang="en-US" sz="2000" dirty="0" err="1" smtClean="0"/>
              <a:t>injection&amp;extraction</a:t>
            </a:r>
            <a:endParaRPr lang="en-US" sz="2000" dirty="0" smtClean="0"/>
          </a:p>
          <a:p>
            <a:pPr lvl="2"/>
            <a:r>
              <a:rPr lang="en-US" sz="1800" dirty="0" smtClean="0"/>
              <a:t>2</a:t>
            </a:r>
            <a:r>
              <a:rPr lang="en-US" sz="1800" baseline="30000" dirty="0" smtClean="0"/>
              <a:t>nd</a:t>
            </a:r>
            <a:r>
              <a:rPr lang="en-US" sz="1800" dirty="0" smtClean="0"/>
              <a:t> year of activities in preparation of SEEIIST</a:t>
            </a:r>
          </a:p>
          <a:p>
            <a:pPr lvl="2"/>
            <a:endParaRPr lang="en-US" sz="1800" dirty="0" smtClean="0"/>
          </a:p>
          <a:p>
            <a:pPr lvl="1"/>
            <a:endParaRPr lang="en-US" sz="2000" dirty="0" smtClean="0"/>
          </a:p>
          <a:p>
            <a:pPr lvl="1"/>
            <a:endParaRPr lang="en-US" sz="2000" dirty="0"/>
          </a:p>
        </p:txBody>
      </p:sp>
      <p:sp>
        <p:nvSpPr>
          <p:cNvPr id="4" name="Date Placeholder 3"/>
          <p:cNvSpPr>
            <a:spLocks noGrp="1"/>
          </p:cNvSpPr>
          <p:nvPr>
            <p:ph type="dt" sz="half" idx="10"/>
          </p:nvPr>
        </p:nvSpPr>
        <p:spPr/>
        <p:txBody>
          <a:bodyPr/>
          <a:lstStyle/>
          <a:p>
            <a:fld id="{2F5F5B08-F7E1-47E3-AC3C-9CB5582ACB44}" type="datetime1">
              <a:rPr lang="it-IT" smtClean="0"/>
              <a:t>02/06/21</a:t>
            </a:fld>
            <a:endParaRPr lang="it-IT"/>
          </a:p>
        </p:txBody>
      </p:sp>
      <p:sp>
        <p:nvSpPr>
          <p:cNvPr id="5" name="Slide Number Placeholder 4"/>
          <p:cNvSpPr>
            <a:spLocks noGrp="1"/>
          </p:cNvSpPr>
          <p:nvPr>
            <p:ph type="sldNum" sz="quarter" idx="12"/>
          </p:nvPr>
        </p:nvSpPr>
        <p:spPr/>
        <p:txBody>
          <a:bodyPr/>
          <a:lstStyle/>
          <a:p>
            <a:fld id="{57A0FA2E-2223-4FE8-9E15-7906F6757A08}" type="slidenum">
              <a:rPr lang="it-IT" smtClean="0"/>
              <a:pPr/>
              <a:t>10</a:t>
            </a:fld>
            <a:endParaRPr lang="it-IT" dirty="0"/>
          </a:p>
        </p:txBody>
      </p:sp>
    </p:spTree>
    <p:extLst>
      <p:ext uri="{BB962C8B-B14F-4D97-AF65-F5344CB8AC3E}">
        <p14:creationId xmlns:p14="http://schemas.microsoft.com/office/powerpoint/2010/main" val="267436360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WE WORK</a:t>
            </a:r>
            <a:endParaRPr lang="en-US" dirty="0"/>
          </a:p>
        </p:txBody>
      </p:sp>
      <p:sp>
        <p:nvSpPr>
          <p:cNvPr id="3" name="Content Placeholder 2"/>
          <p:cNvSpPr>
            <a:spLocks noGrp="1"/>
          </p:cNvSpPr>
          <p:nvPr>
            <p:ph idx="1"/>
          </p:nvPr>
        </p:nvSpPr>
        <p:spPr/>
        <p:txBody>
          <a:bodyPr>
            <a:normAutofit/>
          </a:bodyPr>
          <a:lstStyle/>
          <a:p>
            <a:pPr marL="0">
              <a:buNone/>
            </a:pPr>
            <a:endParaRPr lang="en-US" sz="800" dirty="0" smtClean="0"/>
          </a:p>
          <a:p>
            <a:pPr lvl="1"/>
            <a:r>
              <a:rPr lang="en-US" sz="2400" dirty="0" smtClean="0"/>
              <a:t>Collaboration with experts from EU medical facilities and CERN colleagues</a:t>
            </a:r>
          </a:p>
          <a:p>
            <a:pPr marL="201168" lvl="1" indent="0">
              <a:buNone/>
            </a:pPr>
            <a:endParaRPr lang="en-US" sz="800" dirty="0" smtClean="0"/>
          </a:p>
          <a:p>
            <a:pPr lvl="1"/>
            <a:r>
              <a:rPr lang="en-US" sz="2400" dirty="0" smtClean="0"/>
              <a:t>Tight synergies with CERN NIMMS activities</a:t>
            </a:r>
          </a:p>
          <a:p>
            <a:pPr lvl="2"/>
            <a:r>
              <a:rPr lang="en-US" sz="2000" dirty="0" smtClean="0"/>
              <a:t>CERN Doctoral student on Extraction (“slow” conventional and FLASH) from Imperial College</a:t>
            </a:r>
          </a:p>
          <a:p>
            <a:pPr lvl="2"/>
            <a:r>
              <a:rPr lang="en-US" sz="2000" dirty="0" smtClean="0"/>
              <a:t>collaborations with UK, </a:t>
            </a:r>
            <a:r>
              <a:rPr lang="en-US" sz="2000" dirty="0" err="1" smtClean="0"/>
              <a:t>U.Melbourne</a:t>
            </a:r>
            <a:r>
              <a:rPr lang="en-US" sz="2000" dirty="0" smtClean="0"/>
              <a:t> (several PhD studs available)</a:t>
            </a:r>
          </a:p>
          <a:p>
            <a:pPr lvl="2"/>
            <a:r>
              <a:rPr lang="en-US" sz="2000" dirty="0" smtClean="0"/>
              <a:t>interest from Belgium and Spain (with students and engineers)</a:t>
            </a:r>
          </a:p>
          <a:p>
            <a:pPr lvl="2"/>
            <a:r>
              <a:rPr lang="en-US" sz="2000" dirty="0"/>
              <a:t>trainees from the SEE region (</a:t>
            </a:r>
            <a:r>
              <a:rPr lang="en-US" sz="2000" dirty="0" err="1"/>
              <a:t>U.Sarajevo</a:t>
            </a:r>
            <a:r>
              <a:rPr lang="en-US" sz="2000" dirty="0"/>
              <a:t>, IAEA fellows,…)</a:t>
            </a:r>
          </a:p>
          <a:p>
            <a:pPr lvl="2"/>
            <a:endParaRPr lang="en-US" sz="2200" dirty="0"/>
          </a:p>
        </p:txBody>
      </p:sp>
      <p:sp>
        <p:nvSpPr>
          <p:cNvPr id="4" name="Date Placeholder 3"/>
          <p:cNvSpPr>
            <a:spLocks noGrp="1"/>
          </p:cNvSpPr>
          <p:nvPr>
            <p:ph type="dt" sz="half" idx="10"/>
          </p:nvPr>
        </p:nvSpPr>
        <p:spPr/>
        <p:txBody>
          <a:bodyPr/>
          <a:lstStyle/>
          <a:p>
            <a:fld id="{2F5F5B08-F7E1-47E3-AC3C-9CB5582ACB44}" type="datetime1">
              <a:rPr lang="it-IT" smtClean="0"/>
              <a:t>02/06/21</a:t>
            </a:fld>
            <a:endParaRPr lang="it-IT"/>
          </a:p>
        </p:txBody>
      </p:sp>
      <p:sp>
        <p:nvSpPr>
          <p:cNvPr id="5" name="Slide Number Placeholder 4"/>
          <p:cNvSpPr>
            <a:spLocks noGrp="1"/>
          </p:cNvSpPr>
          <p:nvPr>
            <p:ph type="sldNum" sz="quarter" idx="12"/>
          </p:nvPr>
        </p:nvSpPr>
        <p:spPr/>
        <p:txBody>
          <a:bodyPr/>
          <a:lstStyle/>
          <a:p>
            <a:fld id="{57A0FA2E-2223-4FE8-9E15-7906F6757A08}" type="slidenum">
              <a:rPr lang="it-IT" smtClean="0"/>
              <a:pPr/>
              <a:t>11</a:t>
            </a:fld>
            <a:endParaRPr lang="it-IT" dirty="0"/>
          </a:p>
        </p:txBody>
      </p:sp>
      <p:sp>
        <p:nvSpPr>
          <p:cNvPr id="6" name="TextBox 5"/>
          <p:cNvSpPr txBox="1"/>
          <p:nvPr/>
        </p:nvSpPr>
        <p:spPr>
          <a:xfrm>
            <a:off x="4248585" y="4626171"/>
            <a:ext cx="6892339" cy="954107"/>
          </a:xfrm>
          <a:prstGeom prst="rect">
            <a:avLst/>
          </a:prstGeom>
          <a:solidFill>
            <a:srgbClr val="C1CAB6"/>
          </a:solidFill>
          <a:ln>
            <a:solidFill>
              <a:srgbClr val="E48312"/>
            </a:solidFill>
          </a:ln>
        </p:spPr>
        <p:txBody>
          <a:bodyPr wrap="square" rtlCol="0">
            <a:spAutoFit/>
          </a:bodyPr>
          <a:lstStyle/>
          <a:p>
            <a:r>
              <a:rPr lang="en-US" sz="2800" b="1" dirty="0" smtClean="0">
                <a:solidFill>
                  <a:srgbClr val="E48312"/>
                </a:solidFill>
              </a:rPr>
              <a:t>Need</a:t>
            </a:r>
            <a:r>
              <a:rPr lang="en-US" sz="2800" dirty="0" smtClean="0"/>
              <a:t> to grow participation from SEE countries </a:t>
            </a:r>
          </a:p>
          <a:p>
            <a:pPr algn="ctr"/>
            <a:r>
              <a:rPr lang="en-US" sz="2800" dirty="0" smtClean="0"/>
              <a:t>CAPACITY BUILDING is key!!!</a:t>
            </a:r>
            <a:endParaRPr lang="en-US" sz="2800" dirty="0"/>
          </a:p>
        </p:txBody>
      </p:sp>
    </p:spTree>
    <p:extLst>
      <p:ext uri="{BB962C8B-B14F-4D97-AF65-F5344CB8AC3E}">
        <p14:creationId xmlns:p14="http://schemas.microsoft.com/office/powerpoint/2010/main" val="84995466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endParaRPr lang="it-IT" dirty="0"/>
          </a:p>
        </p:txBody>
      </p:sp>
    </p:spTree>
    <p:extLst>
      <p:ext uri="{BB962C8B-B14F-4D97-AF65-F5344CB8AC3E}">
        <p14:creationId xmlns:p14="http://schemas.microsoft.com/office/powerpoint/2010/main" val="396211277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F766157-13DC-472F-AEA9-7F05596679ED}"/>
              </a:ext>
            </a:extLst>
          </p:cNvPr>
          <p:cNvSpPr>
            <a:spLocks noGrp="1"/>
          </p:cNvSpPr>
          <p:nvPr>
            <p:ph type="title"/>
          </p:nvPr>
        </p:nvSpPr>
        <p:spPr/>
        <p:txBody>
          <a:bodyPr/>
          <a:lstStyle/>
          <a:p>
            <a:r>
              <a:rPr lang="fr-CH" dirty="0"/>
              <a:t>WP 7 – Management structure</a:t>
            </a:r>
            <a:endParaRPr lang="en-GB" dirty="0"/>
          </a:p>
        </p:txBody>
      </p:sp>
      <p:sp>
        <p:nvSpPr>
          <p:cNvPr id="3" name="Date Placeholder 2">
            <a:extLst>
              <a:ext uri="{FF2B5EF4-FFF2-40B4-BE49-F238E27FC236}">
                <a16:creationId xmlns:a16="http://schemas.microsoft.com/office/drawing/2014/main" xmlns="" id="{F496DFC0-9A49-4524-800B-B6DA38022DD3}"/>
              </a:ext>
            </a:extLst>
          </p:cNvPr>
          <p:cNvSpPr>
            <a:spLocks noGrp="1"/>
          </p:cNvSpPr>
          <p:nvPr>
            <p:ph type="dt" sz="half" idx="10"/>
          </p:nvPr>
        </p:nvSpPr>
        <p:spPr/>
        <p:txBody>
          <a:bodyPr/>
          <a:lstStyle/>
          <a:p>
            <a:fld id="{C2493A9E-C768-4E41-B3A1-AD51A73D1C5A}" type="datetime1">
              <a:rPr lang="it-IT" smtClean="0"/>
              <a:t>02/06/21</a:t>
            </a:fld>
            <a:endParaRPr lang="it-IT"/>
          </a:p>
        </p:txBody>
      </p:sp>
      <p:sp>
        <p:nvSpPr>
          <p:cNvPr id="4" name="Slide Number Placeholder 3">
            <a:extLst>
              <a:ext uri="{FF2B5EF4-FFF2-40B4-BE49-F238E27FC236}">
                <a16:creationId xmlns:a16="http://schemas.microsoft.com/office/drawing/2014/main" xmlns="" id="{8982DD75-3772-43F1-ABD4-2903B5CCA90C}"/>
              </a:ext>
            </a:extLst>
          </p:cNvPr>
          <p:cNvSpPr>
            <a:spLocks noGrp="1"/>
          </p:cNvSpPr>
          <p:nvPr>
            <p:ph type="sldNum" sz="quarter" idx="12"/>
          </p:nvPr>
        </p:nvSpPr>
        <p:spPr/>
        <p:txBody>
          <a:bodyPr/>
          <a:lstStyle/>
          <a:p>
            <a:fld id="{57A0FA2E-2223-4FE8-9E15-7906F6757A08}" type="slidenum">
              <a:rPr lang="it-IT" smtClean="0"/>
              <a:pPr/>
              <a:t>2</a:t>
            </a:fld>
            <a:endParaRPr lang="it-IT" dirty="0"/>
          </a:p>
        </p:txBody>
      </p:sp>
      <p:sp>
        <p:nvSpPr>
          <p:cNvPr id="5" name="TextBox 4">
            <a:extLst>
              <a:ext uri="{FF2B5EF4-FFF2-40B4-BE49-F238E27FC236}">
                <a16:creationId xmlns:a16="http://schemas.microsoft.com/office/drawing/2014/main" xmlns="" id="{04432289-69F1-4301-9256-95DCE247F473}"/>
              </a:ext>
            </a:extLst>
          </p:cNvPr>
          <p:cNvSpPr txBox="1"/>
          <p:nvPr/>
        </p:nvSpPr>
        <p:spPr>
          <a:xfrm>
            <a:off x="692727" y="2008909"/>
            <a:ext cx="5088252" cy="1323439"/>
          </a:xfrm>
          <a:prstGeom prst="rect">
            <a:avLst/>
          </a:prstGeom>
          <a:noFill/>
        </p:spPr>
        <p:txBody>
          <a:bodyPr wrap="none" rtlCol="0">
            <a:spAutoFit/>
          </a:bodyPr>
          <a:lstStyle/>
          <a:p>
            <a:r>
              <a:rPr lang="fr-CH" sz="2000" dirty="0"/>
              <a:t>WP </a:t>
            </a:r>
            <a:r>
              <a:rPr lang="fr-CH" sz="2000" dirty="0" err="1"/>
              <a:t>Coordinator</a:t>
            </a:r>
            <a:r>
              <a:rPr lang="fr-CH" sz="2000" dirty="0"/>
              <a:t>: M. Vretenar, CERN</a:t>
            </a:r>
          </a:p>
          <a:p>
            <a:r>
              <a:rPr lang="fr-CH" sz="2000" dirty="0" err="1"/>
              <a:t>Deputy</a:t>
            </a:r>
            <a:r>
              <a:rPr lang="fr-CH" sz="2000" dirty="0"/>
              <a:t> WP </a:t>
            </a:r>
            <a:r>
              <a:rPr lang="fr-CH" sz="2000" dirty="0" err="1"/>
              <a:t>Coordinator</a:t>
            </a:r>
            <a:r>
              <a:rPr lang="fr-CH" sz="2000" dirty="0"/>
              <a:t>: E. Benedetto (SEEIIST)</a:t>
            </a:r>
          </a:p>
          <a:p>
            <a:endParaRPr lang="fr-CH" sz="2000" dirty="0"/>
          </a:p>
          <a:p>
            <a:r>
              <a:rPr lang="fr-CH" sz="2000" dirty="0" err="1"/>
              <a:t>Task</a:t>
            </a:r>
            <a:r>
              <a:rPr lang="fr-CH" sz="2000" dirty="0"/>
              <a:t> Leaders:</a:t>
            </a:r>
            <a:endParaRPr lang="en-GB" sz="2000" dirty="0"/>
          </a:p>
        </p:txBody>
      </p:sp>
      <p:graphicFrame>
        <p:nvGraphicFramePr>
          <p:cNvPr id="6" name="Table 6">
            <a:extLst>
              <a:ext uri="{FF2B5EF4-FFF2-40B4-BE49-F238E27FC236}">
                <a16:creationId xmlns:a16="http://schemas.microsoft.com/office/drawing/2014/main" xmlns="" id="{2FB350F6-DADF-431B-A6FE-1B44867C0AE3}"/>
              </a:ext>
            </a:extLst>
          </p:cNvPr>
          <p:cNvGraphicFramePr>
            <a:graphicFrameLocks noGrp="1"/>
          </p:cNvGraphicFramePr>
          <p:nvPr>
            <p:extLst>
              <p:ext uri="{D42A27DB-BD31-4B8C-83A1-F6EECF244321}">
                <p14:modId xmlns:p14="http://schemas.microsoft.com/office/powerpoint/2010/main" val="3956680244"/>
              </p:ext>
            </p:extLst>
          </p:nvPr>
        </p:nvGraphicFramePr>
        <p:xfrm>
          <a:off x="2541234" y="2986052"/>
          <a:ext cx="8349045" cy="2225040"/>
        </p:xfrm>
        <a:graphic>
          <a:graphicData uri="http://schemas.openxmlformats.org/drawingml/2006/table">
            <a:tbl>
              <a:tblPr firstRow="1" bandRow="1">
                <a:tableStyleId>{5C22544A-7EE6-4342-B048-85BDC9FD1C3A}</a:tableStyleId>
              </a:tblPr>
              <a:tblGrid>
                <a:gridCol w="524193">
                  <a:extLst>
                    <a:ext uri="{9D8B030D-6E8A-4147-A177-3AD203B41FA5}">
                      <a16:colId xmlns:a16="http://schemas.microsoft.com/office/drawing/2014/main" xmlns="" val="3448349634"/>
                    </a:ext>
                  </a:extLst>
                </a:gridCol>
                <a:gridCol w="5527612">
                  <a:extLst>
                    <a:ext uri="{9D8B030D-6E8A-4147-A177-3AD203B41FA5}">
                      <a16:colId xmlns:a16="http://schemas.microsoft.com/office/drawing/2014/main" xmlns="" val="3594433363"/>
                    </a:ext>
                  </a:extLst>
                </a:gridCol>
                <a:gridCol w="2297240">
                  <a:extLst>
                    <a:ext uri="{9D8B030D-6E8A-4147-A177-3AD203B41FA5}">
                      <a16:colId xmlns:a16="http://schemas.microsoft.com/office/drawing/2014/main" xmlns="" val="2597884500"/>
                    </a:ext>
                  </a:extLst>
                </a:gridCol>
              </a:tblGrid>
              <a:tr h="370840">
                <a:tc>
                  <a:txBody>
                    <a:bodyPr/>
                    <a:lstStyle/>
                    <a:p>
                      <a:endParaRPr lang="en-GB"/>
                    </a:p>
                  </a:txBody>
                  <a:tcPr/>
                </a:tc>
                <a:tc>
                  <a:txBody>
                    <a:bodyPr/>
                    <a:lstStyle/>
                    <a:p>
                      <a:r>
                        <a:rPr lang="fr-CH" dirty="0" err="1"/>
                        <a:t>Task</a:t>
                      </a:r>
                      <a:endParaRPr lang="en-GB" dirty="0"/>
                    </a:p>
                  </a:txBody>
                  <a:tcPr/>
                </a:tc>
                <a:tc>
                  <a:txBody>
                    <a:bodyPr/>
                    <a:lstStyle/>
                    <a:p>
                      <a:r>
                        <a:rPr lang="fr-CH" dirty="0" err="1"/>
                        <a:t>Task</a:t>
                      </a:r>
                      <a:r>
                        <a:rPr lang="fr-CH" dirty="0"/>
                        <a:t> Leader</a:t>
                      </a:r>
                      <a:endParaRPr lang="en-GB" dirty="0"/>
                    </a:p>
                  </a:txBody>
                  <a:tcPr/>
                </a:tc>
                <a:extLst>
                  <a:ext uri="{0D108BD9-81ED-4DB2-BD59-A6C34878D82A}">
                    <a16:rowId xmlns:a16="http://schemas.microsoft.com/office/drawing/2014/main" xmlns="" val="3302228619"/>
                  </a:ext>
                </a:extLst>
              </a:tr>
              <a:tr h="370840">
                <a:tc>
                  <a:txBody>
                    <a:bodyPr/>
                    <a:lstStyle/>
                    <a:p>
                      <a:r>
                        <a:rPr lang="fr-CH" dirty="0"/>
                        <a:t>7.1</a:t>
                      </a:r>
                      <a:endParaRPr lang="en-GB" dirty="0"/>
                    </a:p>
                  </a:txBody>
                  <a:tcPr/>
                </a:tc>
                <a:tc>
                  <a:txBody>
                    <a:bodyPr/>
                    <a:lstStyle/>
                    <a:p>
                      <a:r>
                        <a:rPr lang="fr-CH" dirty="0"/>
                        <a:t>Coordination and communication</a:t>
                      </a:r>
                      <a:endParaRPr lang="en-GB" dirty="0"/>
                    </a:p>
                  </a:txBody>
                  <a:tcPr/>
                </a:tc>
                <a:tc>
                  <a:txBody>
                    <a:bodyPr/>
                    <a:lstStyle/>
                    <a:p>
                      <a:r>
                        <a:rPr lang="fr-CH" dirty="0"/>
                        <a:t>M. Vretenar, CERN</a:t>
                      </a:r>
                      <a:endParaRPr lang="en-GB" dirty="0"/>
                    </a:p>
                  </a:txBody>
                  <a:tcPr/>
                </a:tc>
                <a:extLst>
                  <a:ext uri="{0D108BD9-81ED-4DB2-BD59-A6C34878D82A}">
                    <a16:rowId xmlns:a16="http://schemas.microsoft.com/office/drawing/2014/main" xmlns="" val="4019286533"/>
                  </a:ext>
                </a:extLst>
              </a:tr>
              <a:tr h="370840">
                <a:tc>
                  <a:txBody>
                    <a:bodyPr/>
                    <a:lstStyle/>
                    <a:p>
                      <a:r>
                        <a:rPr lang="fr-CH" dirty="0"/>
                        <a:t>7.2</a:t>
                      </a:r>
                      <a:endParaRPr lang="en-GB" dirty="0"/>
                    </a:p>
                  </a:txBody>
                  <a:tcPr/>
                </a:tc>
                <a:tc>
                  <a:txBody>
                    <a:bodyPr/>
                    <a:lstStyle/>
                    <a:p>
                      <a:r>
                        <a:rPr lang="fr-CH" dirty="0"/>
                        <a:t>SC Synchrotron and </a:t>
                      </a:r>
                      <a:r>
                        <a:rPr lang="fr-CH" dirty="0" err="1"/>
                        <a:t>advanced</a:t>
                      </a:r>
                      <a:r>
                        <a:rPr lang="fr-CH" dirty="0"/>
                        <a:t> components design</a:t>
                      </a:r>
                      <a:endParaRPr lang="en-GB" dirty="0"/>
                    </a:p>
                  </a:txBody>
                  <a:tcPr/>
                </a:tc>
                <a:tc>
                  <a:txBody>
                    <a:bodyPr/>
                    <a:lstStyle/>
                    <a:p>
                      <a:r>
                        <a:rPr lang="fr-CH" dirty="0"/>
                        <a:t>E. Benedetto, SEEIIST</a:t>
                      </a:r>
                      <a:endParaRPr lang="en-GB" dirty="0"/>
                    </a:p>
                  </a:txBody>
                  <a:tcPr/>
                </a:tc>
                <a:extLst>
                  <a:ext uri="{0D108BD9-81ED-4DB2-BD59-A6C34878D82A}">
                    <a16:rowId xmlns:a16="http://schemas.microsoft.com/office/drawing/2014/main" xmlns="" val="1523588614"/>
                  </a:ext>
                </a:extLst>
              </a:tr>
              <a:tr h="370840">
                <a:tc>
                  <a:txBody>
                    <a:bodyPr/>
                    <a:lstStyle/>
                    <a:p>
                      <a:r>
                        <a:rPr lang="fr-CH" dirty="0"/>
                        <a:t>7.3</a:t>
                      </a:r>
                      <a:endParaRPr lang="en-GB" dirty="0"/>
                    </a:p>
                  </a:txBody>
                  <a:tcPr/>
                </a:tc>
                <a:tc>
                  <a:txBody>
                    <a:bodyPr/>
                    <a:lstStyle/>
                    <a:p>
                      <a:r>
                        <a:rPr lang="fr-CH" dirty="0" err="1"/>
                        <a:t>Operational</a:t>
                      </a:r>
                      <a:r>
                        <a:rPr lang="fr-CH" dirty="0"/>
                        <a:t> modes, </a:t>
                      </a:r>
                      <a:r>
                        <a:rPr lang="fr-CH" dirty="0" err="1"/>
                        <a:t>beam</a:t>
                      </a:r>
                      <a:r>
                        <a:rPr lang="fr-CH" dirty="0"/>
                        <a:t> transport and instrumentation</a:t>
                      </a:r>
                      <a:endParaRPr lang="en-GB" dirty="0"/>
                    </a:p>
                  </a:txBody>
                  <a:tcPr/>
                </a:tc>
                <a:tc>
                  <a:txBody>
                    <a:bodyPr/>
                    <a:lstStyle/>
                    <a:p>
                      <a:r>
                        <a:rPr lang="fr-CH" dirty="0"/>
                        <a:t>M. Sapinski, SEEIIST</a:t>
                      </a:r>
                      <a:endParaRPr lang="en-GB" dirty="0"/>
                    </a:p>
                  </a:txBody>
                  <a:tcPr/>
                </a:tc>
                <a:extLst>
                  <a:ext uri="{0D108BD9-81ED-4DB2-BD59-A6C34878D82A}">
                    <a16:rowId xmlns:a16="http://schemas.microsoft.com/office/drawing/2014/main" xmlns="" val="4232061779"/>
                  </a:ext>
                </a:extLst>
              </a:tr>
              <a:tr h="370840">
                <a:tc>
                  <a:txBody>
                    <a:bodyPr/>
                    <a:lstStyle/>
                    <a:p>
                      <a:r>
                        <a:rPr lang="fr-CH" dirty="0"/>
                        <a:t>7.4</a:t>
                      </a:r>
                      <a:endParaRPr lang="en-GB" dirty="0"/>
                    </a:p>
                  </a:txBody>
                  <a:tcPr/>
                </a:tc>
                <a:tc>
                  <a:txBody>
                    <a:bodyPr/>
                    <a:lstStyle/>
                    <a:p>
                      <a:r>
                        <a:rPr lang="fr-CH" dirty="0" err="1"/>
                        <a:t>Injector</a:t>
                      </a:r>
                      <a:r>
                        <a:rPr lang="fr-CH" dirty="0"/>
                        <a:t> linac design</a:t>
                      </a:r>
                      <a:endParaRPr lang="en-GB" dirty="0"/>
                    </a:p>
                  </a:txBody>
                  <a:tcPr/>
                </a:tc>
                <a:tc>
                  <a:txBody>
                    <a:bodyPr/>
                    <a:lstStyle/>
                    <a:p>
                      <a:r>
                        <a:rPr lang="fr-CH" dirty="0"/>
                        <a:t>U. Ratzinger, </a:t>
                      </a:r>
                      <a:r>
                        <a:rPr lang="fr-CH" dirty="0" err="1"/>
                        <a:t>Bevatech</a:t>
                      </a:r>
                      <a:endParaRPr lang="en-GB" dirty="0"/>
                    </a:p>
                  </a:txBody>
                  <a:tcPr/>
                </a:tc>
                <a:extLst>
                  <a:ext uri="{0D108BD9-81ED-4DB2-BD59-A6C34878D82A}">
                    <a16:rowId xmlns:a16="http://schemas.microsoft.com/office/drawing/2014/main" xmlns="" val="4035005656"/>
                  </a:ext>
                </a:extLst>
              </a:tr>
              <a:tr h="370840">
                <a:tc>
                  <a:txBody>
                    <a:bodyPr/>
                    <a:lstStyle/>
                    <a:p>
                      <a:r>
                        <a:rPr lang="fr-CH" dirty="0"/>
                        <a:t>7.5</a:t>
                      </a:r>
                      <a:endParaRPr lang="en-GB" dirty="0"/>
                    </a:p>
                  </a:txBody>
                  <a:tcPr/>
                </a:tc>
                <a:tc>
                  <a:txBody>
                    <a:bodyPr/>
                    <a:lstStyle/>
                    <a:p>
                      <a:r>
                        <a:rPr lang="fr-CH" dirty="0" err="1"/>
                        <a:t>Integration</a:t>
                      </a:r>
                      <a:r>
                        <a:rPr lang="fr-CH" dirty="0"/>
                        <a:t> of an innovative </a:t>
                      </a:r>
                      <a:r>
                        <a:rPr lang="fr-CH" dirty="0" err="1"/>
                        <a:t>superconducting</a:t>
                      </a:r>
                      <a:r>
                        <a:rPr lang="fr-CH" dirty="0"/>
                        <a:t> </a:t>
                      </a:r>
                      <a:r>
                        <a:rPr lang="fr-CH" dirty="0" err="1"/>
                        <a:t>gantry</a:t>
                      </a:r>
                      <a:endParaRPr lang="en-GB" dirty="0"/>
                    </a:p>
                  </a:txBody>
                  <a:tcPr/>
                </a:tc>
                <a:tc>
                  <a:txBody>
                    <a:bodyPr/>
                    <a:lstStyle/>
                    <a:p>
                      <a:r>
                        <a:rPr lang="fr-CH" dirty="0"/>
                        <a:t>M. Pullia, CNAO</a:t>
                      </a:r>
                      <a:endParaRPr lang="en-GB" dirty="0"/>
                    </a:p>
                  </a:txBody>
                  <a:tcPr/>
                </a:tc>
                <a:extLst>
                  <a:ext uri="{0D108BD9-81ED-4DB2-BD59-A6C34878D82A}">
                    <a16:rowId xmlns:a16="http://schemas.microsoft.com/office/drawing/2014/main" xmlns="" val="2271217265"/>
                  </a:ext>
                </a:extLst>
              </a:tr>
            </a:tbl>
          </a:graphicData>
        </a:graphic>
      </p:graphicFrame>
      <p:sp>
        <p:nvSpPr>
          <p:cNvPr id="7" name="TextBox 6"/>
          <p:cNvSpPr txBox="1"/>
          <p:nvPr/>
        </p:nvSpPr>
        <p:spPr>
          <a:xfrm>
            <a:off x="8042752" y="176410"/>
            <a:ext cx="3943938" cy="923330"/>
          </a:xfrm>
          <a:prstGeom prst="rect">
            <a:avLst/>
          </a:prstGeom>
          <a:noFill/>
        </p:spPr>
        <p:txBody>
          <a:bodyPr wrap="square" rtlCol="0">
            <a:spAutoFit/>
          </a:bodyPr>
          <a:lstStyle/>
          <a:p>
            <a:r>
              <a:rPr lang="en-US" dirty="0" smtClean="0"/>
              <a:t>(*) </a:t>
            </a:r>
            <a:r>
              <a:rPr lang="en-US" dirty="0" err="1" smtClean="0"/>
              <a:t>cfr</a:t>
            </a:r>
            <a:r>
              <a:rPr lang="en-US" dirty="0" smtClean="0"/>
              <a:t>. MV presentations </a:t>
            </a:r>
          </a:p>
          <a:p>
            <a:r>
              <a:rPr lang="en-US" dirty="0" smtClean="0"/>
              <a:t>@ WP7 Kickoff meeting, 19/4/2021 and</a:t>
            </a:r>
          </a:p>
          <a:p>
            <a:r>
              <a:rPr lang="en-US" dirty="0"/>
              <a:t>@</a:t>
            </a:r>
            <a:r>
              <a:rPr lang="en-US" dirty="0" smtClean="0"/>
              <a:t> </a:t>
            </a:r>
            <a:r>
              <a:rPr lang="en-US" dirty="0" err="1" smtClean="0"/>
              <a:t>HITRIplus</a:t>
            </a:r>
            <a:r>
              <a:rPr lang="en-US" dirty="0" smtClean="0"/>
              <a:t> Kickoff meeting, 13/4/2021 </a:t>
            </a:r>
          </a:p>
        </p:txBody>
      </p:sp>
    </p:spTree>
    <p:extLst>
      <p:ext uri="{BB962C8B-B14F-4D97-AF65-F5344CB8AC3E}">
        <p14:creationId xmlns:p14="http://schemas.microsoft.com/office/powerpoint/2010/main" val="114907472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44F1E08-4B94-434B-AA99-E5AC611B8F88}"/>
              </a:ext>
            </a:extLst>
          </p:cNvPr>
          <p:cNvSpPr>
            <a:spLocks noGrp="1"/>
          </p:cNvSpPr>
          <p:nvPr>
            <p:ph type="title"/>
          </p:nvPr>
        </p:nvSpPr>
        <p:spPr/>
        <p:txBody>
          <a:bodyPr>
            <a:normAutofit/>
          </a:bodyPr>
          <a:lstStyle/>
          <a:p>
            <a:r>
              <a:rPr lang="fr-CH" sz="3200" dirty="0"/>
              <a:t>WP7 </a:t>
            </a:r>
            <a:r>
              <a:rPr lang="en-GB" sz="3200" dirty="0"/>
              <a:t>– The Consortium </a:t>
            </a:r>
          </a:p>
        </p:txBody>
      </p:sp>
      <p:sp>
        <p:nvSpPr>
          <p:cNvPr id="3" name="Date Placeholder 2">
            <a:extLst>
              <a:ext uri="{FF2B5EF4-FFF2-40B4-BE49-F238E27FC236}">
                <a16:creationId xmlns:a16="http://schemas.microsoft.com/office/drawing/2014/main" xmlns="" id="{020060F1-DF47-4DB8-8230-B17E06888F38}"/>
              </a:ext>
            </a:extLst>
          </p:cNvPr>
          <p:cNvSpPr>
            <a:spLocks noGrp="1"/>
          </p:cNvSpPr>
          <p:nvPr>
            <p:ph type="dt" sz="half" idx="10"/>
          </p:nvPr>
        </p:nvSpPr>
        <p:spPr/>
        <p:txBody>
          <a:bodyPr/>
          <a:lstStyle/>
          <a:p>
            <a:fld id="{C2493A9E-C768-4E41-B3A1-AD51A73D1C5A}" type="datetime1">
              <a:rPr lang="it-IT" smtClean="0"/>
              <a:t>02/06/21</a:t>
            </a:fld>
            <a:endParaRPr lang="it-IT"/>
          </a:p>
        </p:txBody>
      </p:sp>
      <p:sp>
        <p:nvSpPr>
          <p:cNvPr id="4" name="Slide Number Placeholder 3">
            <a:extLst>
              <a:ext uri="{FF2B5EF4-FFF2-40B4-BE49-F238E27FC236}">
                <a16:creationId xmlns:a16="http://schemas.microsoft.com/office/drawing/2014/main" xmlns="" id="{79346469-9AD4-46EA-90D7-F1A793ABC2EC}"/>
              </a:ext>
            </a:extLst>
          </p:cNvPr>
          <p:cNvSpPr>
            <a:spLocks noGrp="1"/>
          </p:cNvSpPr>
          <p:nvPr>
            <p:ph type="sldNum" sz="quarter" idx="12"/>
          </p:nvPr>
        </p:nvSpPr>
        <p:spPr/>
        <p:txBody>
          <a:bodyPr/>
          <a:lstStyle/>
          <a:p>
            <a:fld id="{57A0FA2E-2223-4FE8-9E15-7906F6757A08}" type="slidenum">
              <a:rPr lang="it-IT" smtClean="0"/>
              <a:pPr/>
              <a:t>3</a:t>
            </a:fld>
            <a:endParaRPr lang="it-IT" dirty="0"/>
          </a:p>
        </p:txBody>
      </p:sp>
      <p:pic>
        <p:nvPicPr>
          <p:cNvPr id="8" name="Picture 7">
            <a:extLst>
              <a:ext uri="{FF2B5EF4-FFF2-40B4-BE49-F238E27FC236}">
                <a16:creationId xmlns:a16="http://schemas.microsoft.com/office/drawing/2014/main" xmlns="" id="{A5FAD6AD-50F9-4014-8413-B49908DF8D8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1539" y="1417400"/>
            <a:ext cx="8324543" cy="1915347"/>
          </a:xfrm>
          <a:prstGeom prst="rect">
            <a:avLst/>
          </a:prstGeom>
        </p:spPr>
      </p:pic>
      <p:sp>
        <p:nvSpPr>
          <p:cNvPr id="9" name="TextBox 8">
            <a:extLst>
              <a:ext uri="{FF2B5EF4-FFF2-40B4-BE49-F238E27FC236}">
                <a16:creationId xmlns:a16="http://schemas.microsoft.com/office/drawing/2014/main" xmlns="" id="{83E730B8-CC3A-4F60-B2D8-36575717A05A}"/>
              </a:ext>
            </a:extLst>
          </p:cNvPr>
          <p:cNvSpPr txBox="1"/>
          <p:nvPr/>
        </p:nvSpPr>
        <p:spPr>
          <a:xfrm>
            <a:off x="385128" y="3179434"/>
            <a:ext cx="10379968" cy="2769989"/>
          </a:xfrm>
          <a:prstGeom prst="rect">
            <a:avLst/>
          </a:prstGeom>
          <a:noFill/>
        </p:spPr>
        <p:txBody>
          <a:bodyPr wrap="square" rtlCol="0">
            <a:spAutoFit/>
          </a:bodyPr>
          <a:lstStyle/>
          <a:p>
            <a:r>
              <a:rPr lang="fr-CH" dirty="0"/>
              <a:t>7 </a:t>
            </a:r>
            <a:r>
              <a:rPr lang="fr-CH" dirty="0" err="1"/>
              <a:t>partners</a:t>
            </a:r>
            <a:r>
              <a:rPr lang="fr-CH" dirty="0"/>
              <a:t>:</a:t>
            </a:r>
          </a:p>
          <a:p>
            <a:r>
              <a:rPr lang="fr-CH" b="1" dirty="0"/>
              <a:t>CERN</a:t>
            </a:r>
            <a:r>
              <a:rPr lang="fr-CH" dirty="0"/>
              <a:t>:    WP Coordination, contribution to synchrotron, </a:t>
            </a:r>
            <a:r>
              <a:rPr lang="fr-CH" dirty="0" err="1"/>
              <a:t>gantry</a:t>
            </a:r>
            <a:r>
              <a:rPr lang="fr-CH" dirty="0"/>
              <a:t> and linac design</a:t>
            </a:r>
          </a:p>
          <a:p>
            <a:r>
              <a:rPr lang="fr-CH" sz="2400" b="1" dirty="0">
                <a:solidFill>
                  <a:schemeClr val="accent1"/>
                </a:solidFill>
              </a:rPr>
              <a:t>SEEIIST: </a:t>
            </a:r>
            <a:r>
              <a:rPr lang="fr-CH" sz="2400" b="1" dirty="0" err="1">
                <a:solidFill>
                  <a:schemeClr val="accent1"/>
                </a:solidFill>
              </a:rPr>
              <a:t>Task</a:t>
            </a:r>
            <a:r>
              <a:rPr lang="fr-CH" sz="2400" b="1" dirty="0">
                <a:solidFill>
                  <a:schemeClr val="accent1"/>
                </a:solidFill>
              </a:rPr>
              <a:t> leader for synchrotron design and </a:t>
            </a:r>
            <a:r>
              <a:rPr lang="fr-CH" sz="2400" b="1" dirty="0" err="1">
                <a:solidFill>
                  <a:schemeClr val="accent1"/>
                </a:solidFill>
              </a:rPr>
              <a:t>beam</a:t>
            </a:r>
            <a:r>
              <a:rPr lang="fr-CH" sz="2400" b="1" dirty="0">
                <a:solidFill>
                  <a:schemeClr val="accent1"/>
                </a:solidFill>
              </a:rPr>
              <a:t> transport, contribution to linac and </a:t>
            </a:r>
            <a:r>
              <a:rPr lang="fr-CH" sz="2400" b="1" dirty="0" err="1">
                <a:solidFill>
                  <a:schemeClr val="accent1"/>
                </a:solidFill>
              </a:rPr>
              <a:t>gantry</a:t>
            </a:r>
            <a:r>
              <a:rPr lang="fr-CH" sz="2400" b="1" dirty="0">
                <a:solidFill>
                  <a:schemeClr val="accent1"/>
                </a:solidFill>
              </a:rPr>
              <a:t> design</a:t>
            </a:r>
          </a:p>
          <a:p>
            <a:r>
              <a:rPr lang="fr-CH" b="1" dirty="0"/>
              <a:t>CNAO</a:t>
            </a:r>
            <a:r>
              <a:rPr lang="fr-CH" dirty="0"/>
              <a:t>:   </a:t>
            </a:r>
            <a:r>
              <a:rPr lang="fr-CH" dirty="0" err="1"/>
              <a:t>Task</a:t>
            </a:r>
            <a:r>
              <a:rPr lang="fr-CH" dirty="0"/>
              <a:t> leader for </a:t>
            </a:r>
            <a:r>
              <a:rPr lang="fr-CH" dirty="0" err="1"/>
              <a:t>gantry</a:t>
            </a:r>
            <a:r>
              <a:rPr lang="fr-CH" dirty="0"/>
              <a:t> design, contribution to synchrotron and </a:t>
            </a:r>
            <a:r>
              <a:rPr lang="fr-CH" dirty="0" err="1"/>
              <a:t>beam</a:t>
            </a:r>
            <a:r>
              <a:rPr lang="fr-CH" dirty="0"/>
              <a:t> transport design</a:t>
            </a:r>
          </a:p>
          <a:p>
            <a:r>
              <a:rPr lang="fr-CH" b="1" dirty="0" err="1"/>
              <a:t>Bevatech</a:t>
            </a:r>
            <a:r>
              <a:rPr lang="fr-CH" b="1" dirty="0"/>
              <a:t> GmbH</a:t>
            </a:r>
            <a:r>
              <a:rPr lang="fr-CH" dirty="0"/>
              <a:t>: </a:t>
            </a:r>
            <a:r>
              <a:rPr lang="fr-CH" dirty="0" err="1"/>
              <a:t>Task</a:t>
            </a:r>
            <a:r>
              <a:rPr lang="fr-CH" dirty="0"/>
              <a:t> leader for linac design</a:t>
            </a:r>
          </a:p>
          <a:p>
            <a:r>
              <a:rPr lang="fr-CH" b="1" dirty="0"/>
              <a:t>MedAustron</a:t>
            </a:r>
            <a:r>
              <a:rPr lang="fr-CH" dirty="0"/>
              <a:t>: </a:t>
            </a:r>
            <a:r>
              <a:rPr lang="en-GB" dirty="0"/>
              <a:t>contribution to synchrotron, beam transport, and gantry design</a:t>
            </a:r>
          </a:p>
          <a:p>
            <a:r>
              <a:rPr lang="en-GB" b="1" dirty="0"/>
              <a:t>Riga Technical University</a:t>
            </a:r>
            <a:r>
              <a:rPr lang="en-GB" dirty="0"/>
              <a:t>: contribution to gantry mechanical design</a:t>
            </a:r>
          </a:p>
          <a:p>
            <a:r>
              <a:rPr lang="en-GB" b="1" dirty="0"/>
              <a:t>GSI</a:t>
            </a:r>
            <a:r>
              <a:rPr lang="en-GB" dirty="0"/>
              <a:t>:   internal communication and support to coordination</a:t>
            </a:r>
            <a:endParaRPr lang="fr-CH" dirty="0"/>
          </a:p>
        </p:txBody>
      </p:sp>
      <p:sp>
        <p:nvSpPr>
          <p:cNvPr id="10" name="TextBox 9">
            <a:extLst>
              <a:ext uri="{FF2B5EF4-FFF2-40B4-BE49-F238E27FC236}">
                <a16:creationId xmlns:a16="http://schemas.microsoft.com/office/drawing/2014/main" xmlns="" id="{34158AE7-98BF-4A45-A039-449C4F7CCE3F}"/>
              </a:ext>
            </a:extLst>
          </p:cNvPr>
          <p:cNvSpPr txBox="1"/>
          <p:nvPr/>
        </p:nvSpPr>
        <p:spPr>
          <a:xfrm>
            <a:off x="9127870" y="653965"/>
            <a:ext cx="2903709" cy="2477601"/>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r>
              <a:rPr lang="en-GB" dirty="0"/>
              <a:t>2 large scientific laboratories</a:t>
            </a:r>
          </a:p>
          <a:p>
            <a:r>
              <a:rPr lang="en-GB" dirty="0"/>
              <a:t>2 particle therapy centres</a:t>
            </a:r>
          </a:p>
          <a:p>
            <a:r>
              <a:rPr lang="en-GB" dirty="0"/>
              <a:t>1 (new) research institution</a:t>
            </a:r>
          </a:p>
          <a:p>
            <a:r>
              <a:rPr lang="en-GB" dirty="0"/>
              <a:t>1 university</a:t>
            </a:r>
          </a:p>
          <a:p>
            <a:r>
              <a:rPr lang="en-GB" dirty="0"/>
              <a:t>1 SME</a:t>
            </a:r>
          </a:p>
          <a:p>
            <a:r>
              <a:rPr lang="en-GB" dirty="0"/>
              <a:t>from 6 European countries </a:t>
            </a:r>
          </a:p>
          <a:p>
            <a:endParaRPr lang="en-GB" sz="1100" i="1" dirty="0"/>
          </a:p>
          <a:p>
            <a:r>
              <a:rPr lang="en-GB" i="1" dirty="0"/>
              <a:t>Excellent blend of competences and expertise</a:t>
            </a:r>
          </a:p>
        </p:txBody>
      </p:sp>
      <p:sp>
        <p:nvSpPr>
          <p:cNvPr id="11" name="TextBox 10">
            <a:extLst>
              <a:ext uri="{FF2B5EF4-FFF2-40B4-BE49-F238E27FC236}">
                <a16:creationId xmlns:a16="http://schemas.microsoft.com/office/drawing/2014/main" xmlns="" id="{79F0D96C-8FA7-47DD-9C50-DE0EAB060F21}"/>
              </a:ext>
            </a:extLst>
          </p:cNvPr>
          <p:cNvSpPr txBox="1"/>
          <p:nvPr/>
        </p:nvSpPr>
        <p:spPr>
          <a:xfrm>
            <a:off x="10808384" y="3498928"/>
            <a:ext cx="1048236" cy="646331"/>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r>
              <a:rPr lang="en-US" dirty="0"/>
              <a:t>duration</a:t>
            </a:r>
            <a:r>
              <a:rPr lang="fr-CH" dirty="0"/>
              <a:t>:</a:t>
            </a:r>
          </a:p>
          <a:p>
            <a:r>
              <a:rPr lang="fr-CH" dirty="0"/>
              <a:t>3.5 </a:t>
            </a:r>
            <a:r>
              <a:rPr lang="fr-CH" dirty="0" err="1"/>
              <a:t>years</a:t>
            </a:r>
            <a:endParaRPr lang="en-GB" dirty="0"/>
          </a:p>
        </p:txBody>
      </p:sp>
      <p:sp>
        <p:nvSpPr>
          <p:cNvPr id="5" name="TextBox 4">
            <a:extLst>
              <a:ext uri="{FF2B5EF4-FFF2-40B4-BE49-F238E27FC236}">
                <a16:creationId xmlns:a16="http://schemas.microsoft.com/office/drawing/2014/main" xmlns="" id="{9066AACB-440C-41BD-B478-71F19B57254C}"/>
              </a:ext>
            </a:extLst>
          </p:cNvPr>
          <p:cNvSpPr txBox="1"/>
          <p:nvPr/>
        </p:nvSpPr>
        <p:spPr>
          <a:xfrm>
            <a:off x="8848347" y="4564428"/>
            <a:ext cx="3275506" cy="923330"/>
          </a:xfrm>
          <a:prstGeom prst="rect">
            <a:avLst/>
          </a:prstGeom>
          <a:noFill/>
        </p:spPr>
        <p:txBody>
          <a:bodyPr wrap="square" rtlCol="0">
            <a:spAutoFit/>
          </a:bodyPr>
          <a:lstStyle/>
          <a:p>
            <a:r>
              <a:rPr lang="fr-CH" dirty="0"/>
              <a:t>GSI, CNAO and MEDA </a:t>
            </a:r>
            <a:r>
              <a:rPr lang="fr-CH" dirty="0" err="1"/>
              <a:t>contribute</a:t>
            </a:r>
            <a:r>
              <a:rPr lang="fr-CH" dirty="0"/>
              <a:t> </a:t>
            </a:r>
            <a:r>
              <a:rPr lang="fr-CH" dirty="0" err="1"/>
              <a:t>with</a:t>
            </a:r>
            <a:r>
              <a:rPr lang="fr-CH" dirty="0"/>
              <a:t> </a:t>
            </a:r>
            <a:r>
              <a:rPr lang="fr-CH" dirty="0" err="1"/>
              <a:t>internal</a:t>
            </a:r>
            <a:r>
              <a:rPr lang="fr-CH" dirty="0"/>
              <a:t> </a:t>
            </a:r>
            <a:r>
              <a:rPr lang="fr-CH" dirty="0" err="1"/>
              <a:t>resources</a:t>
            </a:r>
            <a:r>
              <a:rPr lang="fr-CH" dirty="0"/>
              <a:t> </a:t>
            </a:r>
            <a:r>
              <a:rPr lang="fr-CH" dirty="0" err="1"/>
              <a:t>only</a:t>
            </a:r>
            <a:r>
              <a:rPr lang="fr-CH" dirty="0"/>
              <a:t> (no EC contribution)</a:t>
            </a:r>
            <a:endParaRPr lang="en-GB" dirty="0"/>
          </a:p>
        </p:txBody>
      </p:sp>
      <p:sp>
        <p:nvSpPr>
          <p:cNvPr id="7" name="Rounded Rectangle 6"/>
          <p:cNvSpPr/>
          <p:nvPr/>
        </p:nvSpPr>
        <p:spPr>
          <a:xfrm>
            <a:off x="3099501" y="1768831"/>
            <a:ext cx="1013007" cy="1660169"/>
          </a:xfrm>
          <a:prstGeom prst="roundRect">
            <a:avLst/>
          </a:prstGeom>
          <a:noFill/>
          <a:ln w="76200" cmpd="sng">
            <a:solidFill>
              <a:srgbClr val="E4831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0950169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629BD4E-693D-4D2A-9888-69E7A545DA17}"/>
              </a:ext>
            </a:extLst>
          </p:cNvPr>
          <p:cNvSpPr>
            <a:spLocks noGrp="1"/>
          </p:cNvSpPr>
          <p:nvPr>
            <p:ph type="title"/>
          </p:nvPr>
        </p:nvSpPr>
        <p:spPr/>
        <p:txBody>
          <a:bodyPr/>
          <a:lstStyle/>
          <a:p>
            <a:r>
              <a:rPr lang="fr-CH" dirty="0"/>
              <a:t>WP7 Objectives</a:t>
            </a:r>
            <a:endParaRPr lang="en-GB" dirty="0"/>
          </a:p>
        </p:txBody>
      </p:sp>
      <p:sp>
        <p:nvSpPr>
          <p:cNvPr id="3" name="Content Placeholder 2">
            <a:extLst>
              <a:ext uri="{FF2B5EF4-FFF2-40B4-BE49-F238E27FC236}">
                <a16:creationId xmlns:a16="http://schemas.microsoft.com/office/drawing/2014/main" xmlns="" id="{A0C2175D-CB80-4AD8-B8ED-E3C7D5D330EF}"/>
              </a:ext>
            </a:extLst>
          </p:cNvPr>
          <p:cNvSpPr>
            <a:spLocks noGrp="1"/>
          </p:cNvSpPr>
          <p:nvPr>
            <p:ph idx="1"/>
          </p:nvPr>
        </p:nvSpPr>
        <p:spPr>
          <a:xfrm>
            <a:off x="349033" y="1845734"/>
            <a:ext cx="9385554" cy="3845203"/>
          </a:xfrm>
        </p:spPr>
        <p:txBody>
          <a:bodyPr>
            <a:normAutofit fontScale="92500" lnSpcReduction="10000"/>
          </a:bodyPr>
          <a:lstStyle/>
          <a:p>
            <a:r>
              <a:rPr lang="en-GB" dirty="0" smtClean="0"/>
              <a:t>To </a:t>
            </a:r>
            <a:r>
              <a:rPr lang="en-GB" dirty="0"/>
              <a:t>design solutions that could </a:t>
            </a:r>
            <a:r>
              <a:rPr lang="en-GB" b="1" dirty="0">
                <a:solidFill>
                  <a:srgbClr val="FF0000"/>
                </a:solidFill>
              </a:rPr>
              <a:t>improve performance </a:t>
            </a:r>
            <a:r>
              <a:rPr lang="en-GB" dirty="0"/>
              <a:t>of the existing accelerators for heavy ion research and therapy: </a:t>
            </a:r>
            <a:r>
              <a:rPr lang="en-GB" dirty="0">
                <a:solidFill>
                  <a:srgbClr val="FF0000"/>
                </a:solidFill>
              </a:rPr>
              <a:t>multiturn injection </a:t>
            </a:r>
            <a:r>
              <a:rPr lang="en-GB" dirty="0"/>
              <a:t>for higher beam intensity, </a:t>
            </a:r>
            <a:r>
              <a:rPr lang="en-GB" dirty="0">
                <a:solidFill>
                  <a:srgbClr val="FF0000"/>
                </a:solidFill>
              </a:rPr>
              <a:t>improved extraction and beam transport </a:t>
            </a:r>
            <a:r>
              <a:rPr lang="en-GB" dirty="0"/>
              <a:t>– in particular for new FLASH therapy modality, and </a:t>
            </a:r>
            <a:r>
              <a:rPr lang="en-GB" dirty="0">
                <a:solidFill>
                  <a:srgbClr val="FF0000"/>
                </a:solidFill>
              </a:rPr>
              <a:t>new linac injector </a:t>
            </a:r>
            <a:r>
              <a:rPr lang="en-GB" dirty="0"/>
              <a:t>for higher intensity and parallel production of isotopes for research and therapy.</a:t>
            </a:r>
          </a:p>
          <a:p>
            <a:r>
              <a:rPr lang="en-GB" dirty="0" smtClean="0"/>
              <a:t>To </a:t>
            </a:r>
            <a:r>
              <a:rPr lang="en-GB" dirty="0"/>
              <a:t>combine these accelerator solutions with the superconducting (SC) magnets developed in WP8 to develop the </a:t>
            </a:r>
            <a:r>
              <a:rPr lang="en-GB" b="1" dirty="0">
                <a:solidFill>
                  <a:srgbClr val="FF0000"/>
                </a:solidFill>
              </a:rPr>
              <a:t>advanced conceptual design of a compact and innovative SC heavy ion synchrotron </a:t>
            </a:r>
            <a:r>
              <a:rPr lang="en-GB" dirty="0"/>
              <a:t>for cancer research capable of operating with multiple ion species, from protons to argon as required for research projects, particularly helium, carbon and oxygen.</a:t>
            </a:r>
          </a:p>
          <a:p>
            <a:r>
              <a:rPr lang="en-GB" dirty="0" smtClean="0"/>
              <a:t>To </a:t>
            </a:r>
            <a:r>
              <a:rPr lang="en-GB" dirty="0"/>
              <a:t>propose a simplified version of this compact SC accelerator (with single- or double-ion operation at fixed parameters) as the reference for a </a:t>
            </a:r>
            <a:r>
              <a:rPr lang="en-GB" b="1" dirty="0">
                <a:solidFill>
                  <a:srgbClr val="FF0000"/>
                </a:solidFill>
              </a:rPr>
              <a:t>new generation of compact ion therapy accelerators </a:t>
            </a:r>
            <a:r>
              <a:rPr lang="en-GB" dirty="0"/>
              <a:t>to be built by European industry to address the global ion therapy market.</a:t>
            </a:r>
          </a:p>
          <a:p>
            <a:r>
              <a:rPr lang="en-GB" dirty="0" smtClean="0"/>
              <a:t>To </a:t>
            </a:r>
            <a:r>
              <a:rPr lang="en-GB" dirty="0"/>
              <a:t>convert the most promising of the existing conceptual designs for superconducting gantries into a </a:t>
            </a:r>
            <a:r>
              <a:rPr lang="en-GB" b="1" dirty="0">
                <a:solidFill>
                  <a:srgbClr val="FF0000"/>
                </a:solidFill>
              </a:rPr>
              <a:t>detailed technical design integrating all components </a:t>
            </a:r>
            <a:r>
              <a:rPr lang="en-GB" dirty="0"/>
              <a:t>including diagnostics and beam delivery, and prepare for a </a:t>
            </a:r>
            <a:r>
              <a:rPr lang="en-GB" b="1" dirty="0">
                <a:solidFill>
                  <a:srgbClr val="FF0000"/>
                </a:solidFill>
              </a:rPr>
              <a:t>final industrialisation and production phase </a:t>
            </a:r>
            <a:r>
              <a:rPr lang="en-GB" dirty="0"/>
              <a:t>by European industry.</a:t>
            </a:r>
          </a:p>
          <a:p>
            <a:endParaRPr lang="en-GB" dirty="0"/>
          </a:p>
        </p:txBody>
      </p:sp>
      <p:sp>
        <p:nvSpPr>
          <p:cNvPr id="4" name="Date Placeholder 3">
            <a:extLst>
              <a:ext uri="{FF2B5EF4-FFF2-40B4-BE49-F238E27FC236}">
                <a16:creationId xmlns:a16="http://schemas.microsoft.com/office/drawing/2014/main" xmlns="" id="{2624C586-2E94-440D-B9C1-F9BF0C06E2EF}"/>
              </a:ext>
            </a:extLst>
          </p:cNvPr>
          <p:cNvSpPr>
            <a:spLocks noGrp="1"/>
          </p:cNvSpPr>
          <p:nvPr>
            <p:ph type="dt" sz="half" idx="10"/>
          </p:nvPr>
        </p:nvSpPr>
        <p:spPr/>
        <p:txBody>
          <a:bodyPr/>
          <a:lstStyle/>
          <a:p>
            <a:fld id="{2F5F5B08-F7E1-47E3-AC3C-9CB5582ACB44}" type="datetime1">
              <a:rPr lang="it-IT" smtClean="0"/>
              <a:t>02/06/21</a:t>
            </a:fld>
            <a:endParaRPr lang="it-IT"/>
          </a:p>
        </p:txBody>
      </p:sp>
      <p:sp>
        <p:nvSpPr>
          <p:cNvPr id="5" name="Slide Number Placeholder 4">
            <a:extLst>
              <a:ext uri="{FF2B5EF4-FFF2-40B4-BE49-F238E27FC236}">
                <a16:creationId xmlns:a16="http://schemas.microsoft.com/office/drawing/2014/main" xmlns="" id="{EC4291F6-AC6B-4920-A3A5-19777BA47DB0}"/>
              </a:ext>
            </a:extLst>
          </p:cNvPr>
          <p:cNvSpPr>
            <a:spLocks noGrp="1"/>
          </p:cNvSpPr>
          <p:nvPr>
            <p:ph type="sldNum" sz="quarter" idx="12"/>
          </p:nvPr>
        </p:nvSpPr>
        <p:spPr/>
        <p:txBody>
          <a:bodyPr/>
          <a:lstStyle/>
          <a:p>
            <a:fld id="{57A0FA2E-2223-4FE8-9E15-7906F6757A08}" type="slidenum">
              <a:rPr lang="it-IT" smtClean="0"/>
              <a:pPr/>
              <a:t>4</a:t>
            </a:fld>
            <a:endParaRPr lang="it-IT" dirty="0"/>
          </a:p>
        </p:txBody>
      </p:sp>
      <p:pic>
        <p:nvPicPr>
          <p:cNvPr id="6" name="Picture 5">
            <a:extLst>
              <a:ext uri="{FF2B5EF4-FFF2-40B4-BE49-F238E27FC236}">
                <a16:creationId xmlns:a16="http://schemas.microsoft.com/office/drawing/2014/main" xmlns="" id="{982BD14B-D86C-4755-916F-F58B6744302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74121" y="2285999"/>
            <a:ext cx="1857457" cy="1952651"/>
          </a:xfrm>
          <a:prstGeom prst="rect">
            <a:avLst/>
          </a:prstGeom>
        </p:spPr>
      </p:pic>
      <p:pic>
        <p:nvPicPr>
          <p:cNvPr id="7" name="Content Placeholder 5">
            <a:extLst>
              <a:ext uri="{FF2B5EF4-FFF2-40B4-BE49-F238E27FC236}">
                <a16:creationId xmlns:a16="http://schemas.microsoft.com/office/drawing/2014/main" xmlns="" id="{D148575E-765B-4905-9151-9A1AED8C9B2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9667741" y="4484499"/>
            <a:ext cx="2495958" cy="1272284"/>
          </a:xfrm>
          <a:prstGeom prst="rect">
            <a:avLst/>
          </a:prstGeom>
        </p:spPr>
      </p:pic>
      <p:grpSp>
        <p:nvGrpSpPr>
          <p:cNvPr id="13" name="Group 12"/>
          <p:cNvGrpSpPr/>
          <p:nvPr/>
        </p:nvGrpSpPr>
        <p:grpSpPr>
          <a:xfrm>
            <a:off x="4597902" y="863423"/>
            <a:ext cx="2514781" cy="1356363"/>
            <a:chOff x="4991009" y="983902"/>
            <a:chExt cx="2514781" cy="1356363"/>
          </a:xfrm>
        </p:grpSpPr>
        <p:sp>
          <p:nvSpPr>
            <p:cNvPr id="11" name="Down Arrow 10"/>
            <p:cNvSpPr/>
            <p:nvPr/>
          </p:nvSpPr>
          <p:spPr>
            <a:xfrm rot="2479240">
              <a:off x="5202318" y="1361857"/>
              <a:ext cx="484632" cy="978408"/>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2" name="TextBox 11"/>
            <p:cNvSpPr txBox="1"/>
            <p:nvPr/>
          </p:nvSpPr>
          <p:spPr>
            <a:xfrm>
              <a:off x="4991009" y="983902"/>
              <a:ext cx="2514781" cy="400110"/>
            </a:xfrm>
            <a:prstGeom prst="rect">
              <a:avLst/>
            </a:prstGeom>
          </p:spPr>
          <p:style>
            <a:lnRef idx="3">
              <a:schemeClr val="lt1"/>
            </a:lnRef>
            <a:fillRef idx="1">
              <a:schemeClr val="accent2"/>
            </a:fillRef>
            <a:effectRef idx="1">
              <a:schemeClr val="accent2"/>
            </a:effectRef>
            <a:fontRef idx="minor">
              <a:schemeClr val="lt1"/>
            </a:fontRef>
          </p:style>
          <p:txBody>
            <a:bodyPr wrap="none" rtlCol="0">
              <a:spAutoFit/>
            </a:bodyPr>
            <a:lstStyle/>
            <a:p>
              <a:r>
                <a:rPr lang="en-US" sz="2000" dirty="0" smtClean="0">
                  <a:solidFill>
                    <a:schemeClr val="bg1"/>
                  </a:solidFill>
                </a:rPr>
                <a:t>higher beam intensity</a:t>
              </a:r>
              <a:endParaRPr lang="en-US" sz="2000" dirty="0">
                <a:solidFill>
                  <a:schemeClr val="bg1"/>
                </a:solidFill>
              </a:endParaRPr>
            </a:p>
          </p:txBody>
        </p:sp>
      </p:grpSp>
      <p:grpSp>
        <p:nvGrpSpPr>
          <p:cNvPr id="14" name="Group 13"/>
          <p:cNvGrpSpPr/>
          <p:nvPr/>
        </p:nvGrpSpPr>
        <p:grpSpPr>
          <a:xfrm>
            <a:off x="7330798" y="559375"/>
            <a:ext cx="4417067" cy="2552954"/>
            <a:chOff x="5074135" y="1092754"/>
            <a:chExt cx="4147565" cy="1225428"/>
          </a:xfrm>
        </p:grpSpPr>
        <p:sp>
          <p:nvSpPr>
            <p:cNvPr id="15" name="Down Arrow 14"/>
            <p:cNvSpPr/>
            <p:nvPr/>
          </p:nvSpPr>
          <p:spPr>
            <a:xfrm rot="2479240">
              <a:off x="5074135" y="1560922"/>
              <a:ext cx="429315" cy="757260"/>
            </a:xfrm>
            <a:prstGeom prst="down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6" name="TextBox 15"/>
            <p:cNvSpPr txBox="1"/>
            <p:nvPr/>
          </p:nvSpPr>
          <p:spPr>
            <a:xfrm>
              <a:off x="5260730" y="1092754"/>
              <a:ext cx="3960970" cy="487522"/>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sz="2000" dirty="0" smtClean="0">
                  <a:solidFill>
                    <a:srgbClr val="FFFFFF"/>
                  </a:solidFill>
                </a:rPr>
                <a:t>advanced SC-magnet synchrotron: compact, innovative &amp; reference for EU industry</a:t>
              </a:r>
              <a:endParaRPr lang="en-US" sz="2000" dirty="0">
                <a:solidFill>
                  <a:srgbClr val="FFFFFF"/>
                </a:solidFill>
              </a:endParaRPr>
            </a:p>
          </p:txBody>
        </p:sp>
      </p:grpSp>
      <p:grpSp>
        <p:nvGrpSpPr>
          <p:cNvPr id="17" name="Group 16"/>
          <p:cNvGrpSpPr/>
          <p:nvPr/>
        </p:nvGrpSpPr>
        <p:grpSpPr>
          <a:xfrm>
            <a:off x="8726735" y="3585920"/>
            <a:ext cx="2078088" cy="1356363"/>
            <a:chOff x="4991009" y="983902"/>
            <a:chExt cx="2078088" cy="1356363"/>
          </a:xfrm>
        </p:grpSpPr>
        <p:sp>
          <p:nvSpPr>
            <p:cNvPr id="18" name="Down Arrow 17"/>
            <p:cNvSpPr/>
            <p:nvPr/>
          </p:nvSpPr>
          <p:spPr>
            <a:xfrm rot="2479240">
              <a:off x="5202318" y="1361857"/>
              <a:ext cx="484632" cy="978408"/>
            </a:xfrm>
            <a:prstGeom prst="down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9" name="TextBox 18"/>
            <p:cNvSpPr txBox="1"/>
            <p:nvPr/>
          </p:nvSpPr>
          <p:spPr>
            <a:xfrm>
              <a:off x="4991009" y="983902"/>
              <a:ext cx="2078088" cy="400110"/>
            </a:xfrm>
            <a:prstGeom prst="rect">
              <a:avLst/>
            </a:prstGeom>
          </p:spPr>
          <p:style>
            <a:lnRef idx="3">
              <a:schemeClr val="lt1"/>
            </a:lnRef>
            <a:fillRef idx="1">
              <a:schemeClr val="accent2"/>
            </a:fillRef>
            <a:effectRef idx="1">
              <a:schemeClr val="accent2"/>
            </a:effectRef>
            <a:fontRef idx="minor">
              <a:schemeClr val="lt1"/>
            </a:fontRef>
          </p:style>
          <p:txBody>
            <a:bodyPr wrap="none" rtlCol="0">
              <a:spAutoFit/>
            </a:bodyPr>
            <a:lstStyle/>
            <a:p>
              <a:r>
                <a:rPr lang="en-US" sz="2000" dirty="0" smtClean="0">
                  <a:solidFill>
                    <a:srgbClr val="FFFFFF"/>
                  </a:solidFill>
                </a:rPr>
                <a:t>SC-magnet gantry</a:t>
              </a:r>
              <a:endParaRPr lang="en-US" sz="2000" dirty="0">
                <a:solidFill>
                  <a:srgbClr val="FFFFFF"/>
                </a:solidFill>
              </a:endParaRPr>
            </a:p>
          </p:txBody>
        </p:sp>
      </p:grpSp>
    </p:spTree>
    <p:extLst>
      <p:ext uri="{BB962C8B-B14F-4D97-AF65-F5344CB8AC3E}">
        <p14:creationId xmlns:p14="http://schemas.microsoft.com/office/powerpoint/2010/main" val="135290439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xmlns="" id="{B6B9DDFE-E4A4-492E-AFBB-0428C437A39E}"/>
              </a:ext>
            </a:extLst>
          </p:cNvPr>
          <p:cNvSpPr/>
          <p:nvPr/>
        </p:nvSpPr>
        <p:spPr>
          <a:xfrm>
            <a:off x="9946607" y="2155776"/>
            <a:ext cx="2013036" cy="3250439"/>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xmlns="" id="{25EE3DC9-AB1E-4E60-AA88-F0E5CFD431DB}"/>
              </a:ext>
            </a:extLst>
          </p:cNvPr>
          <p:cNvSpPr/>
          <p:nvPr/>
        </p:nvSpPr>
        <p:spPr>
          <a:xfrm>
            <a:off x="6063590" y="1299411"/>
            <a:ext cx="3306621" cy="4090585"/>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xmlns="" id="{C4236541-3695-4F8B-86B5-747FDD6569EF}"/>
              </a:ext>
            </a:extLst>
          </p:cNvPr>
          <p:cNvSpPr/>
          <p:nvPr/>
        </p:nvSpPr>
        <p:spPr>
          <a:xfrm>
            <a:off x="343776" y="2560194"/>
            <a:ext cx="4908766" cy="2829801"/>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xmlns="" id="{44B6EF81-F46E-49F2-90AA-50FCE4A4416E}"/>
              </a:ext>
            </a:extLst>
          </p:cNvPr>
          <p:cNvSpPr>
            <a:spLocks noGrp="1"/>
          </p:cNvSpPr>
          <p:nvPr>
            <p:ph type="title"/>
          </p:nvPr>
        </p:nvSpPr>
        <p:spPr>
          <a:xfrm>
            <a:off x="541539" y="286603"/>
            <a:ext cx="11073408" cy="801753"/>
          </a:xfrm>
        </p:spPr>
        <p:txBody>
          <a:bodyPr/>
          <a:lstStyle/>
          <a:p>
            <a:r>
              <a:rPr lang="fr-CH" dirty="0"/>
              <a:t>Interactions </a:t>
            </a:r>
            <a:r>
              <a:rPr lang="fr-CH" dirty="0" err="1"/>
              <a:t>between</a:t>
            </a:r>
            <a:r>
              <a:rPr lang="fr-CH" dirty="0"/>
              <a:t> the HITRIplus </a:t>
            </a:r>
            <a:r>
              <a:rPr lang="fr-CH" dirty="0" err="1"/>
              <a:t>JRA’s</a:t>
            </a:r>
            <a:endParaRPr lang="en-GB" dirty="0"/>
          </a:p>
        </p:txBody>
      </p:sp>
      <p:sp>
        <p:nvSpPr>
          <p:cNvPr id="3" name="Date Placeholder 2">
            <a:extLst>
              <a:ext uri="{FF2B5EF4-FFF2-40B4-BE49-F238E27FC236}">
                <a16:creationId xmlns:a16="http://schemas.microsoft.com/office/drawing/2014/main" xmlns="" id="{8A58B528-FCC4-440F-A791-92C5AEA5534D}"/>
              </a:ext>
            </a:extLst>
          </p:cNvPr>
          <p:cNvSpPr>
            <a:spLocks noGrp="1"/>
          </p:cNvSpPr>
          <p:nvPr>
            <p:ph type="dt" sz="half" idx="10"/>
          </p:nvPr>
        </p:nvSpPr>
        <p:spPr/>
        <p:txBody>
          <a:bodyPr/>
          <a:lstStyle/>
          <a:p>
            <a:fld id="{C2493A9E-C768-4E41-B3A1-AD51A73D1C5A}" type="datetime1">
              <a:rPr lang="it-IT" smtClean="0"/>
              <a:t>02/06/21</a:t>
            </a:fld>
            <a:endParaRPr lang="it-IT"/>
          </a:p>
        </p:txBody>
      </p:sp>
      <p:sp>
        <p:nvSpPr>
          <p:cNvPr id="4" name="Slide Number Placeholder 3">
            <a:extLst>
              <a:ext uri="{FF2B5EF4-FFF2-40B4-BE49-F238E27FC236}">
                <a16:creationId xmlns:a16="http://schemas.microsoft.com/office/drawing/2014/main" xmlns="" id="{5AD305E0-11C3-4E9B-83E6-E30FC1231128}"/>
              </a:ext>
            </a:extLst>
          </p:cNvPr>
          <p:cNvSpPr>
            <a:spLocks noGrp="1"/>
          </p:cNvSpPr>
          <p:nvPr>
            <p:ph type="sldNum" sz="quarter" idx="12"/>
          </p:nvPr>
        </p:nvSpPr>
        <p:spPr/>
        <p:txBody>
          <a:bodyPr/>
          <a:lstStyle/>
          <a:p>
            <a:fld id="{57A0FA2E-2223-4FE8-9E15-7906F6757A08}" type="slidenum">
              <a:rPr lang="it-IT" smtClean="0"/>
              <a:pPr/>
              <a:t>5</a:t>
            </a:fld>
            <a:endParaRPr lang="it-IT" dirty="0"/>
          </a:p>
        </p:txBody>
      </p:sp>
      <p:pic>
        <p:nvPicPr>
          <p:cNvPr id="11" name="Immagine 1">
            <a:extLst>
              <a:ext uri="{FF2B5EF4-FFF2-40B4-BE49-F238E27FC236}">
                <a16:creationId xmlns:a16="http://schemas.microsoft.com/office/drawing/2014/main" xmlns="" id="{634D9900-F619-4C5D-BC21-EEF8732ED496}"/>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587" t="76667" r="83439" b="2178"/>
          <a:stretch/>
        </p:blipFill>
        <p:spPr bwMode="auto">
          <a:xfrm>
            <a:off x="3663714" y="3545014"/>
            <a:ext cx="1277765" cy="1450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Immagine 1">
            <a:extLst>
              <a:ext uri="{FF2B5EF4-FFF2-40B4-BE49-F238E27FC236}">
                <a16:creationId xmlns:a16="http://schemas.microsoft.com/office/drawing/2014/main" xmlns="" id="{C6C32F26-B4D5-4BAB-B445-E6FF4144A98C}"/>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6654" t="76667" r="68214" b="2178"/>
          <a:stretch/>
        </p:blipFill>
        <p:spPr bwMode="auto">
          <a:xfrm>
            <a:off x="516921" y="3469051"/>
            <a:ext cx="1383632" cy="1450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Immagine 1">
            <a:extLst>
              <a:ext uri="{FF2B5EF4-FFF2-40B4-BE49-F238E27FC236}">
                <a16:creationId xmlns:a16="http://schemas.microsoft.com/office/drawing/2014/main" xmlns="" id="{16297305-B015-43FA-B3D0-A2E3DA3B4FAA}"/>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1955" t="76667" r="54098" b="2178"/>
          <a:stretch/>
        </p:blipFill>
        <p:spPr bwMode="auto">
          <a:xfrm>
            <a:off x="7985324" y="3843137"/>
            <a:ext cx="1275348" cy="1450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Immagine 1">
            <a:extLst>
              <a:ext uri="{FF2B5EF4-FFF2-40B4-BE49-F238E27FC236}">
                <a16:creationId xmlns:a16="http://schemas.microsoft.com/office/drawing/2014/main" xmlns="" id="{1D0C0FD5-967B-4866-BC53-68D35EC90D1E}"/>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6132" t="76667" r="38916" b="2178"/>
          <a:stretch/>
        </p:blipFill>
        <p:spPr bwMode="auto">
          <a:xfrm>
            <a:off x="7164462" y="2205038"/>
            <a:ext cx="1367128" cy="1450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Immagine 1">
            <a:extLst>
              <a:ext uri="{FF2B5EF4-FFF2-40B4-BE49-F238E27FC236}">
                <a16:creationId xmlns:a16="http://schemas.microsoft.com/office/drawing/2014/main" xmlns="" id="{5A0DE76F-77DD-48AD-873E-6FAFCDDC523E}"/>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0771" t="76667" r="25281" b="2178"/>
          <a:stretch/>
        </p:blipFill>
        <p:spPr bwMode="auto">
          <a:xfrm>
            <a:off x="6362434" y="3833710"/>
            <a:ext cx="1275348" cy="1450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Immagine 1">
            <a:extLst>
              <a:ext uri="{FF2B5EF4-FFF2-40B4-BE49-F238E27FC236}">
                <a16:creationId xmlns:a16="http://schemas.microsoft.com/office/drawing/2014/main" xmlns="" id="{EB6CA1C3-19C5-4067-95C8-2FB93946B753}"/>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4286" t="76667" r="10763" b="2178"/>
          <a:stretch/>
        </p:blipFill>
        <p:spPr bwMode="auto">
          <a:xfrm>
            <a:off x="10309537" y="3759810"/>
            <a:ext cx="1367128" cy="1450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a:extLst>
              <a:ext uri="{FF2B5EF4-FFF2-40B4-BE49-F238E27FC236}">
                <a16:creationId xmlns:a16="http://schemas.microsoft.com/office/drawing/2014/main" xmlns="" id="{B0D841E9-645E-4A28-8982-0EC76B96B49F}"/>
              </a:ext>
            </a:extLst>
          </p:cNvPr>
          <p:cNvSpPr txBox="1"/>
          <p:nvPr/>
        </p:nvSpPr>
        <p:spPr>
          <a:xfrm>
            <a:off x="2160485" y="4542097"/>
            <a:ext cx="1275348" cy="646331"/>
          </a:xfrm>
          <a:prstGeom prst="rect">
            <a:avLst/>
          </a:prstGeom>
          <a:noFill/>
        </p:spPr>
        <p:txBody>
          <a:bodyPr wrap="square" rtlCol="0">
            <a:spAutoFit/>
          </a:bodyPr>
          <a:lstStyle/>
          <a:p>
            <a:r>
              <a:rPr lang="fr-CH" dirty="0"/>
              <a:t>magnet </a:t>
            </a:r>
            <a:r>
              <a:rPr lang="fr-CH" dirty="0" err="1"/>
              <a:t>parameters</a:t>
            </a:r>
            <a:endParaRPr lang="en-GB" dirty="0"/>
          </a:p>
        </p:txBody>
      </p:sp>
      <p:sp>
        <p:nvSpPr>
          <p:cNvPr id="19" name="TextBox 18">
            <a:extLst>
              <a:ext uri="{FF2B5EF4-FFF2-40B4-BE49-F238E27FC236}">
                <a16:creationId xmlns:a16="http://schemas.microsoft.com/office/drawing/2014/main" xmlns="" id="{A04D0D91-5383-4B9F-9131-74A8832C8DBA}"/>
              </a:ext>
            </a:extLst>
          </p:cNvPr>
          <p:cNvSpPr txBox="1"/>
          <p:nvPr/>
        </p:nvSpPr>
        <p:spPr>
          <a:xfrm>
            <a:off x="2090536" y="3284641"/>
            <a:ext cx="1488180" cy="646331"/>
          </a:xfrm>
          <a:prstGeom prst="rect">
            <a:avLst/>
          </a:prstGeom>
          <a:noFill/>
        </p:spPr>
        <p:txBody>
          <a:bodyPr wrap="square" rtlCol="0">
            <a:spAutoFit/>
          </a:bodyPr>
          <a:lstStyle/>
          <a:p>
            <a:r>
              <a:rPr lang="fr-CH" dirty="0" err="1"/>
              <a:t>field</a:t>
            </a:r>
            <a:r>
              <a:rPr lang="fr-CH" dirty="0"/>
              <a:t> </a:t>
            </a:r>
            <a:r>
              <a:rPr lang="fr-CH" dirty="0" err="1"/>
              <a:t>quality</a:t>
            </a:r>
            <a:r>
              <a:rPr lang="fr-CH" dirty="0"/>
              <a:t> </a:t>
            </a:r>
            <a:r>
              <a:rPr lang="fr-CH" dirty="0" err="1"/>
              <a:t>requirements</a:t>
            </a:r>
            <a:endParaRPr lang="en-GB" dirty="0"/>
          </a:p>
        </p:txBody>
      </p:sp>
      <p:sp>
        <p:nvSpPr>
          <p:cNvPr id="21" name="TextBox 20">
            <a:extLst>
              <a:ext uri="{FF2B5EF4-FFF2-40B4-BE49-F238E27FC236}">
                <a16:creationId xmlns:a16="http://schemas.microsoft.com/office/drawing/2014/main" xmlns="" id="{EF735CD5-92AD-414F-80E9-6C773F2A9913}"/>
              </a:ext>
            </a:extLst>
          </p:cNvPr>
          <p:cNvSpPr txBox="1"/>
          <p:nvPr/>
        </p:nvSpPr>
        <p:spPr>
          <a:xfrm>
            <a:off x="609186" y="2726989"/>
            <a:ext cx="4274312" cy="461665"/>
          </a:xfrm>
          <a:prstGeom prst="rect">
            <a:avLst/>
          </a:prstGeom>
          <a:noFill/>
        </p:spPr>
        <p:txBody>
          <a:bodyPr wrap="none" rtlCol="0">
            <a:spAutoFit/>
          </a:bodyPr>
          <a:lstStyle/>
          <a:p>
            <a:r>
              <a:rPr lang="fr-CH" sz="2400" dirty="0" err="1"/>
              <a:t>Improvements</a:t>
            </a:r>
            <a:r>
              <a:rPr lang="fr-CH" sz="2400" dirty="0"/>
              <a:t> to future </a:t>
            </a:r>
            <a:r>
              <a:rPr lang="fr-CH" sz="2400" dirty="0" err="1"/>
              <a:t>facilities</a:t>
            </a:r>
            <a:endParaRPr lang="en-GB" sz="2400" dirty="0"/>
          </a:p>
        </p:txBody>
      </p:sp>
      <p:sp>
        <p:nvSpPr>
          <p:cNvPr id="22" name="Arrow: Left-Right 21">
            <a:extLst>
              <a:ext uri="{FF2B5EF4-FFF2-40B4-BE49-F238E27FC236}">
                <a16:creationId xmlns:a16="http://schemas.microsoft.com/office/drawing/2014/main" xmlns="" id="{AED0AE92-6747-4E82-A357-167B492577C7}"/>
              </a:ext>
            </a:extLst>
          </p:cNvPr>
          <p:cNvSpPr/>
          <p:nvPr/>
        </p:nvSpPr>
        <p:spPr>
          <a:xfrm rot="1264115">
            <a:off x="4981593" y="4656210"/>
            <a:ext cx="1367139" cy="335078"/>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xmlns="" id="{C3A7F82A-B77B-4996-9583-1BA69752A321}"/>
              </a:ext>
            </a:extLst>
          </p:cNvPr>
          <p:cNvSpPr txBox="1"/>
          <p:nvPr/>
        </p:nvSpPr>
        <p:spPr>
          <a:xfrm rot="1148331">
            <a:off x="4846288" y="5189046"/>
            <a:ext cx="2538663" cy="646331"/>
          </a:xfrm>
          <a:prstGeom prst="rect">
            <a:avLst/>
          </a:prstGeom>
          <a:noFill/>
        </p:spPr>
        <p:txBody>
          <a:bodyPr wrap="square" rtlCol="0">
            <a:spAutoFit/>
          </a:bodyPr>
          <a:lstStyle/>
          <a:p>
            <a:r>
              <a:rPr lang="fr-CH" dirty="0" err="1"/>
              <a:t>adapting</a:t>
            </a:r>
            <a:r>
              <a:rPr lang="fr-CH" dirty="0"/>
              <a:t> </a:t>
            </a:r>
            <a:r>
              <a:rPr lang="fr-CH" dirty="0" err="1"/>
              <a:t>controls</a:t>
            </a:r>
            <a:r>
              <a:rPr lang="fr-CH" dirty="0"/>
              <a:t> and </a:t>
            </a:r>
            <a:r>
              <a:rPr lang="fr-CH" dirty="0" err="1"/>
              <a:t>safety</a:t>
            </a:r>
            <a:r>
              <a:rPr lang="fr-CH" dirty="0"/>
              <a:t> to future </a:t>
            </a:r>
            <a:r>
              <a:rPr lang="fr-CH" dirty="0" err="1"/>
              <a:t>systems</a:t>
            </a:r>
            <a:endParaRPr lang="en-GB" dirty="0"/>
          </a:p>
        </p:txBody>
      </p:sp>
      <p:sp>
        <p:nvSpPr>
          <p:cNvPr id="25" name="TextBox 24">
            <a:extLst>
              <a:ext uri="{FF2B5EF4-FFF2-40B4-BE49-F238E27FC236}">
                <a16:creationId xmlns:a16="http://schemas.microsoft.com/office/drawing/2014/main" xmlns="" id="{4A6FAEAD-1936-4D9A-A839-A88C5B45FDD6}"/>
              </a:ext>
            </a:extLst>
          </p:cNvPr>
          <p:cNvSpPr txBox="1"/>
          <p:nvPr/>
        </p:nvSpPr>
        <p:spPr>
          <a:xfrm>
            <a:off x="6250055" y="1324779"/>
            <a:ext cx="3010617" cy="830997"/>
          </a:xfrm>
          <a:prstGeom prst="rect">
            <a:avLst/>
          </a:prstGeom>
          <a:noFill/>
        </p:spPr>
        <p:txBody>
          <a:bodyPr wrap="square" rtlCol="0">
            <a:spAutoFit/>
          </a:bodyPr>
          <a:lstStyle/>
          <a:p>
            <a:r>
              <a:rPr lang="fr-CH" sz="2400" dirty="0" err="1"/>
              <a:t>Improvements</a:t>
            </a:r>
            <a:r>
              <a:rPr lang="fr-CH" sz="2400" dirty="0"/>
              <a:t> to </a:t>
            </a:r>
            <a:r>
              <a:rPr lang="fr-CH" sz="2400" dirty="0" err="1"/>
              <a:t>present</a:t>
            </a:r>
            <a:r>
              <a:rPr lang="fr-CH" sz="2400" dirty="0"/>
              <a:t> </a:t>
            </a:r>
            <a:r>
              <a:rPr lang="fr-CH" sz="2400" dirty="0" err="1"/>
              <a:t>facilities</a:t>
            </a:r>
            <a:endParaRPr lang="en-GB" sz="2400" dirty="0"/>
          </a:p>
        </p:txBody>
      </p:sp>
      <p:sp>
        <p:nvSpPr>
          <p:cNvPr id="27" name="TextBox 26">
            <a:extLst>
              <a:ext uri="{FF2B5EF4-FFF2-40B4-BE49-F238E27FC236}">
                <a16:creationId xmlns:a16="http://schemas.microsoft.com/office/drawing/2014/main" xmlns="" id="{F078811E-2E82-487F-A665-DB02E2923D94}"/>
              </a:ext>
            </a:extLst>
          </p:cNvPr>
          <p:cNvSpPr txBox="1"/>
          <p:nvPr/>
        </p:nvSpPr>
        <p:spPr>
          <a:xfrm>
            <a:off x="9986583" y="2155776"/>
            <a:ext cx="2013036" cy="1569660"/>
          </a:xfrm>
          <a:prstGeom prst="rect">
            <a:avLst/>
          </a:prstGeom>
          <a:noFill/>
        </p:spPr>
        <p:txBody>
          <a:bodyPr wrap="square" rtlCol="0">
            <a:spAutoFit/>
          </a:bodyPr>
          <a:lstStyle/>
          <a:p>
            <a:r>
              <a:rPr lang="fr-CH" sz="2400" dirty="0" err="1"/>
              <a:t>Improvements</a:t>
            </a:r>
            <a:r>
              <a:rPr lang="fr-CH" sz="2400" dirty="0"/>
              <a:t> to </a:t>
            </a:r>
            <a:r>
              <a:rPr lang="fr-CH" sz="2400" dirty="0" err="1"/>
              <a:t>radiobiological</a:t>
            </a:r>
            <a:r>
              <a:rPr lang="fr-CH" sz="2400" dirty="0"/>
              <a:t> </a:t>
            </a:r>
            <a:r>
              <a:rPr lang="fr-CH" sz="2400" dirty="0" err="1"/>
              <a:t>experiments</a:t>
            </a:r>
            <a:endParaRPr lang="en-GB" sz="2400" dirty="0"/>
          </a:p>
        </p:txBody>
      </p:sp>
      <p:sp>
        <p:nvSpPr>
          <p:cNvPr id="29" name="Arrow: Curved Down 28">
            <a:extLst>
              <a:ext uri="{FF2B5EF4-FFF2-40B4-BE49-F238E27FC236}">
                <a16:creationId xmlns:a16="http://schemas.microsoft.com/office/drawing/2014/main" xmlns="" id="{DF339667-6D86-49F2-B6E5-B0F0E15B5A1B}"/>
              </a:ext>
            </a:extLst>
          </p:cNvPr>
          <p:cNvSpPr/>
          <p:nvPr/>
        </p:nvSpPr>
        <p:spPr>
          <a:xfrm>
            <a:off x="7307804" y="3196807"/>
            <a:ext cx="1275348" cy="646331"/>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0" name="Arrow: Curved Up 29">
            <a:extLst>
              <a:ext uri="{FF2B5EF4-FFF2-40B4-BE49-F238E27FC236}">
                <a16:creationId xmlns:a16="http://schemas.microsoft.com/office/drawing/2014/main" xmlns="" id="{2228779B-E0A8-4585-8494-2C6EDF51067F}"/>
              </a:ext>
            </a:extLst>
          </p:cNvPr>
          <p:cNvSpPr/>
          <p:nvPr/>
        </p:nvSpPr>
        <p:spPr>
          <a:xfrm flipH="1">
            <a:off x="7216024" y="3815031"/>
            <a:ext cx="1264004" cy="584739"/>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1" name="Arrow: Left-Right 30">
            <a:extLst>
              <a:ext uri="{FF2B5EF4-FFF2-40B4-BE49-F238E27FC236}">
                <a16:creationId xmlns:a16="http://schemas.microsoft.com/office/drawing/2014/main" xmlns="" id="{FE842ECA-C0DA-4654-803E-11F650C83EE1}"/>
              </a:ext>
            </a:extLst>
          </p:cNvPr>
          <p:cNvSpPr/>
          <p:nvPr/>
        </p:nvSpPr>
        <p:spPr>
          <a:xfrm>
            <a:off x="9365538" y="3456177"/>
            <a:ext cx="561554" cy="497925"/>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Arrow: Left-Right 31">
            <a:extLst>
              <a:ext uri="{FF2B5EF4-FFF2-40B4-BE49-F238E27FC236}">
                <a16:creationId xmlns:a16="http://schemas.microsoft.com/office/drawing/2014/main" xmlns="" id="{2BAB9E73-FB42-4FBD-B359-AA9BEB6A7EF4}"/>
              </a:ext>
            </a:extLst>
          </p:cNvPr>
          <p:cNvSpPr/>
          <p:nvPr/>
        </p:nvSpPr>
        <p:spPr>
          <a:xfrm rot="20321292">
            <a:off x="4984419" y="3440268"/>
            <a:ext cx="2218636" cy="335078"/>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Arrow: Right 32">
            <a:extLst>
              <a:ext uri="{FF2B5EF4-FFF2-40B4-BE49-F238E27FC236}">
                <a16:creationId xmlns:a16="http://schemas.microsoft.com/office/drawing/2014/main" xmlns="" id="{A9B7DD5D-FDAB-48CD-9002-FAD9C20714FA}"/>
              </a:ext>
            </a:extLst>
          </p:cNvPr>
          <p:cNvSpPr/>
          <p:nvPr/>
        </p:nvSpPr>
        <p:spPr>
          <a:xfrm>
            <a:off x="2073141" y="3900627"/>
            <a:ext cx="1460883" cy="31634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Arrow: Left 33">
            <a:extLst>
              <a:ext uri="{FF2B5EF4-FFF2-40B4-BE49-F238E27FC236}">
                <a16:creationId xmlns:a16="http://schemas.microsoft.com/office/drawing/2014/main" xmlns="" id="{87F6E337-8491-4B5D-8CCF-DA7828C5B1E4}"/>
              </a:ext>
            </a:extLst>
          </p:cNvPr>
          <p:cNvSpPr/>
          <p:nvPr/>
        </p:nvSpPr>
        <p:spPr>
          <a:xfrm>
            <a:off x="2011031" y="4295344"/>
            <a:ext cx="1460882" cy="31634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TextBox 34">
            <a:extLst>
              <a:ext uri="{FF2B5EF4-FFF2-40B4-BE49-F238E27FC236}">
                <a16:creationId xmlns:a16="http://schemas.microsoft.com/office/drawing/2014/main" xmlns="" id="{6BDAD926-59A3-4BA9-840B-84E34E1F1232}"/>
              </a:ext>
            </a:extLst>
          </p:cNvPr>
          <p:cNvSpPr txBox="1"/>
          <p:nvPr/>
        </p:nvSpPr>
        <p:spPr>
          <a:xfrm rot="20276887">
            <a:off x="4983785" y="2441216"/>
            <a:ext cx="2182309" cy="1200329"/>
          </a:xfrm>
          <a:prstGeom prst="rect">
            <a:avLst/>
          </a:prstGeom>
          <a:noFill/>
        </p:spPr>
        <p:txBody>
          <a:bodyPr wrap="square" rtlCol="0">
            <a:spAutoFit/>
          </a:bodyPr>
          <a:lstStyle/>
          <a:p>
            <a:r>
              <a:rPr lang="fr-CH" dirty="0" smtClean="0"/>
              <a:t>Multi Energy Extraction </a:t>
            </a:r>
            <a:r>
              <a:rPr lang="fr-CH" dirty="0"/>
              <a:t>implementation in future facilities</a:t>
            </a:r>
            <a:endParaRPr lang="en-GB" dirty="0"/>
          </a:p>
        </p:txBody>
      </p:sp>
      <p:sp>
        <p:nvSpPr>
          <p:cNvPr id="5" name="Rounded Rectangle 4"/>
          <p:cNvSpPr/>
          <p:nvPr/>
        </p:nvSpPr>
        <p:spPr>
          <a:xfrm>
            <a:off x="3674042" y="3522543"/>
            <a:ext cx="1254920" cy="1481585"/>
          </a:xfrm>
          <a:prstGeom prst="roundRect">
            <a:avLst/>
          </a:prstGeom>
          <a:noFill/>
          <a:ln w="76200" cmpd="sng">
            <a:solidFill>
              <a:srgbClr val="E4831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9431508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99C6834-F932-4617-B8E1-3E335074C07C}"/>
              </a:ext>
            </a:extLst>
          </p:cNvPr>
          <p:cNvSpPr>
            <a:spLocks noGrp="1"/>
          </p:cNvSpPr>
          <p:nvPr>
            <p:ph type="title"/>
          </p:nvPr>
        </p:nvSpPr>
        <p:spPr/>
        <p:txBody>
          <a:bodyPr/>
          <a:lstStyle/>
          <a:p>
            <a:r>
              <a:rPr lang="fr-CH" dirty="0" err="1"/>
              <a:t>Task</a:t>
            </a:r>
            <a:r>
              <a:rPr lang="fr-CH" dirty="0"/>
              <a:t> 7.2 - </a:t>
            </a:r>
            <a:r>
              <a:rPr lang="en-GB" dirty="0"/>
              <a:t>SC Synchrotron and Advanced Components Design (SEEIIST, CERN, CNAO, MEDA) – Task Leader: E. Benedetto</a:t>
            </a:r>
          </a:p>
        </p:txBody>
      </p:sp>
      <p:sp>
        <p:nvSpPr>
          <p:cNvPr id="3" name="Content Placeholder 2">
            <a:extLst>
              <a:ext uri="{FF2B5EF4-FFF2-40B4-BE49-F238E27FC236}">
                <a16:creationId xmlns:a16="http://schemas.microsoft.com/office/drawing/2014/main" xmlns="" id="{9ABC6FB8-86D2-42FB-A026-60AEFB652BD4}"/>
              </a:ext>
            </a:extLst>
          </p:cNvPr>
          <p:cNvSpPr>
            <a:spLocks noGrp="1"/>
          </p:cNvSpPr>
          <p:nvPr>
            <p:ph idx="1"/>
          </p:nvPr>
        </p:nvSpPr>
        <p:spPr>
          <a:xfrm>
            <a:off x="179919" y="1754674"/>
            <a:ext cx="11210892" cy="3296297"/>
          </a:xfrm>
        </p:spPr>
        <p:txBody>
          <a:bodyPr>
            <a:normAutofit lnSpcReduction="10000"/>
          </a:bodyPr>
          <a:lstStyle/>
          <a:p>
            <a:pPr>
              <a:buFont typeface="Wingdings" panose="05000000000000000000" pitchFamily="2" charset="2"/>
              <a:buChar char="q"/>
            </a:pPr>
            <a:r>
              <a:rPr lang="en-GB" dirty="0"/>
              <a:t> Sub-Task 7.2.1, </a:t>
            </a:r>
            <a:r>
              <a:rPr lang="en-GB" b="1" dirty="0">
                <a:solidFill>
                  <a:srgbClr val="FF0000"/>
                </a:solidFill>
              </a:rPr>
              <a:t>Lattice for a SC synchrotron</a:t>
            </a:r>
            <a:r>
              <a:rPr lang="en-GB" dirty="0"/>
              <a:t>: definition of an appropriate lattice using the SC magnet design defined in WP8, including modelling of magnets and particle tracking for long-term stability (SEEIIST, CERN).</a:t>
            </a:r>
          </a:p>
          <a:p>
            <a:pPr>
              <a:buFont typeface="Wingdings" panose="05000000000000000000" pitchFamily="2" charset="2"/>
              <a:buChar char="q"/>
            </a:pPr>
            <a:r>
              <a:rPr lang="en-GB" dirty="0"/>
              <a:t> Sub-Task 7.2.2, </a:t>
            </a:r>
            <a:r>
              <a:rPr lang="en-GB" b="1" dirty="0">
                <a:solidFill>
                  <a:srgbClr val="FF0000"/>
                </a:solidFill>
              </a:rPr>
              <a:t>Multi-turn injection </a:t>
            </a:r>
            <a:r>
              <a:rPr lang="en-GB" dirty="0"/>
              <a:t>in resistive and SC synchrotrons: conceptual design of the multi-turn injection of 10</a:t>
            </a:r>
            <a:r>
              <a:rPr lang="en-GB" baseline="30000" dirty="0"/>
              <a:t>10</a:t>
            </a:r>
            <a:r>
              <a:rPr lang="en-GB" dirty="0"/>
              <a:t> ions per pulse into a reference synchrotron with resistive magnets, and in the SC synchrotron (SEEIIST, CERN, CNAO).</a:t>
            </a:r>
          </a:p>
          <a:p>
            <a:pPr>
              <a:buFont typeface="Wingdings" panose="05000000000000000000" pitchFamily="2" charset="2"/>
              <a:buChar char="q"/>
            </a:pPr>
            <a:r>
              <a:rPr lang="en-GB" dirty="0"/>
              <a:t> Sub-Task 7.2.3, </a:t>
            </a:r>
            <a:r>
              <a:rPr lang="en-GB" b="1" dirty="0">
                <a:solidFill>
                  <a:srgbClr val="FF0000"/>
                </a:solidFill>
              </a:rPr>
              <a:t>Extraction and beam transport</a:t>
            </a:r>
            <a:r>
              <a:rPr lang="en-GB" dirty="0"/>
              <a:t>: conceptual design of slow and fast extraction for different treatment options and for experimental research, in coordination with beam transport and delivery teams, for a synchrotron with resistive magnets and with SC magnets (SEEIIST, CERN, CNAO).</a:t>
            </a:r>
          </a:p>
          <a:p>
            <a:pPr>
              <a:buFont typeface="Wingdings" panose="05000000000000000000" pitchFamily="2" charset="2"/>
              <a:buChar char="q"/>
            </a:pPr>
            <a:r>
              <a:rPr lang="en-GB" dirty="0"/>
              <a:t> Sub-Task 7.2.4, </a:t>
            </a:r>
            <a:r>
              <a:rPr lang="en-GB" b="1" dirty="0">
                <a:solidFill>
                  <a:srgbClr val="FF0000"/>
                </a:solidFill>
              </a:rPr>
              <a:t>Longitudinal and transverse beam dynamics</a:t>
            </a:r>
            <a:r>
              <a:rPr lang="en-GB" dirty="0"/>
              <a:t> studies and assessment: preliminary analysis of acceleration, collective effects, space charge, intra-beam scattering and collimation (SEEIIST).</a:t>
            </a:r>
          </a:p>
          <a:p>
            <a:endParaRPr lang="en-GB" dirty="0"/>
          </a:p>
        </p:txBody>
      </p:sp>
      <p:sp>
        <p:nvSpPr>
          <p:cNvPr id="4" name="Date Placeholder 3">
            <a:extLst>
              <a:ext uri="{FF2B5EF4-FFF2-40B4-BE49-F238E27FC236}">
                <a16:creationId xmlns:a16="http://schemas.microsoft.com/office/drawing/2014/main" xmlns="" id="{EDED73CD-C71D-4891-A3AF-8CD982D7D32E}"/>
              </a:ext>
            </a:extLst>
          </p:cNvPr>
          <p:cNvSpPr>
            <a:spLocks noGrp="1"/>
          </p:cNvSpPr>
          <p:nvPr>
            <p:ph type="dt" sz="half" idx="10"/>
          </p:nvPr>
        </p:nvSpPr>
        <p:spPr/>
        <p:txBody>
          <a:bodyPr/>
          <a:lstStyle/>
          <a:p>
            <a:fld id="{2F5F5B08-F7E1-47E3-AC3C-9CB5582ACB44}" type="datetime1">
              <a:rPr lang="it-IT" smtClean="0"/>
              <a:t>02/06/21</a:t>
            </a:fld>
            <a:endParaRPr lang="it-IT"/>
          </a:p>
        </p:txBody>
      </p:sp>
      <p:sp>
        <p:nvSpPr>
          <p:cNvPr id="5" name="Slide Number Placeholder 4">
            <a:extLst>
              <a:ext uri="{FF2B5EF4-FFF2-40B4-BE49-F238E27FC236}">
                <a16:creationId xmlns:a16="http://schemas.microsoft.com/office/drawing/2014/main" xmlns="" id="{CC74FF37-20BD-44B7-AEC5-8D094BBB2F19}"/>
              </a:ext>
            </a:extLst>
          </p:cNvPr>
          <p:cNvSpPr>
            <a:spLocks noGrp="1"/>
          </p:cNvSpPr>
          <p:nvPr>
            <p:ph type="sldNum" sz="quarter" idx="12"/>
          </p:nvPr>
        </p:nvSpPr>
        <p:spPr/>
        <p:txBody>
          <a:bodyPr/>
          <a:lstStyle/>
          <a:p>
            <a:fld id="{57A0FA2E-2223-4FE8-9E15-7906F6757A08}" type="slidenum">
              <a:rPr lang="it-IT" smtClean="0"/>
              <a:pPr/>
              <a:t>6</a:t>
            </a:fld>
            <a:endParaRPr lang="it-IT" dirty="0"/>
          </a:p>
        </p:txBody>
      </p:sp>
      <p:pic>
        <p:nvPicPr>
          <p:cNvPr id="11" name="Picture 10">
            <a:extLst>
              <a:ext uri="{FF2B5EF4-FFF2-40B4-BE49-F238E27FC236}">
                <a16:creationId xmlns:a16="http://schemas.microsoft.com/office/drawing/2014/main" xmlns="" id="{FF902A5D-90B8-4F06-9D56-0AC83ED351D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63325" b="7460"/>
          <a:stretch/>
        </p:blipFill>
        <p:spPr>
          <a:xfrm>
            <a:off x="1822916" y="4992695"/>
            <a:ext cx="7924897" cy="721991"/>
          </a:xfrm>
          <a:prstGeom prst="rect">
            <a:avLst/>
          </a:prstGeom>
          <a:ln>
            <a:solidFill>
              <a:srgbClr val="E48312"/>
            </a:solidFill>
          </a:ln>
        </p:spPr>
      </p:pic>
      <p:sp>
        <p:nvSpPr>
          <p:cNvPr id="6" name="TextBox 5"/>
          <p:cNvSpPr txBox="1"/>
          <p:nvPr/>
        </p:nvSpPr>
        <p:spPr>
          <a:xfrm>
            <a:off x="7741192" y="1375754"/>
            <a:ext cx="3734521" cy="1477328"/>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dirty="0" smtClean="0"/>
              <a:t>Focus on SC-magnet synchrotron, but lot of R&amp;D on improvement of “conventional” synchrotrons on</a:t>
            </a:r>
          </a:p>
          <a:p>
            <a:r>
              <a:rPr lang="en-US" dirty="0" smtClean="0"/>
              <a:t>optics, higher intensity </a:t>
            </a:r>
            <a:r>
              <a:rPr lang="en-US" dirty="0"/>
              <a:t>and </a:t>
            </a:r>
            <a:r>
              <a:rPr lang="en-US" dirty="0" smtClean="0"/>
              <a:t>extraction: multi-energy &amp; FLASH   </a:t>
            </a:r>
            <a:endParaRPr lang="en-US" dirty="0"/>
          </a:p>
        </p:txBody>
      </p:sp>
    </p:spTree>
    <p:extLst>
      <p:ext uri="{BB962C8B-B14F-4D97-AF65-F5344CB8AC3E}">
        <p14:creationId xmlns:p14="http://schemas.microsoft.com/office/powerpoint/2010/main" val="23763743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9E1D2D9-A7A3-4805-8A68-A3FB2EB9BFFA}"/>
              </a:ext>
            </a:extLst>
          </p:cNvPr>
          <p:cNvSpPr>
            <a:spLocks noGrp="1"/>
          </p:cNvSpPr>
          <p:nvPr>
            <p:ph type="title"/>
          </p:nvPr>
        </p:nvSpPr>
        <p:spPr/>
        <p:txBody>
          <a:bodyPr/>
          <a:lstStyle/>
          <a:p>
            <a:r>
              <a:rPr lang="fr-CH" dirty="0" err="1"/>
              <a:t>Task</a:t>
            </a:r>
            <a:r>
              <a:rPr lang="fr-CH" dirty="0"/>
              <a:t> 7.3 - </a:t>
            </a:r>
            <a:r>
              <a:rPr lang="fr-CH" dirty="0" err="1"/>
              <a:t>Operational</a:t>
            </a:r>
            <a:r>
              <a:rPr lang="fr-CH" dirty="0"/>
              <a:t> modes, </a:t>
            </a:r>
            <a:r>
              <a:rPr lang="fr-CH" dirty="0" err="1"/>
              <a:t>beam</a:t>
            </a:r>
            <a:r>
              <a:rPr lang="fr-CH" dirty="0"/>
              <a:t> transport and instrumentation (SEEIIST, CERN, CNAO, MEDA) – </a:t>
            </a:r>
            <a:r>
              <a:rPr lang="fr-CH" dirty="0" err="1"/>
              <a:t>Task</a:t>
            </a:r>
            <a:r>
              <a:rPr lang="fr-CH" dirty="0"/>
              <a:t> Leader: M. Sapinski</a:t>
            </a:r>
            <a:endParaRPr lang="en-GB" dirty="0"/>
          </a:p>
        </p:txBody>
      </p:sp>
      <p:sp>
        <p:nvSpPr>
          <p:cNvPr id="3" name="Content Placeholder 2">
            <a:extLst>
              <a:ext uri="{FF2B5EF4-FFF2-40B4-BE49-F238E27FC236}">
                <a16:creationId xmlns:a16="http://schemas.microsoft.com/office/drawing/2014/main" xmlns="" id="{3612354D-BE8C-4630-A182-67D967B6431A}"/>
              </a:ext>
            </a:extLst>
          </p:cNvPr>
          <p:cNvSpPr>
            <a:spLocks noGrp="1"/>
          </p:cNvSpPr>
          <p:nvPr>
            <p:ph idx="1"/>
          </p:nvPr>
        </p:nvSpPr>
        <p:spPr>
          <a:xfrm>
            <a:off x="541536" y="1845734"/>
            <a:ext cx="11073409" cy="2560803"/>
          </a:xfrm>
        </p:spPr>
        <p:txBody>
          <a:bodyPr>
            <a:normAutofit/>
          </a:bodyPr>
          <a:lstStyle/>
          <a:p>
            <a:pPr>
              <a:buFont typeface="Wingdings" panose="05000000000000000000" pitchFamily="2" charset="2"/>
              <a:buChar char="q"/>
            </a:pPr>
            <a:r>
              <a:rPr lang="en-GB" dirty="0"/>
              <a:t> Sub-Task 7.3.1, </a:t>
            </a:r>
            <a:r>
              <a:rPr lang="en-GB" b="1" dirty="0">
                <a:solidFill>
                  <a:srgbClr val="FF0000"/>
                </a:solidFill>
              </a:rPr>
              <a:t>Operational modes</a:t>
            </a:r>
            <a:r>
              <a:rPr lang="en-GB" dirty="0"/>
              <a:t>: identification of specific requirements and challenges in operation due to switching between therapy and research operation modes (for the sources, injector linac, ring and transfer lines) (SEEIIST, CNAO, MEDA).</a:t>
            </a:r>
          </a:p>
          <a:p>
            <a:pPr>
              <a:buFont typeface="Wingdings" panose="05000000000000000000" pitchFamily="2" charset="2"/>
              <a:buChar char="q"/>
            </a:pPr>
            <a:r>
              <a:rPr lang="en-GB" dirty="0"/>
              <a:t> Sub-Task 7.3.2, </a:t>
            </a:r>
            <a:r>
              <a:rPr lang="en-GB" b="1" dirty="0">
                <a:solidFill>
                  <a:srgbClr val="FF0000"/>
                </a:solidFill>
              </a:rPr>
              <a:t>Beam transport lines</a:t>
            </a:r>
            <a:r>
              <a:rPr lang="en-GB" dirty="0"/>
              <a:t>: definition of improved layouts of the transport lines to the experimental and clinical treatment areas, with special attention to safety due to switching between the 2 modes, e.g. beam-dump, shielding (SEEIIST, MEDA, CNAO).</a:t>
            </a:r>
          </a:p>
          <a:p>
            <a:pPr>
              <a:buFont typeface="Wingdings" panose="05000000000000000000" pitchFamily="2" charset="2"/>
              <a:buChar char="q"/>
            </a:pPr>
            <a:r>
              <a:rPr lang="en-GB" dirty="0"/>
              <a:t> Sub-Task 7.3.3, </a:t>
            </a:r>
            <a:r>
              <a:rPr lang="en-GB" b="1" dirty="0">
                <a:solidFill>
                  <a:srgbClr val="FF0000"/>
                </a:solidFill>
              </a:rPr>
              <a:t>Beam instrumentation and QA</a:t>
            </a:r>
            <a:r>
              <a:rPr lang="en-GB" dirty="0"/>
              <a:t>: identification of advanced beam instrumentation options and of their possible application to present and future medical synchrotrons (SEEIIST, MEDA).</a:t>
            </a:r>
          </a:p>
          <a:p>
            <a:endParaRPr lang="en-GB" dirty="0"/>
          </a:p>
        </p:txBody>
      </p:sp>
      <p:sp>
        <p:nvSpPr>
          <p:cNvPr id="4" name="Date Placeholder 3">
            <a:extLst>
              <a:ext uri="{FF2B5EF4-FFF2-40B4-BE49-F238E27FC236}">
                <a16:creationId xmlns:a16="http://schemas.microsoft.com/office/drawing/2014/main" xmlns="" id="{B7B9A0A0-ED7E-4327-8898-A5B420DB464A}"/>
              </a:ext>
            </a:extLst>
          </p:cNvPr>
          <p:cNvSpPr>
            <a:spLocks noGrp="1"/>
          </p:cNvSpPr>
          <p:nvPr>
            <p:ph type="dt" sz="half" idx="10"/>
          </p:nvPr>
        </p:nvSpPr>
        <p:spPr/>
        <p:txBody>
          <a:bodyPr/>
          <a:lstStyle/>
          <a:p>
            <a:fld id="{2F5F5B08-F7E1-47E3-AC3C-9CB5582ACB44}" type="datetime1">
              <a:rPr lang="it-IT" smtClean="0"/>
              <a:t>02/06/21</a:t>
            </a:fld>
            <a:endParaRPr lang="it-IT"/>
          </a:p>
        </p:txBody>
      </p:sp>
      <p:sp>
        <p:nvSpPr>
          <p:cNvPr id="5" name="Slide Number Placeholder 4">
            <a:extLst>
              <a:ext uri="{FF2B5EF4-FFF2-40B4-BE49-F238E27FC236}">
                <a16:creationId xmlns:a16="http://schemas.microsoft.com/office/drawing/2014/main" xmlns="" id="{0491BC65-CB71-46FD-811F-18B5FD02D6D4}"/>
              </a:ext>
            </a:extLst>
          </p:cNvPr>
          <p:cNvSpPr>
            <a:spLocks noGrp="1"/>
          </p:cNvSpPr>
          <p:nvPr>
            <p:ph type="sldNum" sz="quarter" idx="12"/>
          </p:nvPr>
        </p:nvSpPr>
        <p:spPr/>
        <p:txBody>
          <a:bodyPr/>
          <a:lstStyle/>
          <a:p>
            <a:fld id="{57A0FA2E-2223-4FE8-9E15-7906F6757A08}" type="slidenum">
              <a:rPr lang="it-IT" smtClean="0"/>
              <a:pPr/>
              <a:t>7</a:t>
            </a:fld>
            <a:endParaRPr lang="it-IT" dirty="0"/>
          </a:p>
        </p:txBody>
      </p:sp>
      <p:pic>
        <p:nvPicPr>
          <p:cNvPr id="6" name="Picture 5">
            <a:extLst>
              <a:ext uri="{FF2B5EF4-FFF2-40B4-BE49-F238E27FC236}">
                <a16:creationId xmlns:a16="http://schemas.microsoft.com/office/drawing/2014/main" xmlns="" id="{ECCFB07F-8E23-4B29-95F9-7C0D3DA5030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42089" b="47845"/>
          <a:stretch/>
        </p:blipFill>
        <p:spPr>
          <a:xfrm>
            <a:off x="1934718" y="4934285"/>
            <a:ext cx="8322564" cy="261257"/>
          </a:xfrm>
          <a:prstGeom prst="rect">
            <a:avLst/>
          </a:prstGeom>
          <a:ln>
            <a:solidFill>
              <a:srgbClr val="E48312"/>
            </a:solidFill>
          </a:ln>
        </p:spPr>
      </p:pic>
      <p:sp>
        <p:nvSpPr>
          <p:cNvPr id="7" name="TextBox 6"/>
          <p:cNvSpPr txBox="1"/>
          <p:nvPr/>
        </p:nvSpPr>
        <p:spPr>
          <a:xfrm>
            <a:off x="6413510" y="1436227"/>
            <a:ext cx="5666985" cy="646331"/>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marL="285750" indent="-285750">
              <a:buFontTx/>
              <a:buChar char="•"/>
            </a:pPr>
            <a:r>
              <a:rPr lang="en-US" dirty="0" smtClean="0"/>
              <a:t>(fast &amp; safe) switch between therapy and research</a:t>
            </a:r>
          </a:p>
          <a:p>
            <a:pPr marL="285750" indent="-285750">
              <a:buFontTx/>
              <a:buChar char="•"/>
            </a:pPr>
            <a:r>
              <a:rPr lang="en-US" dirty="0" smtClean="0"/>
              <a:t>what you cannot see you cannot control</a:t>
            </a:r>
          </a:p>
        </p:txBody>
      </p:sp>
    </p:spTree>
    <p:extLst>
      <p:ext uri="{BB962C8B-B14F-4D97-AF65-F5344CB8AC3E}">
        <p14:creationId xmlns:p14="http://schemas.microsoft.com/office/powerpoint/2010/main" val="271286829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C0346D2-2F81-4322-A126-862F8269D41C}"/>
              </a:ext>
            </a:extLst>
          </p:cNvPr>
          <p:cNvSpPr>
            <a:spLocks noGrp="1"/>
          </p:cNvSpPr>
          <p:nvPr>
            <p:ph type="title"/>
          </p:nvPr>
        </p:nvSpPr>
        <p:spPr>
          <a:xfrm>
            <a:off x="541537" y="286603"/>
            <a:ext cx="11073409" cy="1135797"/>
          </a:xfrm>
        </p:spPr>
        <p:txBody>
          <a:bodyPr/>
          <a:lstStyle/>
          <a:p>
            <a:r>
              <a:rPr lang="fr-CH" dirty="0" err="1"/>
              <a:t>Task</a:t>
            </a:r>
            <a:r>
              <a:rPr lang="fr-CH" dirty="0"/>
              <a:t> 7.4 - </a:t>
            </a:r>
            <a:r>
              <a:rPr lang="fr-CH" dirty="0" err="1"/>
              <a:t>Injector</a:t>
            </a:r>
            <a:r>
              <a:rPr lang="fr-CH" dirty="0"/>
              <a:t> Linac Design (BEVA, CERN, SEEIIST). </a:t>
            </a:r>
            <a:br>
              <a:rPr lang="fr-CH" dirty="0"/>
            </a:br>
            <a:r>
              <a:rPr lang="fr-CH" dirty="0" err="1"/>
              <a:t>Task</a:t>
            </a:r>
            <a:r>
              <a:rPr lang="fr-CH" dirty="0"/>
              <a:t> Leader: U. Ratzinger</a:t>
            </a:r>
            <a:endParaRPr lang="en-GB" dirty="0"/>
          </a:p>
        </p:txBody>
      </p:sp>
      <p:sp>
        <p:nvSpPr>
          <p:cNvPr id="3" name="Content Placeholder 2">
            <a:extLst>
              <a:ext uri="{FF2B5EF4-FFF2-40B4-BE49-F238E27FC236}">
                <a16:creationId xmlns:a16="http://schemas.microsoft.com/office/drawing/2014/main" xmlns="" id="{D6A746CD-45BE-48D9-B392-8E0DE2420DF2}"/>
              </a:ext>
            </a:extLst>
          </p:cNvPr>
          <p:cNvSpPr>
            <a:spLocks noGrp="1"/>
          </p:cNvSpPr>
          <p:nvPr>
            <p:ph idx="1"/>
          </p:nvPr>
        </p:nvSpPr>
        <p:spPr>
          <a:xfrm>
            <a:off x="462436" y="1832355"/>
            <a:ext cx="11485723" cy="4001613"/>
          </a:xfrm>
        </p:spPr>
        <p:txBody>
          <a:bodyPr>
            <a:normAutofit/>
          </a:bodyPr>
          <a:lstStyle/>
          <a:p>
            <a:pPr indent="-180000">
              <a:buFont typeface="Wingdings" panose="05000000000000000000" pitchFamily="2" charset="2"/>
              <a:buChar char="q"/>
            </a:pPr>
            <a:r>
              <a:rPr lang="en-GB" dirty="0"/>
              <a:t> analysis of </a:t>
            </a:r>
            <a:r>
              <a:rPr lang="en-GB" b="1" dirty="0">
                <a:solidFill>
                  <a:srgbClr val="FF0000"/>
                </a:solidFill>
              </a:rPr>
              <a:t>heavy ion source options </a:t>
            </a:r>
            <a:r>
              <a:rPr lang="en-GB" dirty="0"/>
              <a:t>for high ion intensity and selection of new designs to improve performance of present and future ion therapy and research infrastructures;</a:t>
            </a:r>
          </a:p>
          <a:p>
            <a:pPr indent="-180000">
              <a:buFont typeface="Wingdings" panose="05000000000000000000" pitchFamily="2" charset="2"/>
              <a:buChar char="q"/>
            </a:pPr>
            <a:r>
              <a:rPr lang="en-GB" dirty="0"/>
              <a:t> conceptual </a:t>
            </a:r>
            <a:r>
              <a:rPr lang="en-GB" b="1" dirty="0">
                <a:solidFill>
                  <a:srgbClr val="FF0000"/>
                </a:solidFill>
              </a:rPr>
              <a:t>design of a 325 MHz </a:t>
            </a:r>
            <a:r>
              <a:rPr lang="en-GB" b="1" dirty="0" smtClean="0">
                <a:solidFill>
                  <a:srgbClr val="FF0000"/>
                </a:solidFill>
              </a:rPr>
              <a:t>10 </a:t>
            </a:r>
            <a:r>
              <a:rPr lang="en-GB" b="1" dirty="0">
                <a:solidFill>
                  <a:srgbClr val="FF0000"/>
                </a:solidFill>
              </a:rPr>
              <a:t>MeV/u multiple ion injector</a:t>
            </a:r>
            <a:r>
              <a:rPr lang="en-GB" dirty="0"/>
              <a:t>: stripping energy optimisation, RFQ energy, RF system design, accelerating structure design and preliminary beam optics design. Comparison with layout, cost and performance of a </a:t>
            </a:r>
            <a:r>
              <a:rPr lang="en-GB" b="1" dirty="0">
                <a:solidFill>
                  <a:srgbClr val="FF0000"/>
                </a:solidFill>
              </a:rPr>
              <a:t>217 MHz injector </a:t>
            </a:r>
            <a:r>
              <a:rPr lang="en-GB" dirty="0"/>
              <a:t>with improvements against the existing standard injector;</a:t>
            </a:r>
          </a:p>
          <a:p>
            <a:pPr indent="-180000">
              <a:buFont typeface="Wingdings" panose="05000000000000000000" pitchFamily="2" charset="2"/>
              <a:buChar char="q"/>
            </a:pPr>
            <a:r>
              <a:rPr lang="en-GB" dirty="0"/>
              <a:t> </a:t>
            </a:r>
            <a:r>
              <a:rPr lang="en-GB" b="1" dirty="0">
                <a:solidFill>
                  <a:srgbClr val="FF0000"/>
                </a:solidFill>
              </a:rPr>
              <a:t>detailed design of the preferred option </a:t>
            </a:r>
            <a:r>
              <a:rPr lang="en-GB" dirty="0"/>
              <a:t>(325 MHz or 217 MHz), with final beam optics design and overall design of RF accelerating structures, of amplifier system, and of instrumentation layout. Analysis of the impact on the design of a </a:t>
            </a:r>
            <a:r>
              <a:rPr lang="en-GB" b="1" dirty="0">
                <a:solidFill>
                  <a:srgbClr val="FF0000"/>
                </a:solidFill>
              </a:rPr>
              <a:t>double operation mode</a:t>
            </a:r>
            <a:r>
              <a:rPr lang="en-GB" dirty="0"/>
              <a:t>, for injection into the synchrotron and using additional beam pulses for production of experimental radioisotopes for imaging and therapy.</a:t>
            </a:r>
          </a:p>
          <a:p>
            <a:endParaRPr lang="en-GB" dirty="0"/>
          </a:p>
        </p:txBody>
      </p:sp>
      <p:sp>
        <p:nvSpPr>
          <p:cNvPr id="4" name="Date Placeholder 3">
            <a:extLst>
              <a:ext uri="{FF2B5EF4-FFF2-40B4-BE49-F238E27FC236}">
                <a16:creationId xmlns:a16="http://schemas.microsoft.com/office/drawing/2014/main" xmlns="" id="{74B0BDAE-1370-4811-861C-8E599F3CEA09}"/>
              </a:ext>
            </a:extLst>
          </p:cNvPr>
          <p:cNvSpPr>
            <a:spLocks noGrp="1"/>
          </p:cNvSpPr>
          <p:nvPr>
            <p:ph type="dt" sz="half" idx="10"/>
          </p:nvPr>
        </p:nvSpPr>
        <p:spPr/>
        <p:txBody>
          <a:bodyPr/>
          <a:lstStyle/>
          <a:p>
            <a:fld id="{2F5F5B08-F7E1-47E3-AC3C-9CB5582ACB44}" type="datetime1">
              <a:rPr lang="it-IT" smtClean="0"/>
              <a:t>02/06/21</a:t>
            </a:fld>
            <a:endParaRPr lang="it-IT"/>
          </a:p>
        </p:txBody>
      </p:sp>
      <p:sp>
        <p:nvSpPr>
          <p:cNvPr id="5" name="Slide Number Placeholder 4">
            <a:extLst>
              <a:ext uri="{FF2B5EF4-FFF2-40B4-BE49-F238E27FC236}">
                <a16:creationId xmlns:a16="http://schemas.microsoft.com/office/drawing/2014/main" xmlns="" id="{822EBF90-CD3E-4A3E-869B-0CE0450015D9}"/>
              </a:ext>
            </a:extLst>
          </p:cNvPr>
          <p:cNvSpPr>
            <a:spLocks noGrp="1"/>
          </p:cNvSpPr>
          <p:nvPr>
            <p:ph type="sldNum" sz="quarter" idx="12"/>
          </p:nvPr>
        </p:nvSpPr>
        <p:spPr/>
        <p:txBody>
          <a:bodyPr/>
          <a:lstStyle/>
          <a:p>
            <a:fld id="{57A0FA2E-2223-4FE8-9E15-7906F6757A08}" type="slidenum">
              <a:rPr lang="it-IT" smtClean="0"/>
              <a:pPr/>
              <a:t>8</a:t>
            </a:fld>
            <a:endParaRPr lang="it-IT" dirty="0"/>
          </a:p>
        </p:txBody>
      </p:sp>
      <p:pic>
        <p:nvPicPr>
          <p:cNvPr id="8" name="Picture 7">
            <a:extLst>
              <a:ext uri="{FF2B5EF4-FFF2-40B4-BE49-F238E27FC236}">
                <a16:creationId xmlns:a16="http://schemas.microsoft.com/office/drawing/2014/main" xmlns="" id="{B2745D9F-A179-4AC5-BD30-C327165947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3498" y="4604621"/>
            <a:ext cx="2828948" cy="1385802"/>
          </a:xfrm>
          <a:prstGeom prst="rect">
            <a:avLst/>
          </a:prstGeom>
        </p:spPr>
      </p:pic>
      <p:pic>
        <p:nvPicPr>
          <p:cNvPr id="10" name="Picture 9">
            <a:extLst>
              <a:ext uri="{FF2B5EF4-FFF2-40B4-BE49-F238E27FC236}">
                <a16:creationId xmlns:a16="http://schemas.microsoft.com/office/drawing/2014/main" xmlns="" id="{9848B7D0-2A02-4FD3-925D-5129ED757D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V="1">
            <a:off x="3569551" y="5077098"/>
            <a:ext cx="3049279" cy="978436"/>
          </a:xfrm>
          <a:prstGeom prst="rect">
            <a:avLst/>
          </a:prstGeom>
        </p:spPr>
      </p:pic>
      <p:pic>
        <p:nvPicPr>
          <p:cNvPr id="7" name="Picture 6">
            <a:extLst>
              <a:ext uri="{FF2B5EF4-FFF2-40B4-BE49-F238E27FC236}">
                <a16:creationId xmlns:a16="http://schemas.microsoft.com/office/drawing/2014/main" xmlns="" id="{D295947E-75F0-4103-89C5-4F5B37EB00B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508" t="21122" r="508" b="58829"/>
          <a:stretch/>
        </p:blipFill>
        <p:spPr>
          <a:xfrm>
            <a:off x="3792700" y="4556744"/>
            <a:ext cx="8322564" cy="520354"/>
          </a:xfrm>
          <a:prstGeom prst="rect">
            <a:avLst/>
          </a:prstGeom>
          <a:ln>
            <a:solidFill>
              <a:srgbClr val="E48312"/>
            </a:solidFill>
          </a:ln>
        </p:spPr>
      </p:pic>
      <p:sp>
        <p:nvSpPr>
          <p:cNvPr id="9" name="TextBox 8"/>
          <p:cNvSpPr txBox="1"/>
          <p:nvPr/>
        </p:nvSpPr>
        <p:spPr>
          <a:xfrm>
            <a:off x="8693721" y="1315281"/>
            <a:ext cx="2812231" cy="646331"/>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dirty="0" smtClean="0"/>
              <a:t>Compact, cheaper and reaching higher current</a:t>
            </a:r>
            <a:endParaRPr lang="en-US" dirty="0"/>
          </a:p>
        </p:txBody>
      </p:sp>
      <p:sp>
        <p:nvSpPr>
          <p:cNvPr id="6" name="TextBox 5"/>
          <p:cNvSpPr txBox="1"/>
          <p:nvPr/>
        </p:nvSpPr>
        <p:spPr>
          <a:xfrm>
            <a:off x="8255256" y="136063"/>
            <a:ext cx="2133442" cy="369332"/>
          </a:xfrm>
          <a:prstGeom prst="rect">
            <a:avLst/>
          </a:prstGeom>
          <a:solidFill>
            <a:schemeClr val="tx2">
              <a:lumMod val="40000"/>
              <a:lumOff val="60000"/>
            </a:schemeClr>
          </a:solidFill>
        </p:spPr>
        <p:txBody>
          <a:bodyPr wrap="none" rtlCol="0">
            <a:spAutoFit/>
          </a:bodyPr>
          <a:lstStyle/>
          <a:p>
            <a:r>
              <a:rPr lang="en-US" dirty="0" err="1" smtClean="0"/>
              <a:t>Mariusz</a:t>
            </a:r>
            <a:r>
              <a:rPr lang="en-US" dirty="0" smtClean="0"/>
              <a:t> contributing</a:t>
            </a:r>
            <a:endParaRPr lang="en-US" dirty="0"/>
          </a:p>
        </p:txBody>
      </p:sp>
    </p:spTree>
    <p:extLst>
      <p:ext uri="{BB962C8B-B14F-4D97-AF65-F5344CB8AC3E}">
        <p14:creationId xmlns:p14="http://schemas.microsoft.com/office/powerpoint/2010/main" val="393676964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D957626-08D5-4B22-9F99-F2F640B9927F}"/>
              </a:ext>
            </a:extLst>
          </p:cNvPr>
          <p:cNvSpPr>
            <a:spLocks noGrp="1"/>
          </p:cNvSpPr>
          <p:nvPr>
            <p:ph type="title"/>
          </p:nvPr>
        </p:nvSpPr>
        <p:spPr/>
        <p:txBody>
          <a:bodyPr/>
          <a:lstStyle/>
          <a:p>
            <a:r>
              <a:rPr lang="fr-CH" dirty="0" err="1"/>
              <a:t>Task</a:t>
            </a:r>
            <a:r>
              <a:rPr lang="fr-CH" dirty="0"/>
              <a:t> 7.5 - </a:t>
            </a:r>
            <a:r>
              <a:rPr lang="en-GB" dirty="0"/>
              <a:t>Integration of an innovative superconducting gantry: optics, mechanics, beam delivery (CNAO, CERN, SEEIIST, MEDA, RTU). Task Leader: M. Pullia</a:t>
            </a:r>
          </a:p>
        </p:txBody>
      </p:sp>
      <p:sp>
        <p:nvSpPr>
          <p:cNvPr id="3" name="Content Placeholder 2">
            <a:extLst>
              <a:ext uri="{FF2B5EF4-FFF2-40B4-BE49-F238E27FC236}">
                <a16:creationId xmlns:a16="http://schemas.microsoft.com/office/drawing/2014/main" xmlns="" id="{758D4346-1DE9-4578-8B6E-F18CEFC645EC}"/>
              </a:ext>
            </a:extLst>
          </p:cNvPr>
          <p:cNvSpPr>
            <a:spLocks noGrp="1"/>
          </p:cNvSpPr>
          <p:nvPr>
            <p:ph idx="1"/>
          </p:nvPr>
        </p:nvSpPr>
        <p:spPr>
          <a:xfrm>
            <a:off x="409191" y="1737360"/>
            <a:ext cx="9396660" cy="4158024"/>
          </a:xfrm>
        </p:spPr>
        <p:txBody>
          <a:bodyPr>
            <a:normAutofit/>
          </a:bodyPr>
          <a:lstStyle/>
          <a:p>
            <a:r>
              <a:rPr lang="en-GB" dirty="0"/>
              <a:t>Examination and comparison of the different existing conceptual gantry designs and selection of the most promising option.</a:t>
            </a:r>
          </a:p>
          <a:p>
            <a:pPr>
              <a:buFont typeface="Wingdings" panose="05000000000000000000" pitchFamily="2" charset="2"/>
              <a:buChar char="q"/>
            </a:pPr>
            <a:r>
              <a:rPr lang="en-GB" dirty="0"/>
              <a:t> Sub-Task 7.5.1, </a:t>
            </a:r>
            <a:r>
              <a:rPr lang="en-GB" b="1" dirty="0">
                <a:solidFill>
                  <a:srgbClr val="FF0000"/>
                </a:solidFill>
              </a:rPr>
              <a:t>Basic structure and mechanical design</a:t>
            </a:r>
            <a:r>
              <a:rPr lang="en-GB" dirty="0"/>
              <a:t>: After having identified the baseline conceptual design, the mechanical structure and the technical solutions of the beam transport and the magnets will be investigated in detail. This sub-Task will start from a general mechanical and optics design of the gantry to integrate actual magnet designs, beam instrumentation, dose delivery, cryogenics aspects, etc. into a detailed mechanical design. (CNAO, RTU, CERN).</a:t>
            </a:r>
          </a:p>
          <a:p>
            <a:pPr>
              <a:buFont typeface="Wingdings" panose="05000000000000000000" pitchFamily="2" charset="2"/>
              <a:buChar char="q"/>
            </a:pPr>
            <a:r>
              <a:rPr lang="en-GB" dirty="0"/>
              <a:t> Sub-Task 7.5.2 </a:t>
            </a:r>
            <a:r>
              <a:rPr lang="en-GB" b="1" dirty="0">
                <a:solidFill>
                  <a:srgbClr val="FF0000"/>
                </a:solidFill>
              </a:rPr>
              <a:t>Simulation of optics, scanning techniques</a:t>
            </a:r>
            <a:r>
              <a:rPr lang="en-GB" dirty="0"/>
              <a:t>: Global simulation and optimisation of the gantry considering optics, magnets, power converters, beam diagnostics, mechanics, dose delivery. The design shall be flexible enough to adapt the gantry optics to the existing and future facilities, and to be easily industrialised and reproduced in several units.</a:t>
            </a:r>
          </a:p>
          <a:p>
            <a:endParaRPr lang="en-GB" dirty="0"/>
          </a:p>
        </p:txBody>
      </p:sp>
      <p:sp>
        <p:nvSpPr>
          <p:cNvPr id="4" name="Date Placeholder 3">
            <a:extLst>
              <a:ext uri="{FF2B5EF4-FFF2-40B4-BE49-F238E27FC236}">
                <a16:creationId xmlns:a16="http://schemas.microsoft.com/office/drawing/2014/main" xmlns="" id="{E77BD810-BDD9-4FE0-B2CF-8F5D830FFA94}"/>
              </a:ext>
            </a:extLst>
          </p:cNvPr>
          <p:cNvSpPr>
            <a:spLocks noGrp="1"/>
          </p:cNvSpPr>
          <p:nvPr>
            <p:ph type="dt" sz="half" idx="10"/>
          </p:nvPr>
        </p:nvSpPr>
        <p:spPr/>
        <p:txBody>
          <a:bodyPr/>
          <a:lstStyle/>
          <a:p>
            <a:fld id="{2F5F5B08-F7E1-47E3-AC3C-9CB5582ACB44}" type="datetime1">
              <a:rPr lang="it-IT" smtClean="0"/>
              <a:t>02/06/21</a:t>
            </a:fld>
            <a:endParaRPr lang="it-IT"/>
          </a:p>
        </p:txBody>
      </p:sp>
      <p:sp>
        <p:nvSpPr>
          <p:cNvPr id="5" name="Slide Number Placeholder 4">
            <a:extLst>
              <a:ext uri="{FF2B5EF4-FFF2-40B4-BE49-F238E27FC236}">
                <a16:creationId xmlns:a16="http://schemas.microsoft.com/office/drawing/2014/main" xmlns="" id="{893E5371-A84F-411D-A1E7-C8550F6563E7}"/>
              </a:ext>
            </a:extLst>
          </p:cNvPr>
          <p:cNvSpPr>
            <a:spLocks noGrp="1"/>
          </p:cNvSpPr>
          <p:nvPr>
            <p:ph type="sldNum" sz="quarter" idx="12"/>
          </p:nvPr>
        </p:nvSpPr>
        <p:spPr/>
        <p:txBody>
          <a:bodyPr/>
          <a:lstStyle/>
          <a:p>
            <a:fld id="{57A0FA2E-2223-4FE8-9E15-7906F6757A08}" type="slidenum">
              <a:rPr lang="it-IT" smtClean="0"/>
              <a:pPr/>
              <a:t>9</a:t>
            </a:fld>
            <a:endParaRPr lang="it-IT" dirty="0"/>
          </a:p>
        </p:txBody>
      </p:sp>
      <p:pic>
        <p:nvPicPr>
          <p:cNvPr id="6" name="Picture 5" descr="Map&#10;&#10;Description automatically generated">
            <a:extLst>
              <a:ext uri="{FF2B5EF4-FFF2-40B4-BE49-F238E27FC236}">
                <a16:creationId xmlns:a16="http://schemas.microsoft.com/office/drawing/2014/main" xmlns="" id="{D8766855-FCD5-4477-BD65-52A6396248E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9805851" y="2002618"/>
            <a:ext cx="2289098" cy="1511749"/>
          </a:xfrm>
          <a:prstGeom prst="rect">
            <a:avLst/>
          </a:prstGeom>
        </p:spPr>
      </p:pic>
      <p:sp>
        <p:nvSpPr>
          <p:cNvPr id="7" name="TextBox 6">
            <a:extLst>
              <a:ext uri="{FF2B5EF4-FFF2-40B4-BE49-F238E27FC236}">
                <a16:creationId xmlns:a16="http://schemas.microsoft.com/office/drawing/2014/main" xmlns="" id="{AEE63222-C868-42CD-9B8D-477163F6D893}"/>
              </a:ext>
            </a:extLst>
          </p:cNvPr>
          <p:cNvSpPr txBox="1"/>
          <p:nvPr/>
        </p:nvSpPr>
        <p:spPr>
          <a:xfrm>
            <a:off x="9827685" y="1396510"/>
            <a:ext cx="2547927" cy="646331"/>
          </a:xfrm>
          <a:prstGeom prst="rect">
            <a:avLst/>
          </a:prstGeom>
          <a:noFill/>
        </p:spPr>
        <p:txBody>
          <a:bodyPr wrap="square" rtlCol="0">
            <a:spAutoFit/>
          </a:bodyPr>
          <a:lstStyle/>
          <a:p>
            <a:r>
              <a:rPr lang="fr-CH" dirty="0"/>
              <a:t>The «SIGRUM» SC </a:t>
            </a:r>
            <a:r>
              <a:rPr lang="fr-CH" dirty="0" smtClean="0"/>
              <a:t>gantry by TERA&amp;CERN</a:t>
            </a:r>
            <a:endParaRPr lang="en-GB" dirty="0"/>
          </a:p>
        </p:txBody>
      </p:sp>
      <p:pic>
        <p:nvPicPr>
          <p:cNvPr id="9" name="Picture 8">
            <a:extLst>
              <a:ext uri="{FF2B5EF4-FFF2-40B4-BE49-F238E27FC236}">
                <a16:creationId xmlns:a16="http://schemas.microsoft.com/office/drawing/2014/main" xmlns="" id="{5C0EAEB4-F8CD-43E8-99EC-F081E22DAEA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50785" b="37684"/>
          <a:stretch/>
        </p:blipFill>
        <p:spPr>
          <a:xfrm>
            <a:off x="1830950" y="5382085"/>
            <a:ext cx="8322564" cy="299270"/>
          </a:xfrm>
          <a:prstGeom prst="rect">
            <a:avLst/>
          </a:prstGeom>
          <a:ln>
            <a:solidFill>
              <a:srgbClr val="E48312"/>
            </a:solidFill>
          </a:ln>
        </p:spPr>
      </p:pic>
      <p:sp>
        <p:nvSpPr>
          <p:cNvPr id="10" name="TextBox 9"/>
          <p:cNvSpPr txBox="1"/>
          <p:nvPr/>
        </p:nvSpPr>
        <p:spPr>
          <a:xfrm>
            <a:off x="10229812" y="771028"/>
            <a:ext cx="1901708" cy="369332"/>
          </a:xfrm>
          <a:prstGeom prst="rect">
            <a:avLst/>
          </a:prstGeom>
          <a:solidFill>
            <a:schemeClr val="tx2">
              <a:lumMod val="40000"/>
              <a:lumOff val="60000"/>
            </a:schemeClr>
          </a:solidFill>
        </p:spPr>
        <p:txBody>
          <a:bodyPr wrap="none" rtlCol="0">
            <a:spAutoFit/>
          </a:bodyPr>
          <a:lstStyle/>
          <a:p>
            <a:r>
              <a:rPr lang="en-US" dirty="0" smtClean="0"/>
              <a:t>Elena contributing</a:t>
            </a:r>
            <a:endParaRPr lang="en-US" dirty="0"/>
          </a:p>
        </p:txBody>
      </p:sp>
      <p:sp>
        <p:nvSpPr>
          <p:cNvPr id="12" name="TextBox 11"/>
          <p:cNvSpPr txBox="1"/>
          <p:nvPr/>
        </p:nvSpPr>
        <p:spPr>
          <a:xfrm>
            <a:off x="8663482" y="3739535"/>
            <a:ext cx="3401892" cy="1200329"/>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dirty="0" smtClean="0"/>
              <a:t>SC technology + innovative support to reduce weight and dimensions (and price)</a:t>
            </a:r>
          </a:p>
          <a:p>
            <a:r>
              <a:rPr lang="en-US" dirty="0" smtClean="0"/>
              <a:t>~40tons Vs. 600tons(!) HIT gantry</a:t>
            </a:r>
            <a:endParaRPr lang="en-US" dirty="0"/>
          </a:p>
        </p:txBody>
      </p:sp>
    </p:spTree>
    <p:extLst>
      <p:ext uri="{BB962C8B-B14F-4D97-AF65-F5344CB8AC3E}">
        <p14:creationId xmlns:p14="http://schemas.microsoft.com/office/powerpoint/2010/main" val="327727511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theme/theme1.xml><?xml version="1.0" encoding="utf-8"?>
<a:theme xmlns:a="http://schemas.openxmlformats.org/drawingml/2006/main" name="Retrospettivo">
  <a:themeElements>
    <a:clrScheme name="Retrospettivo">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ttivo">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ttivo">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xmlns="" name="Retrospect" id="{5F128B03-DCCA-4EEB-AB3B-CF2899314A46}" vid="{3F1AAB62-24C6-49D2-8E01-B56FAC9A3DCD}"/>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Retrospettivo</Template>
  <TotalTime>10257</TotalTime>
  <Words>1588</Words>
  <Application>Microsoft Macintosh PowerPoint</Application>
  <PresentationFormat>Custom</PresentationFormat>
  <Paragraphs>135</Paragraphs>
  <Slides>12</Slides>
  <Notes>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Retrospettivo</vt:lpstr>
      <vt:lpstr>WP7: Advanced accelerator and gantry design  with focus on Task 7.2 (the Synchrotron)  </vt:lpstr>
      <vt:lpstr>WP 7 – Management structure</vt:lpstr>
      <vt:lpstr>WP7 – The Consortium </vt:lpstr>
      <vt:lpstr>WP7 Objectives</vt:lpstr>
      <vt:lpstr>Interactions between the HITRIplus JRA’s</vt:lpstr>
      <vt:lpstr>Task 7.2 - SC Synchrotron and Advanced Components Design (SEEIIST, CERN, CNAO, MEDA) – Task Leader: E. Benedetto</vt:lpstr>
      <vt:lpstr>Task 7.3 - Operational modes, beam transport and instrumentation (SEEIIST, CERN, CNAO, MEDA) – Task Leader: M. Sapinski</vt:lpstr>
      <vt:lpstr>Task 7.4 - Injector Linac Design (BEVA, CERN, SEEIIST).  Task Leader: U. Ratzinger</vt:lpstr>
      <vt:lpstr>Task 7.5 - Integration of an innovative superconducting gantry: optics, mechanics, beam delivery (CNAO, CERN, SEEIIST, MEDA, RTU). Task Leader: M. Pullia</vt:lpstr>
      <vt:lpstr>WHAT I’m up to…</vt:lpstr>
      <vt:lpstr>HOW DO WE WORK</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Gaglianone Maria Teresa</dc:creator>
  <cp:lastModifiedBy>Elena Benedetto</cp:lastModifiedBy>
  <cp:revision>297</cp:revision>
  <dcterms:created xsi:type="dcterms:W3CDTF">2021-02-25T08:52:29Z</dcterms:created>
  <dcterms:modified xsi:type="dcterms:W3CDTF">2021-06-02T14:25:30Z</dcterms:modified>
</cp:coreProperties>
</file>