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  <p:sldMasterId id="2147483673" r:id="rId2"/>
    <p:sldMasterId id="2147483672" r:id="rId3"/>
    <p:sldMasterId id="2147483686" r:id="rId4"/>
  </p:sldMasterIdLst>
  <p:notesMasterIdLst>
    <p:notesMasterId r:id="rId18"/>
  </p:notesMasterIdLst>
  <p:sldIdLst>
    <p:sldId id="271" r:id="rId5"/>
    <p:sldId id="258" r:id="rId6"/>
    <p:sldId id="272" r:id="rId7"/>
    <p:sldId id="262" r:id="rId8"/>
    <p:sldId id="261" r:id="rId9"/>
    <p:sldId id="268" r:id="rId10"/>
    <p:sldId id="269" r:id="rId11"/>
    <p:sldId id="263" r:id="rId12"/>
    <p:sldId id="265" r:id="rId13"/>
    <p:sldId id="267" r:id="rId14"/>
    <p:sldId id="266" r:id="rId15"/>
    <p:sldId id="273" r:id="rId16"/>
    <p:sldId id="27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752646-38D1-17C3-2F41-0EEBE81A804A}" v="4269" dt="2020-11-23T16:23:05.329"/>
    <p1510:client id="{0C3D0668-EB3D-EA99-E986-98383E6416F2}" v="1" dt="2020-11-26T10:03:48.907"/>
    <p1510:client id="{B875039F-AAC7-6957-39F5-E77A3B698E4A}" v="176" dt="2021-06-02T13:53:14.861"/>
    <p1510:client id="{BB6B4E19-2D60-2E03-7F5B-F958AE6D021F}" v="4" dt="2020-11-23T16:24:42.950"/>
    <p1510:client id="{E219589F-FFE5-48D6-3312-F2F2A8123E55}" v="2796" dt="2020-11-24T10:51:57.5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95D5EE-CE2B-4A33-BA1D-99B923CDDD8D}" type="datetimeFigureOut">
              <a:rPr lang="en-US"/>
              <a:t>6/2/2021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0FA8BB-EF18-43CB-B421-468629AE2CA7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515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7769e0233d_0_27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g7769e0233d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744fd22b28_0_26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g744fd22b28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878225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744fd22b28_0_26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g744fd22b28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627784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801d0d0af3_0_24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g801d0d0af3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023708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744fd22b28_0_26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g744fd22b28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61183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744fd22b28_0_26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g744fd22b28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17205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744fd22b28_0_26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g744fd22b28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415917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744fd22b28_0_26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g744fd22b28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637532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744fd22b28_0_26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g744fd22b28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001124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744fd22b28_0_26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g744fd22b28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0285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744fd22b28_0_26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g744fd22b28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109126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744fd22b28_0_26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g744fd22b28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040781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744fd22b28_0_26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g744fd22b28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42201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D47014-35A2-D54B-836D-9C9EC4BFBCB6}" type="datetimeFigureOut"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8091C05-3485-384C-A7CB-14F6EF16327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705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D47014-35A2-D54B-836D-9C9EC4BFBCB6}" type="datetimeFigureOut"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8091C05-3485-384C-A7CB-14F6EF16327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985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D47014-35A2-D54B-836D-9C9EC4BFBCB6}" type="datetimeFigureOut"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8091C05-3485-384C-A7CB-14F6EF16327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711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6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>
            <a:spLocks noGrp="1"/>
          </p:cNvSpPr>
          <p:nvPr>
            <p:ph type="title"/>
          </p:nvPr>
        </p:nvSpPr>
        <p:spPr>
          <a:xfrm>
            <a:off x="609600" y="273600"/>
            <a:ext cx="109724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6"/>
          <p:cNvSpPr txBox="1">
            <a:spLocks noGrp="1"/>
          </p:cNvSpPr>
          <p:nvPr>
            <p:ph type="subTitle" idx="1"/>
          </p:nvPr>
        </p:nvSpPr>
        <p:spPr>
          <a:xfrm>
            <a:off x="609600" y="1604520"/>
            <a:ext cx="109724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6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6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>
            <a:spLocks noGrp="1"/>
          </p:cNvSpPr>
          <p:nvPr>
            <p:ph type="title"/>
          </p:nvPr>
        </p:nvSpPr>
        <p:spPr>
          <a:xfrm>
            <a:off x="609600" y="273600"/>
            <a:ext cx="109724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7"/>
          <p:cNvSpPr txBox="1">
            <a:spLocks noGrp="1"/>
          </p:cNvSpPr>
          <p:nvPr>
            <p:ph type="body" idx="1"/>
          </p:nvPr>
        </p:nvSpPr>
        <p:spPr>
          <a:xfrm>
            <a:off x="609600" y="1604520"/>
            <a:ext cx="109724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7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6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>
            <a:spLocks noGrp="1"/>
          </p:cNvSpPr>
          <p:nvPr>
            <p:ph type="title"/>
          </p:nvPr>
        </p:nvSpPr>
        <p:spPr>
          <a:xfrm>
            <a:off x="609600" y="273600"/>
            <a:ext cx="109724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body" idx="1"/>
          </p:nvPr>
        </p:nvSpPr>
        <p:spPr>
          <a:xfrm>
            <a:off x="609600" y="1604520"/>
            <a:ext cx="53544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body" idx="2"/>
          </p:nvPr>
        </p:nvSpPr>
        <p:spPr>
          <a:xfrm>
            <a:off x="6232320" y="1604520"/>
            <a:ext cx="53544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8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6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>
            <a:spLocks noGrp="1"/>
          </p:cNvSpPr>
          <p:nvPr>
            <p:ph type="title"/>
          </p:nvPr>
        </p:nvSpPr>
        <p:spPr>
          <a:xfrm>
            <a:off x="609600" y="273600"/>
            <a:ext cx="109724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9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6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>
            <a:spLocks noGrp="1"/>
          </p:cNvSpPr>
          <p:nvPr>
            <p:ph type="subTitle" idx="1"/>
          </p:nvPr>
        </p:nvSpPr>
        <p:spPr>
          <a:xfrm>
            <a:off x="609600" y="273600"/>
            <a:ext cx="10972400" cy="53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6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609600" y="273600"/>
            <a:ext cx="109724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1"/>
          </p:nvPr>
        </p:nvSpPr>
        <p:spPr>
          <a:xfrm>
            <a:off x="609600" y="1604520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2"/>
          </p:nvPr>
        </p:nvSpPr>
        <p:spPr>
          <a:xfrm>
            <a:off x="6232320" y="1604520"/>
            <a:ext cx="53544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body" idx="3"/>
          </p:nvPr>
        </p:nvSpPr>
        <p:spPr>
          <a:xfrm>
            <a:off x="609600" y="3682080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6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2"/>
          <p:cNvSpPr txBox="1">
            <a:spLocks noGrp="1"/>
          </p:cNvSpPr>
          <p:nvPr>
            <p:ph type="title"/>
          </p:nvPr>
        </p:nvSpPr>
        <p:spPr>
          <a:xfrm>
            <a:off x="609600" y="273600"/>
            <a:ext cx="109724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2"/>
          <p:cNvSpPr txBox="1">
            <a:spLocks noGrp="1"/>
          </p:cNvSpPr>
          <p:nvPr>
            <p:ph type="body" idx="1"/>
          </p:nvPr>
        </p:nvSpPr>
        <p:spPr>
          <a:xfrm>
            <a:off x="609600" y="1604520"/>
            <a:ext cx="53544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 txBox="1">
            <a:spLocks noGrp="1"/>
          </p:cNvSpPr>
          <p:nvPr>
            <p:ph type="body" idx="2"/>
          </p:nvPr>
        </p:nvSpPr>
        <p:spPr>
          <a:xfrm>
            <a:off x="6232320" y="1604520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body" idx="3"/>
          </p:nvPr>
        </p:nvSpPr>
        <p:spPr>
          <a:xfrm>
            <a:off x="6232320" y="3682080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6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D47014-35A2-D54B-836D-9C9EC4BFBCB6}" type="datetimeFigureOut"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8091C05-3485-384C-A7CB-14F6EF16327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9252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3"/>
          <p:cNvSpPr txBox="1">
            <a:spLocks noGrp="1"/>
          </p:cNvSpPr>
          <p:nvPr>
            <p:ph type="title"/>
          </p:nvPr>
        </p:nvSpPr>
        <p:spPr>
          <a:xfrm>
            <a:off x="609600" y="273600"/>
            <a:ext cx="109724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3"/>
          <p:cNvSpPr txBox="1">
            <a:spLocks noGrp="1"/>
          </p:cNvSpPr>
          <p:nvPr>
            <p:ph type="body" idx="1"/>
          </p:nvPr>
        </p:nvSpPr>
        <p:spPr>
          <a:xfrm>
            <a:off x="609600" y="1604520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3"/>
          <p:cNvSpPr txBox="1">
            <a:spLocks noGrp="1"/>
          </p:cNvSpPr>
          <p:nvPr>
            <p:ph type="body" idx="2"/>
          </p:nvPr>
        </p:nvSpPr>
        <p:spPr>
          <a:xfrm>
            <a:off x="6232320" y="1604520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3"/>
          </p:nvPr>
        </p:nvSpPr>
        <p:spPr>
          <a:xfrm>
            <a:off x="609600" y="3682080"/>
            <a:ext cx="10972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6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>
            <a:spLocks noGrp="1"/>
          </p:cNvSpPr>
          <p:nvPr>
            <p:ph type="title"/>
          </p:nvPr>
        </p:nvSpPr>
        <p:spPr>
          <a:xfrm>
            <a:off x="609600" y="273600"/>
            <a:ext cx="109724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24"/>
          <p:cNvSpPr txBox="1">
            <a:spLocks noGrp="1"/>
          </p:cNvSpPr>
          <p:nvPr>
            <p:ph type="body" idx="1"/>
          </p:nvPr>
        </p:nvSpPr>
        <p:spPr>
          <a:xfrm>
            <a:off x="609600" y="1604520"/>
            <a:ext cx="10972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4"/>
          <p:cNvSpPr txBox="1">
            <a:spLocks noGrp="1"/>
          </p:cNvSpPr>
          <p:nvPr>
            <p:ph type="body" idx="2"/>
          </p:nvPr>
        </p:nvSpPr>
        <p:spPr>
          <a:xfrm>
            <a:off x="609600" y="3682080"/>
            <a:ext cx="10972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6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5"/>
          <p:cNvSpPr txBox="1">
            <a:spLocks noGrp="1"/>
          </p:cNvSpPr>
          <p:nvPr>
            <p:ph type="title"/>
          </p:nvPr>
        </p:nvSpPr>
        <p:spPr>
          <a:xfrm>
            <a:off x="609600" y="273600"/>
            <a:ext cx="109724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5"/>
          <p:cNvSpPr txBox="1">
            <a:spLocks noGrp="1"/>
          </p:cNvSpPr>
          <p:nvPr>
            <p:ph type="body" idx="1"/>
          </p:nvPr>
        </p:nvSpPr>
        <p:spPr>
          <a:xfrm>
            <a:off x="609600" y="1604520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25"/>
          <p:cNvSpPr txBox="1">
            <a:spLocks noGrp="1"/>
          </p:cNvSpPr>
          <p:nvPr>
            <p:ph type="body" idx="2"/>
          </p:nvPr>
        </p:nvSpPr>
        <p:spPr>
          <a:xfrm>
            <a:off x="6232320" y="1604520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5"/>
          <p:cNvSpPr txBox="1">
            <a:spLocks noGrp="1"/>
          </p:cNvSpPr>
          <p:nvPr>
            <p:ph type="body" idx="3"/>
          </p:nvPr>
        </p:nvSpPr>
        <p:spPr>
          <a:xfrm>
            <a:off x="609600" y="3682080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5"/>
          <p:cNvSpPr txBox="1">
            <a:spLocks noGrp="1"/>
          </p:cNvSpPr>
          <p:nvPr>
            <p:ph type="body" idx="4"/>
          </p:nvPr>
        </p:nvSpPr>
        <p:spPr>
          <a:xfrm>
            <a:off x="6232320" y="3682080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5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6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6"/>
          <p:cNvSpPr txBox="1">
            <a:spLocks noGrp="1"/>
          </p:cNvSpPr>
          <p:nvPr>
            <p:ph type="title"/>
          </p:nvPr>
        </p:nvSpPr>
        <p:spPr>
          <a:xfrm>
            <a:off x="609600" y="273600"/>
            <a:ext cx="109724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6"/>
          <p:cNvSpPr txBox="1">
            <a:spLocks noGrp="1"/>
          </p:cNvSpPr>
          <p:nvPr>
            <p:ph type="body" idx="1"/>
          </p:nvPr>
        </p:nvSpPr>
        <p:spPr>
          <a:xfrm>
            <a:off x="609600" y="1604520"/>
            <a:ext cx="3532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26"/>
          <p:cNvSpPr txBox="1">
            <a:spLocks noGrp="1"/>
          </p:cNvSpPr>
          <p:nvPr>
            <p:ph type="body" idx="2"/>
          </p:nvPr>
        </p:nvSpPr>
        <p:spPr>
          <a:xfrm>
            <a:off x="4319520" y="1604520"/>
            <a:ext cx="3532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6"/>
          <p:cNvSpPr txBox="1">
            <a:spLocks noGrp="1"/>
          </p:cNvSpPr>
          <p:nvPr>
            <p:ph type="body" idx="3"/>
          </p:nvPr>
        </p:nvSpPr>
        <p:spPr>
          <a:xfrm>
            <a:off x="8029440" y="1604520"/>
            <a:ext cx="3532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26"/>
          <p:cNvSpPr txBox="1">
            <a:spLocks noGrp="1"/>
          </p:cNvSpPr>
          <p:nvPr>
            <p:ph type="body" idx="4"/>
          </p:nvPr>
        </p:nvSpPr>
        <p:spPr>
          <a:xfrm>
            <a:off x="609600" y="3682080"/>
            <a:ext cx="3532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6"/>
          <p:cNvSpPr txBox="1">
            <a:spLocks noGrp="1"/>
          </p:cNvSpPr>
          <p:nvPr>
            <p:ph type="body" idx="5"/>
          </p:nvPr>
        </p:nvSpPr>
        <p:spPr>
          <a:xfrm>
            <a:off x="4319520" y="3682080"/>
            <a:ext cx="3532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6"/>
          <p:cNvSpPr txBox="1">
            <a:spLocks noGrp="1"/>
          </p:cNvSpPr>
          <p:nvPr>
            <p:ph type="body" idx="6"/>
          </p:nvPr>
        </p:nvSpPr>
        <p:spPr>
          <a:xfrm>
            <a:off x="8029440" y="3682080"/>
            <a:ext cx="3532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6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6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609600" y="1604520"/>
            <a:ext cx="1097232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6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6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D47014-35A2-D54B-836D-9C9EC4BFBCB6}" type="datetimeFigureOut"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8091C05-3485-384C-A7CB-14F6EF16327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74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D47014-35A2-D54B-836D-9C9EC4BFBCB6}" type="datetimeFigureOut">
              <a:t>6/2/2021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8091C05-3485-384C-A7CB-14F6EF16327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70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D47014-35A2-D54B-836D-9C9EC4BFBCB6}" type="datetimeFigureOut">
              <a:t>6/2/2021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8091C05-3485-384C-A7CB-14F6EF16327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29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D47014-35A2-D54B-836D-9C9EC4BFBCB6}" type="datetimeFigureOut">
              <a:t>6/2/2021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8091C05-3485-384C-A7CB-14F6EF16327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197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D47014-35A2-D54B-836D-9C9EC4BFBCB6}" type="datetimeFigureOut">
              <a:t>6/2/2021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8091C05-3485-384C-A7CB-14F6EF16327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418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D47014-35A2-D54B-836D-9C9EC4BFBCB6}" type="datetimeFigureOut">
              <a:t>6/2/2021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8091C05-3485-384C-A7CB-14F6EF16327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00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D47014-35A2-D54B-836D-9C9EC4BFBCB6}" type="datetimeFigureOut">
              <a:t>6/2/2021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8091C05-3485-384C-A7CB-14F6EF16327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7.gi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9.png"/><Relationship Id="rId4" Type="http://schemas.openxmlformats.org/officeDocument/2006/relationships/image" Target="../media/image7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99" y="328632"/>
            <a:ext cx="1810544" cy="6819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440" y="559364"/>
            <a:ext cx="2549525" cy="4541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970" y="421852"/>
            <a:ext cx="725771" cy="638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8716" y="328632"/>
            <a:ext cx="3127248" cy="7315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592" y="295795"/>
            <a:ext cx="1101263" cy="79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762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Google Shape;72;p14"/>
          <p:cNvCxnSpPr/>
          <p:nvPr/>
        </p:nvCxnSpPr>
        <p:spPr>
          <a:xfrm>
            <a:off x="0" y="1317600"/>
            <a:ext cx="4800000" cy="300"/>
          </a:xfrm>
          <a:prstGeom prst="straightConnector1">
            <a:avLst/>
          </a:prstGeom>
          <a:noFill/>
          <a:ln w="57225" cap="flat" cmpd="sng">
            <a:solidFill>
              <a:srgbClr val="4A7EBB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73" name="Google Shape;73;p14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0096320" y="6299280"/>
            <a:ext cx="1702560" cy="431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252481" y="6303960"/>
            <a:ext cx="2975039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4"/>
          <p:cNvSpPr txBox="1">
            <a:spLocks noGrp="1"/>
          </p:cNvSpPr>
          <p:nvPr>
            <p:ph type="title"/>
          </p:nvPr>
        </p:nvSpPr>
        <p:spPr>
          <a:xfrm>
            <a:off x="609600" y="273600"/>
            <a:ext cx="109724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body" idx="1"/>
          </p:nvPr>
        </p:nvSpPr>
        <p:spPr>
          <a:xfrm>
            <a:off x="609600" y="1604520"/>
            <a:ext cx="109724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600" cy="5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/>
            </a:lvl1pPr>
            <a:lvl2pPr lvl="1" algn="r">
              <a:buNone/>
              <a:defRPr sz="1300"/>
            </a:lvl2pPr>
            <a:lvl3pPr lvl="2" algn="r">
              <a:buNone/>
              <a:defRPr sz="1300"/>
            </a:lvl3pPr>
            <a:lvl4pPr lvl="3" algn="r">
              <a:buNone/>
              <a:defRPr sz="1300"/>
            </a:lvl4pPr>
            <a:lvl5pPr lvl="4" algn="r">
              <a:buNone/>
              <a:defRPr sz="1300"/>
            </a:lvl5pPr>
            <a:lvl6pPr lvl="5" algn="r">
              <a:buNone/>
              <a:defRPr sz="1300"/>
            </a:lvl6pPr>
            <a:lvl7pPr lvl="6" algn="r">
              <a:buNone/>
              <a:defRPr sz="1300"/>
            </a:lvl7pPr>
            <a:lvl8pPr lvl="7" algn="r">
              <a:buNone/>
              <a:defRPr sz="1300"/>
            </a:lvl8pPr>
            <a:lvl9pPr lvl="8" algn="r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oogle Shape;6;p1"/>
          <p:cNvCxnSpPr/>
          <p:nvPr/>
        </p:nvCxnSpPr>
        <p:spPr>
          <a:xfrm>
            <a:off x="3696000" y="2847600"/>
            <a:ext cx="4800000" cy="360"/>
          </a:xfrm>
          <a:prstGeom prst="straightConnector1">
            <a:avLst/>
          </a:prstGeom>
          <a:noFill/>
          <a:ln w="57225" cap="flat" cmpd="sng">
            <a:solidFill>
              <a:srgbClr val="5597D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7" name="Google Shape;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86240" y="4560120"/>
            <a:ext cx="2833440" cy="7164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609600" y="1604520"/>
            <a:ext cx="1097232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600" cy="5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/>
            </a:lvl1pPr>
            <a:lvl2pPr lvl="1" algn="r">
              <a:buNone/>
              <a:defRPr sz="1300"/>
            </a:lvl2pPr>
            <a:lvl3pPr lvl="2" algn="r">
              <a:buNone/>
              <a:defRPr sz="1300"/>
            </a:lvl3pPr>
            <a:lvl4pPr lvl="3" algn="r">
              <a:buNone/>
              <a:defRPr sz="1300"/>
            </a:lvl4pPr>
            <a:lvl5pPr lvl="4" algn="r">
              <a:buNone/>
              <a:defRPr sz="1300"/>
            </a:lvl5pPr>
            <a:lvl6pPr lvl="5" algn="r">
              <a:buNone/>
              <a:defRPr sz="1300"/>
            </a:lvl6pPr>
            <a:lvl7pPr lvl="6" algn="r">
              <a:buNone/>
              <a:defRPr sz="1300"/>
            </a:lvl7pPr>
            <a:lvl8pPr lvl="7" algn="r">
              <a:buNone/>
              <a:defRPr sz="1300"/>
            </a:lvl8pPr>
            <a:lvl9pPr lvl="8" algn="r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Google Shape;72;p14"/>
          <p:cNvCxnSpPr/>
          <p:nvPr/>
        </p:nvCxnSpPr>
        <p:spPr>
          <a:xfrm>
            <a:off x="0" y="1317600"/>
            <a:ext cx="4800000" cy="300"/>
          </a:xfrm>
          <a:prstGeom prst="straightConnector1">
            <a:avLst/>
          </a:prstGeom>
          <a:noFill/>
          <a:ln w="57225" cap="flat" cmpd="sng">
            <a:solidFill>
              <a:srgbClr val="4A7EBB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73" name="Google Shape;73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96320" y="6299280"/>
            <a:ext cx="1702560" cy="431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2481" y="6303960"/>
            <a:ext cx="2975039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4"/>
          <p:cNvSpPr txBox="1">
            <a:spLocks noGrp="1"/>
          </p:cNvSpPr>
          <p:nvPr>
            <p:ph type="title"/>
          </p:nvPr>
        </p:nvSpPr>
        <p:spPr>
          <a:xfrm>
            <a:off x="609600" y="273600"/>
            <a:ext cx="109724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body" idx="1"/>
          </p:nvPr>
        </p:nvSpPr>
        <p:spPr>
          <a:xfrm>
            <a:off x="609600" y="1604520"/>
            <a:ext cx="109724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600" cy="5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/>
            </a:lvl1pPr>
            <a:lvl2pPr lvl="1" algn="r">
              <a:buNone/>
              <a:defRPr sz="1300"/>
            </a:lvl2pPr>
            <a:lvl3pPr lvl="2" algn="r">
              <a:buNone/>
              <a:defRPr sz="1300"/>
            </a:lvl3pPr>
            <a:lvl4pPr lvl="3" algn="r">
              <a:buNone/>
              <a:defRPr sz="1300"/>
            </a:lvl4pPr>
            <a:lvl5pPr lvl="4" algn="r">
              <a:buNone/>
              <a:defRPr sz="1300"/>
            </a:lvl5pPr>
            <a:lvl6pPr lvl="5" algn="r">
              <a:buNone/>
              <a:defRPr sz="1300"/>
            </a:lvl6pPr>
            <a:lvl7pPr lvl="6" algn="r">
              <a:buNone/>
              <a:defRPr sz="1300"/>
            </a:lvl7pPr>
            <a:lvl8pPr lvl="7" algn="r">
              <a:buNone/>
              <a:defRPr sz="1300"/>
            </a:lvl8pPr>
            <a:lvl9pPr lvl="8" algn="r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C8835316-6BAD-4F06-BEF5-6EA26FDC162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481236" y="6333134"/>
            <a:ext cx="1534211" cy="473717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7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8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image" Target="../media/image40.png"/><Relationship Id="rId4" Type="http://schemas.openxmlformats.org/officeDocument/2006/relationships/image" Target="../media/image39.jpe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eg"/><Relationship Id="rId9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9"/>
          <p:cNvSpPr/>
          <p:nvPr/>
        </p:nvSpPr>
        <p:spPr>
          <a:xfrm>
            <a:off x="664916" y="713160"/>
            <a:ext cx="10957910" cy="19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algn="ctr"/>
            <a:r>
              <a:rPr lang="en-US" sz="5400" b="1" dirty="0">
                <a:solidFill>
                  <a:srgbClr val="2E75B6"/>
                </a:solidFill>
                <a:latin typeface="Calibri"/>
                <a:cs typeface="Calibri"/>
              </a:rPr>
              <a:t>Particle therapy (</a:t>
            </a:r>
            <a:r>
              <a:rPr lang="en-US" sz="5400" b="1" dirty="0" err="1">
                <a:solidFill>
                  <a:srgbClr val="2E75B6"/>
                </a:solidFill>
                <a:latin typeface="Calibri"/>
                <a:cs typeface="Calibri"/>
              </a:rPr>
              <a:t>interes</a:t>
            </a:r>
            <a:r>
              <a:rPr lang="en-US" sz="5400" b="1" dirty="0">
                <a:solidFill>
                  <a:srgbClr val="2E75B6"/>
                </a:solidFill>
                <a:latin typeface="Calibri"/>
                <a:cs typeface="Calibri"/>
              </a:rPr>
              <a:t> and knowledge)</a:t>
            </a:r>
            <a:endParaRPr lang="en-US" dirty="0"/>
          </a:p>
        </p:txBody>
      </p:sp>
      <p:sp>
        <p:nvSpPr>
          <p:cNvPr id="297" name="Google Shape;297;p39"/>
          <p:cNvSpPr/>
          <p:nvPr/>
        </p:nvSpPr>
        <p:spPr>
          <a:xfrm>
            <a:off x="3599690" y="2967840"/>
            <a:ext cx="4978143" cy="406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algn="ctr"/>
            <a:r>
              <a:rPr lang="en-US" b="1" dirty="0">
                <a:solidFill>
                  <a:srgbClr val="2E75B6"/>
                </a:solidFill>
                <a:latin typeface="Calibri"/>
                <a:cs typeface="Calibri"/>
                <a:sym typeface="Calibri"/>
              </a:rPr>
              <a:t>SEEIIST</a:t>
            </a:r>
            <a:endParaRPr lang="en-US" dirty="0"/>
          </a:p>
          <a:p>
            <a:pPr algn="ctr"/>
            <a:r>
              <a:rPr lang="en-US" b="1" dirty="0">
                <a:solidFill>
                  <a:srgbClr val="2E75B6"/>
                </a:solidFill>
                <a:latin typeface="Calibri"/>
                <a:ea typeface="Calibri"/>
                <a:cs typeface="Calibri"/>
                <a:sym typeface="Calibri"/>
              </a:rPr>
              <a:t>01.06.2021</a:t>
            </a:r>
            <a:endParaRPr sz="1800" b="1" dirty="0">
              <a:solidFill>
                <a:srgbClr val="2E75B6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98" name="Google Shape;298;p39"/>
          <p:cNvSpPr/>
          <p:nvPr/>
        </p:nvSpPr>
        <p:spPr>
          <a:xfrm>
            <a:off x="4394280" y="4038480"/>
            <a:ext cx="3487800" cy="36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99" name="Google Shape;299;p39"/>
          <p:cNvSpPr/>
          <p:nvPr/>
        </p:nvSpPr>
        <p:spPr>
          <a:xfrm>
            <a:off x="5113200" y="3623040"/>
            <a:ext cx="2279637" cy="275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algn="ctr"/>
            <a:r>
              <a:rPr lang="en-US" sz="1800" b="1" dirty="0">
                <a:latin typeface="Calibri"/>
                <a:ea typeface="Calibri"/>
                <a:cs typeface="Calibri"/>
                <a:sym typeface="Calibri"/>
              </a:rPr>
              <a:t>Andrej </a:t>
            </a:r>
            <a:r>
              <a:rPr lang="en-US" sz="1800" b="1" dirty="0" err="1">
                <a:latin typeface="Calibri"/>
                <a:ea typeface="Calibri"/>
                <a:cs typeface="Calibri"/>
                <a:sym typeface="Calibri"/>
              </a:rPr>
              <a:t>Studen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, Matjaž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Vencelj</a:t>
            </a:r>
            <a:endParaRPr lang="en-US" sz="1800" b="1" dirty="0" err="1">
              <a:latin typeface="Calibri"/>
              <a:cs typeface="Calibri"/>
            </a:endParaRPr>
          </a:p>
        </p:txBody>
      </p:sp>
      <p:pic>
        <p:nvPicPr>
          <p:cNvPr id="2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F8B09CBD-D8ED-4BDD-8CE3-A3A86376D6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7820" y="5865826"/>
            <a:ext cx="1782040" cy="737438"/>
          </a:xfrm>
          <a:prstGeom prst="rect">
            <a:avLst/>
          </a:prstGeom>
        </p:spPr>
      </p:pic>
      <p:pic>
        <p:nvPicPr>
          <p:cNvPr id="3" name="Picture 3" descr="Text&#10;&#10;Description automatically generated">
            <a:extLst>
              <a:ext uri="{FF2B5EF4-FFF2-40B4-BE49-F238E27FC236}">
                <a16:creationId xmlns:a16="http://schemas.microsoft.com/office/drawing/2014/main" id="{EB5F41BD-F074-41AD-A4CA-54AE18F522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6844" y="6064368"/>
            <a:ext cx="2743198" cy="548175"/>
          </a:xfrm>
          <a:prstGeom prst="rect">
            <a:avLst/>
          </a:prstGeom>
        </p:spPr>
      </p:pic>
      <p:pic>
        <p:nvPicPr>
          <p:cNvPr id="4" name="Picture 4" descr="Icon&#10;&#10;Description automatically generated">
            <a:extLst>
              <a:ext uri="{FF2B5EF4-FFF2-40B4-BE49-F238E27FC236}">
                <a16:creationId xmlns:a16="http://schemas.microsoft.com/office/drawing/2014/main" id="{231FB089-E702-4279-8E16-2783DDA8E3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6372" y="5724813"/>
            <a:ext cx="798657" cy="1019464"/>
          </a:xfrm>
          <a:prstGeom prst="rect">
            <a:avLst/>
          </a:prstGeom>
        </p:spPr>
      </p:pic>
      <p:pic>
        <p:nvPicPr>
          <p:cNvPr id="5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16051EDA-293C-45E5-B7A1-485A8CB366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7628" y="5590518"/>
            <a:ext cx="1782041" cy="1132193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61874C-DBE3-4590-A4BB-44A2F9C00CA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22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3"/>
          <p:cNvSpPr/>
          <p:nvPr/>
        </p:nvSpPr>
        <p:spPr>
          <a:xfrm>
            <a:off x="628561" y="488517"/>
            <a:ext cx="10408098" cy="7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>
                <a:solidFill>
                  <a:srgbClr val="2E75B6"/>
                </a:solidFill>
                <a:latin typeface="Calibri Light"/>
                <a:cs typeface="Arial"/>
              </a:rPr>
              <a:t>Challenges – data management </a:t>
            </a:r>
          </a:p>
        </p:txBody>
      </p:sp>
      <p:sp>
        <p:nvSpPr>
          <p:cNvPr id="220" name="Google Shape;220;p33"/>
          <p:cNvSpPr txBox="1">
            <a:spLocks noGrp="1"/>
          </p:cNvSpPr>
          <p:nvPr>
            <p:ph type="sldNum" idx="12"/>
          </p:nvPr>
        </p:nvSpPr>
        <p:spPr>
          <a:xfrm>
            <a:off x="10080784" y="6333134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fld id="{00000000-1234-1234-1234-123412341234}" type="slidenum">
              <a:rPr lang="en-US"/>
              <a:pPr/>
              <a:t>10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A4E75B-EFFB-4CCC-B44D-08C932B35F4C}"/>
              </a:ext>
            </a:extLst>
          </p:cNvPr>
          <p:cNvSpPr txBox="1"/>
          <p:nvPr/>
        </p:nvSpPr>
        <p:spPr>
          <a:xfrm>
            <a:off x="1061926" y="1629729"/>
            <a:ext cx="510802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C48AA7-5F2D-4593-AB2D-1320C7432099}"/>
              </a:ext>
            </a:extLst>
          </p:cNvPr>
          <p:cNvSpPr txBox="1"/>
          <p:nvPr/>
        </p:nvSpPr>
        <p:spPr>
          <a:xfrm>
            <a:off x="373373" y="1666453"/>
            <a:ext cx="4979496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latin typeface="Calibri Light"/>
                <a:cs typeface="Arial"/>
              </a:rPr>
              <a:t>Network of excellence in imaging</a:t>
            </a:r>
            <a:r>
              <a:rPr lang="en-US">
                <a:latin typeface="Calibri Light"/>
                <a:cs typeface="Arial"/>
              </a:rPr>
              <a:t> (NIX, nix-alliance.org) promotes harmonized collection, management and global sharing of data </a:t>
            </a:r>
          </a:p>
          <a:p>
            <a:endParaRPr lang="en-US">
              <a:latin typeface="Calibri Light"/>
              <a:cs typeface="Arial"/>
            </a:endParaRPr>
          </a:p>
          <a:p>
            <a:r>
              <a:rPr lang="en-US">
                <a:latin typeface="Calibri Light"/>
                <a:cs typeface="Arial"/>
              </a:rPr>
              <a:t>Medical data is very sensitive  - NIX provides strategies for mitigating international security concerns.</a:t>
            </a:r>
          </a:p>
          <a:p>
            <a:endParaRPr lang="en-US">
              <a:latin typeface="Calibri Light"/>
              <a:cs typeface="Arial"/>
            </a:endParaRPr>
          </a:p>
          <a:p>
            <a:r>
              <a:rPr lang="en-US">
                <a:latin typeface="Calibri Light"/>
                <a:cs typeface="Arial"/>
              </a:rPr>
              <a:t>Within NIXLJU, Ljubljana node, four sub-nodes are in place at partner institutions (UMCL, OI, </a:t>
            </a:r>
            <a:r>
              <a:rPr lang="en-US" err="1">
                <a:latin typeface="Calibri Light"/>
                <a:cs typeface="Arial"/>
              </a:rPr>
              <a:t>labkey</a:t>
            </a:r>
            <a:r>
              <a:rPr lang="en-US">
                <a:latin typeface="Calibri Light"/>
                <a:cs typeface="Arial"/>
              </a:rPr>
              <a:t>-public and merlin) and are vital in providing data and analysis for science projects.</a:t>
            </a:r>
          </a:p>
        </p:txBody>
      </p:sp>
      <p:pic>
        <p:nvPicPr>
          <p:cNvPr id="5" name="Picture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BF731ED9-63DE-48E6-9C98-1A80F8AACD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665" y="1882960"/>
            <a:ext cx="5992482" cy="3810948"/>
          </a:xfrm>
          <a:prstGeom prst="rect">
            <a:avLst/>
          </a:prstGeom>
        </p:spPr>
      </p:pic>
      <p:pic>
        <p:nvPicPr>
          <p:cNvPr id="3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34191565-EBD8-4700-8448-0CE8FF7ADE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7592" y="380102"/>
            <a:ext cx="1238250" cy="12382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B23519-6053-4774-8742-60AFDC2701F1}"/>
              </a:ext>
            </a:extLst>
          </p:cNvPr>
          <p:cNvSpPr txBox="1"/>
          <p:nvPr/>
        </p:nvSpPr>
        <p:spPr>
          <a:xfrm>
            <a:off x="8936966" y="4350589"/>
            <a:ext cx="274320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cs typeface="Arial"/>
              </a:rPr>
              <a:t>Typical information flow</a:t>
            </a:r>
            <a:endParaRPr lang="en-US" err="1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C76F53-F7A3-4413-BE67-26A54B6DE7A4}"/>
              </a:ext>
            </a:extLst>
          </p:cNvPr>
          <p:cNvSpPr txBox="1"/>
          <p:nvPr/>
        </p:nvSpPr>
        <p:spPr>
          <a:xfrm>
            <a:off x="368060" y="5141343"/>
            <a:ext cx="4597879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 Light"/>
                <a:cs typeface="Arial"/>
              </a:rPr>
              <a:t>Partners: Universidad Sao Paolo, UWA Perth, UW Madison, Hospital San Raffaele, Hospital de la Santa Creu i de Sant Pau Barcelona,...</a:t>
            </a:r>
          </a:p>
        </p:txBody>
      </p:sp>
      <p:pic>
        <p:nvPicPr>
          <p:cNvPr id="10" name="Picture 10" descr="A picture containing umbrella, drawing&#10;&#10;Description automatically generated">
            <a:extLst>
              <a:ext uri="{FF2B5EF4-FFF2-40B4-BE49-F238E27FC236}">
                <a16:creationId xmlns:a16="http://schemas.microsoft.com/office/drawing/2014/main" id="{A71B4F50-5488-4CC6-8FA7-29528D9B95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0791" y="5945756"/>
            <a:ext cx="842154" cy="602412"/>
          </a:xfrm>
          <a:prstGeom prst="rect">
            <a:avLst/>
          </a:prstGeom>
        </p:spPr>
      </p:pic>
      <p:pic>
        <p:nvPicPr>
          <p:cNvPr id="11" name="Picture 11" descr="Shape&#10;&#10;Description automatically generated">
            <a:extLst>
              <a:ext uri="{FF2B5EF4-FFF2-40B4-BE49-F238E27FC236}">
                <a16:creationId xmlns:a16="http://schemas.microsoft.com/office/drawing/2014/main" id="{16C35286-3652-4306-AA0B-D098B34805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6538" y="5945756"/>
            <a:ext cx="951602" cy="602412"/>
          </a:xfrm>
          <a:prstGeom prst="rect">
            <a:avLst/>
          </a:prstGeom>
        </p:spPr>
      </p:pic>
      <p:pic>
        <p:nvPicPr>
          <p:cNvPr id="12" name="Picture 12" descr="Background pattern&#10;&#10;Description automatically generated">
            <a:extLst>
              <a:ext uri="{FF2B5EF4-FFF2-40B4-BE49-F238E27FC236}">
                <a16:creationId xmlns:a16="http://schemas.microsoft.com/office/drawing/2014/main" id="{A6E356C0-0F23-4B4D-917B-89F7C2980E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97305" y="5952661"/>
            <a:ext cx="1089804" cy="574223"/>
          </a:xfrm>
          <a:prstGeom prst="rect">
            <a:avLst/>
          </a:prstGeom>
        </p:spPr>
      </p:pic>
      <p:pic>
        <p:nvPicPr>
          <p:cNvPr id="15" name="Picture 1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F9B205-9CDB-486A-BE22-0C0960CCAF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05003" y="5957994"/>
            <a:ext cx="917276" cy="563560"/>
          </a:xfrm>
          <a:prstGeom prst="rect">
            <a:avLst/>
          </a:prstGeom>
        </p:spPr>
      </p:pic>
      <p:pic>
        <p:nvPicPr>
          <p:cNvPr id="16" name="Picture 16" descr="A picture containing logo&#10;&#10;Description automatically generated">
            <a:extLst>
              <a:ext uri="{FF2B5EF4-FFF2-40B4-BE49-F238E27FC236}">
                <a16:creationId xmlns:a16="http://schemas.microsoft.com/office/drawing/2014/main" id="{1C301C30-45FD-434C-9C4D-2F57CBA6F71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49339" y="5950518"/>
            <a:ext cx="898945" cy="59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670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3"/>
          <p:cNvSpPr/>
          <p:nvPr/>
        </p:nvSpPr>
        <p:spPr>
          <a:xfrm>
            <a:off x="628561" y="488517"/>
            <a:ext cx="10408098" cy="7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>
                <a:solidFill>
                  <a:srgbClr val="2E75B6"/>
                </a:solidFill>
                <a:latin typeface="Calibri Light"/>
                <a:cs typeface="Arial"/>
              </a:rPr>
              <a:t>Challenges – conformal radiotherapy</a:t>
            </a:r>
          </a:p>
        </p:txBody>
      </p:sp>
      <p:sp>
        <p:nvSpPr>
          <p:cNvPr id="220" name="Google Shape;220;p33"/>
          <p:cNvSpPr txBox="1">
            <a:spLocks noGrp="1"/>
          </p:cNvSpPr>
          <p:nvPr>
            <p:ph type="sldNum" idx="12"/>
          </p:nvPr>
        </p:nvSpPr>
        <p:spPr>
          <a:xfrm>
            <a:off x="10080784" y="6333134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fld id="{00000000-1234-1234-1234-123412341234}" type="slidenum">
              <a:rPr lang="en-US"/>
              <a:pPr/>
              <a:t>11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A4E75B-EFFB-4CCC-B44D-08C932B35F4C}"/>
              </a:ext>
            </a:extLst>
          </p:cNvPr>
          <p:cNvSpPr txBox="1"/>
          <p:nvPr/>
        </p:nvSpPr>
        <p:spPr>
          <a:xfrm>
            <a:off x="768143" y="1629729"/>
            <a:ext cx="540181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latin typeface="Calibri Light"/>
                <a:cs typeface="Calibri Light"/>
              </a:rPr>
              <a:t>Dose painting</a:t>
            </a:r>
            <a:r>
              <a:rPr lang="en-US">
                <a:latin typeface="Calibri Light"/>
                <a:cs typeface="Calibri Light"/>
              </a:rPr>
              <a:t> doesn't fit GTV/CTV/PTV paradigm.</a:t>
            </a:r>
          </a:p>
          <a:p>
            <a:r>
              <a:rPr lang="en-US" b="1">
                <a:latin typeface="Calibri Light"/>
                <a:cs typeface="Calibri Light"/>
              </a:rPr>
              <a:t>Highly personalized</a:t>
            </a:r>
            <a:r>
              <a:rPr lang="en-US">
                <a:latin typeface="Calibri Light"/>
                <a:cs typeface="Calibri Light"/>
              </a:rPr>
              <a:t> approach to treatment.</a:t>
            </a:r>
          </a:p>
        </p:txBody>
      </p:sp>
      <p:pic>
        <p:nvPicPr>
          <p:cNvPr id="4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92041B4C-7998-4661-97C0-368D3423C3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6280" y="1511399"/>
            <a:ext cx="4551802" cy="4422770"/>
          </a:xfrm>
          <a:prstGeom prst="rect">
            <a:avLst/>
          </a:prstGeom>
        </p:spPr>
      </p:pic>
      <p:pic>
        <p:nvPicPr>
          <p:cNvPr id="5" name="Picture 5" descr="A picture containing light, lit, sitting, photo&#10;&#10;Description automatically generated">
            <a:extLst>
              <a:ext uri="{FF2B5EF4-FFF2-40B4-BE49-F238E27FC236}">
                <a16:creationId xmlns:a16="http://schemas.microsoft.com/office/drawing/2014/main" id="{884A2988-D952-46FF-8B22-2B4F47A6BE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1646" y="2973281"/>
            <a:ext cx="2871095" cy="285775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8E4AE5-27AD-4466-8526-77C02738937D}"/>
              </a:ext>
            </a:extLst>
          </p:cNvPr>
          <p:cNvSpPr txBox="1"/>
          <p:nvPr/>
        </p:nvSpPr>
        <p:spPr>
          <a:xfrm>
            <a:off x="8479316" y="3650254"/>
            <a:ext cx="2743199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 Light"/>
                <a:cs typeface="Arial"/>
              </a:rPr>
              <a:t>New committee formed to answer the needs</a:t>
            </a:r>
          </a:p>
        </p:txBody>
      </p:sp>
      <p:pic>
        <p:nvPicPr>
          <p:cNvPr id="6" name="Picture 6" descr="A picture containing calendar&#10;&#10;Description automatically generated">
            <a:extLst>
              <a:ext uri="{FF2B5EF4-FFF2-40B4-BE49-F238E27FC236}">
                <a16:creationId xmlns:a16="http://schemas.microsoft.com/office/drawing/2014/main" id="{95C7AB19-F920-435A-99F7-A192CB954E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7003" y="5974752"/>
            <a:ext cx="672860" cy="73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165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8"/>
          <p:cNvSpPr/>
          <p:nvPr/>
        </p:nvSpPr>
        <p:spPr>
          <a:xfrm>
            <a:off x="2194124" y="331276"/>
            <a:ext cx="7883400" cy="7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800" b="1">
                <a:solidFill>
                  <a:srgbClr val="2E75B6"/>
                </a:solidFill>
                <a:cs typeface="Arial"/>
              </a:rPr>
              <a:t>Adaptive treatment</a:t>
            </a:r>
            <a:endParaRPr lang="en-US"/>
          </a:p>
        </p:txBody>
      </p:sp>
      <p:sp>
        <p:nvSpPr>
          <p:cNvPr id="155" name="Google Shape;155;p28"/>
          <p:cNvSpPr txBox="1">
            <a:spLocks noGrp="1"/>
          </p:cNvSpPr>
          <p:nvPr>
            <p:ph type="sldNum" idx="12"/>
          </p:nvPr>
        </p:nvSpPr>
        <p:spPr>
          <a:xfrm>
            <a:off x="10080784" y="6333134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fld id="{00000000-1234-1234-1234-123412341234}" type="slidenum">
              <a:rPr lang="en-US" dirty="0"/>
              <a:pPr/>
              <a:t>12</a:t>
            </a:fld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9B1C68-8040-49B8-B42B-F2707BCD1FBC}"/>
              </a:ext>
            </a:extLst>
          </p:cNvPr>
          <p:cNvSpPr txBox="1"/>
          <p:nvPr/>
        </p:nvSpPr>
        <p:spPr>
          <a:xfrm>
            <a:off x="2295525" y="1589809"/>
            <a:ext cx="6951518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2000">
              <a:latin typeface="Lucida San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A91716-AB55-4C11-A5CE-86C8C0760D32}"/>
              </a:ext>
            </a:extLst>
          </p:cNvPr>
          <p:cNvSpPr txBox="1"/>
          <p:nvPr/>
        </p:nvSpPr>
        <p:spPr>
          <a:xfrm>
            <a:off x="172762" y="1365333"/>
            <a:ext cx="5727432" cy="35394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ea typeface="+mn-lt"/>
                <a:cs typeface="+mn-lt"/>
              </a:rPr>
              <a:t>I</a:t>
            </a:r>
            <a:r>
              <a:rPr lang="en-US" sz="2000" dirty="0">
                <a:ea typeface="+mn-lt"/>
                <a:cs typeface="+mn-lt"/>
              </a:rPr>
              <a:t>s adaptive treatment required?</a:t>
            </a:r>
            <a:endParaRPr lang="en-US" sz="2000" dirty="0">
              <a:cs typeface="Arial"/>
            </a:endParaRPr>
          </a:p>
          <a:p>
            <a:endParaRPr lang="en-US" sz="2000" dirty="0"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cs typeface="Arial"/>
              </a:rPr>
              <a:t>a naïve motion-less approach to proton irradiation.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cs typeface="Arial"/>
              </a:rPr>
              <a:t>Plan dose on the inhale phase.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cs typeface="Arial"/>
              </a:rPr>
              <a:t>Simulate actual dose (MCNP).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cs typeface="Arial"/>
              </a:rPr>
              <a:t>Compare on-reference and off-reference dose.</a:t>
            </a:r>
          </a:p>
          <a:p>
            <a:endParaRPr lang="en-US" sz="2000" dirty="0">
              <a:cs typeface="Arial"/>
            </a:endParaRPr>
          </a:p>
          <a:p>
            <a:r>
              <a:rPr lang="en-US" sz="2000" dirty="0">
                <a:cs typeface="Arial"/>
              </a:rPr>
              <a:t>Significant deviation in dose delivery that violates standards seen.</a:t>
            </a:r>
          </a:p>
        </p:txBody>
      </p:sp>
      <p:pic>
        <p:nvPicPr>
          <p:cNvPr id="6" name="Picture 7" descr="A picture containing text, device, meter, gauge&#10;&#10;Description automatically generated">
            <a:extLst>
              <a:ext uri="{FF2B5EF4-FFF2-40B4-BE49-F238E27FC236}">
                <a16:creationId xmlns:a16="http://schemas.microsoft.com/office/drawing/2014/main" id="{736982E9-FF27-482D-9B3F-A8BAC2749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2305" y="1210319"/>
            <a:ext cx="5912151" cy="2369076"/>
          </a:xfrm>
          <a:prstGeom prst="rect">
            <a:avLst/>
          </a:prstGeom>
        </p:spPr>
      </p:pic>
      <p:pic>
        <p:nvPicPr>
          <p:cNvPr id="8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B0D33615-2329-44E3-8E61-627C918A14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5695" y="3603856"/>
            <a:ext cx="4218819" cy="2820609"/>
          </a:xfrm>
          <a:prstGeom prst="rect">
            <a:avLst/>
          </a:prstGeom>
        </p:spPr>
      </p:pic>
      <p:pic>
        <p:nvPicPr>
          <p:cNvPr id="5" name="Picture 10" descr="Logo&#10;&#10;Description automatically generated">
            <a:extLst>
              <a:ext uri="{FF2B5EF4-FFF2-40B4-BE49-F238E27FC236}">
                <a16:creationId xmlns:a16="http://schemas.microsoft.com/office/drawing/2014/main" id="{8CA6387C-4C0F-4A57-8DDC-D290E6929B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2525" y="6138052"/>
            <a:ext cx="591629" cy="577253"/>
          </a:xfrm>
          <a:prstGeom prst="rect">
            <a:avLst/>
          </a:prstGeom>
        </p:spPr>
      </p:pic>
      <p:pic>
        <p:nvPicPr>
          <p:cNvPr id="7" name="Picture 11" descr="Shape, rectangle&#10;&#10;Description automatically generated">
            <a:extLst>
              <a:ext uri="{FF2B5EF4-FFF2-40B4-BE49-F238E27FC236}">
                <a16:creationId xmlns:a16="http://schemas.microsoft.com/office/drawing/2014/main" id="{6612D1F6-1F5C-46FD-B7E6-A421F87F92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0173" y="6142870"/>
            <a:ext cx="946031" cy="553241"/>
          </a:xfrm>
          <a:prstGeom prst="rect">
            <a:avLst/>
          </a:prstGeom>
        </p:spPr>
      </p:pic>
      <p:pic>
        <p:nvPicPr>
          <p:cNvPr id="10" name="Picture 12" descr="A picture containing shape&#10;&#10;Description automatically generated">
            <a:extLst>
              <a:ext uri="{FF2B5EF4-FFF2-40B4-BE49-F238E27FC236}">
                <a16:creationId xmlns:a16="http://schemas.microsoft.com/office/drawing/2014/main" id="{D9599421-AD8A-47A1-B276-359CC4550D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2878" y="6147039"/>
            <a:ext cx="750319" cy="530525"/>
          </a:xfrm>
          <a:prstGeom prst="rect">
            <a:avLst/>
          </a:prstGeom>
        </p:spPr>
      </p:pic>
      <p:pic>
        <p:nvPicPr>
          <p:cNvPr id="12" name="Picture 13" descr="Shape, logo&#10;&#10;Description automatically generated">
            <a:extLst>
              <a:ext uri="{FF2B5EF4-FFF2-40B4-BE49-F238E27FC236}">
                <a16:creationId xmlns:a16="http://schemas.microsoft.com/office/drawing/2014/main" id="{C9030A06-0339-4ECD-ACCA-82A0D46879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V="1">
            <a:off x="7561412" y="6136167"/>
            <a:ext cx="807289" cy="537892"/>
          </a:xfrm>
          <a:prstGeom prst="rect">
            <a:avLst/>
          </a:prstGeom>
        </p:spPr>
      </p:pic>
      <p:pic>
        <p:nvPicPr>
          <p:cNvPr id="14" name="Picture 11" descr="Shape&#10;&#10;Description automatically generated">
            <a:extLst>
              <a:ext uri="{FF2B5EF4-FFF2-40B4-BE49-F238E27FC236}">
                <a16:creationId xmlns:a16="http://schemas.microsoft.com/office/drawing/2014/main" id="{12D2F3F8-0736-43C8-8851-977B660A5F9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24425" y="6103907"/>
            <a:ext cx="951602" cy="60241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5D19FA4-F785-4448-9E7C-DDEF0E7AD643}"/>
              </a:ext>
            </a:extLst>
          </p:cNvPr>
          <p:cNvSpPr txBox="1"/>
          <p:nvPr/>
        </p:nvSpPr>
        <p:spPr>
          <a:xfrm>
            <a:off x="171454" y="4943350"/>
            <a:ext cx="4046861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 Light"/>
                <a:cs typeface="Calibri Light"/>
              </a:rPr>
              <a:t>Slovenian</a:t>
            </a:r>
            <a:r>
              <a:rPr lang="en-US">
                <a:latin typeface="Calibri Light"/>
                <a:ea typeface="+mn-lt"/>
                <a:cs typeface="+mn-lt"/>
              </a:rPr>
              <a:t> researches initiators of the </a:t>
            </a:r>
            <a:r>
              <a:rPr lang="en-US" b="1">
                <a:latin typeface="Calibri Light"/>
                <a:ea typeface="+mn-lt"/>
                <a:cs typeface="+mn-lt"/>
              </a:rPr>
              <a:t>RAPTOR collaboration</a:t>
            </a:r>
            <a:r>
              <a:rPr lang="en-US">
                <a:latin typeface="Calibri Light"/>
                <a:ea typeface="+mn-lt"/>
                <a:cs typeface="+mn-lt"/>
              </a:rPr>
              <a:t>, funded by the EC 2020 MSC/ETN call, with collaborators from leading HR centers.</a:t>
            </a:r>
            <a:endParaRPr lang="en-US">
              <a:latin typeface="Calibri Light"/>
              <a:cs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8C104B-CFAA-4C31-BE71-E939D777E8F0}"/>
              </a:ext>
            </a:extLst>
          </p:cNvPr>
          <p:cNvSpPr txBox="1"/>
          <p:nvPr/>
        </p:nvSpPr>
        <p:spPr>
          <a:xfrm>
            <a:off x="8267408" y="696067"/>
            <a:ext cx="3628891" cy="369332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Calibri Light"/>
                <a:cs typeface="Arial"/>
              </a:rPr>
              <a:t>G. Razdevšek et al. ANIMA 2019</a:t>
            </a:r>
            <a:endParaRPr lang="en-US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4737986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3"/>
          <p:cNvSpPr/>
          <p:nvPr/>
        </p:nvSpPr>
        <p:spPr>
          <a:xfrm>
            <a:off x="628561" y="488517"/>
            <a:ext cx="10408098" cy="7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>
                <a:solidFill>
                  <a:srgbClr val="2E75B6"/>
                </a:solidFill>
                <a:latin typeface="Calibri Light"/>
                <a:cs typeface="Arial"/>
              </a:rPr>
              <a:t>Future studies </a:t>
            </a:r>
          </a:p>
        </p:txBody>
      </p:sp>
      <p:sp>
        <p:nvSpPr>
          <p:cNvPr id="220" name="Google Shape;220;p33"/>
          <p:cNvSpPr txBox="1">
            <a:spLocks noGrp="1"/>
          </p:cNvSpPr>
          <p:nvPr>
            <p:ph type="sldNum" idx="12"/>
          </p:nvPr>
        </p:nvSpPr>
        <p:spPr>
          <a:xfrm>
            <a:off x="10080784" y="6333134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fld id="{00000000-1234-1234-1234-123412341234}" type="slidenum">
              <a:rPr lang="en-US"/>
              <a:pPr/>
              <a:t>13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A4E75B-EFFB-4CCC-B44D-08C932B35F4C}"/>
              </a:ext>
            </a:extLst>
          </p:cNvPr>
          <p:cNvSpPr txBox="1"/>
          <p:nvPr/>
        </p:nvSpPr>
        <p:spPr>
          <a:xfrm>
            <a:off x="1061926" y="1629729"/>
            <a:ext cx="510802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3" descr="Icon&#10;&#10;Description automatically generated">
            <a:extLst>
              <a:ext uri="{FF2B5EF4-FFF2-40B4-BE49-F238E27FC236}">
                <a16:creationId xmlns:a16="http://schemas.microsoft.com/office/drawing/2014/main" id="{5BF9CF12-0A94-45FF-AE01-887DE2A17E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4" r="188" b="9063"/>
          <a:stretch/>
        </p:blipFill>
        <p:spPr>
          <a:xfrm>
            <a:off x="7625509" y="1668660"/>
            <a:ext cx="2728872" cy="26673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DC48AA7-5F2D-4593-AB2D-1320C7432099}"/>
              </a:ext>
            </a:extLst>
          </p:cNvPr>
          <p:cNvSpPr txBox="1"/>
          <p:nvPr/>
        </p:nvSpPr>
        <p:spPr>
          <a:xfrm>
            <a:off x="373373" y="1666453"/>
            <a:ext cx="4979496" cy="31393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latin typeface="Calibri Light"/>
                <a:cs typeface="Arial"/>
              </a:rPr>
              <a:t>Medical physics group </a:t>
            </a:r>
            <a:endParaRPr lang="en-US">
              <a:latin typeface="Calibri Light"/>
              <a:cs typeface="Calibri Light"/>
            </a:endParaRPr>
          </a:p>
          <a:p>
            <a:r>
              <a:rPr lang="en-US">
                <a:latin typeface="Calibri Light"/>
                <a:cs typeface="Arial"/>
              </a:rPr>
              <a:t>is building a puzzle of advanced diagnostic and therapy monitoring procedures and algorithms.</a:t>
            </a:r>
          </a:p>
          <a:p>
            <a:endParaRPr lang="en-US">
              <a:latin typeface="Calibri Light"/>
              <a:cs typeface="Arial"/>
            </a:endParaRPr>
          </a:p>
          <a:p>
            <a:endParaRPr lang="en-US">
              <a:latin typeface="Calibri Light"/>
              <a:cs typeface="Arial"/>
            </a:endParaRPr>
          </a:p>
          <a:p>
            <a:endParaRPr lang="en-US">
              <a:latin typeface="Calibri Light"/>
              <a:cs typeface="Arial"/>
            </a:endParaRPr>
          </a:p>
          <a:p>
            <a:endParaRPr lang="en-US">
              <a:latin typeface="Calibri Light"/>
              <a:cs typeface="Arial"/>
            </a:endParaRPr>
          </a:p>
          <a:p>
            <a:r>
              <a:rPr lang="en-US">
                <a:latin typeface="Calibri Light"/>
                <a:cs typeface="Arial"/>
              </a:rPr>
              <a:t>New facilities (such as RC-Advance) add important pieces and contribute to our overall goal of patient benefit.</a:t>
            </a:r>
            <a:endParaRPr lang="en-US">
              <a:latin typeface="Calibri Light"/>
              <a:cs typeface="Calibri Light"/>
            </a:endParaRPr>
          </a:p>
          <a:p>
            <a:pPr algn="ctr"/>
            <a:endParaRPr lang="en-US">
              <a:latin typeface="Calibri Ligh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3597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3"/>
          <p:cNvSpPr/>
          <p:nvPr/>
        </p:nvSpPr>
        <p:spPr>
          <a:xfrm>
            <a:off x="2152560" y="525240"/>
            <a:ext cx="7883400" cy="7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>
                <a:solidFill>
                  <a:srgbClr val="2E75B6"/>
                </a:solidFill>
                <a:latin typeface="Calibri Light"/>
                <a:cs typeface="Calibri Light"/>
              </a:rPr>
              <a:t>Andrej </a:t>
            </a:r>
            <a:r>
              <a:rPr lang="en-US" sz="4000" b="1" err="1">
                <a:solidFill>
                  <a:srgbClr val="2E75B6"/>
                </a:solidFill>
                <a:latin typeface="Calibri Light"/>
                <a:cs typeface="Calibri Light"/>
              </a:rPr>
              <a:t>Studen</a:t>
            </a:r>
            <a:endParaRPr lang="en-US" sz="4000">
              <a:latin typeface="Calibri Light"/>
              <a:cs typeface="Calibri Light"/>
            </a:endParaRPr>
          </a:p>
        </p:txBody>
      </p:sp>
      <p:sp>
        <p:nvSpPr>
          <p:cNvPr id="220" name="Google Shape;220;p33"/>
          <p:cNvSpPr txBox="1">
            <a:spLocks noGrp="1"/>
          </p:cNvSpPr>
          <p:nvPr>
            <p:ph type="sldNum" idx="12"/>
          </p:nvPr>
        </p:nvSpPr>
        <p:spPr>
          <a:xfrm>
            <a:off x="10080784" y="6333134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fld id="{00000000-1234-1234-1234-123412341234}" type="slidenum">
              <a:rPr lang="en-US"/>
              <a:pPr/>
              <a:t>2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A4E75B-EFFB-4CCC-B44D-08C932B35F4C}"/>
              </a:ext>
            </a:extLst>
          </p:cNvPr>
          <p:cNvSpPr txBox="1"/>
          <p:nvPr/>
        </p:nvSpPr>
        <p:spPr>
          <a:xfrm>
            <a:off x="1061926" y="1629729"/>
            <a:ext cx="5108027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Calibri Light"/>
              <a:cs typeface="Arial"/>
            </a:endParaRPr>
          </a:p>
          <a:p>
            <a:r>
              <a:rPr lang="en-US">
                <a:latin typeface="Calibri Light"/>
                <a:cs typeface="Calibri Light"/>
              </a:rPr>
              <a:t>Assistant Professor, Faculty of Mathematics and Physics, University of Ljubljana​,</a:t>
            </a:r>
          </a:p>
          <a:p>
            <a:r>
              <a:rPr lang="en-US">
                <a:latin typeface="Calibri Light"/>
                <a:cs typeface="Calibri Light"/>
              </a:rPr>
              <a:t>Researcher, Jožef Stefan Institute</a:t>
            </a:r>
          </a:p>
          <a:p>
            <a:endParaRPr lang="en-US">
              <a:latin typeface="Calibri Light"/>
              <a:cs typeface="Arial"/>
            </a:endParaRPr>
          </a:p>
          <a:p>
            <a:r>
              <a:rPr lang="en-US">
                <a:latin typeface="Calibri Light"/>
                <a:cs typeface="Calibri Light"/>
              </a:rPr>
              <a:t>Areas of research:</a:t>
            </a:r>
          </a:p>
          <a:p>
            <a:r>
              <a:rPr lang="en-US">
                <a:latin typeface="Calibri Light"/>
                <a:cs typeface="Arial"/>
              </a:rPr>
              <a:t>Nuclear Medicine instrumentation</a:t>
            </a:r>
          </a:p>
          <a:p>
            <a:r>
              <a:rPr lang="en-US">
                <a:latin typeface="Calibri Light"/>
                <a:cs typeface="Arial"/>
              </a:rPr>
              <a:t>Development of new image analysis methods</a:t>
            </a:r>
            <a:endParaRPr lang="en-US">
              <a:latin typeface="Calibri Light"/>
              <a:cs typeface="Calibri Light"/>
            </a:endParaRPr>
          </a:p>
          <a:p>
            <a:r>
              <a:rPr lang="en-US">
                <a:latin typeface="Calibri Light"/>
                <a:cs typeface="Arial"/>
              </a:rPr>
              <a:t>Clinical research</a:t>
            </a:r>
            <a:endParaRPr lang="en-US">
              <a:latin typeface="Calibri Light"/>
              <a:cs typeface="Calibri Light"/>
            </a:endParaRPr>
          </a:p>
          <a:p>
            <a:r>
              <a:rPr lang="en-US">
                <a:latin typeface="Calibri Light"/>
                <a:cs typeface="Calibri Light"/>
              </a:rPr>
              <a:t>​</a:t>
            </a:r>
          </a:p>
        </p:txBody>
      </p:sp>
      <p:pic>
        <p:nvPicPr>
          <p:cNvPr id="3" name="Picture 3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143823BA-C0B4-4DD3-A12A-0EA67C763D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4361" y="753175"/>
            <a:ext cx="2743200" cy="3392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751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3"/>
          <p:cNvSpPr/>
          <p:nvPr/>
        </p:nvSpPr>
        <p:spPr>
          <a:xfrm>
            <a:off x="2152560" y="525240"/>
            <a:ext cx="7883400" cy="7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 dirty="0" err="1">
                <a:solidFill>
                  <a:srgbClr val="2E75B6"/>
                </a:solidFill>
                <a:latin typeface="Calibri Light"/>
                <a:cs typeface="Calibri Light"/>
              </a:rPr>
              <a:t>Matjaž</a:t>
            </a:r>
            <a:r>
              <a:rPr lang="en-US" sz="4000" b="1" dirty="0">
                <a:solidFill>
                  <a:srgbClr val="2E75B6"/>
                </a:solidFill>
                <a:latin typeface="Calibri Light"/>
                <a:cs typeface="Calibri Light"/>
              </a:rPr>
              <a:t> </a:t>
            </a:r>
            <a:r>
              <a:rPr lang="en-US" sz="4000" b="1" dirty="0" err="1">
                <a:solidFill>
                  <a:srgbClr val="2E75B6"/>
                </a:solidFill>
                <a:latin typeface="Calibri Light"/>
                <a:cs typeface="Calibri Light"/>
              </a:rPr>
              <a:t>Vencelj</a:t>
            </a:r>
          </a:p>
        </p:txBody>
      </p:sp>
      <p:sp>
        <p:nvSpPr>
          <p:cNvPr id="220" name="Google Shape;220;p33"/>
          <p:cNvSpPr txBox="1">
            <a:spLocks noGrp="1"/>
          </p:cNvSpPr>
          <p:nvPr>
            <p:ph type="sldNum" idx="12"/>
          </p:nvPr>
        </p:nvSpPr>
        <p:spPr>
          <a:xfrm>
            <a:off x="10080784" y="6333134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fld id="{00000000-1234-1234-1234-123412341234}" type="slidenum">
              <a:rPr lang="en-US"/>
              <a:pPr/>
              <a:t>3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A4E75B-EFFB-4CCC-B44D-08C932B35F4C}"/>
              </a:ext>
            </a:extLst>
          </p:cNvPr>
          <p:cNvSpPr txBox="1"/>
          <p:nvPr/>
        </p:nvSpPr>
        <p:spPr>
          <a:xfrm>
            <a:off x="1061926" y="1629729"/>
            <a:ext cx="5108027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Calibri Light"/>
              <a:cs typeface="Arial"/>
            </a:endParaRPr>
          </a:p>
          <a:p>
            <a:r>
              <a:rPr lang="en-US" dirty="0">
                <a:ea typeface="+mn-lt"/>
                <a:cs typeface="+mn-lt"/>
              </a:rPr>
              <a:t>Researcher, Jožef Stefan Institute</a:t>
            </a:r>
          </a:p>
          <a:p>
            <a:endParaRPr lang="en-US">
              <a:latin typeface="Calibri Light"/>
              <a:cs typeface="Arial"/>
            </a:endParaRPr>
          </a:p>
          <a:p>
            <a:r>
              <a:rPr lang="en-US" dirty="0">
                <a:latin typeface="Calibri Light"/>
                <a:cs typeface="Calibri Light"/>
              </a:rPr>
              <a:t>Areas of research:</a:t>
            </a:r>
          </a:p>
          <a:p>
            <a:r>
              <a:rPr lang="en-US" dirty="0">
                <a:latin typeface="Calibri Light"/>
                <a:cs typeface="Arial"/>
              </a:rPr>
              <a:t>Nuclear Medicine instrumentation, Atomic physics</a:t>
            </a:r>
          </a:p>
          <a:p>
            <a:endParaRPr lang="en-US" dirty="0">
              <a:latin typeface="Calibri Light"/>
              <a:cs typeface="Arial"/>
            </a:endParaRPr>
          </a:p>
        </p:txBody>
      </p:sp>
      <p:pic>
        <p:nvPicPr>
          <p:cNvPr id="4" name="Picture 4" descr="A picture containing person, person&#10;&#10;Description automatically generated">
            <a:extLst>
              <a:ext uri="{FF2B5EF4-FFF2-40B4-BE49-F238E27FC236}">
                <a16:creationId xmlns:a16="http://schemas.microsoft.com/office/drawing/2014/main" id="{0DB82506-FE04-40F2-A4D2-A66B69B702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0438" y="1396653"/>
            <a:ext cx="4410973" cy="325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008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3"/>
          <p:cNvSpPr/>
          <p:nvPr/>
        </p:nvSpPr>
        <p:spPr>
          <a:xfrm>
            <a:off x="1464006" y="525240"/>
            <a:ext cx="8571954" cy="7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>
                <a:solidFill>
                  <a:srgbClr val="2E75B6"/>
                </a:solidFill>
                <a:latin typeface="Calibri Light"/>
                <a:cs typeface="Calibri Light"/>
              </a:rPr>
              <a:t>Medical physics research group</a:t>
            </a:r>
            <a:endParaRPr lang="en-US">
              <a:latin typeface="Calibri Light"/>
              <a:cs typeface="Calibri Light"/>
            </a:endParaRPr>
          </a:p>
        </p:txBody>
      </p:sp>
      <p:sp>
        <p:nvSpPr>
          <p:cNvPr id="220" name="Google Shape;220;p33"/>
          <p:cNvSpPr txBox="1">
            <a:spLocks noGrp="1"/>
          </p:cNvSpPr>
          <p:nvPr>
            <p:ph type="sldNum" idx="12"/>
          </p:nvPr>
        </p:nvSpPr>
        <p:spPr>
          <a:xfrm>
            <a:off x="10080784" y="6333134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fld id="{00000000-1234-1234-1234-123412341234}" type="slidenum">
              <a:rPr lang="en-US"/>
              <a:pPr/>
              <a:t>4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A4E75B-EFFB-4CCC-B44D-08C932B35F4C}"/>
              </a:ext>
            </a:extLst>
          </p:cNvPr>
          <p:cNvSpPr txBox="1"/>
          <p:nvPr/>
        </p:nvSpPr>
        <p:spPr>
          <a:xfrm>
            <a:off x="1061926" y="1629729"/>
            <a:ext cx="510802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cs typeface="Arial"/>
              </a:rPr>
              <a:t>www.medfiz.si</a:t>
            </a:r>
          </a:p>
        </p:txBody>
      </p:sp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0176E31C-A766-4A4E-A2D1-DF1E4F4786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0326" y="1881392"/>
            <a:ext cx="1782040" cy="737438"/>
          </a:xfrm>
          <a:prstGeom prst="rect">
            <a:avLst/>
          </a:prstGeom>
        </p:spPr>
      </p:pic>
      <p:pic>
        <p:nvPicPr>
          <p:cNvPr id="4" name="Picture 4" descr="Icon&#10;&#10;Description automatically generated">
            <a:extLst>
              <a:ext uri="{FF2B5EF4-FFF2-40B4-BE49-F238E27FC236}">
                <a16:creationId xmlns:a16="http://schemas.microsoft.com/office/drawing/2014/main" id="{826BF315-313C-49F3-9AA2-157FBF0C08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9384" y="1630211"/>
            <a:ext cx="798657" cy="1019464"/>
          </a:xfrm>
          <a:prstGeom prst="rect">
            <a:avLst/>
          </a:prstGeom>
        </p:spPr>
      </p:pic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74780450-4F64-4EAE-ABDC-CA580080BB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1308" y="2948375"/>
            <a:ext cx="1782041" cy="1132193"/>
          </a:xfrm>
          <a:prstGeom prst="rect">
            <a:avLst/>
          </a:prstGeom>
        </p:spPr>
      </p:pic>
      <p:pic>
        <p:nvPicPr>
          <p:cNvPr id="8" name="Picture 3" descr="Text&#10;&#10;Description automatically generated">
            <a:extLst>
              <a:ext uri="{FF2B5EF4-FFF2-40B4-BE49-F238E27FC236}">
                <a16:creationId xmlns:a16="http://schemas.microsoft.com/office/drawing/2014/main" id="{DF64A3E6-A994-4575-9887-C77CE0C850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4418" y="3411486"/>
            <a:ext cx="2743198" cy="548175"/>
          </a:xfrm>
          <a:prstGeom prst="rect">
            <a:avLst/>
          </a:prstGeom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8DA9F66E-40EF-4180-B50B-B6F03E1B57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010" y="2410467"/>
            <a:ext cx="5651929" cy="360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832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3"/>
          <p:cNvSpPr/>
          <p:nvPr/>
        </p:nvSpPr>
        <p:spPr>
          <a:xfrm>
            <a:off x="1399741" y="525240"/>
            <a:ext cx="8636219" cy="7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>
                <a:solidFill>
                  <a:srgbClr val="2E75B6"/>
                </a:solidFill>
                <a:latin typeface="Calibri Light"/>
                <a:cs typeface="Calibri Light"/>
              </a:rPr>
              <a:t>Medical physics research group</a:t>
            </a:r>
            <a:endParaRPr lang="en-US">
              <a:latin typeface="Calibri Light"/>
              <a:cs typeface="Calibri Light"/>
            </a:endParaRPr>
          </a:p>
        </p:txBody>
      </p:sp>
      <p:sp>
        <p:nvSpPr>
          <p:cNvPr id="220" name="Google Shape;220;p33"/>
          <p:cNvSpPr txBox="1">
            <a:spLocks noGrp="1"/>
          </p:cNvSpPr>
          <p:nvPr>
            <p:ph type="sldNum" idx="12"/>
          </p:nvPr>
        </p:nvSpPr>
        <p:spPr>
          <a:xfrm>
            <a:off x="10080784" y="6333134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fld id="{00000000-1234-1234-1234-123412341234}" type="slidenum">
              <a:rPr lang="en-US"/>
              <a:pPr/>
              <a:t>5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A4E75B-EFFB-4CCC-B44D-08C932B35F4C}"/>
              </a:ext>
            </a:extLst>
          </p:cNvPr>
          <p:cNvSpPr txBox="1"/>
          <p:nvPr/>
        </p:nvSpPr>
        <p:spPr>
          <a:xfrm>
            <a:off x="1511782" y="1528741"/>
            <a:ext cx="9184267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cs typeface="Arial"/>
              </a:rPr>
              <a:t>Focused on patient benefit</a:t>
            </a:r>
          </a:p>
        </p:txBody>
      </p:sp>
      <p:pic>
        <p:nvPicPr>
          <p:cNvPr id="3" name="Picture 3" descr="A picture containing engineering drawing&#10;&#10;Description automatically generated">
            <a:extLst>
              <a:ext uri="{FF2B5EF4-FFF2-40B4-BE49-F238E27FC236}">
                <a16:creationId xmlns:a16="http://schemas.microsoft.com/office/drawing/2014/main" id="{705A8384-9025-4A66-AF28-6B14AF9946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669" r="669" b="8125"/>
          <a:stretch/>
        </p:blipFill>
        <p:spPr>
          <a:xfrm>
            <a:off x="4540785" y="2678540"/>
            <a:ext cx="2752528" cy="27039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9D78C0-7B28-483E-8E47-08EA55CD3C4C}"/>
              </a:ext>
            </a:extLst>
          </p:cNvPr>
          <p:cNvSpPr txBox="1"/>
          <p:nvPr/>
        </p:nvSpPr>
        <p:spPr>
          <a:xfrm>
            <a:off x="1474422" y="2199700"/>
            <a:ext cx="2743199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Calibri Light"/>
                <a:cs typeface="Arial"/>
              </a:rPr>
              <a:t>Modeling of diseases and treatment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4C590E-30D3-40EE-A2C0-AFBA34FB9CD0}"/>
              </a:ext>
            </a:extLst>
          </p:cNvPr>
          <p:cNvSpPr txBox="1"/>
          <p:nvPr/>
        </p:nvSpPr>
        <p:spPr>
          <a:xfrm>
            <a:off x="7956015" y="4164376"/>
            <a:ext cx="2743199" cy="64633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Calibri Light"/>
                <a:cs typeface="Arial"/>
              </a:rPr>
              <a:t>Development of new biomarkers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9DA917-530A-4414-8C45-4710EF5AE5C2}"/>
              </a:ext>
            </a:extLst>
          </p:cNvPr>
          <p:cNvSpPr txBox="1"/>
          <p:nvPr/>
        </p:nvSpPr>
        <p:spPr>
          <a:xfrm>
            <a:off x="1474423" y="4302085"/>
            <a:ext cx="2743199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Calibri Light"/>
                <a:cs typeface="Arial"/>
              </a:rPr>
              <a:t>Personalized medicine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47D89B8-EEB1-48DC-87C3-A3F86E03B18B}"/>
              </a:ext>
            </a:extLst>
          </p:cNvPr>
          <p:cNvGrpSpPr/>
          <p:nvPr/>
        </p:nvGrpSpPr>
        <p:grpSpPr>
          <a:xfrm>
            <a:off x="7951998" y="2199701"/>
            <a:ext cx="2747215" cy="1743393"/>
            <a:chOff x="7951998" y="2199701"/>
            <a:chExt cx="2747215" cy="174339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13A73A3-AD42-4BFC-9EF9-8ED6300583DD}"/>
                </a:ext>
              </a:extLst>
            </p:cNvPr>
            <p:cNvSpPr txBox="1"/>
            <p:nvPr/>
          </p:nvSpPr>
          <p:spPr>
            <a:xfrm>
              <a:off x="7956014" y="2199701"/>
              <a:ext cx="2743199" cy="64633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>
                  <a:latin typeface="Calibri Light"/>
                  <a:cs typeface="Arial"/>
                </a:rPr>
                <a:t>New instrumentation development </a:t>
              </a:r>
              <a:endParaRPr lang="en-US">
                <a:latin typeface="Calibri Light"/>
                <a:cs typeface="Calibri Light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A5389BE-7D53-4F28-8C49-A14B61D504CF}"/>
                </a:ext>
              </a:extLst>
            </p:cNvPr>
            <p:cNvSpPr txBox="1"/>
            <p:nvPr/>
          </p:nvSpPr>
          <p:spPr>
            <a:xfrm>
              <a:off x="7951998" y="2865876"/>
              <a:ext cx="2743199" cy="107721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 Light"/>
                  <a:cs typeface="Calibri Light"/>
                </a:rPr>
                <a:t>Bio-medical optical imaging group</a:t>
              </a:r>
            </a:p>
            <a:p>
              <a:r>
                <a:rPr lang="en-US" sz="1600">
                  <a:latin typeface="Calibri Light"/>
                  <a:cs typeface="Arial"/>
                </a:rPr>
                <a:t>PET instrumentation development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097314E-E2E2-4A8C-99D1-E7AF83F9F224}"/>
              </a:ext>
            </a:extLst>
          </p:cNvPr>
          <p:cNvSpPr txBox="1"/>
          <p:nvPr/>
        </p:nvSpPr>
        <p:spPr>
          <a:xfrm>
            <a:off x="1474424" y="2879075"/>
            <a:ext cx="2743199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latin typeface="Calibri Light"/>
                <a:cs typeface="Arial"/>
              </a:rPr>
              <a:t>Immunotherapy, prostate cancer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41246C-415C-4182-A7A0-72FE242D280A}"/>
              </a:ext>
            </a:extLst>
          </p:cNvPr>
          <p:cNvSpPr txBox="1"/>
          <p:nvPr/>
        </p:nvSpPr>
        <p:spPr>
          <a:xfrm>
            <a:off x="7965194" y="4807026"/>
            <a:ext cx="2743199" cy="1323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Calibri Light"/>
                <a:cs typeface="Arial"/>
              </a:rPr>
              <a:t>TECANT, somatostatin antagonist, quantitative imaging biomarkers (DORA, immunotherapy, cervical cancer) 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0881B4-814B-4D1F-AFCA-F925E197A0C7}"/>
              </a:ext>
            </a:extLst>
          </p:cNvPr>
          <p:cNvSpPr txBox="1"/>
          <p:nvPr/>
        </p:nvSpPr>
        <p:spPr>
          <a:xfrm>
            <a:off x="1474424" y="4669315"/>
            <a:ext cx="2743199" cy="584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latin typeface="Calibri Light"/>
                <a:cs typeface="Arial"/>
              </a:rPr>
              <a:t>Breast screening,</a:t>
            </a:r>
            <a:endParaRPr lang="en-US">
              <a:latin typeface="Calibri Light"/>
              <a:cs typeface="Calibri Light"/>
            </a:endParaRPr>
          </a:p>
          <a:p>
            <a:pPr algn="ctr"/>
            <a:r>
              <a:rPr lang="en-US" sz="1600">
                <a:latin typeface="Calibri Light"/>
                <a:cs typeface="Arial"/>
              </a:rPr>
              <a:t>Conformal radiotherapy</a:t>
            </a:r>
            <a:endParaRPr lang="en-US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508810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3"/>
          <p:cNvSpPr/>
          <p:nvPr/>
        </p:nvSpPr>
        <p:spPr>
          <a:xfrm>
            <a:off x="628561" y="488517"/>
            <a:ext cx="10408098" cy="7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>
                <a:solidFill>
                  <a:srgbClr val="2E75B6"/>
                </a:solidFill>
                <a:latin typeface="Calibri Light"/>
                <a:cs typeface="Arial"/>
              </a:rPr>
              <a:t>Challenges – PET instrumentation</a:t>
            </a:r>
          </a:p>
        </p:txBody>
      </p:sp>
      <p:sp>
        <p:nvSpPr>
          <p:cNvPr id="220" name="Google Shape;220;p33"/>
          <p:cNvSpPr txBox="1">
            <a:spLocks noGrp="1"/>
          </p:cNvSpPr>
          <p:nvPr>
            <p:ph type="sldNum" idx="12"/>
          </p:nvPr>
        </p:nvSpPr>
        <p:spPr>
          <a:xfrm>
            <a:off x="10080784" y="6333134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fld id="{00000000-1234-1234-1234-123412341234}" type="slidenum">
              <a:rPr lang="en-US"/>
              <a:pPr/>
              <a:t>6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A4E75B-EFFB-4CCC-B44D-08C932B35F4C}"/>
              </a:ext>
            </a:extLst>
          </p:cNvPr>
          <p:cNvSpPr txBox="1"/>
          <p:nvPr/>
        </p:nvSpPr>
        <p:spPr>
          <a:xfrm>
            <a:off x="1061926" y="1644106"/>
            <a:ext cx="3598405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cs typeface="Arial"/>
              </a:rPr>
              <a:t>New geometries using TOF PET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C48AA7-5F2D-4593-AB2D-1320C7432099}"/>
              </a:ext>
            </a:extLst>
          </p:cNvPr>
          <p:cNvSpPr txBox="1"/>
          <p:nvPr/>
        </p:nvSpPr>
        <p:spPr>
          <a:xfrm>
            <a:off x="6871939" y="1134491"/>
            <a:ext cx="4979496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Calibri Light"/>
                <a:cs typeface="Arial"/>
              </a:rPr>
              <a:t>Cherenkov radiation provides excellent timing resolution for future PET imagers</a:t>
            </a:r>
          </a:p>
        </p:txBody>
      </p:sp>
      <p:pic>
        <p:nvPicPr>
          <p:cNvPr id="5" name="Picture 5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504C700D-F049-48B4-929D-BF96A43BA5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9795" y="2008516"/>
            <a:ext cx="3950898" cy="2078967"/>
          </a:xfrm>
          <a:prstGeom prst="rect">
            <a:avLst/>
          </a:prstGeom>
        </p:spPr>
      </p:pic>
      <p:pic>
        <p:nvPicPr>
          <p:cNvPr id="6" name="Picture 6" descr="Diagram&#10;&#10;Description automatically generated">
            <a:extLst>
              <a:ext uri="{FF2B5EF4-FFF2-40B4-BE49-F238E27FC236}">
                <a16:creationId xmlns:a16="http://schemas.microsoft.com/office/drawing/2014/main" id="{4C86B6E7-3398-4B85-8C8F-E381805DFF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2927" y="4304340"/>
            <a:ext cx="4037163" cy="2231845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590D55A9-7B9D-4DE5-8A94-38CE088BAE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4813" y="6472957"/>
            <a:ext cx="1914525" cy="238125"/>
          </a:xfrm>
          <a:prstGeom prst="rect">
            <a:avLst/>
          </a:prstGeom>
        </p:spPr>
      </p:pic>
      <p:pic>
        <p:nvPicPr>
          <p:cNvPr id="3" name="Picture 7" descr="A picture containing clock, table, computer&#10;&#10;Description automatically generated">
            <a:extLst>
              <a:ext uri="{FF2B5EF4-FFF2-40B4-BE49-F238E27FC236}">
                <a16:creationId xmlns:a16="http://schemas.microsoft.com/office/drawing/2014/main" id="{9BAD8D2B-3D42-41CA-B91C-6DE232EEB0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9380" y="2161474"/>
            <a:ext cx="4137804" cy="2017468"/>
          </a:xfrm>
          <a:prstGeom prst="rect">
            <a:avLst/>
          </a:prstGeom>
        </p:spPr>
      </p:pic>
      <p:pic>
        <p:nvPicPr>
          <p:cNvPr id="8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C55DAC2-92BC-451E-BD7A-FBFF83BA2C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45079" y="4316131"/>
            <a:ext cx="2743200" cy="22226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F2D7362-B788-4A47-96F7-B6BF33C52843}"/>
              </a:ext>
            </a:extLst>
          </p:cNvPr>
          <p:cNvSpPr txBox="1"/>
          <p:nvPr/>
        </p:nvSpPr>
        <p:spPr>
          <a:xfrm>
            <a:off x="4307457" y="4623758"/>
            <a:ext cx="2743200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cs typeface="Arial"/>
              </a:rPr>
              <a:t>Partners:</a:t>
            </a:r>
          </a:p>
          <a:p>
            <a:r>
              <a:rPr lang="en-US">
                <a:cs typeface="Arial"/>
              </a:rPr>
              <a:t>FBK Trento, CNM Barcelona, Caltech, MGH</a:t>
            </a:r>
          </a:p>
        </p:txBody>
      </p:sp>
      <p:pic>
        <p:nvPicPr>
          <p:cNvPr id="10" name="Picture 16" descr="A picture containing logo&#10;&#10;Description automatically generated">
            <a:extLst>
              <a:ext uri="{FF2B5EF4-FFF2-40B4-BE49-F238E27FC236}">
                <a16:creationId xmlns:a16="http://schemas.microsoft.com/office/drawing/2014/main" id="{512C0B51-5469-43F4-B8C6-A30B146E3C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02245" y="5878631"/>
            <a:ext cx="611398" cy="492247"/>
          </a:xfrm>
          <a:prstGeom prst="rect">
            <a:avLst/>
          </a:prstGeom>
        </p:spPr>
      </p:pic>
      <p:pic>
        <p:nvPicPr>
          <p:cNvPr id="11" name="Picture 11" descr="Shape&#10;&#10;Description automatically generated">
            <a:extLst>
              <a:ext uri="{FF2B5EF4-FFF2-40B4-BE49-F238E27FC236}">
                <a16:creationId xmlns:a16="http://schemas.microsoft.com/office/drawing/2014/main" id="{89E58012-E164-449B-998A-D6087FD47A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01972" y="5873869"/>
            <a:ext cx="735942" cy="501771"/>
          </a:xfrm>
          <a:prstGeom prst="rect">
            <a:avLst/>
          </a:prstGeom>
        </p:spPr>
      </p:pic>
      <p:pic>
        <p:nvPicPr>
          <p:cNvPr id="14" name="Picture 12" descr="Background pattern&#10;&#10;Description automatically generated">
            <a:extLst>
              <a:ext uri="{FF2B5EF4-FFF2-40B4-BE49-F238E27FC236}">
                <a16:creationId xmlns:a16="http://schemas.microsoft.com/office/drawing/2014/main" id="{9423F9A2-322F-46FB-A058-58802508491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88965" y="5880775"/>
            <a:ext cx="888521" cy="487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046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 descr="A picture containing food, bat&#10;&#10;Description automatically generated">
            <a:extLst>
              <a:ext uri="{FF2B5EF4-FFF2-40B4-BE49-F238E27FC236}">
                <a16:creationId xmlns:a16="http://schemas.microsoft.com/office/drawing/2014/main" id="{6466107D-9819-433A-B327-199275E018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3744" y="4518624"/>
            <a:ext cx="2114550" cy="2076450"/>
          </a:xfrm>
          <a:prstGeom prst="rect">
            <a:avLst/>
          </a:prstGeom>
        </p:spPr>
      </p:pic>
      <p:sp>
        <p:nvSpPr>
          <p:cNvPr id="217" name="Google Shape;217;p33"/>
          <p:cNvSpPr/>
          <p:nvPr/>
        </p:nvSpPr>
        <p:spPr>
          <a:xfrm>
            <a:off x="628561" y="488517"/>
            <a:ext cx="10408098" cy="7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>
                <a:solidFill>
                  <a:srgbClr val="2E75B6"/>
                </a:solidFill>
                <a:latin typeface="Calibri Light"/>
                <a:cs typeface="Arial"/>
              </a:rPr>
              <a:t>Challenges – b</a:t>
            </a:r>
            <a:r>
              <a:rPr lang="en-US" sz="4000">
                <a:solidFill>
                  <a:srgbClr val="2E75B6"/>
                </a:solidFill>
                <a:latin typeface="Calibri Light"/>
                <a:cs typeface="Arial"/>
              </a:rPr>
              <a:t>iomedic</a:t>
            </a:r>
            <a:r>
              <a:rPr lang="en-US" sz="4000" b="1">
                <a:solidFill>
                  <a:srgbClr val="2E75B6"/>
                </a:solidFill>
                <a:latin typeface="Calibri Light"/>
                <a:cs typeface="Arial"/>
              </a:rPr>
              <a:t>al imaging</a:t>
            </a:r>
          </a:p>
        </p:txBody>
      </p:sp>
      <p:sp>
        <p:nvSpPr>
          <p:cNvPr id="220" name="Google Shape;220;p33"/>
          <p:cNvSpPr txBox="1">
            <a:spLocks noGrp="1"/>
          </p:cNvSpPr>
          <p:nvPr>
            <p:ph type="sldNum" idx="12"/>
          </p:nvPr>
        </p:nvSpPr>
        <p:spPr>
          <a:xfrm>
            <a:off x="10080784" y="6333134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fld id="{00000000-1234-1234-1234-123412341234}" type="slidenum">
              <a:rPr lang="en-US"/>
              <a:pPr/>
              <a:t>7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A4E75B-EFFB-4CCC-B44D-08C932B35F4C}"/>
              </a:ext>
            </a:extLst>
          </p:cNvPr>
          <p:cNvSpPr txBox="1"/>
          <p:nvPr/>
        </p:nvSpPr>
        <p:spPr>
          <a:xfrm>
            <a:off x="688115" y="1385314"/>
            <a:ext cx="5409951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>
                <a:latin typeface="Calibri Light"/>
                <a:ea typeface="+mn-lt"/>
                <a:cs typeface="+mn-lt"/>
              </a:rPr>
              <a:t>Microscopy system</a:t>
            </a:r>
            <a:endParaRPr lang="en-US" b="1">
              <a:latin typeface="Calibri Light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>
                <a:latin typeface="Calibri Light"/>
                <a:ea typeface="+mn-lt"/>
                <a:cs typeface="+mn-lt"/>
              </a:rPr>
              <a:t>Determination</a:t>
            </a:r>
            <a:r>
              <a:rPr lang="en-US">
                <a:latin typeface="Calibri Light"/>
                <a:ea typeface="+mn-lt"/>
                <a:cs typeface="+mn-lt"/>
              </a:rPr>
              <a:t> rf relevant </a:t>
            </a:r>
            <a:r>
              <a:rPr lang="en-US" b="1">
                <a:latin typeface="Calibri Light"/>
                <a:ea typeface="+mn-lt"/>
                <a:cs typeface="+mn-lt"/>
              </a:rPr>
              <a:t>microscopic</a:t>
            </a:r>
            <a:r>
              <a:rPr lang="en-US">
                <a:latin typeface="Calibri Light"/>
                <a:ea typeface="+mn-lt"/>
                <a:cs typeface="+mn-lt"/>
              </a:rPr>
              <a:t> and </a:t>
            </a:r>
            <a:r>
              <a:rPr lang="en-US" b="1">
                <a:latin typeface="Calibri Light"/>
                <a:ea typeface="+mn-lt"/>
                <a:cs typeface="+mn-lt"/>
              </a:rPr>
              <a:t>macroscopic tissue parameters </a:t>
            </a:r>
            <a:endParaRPr lang="en-US">
              <a:latin typeface="Calibri Light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>
                <a:latin typeface="Calibri Light"/>
                <a:ea typeface="+mn-lt"/>
                <a:cs typeface="+mn-lt"/>
              </a:rPr>
              <a:t>Modelov</a:t>
            </a:r>
            <a:r>
              <a:rPr lang="en-US">
                <a:latin typeface="Calibri Light"/>
                <a:ea typeface="+mn-lt"/>
                <a:cs typeface="+mn-lt"/>
              </a:rPr>
              <a:t> developments that associate micro- and macroscopic tissue properties</a:t>
            </a:r>
            <a:endParaRPr lang="en-US">
              <a:latin typeface="Calibri Light"/>
              <a:cs typeface="Arial"/>
            </a:endParaRPr>
          </a:p>
        </p:txBody>
      </p:sp>
      <p:pic>
        <p:nvPicPr>
          <p:cNvPr id="6" name="Picture 6" descr="Map&#10;&#10;Description automatically generated">
            <a:extLst>
              <a:ext uri="{FF2B5EF4-FFF2-40B4-BE49-F238E27FC236}">
                <a16:creationId xmlns:a16="http://schemas.microsoft.com/office/drawing/2014/main" id="{100E3A4A-F4B3-4CE1-B49A-F065BBC466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250" y="2939473"/>
            <a:ext cx="5287991" cy="2071734"/>
          </a:xfrm>
          <a:prstGeom prst="rect">
            <a:avLst/>
          </a:prstGeom>
        </p:spPr>
      </p:pic>
      <p:pic>
        <p:nvPicPr>
          <p:cNvPr id="7" name="Picture 7" descr="A picture containing food&#10;&#10;Description automatically generated">
            <a:extLst>
              <a:ext uri="{FF2B5EF4-FFF2-40B4-BE49-F238E27FC236}">
                <a16:creationId xmlns:a16="http://schemas.microsoft.com/office/drawing/2014/main" id="{81856921-E94E-42C1-85CF-E992F89AE5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645" y="5118528"/>
            <a:ext cx="5216105" cy="11210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60B1E12-2B92-427F-86D8-E3874627415D}"/>
              </a:ext>
            </a:extLst>
          </p:cNvPr>
          <p:cNvSpPr txBox="1"/>
          <p:nvPr/>
        </p:nvSpPr>
        <p:spPr>
          <a:xfrm>
            <a:off x="6349041" y="1719533"/>
            <a:ext cx="4957313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latin typeface="Calibri Light"/>
                <a:ea typeface="+mn-lt"/>
                <a:cs typeface="+mn-lt"/>
              </a:rPr>
              <a:t>Inflamatory diseases</a:t>
            </a:r>
            <a:r>
              <a:rPr lang="en-US">
                <a:latin typeface="Calibri Light"/>
                <a:ea typeface="+mn-lt"/>
                <a:cs typeface="+mn-lt"/>
              </a:rPr>
              <a:t>: phyisical and physiological properties</a:t>
            </a:r>
            <a:endParaRPr lang="en-US">
              <a:latin typeface="Calibri Light"/>
              <a:cs typeface="Calibri Light"/>
            </a:endParaRPr>
          </a:p>
          <a:p>
            <a:r>
              <a:rPr lang="en-US" b="1">
                <a:latin typeface="Calibri Light"/>
                <a:ea typeface="+mn-lt"/>
                <a:cs typeface="+mn-lt"/>
              </a:rPr>
              <a:t>Arthrities</a:t>
            </a:r>
            <a:r>
              <a:rPr lang="en-US">
                <a:latin typeface="Calibri Light"/>
                <a:ea typeface="+mn-lt"/>
                <a:cs typeface="+mn-lt"/>
              </a:rPr>
              <a:t> (Clinic for arthriries, UMCL): GCA, animal inflamation models</a:t>
            </a:r>
            <a:endParaRPr lang="en-US">
              <a:latin typeface="Calibri Light"/>
              <a:ea typeface="+mn-lt"/>
              <a:cs typeface="Calibri Light"/>
            </a:endParaRPr>
          </a:p>
          <a:p>
            <a:r>
              <a:rPr lang="en-US" b="1">
                <a:latin typeface="Calibri Light"/>
                <a:ea typeface="+mn-lt"/>
                <a:cs typeface="+mn-lt"/>
              </a:rPr>
              <a:t>Dermatology</a:t>
            </a:r>
            <a:r>
              <a:rPr lang="en-US">
                <a:latin typeface="Calibri Light"/>
                <a:ea typeface="+mn-lt"/>
                <a:cs typeface="+mn-lt"/>
              </a:rPr>
              <a:t> (Dermatology, UMCL; Chair of pathology, MF UL): skin infection, skin tumors</a:t>
            </a:r>
            <a:endParaRPr lang="en-US">
              <a:latin typeface="Calibri Light"/>
              <a:ea typeface="+mn-lt"/>
              <a:cs typeface="Calibri Light"/>
            </a:endParaRPr>
          </a:p>
          <a:p>
            <a:r>
              <a:rPr lang="en-US" b="1">
                <a:latin typeface="Calibri Light"/>
                <a:ea typeface="+mn-lt"/>
                <a:cs typeface="+mn-lt"/>
              </a:rPr>
              <a:t>Oncology</a:t>
            </a:r>
            <a:r>
              <a:rPr lang="en-US">
                <a:latin typeface="Calibri Light"/>
                <a:ea typeface="+mn-lt"/>
                <a:cs typeface="+mn-lt"/>
              </a:rPr>
              <a:t> (OIL): human tumor models, DORA</a:t>
            </a:r>
            <a:endParaRPr lang="en-US">
              <a:latin typeface="Calibri Light"/>
              <a:ea typeface="+mn-lt"/>
              <a:cs typeface="Calibri Light"/>
            </a:endParaRPr>
          </a:p>
          <a:p>
            <a:r>
              <a:rPr lang="en-US" b="1">
                <a:latin typeface="Calibri Light"/>
                <a:ea typeface="+mn-lt"/>
                <a:cs typeface="+mn-lt"/>
              </a:rPr>
              <a:t>Laser therapy</a:t>
            </a:r>
            <a:r>
              <a:rPr lang="en-US">
                <a:latin typeface="Calibri Light"/>
                <a:ea typeface="+mn-lt"/>
                <a:cs typeface="+mn-lt"/>
              </a:rPr>
              <a:t> (Fotona, Plastic surgery UMCL): laser epilation</a:t>
            </a:r>
            <a:endParaRPr lang="en-US">
              <a:latin typeface="Calibri Light"/>
              <a:cs typeface="Calibri Light"/>
            </a:endParaRPr>
          </a:p>
          <a:p>
            <a:endParaRPr lang="en-US">
              <a:latin typeface="Calibri Light"/>
              <a:cs typeface="Arial"/>
            </a:endParaRPr>
          </a:p>
        </p:txBody>
      </p:sp>
      <p:pic>
        <p:nvPicPr>
          <p:cNvPr id="9" name="Picture 9" descr="A picture containing sitting, food, water, table&#10;&#10;Description automatically generated">
            <a:extLst>
              <a:ext uri="{FF2B5EF4-FFF2-40B4-BE49-F238E27FC236}">
                <a16:creationId xmlns:a16="http://schemas.microsoft.com/office/drawing/2014/main" id="{4B88AF93-4AD4-44B6-9996-31CC936B11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3984" y="4948597"/>
            <a:ext cx="2190750" cy="16478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816D598-45DA-48D5-A1B4-C4DBCBB83AE1}"/>
              </a:ext>
            </a:extLst>
          </p:cNvPr>
          <p:cNvSpPr txBox="1"/>
          <p:nvPr/>
        </p:nvSpPr>
        <p:spPr>
          <a:xfrm>
            <a:off x="6349043" y="1201947"/>
            <a:ext cx="4756028" cy="369332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cs typeface="Arial"/>
              </a:rPr>
              <a:t>Clinical challenges</a:t>
            </a:r>
          </a:p>
        </p:txBody>
      </p:sp>
    </p:spTree>
    <p:extLst>
      <p:ext uri="{BB962C8B-B14F-4D97-AF65-F5344CB8AC3E}">
        <p14:creationId xmlns:p14="http://schemas.microsoft.com/office/powerpoint/2010/main" val="3223391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3"/>
          <p:cNvSpPr/>
          <p:nvPr/>
        </p:nvSpPr>
        <p:spPr>
          <a:xfrm>
            <a:off x="1399741" y="525240"/>
            <a:ext cx="8636219" cy="7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>
                <a:solidFill>
                  <a:srgbClr val="2E75B6"/>
                </a:solidFill>
                <a:latin typeface="Calibri Light"/>
                <a:cs typeface="Arial"/>
              </a:rPr>
              <a:t>Challenges – breast screening</a:t>
            </a:r>
            <a:endParaRPr lang="en-US">
              <a:latin typeface="Calibri Light"/>
              <a:cs typeface="Calibri Light"/>
            </a:endParaRPr>
          </a:p>
        </p:txBody>
      </p:sp>
      <p:sp>
        <p:nvSpPr>
          <p:cNvPr id="220" name="Google Shape;220;p33"/>
          <p:cNvSpPr txBox="1">
            <a:spLocks noGrp="1"/>
          </p:cNvSpPr>
          <p:nvPr>
            <p:ph type="sldNum" idx="12"/>
          </p:nvPr>
        </p:nvSpPr>
        <p:spPr>
          <a:xfrm>
            <a:off x="10080784" y="6333134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fld id="{00000000-1234-1234-1234-123412341234}" type="slidenum">
              <a:rPr lang="en-US"/>
              <a:pPr/>
              <a:t>8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A4E75B-EFFB-4CCC-B44D-08C932B35F4C}"/>
              </a:ext>
            </a:extLst>
          </p:cNvPr>
          <p:cNvSpPr txBox="1"/>
          <p:nvPr/>
        </p:nvSpPr>
        <p:spPr>
          <a:xfrm>
            <a:off x="1080287" y="1427753"/>
            <a:ext cx="4630629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latin typeface="Calibri Light"/>
                <a:cs typeface="Arial"/>
              </a:rPr>
              <a:t>Personalized breast screening requires risk assessment.</a:t>
            </a:r>
          </a:p>
          <a:p>
            <a:r>
              <a:rPr lang="en-US">
                <a:latin typeface="Calibri Light"/>
                <a:cs typeface="Arial"/>
              </a:rPr>
              <a:t>Estimating breast density as an independent risk factor in DORA (&gt; 100k mammography scans anually):</a:t>
            </a:r>
          </a:p>
          <a:p>
            <a:r>
              <a:rPr lang="en-US">
                <a:latin typeface="Calibri Light"/>
                <a:cs typeface="Arial"/>
              </a:rPr>
              <a:t>- 50k annotated images used as input</a:t>
            </a:r>
          </a:p>
        </p:txBody>
      </p:sp>
      <p:pic>
        <p:nvPicPr>
          <p:cNvPr id="4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AB50A22E-5BAA-4B3C-98B6-6FA00A0F80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6145" y="522613"/>
            <a:ext cx="1524000" cy="800100"/>
          </a:xfrm>
          <a:prstGeom prst="rect">
            <a:avLst/>
          </a:prstGeom>
        </p:spPr>
      </p:pic>
      <p:pic>
        <p:nvPicPr>
          <p:cNvPr id="5" name="Picture 5" descr="A picture containing chart&#10;&#10;Description automatically generated">
            <a:extLst>
              <a:ext uri="{FF2B5EF4-FFF2-40B4-BE49-F238E27FC236}">
                <a16:creationId xmlns:a16="http://schemas.microsoft.com/office/drawing/2014/main" id="{DB47ABB6-AE13-4709-88BD-FCA2027CC9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581" y="3142055"/>
            <a:ext cx="4459995" cy="19509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08135C-5C86-40C7-B3A4-030763A6176E}"/>
              </a:ext>
            </a:extLst>
          </p:cNvPr>
          <p:cNvSpPr txBox="1"/>
          <p:nvPr/>
        </p:nvSpPr>
        <p:spPr>
          <a:xfrm>
            <a:off x="969485" y="5009001"/>
            <a:ext cx="4634427" cy="646331"/>
          </a:xfrm>
          <a:prstGeom prst="rect">
            <a:avLst/>
          </a:prstGeom>
          <a:solidFill>
            <a:schemeClr val="tx2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Calibri Light"/>
                <a:cs typeface="Calibri Light"/>
              </a:rPr>
              <a:t>comparison of density score for raw and processed image</a:t>
            </a:r>
          </a:p>
        </p:txBody>
      </p:sp>
      <p:pic>
        <p:nvPicPr>
          <p:cNvPr id="7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F69B61C7-8532-4C39-9CE6-6B0A1A9776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1749" y="2648227"/>
            <a:ext cx="2743200" cy="11943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D50E5B-F833-4573-991C-7497F8E12FC0}"/>
              </a:ext>
            </a:extLst>
          </p:cNvPr>
          <p:cNvSpPr txBox="1"/>
          <p:nvPr/>
        </p:nvSpPr>
        <p:spPr>
          <a:xfrm>
            <a:off x="6483083" y="2617997"/>
            <a:ext cx="1246742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Calibri Light"/>
                <a:cs typeface="Arial"/>
              </a:rPr>
              <a:t>BIRADS1</a:t>
            </a:r>
          </a:p>
          <a:p>
            <a:r>
              <a:rPr lang="en-US">
                <a:latin typeface="Calibri Light"/>
                <a:cs typeface="Arial"/>
              </a:rPr>
              <a:t>BIRADS2</a:t>
            </a:r>
          </a:p>
          <a:p>
            <a:r>
              <a:rPr lang="en-US">
                <a:latin typeface="Calibri Light"/>
                <a:cs typeface="Arial"/>
              </a:rPr>
              <a:t>BIRADS3</a:t>
            </a:r>
          </a:p>
          <a:p>
            <a:r>
              <a:rPr lang="en-US">
                <a:latin typeface="Calibri Light"/>
                <a:cs typeface="Arial"/>
              </a:rPr>
              <a:t>BIRADS4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B195FF-2A6F-4DEA-9A52-8720EC4D9A60}"/>
              </a:ext>
            </a:extLst>
          </p:cNvPr>
          <p:cNvSpPr txBox="1"/>
          <p:nvPr/>
        </p:nvSpPr>
        <p:spPr>
          <a:xfrm>
            <a:off x="7733913" y="1593566"/>
            <a:ext cx="273401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cs typeface="Arial"/>
              </a:rPr>
              <a:t>Correct estimates</a:t>
            </a:r>
          </a:p>
          <a:p>
            <a:pPr algn="ctr"/>
            <a:r>
              <a:rPr lang="en-US">
                <a:cs typeface="Arial"/>
              </a:rPr>
              <a:t>Raw            Processed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580619-1C29-4E4A-9711-0465BF44A953}"/>
              </a:ext>
            </a:extLst>
          </p:cNvPr>
          <p:cNvSpPr txBox="1"/>
          <p:nvPr/>
        </p:nvSpPr>
        <p:spPr>
          <a:xfrm>
            <a:off x="6542817" y="4411487"/>
            <a:ext cx="4052244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 Light"/>
                <a:cs typeface="Arial"/>
              </a:rPr>
              <a:t>Of particular importance is the </a:t>
            </a:r>
            <a:r>
              <a:rPr lang="en-US" b="1">
                <a:latin typeface="Calibri Light"/>
                <a:cs typeface="Arial"/>
              </a:rPr>
              <a:t>BIRADS4 group</a:t>
            </a:r>
            <a:r>
              <a:rPr lang="en-US">
                <a:latin typeface="Calibri Light"/>
                <a:cs typeface="Arial"/>
              </a:rPr>
              <a:t> with significant increase in risk.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716EC2-D968-469A-97C2-FA4FDAA3E034}"/>
              </a:ext>
            </a:extLst>
          </p:cNvPr>
          <p:cNvSpPr txBox="1"/>
          <p:nvPr/>
        </p:nvSpPr>
        <p:spPr>
          <a:xfrm>
            <a:off x="6090249" y="5687682"/>
            <a:ext cx="274320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cs typeface="Arial"/>
              </a:rPr>
              <a:t>Partners: OIL, KU Leuven</a:t>
            </a:r>
          </a:p>
        </p:txBody>
      </p:sp>
      <p:pic>
        <p:nvPicPr>
          <p:cNvPr id="9" name="Picture 9" descr="Background pattern&#10;&#10;Description automatically generated">
            <a:extLst>
              <a:ext uri="{FF2B5EF4-FFF2-40B4-BE49-F238E27FC236}">
                <a16:creationId xmlns:a16="http://schemas.microsoft.com/office/drawing/2014/main" id="{6FBAF6BD-F7DD-47D0-9126-F5E95C204F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72048" y="5758850"/>
            <a:ext cx="865338" cy="588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489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AFD9E3F0-765C-4E1F-9B19-29DF6E5832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1894" y="2269859"/>
            <a:ext cx="3707176" cy="3585222"/>
          </a:xfrm>
          <a:prstGeom prst="rect">
            <a:avLst/>
          </a:prstGeom>
        </p:spPr>
      </p:pic>
      <p:sp>
        <p:nvSpPr>
          <p:cNvPr id="217" name="Google Shape;217;p33"/>
          <p:cNvSpPr/>
          <p:nvPr/>
        </p:nvSpPr>
        <p:spPr>
          <a:xfrm>
            <a:off x="1399741" y="525240"/>
            <a:ext cx="8636219" cy="7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>
                <a:solidFill>
                  <a:srgbClr val="2E75B6"/>
                </a:solidFill>
                <a:latin typeface="Calibri Light"/>
                <a:cs typeface="Arial"/>
              </a:rPr>
              <a:t>Challenges - Immunotherapy</a:t>
            </a:r>
          </a:p>
        </p:txBody>
      </p:sp>
      <p:sp>
        <p:nvSpPr>
          <p:cNvPr id="220" name="Google Shape;220;p33"/>
          <p:cNvSpPr txBox="1">
            <a:spLocks noGrp="1"/>
          </p:cNvSpPr>
          <p:nvPr>
            <p:ph type="sldNum" idx="12"/>
          </p:nvPr>
        </p:nvSpPr>
        <p:spPr>
          <a:xfrm>
            <a:off x="10080784" y="6333134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fld id="{00000000-1234-1234-1234-123412341234}" type="slidenum">
              <a:rPr lang="en-US"/>
              <a:pPr/>
              <a:t>9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A4E75B-EFFB-4CCC-B44D-08C932B35F4C}"/>
              </a:ext>
            </a:extLst>
          </p:cNvPr>
          <p:cNvSpPr txBox="1"/>
          <p:nvPr/>
        </p:nvSpPr>
        <p:spPr>
          <a:xfrm>
            <a:off x="7717951" y="1473657"/>
            <a:ext cx="3740100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latin typeface="Calibri Light"/>
                <a:cs typeface="Arial"/>
              </a:rPr>
              <a:t>Patient selection in NSCLC</a:t>
            </a:r>
          </a:p>
          <a:p>
            <a:r>
              <a:rPr lang="en-US">
                <a:latin typeface="Calibri Light"/>
                <a:cs typeface="Arial"/>
              </a:rPr>
              <a:t>Quantitative image analysis prior or during treatment</a:t>
            </a:r>
          </a:p>
        </p:txBody>
      </p:sp>
      <p:pic>
        <p:nvPicPr>
          <p:cNvPr id="5" name="Picture 5" descr="Chart, box and whisker chart&#10;&#10;Description automatically generated">
            <a:extLst>
              <a:ext uri="{FF2B5EF4-FFF2-40B4-BE49-F238E27FC236}">
                <a16:creationId xmlns:a16="http://schemas.microsoft.com/office/drawing/2014/main" id="{A0ADEDF8-976D-4E8C-86A6-8C1C1D4DFD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881" y="2734937"/>
            <a:ext cx="2221849" cy="29304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2D30A58-41EB-4417-A208-50C7A337E29F}"/>
              </a:ext>
            </a:extLst>
          </p:cNvPr>
          <p:cNvSpPr txBox="1"/>
          <p:nvPr/>
        </p:nvSpPr>
        <p:spPr>
          <a:xfrm>
            <a:off x="575347" y="1473656"/>
            <a:ext cx="4648991" cy="923330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latin typeface="Calibri Light"/>
                <a:cs typeface="Arial"/>
              </a:rPr>
              <a:t>Adverse effect in metastatic melanoma</a:t>
            </a:r>
          </a:p>
          <a:p>
            <a:r>
              <a:rPr lang="en-US">
                <a:latin typeface="Calibri Light"/>
                <a:cs typeface="Arial"/>
              </a:rPr>
              <a:t>Quantitative analysis of change in tissue uptake on sequential images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C1B616-3E76-439F-B18C-C508894CE95C}"/>
              </a:ext>
            </a:extLst>
          </p:cNvPr>
          <p:cNvSpPr txBox="1"/>
          <p:nvPr/>
        </p:nvSpPr>
        <p:spPr>
          <a:xfrm>
            <a:off x="7167107" y="5761054"/>
            <a:ext cx="452046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 Light"/>
                <a:cs typeface="Arial"/>
              </a:rPr>
              <a:t>D. Valentinuzzi et al. Rad and Onc. 2020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F85EB4-A294-4DC8-B5B9-CD85D4717CAA}"/>
              </a:ext>
            </a:extLst>
          </p:cNvPr>
          <p:cNvSpPr txBox="1"/>
          <p:nvPr/>
        </p:nvSpPr>
        <p:spPr>
          <a:xfrm>
            <a:off x="593709" y="5862041"/>
            <a:ext cx="5870025" cy="369332"/>
          </a:xfrm>
          <a:prstGeom prst="rect">
            <a:avLst/>
          </a:prstGeom>
          <a:solidFill>
            <a:schemeClr val="tx2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 Light"/>
                <a:cs typeface="Arial"/>
              </a:rPr>
              <a:t>Z. Klaneček, D. Huff, N. Hribernik, M. Reberšak et al.</a:t>
            </a:r>
            <a:endParaRPr lang="en-US">
              <a:latin typeface="Calibri Light"/>
              <a:cs typeface="Calibri Ligh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D30F9C-6458-444B-B6E9-603A4F1E966F}"/>
              </a:ext>
            </a:extLst>
          </p:cNvPr>
          <p:cNvSpPr txBox="1"/>
          <p:nvPr/>
        </p:nvSpPr>
        <p:spPr>
          <a:xfrm>
            <a:off x="593709" y="2887487"/>
            <a:ext cx="143573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cs typeface="Arial"/>
              </a:rPr>
              <a:t>pneumonitis</a:t>
            </a:r>
          </a:p>
        </p:txBody>
      </p:sp>
      <p:pic>
        <p:nvPicPr>
          <p:cNvPr id="6" name="Picture 6" descr="Chart, box and whisker chart&#10;&#10;Description automatically generated">
            <a:extLst>
              <a:ext uri="{FF2B5EF4-FFF2-40B4-BE49-F238E27FC236}">
                <a16:creationId xmlns:a16="http://schemas.microsoft.com/office/drawing/2014/main" id="{B1F69449-06C6-4950-9509-26FB4563E5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2340" y="2734936"/>
            <a:ext cx="2157585" cy="290294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B361A19-9E81-4FE9-89E6-82261A45C4B1}"/>
              </a:ext>
            </a:extLst>
          </p:cNvPr>
          <p:cNvSpPr txBox="1"/>
          <p:nvPr/>
        </p:nvSpPr>
        <p:spPr>
          <a:xfrm>
            <a:off x="2732817" y="2951751"/>
            <a:ext cx="143573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cs typeface="Arial"/>
              </a:rPr>
              <a:t>colitis</a:t>
            </a:r>
          </a:p>
        </p:txBody>
      </p:sp>
      <p:pic>
        <p:nvPicPr>
          <p:cNvPr id="7" name="Picture 11" descr="Chart, box and whisker chart&#10;&#10;Description automatically generated">
            <a:extLst>
              <a:ext uri="{FF2B5EF4-FFF2-40B4-BE49-F238E27FC236}">
                <a16:creationId xmlns:a16="http://schemas.microsoft.com/office/drawing/2014/main" id="{6B1F6F5C-C5C3-4472-9BDA-1DCDCF65C5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32606" y="2734937"/>
            <a:ext cx="2212668" cy="286622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BC700D4-A7D3-4936-8EA8-2803122E1829}"/>
              </a:ext>
            </a:extLst>
          </p:cNvPr>
          <p:cNvSpPr txBox="1"/>
          <p:nvPr/>
        </p:nvSpPr>
        <p:spPr>
          <a:xfrm>
            <a:off x="5073899" y="2887485"/>
            <a:ext cx="143573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cs typeface="Arial"/>
              </a:rPr>
              <a:t>tiroditis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B4169E-7711-45AC-97DF-8339D8798307}"/>
              </a:ext>
            </a:extLst>
          </p:cNvPr>
          <p:cNvSpPr txBox="1"/>
          <p:nvPr/>
        </p:nvSpPr>
        <p:spPr>
          <a:xfrm>
            <a:off x="5558287" y="1618889"/>
            <a:ext cx="1751163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cs typeface="Arial"/>
              </a:rPr>
              <a:t>Partners: OIL, UW Madison</a:t>
            </a:r>
          </a:p>
        </p:txBody>
      </p:sp>
      <p:pic>
        <p:nvPicPr>
          <p:cNvPr id="12" name="Picture 12" descr="Background pattern&#10;&#10;Description automatically generated">
            <a:extLst>
              <a:ext uri="{FF2B5EF4-FFF2-40B4-BE49-F238E27FC236}">
                <a16:creationId xmlns:a16="http://schemas.microsoft.com/office/drawing/2014/main" id="{B22F7617-BE8D-43A9-BDC7-1D48CB6C72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6550" y="6225831"/>
            <a:ext cx="1089804" cy="57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294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6485997E-0E06-6E40-B528-EE2B426464DD}" vid="{CE4918FF-F607-7949-9D0E-5D16E4F0F5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13</Slides>
  <Notes>13</Notes>
  <HiddenSlides>0</HiddenSlide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revision>44</cp:revision>
  <dcterms:created xsi:type="dcterms:W3CDTF">2020-11-04T17:32:12Z</dcterms:created>
  <dcterms:modified xsi:type="dcterms:W3CDTF">2021-06-02T15:21:31Z</dcterms:modified>
</cp:coreProperties>
</file>