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66" r:id="rId2"/>
    <p:sldId id="362" r:id="rId3"/>
    <p:sldId id="365" r:id="rId4"/>
    <p:sldId id="360" r:id="rId5"/>
    <p:sldId id="363" r:id="rId6"/>
    <p:sldId id="364" r:id="rId7"/>
    <p:sldId id="302" r:id="rId8"/>
  </p:sldIdLst>
  <p:sldSz cx="12192000" cy="6858000"/>
  <p:notesSz cx="6858000" cy="9144000"/>
  <p:defaultTextStyle>
    <a:defPPr>
      <a:defRPr lang="en-M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8"/>
    <p:restoredTop sz="94689"/>
  </p:normalViewPr>
  <p:slideViewPr>
    <p:cSldViewPr snapToGrid="0" snapToObjects="1">
      <p:cViewPr varScale="1">
        <p:scale>
          <a:sx n="108" d="100"/>
          <a:sy n="108" d="100"/>
        </p:scale>
        <p:origin x="7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FF2EA-172F-D04E-98E8-6FC84DD71F8F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39D92-4CB4-9C44-9F38-20CA3B5077DD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1190854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63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BD46-1F7B-CD4F-8624-56A9308A41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6D9B77-B80E-FE46-8270-27B418BD2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M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B4BDB-AC66-EF46-B709-57C441E80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4D11A7-45B3-CB40-91E4-98AE0DE1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D4031-2877-CF40-AC7A-E7CA5DC1F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1301895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4E364-762C-3041-9E91-56F70E278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0B72A6-59E6-E144-A939-6745E9036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8DBB3-22BD-8642-A43D-70AF9A87F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00BDB-3265-D941-8BA4-C2D945DDF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4149B-A768-A04D-A66A-5259DB9A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408048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CF34ED-FF3E-0F43-AB9A-0C39ED0F79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E4F77B-CE20-1545-BD26-74BC33E3D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4DB1F-8273-C941-BC92-02E74F0BA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4F5FC-4886-4A4C-B258-92E1ACBFF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4EC10-14AC-BA42-80C5-6D1604670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807331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7477" y="6370828"/>
            <a:ext cx="9449791" cy="442723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 b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 b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 b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 b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376002" y="6369876"/>
            <a:ext cx="6672065" cy="443675"/>
          </a:xfrm>
        </p:spPr>
        <p:txBody>
          <a:bodyPr anchor="b">
            <a:noAutofit/>
          </a:bodyPr>
          <a:lstStyle>
            <a:lvl1pPr algn="r">
              <a:buNone/>
              <a:defRPr sz="1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000" b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000" b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000" b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000" b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1896507"/>
      </p:ext>
    </p:extLst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17E75-E94D-224D-B22A-406A7B3E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C7A29-DB0E-D743-AF1B-42304B740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1DA9A-2E28-5246-BA0F-42285D82F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AC322-7358-A344-A91B-3E4A3D4B4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7520B-31A3-1542-87E6-1E069FB58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83616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4BA3C-E97B-8241-97C8-DB69F1C3D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379A7-03DB-B640-96E9-D811AFD11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C8150-7DEB-DF45-B1F1-27C9EDFCC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A8CF2-1DAB-4B48-AB09-DB8CCD4DD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0C955-D196-2949-A1A3-C9DE5B828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700051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5DDA5-F940-3341-8078-03A2D9918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48E7D-6CFA-F541-B26C-98BE3B0DC0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2245C3-FEBC-DC43-9937-B697F1252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21D736-AEB0-6F4D-BDF0-87FE41E3D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648BD7-2C13-3B4D-9D1A-FDAFA3741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587F1-67CD-904F-BA6E-F147A9374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309284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6500B-C5B5-F349-ADD1-9F0E15E8E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525C8-B347-954D-9748-35E6F23D6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425F6B-6E4E-B14B-A3D5-4E847AE363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DF14B7-872B-8E48-8038-7807F5AF22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4E61CE-5F1E-5145-AB99-F24EF71529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1B4E56-1C28-F24F-B1F8-4CC318013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AE1DA8-4FE1-3B4B-B578-95C956192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53A63F-7D58-AB43-A380-AB1C0D353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4256540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4A04F-B398-964E-9DD7-708479386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CAEB3B-6C5B-504D-95F3-B5726198F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F5F607-7C5E-3B48-9CAA-712D24688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B1F091-32D8-EB4B-ABC1-8582520F0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4100115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89309E-5378-344B-AEDE-DBD8B2287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CB291B-5486-564C-A20E-24B913D3E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E7841C-BA85-374E-9861-36E99DEAE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888719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4A8EC-EE5A-4243-886D-3119913D1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24890-207C-6F4D-8408-53299F015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340715-F6FC-614B-AA79-D30130010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C48E81-4E33-B04C-94B8-25CC0685B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38A0D-59BA-3445-8477-606465B00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CF8988-6562-8442-A3E6-C05BA7E4E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1586632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65B3E-F3C9-CC42-952D-3052859DA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6BD6AA-AE7C-DA49-81D2-66D151B39A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AF6924-7BE9-5046-A236-B7AE75242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BCDCD4-3F26-0F48-A032-CF019F9B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5E0191-A1DD-854A-AEFC-EA6918084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2D2F55-B97D-084E-9233-4F869DC6E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739214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2EF257-4E2D-0644-830B-1E3D51EB7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M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1E5D7-5FA9-054B-A734-161B4CE35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25209-EC06-754B-9A5D-BE5CC6F477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5FC5-5E26-664B-AC78-20108A9743AC}" type="datetimeFigureOut">
              <a:rPr lang="en-ME" smtClean="0"/>
              <a:t>01/06/2021</a:t>
            </a:fld>
            <a:endParaRPr lang="en-M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9539C-EBCA-BC4A-8A61-F7309F04F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00F61-C0BF-FA48-923D-C6DBC8DD09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B1DDB-3644-8C43-A4A6-9F2CBED185B9}" type="slidenum">
              <a:rPr lang="en-ME" smtClean="0"/>
              <a:t>‹#›</a:t>
            </a:fld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58207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BFD370-493C-5D4B-A1CC-8EE4682CDB3E}"/>
              </a:ext>
            </a:extLst>
          </p:cNvPr>
          <p:cNvSpPr txBox="1"/>
          <p:nvPr/>
        </p:nvSpPr>
        <p:spPr>
          <a:xfrm>
            <a:off x="200025" y="5319117"/>
            <a:ext cx="573405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>
                <a:solidFill>
                  <a:schemeClr val="bg1"/>
                </a:solidFill>
                <a:latin typeface="+mj-lt"/>
              </a:rPr>
              <a:t>TITLE FOR PRESENTATION </a:t>
            </a: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endParaRPr lang="en-US" sz="1600" dirty="0">
              <a:solidFill>
                <a:schemeClr val="bg1"/>
              </a:solidFill>
              <a:latin typeface="+mj-lt"/>
            </a:endParaRPr>
          </a:p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Dr. Luka B. </a:t>
            </a:r>
            <a:r>
              <a:rPr lang="en-US" sz="1600" dirty="0" err="1">
                <a:solidFill>
                  <a:schemeClr val="bg1"/>
                </a:solidFill>
                <a:latin typeface="+mj-lt"/>
              </a:rPr>
              <a:t>Uskokovic</a:t>
            </a:r>
            <a:r>
              <a:rPr lang="en-US" sz="1600" dirty="0">
                <a:solidFill>
                  <a:schemeClr val="bg1"/>
                </a:solidFill>
                <a:latin typeface="+mj-lt"/>
              </a:rPr>
              <a:t> / March 2021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D4BC29-2EC4-40A8-BD60-D4B9E0479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75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842857-F9D3-491B-B8B6-DBCBD9BDDD7B}"/>
              </a:ext>
            </a:extLst>
          </p:cNvPr>
          <p:cNvSpPr txBox="1">
            <a:spLocks/>
          </p:cNvSpPr>
          <p:nvPr/>
        </p:nvSpPr>
        <p:spPr>
          <a:xfrm>
            <a:off x="200025" y="5738648"/>
            <a:ext cx="10489915" cy="5288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ME" sz="2800" dirty="0">
                <a:solidFill>
                  <a:schemeClr val="bg1"/>
                </a:solidFill>
              </a:rPr>
              <a:t>SEEIIST HITRI plus – kick off Meeting June 2. 2021.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50EC9F-75CB-7C47-B4E2-023F6FA00B8C}"/>
              </a:ext>
            </a:extLst>
          </p:cNvPr>
          <p:cNvSpPr/>
          <p:nvPr/>
        </p:nvSpPr>
        <p:spPr>
          <a:xfrm>
            <a:off x="577933" y="74993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ME" sz="2400" dirty="0">
                <a:solidFill>
                  <a:schemeClr val="bg1"/>
                </a:solidFill>
              </a:rPr>
              <a:t>WP 5 Education and training </a:t>
            </a:r>
          </a:p>
          <a:p>
            <a:r>
              <a:rPr lang="en-ME" sz="2400" dirty="0">
                <a:solidFill>
                  <a:schemeClr val="bg1"/>
                </a:solidFill>
              </a:rPr>
              <a:t>KCCG (Prof. Todorovic)</a:t>
            </a:r>
          </a:p>
        </p:txBody>
      </p:sp>
    </p:spTree>
    <p:extLst>
      <p:ext uri="{BB962C8B-B14F-4D97-AF65-F5344CB8AC3E}">
        <p14:creationId xmlns:p14="http://schemas.microsoft.com/office/powerpoint/2010/main" val="2184871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ADEA-AF02-7B48-84D9-470E20E6C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i="1" dirty="0">
                <a:solidFill>
                  <a:schemeClr val="accent1"/>
                </a:solidFill>
              </a:rPr>
              <a:t>SEE Meeting  on Western Balkan Regional Network for Radiotherapy and Oncology - Podgorica, Montenegro</a:t>
            </a:r>
            <a:br>
              <a:rPr lang="en-ME" dirty="0"/>
            </a:br>
            <a:endParaRPr lang="en-M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C1815-ECDA-FE41-A2AE-D15299AE1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6" y="1253331"/>
            <a:ext cx="10736284" cy="4351338"/>
          </a:xfrm>
        </p:spPr>
        <p:txBody>
          <a:bodyPr>
            <a:normAutofit/>
          </a:bodyPr>
          <a:lstStyle/>
          <a:p>
            <a:r>
              <a:rPr lang="en-US" sz="2400" dirty="0"/>
              <a:t>7 </a:t>
            </a:r>
            <a:r>
              <a:rPr lang="en-US" sz="2400" dirty="0" err="1"/>
              <a:t>th</a:t>
            </a:r>
            <a:r>
              <a:rPr lang="en-US" sz="2400" dirty="0"/>
              <a:t> and 8 </a:t>
            </a:r>
            <a:r>
              <a:rPr lang="en-US" sz="2400" dirty="0" err="1"/>
              <a:t>th</a:t>
            </a:r>
            <a:r>
              <a:rPr lang="en-US" sz="2400" dirty="0"/>
              <a:t> September 2018.</a:t>
            </a:r>
            <a:endParaRPr lang="en-ME" sz="2400" dirty="0"/>
          </a:p>
          <a:p>
            <a:pPr marL="0" indent="0">
              <a:buNone/>
            </a:pPr>
            <a:r>
              <a:rPr lang="pt-BR" sz="2400" dirty="0"/>
              <a:t>Hotel Verde </a:t>
            </a:r>
            <a:r>
              <a:rPr lang="pt-BR" sz="2400" dirty="0" err="1"/>
              <a:t>Complex</a:t>
            </a:r>
            <a:r>
              <a:rPr lang="pt-BR" sz="2400" dirty="0"/>
              <a:t> , Podgorica</a:t>
            </a:r>
            <a:endParaRPr lang="en-ME" sz="2400" dirty="0"/>
          </a:p>
          <a:p>
            <a:r>
              <a:rPr lang="en-US" sz="2400" u="sng" dirty="0"/>
              <a:t>Organizers</a:t>
            </a:r>
            <a:r>
              <a:rPr lang="en-ME" sz="2400" u="sng" dirty="0"/>
              <a:t>  </a:t>
            </a:r>
            <a:r>
              <a:rPr lang="en-US" sz="2400" dirty="0"/>
              <a:t>Ministry of science, Government of Montenegro</a:t>
            </a:r>
            <a:endParaRPr lang="en-ME" sz="2400" dirty="0"/>
          </a:p>
          <a:p>
            <a:r>
              <a:rPr lang="en-US" sz="2400" dirty="0"/>
              <a:t>Clinical Center of Montenegro</a:t>
            </a:r>
          </a:p>
          <a:p>
            <a:pPr marL="0" indent="0">
              <a:buNone/>
            </a:pPr>
            <a:r>
              <a:rPr lang="en-US" sz="2400" dirty="0"/>
              <a:t>Participants and lecturers from 6 countries</a:t>
            </a:r>
          </a:p>
          <a:p>
            <a:r>
              <a:rPr lang="en-US" sz="2400" dirty="0"/>
              <a:t>Montenegro, North Macedonia, Serbia,</a:t>
            </a:r>
          </a:p>
          <a:p>
            <a:r>
              <a:rPr lang="en-US" sz="2400" dirty="0"/>
              <a:t>Bulgaria, Albania, Bosnia and Hercegovina</a:t>
            </a:r>
            <a:endParaRPr lang="en-ME" sz="2400" dirty="0"/>
          </a:p>
          <a:p>
            <a:endParaRPr lang="en-M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C00ACA-EBE5-3B47-AEC3-E8C3877558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9846F4-4D6D-2744-9664-32A3BC1A0A9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ME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6E3C727-8682-5A4F-9C89-FC6E2A348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787" y="2578894"/>
            <a:ext cx="6266213" cy="427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842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873B0-17FD-C54B-8907-B50D60AE1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694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3600" b="1" i="1" dirty="0">
                <a:solidFill>
                  <a:schemeClr val="accent1"/>
                </a:solidFill>
              </a:rPr>
              <a:t>SEE Meeting  on Western Balkan Regional Network for Radiotherapy and Oncology - Podgorica, Montenegro</a:t>
            </a:r>
            <a:br>
              <a:rPr lang="en-ME" dirty="0"/>
            </a:br>
            <a:endParaRPr lang="en-M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20A81-822B-804B-82F4-12C99B5F8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016" y="1436914"/>
            <a:ext cx="10783784" cy="4932962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/>
              <a:t>Challenges in management of cancer in Emerging countries </a:t>
            </a:r>
            <a:r>
              <a:rPr lang="en-US" sz="2000" dirty="0"/>
              <a:t>Prof. </a:t>
            </a:r>
            <a:r>
              <a:rPr lang="en-US" sz="2000" dirty="0" err="1"/>
              <a:t>dr</a:t>
            </a:r>
            <a:r>
              <a:rPr lang="en-US" sz="2000" dirty="0"/>
              <a:t> Vladimir Todorovic Montenegro</a:t>
            </a:r>
            <a:endParaRPr lang="en-ME" sz="2000" dirty="0"/>
          </a:p>
          <a:p>
            <a:r>
              <a:rPr lang="en-US" sz="2000" b="1" dirty="0" err="1"/>
              <a:t>Multidisciplinarity</a:t>
            </a:r>
            <a:r>
              <a:rPr lang="en-US" sz="2000" b="1" dirty="0"/>
              <a:t> and quality of cancer care </a:t>
            </a:r>
            <a:r>
              <a:rPr lang="en-US" sz="2000" dirty="0"/>
              <a:t>Prim. </a:t>
            </a:r>
            <a:r>
              <a:rPr lang="en-US" sz="2000" dirty="0" err="1"/>
              <a:t>dr</a:t>
            </a:r>
            <a:r>
              <a:rPr lang="en-US" sz="2000" dirty="0"/>
              <a:t> </a:t>
            </a:r>
            <a:r>
              <a:rPr lang="en-US" sz="2000" dirty="0" err="1"/>
              <a:t>sci.med</a:t>
            </a:r>
            <a:r>
              <a:rPr lang="en-US" sz="2000" dirty="0"/>
              <a:t>.  </a:t>
            </a:r>
            <a:r>
              <a:rPr lang="en-US" sz="2000" dirty="0" err="1"/>
              <a:t>Zorica</a:t>
            </a:r>
            <a:r>
              <a:rPr lang="en-US" sz="2000" dirty="0"/>
              <a:t> Tomasevic</a:t>
            </a:r>
            <a:r>
              <a:rPr lang="en-US" sz="2000" b="1" dirty="0"/>
              <a:t> </a:t>
            </a:r>
            <a:r>
              <a:rPr lang="en-US" sz="2000" dirty="0"/>
              <a:t>, Serbia</a:t>
            </a:r>
            <a:endParaRPr lang="en-ME" sz="2000" dirty="0"/>
          </a:p>
          <a:p>
            <a:pPr lvl="0"/>
            <a:r>
              <a:rPr lang="en-US" sz="2000" b="1" dirty="0"/>
              <a:t>Regional Radiotherapy and Oncology Network in SEE countries </a:t>
            </a:r>
            <a:r>
              <a:rPr lang="en-US" sz="2000" dirty="0"/>
              <a:t>Dr. </a:t>
            </a:r>
            <a:r>
              <a:rPr lang="en-US" sz="2000" dirty="0" err="1"/>
              <a:t>Salmin</a:t>
            </a:r>
            <a:r>
              <a:rPr lang="en-US" sz="2000" dirty="0"/>
              <a:t> </a:t>
            </a:r>
            <a:r>
              <a:rPr lang="en-US" sz="2000" dirty="0" err="1"/>
              <a:t>Salkovic</a:t>
            </a:r>
            <a:r>
              <a:rPr lang="en-US" sz="2000" dirty="0"/>
              <a:t>, Montenegro</a:t>
            </a:r>
            <a:endParaRPr lang="en-ME" sz="2000" dirty="0"/>
          </a:p>
          <a:p>
            <a:r>
              <a:rPr lang="en-US" sz="2000" b="1" dirty="0"/>
              <a:t>Oncology situation in Albania </a:t>
            </a:r>
            <a:r>
              <a:rPr lang="pt-BR" sz="2000" dirty="0"/>
              <a:t>Dr. </a:t>
            </a:r>
            <a:r>
              <a:rPr lang="pt-BR" sz="2000" dirty="0" err="1"/>
              <a:t>Lediu</a:t>
            </a:r>
            <a:r>
              <a:rPr lang="pt-BR" sz="2000" dirty="0"/>
              <a:t> </a:t>
            </a:r>
            <a:r>
              <a:rPr lang="pt-BR" sz="2000" dirty="0" err="1"/>
              <a:t>Bregu</a:t>
            </a:r>
            <a:r>
              <a:rPr lang="pt-BR" sz="2000" dirty="0"/>
              <a:t> , </a:t>
            </a:r>
            <a:r>
              <a:rPr lang="pt-BR" sz="2000" dirty="0" err="1"/>
              <a:t>Albania</a:t>
            </a:r>
            <a:endParaRPr lang="pt-BR" sz="2000" dirty="0"/>
          </a:p>
          <a:p>
            <a:r>
              <a:rPr lang="en-US" sz="2000" b="1" dirty="0"/>
              <a:t>Advanced and innovative radiotherapy techniques at IMC Radiotherapy Center Banja Luka</a:t>
            </a:r>
            <a:r>
              <a:rPr lang="en-US" sz="2000" dirty="0"/>
              <a:t> Dr. </a:t>
            </a:r>
            <a:r>
              <a:rPr lang="en-US" sz="2000" dirty="0" err="1"/>
              <a:t>Slavica</a:t>
            </a:r>
            <a:r>
              <a:rPr lang="en-US" sz="2000" dirty="0"/>
              <a:t> Maric, Bosnia and Hercegovina</a:t>
            </a:r>
            <a:endParaRPr lang="en-ME" sz="2000" dirty="0"/>
          </a:p>
          <a:p>
            <a:r>
              <a:rPr lang="en-US" sz="2000" b="1" dirty="0"/>
              <a:t>Montenegrin initiative for European scientific projects related to Hadron Cancer therapy </a:t>
            </a:r>
            <a:r>
              <a:rPr lang="en-US" sz="2000" dirty="0"/>
              <a:t>Dr sci. med. Aleksandar </a:t>
            </a:r>
            <a:r>
              <a:rPr lang="en-US" sz="2000" dirty="0" err="1"/>
              <a:t>Celebic</a:t>
            </a:r>
            <a:r>
              <a:rPr lang="en-US" sz="2000" dirty="0"/>
              <a:t>, Montenegro</a:t>
            </a:r>
          </a:p>
          <a:p>
            <a:r>
              <a:rPr lang="en-US" sz="2000" b="1" dirty="0"/>
              <a:t>The National Cyclotron Center at INRNE BAS: Medical and Scientific Applications</a:t>
            </a:r>
            <a:r>
              <a:rPr lang="en-US" sz="2000" dirty="0"/>
              <a:t> Dr </a:t>
            </a:r>
            <a:r>
              <a:rPr lang="en-US" sz="2000" dirty="0" err="1"/>
              <a:t>Mladen</a:t>
            </a:r>
            <a:r>
              <a:rPr lang="en-US" sz="2000" dirty="0"/>
              <a:t> </a:t>
            </a:r>
            <a:r>
              <a:rPr lang="en-US" sz="2000" dirty="0" err="1"/>
              <a:t>Mitev</a:t>
            </a:r>
            <a:r>
              <a:rPr lang="en-US" sz="2000" dirty="0"/>
              <a:t> , Bulgaria</a:t>
            </a:r>
            <a:endParaRPr lang="en-ME" sz="2000" dirty="0"/>
          </a:p>
          <a:p>
            <a:r>
              <a:rPr lang="en-US" sz="2000" b="1" dirty="0"/>
              <a:t>Academic vs Private Oncology in Balkan region </a:t>
            </a:r>
            <a:r>
              <a:rPr lang="en-US" sz="2000" dirty="0"/>
              <a:t>Prof. </a:t>
            </a:r>
            <a:r>
              <a:rPr lang="en-US" sz="2000" dirty="0" err="1"/>
              <a:t>dr</a:t>
            </a:r>
            <a:r>
              <a:rPr lang="en-US" sz="2000" dirty="0"/>
              <a:t> </a:t>
            </a:r>
            <a:r>
              <a:rPr lang="en-US" sz="2000" dirty="0" err="1"/>
              <a:t>Vlada</a:t>
            </a:r>
            <a:r>
              <a:rPr lang="en-US" sz="2000" dirty="0"/>
              <a:t> </a:t>
            </a:r>
            <a:r>
              <a:rPr lang="en-US" sz="2000" dirty="0" err="1"/>
              <a:t>Kovcin</a:t>
            </a:r>
            <a:r>
              <a:rPr lang="en-US" sz="2000" dirty="0"/>
              <a:t> , Serbia</a:t>
            </a:r>
            <a:endParaRPr lang="en-ME" sz="2000" dirty="0"/>
          </a:p>
          <a:p>
            <a:r>
              <a:rPr lang="en-US" sz="2000" b="1" dirty="0"/>
              <a:t>Collaboration of UCRO and IAEA in modernization of radiation oncology services in Macedonia</a:t>
            </a:r>
            <a:r>
              <a:rPr lang="en-US" sz="2000" dirty="0"/>
              <a:t> Dr Nikola </a:t>
            </a:r>
            <a:r>
              <a:rPr lang="en-US" sz="2000" dirty="0" err="1"/>
              <a:t>Vasev</a:t>
            </a:r>
            <a:r>
              <a:rPr lang="en-US" sz="2000" dirty="0"/>
              <a:t> , North Macedonia</a:t>
            </a:r>
            <a:endParaRPr lang="en-ME" sz="2000" dirty="0"/>
          </a:p>
          <a:p>
            <a:pPr lvl="0"/>
            <a:r>
              <a:rPr lang="en-US" sz="2000" b="1" dirty="0"/>
              <a:t>Implementing new radiotherapy techniques at Oncology Institute of Vojvodina</a:t>
            </a:r>
            <a:r>
              <a:rPr lang="en-US" sz="2000" dirty="0"/>
              <a:t> Dr </a:t>
            </a:r>
            <a:r>
              <a:rPr lang="en-US" sz="2000" dirty="0" err="1"/>
              <a:t>Dusanka</a:t>
            </a:r>
            <a:r>
              <a:rPr lang="en-US" sz="2000" dirty="0"/>
              <a:t> </a:t>
            </a:r>
            <a:r>
              <a:rPr lang="en-US" sz="2000" dirty="0" err="1"/>
              <a:t>Tesanovic</a:t>
            </a:r>
            <a:r>
              <a:rPr lang="en-US" sz="2000" dirty="0"/>
              <a:t> , Serbia</a:t>
            </a:r>
            <a:endParaRPr lang="en-ME" sz="2000" dirty="0"/>
          </a:p>
          <a:p>
            <a:endParaRPr lang="en-ME" sz="2000" dirty="0"/>
          </a:p>
          <a:p>
            <a:endParaRPr lang="en-ME" sz="2000" dirty="0"/>
          </a:p>
          <a:p>
            <a:endParaRPr lang="en-M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F09D8D-29F0-174C-98F5-489891F27A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4F1039-534C-A74B-B8A1-10CF23941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1874637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323484" y="452768"/>
            <a:ext cx="11247040" cy="706090"/>
          </a:xfrm>
        </p:spPr>
        <p:txBody>
          <a:bodyPr>
            <a:normAutofit fontScale="90000"/>
          </a:bodyPr>
          <a:lstStyle/>
          <a:p>
            <a:pPr algn="l"/>
            <a:r>
              <a:rPr lang="hr-HR" sz="2600" b="1" dirty="0" err="1">
                <a:latin typeface="Imago" panose="02000500060000020004" pitchFamily="2" charset="0"/>
              </a:rPr>
              <a:t>What</a:t>
            </a:r>
            <a:r>
              <a:rPr lang="hr-HR" sz="2600" b="1" dirty="0">
                <a:latin typeface="Imago" panose="02000500060000020004" pitchFamily="2" charset="0"/>
              </a:rPr>
              <a:t> </a:t>
            </a:r>
            <a:r>
              <a:rPr lang="hr-HR" sz="2600" b="1" dirty="0" err="1">
                <a:latin typeface="Imago" panose="02000500060000020004" pitchFamily="2" charset="0"/>
              </a:rPr>
              <a:t>should</a:t>
            </a:r>
            <a:r>
              <a:rPr lang="hr-HR" sz="2600" b="1" dirty="0">
                <a:latin typeface="Imago" panose="02000500060000020004" pitchFamily="2" charset="0"/>
              </a:rPr>
              <a:t> </a:t>
            </a:r>
            <a:r>
              <a:rPr lang="hr-HR" sz="2600" b="1" dirty="0" err="1">
                <a:latin typeface="Imago" panose="02000500060000020004" pitchFamily="2" charset="0"/>
              </a:rPr>
              <a:t>be</a:t>
            </a:r>
            <a:r>
              <a:rPr lang="hr-HR" sz="2600" b="1" dirty="0">
                <a:latin typeface="Imago" panose="02000500060000020004" pitchFamily="2" charset="0"/>
              </a:rPr>
              <a:t> </a:t>
            </a:r>
            <a:r>
              <a:rPr lang="hr-HR" sz="2600" b="1" dirty="0" err="1">
                <a:latin typeface="Imago" panose="02000500060000020004" pitchFamily="2" charset="0"/>
              </a:rPr>
              <a:t>done</a:t>
            </a:r>
            <a:r>
              <a:rPr lang="en-US" sz="2600" b="1" dirty="0">
                <a:latin typeface="Imago" panose="02000500060000020004" pitchFamily="2" charset="0"/>
              </a:rPr>
              <a:t> </a:t>
            </a:r>
            <a:r>
              <a:rPr lang="hr-HR" sz="2600" b="1" dirty="0">
                <a:latin typeface="Imago" panose="02000500060000020004" pitchFamily="2" charset="0"/>
              </a:rPr>
              <a:t>?</a:t>
            </a:r>
            <a:r>
              <a:rPr lang="en-US" sz="2600" b="1" dirty="0">
                <a:latin typeface="Imago" panose="02000500060000020004" pitchFamily="2" charset="0"/>
              </a:rPr>
              <a:t> In the fight against Cancer</a:t>
            </a:r>
            <a:br>
              <a:rPr lang="en-US" sz="2600" b="1" dirty="0">
                <a:latin typeface="Imago" panose="02000500060000020004" pitchFamily="2" charset="0"/>
              </a:rPr>
            </a:br>
            <a:r>
              <a:rPr lang="en-US" sz="2600" b="1" dirty="0">
                <a:latin typeface="Imago" panose="02000500060000020004" pitchFamily="2" charset="0"/>
              </a:rPr>
              <a:t>Together….. Initiatives…AROME, SEEROG, SEE Regional Network ….2018.  SEEIIST….</a:t>
            </a:r>
            <a:endParaRPr lang="en-GB" sz="2600" b="1" dirty="0">
              <a:latin typeface="Imago" panose="02000500060000020004" pitchFamily="2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400" dirty="0" err="1">
                <a:latin typeface="Imago" panose="02000500060000020004" pitchFamily="2" charset="0"/>
              </a:rPr>
              <a:t>Investment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in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primary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and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secondary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prevention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dirty="0">
                <a:latin typeface="Imago" panose="02000500060000020004" pitchFamily="2" charset="0"/>
              </a:rPr>
              <a:t>program</a:t>
            </a:r>
            <a:r>
              <a:rPr lang="en-GB" sz="2400" dirty="0">
                <a:latin typeface="Imago" panose="02000500060000020004" pitchFamily="2" charset="0"/>
              </a:rPr>
              <a:t>me</a:t>
            </a:r>
            <a:r>
              <a:rPr lang="hr-HR" sz="2400" dirty="0">
                <a:latin typeface="Imago" panose="02000500060000020004" pitchFamily="2" charset="0"/>
              </a:rPr>
              <a:t>s </a:t>
            </a:r>
          </a:p>
          <a:p>
            <a:r>
              <a:rPr lang="hr-HR" sz="2400" b="1" dirty="0" err="1">
                <a:latin typeface="Imago" panose="02000500060000020004" pitchFamily="2" charset="0"/>
              </a:rPr>
              <a:t>Multidisciplinary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boards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dirty="0">
                <a:latin typeface="Imago" panose="02000500060000020004" pitchFamily="2" charset="0"/>
              </a:rPr>
              <a:t>–</a:t>
            </a:r>
            <a:r>
              <a:rPr lang="en-US" sz="2400" dirty="0">
                <a:latin typeface="Imago" panose="02000500060000020004" pitchFamily="2" charset="0"/>
              </a:rPr>
              <a:t> better outcomes</a:t>
            </a:r>
            <a:endParaRPr lang="hr-HR" sz="2400" dirty="0">
              <a:latin typeface="Imago" panose="02000500060000020004" pitchFamily="2" charset="0"/>
            </a:endParaRPr>
          </a:p>
          <a:p>
            <a:r>
              <a:rPr lang="en-US" sz="2400" dirty="0">
                <a:latin typeface="Imago" panose="02000500060000020004" pitchFamily="2" charset="0"/>
              </a:rPr>
              <a:t>C</a:t>
            </a:r>
            <a:r>
              <a:rPr lang="hr-HR" sz="2400" b="1" dirty="0" err="1">
                <a:latin typeface="Imago" panose="02000500060000020004" pitchFamily="2" charset="0"/>
              </a:rPr>
              <a:t>ancer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registres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endParaRPr lang="en-US" sz="2400" dirty="0">
              <a:latin typeface="Imago" panose="02000500060000020004" pitchFamily="2" charset="0"/>
            </a:endParaRPr>
          </a:p>
          <a:p>
            <a:r>
              <a:rPr lang="en-US" sz="2400" b="1" dirty="0">
                <a:latin typeface="Imago" panose="02000500060000020004" pitchFamily="2" charset="0"/>
              </a:rPr>
              <a:t>P</a:t>
            </a:r>
            <a:r>
              <a:rPr lang="hr-HR" sz="2400" b="1" dirty="0" err="1">
                <a:latin typeface="Imago" panose="02000500060000020004" pitchFamily="2" charset="0"/>
              </a:rPr>
              <a:t>opulation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education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dirty="0">
                <a:latin typeface="Imago" panose="02000500060000020004" pitchFamily="2" charset="0"/>
              </a:rPr>
              <a:t>– </a:t>
            </a:r>
            <a:r>
              <a:rPr lang="en-US" sz="2400" dirty="0">
                <a:latin typeface="Imago" panose="02000500060000020004" pitchFamily="2" charset="0"/>
              </a:rPr>
              <a:t>better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en-GB" sz="2400" dirty="0">
                <a:latin typeface="Imago" panose="02000500060000020004" pitchFamily="2" charset="0"/>
              </a:rPr>
              <a:t>understand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en-US" sz="2400" dirty="0">
                <a:latin typeface="Imago" panose="02000500060000020004" pitchFamily="2" charset="0"/>
              </a:rPr>
              <a:t>the problem of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cancer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</a:p>
          <a:p>
            <a:r>
              <a:rPr lang="hr-HR" sz="2400" b="1" dirty="0">
                <a:latin typeface="Imago" panose="02000500060000020004" pitchFamily="2" charset="0"/>
              </a:rPr>
              <a:t>National </a:t>
            </a:r>
            <a:r>
              <a:rPr lang="hr-HR" sz="2400" b="1" dirty="0" err="1">
                <a:latin typeface="Imago" panose="02000500060000020004" pitchFamily="2" charset="0"/>
              </a:rPr>
              <a:t>cancer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plans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en-US" sz="2400" dirty="0">
                <a:latin typeface="Imago" panose="02000500060000020004" pitchFamily="2" charset="0"/>
              </a:rPr>
              <a:t>- action</a:t>
            </a:r>
            <a:endParaRPr lang="hr-HR" sz="2400" dirty="0">
              <a:latin typeface="Imago" panose="02000500060000020004" pitchFamily="2" charset="0"/>
            </a:endParaRPr>
          </a:p>
          <a:p>
            <a:r>
              <a:rPr lang="hr-HR" sz="2400" dirty="0" err="1">
                <a:latin typeface="Imago" panose="02000500060000020004" pitchFamily="2" charset="0"/>
              </a:rPr>
              <a:t>Investment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in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cancer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diagnostics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endParaRPr lang="en-US" sz="2400" b="1" dirty="0">
              <a:latin typeface="Imago" panose="02000500060000020004" pitchFamily="2" charset="0"/>
            </a:endParaRPr>
          </a:p>
          <a:p>
            <a:r>
              <a:rPr lang="hr-HR" sz="2400" dirty="0" err="1">
                <a:latin typeface="Imago" panose="02000500060000020004" pitchFamily="2" charset="0"/>
              </a:rPr>
              <a:t>Investment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in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surgery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en-GB" sz="2400" dirty="0">
                <a:latin typeface="Imago" panose="02000500060000020004" pitchFamily="2" charset="0"/>
              </a:rPr>
              <a:t>–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crucial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and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with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great</a:t>
            </a:r>
            <a:r>
              <a:rPr lang="en-GB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pharmacoeconomics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ratio</a:t>
            </a:r>
            <a:endParaRPr lang="hr-HR" sz="2400" dirty="0">
              <a:latin typeface="Imago" panose="02000500060000020004" pitchFamily="2" charset="0"/>
            </a:endParaRPr>
          </a:p>
          <a:p>
            <a:r>
              <a:rPr lang="hr-HR" sz="2400" b="1" dirty="0" err="1">
                <a:latin typeface="Imago" panose="02000500060000020004" pitchFamily="2" charset="0"/>
              </a:rPr>
              <a:t>Investment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in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radiation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oncology</a:t>
            </a:r>
            <a:r>
              <a:rPr lang="hr-HR" sz="2400" b="1" dirty="0">
                <a:latin typeface="Imago" panose="02000500060000020004" pitchFamily="2" charset="0"/>
              </a:rPr>
              <a:t> – </a:t>
            </a:r>
            <a:r>
              <a:rPr lang="hr-HR" sz="2400" b="1" dirty="0" err="1">
                <a:latin typeface="Imago" panose="02000500060000020004" pitchFamily="2" charset="0"/>
              </a:rPr>
              <a:t>every</a:t>
            </a:r>
            <a:r>
              <a:rPr lang="hr-HR" sz="2400" b="1" dirty="0">
                <a:latin typeface="Imago" panose="02000500060000020004" pitchFamily="2" charset="0"/>
              </a:rPr>
              <a:t> EUR </a:t>
            </a:r>
            <a:r>
              <a:rPr lang="hr-HR" sz="2400" b="1" dirty="0" err="1">
                <a:latin typeface="Imago" panose="02000500060000020004" pitchFamily="2" charset="0"/>
              </a:rPr>
              <a:t>invested</a:t>
            </a:r>
            <a:r>
              <a:rPr lang="hr-HR" sz="2400" b="1" dirty="0">
                <a:latin typeface="Imago" panose="02000500060000020004" pitchFamily="2" charset="0"/>
              </a:rPr>
              <a:t>  </a:t>
            </a:r>
            <a:r>
              <a:rPr lang="hr-HR" sz="2400" b="1" dirty="0" err="1">
                <a:latin typeface="Imago" panose="02000500060000020004" pitchFamily="2" charset="0"/>
              </a:rPr>
              <a:t>will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be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amplified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by</a:t>
            </a:r>
            <a:r>
              <a:rPr lang="hr-HR" sz="2400" b="1" dirty="0">
                <a:latin typeface="Imago" panose="02000500060000020004" pitchFamily="2" charset="0"/>
              </a:rPr>
              <a:t> 6</a:t>
            </a:r>
            <a:r>
              <a:rPr lang="en-US" sz="2400" b="1" dirty="0">
                <a:latin typeface="Imago" panose="02000500060000020004" pitchFamily="2" charset="0"/>
              </a:rPr>
              <a:t> times – Heavy ion research and treatment…trials and guidelines</a:t>
            </a:r>
            <a:endParaRPr lang="hr-HR" sz="2400" b="1" dirty="0">
              <a:latin typeface="Imago" panose="02000500060000020004" pitchFamily="2" charset="0"/>
            </a:endParaRPr>
          </a:p>
          <a:p>
            <a:r>
              <a:rPr lang="hr-HR" sz="2400" dirty="0" err="1">
                <a:latin typeface="Imago" panose="02000500060000020004" pitchFamily="2" charset="0"/>
              </a:rPr>
              <a:t>Investment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in</a:t>
            </a:r>
            <a:r>
              <a:rPr lang="hr-HR" sz="2400" dirty="0">
                <a:latin typeface="Imago" panose="02000500060000020004" pitchFamily="2" charset="0"/>
              </a:rPr>
              <a:t> </a:t>
            </a:r>
            <a:r>
              <a:rPr lang="hr-HR" sz="2400" dirty="0" err="1">
                <a:latin typeface="Imago" panose="02000500060000020004" pitchFamily="2" charset="0"/>
              </a:rPr>
              <a:t>systemic</a:t>
            </a:r>
            <a:r>
              <a:rPr lang="hr-HR" sz="2400" dirty="0">
                <a:latin typeface="Imago" panose="02000500060000020004" pitchFamily="2" charset="0"/>
              </a:rPr>
              <a:t>,</a:t>
            </a:r>
            <a:r>
              <a:rPr lang="en-GB" sz="2400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in</a:t>
            </a:r>
            <a:r>
              <a:rPr lang="en-GB" sz="2400" b="1" dirty="0">
                <a:latin typeface="Imago" panose="02000500060000020004" pitchFamily="2" charset="0"/>
              </a:rPr>
              <a:t>n</a:t>
            </a:r>
            <a:r>
              <a:rPr lang="hr-HR" sz="2400" b="1" dirty="0" err="1">
                <a:latin typeface="Imago" panose="02000500060000020004" pitchFamily="2" charset="0"/>
              </a:rPr>
              <a:t>ovative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r>
              <a:rPr lang="hr-HR" sz="2400" b="1" dirty="0" err="1">
                <a:latin typeface="Imago" panose="02000500060000020004" pitchFamily="2" charset="0"/>
              </a:rPr>
              <a:t>treatments</a:t>
            </a:r>
            <a:r>
              <a:rPr lang="hr-HR" sz="2400" b="1" dirty="0">
                <a:latin typeface="Imago" panose="02000500060000020004" pitchFamily="2" charset="0"/>
              </a:rPr>
              <a:t> </a:t>
            </a:r>
            <a:endParaRPr lang="hr-HR" sz="2400" dirty="0">
              <a:latin typeface="Imago" panose="02000500060000020004" pitchFamily="2" charset="0"/>
            </a:endParaRPr>
          </a:p>
          <a:p>
            <a:endParaRPr lang="hr-HR" sz="2400" b="1" dirty="0">
              <a:latin typeface="Imago" panose="02000500060000020004" pitchFamily="2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046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18A43-87E9-5546-B9AD-C2BFFB329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E" dirty="0"/>
              <a:t>SEEIIST – Oncology society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19872-5083-9540-8680-01B9684DB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64" y="1591294"/>
            <a:ext cx="10855036" cy="4585669"/>
          </a:xfrm>
        </p:spPr>
        <p:txBody>
          <a:bodyPr>
            <a:normAutofit fontScale="85000" lnSpcReduction="20000"/>
          </a:bodyPr>
          <a:lstStyle/>
          <a:p>
            <a:r>
              <a:rPr lang="en-ME" dirty="0"/>
              <a:t>BUDVA SEEIST MEETING 2019. Ministy of Science, Gover</a:t>
            </a:r>
            <a:r>
              <a:rPr lang="en-GB" dirty="0"/>
              <a:t>n</a:t>
            </a:r>
            <a:r>
              <a:rPr lang="en-ME" dirty="0"/>
              <a:t>ment of Montenegro – very high level -Prime Minister of Montenegro</a:t>
            </a:r>
          </a:p>
          <a:p>
            <a:r>
              <a:rPr lang="en-ME" dirty="0"/>
              <a:t>AROME MONTENEGRO Budva october 2019. participants from 17 countries, more than 200 oncologists - Chairs J. Gligorov, V. Todorovic, Mati Aapro</a:t>
            </a:r>
          </a:p>
          <a:p>
            <a:pPr marL="0" indent="0">
              <a:buNone/>
            </a:pPr>
            <a:r>
              <a:rPr lang="en-ME" dirty="0"/>
              <a:t>    plenary lecture S. Damjanovic – SEEIIST</a:t>
            </a:r>
          </a:p>
          <a:p>
            <a:r>
              <a:rPr lang="en-ME" dirty="0"/>
              <a:t>INVITATION LETTER FOR COOPERATION AND SUPPORT - ONCOLOGY SOCIETY – DECLARATION</a:t>
            </a:r>
          </a:p>
          <a:p>
            <a:r>
              <a:rPr lang="en-ME" dirty="0"/>
              <a:t>SIGNED BY 5 parties – Montenegro, BiH, Kosovo, Albania, North Macedonia,</a:t>
            </a:r>
          </a:p>
          <a:p>
            <a:r>
              <a:rPr lang="en-ME" dirty="0"/>
              <a:t>lot of effort but no signed support (Oncology Institute Ljubljana, IORS Serbia…)</a:t>
            </a:r>
          </a:p>
          <a:p>
            <a:r>
              <a:rPr lang="en-ME" dirty="0"/>
              <a:t>SEEIIST activities- Montenegro - Radiation oncologist 3, Physicist 3, Medical 3 surgion 1</a:t>
            </a:r>
          </a:p>
          <a:p>
            <a:r>
              <a:rPr lang="en-ME" dirty="0"/>
              <a:t>SC SEEIST - Prof. M. Scepanovic physicist and Prof. V. Todorovic oncologist</a:t>
            </a:r>
          </a:p>
          <a:p>
            <a:r>
              <a:rPr lang="en-ME" dirty="0"/>
              <a:t>Clinical center of Montenegro - Surgion dr V. Dobricanin</a:t>
            </a:r>
          </a:p>
          <a:p>
            <a:endParaRPr lang="en-M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404D8B-F002-7245-A8B3-1AD441AA03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0F5A03-C79D-FC46-83B1-CB4577907D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2145969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B0C65-F979-C441-B330-5167DCF3D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E" dirty="0"/>
              <a:t>WP 5 Education and Training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DF74D-6A6E-BC44-B32C-4CECA0061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ME" dirty="0"/>
              <a:t>n this moment no education program or training for Heavy ions application or treatment in cancer patients</a:t>
            </a:r>
          </a:p>
          <a:p>
            <a:r>
              <a:rPr lang="en-GB" dirty="0"/>
              <a:t>E</a:t>
            </a:r>
            <a:r>
              <a:rPr lang="en-ME" dirty="0"/>
              <a:t>xpanding knowledge in our SEE region – there is no infrastructure</a:t>
            </a:r>
          </a:p>
          <a:p>
            <a:r>
              <a:rPr lang="en-ME" dirty="0"/>
              <a:t>Program for education – for doctors, physicists and information for patients</a:t>
            </a:r>
          </a:p>
          <a:p>
            <a:r>
              <a:rPr lang="en-GB" dirty="0"/>
              <a:t>P</a:t>
            </a:r>
            <a:r>
              <a:rPr lang="en-ME" dirty="0"/>
              <a:t>articipants from region – students young oncologists</a:t>
            </a:r>
          </a:p>
          <a:p>
            <a:r>
              <a:rPr lang="en-ME" dirty="0"/>
              <a:t>Bridge between science and clinics (from bench to bedside)</a:t>
            </a:r>
          </a:p>
          <a:p>
            <a:r>
              <a:rPr lang="en-GB" dirty="0"/>
              <a:t>F</a:t>
            </a:r>
            <a:r>
              <a:rPr lang="en-ME" dirty="0"/>
              <a:t>rom trials to guidelines - translation</a:t>
            </a:r>
          </a:p>
          <a:p>
            <a:r>
              <a:rPr lang="en-ME" dirty="0"/>
              <a:t>… better treatment for our patients…efficacy-toxicities- outcomes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D242C8-8B91-F447-9762-6F0B2A91CA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M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DA549D-B755-5345-A935-8120B430B3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ME"/>
          </a:p>
        </p:txBody>
      </p:sp>
    </p:spTree>
    <p:extLst>
      <p:ext uri="{BB962C8B-B14F-4D97-AF65-F5344CB8AC3E}">
        <p14:creationId xmlns:p14="http://schemas.microsoft.com/office/powerpoint/2010/main" val="470203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3706B05F-8EE3-4F7E-9B97-AF858F0C3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38861"/>
            <a:ext cx="12192000" cy="420909"/>
          </a:xfrm>
          <a:prstGeom prst="rect">
            <a:avLst/>
          </a:prstGeom>
          <a:solidFill>
            <a:srgbClr val="0C25A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200" dirty="0">
              <a:solidFill>
                <a:srgbClr val="00B050"/>
              </a:solidFill>
              <a:latin typeface="Gill Sans" panose="020B0502020104020203" pitchFamily="34" charset="-79"/>
              <a:ea typeface="Gill Sans" panose="020B0502020104020203" pitchFamily="34" charset="-79"/>
              <a:cs typeface="Gill Sans" panose="020B0502020104020203" pitchFamily="34" charset="-79"/>
              <a:sym typeface="Gill Sans" panose="020B0502020104020203" pitchFamily="34" charset="-79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C19A9B-CE9F-4D2A-BDD9-38EFB65BED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5398"/>
            <a:ext cx="12173205" cy="215346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87CBBD5-EB94-45E3-9413-5DB3B6FDE311}"/>
              </a:ext>
            </a:extLst>
          </p:cNvPr>
          <p:cNvSpPr txBox="1">
            <a:spLocks/>
          </p:cNvSpPr>
          <p:nvPr/>
        </p:nvSpPr>
        <p:spPr>
          <a:xfrm>
            <a:off x="1988787" y="2850709"/>
            <a:ext cx="9980300" cy="11565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Thank you for you attention.</a:t>
            </a:r>
            <a:endParaRPr lang="en-US" sz="2800" dirty="0"/>
          </a:p>
          <a:p>
            <a:r>
              <a:rPr lang="en-US" sz="1600" i="1" dirty="0"/>
              <a:t>Contact: </a:t>
            </a:r>
          </a:p>
          <a:p>
            <a:r>
              <a:rPr lang="en-US" sz="1600" dirty="0"/>
              <a:t>Name Surname</a:t>
            </a:r>
          </a:p>
          <a:p>
            <a:r>
              <a:rPr lang="en-US" sz="1600" dirty="0"/>
              <a:t>name.surname@seeiist.eu</a:t>
            </a:r>
          </a:p>
          <a:p>
            <a:r>
              <a:rPr lang="en-US" sz="1600" dirty="0"/>
              <a:t>+382 67 249 700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46B0FE-7F0A-42F4-B29E-B97306F4FF0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0709"/>
            <a:ext cx="1815152" cy="11565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CA67BE-5952-5C47-8321-56770D3ED2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795" y="130629"/>
            <a:ext cx="5758291" cy="415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415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624</Words>
  <Application>Microsoft Macintosh PowerPoint</Application>
  <PresentationFormat>Widescreen</PresentationFormat>
  <Paragraphs>61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Gill Sans</vt:lpstr>
      <vt:lpstr>Imago</vt:lpstr>
      <vt:lpstr>Office Theme</vt:lpstr>
      <vt:lpstr>PowerPoint Presentation</vt:lpstr>
      <vt:lpstr>SEE Meeting  on Western Balkan Regional Network for Radiotherapy and Oncology - Podgorica, Montenegro </vt:lpstr>
      <vt:lpstr>SEE Meeting  on Western Balkan Regional Network for Radiotherapy and Oncology - Podgorica, Montenegro </vt:lpstr>
      <vt:lpstr>What should be done ? In the fight against Cancer Together….. Initiatives…AROME, SEEROG, SEE Regional Network ….2018.  SEEIIST….</vt:lpstr>
      <vt:lpstr>SEEIIST – Oncology society</vt:lpstr>
      <vt:lpstr>WP 5 Education and Training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SEEIIST HITRI plus – kick off Meeting  June 2. 2021.</dc:title>
  <dc:creator>Microsoft Office User</dc:creator>
  <cp:lastModifiedBy>Microsoft Office User</cp:lastModifiedBy>
  <cp:revision>18</cp:revision>
  <dcterms:created xsi:type="dcterms:W3CDTF">2021-06-01T06:54:32Z</dcterms:created>
  <dcterms:modified xsi:type="dcterms:W3CDTF">2021-06-01T13:39:35Z</dcterms:modified>
</cp:coreProperties>
</file>