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64" r:id="rId4"/>
    <p:sldId id="267" r:id="rId5"/>
    <p:sldId id="268" r:id="rId6"/>
    <p:sldId id="269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7C9F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08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92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5" d="100"/>
          <a:sy n="125" d="100"/>
        </p:scale>
        <p:origin x="411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02/06/2021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sldNum="0"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f"/><Relationship Id="rId3" Type="http://schemas.openxmlformats.org/officeDocument/2006/relationships/image" Target="../media/image5.tiff"/><Relationship Id="rId7" Type="http://schemas.openxmlformats.org/officeDocument/2006/relationships/image" Target="../media/image9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4" Type="http://schemas.openxmlformats.org/officeDocument/2006/relationships/image" Target="../media/image6.tiff"/><Relationship Id="rId9" Type="http://schemas.openxmlformats.org/officeDocument/2006/relationships/image" Target="../media/image11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tro.org/Courses/2021/Particle-Therapy" TargetMode="External"/><Relationship Id="rId2" Type="http://schemas.openxmlformats.org/officeDocument/2006/relationships/hyperlink" Target="https://www.ptcog.ch/index.php/events-conferences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nlight.web.cern.ch/event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amsunghospital.com/gb/language/english/education/advancedProgram.do?sub=proton" TargetMode="External"/><Relationship Id="rId2" Type="http://schemas.openxmlformats.org/officeDocument/2006/relationships/hyperlink" Target="https://www.nyproton.com/new-york-proton-center-proton-therapy-training-program/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psi.ch/en/protontherapy/training-and-education" TargetMode="External"/><Relationship Id="rId4" Type="http://schemas.openxmlformats.org/officeDocument/2006/relationships/hyperlink" Target="https://www.xrt.upenn.edu/AnnualCourseonProtonTherapy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ntm.or.jp/ITCCIR/welcome.html" TargetMode="External"/><Relationship Id="rId2" Type="http://schemas.openxmlformats.org/officeDocument/2006/relationships/hyperlink" Target="https://www.oncolink.org/healthcare-professionals/oncolink-university/proton-therapy-professional-education/oncolink-proton-education-modules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60643" y="661694"/>
            <a:ext cx="11073409" cy="2673865"/>
          </a:xfrm>
        </p:spPr>
        <p:txBody>
          <a:bodyPr>
            <a:normAutofit/>
          </a:bodyPr>
          <a:lstStyle/>
          <a:p>
            <a:pPr algn="ctr"/>
            <a:r>
              <a:rPr lang="it-IT" sz="3600" dirty="0"/>
              <a:t>WP5 - </a:t>
            </a:r>
            <a:r>
              <a:rPr lang="en-GB" sz="3600" dirty="0"/>
              <a:t>Education</a:t>
            </a:r>
            <a:r>
              <a:rPr lang="it-IT" sz="3600" dirty="0"/>
              <a:t> and Training</a:t>
            </a:r>
            <a:br>
              <a:rPr lang="it-IT" sz="3600" dirty="0"/>
            </a:br>
            <a:br>
              <a:rPr lang="it-IT" sz="3600" dirty="0"/>
            </a:br>
            <a:r>
              <a:rPr lang="it-IT" sz="1800" dirty="0"/>
              <a:t>Mimoza Ristova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3FB793-2913-F44E-9263-DC757A5306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858" y="5605324"/>
            <a:ext cx="1738413" cy="5707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1AE586-4059-114A-B266-0EE6C93519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2886" y="5498655"/>
            <a:ext cx="1178643" cy="7841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D26604-AB7C-4A41-BEED-9B2F8B8DE95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0005" y="5196514"/>
            <a:ext cx="1380799" cy="4069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DA8E0C-51F0-0940-AFC0-E2EA18733A1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3046" y="5717933"/>
            <a:ext cx="1318953" cy="4180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7C29B5-588F-A347-B865-9D46F845D12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3301" y="5201227"/>
            <a:ext cx="822367" cy="9711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1DCA47-AFB6-954C-8F2F-7FF19024EDE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5668" y="5199469"/>
            <a:ext cx="1092370" cy="1083304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EBD8DC2-59CE-7440-A792-0D194292F013}"/>
              </a:ext>
            </a:extLst>
          </p:cNvPr>
          <p:cNvCxnSpPr>
            <a:cxnSpLocks/>
          </p:cNvCxnSpPr>
          <p:nvPr/>
        </p:nvCxnSpPr>
        <p:spPr>
          <a:xfrm>
            <a:off x="806824" y="2931460"/>
            <a:ext cx="1032522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73B92B8-E15E-6446-BC56-04102DBC8E3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7011" y="4202588"/>
            <a:ext cx="843375" cy="83494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8860D5C-9AA7-3F4B-A079-09AB2736F9EF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ECBB0C-32EF-CC4D-A5C3-C98DA15F28E5}"/>
              </a:ext>
            </a:extLst>
          </p:cNvPr>
          <p:cNvSpPr txBox="1"/>
          <p:nvPr/>
        </p:nvSpPr>
        <p:spPr>
          <a:xfrm>
            <a:off x="541539" y="6477093"/>
            <a:ext cx="14377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02/06/2021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473825"/>
            <a:ext cx="11073409" cy="5347899"/>
          </a:xfrm>
          <a:solidFill>
            <a:srgbClr val="CCECFF"/>
          </a:solidFill>
        </p:spPr>
        <p:txBody>
          <a:bodyPr>
            <a:normAutofit/>
          </a:bodyPr>
          <a:lstStyle/>
          <a:p>
            <a:r>
              <a:rPr lang="en-GB" sz="2400" b="1" u="sng" dirty="0">
                <a:solidFill>
                  <a:schemeClr val="tx1"/>
                </a:solidFill>
              </a:rPr>
              <a:t>Tasks (UKIM via SEEIIST)</a:t>
            </a:r>
          </a:p>
          <a:p>
            <a:r>
              <a:rPr lang="en-GB" sz="2400" b="1" dirty="0">
                <a:solidFill>
                  <a:schemeClr val="tx1"/>
                </a:solidFill>
              </a:rPr>
              <a:t>Task 5.1: </a:t>
            </a:r>
            <a:r>
              <a:rPr lang="en-GB" sz="2400" dirty="0">
                <a:solidFill>
                  <a:schemeClr val="tx1"/>
                </a:solidFill>
              </a:rPr>
              <a:t>Specialised courses on heavy ion therapy research and infrastructure </a:t>
            </a:r>
          </a:p>
          <a:p>
            <a:r>
              <a:rPr lang="en-GB" sz="2400" b="1" dirty="0">
                <a:solidFill>
                  <a:schemeClr val="tx1"/>
                </a:solidFill>
              </a:rPr>
              <a:t>Task 5.3: </a:t>
            </a:r>
            <a:r>
              <a:rPr lang="en-GB" sz="2400" dirty="0">
                <a:solidFill>
                  <a:schemeClr val="tx1"/>
                </a:solidFill>
              </a:rPr>
              <a:t>Provide e-learning course material on heavy ion therapy</a:t>
            </a:r>
          </a:p>
          <a:p>
            <a:endParaRPr lang="en-GB" sz="2400" b="1" dirty="0">
              <a:solidFill>
                <a:schemeClr val="tx1"/>
              </a:solidFill>
            </a:endParaRPr>
          </a:p>
          <a:p>
            <a:r>
              <a:rPr lang="en-GB" sz="2400" b="1" u="sng" dirty="0">
                <a:solidFill>
                  <a:schemeClr val="tx1"/>
                </a:solidFill>
              </a:rPr>
              <a:t>Deliverables</a:t>
            </a:r>
          </a:p>
          <a:p>
            <a:r>
              <a:rPr lang="en-GB" sz="2400" b="1" dirty="0">
                <a:solidFill>
                  <a:schemeClr val="tx1"/>
                </a:solidFill>
              </a:rPr>
              <a:t>D5.1: </a:t>
            </a:r>
            <a:r>
              <a:rPr lang="en-GB" sz="2400" dirty="0">
                <a:solidFill>
                  <a:schemeClr val="tx1"/>
                </a:solidFill>
              </a:rPr>
              <a:t>Delivery of Specialised Learning Courses</a:t>
            </a:r>
          </a:p>
          <a:p>
            <a:r>
              <a:rPr lang="en-GB" sz="2400" b="1" dirty="0">
                <a:solidFill>
                  <a:srgbClr val="C00000"/>
                </a:solidFill>
              </a:rPr>
              <a:t>D5.3: </a:t>
            </a:r>
            <a:r>
              <a:rPr lang="en-GB" sz="2400" dirty="0">
                <a:solidFill>
                  <a:srgbClr val="C00000"/>
                </a:solidFill>
              </a:rPr>
              <a:t>Provision of e-learning courses ???</a:t>
            </a:r>
          </a:p>
          <a:p>
            <a:endParaRPr lang="en-GB" sz="2400" b="1" dirty="0">
              <a:solidFill>
                <a:schemeClr val="tx1"/>
              </a:solidFill>
            </a:endParaRPr>
          </a:p>
          <a:p>
            <a:r>
              <a:rPr lang="en-GB" sz="2400" b="1" u="sng" dirty="0">
                <a:solidFill>
                  <a:schemeClr val="tx1"/>
                </a:solidFill>
              </a:rPr>
              <a:t>Milestones</a:t>
            </a:r>
          </a:p>
          <a:p>
            <a:r>
              <a:rPr lang="en-GB" sz="2400" b="1" dirty="0">
                <a:solidFill>
                  <a:schemeClr val="tx1"/>
                </a:solidFill>
              </a:rPr>
              <a:t>M5.1: </a:t>
            </a:r>
            <a:r>
              <a:rPr lang="en-GB" sz="2400" dirty="0">
                <a:solidFill>
                  <a:schemeClr val="tx1"/>
                </a:solidFill>
              </a:rPr>
              <a:t>Specialised Courses and Masterclass Content Definition (SEEIIST)</a:t>
            </a:r>
          </a:p>
          <a:p>
            <a:endParaRPr lang="en-GB" sz="2400" dirty="0">
              <a:solidFill>
                <a:srgbClr val="C00000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252D71-33E8-B34D-A8BA-6701CFAD586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9505" y="2571749"/>
            <a:ext cx="1956121" cy="1714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CFC282-CAEA-3444-9F84-1715E21BBEF3}"/>
              </a:ext>
            </a:extLst>
          </p:cNvPr>
          <p:cNvSpPr txBox="1"/>
          <p:nvPr/>
        </p:nvSpPr>
        <p:spPr>
          <a:xfrm>
            <a:off x="11572227" y="6453943"/>
            <a:ext cx="56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B11694-083A-2944-9313-329FAFF5267A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</p:spTree>
    <p:extLst>
      <p:ext uri="{BB962C8B-B14F-4D97-AF65-F5344CB8AC3E}">
        <p14:creationId xmlns:p14="http://schemas.microsoft.com/office/powerpoint/2010/main" val="3852676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7D8B861-D9D3-DF4B-A003-2BA6B305A542}"/>
              </a:ext>
            </a:extLst>
          </p:cNvPr>
          <p:cNvSpPr/>
          <p:nvPr/>
        </p:nvSpPr>
        <p:spPr>
          <a:xfrm>
            <a:off x="321503" y="1737360"/>
            <a:ext cx="1079099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Led by SEEIIST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Two 1-week schools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targeting new generation of researchers 	– postgraduate students, postdocs, academic researchers, 					industrial researchers, oncology practitioners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from a wider multidisciplinary community or who are not directly in the field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topics: 	- heavy ion therapy concepts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- clinical practice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- accelerator technology 	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- beam physics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- radiobiology and medical physics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min 20 participants per school 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2C7351E-DC44-1C44-83F8-DFF9F867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5.1 – Specialised Courses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615040D-4C4D-AD49-B4EB-22579A2B35BA}"/>
              </a:ext>
            </a:extLst>
          </p:cNvPr>
          <p:cNvSpPr/>
          <p:nvPr/>
        </p:nvSpPr>
        <p:spPr>
          <a:xfrm>
            <a:off x="6096000" y="3546554"/>
            <a:ext cx="6096000" cy="14619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heavy ion therapy data platform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safety aspects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compliance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commissioning certification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000BA4-6050-934B-AA21-F5C88F8C4948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9C1045-B6DF-464A-944D-6D98AD50ADCD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</p:spTree>
    <p:extLst>
      <p:ext uri="{BB962C8B-B14F-4D97-AF65-F5344CB8AC3E}">
        <p14:creationId xmlns:p14="http://schemas.microsoft.com/office/powerpoint/2010/main" val="2390061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5.3 – e-learning Material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321503" y="1953260"/>
            <a:ext cx="11870497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led by UM 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conversion of task 5.1 and 5.2 into e-learning courses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guarantee sustainability 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study existing e-learning resources and choose most appropriate tool 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record course material </a:t>
            </a: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illustration by multimedia content </a:t>
            </a: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B716678-1B4F-7C44-A0D9-6544041B37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266" y="3622875"/>
            <a:ext cx="4166242" cy="20831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CFED1A-736E-3149-A0A3-3F890CE76E6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E174D3-6C27-094E-81E5-1A07B84435A4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</p:spTree>
    <p:extLst>
      <p:ext uri="{BB962C8B-B14F-4D97-AF65-F5344CB8AC3E}">
        <p14:creationId xmlns:p14="http://schemas.microsoft.com/office/powerpoint/2010/main" val="717083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F6E0C-B0F1-4031-94C1-5ED5FCD01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908" y="-104094"/>
            <a:ext cx="11073409" cy="893804"/>
          </a:xfrm>
          <a:solidFill>
            <a:srgbClr val="67C9FA"/>
          </a:solidFill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Training in Particle therapy – WEB RESEARCH-Organizations</a:t>
            </a:r>
            <a:endParaRPr lang="LID4096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1F46FA-E460-4805-87D8-BFB26CD4F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908" y="955963"/>
            <a:ext cx="11073409" cy="4696692"/>
          </a:xfrm>
          <a:solidFill>
            <a:srgbClr val="CCECFF"/>
          </a:solidFill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1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I. </a:t>
            </a:r>
            <a:r>
              <a:rPr lang="en-US" sz="21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PTCOG</a:t>
            </a:r>
            <a:r>
              <a:rPr lang="en-US" sz="21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1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https://www.ptcog.ch/index.php/events-conferences</a:t>
            </a:r>
            <a:r>
              <a:rPr lang="en-US" sz="21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(no details available)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1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II. </a:t>
            </a:r>
            <a:r>
              <a:rPr lang="en-US" sz="21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ESTRO </a:t>
            </a:r>
            <a:r>
              <a:rPr lang="en-US" sz="2100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https://www.estro.org/Courses/2021/Particle-Therapy</a:t>
            </a:r>
            <a:endParaRPr lang="en-US" sz="2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u="sng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ESTRO Target group: 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tx1"/>
                </a:solidFill>
                <a:effectLst/>
                <a:latin typeface="Open Sans" panose="020B06060305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Individuals either directly involved in a clinical PT project, already practice PT or desire to update their knowledge in PT. </a:t>
            </a:r>
            <a:endParaRPr lang="en-US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u="sng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ESTRO Course Content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800" b="1" u="sng" dirty="0">
              <a:solidFill>
                <a:srgbClr val="1F3763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</a:pPr>
            <a:r>
              <a:rPr lang="en-US" sz="1800" b="1" dirty="0">
                <a:solidFill>
                  <a:srgbClr val="0070C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Physics and biology: </a:t>
            </a:r>
            <a:r>
              <a:rPr lang="en-US" sz="18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image guidance techniques, dosimetry and quality assurance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0070C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Medical Physics: </a:t>
            </a:r>
            <a:r>
              <a:rPr lang="en-US" sz="18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image guidance techniques, dosimetry and quality assurance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0070C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Clinical Studies: </a:t>
            </a:r>
            <a:r>
              <a:rPr lang="en-US" sz="1800" b="1" dirty="0">
                <a:solidFill>
                  <a:srgbClr val="00000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Clinical indications, anti-cancer effects, toxicity, challenges &amp;limitations of PT</a:t>
            </a:r>
          </a:p>
          <a:p>
            <a:r>
              <a:rPr lang="en-US" sz="1800" b="1" dirty="0">
                <a:solidFill>
                  <a:srgbClr val="0070C0"/>
                </a:solidFill>
                <a:effectLst/>
                <a:latin typeface="Open Sans" panose="020B0606030504020204" pitchFamily="34" charset="0"/>
                <a:ea typeface="Times New Roman" panose="02020603050405020304" pitchFamily="18" charset="0"/>
              </a:rPr>
              <a:t>Roadmap for a particle therapy project</a:t>
            </a:r>
          </a:p>
          <a:p>
            <a:r>
              <a:rPr lang="en-US" sz="1800" b="1" dirty="0">
                <a:solidFill>
                  <a:srgbClr val="0070C0"/>
                </a:solidFill>
                <a:effectLst/>
                <a:latin typeface="Open Sans" panose="020B0606030504020204" pitchFamily="34" charset="0"/>
                <a:ea typeface="Calibri" panose="020F0502020204030204" pitchFamily="34" charset="0"/>
              </a:rPr>
              <a:t>Protocol and journal club about latest clinical and physics developments</a:t>
            </a:r>
          </a:p>
          <a:p>
            <a:r>
              <a:rPr lang="en-US" sz="1800" b="1" dirty="0">
                <a:solidFill>
                  <a:srgbClr val="0070C0"/>
                </a:solidFill>
                <a:effectLst/>
                <a:latin typeface="Open Sans" panose="020B0606030504020204" pitchFamily="34" charset="0"/>
                <a:ea typeface="Calibri" panose="020F0502020204030204" pitchFamily="34" charset="0"/>
              </a:rPr>
              <a:t>Guided tour of particle therapy facility</a:t>
            </a:r>
          </a:p>
          <a:p>
            <a:r>
              <a:rPr lang="en-US" b="1" u="sng" dirty="0">
                <a:solidFill>
                  <a:schemeClr val="tx1"/>
                </a:solidFill>
                <a:latin typeface="Open Sans" panose="020B0606030504020204" pitchFamily="34" charset="0"/>
                <a:ea typeface="Calibri" panose="020F0502020204030204" pitchFamily="34" charset="0"/>
              </a:rPr>
              <a:t>Cost: </a:t>
            </a:r>
            <a:r>
              <a:rPr lang="en-US" b="1" dirty="0">
                <a:solidFill>
                  <a:schemeClr val="tx1"/>
                </a:solidFill>
                <a:latin typeface="Open Sans" panose="020B0606030504020204" pitchFamily="34" charset="0"/>
                <a:ea typeface="Calibri" panose="020F0502020204030204" pitchFamily="34" charset="0"/>
              </a:rPr>
              <a:t>500-900 Euros</a:t>
            </a:r>
            <a:endParaRPr lang="en-US" sz="1800" b="1" dirty="0">
              <a:solidFill>
                <a:schemeClr val="tx1"/>
              </a:solidFill>
              <a:effectLst/>
              <a:latin typeface="Open Sans" panose="020B0606030504020204" pitchFamily="34" charset="0"/>
              <a:ea typeface="Calibri" panose="020F0502020204030204" pitchFamily="34" charset="0"/>
            </a:endParaRPr>
          </a:p>
          <a:p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III. </a:t>
            </a:r>
            <a:r>
              <a:rPr lang="en-US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ENLIGHT</a:t>
            </a:r>
            <a:r>
              <a:rPr lang="en-US" sz="1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https://enlight.web.cern.ch/events</a:t>
            </a:r>
            <a:r>
              <a:rPr lang="en-US" sz="1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(workshops)</a:t>
            </a:r>
          </a:p>
          <a:p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149154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A1BFC-41FA-4190-A759-008BD59A7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38" y="789710"/>
            <a:ext cx="10755458" cy="5644341"/>
          </a:xfrm>
          <a:solidFill>
            <a:srgbClr val="CCECFF"/>
          </a:solidFill>
        </p:spPr>
        <p:txBody>
          <a:bodyPr>
            <a:normAutofit fontScale="92500" lnSpcReduction="2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en-US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NYPC 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(USA) –Announced 2019 and 2020 (no details available)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https://www.nyproton.com/new-york-proton-center-proton-therapy-training-program/</a:t>
            </a:r>
            <a:endParaRPr lang="en-US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fontAlgn="base">
              <a:lnSpc>
                <a:spcPts val="2100"/>
              </a:lnSpc>
              <a:spcBef>
                <a:spcPts val="0"/>
              </a:spcBef>
              <a:spcAft>
                <a:spcPts val="1875"/>
              </a:spcAft>
              <a:buNone/>
            </a:pPr>
            <a:r>
              <a:rPr lang="en-US" b="1" u="sng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Target group: 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physicians, physicists, dosimetrists, therapists and administrators.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de-DE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Samsung </a:t>
            </a:r>
            <a:r>
              <a:rPr lang="de-DE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S. Korea)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1800" b="1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de-DE" sz="180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https://www.samsunghospital.com/gb/language/english/education/advancedProgram.do?sub=proton</a:t>
            </a:r>
            <a:endParaRPr lang="de-DE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ts val="1950"/>
              </a:lnSpc>
              <a:spcBef>
                <a:spcPts val="225"/>
              </a:spcBef>
              <a:spcAft>
                <a:spcPts val="225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Target Group: 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Physician, Physicist, Dosimetrist, Radiotherapist</a:t>
            </a:r>
          </a:p>
          <a:p>
            <a:pPr marL="0" marR="0" lvl="0" indent="0">
              <a:lnSpc>
                <a:spcPts val="1950"/>
              </a:lnSpc>
              <a:spcBef>
                <a:spcPts val="225"/>
              </a:spcBef>
              <a:spcAft>
                <a:spcPts val="225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Lectures: 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Short review of Basic proton therapy physics, Dosimetry tools used for proton therapy QA</a:t>
            </a:r>
          </a:p>
          <a:p>
            <a:pPr marL="0" marR="0" lvl="0" indent="0">
              <a:lnSpc>
                <a:spcPts val="1950"/>
              </a:lnSpc>
              <a:spcBef>
                <a:spcPts val="225"/>
              </a:spcBef>
              <a:spcAft>
                <a:spcPts val="225"/>
              </a:spcAft>
              <a:buSzPts val="1000"/>
              <a:buNone/>
              <a:tabLst>
                <a:tab pos="457200" algn="l"/>
              </a:tabLst>
            </a:pPr>
            <a:r>
              <a:rPr lang="en-US" sz="16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Practicum: 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Planning: selected cases for brain, CSI, H&amp;N, lung, liver treatment (wobbling and line-scanning method), Dosimetry: daily, monthly, annual QA and patient specific QA, Clinical practice: CT simulation, image guidance, respiratory motion management.</a:t>
            </a:r>
          </a:p>
          <a:p>
            <a:pPr marL="0" marR="0" lvl="0" indent="0">
              <a:lnSpc>
                <a:spcPts val="1950"/>
              </a:lnSpc>
              <a:spcBef>
                <a:spcPts val="225"/>
              </a:spcBef>
              <a:spcAft>
                <a:spcPts val="225"/>
              </a:spcAft>
              <a:buSzPts val="1000"/>
              <a:buNone/>
              <a:tabLst>
                <a:tab pos="457200" algn="l"/>
              </a:tabLst>
            </a:pPr>
            <a:endParaRPr lang="en-US" sz="9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VI. </a:t>
            </a:r>
            <a:r>
              <a:rPr lang="en-US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UPENN-Pennsylvania</a:t>
            </a:r>
            <a:r>
              <a:rPr lang="en-US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(USA)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https://www.xrt.upenn.edu/AnnualCourseonProtonTherapy.html#</a:t>
            </a:r>
            <a:endParaRPr lang="en-US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b="1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Target group </a:t>
            </a:r>
            <a:r>
              <a:rPr lang="en-US" sz="1800" u="sng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Radiation oncology physicians, physicists and administrators who are interested in learning about proton therapy. </a:t>
            </a:r>
          </a:p>
          <a:p>
            <a:pPr marL="0" marR="0" lvl="0" indent="0">
              <a:buNone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VII. </a:t>
            </a:r>
            <a:r>
              <a:rPr lang="fi-FI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PSI -Winter School (</a:t>
            </a:r>
            <a:r>
              <a:rPr lang="fi-FI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Switzerland)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i-FI" sz="180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https://www.psi.ch/en/protontherapy/training-and-education</a:t>
            </a:r>
            <a:endParaRPr lang="fi-FI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154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1800" b="1" u="sng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Target audience: 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Radiation oncologists, medical physicists, physicists, engineers, radiation technologists and dosimetrists. No previous knowledge of proton therapy is necessary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LID4096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71CC3DA-FB90-4A66-8B59-8C2F8E8A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908" y="-104094"/>
            <a:ext cx="11073409" cy="893804"/>
          </a:xfrm>
          <a:solidFill>
            <a:srgbClr val="67C9FA"/>
          </a:solidFill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Training in Particle therapy – WEB RESEARCH - Institutions</a:t>
            </a:r>
            <a:endParaRPr lang="LID4096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6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130F4-A913-40B7-BFFB-520D1D8C7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37" y="939339"/>
            <a:ext cx="11073409" cy="1529542"/>
          </a:xfrm>
          <a:solidFill>
            <a:srgbClr val="CCECFF"/>
          </a:solidFill>
        </p:spPr>
        <p:txBody>
          <a:bodyPr/>
          <a:lstStyle/>
          <a:p>
            <a:pPr marL="0" indent="0">
              <a:buNone/>
            </a:pPr>
            <a:r>
              <a:rPr lang="fi-FI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VIII. </a:t>
            </a:r>
            <a:r>
              <a:rPr lang="fi-FI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ONCOLINK </a:t>
            </a:r>
          </a:p>
          <a:p>
            <a:pPr marL="0" indent="0">
              <a:buNone/>
            </a:pPr>
            <a:r>
              <a:rPr lang="en-US" sz="18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https://www.oncolink.org/healthcare-professionals/oncolink-university/proton-therapy-professional-education/oncolink-proton-education-modules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buNone/>
            </a:pP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modules: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Physics, Radiobiology, Clinical, Simulations, Pediatrics </a:t>
            </a: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344EE5C-CC5D-428B-B96D-9C3690CDA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908" y="-104094"/>
            <a:ext cx="11073409" cy="893804"/>
          </a:xfrm>
          <a:solidFill>
            <a:srgbClr val="67C9FA"/>
          </a:solidFill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Training in Particle therapy – WEB RESEARCH - Virtual</a:t>
            </a:r>
            <a:endParaRPr lang="LID4096" b="1" dirty="0">
              <a:solidFill>
                <a:schemeClr val="tx1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F6DEF16-4711-4A46-87CB-6CB7ED9A894B}"/>
              </a:ext>
            </a:extLst>
          </p:cNvPr>
          <p:cNvSpPr txBox="1">
            <a:spLocks/>
          </p:cNvSpPr>
          <p:nvPr/>
        </p:nvSpPr>
        <p:spPr>
          <a:xfrm>
            <a:off x="477807" y="3198829"/>
            <a:ext cx="11073409" cy="893804"/>
          </a:xfrm>
          <a:prstGeom prst="rect">
            <a:avLst/>
          </a:prstGeom>
          <a:solidFill>
            <a:srgbClr val="67C9FA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solidFill>
                  <a:schemeClr val="tx1"/>
                </a:solidFill>
              </a:rPr>
              <a:t>Training in Carbon Ion therapy – WEB</a:t>
            </a:r>
            <a:endParaRPr lang="LID4096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F6DD590-059C-44CA-B68F-B16C82A9BBDC}"/>
              </a:ext>
            </a:extLst>
          </p:cNvPr>
          <p:cNvSpPr txBox="1">
            <a:spLocks/>
          </p:cNvSpPr>
          <p:nvPr/>
        </p:nvSpPr>
        <p:spPr>
          <a:xfrm>
            <a:off x="691165" y="4310792"/>
            <a:ext cx="11073409" cy="1011753"/>
          </a:xfrm>
          <a:prstGeom prst="rect">
            <a:avLst/>
          </a:prstGeom>
          <a:solidFill>
            <a:srgbClr val="CCECFF"/>
          </a:solidFill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IX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i-FI" sz="18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CHIBA &amp; GUNMA </a:t>
            </a:r>
            <a:r>
              <a:rPr lang="fi-FI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(JAPPAN)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i-FI" sz="180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https://www.antm.or.jp/ITCCIR/welcome.html</a:t>
            </a:r>
            <a:endParaRPr lang="fi-FI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Font typeface="Calibri" panose="020F0502020204030204" pitchFamily="34" charset="0"/>
              <a:buNone/>
            </a:pPr>
            <a:endParaRPr lang="LID409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899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34927-4B50-481D-9A56-9B74A30D4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Carbon Ion (Chiba-Japan)</a:t>
            </a:r>
            <a:endParaRPr lang="LID4096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1D1561-12D2-4E5C-975D-358ED2B1560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78733" y="1329690"/>
            <a:ext cx="5731510" cy="41986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DF51B6-4E14-492A-9983-DFB09131F91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751666" y="344112"/>
            <a:ext cx="4171257" cy="5184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215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8906C-DC85-4211-ADB2-62EF5B105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FD376-5D6F-4449-AECE-D1EF62EEA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https://ec.europa.eu/health/non_communicable_diseases/subgroup_protontherapycentres_promotionprevention_en</a:t>
            </a:r>
          </a:p>
          <a:p>
            <a:r>
              <a:rPr lang="en-US" dirty="0"/>
              <a:t>https://legionhp.com/</a:t>
            </a:r>
          </a:p>
          <a:p>
            <a:r>
              <a:rPr lang="en-US" dirty="0"/>
              <a:t>https://legionhp.com/education/</a:t>
            </a:r>
          </a:p>
        </p:txBody>
      </p:sp>
    </p:spTree>
    <p:extLst>
      <p:ext uri="{BB962C8B-B14F-4D97-AF65-F5344CB8AC3E}">
        <p14:creationId xmlns:p14="http://schemas.microsoft.com/office/powerpoint/2010/main" val="326082512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2260</TotalTime>
  <Words>746</Words>
  <Application>Microsoft Office PowerPoint</Application>
  <PresentationFormat>Widescreen</PresentationFormat>
  <Paragraphs>85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Open Sans</vt:lpstr>
      <vt:lpstr>Times New Roman</vt:lpstr>
      <vt:lpstr>Retrospettivo</vt:lpstr>
      <vt:lpstr>WP5 - Education and Training  Mimoza Ristova</vt:lpstr>
      <vt:lpstr>PowerPoint Presentation</vt:lpstr>
      <vt:lpstr>Task 5.1 – Specialised Courses</vt:lpstr>
      <vt:lpstr>Task 5.3 – e-learning Material</vt:lpstr>
      <vt:lpstr>Training in Particle therapy – WEB RESEARCH-Organizations</vt:lpstr>
      <vt:lpstr>Training in Particle therapy – WEB RESEARCH - Institutions</vt:lpstr>
      <vt:lpstr>Training in Particle therapy – WEB RESEARCH - Virtual</vt:lpstr>
      <vt:lpstr>Carbon Ion (Chiba-Japan)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Mimoza Mimoza</cp:lastModifiedBy>
  <cp:revision>63</cp:revision>
  <cp:lastPrinted>2021-04-11T14:57:59Z</cp:lastPrinted>
  <dcterms:created xsi:type="dcterms:W3CDTF">2021-02-25T08:52:29Z</dcterms:created>
  <dcterms:modified xsi:type="dcterms:W3CDTF">2021-06-02T14:15:11Z</dcterms:modified>
</cp:coreProperties>
</file>