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16"/>
  </p:notesMasterIdLst>
  <p:sldIdLst>
    <p:sldId id="256" r:id="rId2"/>
    <p:sldId id="375" r:id="rId3"/>
    <p:sldId id="364" r:id="rId4"/>
    <p:sldId id="365" r:id="rId5"/>
    <p:sldId id="366" r:id="rId6"/>
    <p:sldId id="390" r:id="rId7"/>
    <p:sldId id="391" r:id="rId8"/>
    <p:sldId id="392" r:id="rId9"/>
    <p:sldId id="387" r:id="rId10"/>
    <p:sldId id="402" r:id="rId11"/>
    <p:sldId id="403" r:id="rId12"/>
    <p:sldId id="408" r:id="rId13"/>
    <p:sldId id="410" r:id="rId14"/>
    <p:sldId id="409" r:id="rId1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3D2937-68B3-4790-ACC3-5E1F87037176}" v="98" dt="2021-06-15T16:42:52.7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 autoAdjust="0"/>
    <p:restoredTop sz="98522" autoAdjust="0"/>
  </p:normalViewPr>
  <p:slideViewPr>
    <p:cSldViewPr>
      <p:cViewPr varScale="1">
        <p:scale>
          <a:sx n="87" d="100"/>
          <a:sy n="87" d="100"/>
        </p:scale>
        <p:origin x="1387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rda Neyens" userId="49a5f432-63ee-4499-abed-ae9e0d2df90e" providerId="ADAL" clId="{FB3D2937-68B3-4790-ACC3-5E1F87037176}"/>
    <pc:docChg chg="undo custSel addSld delSld modSld sldOrd">
      <pc:chgData name="Gerda Neyens" userId="49a5f432-63ee-4499-abed-ae9e0d2df90e" providerId="ADAL" clId="{FB3D2937-68B3-4790-ACC3-5E1F87037176}" dt="2021-06-15T18:50:17.760" v="3403" actId="20577"/>
      <pc:docMkLst>
        <pc:docMk/>
      </pc:docMkLst>
      <pc:sldChg chg="modSp mod">
        <pc:chgData name="Gerda Neyens" userId="49a5f432-63ee-4499-abed-ae9e0d2df90e" providerId="ADAL" clId="{FB3D2937-68B3-4790-ACC3-5E1F87037176}" dt="2021-06-15T18:44:50.357" v="3230" actId="20577"/>
        <pc:sldMkLst>
          <pc:docMk/>
          <pc:sldMk cId="1998088985" sldId="365"/>
        </pc:sldMkLst>
        <pc:spChg chg="mod">
          <ac:chgData name="Gerda Neyens" userId="49a5f432-63ee-4499-abed-ae9e0d2df90e" providerId="ADAL" clId="{FB3D2937-68B3-4790-ACC3-5E1F87037176}" dt="2021-06-15T18:44:50.357" v="3230" actId="20577"/>
          <ac:spMkLst>
            <pc:docMk/>
            <pc:sldMk cId="1998088985" sldId="365"/>
            <ac:spMk id="6" creationId="{00000000-0000-0000-0000-000000000000}"/>
          </ac:spMkLst>
        </pc:spChg>
      </pc:sldChg>
      <pc:sldChg chg="modSp mod">
        <pc:chgData name="Gerda Neyens" userId="49a5f432-63ee-4499-abed-ae9e0d2df90e" providerId="ADAL" clId="{FB3D2937-68B3-4790-ACC3-5E1F87037176}" dt="2021-06-11T15:29:09.362" v="16" actId="27636"/>
        <pc:sldMkLst>
          <pc:docMk/>
          <pc:sldMk cId="2063774396" sldId="375"/>
        </pc:sldMkLst>
        <pc:spChg chg="mod">
          <ac:chgData name="Gerda Neyens" userId="49a5f432-63ee-4499-abed-ae9e0d2df90e" providerId="ADAL" clId="{FB3D2937-68B3-4790-ACC3-5E1F87037176}" dt="2021-06-11T15:28:57.532" v="14" actId="20577"/>
          <ac:spMkLst>
            <pc:docMk/>
            <pc:sldMk cId="2063774396" sldId="375"/>
            <ac:spMk id="2" creationId="{00000000-0000-0000-0000-000000000000}"/>
          </ac:spMkLst>
        </pc:spChg>
        <pc:spChg chg="mod">
          <ac:chgData name="Gerda Neyens" userId="49a5f432-63ee-4499-abed-ae9e0d2df90e" providerId="ADAL" clId="{FB3D2937-68B3-4790-ACC3-5E1F87037176}" dt="2021-06-11T15:29:09.362" v="16" actId="27636"/>
          <ac:spMkLst>
            <pc:docMk/>
            <pc:sldMk cId="2063774396" sldId="375"/>
            <ac:spMk id="3" creationId="{00000000-0000-0000-0000-000000000000}"/>
          </ac:spMkLst>
        </pc:spChg>
      </pc:sldChg>
      <pc:sldChg chg="add del">
        <pc:chgData name="Gerda Neyens" userId="49a5f432-63ee-4499-abed-ae9e0d2df90e" providerId="ADAL" clId="{FB3D2937-68B3-4790-ACC3-5E1F87037176}" dt="2021-06-11T15:40:15.777" v="430" actId="47"/>
        <pc:sldMkLst>
          <pc:docMk/>
          <pc:sldMk cId="4154681353" sldId="380"/>
        </pc:sldMkLst>
      </pc:sldChg>
      <pc:sldChg chg="modSp add mod">
        <pc:chgData name="Gerda Neyens" userId="49a5f432-63ee-4499-abed-ae9e0d2df90e" providerId="ADAL" clId="{FB3D2937-68B3-4790-ACC3-5E1F87037176}" dt="2021-06-15T18:48:44.744" v="3328" actId="12"/>
        <pc:sldMkLst>
          <pc:docMk/>
          <pc:sldMk cId="3763946189" sldId="387"/>
        </pc:sldMkLst>
        <pc:spChg chg="mod">
          <ac:chgData name="Gerda Neyens" userId="49a5f432-63ee-4499-abed-ae9e0d2df90e" providerId="ADAL" clId="{FB3D2937-68B3-4790-ACC3-5E1F87037176}" dt="2021-06-15T18:48:44.744" v="3328" actId="12"/>
          <ac:spMkLst>
            <pc:docMk/>
            <pc:sldMk cId="3763946189" sldId="387"/>
            <ac:spMk id="3" creationId="{00000000-0000-0000-0000-000000000000}"/>
          </ac:spMkLst>
        </pc:spChg>
      </pc:sldChg>
      <pc:sldChg chg="add del">
        <pc:chgData name="Gerda Neyens" userId="49a5f432-63ee-4499-abed-ae9e0d2df90e" providerId="ADAL" clId="{FB3D2937-68B3-4790-ACC3-5E1F87037176}" dt="2021-06-11T15:40:16.438" v="431" actId="47"/>
        <pc:sldMkLst>
          <pc:docMk/>
          <pc:sldMk cId="1767221730" sldId="388"/>
        </pc:sldMkLst>
      </pc:sldChg>
      <pc:sldChg chg="add del">
        <pc:chgData name="Gerda Neyens" userId="49a5f432-63ee-4499-abed-ae9e0d2df90e" providerId="ADAL" clId="{FB3D2937-68B3-4790-ACC3-5E1F87037176}" dt="2021-06-11T15:40:17.633" v="432" actId="47"/>
        <pc:sldMkLst>
          <pc:docMk/>
          <pc:sldMk cId="2183381109" sldId="389"/>
        </pc:sldMkLst>
      </pc:sldChg>
      <pc:sldChg chg="modSp mod">
        <pc:chgData name="Gerda Neyens" userId="49a5f432-63ee-4499-abed-ae9e0d2df90e" providerId="ADAL" clId="{FB3D2937-68B3-4790-ACC3-5E1F87037176}" dt="2021-06-15T18:47:04.970" v="3318" actId="20577"/>
        <pc:sldMkLst>
          <pc:docMk/>
          <pc:sldMk cId="154483274" sldId="391"/>
        </pc:sldMkLst>
        <pc:spChg chg="mod">
          <ac:chgData name="Gerda Neyens" userId="49a5f432-63ee-4499-abed-ae9e0d2df90e" providerId="ADAL" clId="{FB3D2937-68B3-4790-ACC3-5E1F87037176}" dt="2021-06-15T18:47:04.970" v="3318" actId="20577"/>
          <ac:spMkLst>
            <pc:docMk/>
            <pc:sldMk cId="154483274" sldId="391"/>
            <ac:spMk id="3" creationId="{EEDD7DFA-BE13-4021-8E76-4C4A519759CB}"/>
          </ac:spMkLst>
        </pc:spChg>
      </pc:sldChg>
      <pc:sldChg chg="modSp new mod">
        <pc:chgData name="Gerda Neyens" userId="49a5f432-63ee-4499-abed-ae9e0d2df90e" providerId="ADAL" clId="{FB3D2937-68B3-4790-ACC3-5E1F87037176}" dt="2021-06-15T18:47:26.730" v="3320" actId="1076"/>
        <pc:sldMkLst>
          <pc:docMk/>
          <pc:sldMk cId="4278081234" sldId="392"/>
        </pc:sldMkLst>
        <pc:spChg chg="mod">
          <ac:chgData name="Gerda Neyens" userId="49a5f432-63ee-4499-abed-ae9e0d2df90e" providerId="ADAL" clId="{FB3D2937-68B3-4790-ACC3-5E1F87037176}" dt="2021-06-11T15:29:24.221" v="39" actId="20577"/>
          <ac:spMkLst>
            <pc:docMk/>
            <pc:sldMk cId="4278081234" sldId="392"/>
            <ac:spMk id="2" creationId="{A75BB623-9020-47C8-AE92-92827FB693C6}"/>
          </ac:spMkLst>
        </pc:spChg>
        <pc:spChg chg="mod">
          <ac:chgData name="Gerda Neyens" userId="49a5f432-63ee-4499-abed-ae9e0d2df90e" providerId="ADAL" clId="{FB3D2937-68B3-4790-ACC3-5E1F87037176}" dt="2021-06-15T18:47:26.730" v="3320" actId="1076"/>
          <ac:spMkLst>
            <pc:docMk/>
            <pc:sldMk cId="4278081234" sldId="392"/>
            <ac:spMk id="3" creationId="{C7CC3C8B-8564-4645-BA6C-7BE0C7988660}"/>
          </ac:spMkLst>
        </pc:spChg>
      </pc:sldChg>
      <pc:sldChg chg="add del">
        <pc:chgData name="Gerda Neyens" userId="49a5f432-63ee-4499-abed-ae9e0d2df90e" providerId="ADAL" clId="{FB3D2937-68B3-4790-ACC3-5E1F87037176}" dt="2021-06-11T15:40:14.975" v="429" actId="47"/>
        <pc:sldMkLst>
          <pc:docMk/>
          <pc:sldMk cId="2320039338" sldId="394"/>
        </pc:sldMkLst>
      </pc:sldChg>
      <pc:sldChg chg="add del">
        <pc:chgData name="Gerda Neyens" userId="49a5f432-63ee-4499-abed-ae9e0d2df90e" providerId="ADAL" clId="{FB3D2937-68B3-4790-ACC3-5E1F87037176}" dt="2021-06-11T15:40:26.465" v="433" actId="47"/>
        <pc:sldMkLst>
          <pc:docMk/>
          <pc:sldMk cId="4205618239" sldId="395"/>
        </pc:sldMkLst>
      </pc:sldChg>
      <pc:sldChg chg="add del">
        <pc:chgData name="Gerda Neyens" userId="49a5f432-63ee-4499-abed-ae9e0d2df90e" providerId="ADAL" clId="{FB3D2937-68B3-4790-ACC3-5E1F87037176}" dt="2021-06-11T15:40:29.382" v="434" actId="47"/>
        <pc:sldMkLst>
          <pc:docMk/>
          <pc:sldMk cId="3820720695" sldId="396"/>
        </pc:sldMkLst>
      </pc:sldChg>
      <pc:sldChg chg="addSp modSp add del mod">
        <pc:chgData name="Gerda Neyens" userId="49a5f432-63ee-4499-abed-ae9e0d2df90e" providerId="ADAL" clId="{FB3D2937-68B3-4790-ACC3-5E1F87037176}" dt="2021-06-15T16:43:01.892" v="3176" actId="47"/>
        <pc:sldMkLst>
          <pc:docMk/>
          <pc:sldMk cId="1502124337" sldId="397"/>
        </pc:sldMkLst>
        <pc:spChg chg="mod">
          <ac:chgData name="Gerda Neyens" userId="49a5f432-63ee-4499-abed-ae9e0d2df90e" providerId="ADAL" clId="{FB3D2937-68B3-4790-ACC3-5E1F87037176}" dt="2021-06-15T14:03:46.215" v="3170" actId="1076"/>
          <ac:spMkLst>
            <pc:docMk/>
            <pc:sldMk cId="1502124337" sldId="397"/>
            <ac:spMk id="3" creationId="{6A4C4E4F-D54C-49E2-9587-355804F8DDDB}"/>
          </ac:spMkLst>
        </pc:spChg>
        <pc:spChg chg="add mod">
          <ac:chgData name="Gerda Neyens" userId="49a5f432-63ee-4499-abed-ae9e0d2df90e" providerId="ADAL" clId="{FB3D2937-68B3-4790-ACC3-5E1F87037176}" dt="2021-06-15T14:03:38.565" v="3168" actId="207"/>
          <ac:spMkLst>
            <pc:docMk/>
            <pc:sldMk cId="1502124337" sldId="397"/>
            <ac:spMk id="6" creationId="{DBE6FBC3-B4E7-4F70-A37D-2540EA3C104F}"/>
          </ac:spMkLst>
        </pc:spChg>
      </pc:sldChg>
      <pc:sldChg chg="addSp delSp modSp add del mod">
        <pc:chgData name="Gerda Neyens" userId="49a5f432-63ee-4499-abed-ae9e0d2df90e" providerId="ADAL" clId="{FB3D2937-68B3-4790-ACC3-5E1F87037176}" dt="2021-06-15T16:43:04.872" v="3177" actId="47"/>
        <pc:sldMkLst>
          <pc:docMk/>
          <pc:sldMk cId="1538104969" sldId="398"/>
        </pc:sldMkLst>
        <pc:spChg chg="del mod">
          <ac:chgData name="Gerda Neyens" userId="49a5f432-63ee-4499-abed-ae9e0d2df90e" providerId="ADAL" clId="{FB3D2937-68B3-4790-ACC3-5E1F87037176}" dt="2021-06-15T12:03:23.590" v="3015" actId="478"/>
          <ac:spMkLst>
            <pc:docMk/>
            <pc:sldMk cId="1538104969" sldId="398"/>
            <ac:spMk id="2" creationId="{460F6FE8-74F2-49FB-AEAB-9C66132C523D}"/>
          </ac:spMkLst>
        </pc:spChg>
        <pc:spChg chg="add mod">
          <ac:chgData name="Gerda Neyens" userId="49a5f432-63ee-4499-abed-ae9e0d2df90e" providerId="ADAL" clId="{FB3D2937-68B3-4790-ACC3-5E1F87037176}" dt="2021-06-15T12:03:26.129" v="3016"/>
          <ac:spMkLst>
            <pc:docMk/>
            <pc:sldMk cId="1538104969" sldId="398"/>
            <ac:spMk id="7" creationId="{A5F67249-9BA3-4B7D-989F-0121C9C75237}"/>
          </ac:spMkLst>
        </pc:spChg>
        <pc:spChg chg="mod">
          <ac:chgData name="Gerda Neyens" userId="49a5f432-63ee-4499-abed-ae9e0d2df90e" providerId="ADAL" clId="{FB3D2937-68B3-4790-ACC3-5E1F87037176}" dt="2021-06-14T07:14:15.564" v="2393" actId="1076"/>
          <ac:spMkLst>
            <pc:docMk/>
            <pc:sldMk cId="1538104969" sldId="398"/>
            <ac:spMk id="8" creationId="{1F4C448A-5AD1-477C-A8F1-916945EA8EF1}"/>
          </ac:spMkLst>
        </pc:spChg>
      </pc:sldChg>
      <pc:sldChg chg="add del">
        <pc:chgData name="Gerda Neyens" userId="49a5f432-63ee-4499-abed-ae9e0d2df90e" providerId="ADAL" clId="{FB3D2937-68B3-4790-ACC3-5E1F87037176}" dt="2021-06-11T15:43:06.274" v="604" actId="47"/>
        <pc:sldMkLst>
          <pc:docMk/>
          <pc:sldMk cId="3261058449" sldId="399"/>
        </pc:sldMkLst>
      </pc:sldChg>
      <pc:sldChg chg="modSp add mod">
        <pc:chgData name="Gerda Neyens" userId="49a5f432-63ee-4499-abed-ae9e0d2df90e" providerId="ADAL" clId="{FB3D2937-68B3-4790-ACC3-5E1F87037176}" dt="2021-06-15T18:49:00.133" v="3329" actId="1076"/>
        <pc:sldMkLst>
          <pc:docMk/>
          <pc:sldMk cId="1312999987" sldId="402"/>
        </pc:sldMkLst>
        <pc:spChg chg="mod">
          <ac:chgData name="Gerda Neyens" userId="49a5f432-63ee-4499-abed-ae9e0d2df90e" providerId="ADAL" clId="{FB3D2937-68B3-4790-ACC3-5E1F87037176}" dt="2021-06-15T18:49:00.133" v="3329" actId="1076"/>
          <ac:spMkLst>
            <pc:docMk/>
            <pc:sldMk cId="1312999987" sldId="402"/>
            <ac:spMk id="3" creationId="{1D2204A4-781B-42A6-B2BC-82296085323E}"/>
          </ac:spMkLst>
        </pc:spChg>
      </pc:sldChg>
      <pc:sldChg chg="modSp add mod">
        <pc:chgData name="Gerda Neyens" userId="49a5f432-63ee-4499-abed-ae9e0d2df90e" providerId="ADAL" clId="{FB3D2937-68B3-4790-ACC3-5E1F87037176}" dt="2021-06-15T18:49:06.901" v="3330" actId="1076"/>
        <pc:sldMkLst>
          <pc:docMk/>
          <pc:sldMk cId="803240931" sldId="403"/>
        </pc:sldMkLst>
        <pc:spChg chg="mod">
          <ac:chgData name="Gerda Neyens" userId="49a5f432-63ee-4499-abed-ae9e0d2df90e" providerId="ADAL" clId="{FB3D2937-68B3-4790-ACC3-5E1F87037176}" dt="2021-06-15T18:49:06.901" v="3330" actId="1076"/>
          <ac:spMkLst>
            <pc:docMk/>
            <pc:sldMk cId="803240931" sldId="403"/>
            <ac:spMk id="3" creationId="{1D2204A4-781B-42A6-B2BC-82296085323E}"/>
          </ac:spMkLst>
        </pc:spChg>
      </pc:sldChg>
      <pc:sldChg chg="add del">
        <pc:chgData name="Gerda Neyens" userId="49a5f432-63ee-4499-abed-ae9e0d2df90e" providerId="ADAL" clId="{FB3D2937-68B3-4790-ACC3-5E1F87037176}" dt="2021-06-11T15:40:11.902" v="426" actId="47"/>
        <pc:sldMkLst>
          <pc:docMk/>
          <pc:sldMk cId="1025380381" sldId="404"/>
        </pc:sldMkLst>
      </pc:sldChg>
      <pc:sldChg chg="delSp modSp add del mod ord delAnim">
        <pc:chgData name="Gerda Neyens" userId="49a5f432-63ee-4499-abed-ae9e0d2df90e" providerId="ADAL" clId="{FB3D2937-68B3-4790-ACC3-5E1F87037176}" dt="2021-06-15T16:43:07.685" v="3178" actId="47"/>
        <pc:sldMkLst>
          <pc:docMk/>
          <pc:sldMk cId="2769910371" sldId="404"/>
        </pc:sldMkLst>
        <pc:spChg chg="mod">
          <ac:chgData name="Gerda Neyens" userId="49a5f432-63ee-4499-abed-ae9e0d2df90e" providerId="ADAL" clId="{FB3D2937-68B3-4790-ACC3-5E1F87037176}" dt="2021-06-14T07:16:06.852" v="2482" actId="20577"/>
          <ac:spMkLst>
            <pc:docMk/>
            <pc:sldMk cId="2769910371" sldId="404"/>
            <ac:spMk id="2" creationId="{744FD896-612A-4612-B997-0F7ED1B8A4BC}"/>
          </ac:spMkLst>
        </pc:spChg>
        <pc:spChg chg="del mod">
          <ac:chgData name="Gerda Neyens" userId="49a5f432-63ee-4499-abed-ae9e0d2df90e" providerId="ADAL" clId="{FB3D2937-68B3-4790-ACC3-5E1F87037176}" dt="2021-06-14T07:15:39.674" v="2452" actId="478"/>
          <ac:spMkLst>
            <pc:docMk/>
            <pc:sldMk cId="2769910371" sldId="404"/>
            <ac:spMk id="3" creationId="{8566DF05-E2BE-4855-ACCB-1CBBB2AB2A42}"/>
          </ac:spMkLst>
        </pc:spChg>
        <pc:spChg chg="mod">
          <ac:chgData name="Gerda Neyens" userId="49a5f432-63ee-4499-abed-ae9e0d2df90e" providerId="ADAL" clId="{FB3D2937-68B3-4790-ACC3-5E1F87037176}" dt="2021-06-15T12:25:43.713" v="3028" actId="27636"/>
          <ac:spMkLst>
            <pc:docMk/>
            <pc:sldMk cId="2769910371" sldId="404"/>
            <ac:spMk id="8" creationId="{215FC38F-B511-4EAA-8021-DE5FE2E67C09}"/>
          </ac:spMkLst>
        </pc:spChg>
        <pc:spChg chg="del mod">
          <ac:chgData name="Gerda Neyens" userId="49a5f432-63ee-4499-abed-ae9e0d2df90e" providerId="ADAL" clId="{FB3D2937-68B3-4790-ACC3-5E1F87037176}" dt="2021-06-15T12:25:31.636" v="3026" actId="478"/>
          <ac:spMkLst>
            <pc:docMk/>
            <pc:sldMk cId="2769910371" sldId="404"/>
            <ac:spMk id="10" creationId="{A1254C25-5CDD-4686-AEA0-794C9736E9B6}"/>
          </ac:spMkLst>
        </pc:spChg>
      </pc:sldChg>
      <pc:sldChg chg="add del">
        <pc:chgData name="Gerda Neyens" userId="49a5f432-63ee-4499-abed-ae9e0d2df90e" providerId="ADAL" clId="{FB3D2937-68B3-4790-ACC3-5E1F87037176}" dt="2021-06-11T15:40:13.409" v="427" actId="47"/>
        <pc:sldMkLst>
          <pc:docMk/>
          <pc:sldMk cId="906946028" sldId="405"/>
        </pc:sldMkLst>
      </pc:sldChg>
      <pc:sldChg chg="add del">
        <pc:chgData name="Gerda Neyens" userId="49a5f432-63ee-4499-abed-ae9e0d2df90e" providerId="ADAL" clId="{FB3D2937-68B3-4790-ACC3-5E1F87037176}" dt="2021-06-11T15:40:14.304" v="428" actId="47"/>
        <pc:sldMkLst>
          <pc:docMk/>
          <pc:sldMk cId="3125441989" sldId="406"/>
        </pc:sldMkLst>
      </pc:sldChg>
      <pc:sldChg chg="add del">
        <pc:chgData name="Gerda Neyens" userId="49a5f432-63ee-4499-abed-ae9e0d2df90e" providerId="ADAL" clId="{FB3D2937-68B3-4790-ACC3-5E1F87037176}" dt="2021-06-11T15:43:05.218" v="603" actId="47"/>
        <pc:sldMkLst>
          <pc:docMk/>
          <pc:sldMk cId="2769910371" sldId="407"/>
        </pc:sldMkLst>
      </pc:sldChg>
      <pc:sldChg chg="addSp modSp new mod">
        <pc:chgData name="Gerda Neyens" userId="49a5f432-63ee-4499-abed-ae9e0d2df90e" providerId="ADAL" clId="{FB3D2937-68B3-4790-ACC3-5E1F87037176}" dt="2021-06-11T16:13:31.779" v="1444" actId="20577"/>
        <pc:sldMkLst>
          <pc:docMk/>
          <pc:sldMk cId="1435318037" sldId="408"/>
        </pc:sldMkLst>
        <pc:spChg chg="mod">
          <ac:chgData name="Gerda Neyens" userId="49a5f432-63ee-4499-abed-ae9e0d2df90e" providerId="ADAL" clId="{FB3D2937-68B3-4790-ACC3-5E1F87037176}" dt="2021-06-11T15:41:04.140" v="479" actId="1076"/>
          <ac:spMkLst>
            <pc:docMk/>
            <pc:sldMk cId="1435318037" sldId="408"/>
            <ac:spMk id="2" creationId="{9646C51B-0ADE-453C-BF20-D63FA89F8AA1}"/>
          </ac:spMkLst>
        </pc:spChg>
        <pc:spChg chg="mod">
          <ac:chgData name="Gerda Neyens" userId="49a5f432-63ee-4499-abed-ae9e0d2df90e" providerId="ADAL" clId="{FB3D2937-68B3-4790-ACC3-5E1F87037176}" dt="2021-06-11T16:13:31.779" v="1444" actId="20577"/>
          <ac:spMkLst>
            <pc:docMk/>
            <pc:sldMk cId="1435318037" sldId="408"/>
            <ac:spMk id="3" creationId="{DE74AAD6-52F1-418B-9571-5D4DE18636AF}"/>
          </ac:spMkLst>
        </pc:spChg>
        <pc:picChg chg="add mod">
          <ac:chgData name="Gerda Neyens" userId="49a5f432-63ee-4499-abed-ae9e0d2df90e" providerId="ADAL" clId="{FB3D2937-68B3-4790-ACC3-5E1F87037176}" dt="2021-06-11T16:08:52.727" v="1050" actId="1076"/>
          <ac:picMkLst>
            <pc:docMk/>
            <pc:sldMk cId="1435318037" sldId="408"/>
            <ac:picMk id="1026" creationId="{15D70FA4-66C4-4FD8-89F1-37745EEF7E0D}"/>
          </ac:picMkLst>
        </pc:picChg>
      </pc:sldChg>
      <pc:sldChg chg="modSp new mod ord">
        <pc:chgData name="Gerda Neyens" userId="49a5f432-63ee-4499-abed-ae9e0d2df90e" providerId="ADAL" clId="{FB3D2937-68B3-4790-ACC3-5E1F87037176}" dt="2021-06-15T18:50:17.760" v="3403" actId="20577"/>
        <pc:sldMkLst>
          <pc:docMk/>
          <pc:sldMk cId="1230253715" sldId="409"/>
        </pc:sldMkLst>
        <pc:spChg chg="mod">
          <ac:chgData name="Gerda Neyens" userId="49a5f432-63ee-4499-abed-ae9e0d2df90e" providerId="ADAL" clId="{FB3D2937-68B3-4790-ACC3-5E1F87037176}" dt="2021-06-11T15:41:40.978" v="514" actId="27636"/>
          <ac:spMkLst>
            <pc:docMk/>
            <pc:sldMk cId="1230253715" sldId="409"/>
            <ac:spMk id="2" creationId="{FC1FEE7C-C5B2-44DE-BE23-BFECB3643EBD}"/>
          </ac:spMkLst>
        </pc:spChg>
        <pc:spChg chg="mod">
          <ac:chgData name="Gerda Neyens" userId="49a5f432-63ee-4499-abed-ae9e0d2df90e" providerId="ADAL" clId="{FB3D2937-68B3-4790-ACC3-5E1F87037176}" dt="2021-06-15T18:50:17.760" v="3403" actId="20577"/>
          <ac:spMkLst>
            <pc:docMk/>
            <pc:sldMk cId="1230253715" sldId="409"/>
            <ac:spMk id="3" creationId="{38C755E0-E747-4142-8300-73BB82D3439A}"/>
          </ac:spMkLst>
        </pc:spChg>
      </pc:sldChg>
      <pc:sldChg chg="modSp new mod ord">
        <pc:chgData name="Gerda Neyens" userId="49a5f432-63ee-4499-abed-ae9e0d2df90e" providerId="ADAL" clId="{FB3D2937-68B3-4790-ACC3-5E1F87037176}" dt="2021-06-15T16:43:20.432" v="3182" actId="6549"/>
        <pc:sldMkLst>
          <pc:docMk/>
          <pc:sldMk cId="3940878023" sldId="410"/>
        </pc:sldMkLst>
        <pc:spChg chg="mod">
          <ac:chgData name="Gerda Neyens" userId="49a5f432-63ee-4499-abed-ae9e0d2df90e" providerId="ADAL" clId="{FB3D2937-68B3-4790-ACC3-5E1F87037176}" dt="2021-06-15T16:43:20.432" v="3182" actId="6549"/>
          <ac:spMkLst>
            <pc:docMk/>
            <pc:sldMk cId="3940878023" sldId="410"/>
            <ac:spMk id="2" creationId="{D9FAD212-08C7-4AB8-B6AC-1F8823EEBBE6}"/>
          </ac:spMkLst>
        </pc:spChg>
        <pc:spChg chg="mod">
          <ac:chgData name="Gerda Neyens" userId="49a5f432-63ee-4499-abed-ae9e0d2df90e" providerId="ADAL" clId="{FB3D2937-68B3-4790-ACC3-5E1F87037176}" dt="2021-06-15T16:30:46.622" v="3173" actId="20577"/>
          <ac:spMkLst>
            <pc:docMk/>
            <pc:sldMk cId="3940878023" sldId="410"/>
            <ac:spMk id="3" creationId="{FA5D0CE4-66D2-4F6F-A152-BE961D4C254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6/15/2021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/>
              <a:t>References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solde.cern/institute-members-isolde-collaboration" TargetMode="External"/><Relationship Id="rId2" Type="http://schemas.openxmlformats.org/officeDocument/2006/relationships/hyperlink" Target="https://isolde.cern/members-isolde-collaboration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2996952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en-US" dirty="0"/>
              <a:t>News from the ISOLDE group</a:t>
            </a:r>
            <a:br>
              <a:rPr lang="en-US" dirty="0"/>
            </a:br>
            <a:r>
              <a:rPr lang="en-US" dirty="0"/>
              <a:t>and collaboration matters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2800" dirty="0">
                <a:solidFill>
                  <a:srgbClr val="000090"/>
                </a:solidFill>
              </a:rPr>
              <a:t>June 16, 2021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1416" y="4077072"/>
            <a:ext cx="6400800" cy="1176536"/>
          </a:xfrm>
        </p:spPr>
        <p:txBody>
          <a:bodyPr>
            <a:normAutofit/>
          </a:bodyPr>
          <a:lstStyle/>
          <a:p>
            <a:r>
              <a:rPr lang="de-DE" sz="2400" dirty="0"/>
              <a:t>Gerda Neyens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7128A-7467-462D-8C41-52B1A1E4E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Spokesperson of experiments at CERN </a:t>
            </a:r>
            <a:r>
              <a:rPr lang="en-US" sz="2800" dirty="0"/>
              <a:t>(and ISOLDE)</a:t>
            </a:r>
            <a:endParaRPr lang="en-BE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204A4-781B-42A6-B2BC-822960853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1412321"/>
            <a:ext cx="7653536" cy="4525963"/>
          </a:xfrm>
        </p:spPr>
        <p:txBody>
          <a:bodyPr>
            <a:noAutofit/>
          </a:bodyPr>
          <a:lstStyle/>
          <a:p>
            <a:r>
              <a:rPr lang="en-US" sz="1600" b="1" dirty="0">
                <a:cs typeface="Arial" panose="020B0604020202020204" pitchFamily="34" charset="0"/>
              </a:rPr>
              <a:t>ISCC Meeting February 2017: </a:t>
            </a:r>
            <a:r>
              <a:rPr lang="en-US" sz="1600" dirty="0">
                <a:cs typeface="Arial" panose="020B0604020202020204" pitchFamily="34" charset="0"/>
              </a:rPr>
              <a:t>(minutes point 9) INTC matters - Karsten Riisager</a:t>
            </a:r>
          </a:p>
          <a:p>
            <a:pPr marL="0" indent="0">
              <a:buNone/>
            </a:pPr>
            <a:r>
              <a:rPr lang="en-US" sz="1600" dirty="0">
                <a:cs typeface="Arial" panose="020B0604020202020204" pitchFamily="34" charset="0"/>
              </a:rPr>
              <a:t>	The new INTC chairman informs the committee that ISOLDE now has a backlog of 1475 shifts ….   	K. Riisager tells the committee that there have been proposals submitted to the INTC where there is</a:t>
            </a:r>
            <a:r>
              <a:rPr lang="en-US" sz="1600" b="1" dirty="0">
                <a:cs typeface="Arial" panose="020B0604020202020204" pitchFamily="34" charset="0"/>
              </a:rPr>
              <a:t> no spokesperson from an institute from a member state of the ISOLDE collaboration</a:t>
            </a:r>
            <a:r>
              <a:rPr lang="en-US" sz="1600" dirty="0">
                <a:cs typeface="Arial" panose="020B0604020202020204" pitchFamily="34" charset="0"/>
              </a:rPr>
              <a:t>. </a:t>
            </a:r>
            <a:r>
              <a:rPr lang="en-US" sz="1600" b="1" dirty="0">
                <a:cs typeface="Arial" panose="020B0604020202020204" pitchFamily="34" charset="0"/>
              </a:rPr>
              <a:t>This is of concern </a:t>
            </a:r>
            <a:r>
              <a:rPr lang="en-US" sz="1600" dirty="0">
                <a:cs typeface="Arial" panose="020B0604020202020204" pitchFamily="34" charset="0"/>
              </a:rPr>
              <a:t>because the </a:t>
            </a:r>
            <a:r>
              <a:rPr lang="en-US" sz="1600" b="1" dirty="0">
                <a:cs typeface="Arial" panose="020B0604020202020204" pitchFamily="34" charset="0"/>
              </a:rPr>
              <a:t>experiment would not be covered by the ISOLDE MoU with CERN,  </a:t>
            </a:r>
            <a:r>
              <a:rPr lang="en-US" sz="1600" dirty="0">
                <a:cs typeface="Arial" panose="020B0604020202020204" pitchFamily="34" charset="0"/>
              </a:rPr>
              <a:t>and the collaboration contributes financially towards the running of the ISOLDE facility. A discussion follows about how to address this issue and the committee decides that, for the time being, </a:t>
            </a:r>
            <a:r>
              <a:rPr lang="en-US" sz="1600" b="1" dirty="0">
                <a:solidFill>
                  <a:srgbClr val="FF0000"/>
                </a:solidFill>
                <a:cs typeface="Arial" panose="020B0604020202020204" pitchFamily="34" charset="0"/>
              </a:rPr>
              <a:t>at least one spokesperson on a proposal must be from an institute in a country that is a member of the ISOLDE collaboration</a:t>
            </a:r>
          </a:p>
          <a:p>
            <a:endParaRPr lang="en-US" sz="1600" dirty="0">
              <a:cs typeface="Arial" panose="020B0604020202020204" pitchFamily="34" charset="0"/>
            </a:endParaRPr>
          </a:p>
          <a:p>
            <a:r>
              <a:rPr lang="en-US" sz="1600" b="1" dirty="0">
                <a:cs typeface="Arial" panose="020B0604020202020204" pitchFamily="34" charset="0"/>
              </a:rPr>
              <a:t>INTC meeting Feb. 2021</a:t>
            </a:r>
            <a:r>
              <a:rPr lang="en-US" sz="1600" dirty="0">
                <a:cs typeface="Arial" panose="020B0604020202020204" pitchFamily="34" charset="0"/>
              </a:rPr>
              <a:t>: a proposal is submitted without a spokesperson from an ISOLDE member institution/country.</a:t>
            </a:r>
          </a:p>
          <a:p>
            <a:pPr marL="0" indent="0">
              <a:buNone/>
            </a:pPr>
            <a:r>
              <a:rPr lang="en-US" sz="1600" dirty="0">
                <a:cs typeface="Arial" panose="020B0604020202020204" pitchFamily="34" charset="0"/>
              </a:rPr>
              <a:t>Pippa Wells, deputy Dir. Of Research and Computing comments: make sure that it is visible to your users that this is a condition to propose an experiment.  How can they know it ?</a:t>
            </a:r>
          </a:p>
          <a:p>
            <a:pPr marL="0" indent="0">
              <a:buNone/>
            </a:pPr>
            <a:endParaRPr lang="en-US" sz="1600" dirty="0">
              <a:cs typeface="Arial" panose="020B0604020202020204" pitchFamily="34" charset="0"/>
            </a:endParaRPr>
          </a:p>
          <a:p>
            <a:endParaRPr lang="en-US" sz="1600" dirty="0"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6A9227-0505-42BE-85A0-0084FEAFE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9755EF-3C35-40ED-9F09-202E5736CD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12999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7128A-7467-462D-8C41-52B1A1E4E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Spokesperson of experiments at CERN </a:t>
            </a:r>
            <a:r>
              <a:rPr lang="en-US" sz="2800" dirty="0"/>
              <a:t>(and ISOLDE)</a:t>
            </a:r>
            <a:endParaRPr lang="en-BE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204A4-781B-42A6-B2BC-8229608532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9036" y="980728"/>
            <a:ext cx="7653536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600" b="1" dirty="0"/>
          </a:p>
          <a:p>
            <a:r>
              <a:rPr lang="en-US" sz="1600" b="1" dirty="0"/>
              <a:t>New information on ISOLDE web page (since March 2021):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 algn="l">
              <a:buNone/>
            </a:pPr>
            <a:r>
              <a:rPr lang="en-US" sz="1600" b="1" i="0" dirty="0">
                <a:solidFill>
                  <a:srgbClr val="444444"/>
                </a:solidFill>
                <a:effectLst/>
                <a:latin typeface="sourcesans-bold"/>
              </a:rPr>
              <a:t>Spokespersons of a proposal for ISOLDE</a:t>
            </a:r>
            <a:endParaRPr lang="en-US" sz="1600" b="1" i="0" dirty="0">
              <a:solidFill>
                <a:srgbClr val="444444"/>
              </a:solidFill>
              <a:effectLst/>
              <a:latin typeface="sourcesans-regular"/>
            </a:endParaRPr>
          </a:p>
          <a:p>
            <a:pPr marL="0" indent="0" algn="l">
              <a:buNone/>
            </a:pPr>
            <a:r>
              <a:rPr lang="en-US" sz="1600" b="0" i="0" dirty="0">
                <a:solidFill>
                  <a:srgbClr val="444444"/>
                </a:solidFill>
                <a:effectLst/>
                <a:latin typeface="sourcesans-regular"/>
              </a:rPr>
              <a:t>At its meeting of February 2017, the ISCC decided that proposals should have at least one spokesperson from an ISOLDE Collaboration member institution, in a country that has signed the ISOLDE MoU with CERN. You can find the list of institutes from member states of the ISOLDE collaboration in Annex 4 of the ISOLDE MoU </a:t>
            </a:r>
            <a:r>
              <a:rPr lang="en-US" sz="1600" b="0" i="0" u="sng" dirty="0">
                <a:solidFill>
                  <a:srgbClr val="6CBE35"/>
                </a:solidFill>
                <a:effectLst/>
                <a:latin typeface="sourcesans-regular"/>
                <a:hlinkClick r:id="rId2"/>
              </a:rPr>
              <a:t>here</a:t>
            </a:r>
            <a:r>
              <a:rPr lang="en-US" sz="1600" b="0" i="0" dirty="0">
                <a:solidFill>
                  <a:srgbClr val="444444"/>
                </a:solidFill>
                <a:effectLst/>
                <a:latin typeface="sourcesans-regular"/>
              </a:rPr>
              <a:t>. Certain institutes, that are not from an ISOLDE member state, have signed a special collaboration agreement with the collaboration which allows their employees to act as sole experiment spokespersons. A list of these institutes can be found </a:t>
            </a:r>
            <a:r>
              <a:rPr lang="en-US" sz="1600" b="0" i="0" u="sng" dirty="0">
                <a:solidFill>
                  <a:srgbClr val="6CBE35"/>
                </a:solidFill>
                <a:effectLst/>
                <a:latin typeface="sourcesans-regular"/>
                <a:hlinkClick r:id="rId3"/>
              </a:rPr>
              <a:t>here</a:t>
            </a:r>
            <a:r>
              <a:rPr lang="en-US" sz="1600" b="0" i="0" dirty="0">
                <a:solidFill>
                  <a:srgbClr val="444444"/>
                </a:solidFill>
                <a:effectLst/>
                <a:latin typeface="sourcesans-regular"/>
              </a:rPr>
              <a:t>.</a:t>
            </a:r>
          </a:p>
          <a:p>
            <a:pPr marL="0" indent="0" algn="l">
              <a:buNone/>
            </a:pPr>
            <a:r>
              <a:rPr lang="en-US" sz="1600" b="1" i="0" dirty="0">
                <a:solidFill>
                  <a:srgbClr val="444444"/>
                </a:solidFill>
                <a:effectLst/>
                <a:latin typeface="sourcesans-regular"/>
              </a:rPr>
              <a:t>Persons from non-member countries/institutes are welcome to apply for beamtime, provided their request is supported by a co-spokesperson from a member country/institute</a:t>
            </a:r>
            <a:r>
              <a:rPr lang="en-US" sz="1600" b="0" i="0" dirty="0">
                <a:solidFill>
                  <a:srgbClr val="444444"/>
                </a:solidFill>
                <a:effectLst/>
                <a:latin typeface="sourcesans-regular"/>
              </a:rPr>
              <a:t>. </a:t>
            </a:r>
          </a:p>
          <a:p>
            <a:pPr marL="0" indent="0" algn="l">
              <a:buNone/>
            </a:pPr>
            <a:endParaRPr lang="en-US" sz="1600" b="0" i="0" dirty="0">
              <a:solidFill>
                <a:srgbClr val="444444"/>
              </a:solidFill>
              <a:effectLst/>
              <a:latin typeface="sourcesans-regular"/>
            </a:endParaRPr>
          </a:p>
          <a:p>
            <a:r>
              <a:rPr lang="en-US" sz="1600" b="1" dirty="0">
                <a:cs typeface="Arial" panose="020B0604020202020204" pitchFamily="34" charset="0"/>
              </a:rPr>
              <a:t>INTC meeting June 2021</a:t>
            </a:r>
            <a:r>
              <a:rPr lang="en-US" sz="1600" dirty="0">
                <a:cs typeface="Arial" panose="020B0604020202020204" pitchFamily="34" charset="0"/>
              </a:rPr>
              <a:t>: another proposal is submitted without a spokesperson from an ISOLDE member institution/country well before deadline – GN informs the authors to contact somebody from the collaboration, referring to the website for information.  No action taken by proposers.</a:t>
            </a:r>
            <a:endParaRPr lang="en-US" sz="1600" b="1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6A9227-0505-42BE-85A0-0084FEAFE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9755EF-3C35-40ED-9F09-202E5736CD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803240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6C51B-0ADE-453C-BF20-D63FA89F8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-11054"/>
            <a:ext cx="7643192" cy="980736"/>
          </a:xfrm>
        </p:spPr>
        <p:txBody>
          <a:bodyPr/>
          <a:lstStyle/>
          <a:p>
            <a:r>
              <a:rPr lang="en-US" dirty="0"/>
              <a:t>Tehran new Institute Member ?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4AAD6-52F1-418B-9571-5D4DE1863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3608" y="2852936"/>
            <a:ext cx="7653536" cy="4525963"/>
          </a:xfrm>
        </p:spPr>
        <p:txBody>
          <a:bodyPr>
            <a:normAutofit/>
          </a:bodyPr>
          <a:lstStyle/>
          <a:p>
            <a:r>
              <a:rPr lang="en-US" dirty="0"/>
              <a:t>Current situation: </a:t>
            </a:r>
          </a:p>
          <a:p>
            <a:pPr lvl="1"/>
            <a:r>
              <a:rPr lang="en-US" dirty="0"/>
              <a:t>one expert in solid state physics based in ISOLDE Physics Group </a:t>
            </a:r>
          </a:p>
          <a:p>
            <a:pPr lvl="1"/>
            <a:r>
              <a:rPr lang="en-US" dirty="0"/>
              <a:t>Collaboration ongoing with CMS (School of Particles and Accelerators)</a:t>
            </a:r>
          </a:p>
          <a:p>
            <a:pPr lvl="1"/>
            <a:endParaRPr lang="en-US" dirty="0"/>
          </a:p>
          <a:p>
            <a:r>
              <a:rPr lang="en-US" dirty="0"/>
              <a:t>Future possible collaborations with ISOLDE:</a:t>
            </a:r>
          </a:p>
          <a:p>
            <a:pPr lvl="1"/>
            <a:r>
              <a:rPr lang="en-US" dirty="0"/>
              <a:t>Extend collaboration with other schools (e.g. Physics, Nanoscience, …) ?</a:t>
            </a:r>
          </a:p>
          <a:p>
            <a:pPr lvl="1"/>
            <a:r>
              <a:rPr lang="en-US" dirty="0"/>
              <a:t>PhD students and staff sent for long-term stay at ISOLDE</a:t>
            </a:r>
          </a:p>
          <a:p>
            <a:pPr lvl="1"/>
            <a:r>
              <a:rPr lang="en-US" dirty="0"/>
              <a:t>to be trained and join developments and operation</a:t>
            </a:r>
          </a:p>
          <a:p>
            <a:pPr lvl="1"/>
            <a:r>
              <a:rPr lang="en-US" dirty="0"/>
              <a:t>expertise relevant for physics groups, but also potentially target team, laser team, accelerator team, …</a:t>
            </a:r>
            <a:endParaRPr lang="en-BE" dirty="0"/>
          </a:p>
          <a:p>
            <a:r>
              <a:rPr lang="en-US" dirty="0"/>
              <a:t>Support from Dir. of Research (Joachim Mnich)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2AD3E7-DDDF-4AB8-9F9E-F95263A50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3A89C4-A03D-48B4-81FD-8BF8733995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5D70FA4-66C4-4FD8-89F1-37745EEF7E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600" y="1196752"/>
            <a:ext cx="38100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318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AD212-08C7-4AB8-B6AC-1F8823EEB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Modifications to the MoU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D0CE4-66D2-4F6F-A152-BE961D4C2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Annex 1: member country </a:t>
            </a:r>
            <a:r>
              <a:rPr lang="nl-BE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representatives</a:t>
            </a:r>
            <a:endParaRPr lang="nl-BE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BE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Constantin </a:t>
            </a:r>
            <a:r>
              <a:rPr lang="nl-BE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Mihai</a:t>
            </a:r>
            <a:r>
              <a:rPr lang="nl-BE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new </a:t>
            </a:r>
            <a:r>
              <a:rPr lang="nl-BE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representative</a:t>
            </a:r>
            <a:r>
              <a:rPr lang="nl-BE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BE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nl-BE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BE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Roumenia</a:t>
            </a:r>
            <a:endParaRPr lang="nl-BE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nl-B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BE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Annex </a:t>
            </a:r>
            <a:r>
              <a:rPr lang="nl-BE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nl-BE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member country </a:t>
            </a:r>
            <a:r>
              <a:rPr lang="nl-BE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funding</a:t>
            </a:r>
            <a:r>
              <a:rPr lang="nl-BE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BE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agencies</a:t>
            </a:r>
            <a:r>
              <a:rPr lang="nl-BE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nl-BE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institutes</a:t>
            </a:r>
            <a:endParaRPr lang="nl-BE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nl-BE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CERN </a:t>
            </a:r>
            <a:r>
              <a:rPr lang="nl-BE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representative</a:t>
            </a:r>
            <a:r>
              <a:rPr lang="nl-BE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J. Mnich (new director of Research </a:t>
            </a:r>
            <a:r>
              <a:rPr lang="nl-BE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BE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Computing)</a:t>
            </a:r>
          </a:p>
          <a:p>
            <a:pPr lvl="1"/>
            <a:endParaRPr lang="nl-B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Annex 5.2: Management positions in the collaboration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Remove Richard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Catherall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as Technical Coordinator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B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F9AE2-071D-4FFE-AC81-BF1B8BB4E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6CC0FF-D9A1-4DBB-8B80-3CBE6A8F99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408780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FEE7C-C5B2-44DE-BE23-BFECB3643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France leaving the collaboration?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C755E0-E747-4142-8300-73BB82D343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See presentation by Fanny / reasons for leaving </a:t>
            </a:r>
          </a:p>
          <a:p>
            <a:r>
              <a:rPr lang="en-US" dirty="0"/>
              <a:t>What can ISCC do to keep IN2P3 on board ?</a:t>
            </a:r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The ISCC insists that if France would reconsider its decision for leaving, that it finds a solution to have ALL French physicists as collaboration members (as it was in the originally signed version </a:t>
            </a:r>
            <a:r>
              <a:rPr lang="en-US"/>
              <a:t>of the MoU</a:t>
            </a:r>
            <a:r>
              <a:rPr lang="en-US" dirty="0"/>
              <a:t>)</a:t>
            </a: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EB99AD-A0F3-47E2-BFE5-9B1383E45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63DC4E-FE05-4E5B-ADAE-D3C64C58C8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230253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ISOLDE group June 2021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Associates and staff</a:t>
            </a:r>
          </a:p>
          <a:p>
            <a:r>
              <a:rPr lang="en-US" sz="2400" dirty="0"/>
              <a:t>Fellows</a:t>
            </a:r>
          </a:p>
          <a:p>
            <a:r>
              <a:rPr lang="en-US" sz="2400" dirty="0"/>
              <a:t>Doctoral students</a:t>
            </a:r>
          </a:p>
          <a:p>
            <a:r>
              <a:rPr lang="en-US" sz="2400" dirty="0"/>
              <a:t>ISOLDE Workshops</a:t>
            </a:r>
          </a:p>
          <a:p>
            <a:r>
              <a:rPr lang="en-US" sz="2400" dirty="0"/>
              <a:t>EPIC Proceedings / status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774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92417" y="1426399"/>
            <a:ext cx="8143270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charset="0"/>
              </a:rPr>
              <a:t>Scientific Associates: </a:t>
            </a:r>
          </a:p>
          <a:p>
            <a:pPr lvl="1"/>
            <a:r>
              <a:rPr lang="en-US" sz="1800" dirty="0">
                <a:latin typeface="Calibri" charset="0"/>
              </a:rPr>
              <a:t>Robert  Berger, 5 months (May 2021 – </a:t>
            </a:r>
            <a:r>
              <a:rPr lang="en-US" sz="1800" dirty="0">
                <a:solidFill>
                  <a:srgbClr val="00B050"/>
                </a:solidFill>
                <a:latin typeface="Calibri" charset="0"/>
              </a:rPr>
              <a:t>September 2021</a:t>
            </a:r>
            <a:r>
              <a:rPr lang="en-US" sz="1800" dirty="0">
                <a:latin typeface="Calibri" charset="0"/>
              </a:rPr>
              <a:t>)</a:t>
            </a:r>
          </a:p>
          <a:p>
            <a:pPr lvl="1"/>
            <a:r>
              <a:rPr lang="en-US" sz="1800" dirty="0" err="1">
                <a:latin typeface="Calibri" charset="0"/>
              </a:rPr>
              <a:t>Pascu</a:t>
            </a:r>
            <a:r>
              <a:rPr lang="en-US" sz="1800" dirty="0">
                <a:latin typeface="Calibri" charset="0"/>
              </a:rPr>
              <a:t> Sorin, 6 months (Feb. 2021 – </a:t>
            </a:r>
            <a:r>
              <a:rPr lang="en-US" sz="1800" dirty="0">
                <a:solidFill>
                  <a:srgbClr val="00B050"/>
                </a:solidFill>
                <a:latin typeface="Calibri" charset="0"/>
              </a:rPr>
              <a:t>June 2021</a:t>
            </a:r>
            <a:r>
              <a:rPr lang="en-US" sz="1800" dirty="0">
                <a:latin typeface="Calibri" charset="0"/>
              </a:rPr>
              <a:t>)  </a:t>
            </a:r>
            <a:r>
              <a:rPr lang="en-US" sz="1800" dirty="0">
                <a:solidFill>
                  <a:srgbClr val="0000FF"/>
                </a:solidFill>
                <a:latin typeface="Calibri" charset="0"/>
              </a:rPr>
              <a:t>+ 2m August 2021</a:t>
            </a:r>
          </a:p>
          <a:p>
            <a:pPr lvl="1"/>
            <a:r>
              <a:rPr lang="en-US" sz="1800" dirty="0" err="1">
                <a:solidFill>
                  <a:srgbClr val="0000FF"/>
                </a:solidFill>
                <a:latin typeface="Calibri" charset="0"/>
              </a:rPr>
              <a:t>Janne</a:t>
            </a:r>
            <a:r>
              <a:rPr lang="en-US" sz="1800" dirty="0">
                <a:solidFill>
                  <a:srgbClr val="0000FF"/>
                </a:solidFill>
                <a:latin typeface="Calibri" charset="0"/>
              </a:rPr>
              <a:t> </a:t>
            </a:r>
            <a:r>
              <a:rPr lang="en-US" sz="1800" dirty="0" err="1">
                <a:solidFill>
                  <a:srgbClr val="0000FF"/>
                </a:solidFill>
                <a:latin typeface="Calibri" charset="0"/>
              </a:rPr>
              <a:t>Pakarinnen</a:t>
            </a:r>
            <a:r>
              <a:rPr lang="en-US" sz="1800" dirty="0">
                <a:solidFill>
                  <a:srgbClr val="0000FF"/>
                </a:solidFill>
                <a:latin typeface="Calibri" charset="0"/>
              </a:rPr>
              <a:t>, 8 months (Dec. 2021 – July 2022)</a:t>
            </a:r>
            <a:endParaRPr lang="en-US" sz="1800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Corresponding Associate:</a:t>
            </a:r>
          </a:p>
          <a:p>
            <a:pPr lvl="1"/>
            <a:r>
              <a:rPr lang="en-US" sz="1800" dirty="0" err="1">
                <a:latin typeface="Calibri" charset="0"/>
              </a:rPr>
              <a:t>Mikolaj</a:t>
            </a:r>
            <a:r>
              <a:rPr lang="en-US" sz="1800" dirty="0">
                <a:latin typeface="Calibri" charset="0"/>
              </a:rPr>
              <a:t> Baranowski (July 2021 – </a:t>
            </a:r>
            <a:r>
              <a:rPr lang="en-US" sz="1800" dirty="0">
                <a:solidFill>
                  <a:srgbClr val="00B050"/>
                </a:solidFill>
                <a:latin typeface="Calibri" charset="0"/>
              </a:rPr>
              <a:t>Sept. 2021</a:t>
            </a:r>
            <a:r>
              <a:rPr lang="en-US" sz="1800" dirty="0">
                <a:latin typeface="Calibri" charset="0"/>
              </a:rPr>
              <a:t>)		</a:t>
            </a:r>
          </a:p>
          <a:p>
            <a:pPr marL="457200" lvl="1" indent="0">
              <a:buNone/>
            </a:pPr>
            <a:endParaRPr lang="en-US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Staff members:</a:t>
            </a:r>
            <a:endParaRPr lang="en-US" dirty="0">
              <a:solidFill>
                <a:schemeClr val="tx2"/>
              </a:solidFill>
              <a:latin typeface="Calibri" charset="0"/>
            </a:endParaRPr>
          </a:p>
          <a:p>
            <a:pPr lvl="1"/>
            <a:r>
              <a:rPr lang="en-US" sz="1800" dirty="0">
                <a:latin typeface="Calibri" charset="0"/>
              </a:rPr>
              <a:t>Stephan Malbrunot-Ettenauer (Aug 2022) </a:t>
            </a:r>
            <a:r>
              <a:rPr lang="en-US" sz="1800" b="1" dirty="0">
                <a:latin typeface="Calibri" charset="0"/>
              </a:rPr>
              <a:t>ERC MIRACLS – </a:t>
            </a:r>
            <a:r>
              <a:rPr lang="en-US" sz="1800" b="1" dirty="0" err="1">
                <a:latin typeface="Calibri" charset="0"/>
              </a:rPr>
              <a:t>Triumf</a:t>
            </a:r>
            <a:r>
              <a:rPr lang="en-US" sz="1800" b="1" dirty="0">
                <a:latin typeface="Calibri" charset="0"/>
              </a:rPr>
              <a:t> 03/2022</a:t>
            </a:r>
          </a:p>
          <a:p>
            <a:pPr lvl="1"/>
            <a:r>
              <a:rPr lang="en-US" sz="1800" dirty="0">
                <a:latin typeface="Calibri" charset="0"/>
              </a:rPr>
              <a:t>Karl Johnston, physics coordinator (Sept. 2022)</a:t>
            </a:r>
          </a:p>
          <a:p>
            <a:pPr lvl="1"/>
            <a:r>
              <a:rPr lang="en-US" sz="1800" dirty="0">
                <a:latin typeface="Calibri" charset="0"/>
              </a:rPr>
              <a:t>G.N, Isolde group leader, collaboration spokesperson (</a:t>
            </a:r>
            <a:r>
              <a:rPr lang="en-US" sz="1800" dirty="0">
                <a:solidFill>
                  <a:srgbClr val="00B050"/>
                </a:solidFill>
                <a:latin typeface="Calibri" charset="0"/>
              </a:rPr>
              <a:t>August 2021</a:t>
            </a:r>
            <a:r>
              <a:rPr lang="en-US" sz="1800" dirty="0">
                <a:latin typeface="Calibri" charset="0"/>
              </a:rPr>
              <a:t>)</a:t>
            </a:r>
          </a:p>
          <a:p>
            <a:pPr lvl="1"/>
            <a:r>
              <a:rPr lang="en-US" sz="1800" dirty="0">
                <a:latin typeface="Calibri" charset="0"/>
              </a:rPr>
              <a:t>Magdalena Kowalska (indefinite since Jan 2020) EP-SME-IS</a:t>
            </a:r>
          </a:p>
          <a:p>
            <a:pPr lvl="1"/>
            <a:endParaRPr lang="en-US" sz="1800" b="1" dirty="0">
              <a:solidFill>
                <a:srgbClr val="29348C"/>
              </a:solidFill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ISOLDE User Support</a:t>
            </a:r>
            <a:r>
              <a:rPr lang="en-US" dirty="0">
                <a:solidFill>
                  <a:schemeClr val="tx2"/>
                </a:solidFill>
                <a:latin typeface="Calibri" charset="0"/>
              </a:rPr>
              <a:t>:</a:t>
            </a:r>
          </a:p>
          <a:p>
            <a:pPr lvl="1"/>
            <a:r>
              <a:rPr lang="en-US" sz="1800" dirty="0"/>
              <a:t>Jennifer Weterings (2002 - ) via the ISOLDE Collaboration and Oslo University</a:t>
            </a:r>
            <a:endParaRPr lang="en-US" sz="1800" b="1" dirty="0">
              <a:solidFill>
                <a:srgbClr val="0000FF"/>
              </a:solidFill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sz="3000" dirty="0">
                <a:latin typeface="Calibri" charset="0"/>
              </a:rPr>
              <a:t>Associates &amp; Corresponding Associates &amp; staff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665811-2805-485F-B9D9-E68D5C5153D5}"/>
              </a:ext>
            </a:extLst>
          </p:cNvPr>
          <p:cNvSpPr txBox="1"/>
          <p:nvPr/>
        </p:nvSpPr>
        <p:spPr>
          <a:xfrm>
            <a:off x="970713" y="648023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next deadline September 10,  2021</a:t>
            </a:r>
            <a:endParaRPr lang="en-B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1188ED-8547-4166-8E05-F83E6CC9DE44}"/>
              </a:ext>
            </a:extLst>
          </p:cNvPr>
          <p:cNvSpPr txBox="1"/>
          <p:nvPr/>
        </p:nvSpPr>
        <p:spPr>
          <a:xfrm>
            <a:off x="2483768" y="1031129"/>
            <a:ext cx="5569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New approvals from spring round </a:t>
            </a:r>
            <a:r>
              <a:rPr lang="en-US" dirty="0">
                <a:solidFill>
                  <a:srgbClr val="00B050"/>
                </a:solidFill>
              </a:rPr>
              <a:t>/ end date approaching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519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959494" y="1628800"/>
            <a:ext cx="8143270" cy="49198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Calibri" charset="0"/>
              </a:rPr>
              <a:t>Research Fellows</a:t>
            </a:r>
            <a:r>
              <a:rPr lang="en-US" dirty="0">
                <a:solidFill>
                  <a:schemeClr val="tx2"/>
                </a:solidFill>
                <a:latin typeface="Calibri" charset="0"/>
              </a:rPr>
              <a:t>: </a:t>
            </a:r>
          </a:p>
          <a:p>
            <a:pPr lvl="2"/>
            <a:r>
              <a:rPr lang="en-US" dirty="0">
                <a:latin typeface="Calibri" charset="0"/>
              </a:rPr>
              <a:t>Maxime </a:t>
            </a:r>
            <a:r>
              <a:rPr lang="en-US" dirty="0" err="1">
                <a:latin typeface="Calibri" charset="0"/>
              </a:rPr>
              <a:t>Mougeot</a:t>
            </a:r>
            <a:r>
              <a:rPr lang="en-US" dirty="0">
                <a:latin typeface="Calibri" charset="0"/>
              </a:rPr>
              <a:t> (Sept 2019 – </a:t>
            </a:r>
            <a:r>
              <a:rPr lang="en-US" dirty="0">
                <a:solidFill>
                  <a:srgbClr val="00B050"/>
                </a:solidFill>
                <a:latin typeface="Calibri" charset="0"/>
              </a:rPr>
              <a:t>August 2021</a:t>
            </a:r>
            <a:r>
              <a:rPr lang="en-US" dirty="0">
                <a:latin typeface="Calibri" charset="0"/>
              </a:rPr>
              <a:t>)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 + 3m Nov. 2021    </a:t>
            </a:r>
            <a:r>
              <a:rPr lang="en-US" dirty="0">
                <a:latin typeface="Calibri" charset="0"/>
              </a:rPr>
              <a:t>ISOLTRAP</a:t>
            </a:r>
            <a:endParaRPr lang="en-US" dirty="0">
              <a:solidFill>
                <a:srgbClr val="0000FF"/>
              </a:solidFill>
              <a:latin typeface="Calibri" charset="0"/>
            </a:endParaRPr>
          </a:p>
          <a:p>
            <a:pPr lvl="2"/>
            <a:r>
              <a:rPr lang="en-US" dirty="0">
                <a:latin typeface="Calibri" charset="0"/>
              </a:rPr>
              <a:t>Razvan Lica (June 2020 – May 2022)		IDS</a:t>
            </a:r>
          </a:p>
          <a:p>
            <a:pPr lvl="2"/>
            <a:r>
              <a:rPr lang="en-US" dirty="0">
                <a:latin typeface="Calibri" charset="0"/>
              </a:rPr>
              <a:t>Liss Vasquez Rodriquez (Oct. 2020 – Sept. 2022)	COLLAPS</a:t>
            </a:r>
          </a:p>
          <a:p>
            <a:pPr lvl="2"/>
            <a:r>
              <a:rPr lang="en-US" dirty="0">
                <a:latin typeface="Calibri" charset="0"/>
              </a:rPr>
              <a:t>Erich </a:t>
            </a:r>
            <a:r>
              <a:rPr lang="en-US" dirty="0" err="1">
                <a:latin typeface="Calibri" charset="0"/>
              </a:rPr>
              <a:t>Leistenschneider</a:t>
            </a:r>
            <a:r>
              <a:rPr lang="en-US" dirty="0">
                <a:latin typeface="Calibri" charset="0"/>
              </a:rPr>
              <a:t> (April 2021 – March 2023)	MR-TOF/MIRACLS</a:t>
            </a:r>
          </a:p>
          <a:p>
            <a:pPr lvl="2"/>
            <a:r>
              <a:rPr lang="en-US" dirty="0">
                <a:solidFill>
                  <a:srgbClr val="0000FF"/>
                </a:solidFill>
                <a:latin typeface="Calibri" charset="0"/>
              </a:rPr>
              <a:t>Agi Koszorus (November 2021 – October 2023)	 CRIS</a:t>
            </a:r>
          </a:p>
          <a:p>
            <a:pPr lvl="2"/>
            <a:endParaRPr lang="en-US" dirty="0">
              <a:latin typeface="Calibri" charset="0"/>
            </a:endParaRPr>
          </a:p>
          <a:p>
            <a:r>
              <a:rPr lang="en-US" dirty="0">
                <a:latin typeface="Calibri" charset="0"/>
              </a:rPr>
              <a:t>Applied Fellows (with </a:t>
            </a:r>
            <a:r>
              <a:rPr lang="en-US" dirty="0">
                <a:solidFill>
                  <a:srgbClr val="FF0000"/>
                </a:solidFill>
                <a:latin typeface="Calibri" charset="0"/>
              </a:rPr>
              <a:t>funding scheme</a:t>
            </a:r>
            <a:r>
              <a:rPr lang="en-US" dirty="0">
                <a:latin typeface="Calibri" charset="0"/>
              </a:rPr>
              <a:t>):</a:t>
            </a:r>
          </a:p>
          <a:p>
            <a:pPr lvl="2"/>
            <a:r>
              <a:rPr lang="en-US" dirty="0" err="1">
                <a:latin typeface="Calibri" charset="0"/>
              </a:rPr>
              <a:t>Dinko</a:t>
            </a:r>
            <a:r>
              <a:rPr lang="en-US" dirty="0">
                <a:latin typeface="Calibri" charset="0"/>
              </a:rPr>
              <a:t> </a:t>
            </a:r>
            <a:r>
              <a:rPr lang="en-US" dirty="0" err="1">
                <a:latin typeface="Calibri" charset="0"/>
              </a:rPr>
              <a:t>Atanasov</a:t>
            </a:r>
            <a:r>
              <a:rPr lang="en-US" dirty="0">
                <a:latin typeface="Calibri" charset="0"/>
              </a:rPr>
              <a:t> (April 2019 – </a:t>
            </a:r>
            <a:r>
              <a:rPr lang="en-US" dirty="0">
                <a:solidFill>
                  <a:srgbClr val="00B050"/>
                </a:solidFill>
                <a:latin typeface="Calibri" charset="0"/>
              </a:rPr>
              <a:t>June 2021</a:t>
            </a:r>
            <a:r>
              <a:rPr lang="en-US" dirty="0">
                <a:latin typeface="Calibri" charset="0"/>
              </a:rPr>
              <a:t>, </a:t>
            </a:r>
            <a:r>
              <a:rPr lang="en-US" dirty="0">
                <a:solidFill>
                  <a:srgbClr val="FF0000"/>
                </a:solidFill>
                <a:latin typeface="Calibri" charset="0"/>
              </a:rPr>
              <a:t>EP-SME-IS</a:t>
            </a:r>
            <a:r>
              <a:rPr lang="en-US" dirty="0">
                <a:latin typeface="Calibri" charset="0"/>
              </a:rPr>
              <a:t>)    </a:t>
            </a:r>
            <a:r>
              <a:rPr lang="en-US" dirty="0" err="1">
                <a:latin typeface="Calibri" charset="0"/>
              </a:rPr>
              <a:t>WISArD</a:t>
            </a:r>
            <a:r>
              <a:rPr lang="en-US" dirty="0">
                <a:latin typeface="Calibri" charset="0"/>
              </a:rPr>
              <a:t> + low energy exp.</a:t>
            </a:r>
          </a:p>
          <a:p>
            <a:pPr lvl="2"/>
            <a:r>
              <a:rPr lang="en-US" dirty="0">
                <a:latin typeface="Calibri" charset="0"/>
              </a:rPr>
              <a:t>Markus </a:t>
            </a:r>
            <a:r>
              <a:rPr lang="en-US" dirty="0" err="1">
                <a:latin typeface="Calibri" charset="0"/>
              </a:rPr>
              <a:t>Vilen</a:t>
            </a:r>
            <a:r>
              <a:rPr lang="en-US" dirty="0">
                <a:latin typeface="Calibri" charset="0"/>
              </a:rPr>
              <a:t> (Oct 2019 – 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Sept 2022</a:t>
            </a:r>
            <a:r>
              <a:rPr lang="en-US" dirty="0">
                <a:latin typeface="Calibri" charset="0"/>
              </a:rPr>
              <a:t>, </a:t>
            </a:r>
            <a:r>
              <a:rPr lang="en-US" dirty="0">
                <a:solidFill>
                  <a:srgbClr val="FF0000"/>
                </a:solidFill>
                <a:latin typeface="Calibri" charset="0"/>
              </a:rPr>
              <a:t>ISOLDE Collaboration</a:t>
            </a:r>
            <a:r>
              <a:rPr lang="en-US" dirty="0">
                <a:latin typeface="Calibri" charset="0"/>
              </a:rPr>
              <a:t>) 30 keV MR-TOF for ISOLDE and MIRACLS</a:t>
            </a:r>
          </a:p>
          <a:p>
            <a:pPr lvl="2"/>
            <a:r>
              <a:rPr lang="en-US" dirty="0">
                <a:latin typeface="Calibri" charset="0"/>
              </a:rPr>
              <a:t>Bruno </a:t>
            </a:r>
            <a:r>
              <a:rPr lang="en-US" dirty="0" err="1">
                <a:latin typeface="Calibri" charset="0"/>
              </a:rPr>
              <a:t>Olaizola</a:t>
            </a:r>
            <a:r>
              <a:rPr lang="en-US" dirty="0">
                <a:latin typeface="Calibri" charset="0"/>
              </a:rPr>
              <a:t> (Sept. 2020 – August 2022, </a:t>
            </a:r>
            <a:r>
              <a:rPr lang="en-US" dirty="0">
                <a:solidFill>
                  <a:srgbClr val="FF0000"/>
                </a:solidFill>
                <a:latin typeface="Calibri" charset="0"/>
              </a:rPr>
              <a:t>EP-SME-IS</a:t>
            </a:r>
            <a:r>
              <a:rPr lang="en-US" dirty="0">
                <a:latin typeface="Calibri" charset="0"/>
              </a:rPr>
              <a:t>)     ISS, HIE-ISOLDE </a:t>
            </a:r>
          </a:p>
          <a:p>
            <a:pPr lvl="2"/>
            <a:r>
              <a:rPr lang="en-US" dirty="0">
                <a:solidFill>
                  <a:srgbClr val="0000FF"/>
                </a:solidFill>
                <a:latin typeface="Calibri" charset="0"/>
              </a:rPr>
              <a:t>Frank Brown (Sept. 2021 – August 2023, </a:t>
            </a:r>
            <a:r>
              <a:rPr lang="en-US" dirty="0">
                <a:solidFill>
                  <a:srgbClr val="FF0000"/>
                </a:solidFill>
                <a:latin typeface="Calibri" charset="0"/>
              </a:rPr>
              <a:t>EP-SME-IS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) 	      MINIBALL</a:t>
            </a:r>
          </a:p>
          <a:p>
            <a:pPr lvl="2"/>
            <a:r>
              <a:rPr lang="en-US" dirty="0">
                <a:solidFill>
                  <a:srgbClr val="0000FF"/>
                </a:solidFill>
                <a:latin typeface="Calibri" charset="0"/>
              </a:rPr>
              <a:t>Jared </a:t>
            </a:r>
            <a:r>
              <a:rPr lang="en-US" dirty="0" err="1">
                <a:solidFill>
                  <a:srgbClr val="0000FF"/>
                </a:solidFill>
                <a:latin typeface="Calibri" charset="0"/>
              </a:rPr>
              <a:t>Croese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 (Aug. 2021 – June 2023, </a:t>
            </a:r>
            <a:r>
              <a:rPr lang="en-US" dirty="0">
                <a:solidFill>
                  <a:srgbClr val="FF0000"/>
                </a:solidFill>
                <a:latin typeface="Calibri" charset="0"/>
              </a:rPr>
              <a:t>ERC + EP-SME</a:t>
            </a:r>
            <a:r>
              <a:rPr lang="en-US" dirty="0">
                <a:solidFill>
                  <a:srgbClr val="0000FF"/>
                </a:solidFill>
                <a:latin typeface="Calibri" charset="0"/>
              </a:rPr>
              <a:t>)	      VITO</a:t>
            </a:r>
          </a:p>
          <a:p>
            <a:pPr marL="1371600" lvl="3" indent="0">
              <a:buNone/>
            </a:pPr>
            <a:endParaRPr lang="en-US" sz="2400" dirty="0">
              <a:latin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33264" y="0"/>
            <a:ext cx="8075240" cy="981075"/>
          </a:xfrm>
        </p:spPr>
        <p:txBody>
          <a:bodyPr>
            <a:noAutofit/>
          </a:bodyPr>
          <a:lstStyle/>
          <a:p>
            <a:r>
              <a:rPr lang="en-US" dirty="0">
                <a:latin typeface="Calibri" charset="0"/>
              </a:rPr>
              <a:t>CERN Fellows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4C63F3-4B99-47CF-AA27-490486BF6D6B}"/>
              </a:ext>
            </a:extLst>
          </p:cNvPr>
          <p:cNvSpPr txBox="1"/>
          <p:nvPr/>
        </p:nvSpPr>
        <p:spPr>
          <a:xfrm>
            <a:off x="1187624" y="609041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next deadline September 1,  2021</a:t>
            </a:r>
            <a:endParaRPr lang="en-B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71FDAE-0CA8-46D9-8C62-C9F58C044ECA}"/>
              </a:ext>
            </a:extLst>
          </p:cNvPr>
          <p:cNvSpPr txBox="1"/>
          <p:nvPr/>
        </p:nvSpPr>
        <p:spPr>
          <a:xfrm>
            <a:off x="2483768" y="1031129"/>
            <a:ext cx="5569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New approvals from spring round </a:t>
            </a:r>
            <a:r>
              <a:rPr lang="en-US" dirty="0">
                <a:solidFill>
                  <a:srgbClr val="00B050"/>
                </a:solidFill>
              </a:rPr>
              <a:t>/ end date approaching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088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CERN Doctoral </a:t>
            </a:r>
            <a:r>
              <a:rPr lang="es-ES" dirty="0" err="1"/>
              <a:t>Students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1560" y="1013275"/>
            <a:ext cx="8540218" cy="5313538"/>
          </a:xfrm>
        </p:spPr>
        <p:txBody>
          <a:bodyPr>
            <a:noAutofit/>
          </a:bodyPr>
          <a:lstStyle/>
          <a:p>
            <a:pPr marL="457200" lvl="3" indent="0">
              <a:buNone/>
            </a:pPr>
            <a:endParaRPr lang="en-US" sz="1600" dirty="0">
              <a:solidFill>
                <a:srgbClr val="000000"/>
              </a:solidFill>
              <a:latin typeface="Calibri" charset="0"/>
            </a:endParaRPr>
          </a:p>
          <a:p>
            <a:pPr marL="800100" lvl="3" indent="-342900">
              <a:spcBef>
                <a:spcPts val="600"/>
              </a:spcBef>
              <a:buBlip>
                <a:blip r:embed="rId2"/>
              </a:buBlip>
            </a:pPr>
            <a:r>
              <a:rPr lang="en-GB" sz="1600" b="1" dirty="0"/>
              <a:t>Simon Lechner </a:t>
            </a:r>
            <a:r>
              <a:rPr lang="en-GB" sz="1600" dirty="0"/>
              <a:t>(Sept 2017 – </a:t>
            </a:r>
            <a:r>
              <a:rPr lang="en-GB" sz="1600" dirty="0">
                <a:solidFill>
                  <a:srgbClr val="00B050"/>
                </a:solidFill>
              </a:rPr>
              <a:t>Aug. 2021</a:t>
            </a:r>
            <a:r>
              <a:rPr lang="en-GB" sz="1600" dirty="0"/>
              <a:t>) 	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MIRACLS	    Austrian Prog. 	(TU Vienna)</a:t>
            </a:r>
          </a:p>
          <a:p>
            <a:pPr marL="800100" lvl="3" indent="-342900">
              <a:spcBef>
                <a:spcPts val="600"/>
              </a:spcBef>
              <a:buBlip>
                <a:blip r:embed="rId2"/>
              </a:buBlip>
            </a:pPr>
            <a:r>
              <a:rPr lang="en-GB" sz="1600" b="1" dirty="0"/>
              <a:t>Jared </a:t>
            </a:r>
            <a:r>
              <a:rPr lang="en-GB" sz="1600" b="1" dirty="0" err="1"/>
              <a:t>Croese</a:t>
            </a:r>
            <a:r>
              <a:rPr lang="en-GB" sz="1600" b="1" dirty="0"/>
              <a:t> </a:t>
            </a:r>
            <a:r>
              <a:rPr lang="en-GB" sz="1600" dirty="0"/>
              <a:t>(Feb 2018 – </a:t>
            </a:r>
            <a:r>
              <a:rPr lang="en-GB" sz="1600" dirty="0">
                <a:solidFill>
                  <a:srgbClr val="00B050"/>
                </a:solidFill>
              </a:rPr>
              <a:t>July 2021</a:t>
            </a:r>
            <a:r>
              <a:rPr lang="en-GB" sz="1600" dirty="0"/>
              <a:t>)  </a:t>
            </a:r>
            <a:r>
              <a:rPr lang="en-US" sz="1600" dirty="0" err="1">
                <a:solidFill>
                  <a:srgbClr val="000000"/>
                </a:solidFill>
                <a:latin typeface="Calibri" charset="0"/>
              </a:rPr>
              <a:t>betaDROPNMR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             </a:t>
            </a:r>
            <a:r>
              <a:rPr lang="en-US" sz="1600" dirty="0">
                <a:solidFill>
                  <a:srgbClr val="FF0000"/>
                </a:solidFill>
                <a:latin typeface="Calibri" charset="0"/>
              </a:rPr>
              <a:t>CERN EP-SME +ERC  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(Geneva)</a:t>
            </a:r>
          </a:p>
          <a:p>
            <a:pPr marL="800100" lvl="3" indent="-342900">
              <a:spcBef>
                <a:spcPts val="600"/>
              </a:spcBef>
              <a:buBlip>
                <a:blip r:embed="rId2"/>
              </a:buBlip>
            </a:pPr>
            <a:r>
              <a:rPr lang="en-GB" sz="1600" b="1" dirty="0"/>
              <a:t>Peter Plattner </a:t>
            </a:r>
            <a:r>
              <a:rPr lang="en-GB" sz="1600" dirty="0"/>
              <a:t>(August 2018 – </a:t>
            </a:r>
            <a:r>
              <a:rPr lang="en-GB" sz="1600" dirty="0">
                <a:solidFill>
                  <a:srgbClr val="00B050"/>
                </a:solidFill>
              </a:rPr>
              <a:t>July 2021</a:t>
            </a:r>
            <a:r>
              <a:rPr lang="en-GB" sz="1600" dirty="0"/>
              <a:t>) 	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MIRACLS        </a:t>
            </a:r>
            <a:r>
              <a:rPr lang="en-US" sz="1600" dirty="0" err="1">
                <a:solidFill>
                  <a:srgbClr val="000000"/>
                </a:solidFill>
                <a:latin typeface="Calibri" charset="0"/>
              </a:rPr>
              <a:t>Austian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 Prog. 	(Innsbruck)</a:t>
            </a:r>
          </a:p>
          <a:p>
            <a:pPr marL="800100" lvl="3" indent="-342900">
              <a:spcBef>
                <a:spcPts val="600"/>
              </a:spcBef>
              <a:buBlip>
                <a:blip r:embed="rId2"/>
              </a:buBlip>
            </a:pPr>
            <a:r>
              <a:rPr lang="en-US" sz="1600" b="1" dirty="0">
                <a:solidFill>
                  <a:srgbClr val="000000"/>
                </a:solidFill>
                <a:latin typeface="Calibri" charset="0"/>
              </a:rPr>
              <a:t>Katarzyna Maria </a:t>
            </a:r>
            <a:r>
              <a:rPr lang="en-US" sz="1600" b="1" dirty="0" err="1">
                <a:solidFill>
                  <a:srgbClr val="000000"/>
                </a:solidFill>
                <a:latin typeface="Calibri" charset="0"/>
              </a:rPr>
              <a:t>Dziubinska</a:t>
            </a:r>
            <a:r>
              <a:rPr lang="en-US" sz="1600" b="1" dirty="0">
                <a:solidFill>
                  <a:srgbClr val="000000"/>
                </a:solidFill>
                <a:latin typeface="Calibri" charset="0"/>
              </a:rPr>
              <a:t>-Kuhn 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(Sept </a:t>
            </a:r>
            <a:r>
              <a:rPr lang="en-GB" sz="1600" dirty="0"/>
              <a:t>2018 – </a:t>
            </a:r>
            <a:r>
              <a:rPr lang="en-GB" sz="1600" dirty="0">
                <a:solidFill>
                  <a:srgbClr val="00B050"/>
                </a:solidFill>
              </a:rPr>
              <a:t>August 2021</a:t>
            </a:r>
            <a:r>
              <a:rPr lang="en-GB" sz="1600" dirty="0"/>
              <a:t>)  </a:t>
            </a:r>
            <a:r>
              <a:rPr lang="en-GB" sz="1600" dirty="0">
                <a:solidFill>
                  <a:srgbClr val="0000FF"/>
                </a:solidFill>
              </a:rPr>
              <a:t>+ 6m 02/2022 					</a:t>
            </a:r>
            <a:r>
              <a:rPr lang="en-US" sz="1600" dirty="0" err="1">
                <a:solidFill>
                  <a:srgbClr val="000000"/>
                </a:solidFill>
                <a:latin typeface="Calibri" charset="0"/>
              </a:rPr>
              <a:t>betaDROPNMR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    SWISS Fund / KT-Med / 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FED-open 	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(Geneva)</a:t>
            </a:r>
          </a:p>
          <a:p>
            <a:pPr marL="800100" lvl="3" indent="-342900">
              <a:spcBef>
                <a:spcPts val="600"/>
              </a:spcBef>
              <a:buBlip>
                <a:blip r:embed="rId2"/>
              </a:buBlip>
            </a:pPr>
            <a:r>
              <a:rPr lang="en-US" sz="1600" b="1" dirty="0">
                <a:solidFill>
                  <a:srgbClr val="000000"/>
                </a:solidFill>
                <a:latin typeface="Calibri" charset="0"/>
              </a:rPr>
              <a:t>Karolina </a:t>
            </a:r>
            <a:r>
              <a:rPr lang="en-US" sz="1600" b="1" dirty="0" err="1">
                <a:solidFill>
                  <a:srgbClr val="000000"/>
                </a:solidFill>
                <a:latin typeface="Calibri" charset="0"/>
              </a:rPr>
              <a:t>Kulesz</a:t>
            </a:r>
            <a:r>
              <a:rPr lang="en-US" sz="1600" b="1" dirty="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(Oct </a:t>
            </a:r>
            <a:r>
              <a:rPr lang="en-GB" sz="1600" dirty="0"/>
              <a:t>2018 – </a:t>
            </a:r>
            <a:r>
              <a:rPr lang="en-GB" sz="1600" dirty="0">
                <a:solidFill>
                  <a:srgbClr val="00B050"/>
                </a:solidFill>
              </a:rPr>
              <a:t>Sept 2021</a:t>
            </a:r>
            <a:r>
              <a:rPr lang="en-GB" sz="1600" dirty="0"/>
              <a:t>) </a:t>
            </a:r>
            <a:r>
              <a:rPr lang="en-GB" sz="1600" dirty="0">
                <a:solidFill>
                  <a:srgbClr val="0000FF"/>
                </a:solidFill>
              </a:rPr>
              <a:t>+6m   03/2022 </a:t>
            </a:r>
            <a:r>
              <a:rPr lang="en-US" sz="1600" dirty="0" err="1">
                <a:solidFill>
                  <a:srgbClr val="000000"/>
                </a:solidFill>
                <a:latin typeface="Calibri" charset="0"/>
              </a:rPr>
              <a:t>betaDROPNMR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alibri" charset="0"/>
              </a:rPr>
              <a:t>ERC</a:t>
            </a:r>
            <a:r>
              <a:rPr lang="en-US" sz="1600" dirty="0">
                <a:solidFill>
                  <a:srgbClr val="000000"/>
                </a:solidFill>
                <a:latin typeface="Calibri" charset="0"/>
              </a:rPr>
              <a:t>  	(Geneva)</a:t>
            </a:r>
          </a:p>
          <a:p>
            <a:pPr marL="800100" lvl="3" indent="-342900">
              <a:spcBef>
                <a:spcPts val="600"/>
              </a:spcBef>
              <a:buBlip>
                <a:blip r:embed="rId2"/>
              </a:buBlip>
            </a:pPr>
            <a:r>
              <a:rPr lang="en-GB" sz="1600" b="1" dirty="0"/>
              <a:t>Lukas </a:t>
            </a:r>
            <a:r>
              <a:rPr lang="en-GB" sz="1600" b="1" dirty="0" err="1"/>
              <a:t>Nies</a:t>
            </a:r>
            <a:r>
              <a:rPr lang="en-GB" sz="1600" b="1" dirty="0"/>
              <a:t> </a:t>
            </a:r>
            <a:r>
              <a:rPr lang="en-GB" sz="1600" dirty="0"/>
              <a:t>(Nov 2019 – Oct 2022)  ISOLTRAP 		</a:t>
            </a:r>
            <a:r>
              <a:rPr lang="en-GB" sz="1600" dirty="0" err="1"/>
              <a:t>Genter</a:t>
            </a:r>
            <a:r>
              <a:rPr lang="en-GB" sz="1600" dirty="0"/>
              <a:t> 	     (Univ. Greifswald)</a:t>
            </a:r>
          </a:p>
          <a:p>
            <a:pPr marL="800100" lvl="3" indent="-342900">
              <a:spcBef>
                <a:spcPts val="600"/>
              </a:spcBef>
              <a:buBlip>
                <a:blip r:embed="rId2"/>
              </a:buBlip>
            </a:pPr>
            <a:r>
              <a:rPr lang="en-GB" sz="1600" b="1" dirty="0">
                <a:latin typeface="Calibri" charset="0"/>
              </a:rPr>
              <a:t>Franziska Maier </a:t>
            </a:r>
            <a:r>
              <a:rPr lang="en-GB" sz="1600" dirty="0">
                <a:latin typeface="Calibri" charset="0"/>
              </a:rPr>
              <a:t>(Feb. 2020 – Jan 2023)  MIRACLS	</a:t>
            </a:r>
            <a:r>
              <a:rPr lang="en-GB" sz="1600" dirty="0" err="1">
                <a:latin typeface="Calibri" charset="0"/>
              </a:rPr>
              <a:t>Gentner</a:t>
            </a:r>
            <a:r>
              <a:rPr lang="en-GB" sz="1600" dirty="0">
                <a:latin typeface="Calibri" charset="0"/>
              </a:rPr>
              <a:t>           (Univ. Greifswald)</a:t>
            </a:r>
          </a:p>
          <a:p>
            <a:pPr marL="800100" lvl="3" indent="-342900">
              <a:spcBef>
                <a:spcPts val="600"/>
              </a:spcBef>
              <a:buBlip>
                <a:blip r:embed="rId2"/>
              </a:buBlip>
            </a:pPr>
            <a:r>
              <a:rPr lang="en-GB" sz="1600" b="1" dirty="0">
                <a:latin typeface="Calibri" charset="0"/>
              </a:rPr>
              <a:t>Michail </a:t>
            </a:r>
            <a:r>
              <a:rPr lang="en-GB" sz="1600" b="1" dirty="0" err="1">
                <a:latin typeface="Calibri" charset="0"/>
              </a:rPr>
              <a:t>Atanasakis</a:t>
            </a:r>
            <a:r>
              <a:rPr lang="en-GB" sz="1600" b="1" dirty="0">
                <a:latin typeface="Calibri" charset="0"/>
              </a:rPr>
              <a:t> </a:t>
            </a:r>
            <a:r>
              <a:rPr lang="en-GB" sz="1600" dirty="0">
                <a:latin typeface="Calibri" charset="0"/>
              </a:rPr>
              <a:t>(Sept. 2020 – Aug. 2023)   CRIS    	</a:t>
            </a:r>
            <a:r>
              <a:rPr lang="en-GB" sz="1600" dirty="0">
                <a:solidFill>
                  <a:srgbClr val="FF0000"/>
                </a:solidFill>
                <a:latin typeface="Calibri" charset="0"/>
              </a:rPr>
              <a:t>EP-SME (2y)</a:t>
            </a:r>
            <a:r>
              <a:rPr lang="en-GB" sz="1600" dirty="0">
                <a:latin typeface="Calibri" charset="0"/>
              </a:rPr>
              <a:t>    (KU Leuven +2y) </a:t>
            </a:r>
            <a:endParaRPr lang="en-GB" sz="1600" dirty="0">
              <a:solidFill>
                <a:srgbClr val="FF0000"/>
              </a:solidFill>
              <a:latin typeface="Calibri" charset="0"/>
            </a:endParaRPr>
          </a:p>
          <a:p>
            <a:pPr marL="800100" lvl="3" indent="-342900">
              <a:spcBef>
                <a:spcPts val="600"/>
              </a:spcBef>
              <a:buBlip>
                <a:blip r:embed="rId2"/>
              </a:buBlip>
            </a:pPr>
            <a:r>
              <a:rPr lang="en-GB" sz="1600" b="1" dirty="0">
                <a:latin typeface="Calibri" charset="0"/>
              </a:rPr>
              <a:t>Marcus Jankowski </a:t>
            </a:r>
            <a:r>
              <a:rPr lang="en-GB" sz="1600" dirty="0">
                <a:latin typeface="Calibri" charset="0"/>
              </a:rPr>
              <a:t>(Jan. 2021 – Dec. 2023)  VITO 	</a:t>
            </a:r>
            <a:r>
              <a:rPr lang="en-GB" sz="1600" dirty="0" err="1">
                <a:latin typeface="Calibri" charset="0"/>
              </a:rPr>
              <a:t>Gentner</a:t>
            </a:r>
            <a:r>
              <a:rPr lang="en-GB" sz="1600" dirty="0">
                <a:latin typeface="Calibri" charset="0"/>
              </a:rPr>
              <a:t> 	     (TU Darmstadt)</a:t>
            </a:r>
          </a:p>
          <a:p>
            <a:pPr marL="800100" lvl="3" indent="-342900">
              <a:spcBef>
                <a:spcPts val="600"/>
              </a:spcBef>
              <a:buBlip>
                <a:blip r:embed="rId2"/>
              </a:buBlip>
            </a:pPr>
            <a:r>
              <a:rPr lang="en-GB" sz="1600" b="1" dirty="0">
                <a:latin typeface="Calibri" charset="0"/>
              </a:rPr>
              <a:t>Tim Lellinger </a:t>
            </a:r>
            <a:r>
              <a:rPr lang="en-GB" sz="1600" dirty="0">
                <a:latin typeface="Calibri" charset="0"/>
              </a:rPr>
              <a:t>(March 2021 – </a:t>
            </a:r>
            <a:r>
              <a:rPr lang="en-GB" sz="1600" dirty="0" err="1">
                <a:latin typeface="Calibri" charset="0"/>
              </a:rPr>
              <a:t>Febr</a:t>
            </a:r>
            <a:r>
              <a:rPr lang="en-GB" sz="1600" dirty="0">
                <a:latin typeface="Calibri" charset="0"/>
              </a:rPr>
              <a:t>. 2024)  COLLAPS 	</a:t>
            </a:r>
            <a:r>
              <a:rPr lang="en-GB" sz="1600" dirty="0" err="1">
                <a:latin typeface="Calibri" charset="0"/>
              </a:rPr>
              <a:t>Gentner</a:t>
            </a:r>
            <a:r>
              <a:rPr lang="en-GB" sz="1600" dirty="0">
                <a:latin typeface="Calibri" charset="0"/>
              </a:rPr>
              <a:t>          (TU Darmstadt)</a:t>
            </a:r>
            <a:endParaRPr lang="en-US" sz="1600" dirty="0">
              <a:latin typeface="Calibri" charset="0"/>
            </a:endParaRPr>
          </a:p>
          <a:p>
            <a:pPr marL="457200" lvl="3" indent="0">
              <a:buNone/>
            </a:pPr>
            <a:endParaRPr lang="en-US" sz="16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DBC7B0-4454-43BF-85E5-034773A5F196}"/>
              </a:ext>
            </a:extLst>
          </p:cNvPr>
          <p:cNvSpPr txBox="1"/>
          <p:nvPr/>
        </p:nvSpPr>
        <p:spPr>
          <a:xfrm>
            <a:off x="2257925" y="5301208"/>
            <a:ext cx="5374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 If you know a good candidate: try </a:t>
            </a:r>
            <a:r>
              <a:rPr lang="en-US" dirty="0" err="1">
                <a:sym typeface="Wingdings" panose="05000000000000000000" pitchFamily="2" charset="2"/>
              </a:rPr>
              <a:t>Gentner</a:t>
            </a:r>
            <a:r>
              <a:rPr lang="en-US" dirty="0">
                <a:sym typeface="Wingdings" panose="05000000000000000000" pitchFamily="2" charset="2"/>
              </a:rPr>
              <a:t> program!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143822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ED24E-6310-4D1F-9F44-30DF19447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ISOLDE Workshops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419E7-FA40-4843-AB72-C144EB177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ISOLDE Workshop and Collaboration meeting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000" b="1" dirty="0"/>
              <a:t>December 14-16, 2021  (Tue-Thu)   </a:t>
            </a:r>
          </a:p>
          <a:p>
            <a:pPr marL="0" indent="0">
              <a:buNone/>
            </a:pPr>
            <a:r>
              <a:rPr lang="en-US" sz="2000" b="1" dirty="0"/>
              <a:t>	Hopefully in-person meeting !</a:t>
            </a:r>
          </a:p>
          <a:p>
            <a:pPr marL="0" indent="0">
              <a:buNone/>
            </a:pPr>
            <a:r>
              <a:rPr lang="en-US" sz="2000" b="1" dirty="0"/>
              <a:t>	SAVE THE DATE !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 EPIC Workshop this year – consider a dedicated session during ISOLDE W.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635DA4-752C-442F-9F61-5BAE3BA35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D8528E-7E60-4D32-9938-378ECBD4E4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062470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599E2-7BE5-4485-912B-468D22215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EPIC Topical paper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D7DFA-BE13-4021-8E76-4C4A51975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080" y="1166018"/>
            <a:ext cx="7653536" cy="4525963"/>
          </a:xfrm>
        </p:spPr>
        <p:txBody>
          <a:bodyPr/>
          <a:lstStyle/>
          <a:p>
            <a:r>
              <a:rPr lang="en-US" dirty="0"/>
              <a:t>European Physical Journal Special Topics</a:t>
            </a:r>
          </a:p>
          <a:p>
            <a:r>
              <a:rPr lang="en-US" dirty="0"/>
              <a:t>Contents accepted to be submitted by Dec. 2021 (130-150 pages)</a:t>
            </a:r>
          </a:p>
          <a:p>
            <a:r>
              <a:rPr lang="en-US" dirty="0"/>
              <a:t>Preparation ongoing within different writing teams</a:t>
            </a:r>
          </a:p>
          <a:p>
            <a:r>
              <a:rPr lang="en-US" dirty="0"/>
              <a:t>First draft delayed, goal: August </a:t>
            </a:r>
          </a:p>
          <a:p>
            <a:r>
              <a:rPr lang="en-US" dirty="0"/>
              <a:t>Then circulate in wider collaboration</a:t>
            </a:r>
          </a:p>
          <a:p>
            <a:endParaRPr lang="en-US" dirty="0"/>
          </a:p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C6A46C-4E11-4141-AF4B-41E11327F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B1FF66-3CFA-441A-8E16-0CDDE3DFE6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4483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BB623-9020-47C8-AE92-92827FB69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matters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CC3C8B-8564-4645-BA6C-7BE0C7988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5736" y="1556792"/>
            <a:ext cx="6192688" cy="4525963"/>
          </a:xfrm>
        </p:spPr>
        <p:txBody>
          <a:bodyPr/>
          <a:lstStyle/>
          <a:p>
            <a:r>
              <a:rPr lang="en-US" sz="1800" dirty="0"/>
              <a:t>Membership fees 2021 – status</a:t>
            </a:r>
          </a:p>
          <a:p>
            <a:r>
              <a:rPr lang="en-US" sz="1800" dirty="0"/>
              <a:t>Spokesperson of an ISOLDE proposal – what if not from an ISOLDE member state ?</a:t>
            </a:r>
          </a:p>
          <a:p>
            <a:r>
              <a:rPr lang="en-US" sz="1800" dirty="0"/>
              <a:t>Tehran Institute of Particles and Accelerators (IMP): new institute member?</a:t>
            </a:r>
          </a:p>
          <a:p>
            <a:r>
              <a:rPr lang="en-US" dirty="0"/>
              <a:t>Updates of the MoU</a:t>
            </a:r>
          </a:p>
          <a:p>
            <a:r>
              <a:rPr lang="en-US" dirty="0"/>
              <a:t>France leaving the collaboration ?</a:t>
            </a:r>
          </a:p>
          <a:p>
            <a:endParaRPr lang="en-US" sz="1800" dirty="0"/>
          </a:p>
          <a:p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7703AA-200E-446F-A35B-A71F6E1F6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1A6156-F7D5-48D7-B0EE-EA8D57CA89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78081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0"/>
            <a:ext cx="7643192" cy="980736"/>
          </a:xfrm>
        </p:spPr>
        <p:txBody>
          <a:bodyPr/>
          <a:lstStyle/>
          <a:p>
            <a:r>
              <a:rPr lang="en-US" dirty="0"/>
              <a:t>Membership fee situation 2021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Outstanding collaboration fees for 2019 and 2020 at time of previous meeting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Sweden	60 </a:t>
            </a:r>
            <a:r>
              <a:rPr lang="en-US" dirty="0" err="1"/>
              <a:t>kCHF</a:t>
            </a:r>
            <a:r>
              <a:rPr lang="en-US" dirty="0"/>
              <a:t> 		paid for 2020 (Jan/21)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Spain	116 </a:t>
            </a:r>
            <a:r>
              <a:rPr lang="en-US" dirty="0" err="1"/>
              <a:t>kCHF</a:t>
            </a:r>
            <a:r>
              <a:rPr lang="en-US" dirty="0"/>
              <a:t> 		paid for 2019 and 2020   (Feb/21)</a:t>
            </a:r>
          </a:p>
          <a:p>
            <a:pPr lvl="1"/>
            <a:r>
              <a:rPr lang="en-US" dirty="0"/>
              <a:t>Poland 	 20.5 for 2019,  57.4 </a:t>
            </a:r>
            <a:r>
              <a:rPr lang="en-US" dirty="0" err="1"/>
              <a:t>kCHF</a:t>
            </a:r>
            <a:r>
              <a:rPr lang="en-US" dirty="0"/>
              <a:t> for 2020	           – not yet paid</a:t>
            </a:r>
          </a:p>
          <a:p>
            <a:pPr marL="914400" lvl="2" indent="0">
              <a:buNone/>
            </a:pP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Poland also problematic for 2021 </a:t>
            </a:r>
          </a:p>
          <a:p>
            <a:pPr lvl="1"/>
            <a:endParaRPr lang="en-US" dirty="0"/>
          </a:p>
          <a:p>
            <a:r>
              <a:rPr lang="en-US" dirty="0"/>
              <a:t>Collaboration fees for 2021 already paid</a:t>
            </a:r>
          </a:p>
          <a:p>
            <a:pPr lvl="1"/>
            <a:r>
              <a:rPr lang="en-US" dirty="0"/>
              <a:t>Norway	60		Jan/21</a:t>
            </a:r>
          </a:p>
          <a:p>
            <a:pPr lvl="1"/>
            <a:r>
              <a:rPr lang="en-US" dirty="0"/>
              <a:t>Germany  	60		Feb/21</a:t>
            </a:r>
          </a:p>
          <a:p>
            <a:pPr lvl="1"/>
            <a:r>
              <a:rPr lang="en-US" dirty="0"/>
              <a:t>CERN	95		May/21</a:t>
            </a:r>
          </a:p>
          <a:p>
            <a:pPr lvl="1"/>
            <a:r>
              <a:rPr lang="en-US" dirty="0"/>
              <a:t>Bulgaria 	15 (part 1)		May/21  - mew member, signed April 2021</a:t>
            </a:r>
          </a:p>
          <a:p>
            <a:pPr lvl="1"/>
            <a:r>
              <a:rPr lang="en-US" dirty="0"/>
              <a:t>Slovakia	60		Jun/21 – full fee since this year !</a:t>
            </a:r>
          </a:p>
          <a:p>
            <a:pPr lvl="1"/>
            <a:r>
              <a:rPr lang="en-US" dirty="0"/>
              <a:t>Finland	60		Jun/21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Institute memberships for 2021  </a:t>
            </a:r>
          </a:p>
          <a:p>
            <a:pPr lvl="1"/>
            <a:r>
              <a:rPr lang="en-US" dirty="0"/>
              <a:t>Czech TU Prague 10 </a:t>
            </a:r>
            <a:r>
              <a:rPr lang="en-US" dirty="0" err="1"/>
              <a:t>kCHF</a:t>
            </a:r>
            <a:r>
              <a:rPr lang="en-US" dirty="0"/>
              <a:t>  		May/21 – institute member since 2019</a:t>
            </a:r>
          </a:p>
          <a:p>
            <a:endParaRPr lang="en-US" dirty="0"/>
          </a:p>
          <a:p>
            <a:r>
              <a:rPr lang="en-US" dirty="0"/>
              <a:t>Payments without a signed agreement</a:t>
            </a:r>
          </a:p>
          <a:p>
            <a:pPr lvl="1"/>
            <a:r>
              <a:rPr lang="en-US" dirty="0"/>
              <a:t>Portugal 	not yet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946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39374</TotalTime>
  <Words>1503</Words>
  <Application>Microsoft Office PowerPoint</Application>
  <PresentationFormat>On-screen Show (4:3)</PresentationFormat>
  <Paragraphs>157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sourcesans-bold</vt:lpstr>
      <vt:lpstr>sourcesans-regular</vt:lpstr>
      <vt:lpstr>Wingdings</vt:lpstr>
      <vt:lpstr>Office Theme</vt:lpstr>
      <vt:lpstr>News from the ISOLDE group and collaboration matters     June 16, 2021</vt:lpstr>
      <vt:lpstr>ISOLDE group June 2021</vt:lpstr>
      <vt:lpstr>Associates &amp; Corresponding Associates &amp; staff</vt:lpstr>
      <vt:lpstr>CERN Fellows</vt:lpstr>
      <vt:lpstr>CERN Doctoral Students</vt:lpstr>
      <vt:lpstr>ISOLDE Workshops</vt:lpstr>
      <vt:lpstr>Status EPIC Topical paper</vt:lpstr>
      <vt:lpstr>Collaboration matters</vt:lpstr>
      <vt:lpstr>Membership fee situation 2021</vt:lpstr>
      <vt:lpstr>Spokesperson of experiments at CERN (and ISOLDE)</vt:lpstr>
      <vt:lpstr>Spokesperson of experiments at CERN (and ISOLDE)</vt:lpstr>
      <vt:lpstr>Tehran new Institute Member ?</vt:lpstr>
      <vt:lpstr>Modifications to the MoU</vt:lpstr>
      <vt:lpstr>France leaving the collaboration?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Gerda Neyens</cp:lastModifiedBy>
  <cp:revision>932</cp:revision>
  <cp:lastPrinted>2018-10-30T09:54:49Z</cp:lastPrinted>
  <dcterms:created xsi:type="dcterms:W3CDTF">2012-03-08T16:06:15Z</dcterms:created>
  <dcterms:modified xsi:type="dcterms:W3CDTF">2021-06-15T18:50:21Z</dcterms:modified>
</cp:coreProperties>
</file>