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6" r:id="rId2"/>
    <p:sldId id="257" r:id="rId3"/>
    <p:sldId id="293" r:id="rId4"/>
    <p:sldId id="274" r:id="rId5"/>
    <p:sldId id="300" r:id="rId6"/>
    <p:sldId id="295" r:id="rId7"/>
    <p:sldId id="270" r:id="rId8"/>
    <p:sldId id="297" r:id="rId9"/>
    <p:sldId id="298" r:id="rId10"/>
    <p:sldId id="309" r:id="rId11"/>
    <p:sldId id="299" r:id="rId12"/>
    <p:sldId id="301" r:id="rId13"/>
    <p:sldId id="264" r:id="rId14"/>
    <p:sldId id="303" r:id="rId15"/>
    <p:sldId id="310" r:id="rId16"/>
    <p:sldId id="304" r:id="rId17"/>
    <p:sldId id="305" r:id="rId18"/>
    <p:sldId id="292" r:id="rId19"/>
    <p:sldId id="312" r:id="rId20"/>
    <p:sldId id="25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D8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33" autoAdjust="0"/>
    <p:restoredTop sz="93566" autoAdjust="0"/>
  </p:normalViewPr>
  <p:slideViewPr>
    <p:cSldViewPr snapToGrid="0">
      <p:cViewPr varScale="1">
        <p:scale>
          <a:sx n="60" d="100"/>
          <a:sy n="60" d="100"/>
        </p:scale>
        <p:origin x="107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A330F9-6236-4501-B319-3D85862F446B}"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8608AF26-7A76-4F6E-863F-2889F18F1E59}">
      <dgm:prSet phldrT="[Text]" custT="1"/>
      <dgm:spPr/>
      <dgm:t>
        <a:bodyPr/>
        <a:lstStyle/>
        <a:p>
          <a:r>
            <a:rPr lang="en-US" sz="2000" b="1" dirty="0"/>
            <a:t>Single device</a:t>
          </a:r>
          <a:br>
            <a:rPr lang="en-US" sz="2000" b="1" dirty="0"/>
          </a:br>
          <a:br>
            <a:rPr lang="en-US" sz="2000" b="1" dirty="0"/>
          </a:br>
          <a:r>
            <a:rPr lang="en-US" sz="2000" b="0" dirty="0"/>
            <a:t>Synopsis, GTS</a:t>
          </a:r>
          <a:endParaRPr lang="en-US" sz="2000" b="1" dirty="0"/>
        </a:p>
      </dgm:t>
    </dgm:pt>
    <dgm:pt modelId="{3DB8528B-F2FA-43B1-8FD5-A06794C4846E}" type="parTrans" cxnId="{A8C23257-875F-42FF-BCB0-36A98A8E3CCA}">
      <dgm:prSet/>
      <dgm:spPr/>
      <dgm:t>
        <a:bodyPr/>
        <a:lstStyle/>
        <a:p>
          <a:endParaRPr lang="en-US"/>
        </a:p>
      </dgm:t>
    </dgm:pt>
    <dgm:pt modelId="{BA82C8EF-0249-418D-8B20-F40DA7873173}" type="sibTrans" cxnId="{A8C23257-875F-42FF-BCB0-36A98A8E3CCA}">
      <dgm:prSet/>
      <dgm:spPr/>
      <dgm:t>
        <a:bodyPr/>
        <a:lstStyle/>
        <a:p>
          <a:endParaRPr lang="en-US"/>
        </a:p>
      </dgm:t>
    </dgm:pt>
    <dgm:pt modelId="{FB894781-ADD0-4583-85B7-6AF093206A8B}">
      <dgm:prSet phldrT="[Text]" custT="1"/>
      <dgm:spPr/>
      <dgm:t>
        <a:bodyPr/>
        <a:lstStyle/>
        <a:p>
          <a:r>
            <a:rPr lang="en-US" sz="2000" b="1" dirty="0"/>
            <a:t>Signal output</a:t>
          </a:r>
        </a:p>
        <a:p>
          <a:r>
            <a:rPr lang="en-US" sz="2000" b="0" dirty="0"/>
            <a:t>Synopsis, Weightfield</a:t>
          </a:r>
        </a:p>
      </dgm:t>
    </dgm:pt>
    <dgm:pt modelId="{CACABF0C-08DB-4C30-96F5-4AA4BC89DD9F}" type="parTrans" cxnId="{1CA11D89-BAA3-4936-8265-293E6982F003}">
      <dgm:prSet/>
      <dgm:spPr/>
      <dgm:t>
        <a:bodyPr/>
        <a:lstStyle/>
        <a:p>
          <a:endParaRPr lang="en-US"/>
        </a:p>
      </dgm:t>
    </dgm:pt>
    <dgm:pt modelId="{A7915DA7-6088-40D1-966B-C63638412CCF}" type="sibTrans" cxnId="{1CA11D89-BAA3-4936-8265-293E6982F003}">
      <dgm:prSet/>
      <dgm:spPr/>
      <dgm:t>
        <a:bodyPr/>
        <a:lstStyle/>
        <a:p>
          <a:endParaRPr lang="en-US"/>
        </a:p>
      </dgm:t>
    </dgm:pt>
    <dgm:pt modelId="{B94872EA-A69E-47C0-A286-7FA253D6E546}">
      <dgm:prSet phldrT="[Text]" custT="1"/>
      <dgm:spPr/>
      <dgm:t>
        <a:bodyPr/>
        <a:lstStyle/>
        <a:p>
          <a:r>
            <a:rPr lang="en-US" sz="2000" b="1" dirty="0"/>
            <a:t>Experimental setup</a:t>
          </a:r>
        </a:p>
        <a:p>
          <a:r>
            <a:rPr lang="en-US" sz="2000" b="0" dirty="0"/>
            <a:t>Geant4, Allpix</a:t>
          </a:r>
          <a:r>
            <a:rPr lang="en-US" sz="2000" b="0" baseline="30000" dirty="0"/>
            <a:t>2</a:t>
          </a:r>
          <a:endParaRPr lang="en-US" sz="2000" b="0" dirty="0"/>
        </a:p>
      </dgm:t>
    </dgm:pt>
    <dgm:pt modelId="{DE2C7408-A244-4BAB-810A-79DE29E3136F}" type="parTrans" cxnId="{62C4D797-2ACA-4CC0-915C-3EC6A7380A51}">
      <dgm:prSet/>
      <dgm:spPr/>
      <dgm:t>
        <a:bodyPr/>
        <a:lstStyle/>
        <a:p>
          <a:endParaRPr lang="en-US"/>
        </a:p>
      </dgm:t>
    </dgm:pt>
    <dgm:pt modelId="{81549AF8-5568-4DA0-9532-2B9297AF113C}" type="sibTrans" cxnId="{62C4D797-2ACA-4CC0-915C-3EC6A7380A51}">
      <dgm:prSet/>
      <dgm:spPr/>
      <dgm:t>
        <a:bodyPr/>
        <a:lstStyle/>
        <a:p>
          <a:endParaRPr lang="en-US"/>
        </a:p>
      </dgm:t>
    </dgm:pt>
    <dgm:pt modelId="{494E1025-3DAA-4494-8190-695817CAF05F}" type="pres">
      <dgm:prSet presAssocID="{30A330F9-6236-4501-B319-3D85862F446B}" presName="Name0" presStyleCnt="0">
        <dgm:presLayoutVars>
          <dgm:dir/>
          <dgm:animLvl val="lvl"/>
          <dgm:resizeHandles val="exact"/>
        </dgm:presLayoutVars>
      </dgm:prSet>
      <dgm:spPr/>
    </dgm:pt>
    <dgm:pt modelId="{320B2902-F2AD-495A-B7C5-CD47C62B48E6}" type="pres">
      <dgm:prSet presAssocID="{8608AF26-7A76-4F6E-863F-2889F18F1E59}" presName="parTxOnly" presStyleLbl="node1" presStyleIdx="0" presStyleCnt="3">
        <dgm:presLayoutVars>
          <dgm:chMax val="0"/>
          <dgm:chPref val="0"/>
          <dgm:bulletEnabled val="1"/>
        </dgm:presLayoutVars>
      </dgm:prSet>
      <dgm:spPr/>
    </dgm:pt>
    <dgm:pt modelId="{6568376C-2551-4F23-88A3-F3BC73D32C1B}" type="pres">
      <dgm:prSet presAssocID="{BA82C8EF-0249-418D-8B20-F40DA7873173}" presName="parTxOnlySpace" presStyleCnt="0"/>
      <dgm:spPr/>
    </dgm:pt>
    <dgm:pt modelId="{C3F4E430-7CA6-42CA-A702-041EC62E0211}" type="pres">
      <dgm:prSet presAssocID="{FB894781-ADD0-4583-85B7-6AF093206A8B}" presName="parTxOnly" presStyleLbl="node1" presStyleIdx="1" presStyleCnt="3">
        <dgm:presLayoutVars>
          <dgm:chMax val="0"/>
          <dgm:chPref val="0"/>
          <dgm:bulletEnabled val="1"/>
        </dgm:presLayoutVars>
      </dgm:prSet>
      <dgm:spPr/>
    </dgm:pt>
    <dgm:pt modelId="{5CFF4C10-47AE-4278-A836-B7DB86FA10A4}" type="pres">
      <dgm:prSet presAssocID="{A7915DA7-6088-40D1-966B-C63638412CCF}" presName="parTxOnlySpace" presStyleCnt="0"/>
      <dgm:spPr/>
    </dgm:pt>
    <dgm:pt modelId="{A4D2E911-58C6-445F-917C-F4953F15BA33}" type="pres">
      <dgm:prSet presAssocID="{B94872EA-A69E-47C0-A286-7FA253D6E546}" presName="parTxOnly" presStyleLbl="node1" presStyleIdx="2" presStyleCnt="3">
        <dgm:presLayoutVars>
          <dgm:chMax val="0"/>
          <dgm:chPref val="0"/>
          <dgm:bulletEnabled val="1"/>
        </dgm:presLayoutVars>
      </dgm:prSet>
      <dgm:spPr/>
    </dgm:pt>
  </dgm:ptLst>
  <dgm:cxnLst>
    <dgm:cxn modelId="{7697F93B-F33B-493D-AC1E-2471C6F29533}" type="presOf" srcId="{8608AF26-7A76-4F6E-863F-2889F18F1E59}" destId="{320B2902-F2AD-495A-B7C5-CD47C62B48E6}" srcOrd="0" destOrd="0" presId="urn:microsoft.com/office/officeart/2005/8/layout/chevron1"/>
    <dgm:cxn modelId="{6D1D684E-62D1-421F-8EF9-CFF0949420E3}" type="presOf" srcId="{B94872EA-A69E-47C0-A286-7FA253D6E546}" destId="{A4D2E911-58C6-445F-917C-F4953F15BA33}" srcOrd="0" destOrd="0" presId="urn:microsoft.com/office/officeart/2005/8/layout/chevron1"/>
    <dgm:cxn modelId="{A8C23257-875F-42FF-BCB0-36A98A8E3CCA}" srcId="{30A330F9-6236-4501-B319-3D85862F446B}" destId="{8608AF26-7A76-4F6E-863F-2889F18F1E59}" srcOrd="0" destOrd="0" parTransId="{3DB8528B-F2FA-43B1-8FD5-A06794C4846E}" sibTransId="{BA82C8EF-0249-418D-8B20-F40DA7873173}"/>
    <dgm:cxn modelId="{1CA11D89-BAA3-4936-8265-293E6982F003}" srcId="{30A330F9-6236-4501-B319-3D85862F446B}" destId="{FB894781-ADD0-4583-85B7-6AF093206A8B}" srcOrd="1" destOrd="0" parTransId="{CACABF0C-08DB-4C30-96F5-4AA4BC89DD9F}" sibTransId="{A7915DA7-6088-40D1-966B-C63638412CCF}"/>
    <dgm:cxn modelId="{62C4D797-2ACA-4CC0-915C-3EC6A7380A51}" srcId="{30A330F9-6236-4501-B319-3D85862F446B}" destId="{B94872EA-A69E-47C0-A286-7FA253D6E546}" srcOrd="2" destOrd="0" parTransId="{DE2C7408-A244-4BAB-810A-79DE29E3136F}" sibTransId="{81549AF8-5568-4DA0-9532-2B9297AF113C}"/>
    <dgm:cxn modelId="{F10A96AF-B50F-4DAA-9B40-DB7D7E5D82DF}" type="presOf" srcId="{FB894781-ADD0-4583-85B7-6AF093206A8B}" destId="{C3F4E430-7CA6-42CA-A702-041EC62E0211}" srcOrd="0" destOrd="0" presId="urn:microsoft.com/office/officeart/2005/8/layout/chevron1"/>
    <dgm:cxn modelId="{47F32DDF-2D77-4D1C-B8C8-71EA4ECC26D9}" type="presOf" srcId="{30A330F9-6236-4501-B319-3D85862F446B}" destId="{494E1025-3DAA-4494-8190-695817CAF05F}" srcOrd="0" destOrd="0" presId="urn:microsoft.com/office/officeart/2005/8/layout/chevron1"/>
    <dgm:cxn modelId="{33DE4044-F3B9-42D1-AF6B-C19070DBB1BF}" type="presParOf" srcId="{494E1025-3DAA-4494-8190-695817CAF05F}" destId="{320B2902-F2AD-495A-B7C5-CD47C62B48E6}" srcOrd="0" destOrd="0" presId="urn:microsoft.com/office/officeart/2005/8/layout/chevron1"/>
    <dgm:cxn modelId="{53CDE90D-74FC-4873-A522-E2FDB29ED68E}" type="presParOf" srcId="{494E1025-3DAA-4494-8190-695817CAF05F}" destId="{6568376C-2551-4F23-88A3-F3BC73D32C1B}" srcOrd="1" destOrd="0" presId="urn:microsoft.com/office/officeart/2005/8/layout/chevron1"/>
    <dgm:cxn modelId="{764CD84F-398D-4A35-9289-A8B3399C5D73}" type="presParOf" srcId="{494E1025-3DAA-4494-8190-695817CAF05F}" destId="{C3F4E430-7CA6-42CA-A702-041EC62E0211}" srcOrd="2" destOrd="0" presId="urn:microsoft.com/office/officeart/2005/8/layout/chevron1"/>
    <dgm:cxn modelId="{B78D0849-E82B-4D05-8DBC-2DA570FF1DEC}" type="presParOf" srcId="{494E1025-3DAA-4494-8190-695817CAF05F}" destId="{5CFF4C10-47AE-4278-A836-B7DB86FA10A4}" srcOrd="3" destOrd="0" presId="urn:microsoft.com/office/officeart/2005/8/layout/chevron1"/>
    <dgm:cxn modelId="{A2CEB921-4C42-43B8-8348-58DBC9FE56C1}" type="presParOf" srcId="{494E1025-3DAA-4494-8190-695817CAF05F}" destId="{A4D2E911-58C6-445F-917C-F4953F15BA33}"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B2902-F2AD-495A-B7C5-CD47C62B48E6}">
      <dsp:nvSpPr>
        <dsp:cNvPr id="0" name=""/>
        <dsp:cNvSpPr/>
      </dsp:nvSpPr>
      <dsp:spPr>
        <a:xfrm>
          <a:off x="2443" y="613952"/>
          <a:ext cx="2976415" cy="11905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dirty="0"/>
            <a:t>Single device</a:t>
          </a:r>
          <a:br>
            <a:rPr lang="en-US" sz="2000" b="1" kern="1200" dirty="0"/>
          </a:br>
          <a:br>
            <a:rPr lang="en-US" sz="2000" b="1" kern="1200" dirty="0"/>
          </a:br>
          <a:r>
            <a:rPr lang="en-US" sz="2000" b="0" kern="1200" dirty="0"/>
            <a:t>Synopsis, GTS</a:t>
          </a:r>
          <a:endParaRPr lang="en-US" sz="2000" b="1" kern="1200" dirty="0"/>
        </a:p>
      </dsp:txBody>
      <dsp:txXfrm>
        <a:off x="597726" y="613952"/>
        <a:ext cx="1785849" cy="1190566"/>
      </dsp:txXfrm>
    </dsp:sp>
    <dsp:sp modelId="{C3F4E430-7CA6-42CA-A702-041EC62E0211}">
      <dsp:nvSpPr>
        <dsp:cNvPr id="0" name=""/>
        <dsp:cNvSpPr/>
      </dsp:nvSpPr>
      <dsp:spPr>
        <a:xfrm>
          <a:off x="2681217" y="613952"/>
          <a:ext cx="2976415" cy="11905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dirty="0"/>
            <a:t>Signal output</a:t>
          </a:r>
        </a:p>
        <a:p>
          <a:pPr marL="0" lvl="0" indent="0" algn="ctr" defTabSz="889000">
            <a:lnSpc>
              <a:spcPct val="90000"/>
            </a:lnSpc>
            <a:spcBef>
              <a:spcPct val="0"/>
            </a:spcBef>
            <a:spcAft>
              <a:spcPct val="35000"/>
            </a:spcAft>
            <a:buNone/>
          </a:pPr>
          <a:r>
            <a:rPr lang="en-US" sz="2000" b="0" kern="1200" dirty="0"/>
            <a:t>Synopsis, Weightfield</a:t>
          </a:r>
        </a:p>
      </dsp:txBody>
      <dsp:txXfrm>
        <a:off x="3276500" y="613952"/>
        <a:ext cx="1785849" cy="1190566"/>
      </dsp:txXfrm>
    </dsp:sp>
    <dsp:sp modelId="{A4D2E911-58C6-445F-917C-F4953F15BA33}">
      <dsp:nvSpPr>
        <dsp:cNvPr id="0" name=""/>
        <dsp:cNvSpPr/>
      </dsp:nvSpPr>
      <dsp:spPr>
        <a:xfrm>
          <a:off x="5359991" y="613952"/>
          <a:ext cx="2976415" cy="11905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dirty="0"/>
            <a:t>Experimental setup</a:t>
          </a:r>
        </a:p>
        <a:p>
          <a:pPr marL="0" lvl="0" indent="0" algn="ctr" defTabSz="889000">
            <a:lnSpc>
              <a:spcPct val="90000"/>
            </a:lnSpc>
            <a:spcBef>
              <a:spcPct val="0"/>
            </a:spcBef>
            <a:spcAft>
              <a:spcPct val="35000"/>
            </a:spcAft>
            <a:buNone/>
          </a:pPr>
          <a:r>
            <a:rPr lang="en-US" sz="2000" b="0" kern="1200" dirty="0"/>
            <a:t>Geant4, Allpix</a:t>
          </a:r>
          <a:r>
            <a:rPr lang="en-US" sz="2000" b="0" kern="1200" baseline="30000" dirty="0"/>
            <a:t>2</a:t>
          </a:r>
          <a:endParaRPr lang="en-US" sz="2000" b="0" kern="1200" dirty="0"/>
        </a:p>
      </dsp:txBody>
      <dsp:txXfrm>
        <a:off x="5955274" y="613952"/>
        <a:ext cx="1785849" cy="119056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5DE8E-E68A-4575-A441-94A4541D32B3}" type="datetimeFigureOut">
              <a:rPr lang="en-US" smtClean="0"/>
              <a:t>2/24/2022</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3F5079-8B11-4DFC-A097-F8F85C051D86}" type="slidenum">
              <a:rPr lang="en-US" smtClean="0"/>
              <a:t>‹Nr.›</a:t>
            </a:fld>
            <a:endParaRPr lang="en-US"/>
          </a:p>
        </p:txBody>
      </p:sp>
    </p:spTree>
    <p:extLst>
      <p:ext uri="{BB962C8B-B14F-4D97-AF65-F5344CB8AC3E}">
        <p14:creationId xmlns:p14="http://schemas.microsoft.com/office/powerpoint/2010/main" val="149741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a:t>
            </a:fld>
            <a:endParaRPr lang="en-US"/>
          </a:p>
        </p:txBody>
      </p:sp>
    </p:spTree>
    <p:extLst>
      <p:ext uri="{BB962C8B-B14F-4D97-AF65-F5344CB8AC3E}">
        <p14:creationId xmlns:p14="http://schemas.microsoft.com/office/powerpoint/2010/main" val="2757402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10</a:t>
            </a:fld>
            <a:endParaRPr lang="en-US"/>
          </a:p>
        </p:txBody>
      </p:sp>
    </p:spTree>
    <p:extLst>
      <p:ext uri="{BB962C8B-B14F-4D97-AF65-F5344CB8AC3E}">
        <p14:creationId xmlns:p14="http://schemas.microsoft.com/office/powerpoint/2010/main" val="1039299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11</a:t>
            </a:fld>
            <a:endParaRPr lang="en-US"/>
          </a:p>
        </p:txBody>
      </p:sp>
    </p:spTree>
    <p:extLst>
      <p:ext uri="{BB962C8B-B14F-4D97-AF65-F5344CB8AC3E}">
        <p14:creationId xmlns:p14="http://schemas.microsoft.com/office/powerpoint/2010/main" val="131376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12</a:t>
            </a:fld>
            <a:endParaRPr lang="en-US"/>
          </a:p>
        </p:txBody>
      </p:sp>
    </p:spTree>
    <p:extLst>
      <p:ext uri="{BB962C8B-B14F-4D97-AF65-F5344CB8AC3E}">
        <p14:creationId xmlns:p14="http://schemas.microsoft.com/office/powerpoint/2010/main" val="942818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JTE</a:t>
            </a:r>
          </a:p>
        </p:txBody>
      </p:sp>
      <p:sp>
        <p:nvSpPr>
          <p:cNvPr id="4" name="Foliennummernplatzhalter 3"/>
          <p:cNvSpPr>
            <a:spLocks noGrp="1"/>
          </p:cNvSpPr>
          <p:nvPr>
            <p:ph type="sldNum" sz="quarter" idx="5"/>
          </p:nvPr>
        </p:nvSpPr>
        <p:spPr/>
        <p:txBody>
          <a:bodyPr/>
          <a:lstStyle/>
          <a:p>
            <a:fld id="{783F5079-8B11-4DFC-A097-F8F85C051D86}" type="slidenum">
              <a:rPr lang="en-US" smtClean="0"/>
              <a:t>13</a:t>
            </a:fld>
            <a:endParaRPr lang="en-US"/>
          </a:p>
        </p:txBody>
      </p:sp>
    </p:spTree>
    <p:extLst>
      <p:ext uri="{BB962C8B-B14F-4D97-AF65-F5344CB8AC3E}">
        <p14:creationId xmlns:p14="http://schemas.microsoft.com/office/powerpoint/2010/main" val="3823402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14</a:t>
            </a:fld>
            <a:endParaRPr lang="en-US"/>
          </a:p>
        </p:txBody>
      </p:sp>
    </p:spTree>
    <p:extLst>
      <p:ext uri="{BB962C8B-B14F-4D97-AF65-F5344CB8AC3E}">
        <p14:creationId xmlns:p14="http://schemas.microsoft.com/office/powerpoint/2010/main" val="3457607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15</a:t>
            </a:fld>
            <a:endParaRPr lang="en-US"/>
          </a:p>
        </p:txBody>
      </p:sp>
    </p:spTree>
    <p:extLst>
      <p:ext uri="{BB962C8B-B14F-4D97-AF65-F5344CB8AC3E}">
        <p14:creationId xmlns:p14="http://schemas.microsoft.com/office/powerpoint/2010/main" val="186949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16</a:t>
            </a:fld>
            <a:endParaRPr lang="en-US"/>
          </a:p>
        </p:txBody>
      </p:sp>
    </p:spTree>
    <p:extLst>
      <p:ext uri="{BB962C8B-B14F-4D97-AF65-F5344CB8AC3E}">
        <p14:creationId xmlns:p14="http://schemas.microsoft.com/office/powerpoint/2010/main" val="15135814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17</a:t>
            </a:fld>
            <a:endParaRPr lang="en-US"/>
          </a:p>
        </p:txBody>
      </p:sp>
    </p:spTree>
    <p:extLst>
      <p:ext uri="{BB962C8B-B14F-4D97-AF65-F5344CB8AC3E}">
        <p14:creationId xmlns:p14="http://schemas.microsoft.com/office/powerpoint/2010/main" val="3948844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sym typeface="Wingdings" panose="05000000000000000000" pitchFamily="2" charset="2"/>
            </a:endParaRPr>
          </a:p>
          <a:p>
            <a:endParaRPr lang="en-US" dirty="0">
              <a:sym typeface="Wingdings" panose="05000000000000000000" pitchFamily="2" charset="2"/>
            </a:endParaRPr>
          </a:p>
        </p:txBody>
      </p:sp>
      <p:sp>
        <p:nvSpPr>
          <p:cNvPr id="4" name="Foliennummernplatzhalter 3"/>
          <p:cNvSpPr>
            <a:spLocks noGrp="1"/>
          </p:cNvSpPr>
          <p:nvPr>
            <p:ph type="sldNum" sz="quarter" idx="5"/>
          </p:nvPr>
        </p:nvSpPr>
        <p:spPr/>
        <p:txBody>
          <a:bodyPr/>
          <a:lstStyle/>
          <a:p>
            <a:fld id="{783F5079-8B11-4DFC-A097-F8F85C051D86}" type="slidenum">
              <a:rPr lang="en-US" smtClean="0"/>
              <a:t>18</a:t>
            </a:fld>
            <a:endParaRPr lang="en-US"/>
          </a:p>
        </p:txBody>
      </p:sp>
    </p:spTree>
    <p:extLst>
      <p:ext uri="{BB962C8B-B14F-4D97-AF65-F5344CB8AC3E}">
        <p14:creationId xmlns:p14="http://schemas.microsoft.com/office/powerpoint/2010/main" val="2699549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sym typeface="Wingdings" panose="05000000000000000000" pitchFamily="2" charset="2"/>
            </a:endParaRPr>
          </a:p>
          <a:p>
            <a:br>
              <a:rPr lang="en-US" dirty="0">
                <a:sym typeface="Wingdings" panose="05000000000000000000" pitchFamily="2" charset="2"/>
              </a:rPr>
            </a:br>
            <a:br>
              <a:rPr lang="en-US" dirty="0">
                <a:sym typeface="Wingdings" panose="05000000000000000000" pitchFamily="2" charset="2"/>
              </a:rPr>
            </a:br>
            <a:r>
              <a:rPr lang="en-US" dirty="0">
                <a:sym typeface="Wingdings" panose="05000000000000000000" pitchFamily="2" charset="2"/>
              </a:rPr>
              <a:t>Later-&gt;how to cover large areas, tiling, because of defect density, now cheaper</a:t>
            </a:r>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19</a:t>
            </a:fld>
            <a:endParaRPr lang="en-US"/>
          </a:p>
        </p:txBody>
      </p:sp>
    </p:spTree>
    <p:extLst>
      <p:ext uri="{BB962C8B-B14F-4D97-AF65-F5344CB8AC3E}">
        <p14:creationId xmlns:p14="http://schemas.microsoft.com/office/powerpoint/2010/main" val="2334449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2</a:t>
            </a:fld>
            <a:endParaRPr lang="en-US" dirty="0"/>
          </a:p>
        </p:txBody>
      </p:sp>
    </p:spTree>
    <p:extLst>
      <p:ext uri="{BB962C8B-B14F-4D97-AF65-F5344CB8AC3E}">
        <p14:creationId xmlns:p14="http://schemas.microsoft.com/office/powerpoint/2010/main" val="1354688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3</a:t>
            </a:fld>
            <a:endParaRPr lang="en-US" dirty="0"/>
          </a:p>
        </p:txBody>
      </p:sp>
    </p:spTree>
    <p:extLst>
      <p:ext uri="{BB962C8B-B14F-4D97-AF65-F5344CB8AC3E}">
        <p14:creationId xmlns:p14="http://schemas.microsoft.com/office/powerpoint/2010/main" val="140710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4</a:t>
            </a:fld>
            <a:endParaRPr lang="en-US" dirty="0"/>
          </a:p>
        </p:txBody>
      </p:sp>
    </p:spTree>
    <p:extLst>
      <p:ext uri="{BB962C8B-B14F-4D97-AF65-F5344CB8AC3E}">
        <p14:creationId xmlns:p14="http://schemas.microsoft.com/office/powerpoint/2010/main" val="3636827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5</a:t>
            </a:fld>
            <a:endParaRPr lang="en-US"/>
          </a:p>
        </p:txBody>
      </p:sp>
    </p:spTree>
    <p:extLst>
      <p:ext uri="{BB962C8B-B14F-4D97-AF65-F5344CB8AC3E}">
        <p14:creationId xmlns:p14="http://schemas.microsoft.com/office/powerpoint/2010/main" val="1469534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6</a:t>
            </a:fld>
            <a:endParaRPr lang="en-US"/>
          </a:p>
        </p:txBody>
      </p:sp>
    </p:spTree>
    <p:extLst>
      <p:ext uri="{BB962C8B-B14F-4D97-AF65-F5344CB8AC3E}">
        <p14:creationId xmlns:p14="http://schemas.microsoft.com/office/powerpoint/2010/main" val="1456349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7</a:t>
            </a:fld>
            <a:endParaRPr lang="en-US"/>
          </a:p>
        </p:txBody>
      </p:sp>
    </p:spTree>
    <p:extLst>
      <p:ext uri="{BB962C8B-B14F-4D97-AF65-F5344CB8AC3E}">
        <p14:creationId xmlns:p14="http://schemas.microsoft.com/office/powerpoint/2010/main" val="1324505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UV </a:t>
            </a:r>
            <a:r>
              <a:rPr lang="en-US" dirty="0" err="1"/>
              <a:t>betonen</a:t>
            </a:r>
            <a:r>
              <a:rPr lang="en-US" dirty="0"/>
              <a:t> </a:t>
            </a:r>
            <a:r>
              <a:rPr lang="en-US" dirty="0">
                <a:sym typeface="Wingdings" panose="05000000000000000000" pitchFamily="2" charset="2"/>
              </a:rPr>
              <a:t> bandgap</a:t>
            </a:r>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8</a:t>
            </a:fld>
            <a:endParaRPr lang="en-US"/>
          </a:p>
        </p:txBody>
      </p:sp>
    </p:spTree>
    <p:extLst>
      <p:ext uri="{BB962C8B-B14F-4D97-AF65-F5344CB8AC3E}">
        <p14:creationId xmlns:p14="http://schemas.microsoft.com/office/powerpoint/2010/main" val="3685889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83F5079-8B11-4DFC-A097-F8F85C051D86}" type="slidenum">
              <a:rPr lang="en-US" smtClean="0"/>
              <a:t>9</a:t>
            </a:fld>
            <a:endParaRPr lang="en-US"/>
          </a:p>
        </p:txBody>
      </p:sp>
    </p:spTree>
    <p:extLst>
      <p:ext uri="{BB962C8B-B14F-4D97-AF65-F5344CB8AC3E}">
        <p14:creationId xmlns:p14="http://schemas.microsoft.com/office/powerpoint/2010/main" val="2073057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F18A51-322D-4107-90FF-DE44C0349CDF}"/>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4CE2A477-4F45-40F8-B1B8-78AE23F375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7B7AA9EE-6A4D-41B5-946A-86441D4B1E46}"/>
              </a:ext>
            </a:extLst>
          </p:cNvPr>
          <p:cNvSpPr>
            <a:spLocks noGrp="1"/>
          </p:cNvSpPr>
          <p:nvPr>
            <p:ph type="dt" sz="half" idx="10"/>
          </p:nvPr>
        </p:nvSpPr>
        <p:spPr/>
        <p:txBody>
          <a:bodyPr/>
          <a:lstStyle/>
          <a:p>
            <a:fld id="{1D3487DF-7208-4B97-BBC4-498863D8703B}" type="datetime1">
              <a:rPr lang="en-US" smtClean="0"/>
              <a:t>2/24/2022</a:t>
            </a:fld>
            <a:endParaRPr lang="en-US"/>
          </a:p>
        </p:txBody>
      </p:sp>
      <p:sp>
        <p:nvSpPr>
          <p:cNvPr id="5" name="Fußzeilenplatzhalter 4">
            <a:extLst>
              <a:ext uri="{FF2B5EF4-FFF2-40B4-BE49-F238E27FC236}">
                <a16:creationId xmlns:a16="http://schemas.microsoft.com/office/drawing/2014/main" id="{29C6E0B5-B913-484D-BACD-D81B9CF3B53B}"/>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3FCA3A69-1F7E-4205-B6D5-1E7465A89A3C}"/>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3690048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7555E1-08DC-46F9-BA9A-F519FC2932AA}"/>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1630C368-C4CA-4773-8B4C-A1610E98279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FD9CFC3C-C799-4A6D-ACAC-5053A1E46C3A}"/>
              </a:ext>
            </a:extLst>
          </p:cNvPr>
          <p:cNvSpPr>
            <a:spLocks noGrp="1"/>
          </p:cNvSpPr>
          <p:nvPr>
            <p:ph type="dt" sz="half" idx="10"/>
          </p:nvPr>
        </p:nvSpPr>
        <p:spPr/>
        <p:txBody>
          <a:bodyPr/>
          <a:lstStyle/>
          <a:p>
            <a:fld id="{68B2BC09-D7A6-4544-86B3-D6D79DB178F9}" type="datetime1">
              <a:rPr lang="en-US" smtClean="0"/>
              <a:t>2/24/2022</a:t>
            </a:fld>
            <a:endParaRPr lang="en-US"/>
          </a:p>
        </p:txBody>
      </p:sp>
      <p:sp>
        <p:nvSpPr>
          <p:cNvPr id="5" name="Fußzeilenplatzhalter 4">
            <a:extLst>
              <a:ext uri="{FF2B5EF4-FFF2-40B4-BE49-F238E27FC236}">
                <a16:creationId xmlns:a16="http://schemas.microsoft.com/office/drawing/2014/main" id="{36048A06-7BD6-4C9B-878B-CED28F2B0B85}"/>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2F5E54CF-E3B7-4FCB-A6F9-9CEBE6A0BC08}"/>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1419410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9E8BF2E-441C-474D-85B7-BEA5C2F7A65D}"/>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25675BF1-96FB-4F28-AE2F-96005829711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500B2CB9-121E-417D-894F-03C551EF4660}"/>
              </a:ext>
            </a:extLst>
          </p:cNvPr>
          <p:cNvSpPr>
            <a:spLocks noGrp="1"/>
          </p:cNvSpPr>
          <p:nvPr>
            <p:ph type="dt" sz="half" idx="10"/>
          </p:nvPr>
        </p:nvSpPr>
        <p:spPr/>
        <p:txBody>
          <a:bodyPr/>
          <a:lstStyle/>
          <a:p>
            <a:fld id="{00B8EF5B-7DDD-4411-B0EC-444D96A447DF}" type="datetime1">
              <a:rPr lang="en-US" smtClean="0"/>
              <a:t>2/24/2022</a:t>
            </a:fld>
            <a:endParaRPr lang="en-US"/>
          </a:p>
        </p:txBody>
      </p:sp>
      <p:sp>
        <p:nvSpPr>
          <p:cNvPr id="5" name="Fußzeilenplatzhalter 4">
            <a:extLst>
              <a:ext uri="{FF2B5EF4-FFF2-40B4-BE49-F238E27FC236}">
                <a16:creationId xmlns:a16="http://schemas.microsoft.com/office/drawing/2014/main" id="{50D1E13D-0A23-4195-A215-ECCD32CFB494}"/>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D66E1DB5-3166-45C4-9EF2-EE810D688AA5}"/>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1721521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DA5628-387A-493A-AD61-E375B64E2404}"/>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2776617-2EB4-4D69-ACEF-14FAE8CC9EC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E64E3BF8-4772-4E5C-915B-0D8625A92CAF}"/>
              </a:ext>
            </a:extLst>
          </p:cNvPr>
          <p:cNvSpPr>
            <a:spLocks noGrp="1"/>
          </p:cNvSpPr>
          <p:nvPr>
            <p:ph type="dt" sz="half" idx="10"/>
          </p:nvPr>
        </p:nvSpPr>
        <p:spPr/>
        <p:txBody>
          <a:bodyPr/>
          <a:lstStyle/>
          <a:p>
            <a:fld id="{C897B553-587C-49F0-A2A2-5B1328916B72}" type="datetime1">
              <a:rPr lang="en-US" smtClean="0"/>
              <a:t>2/24/2022</a:t>
            </a:fld>
            <a:endParaRPr lang="en-US"/>
          </a:p>
        </p:txBody>
      </p:sp>
      <p:sp>
        <p:nvSpPr>
          <p:cNvPr id="5" name="Fußzeilenplatzhalter 4">
            <a:extLst>
              <a:ext uri="{FF2B5EF4-FFF2-40B4-BE49-F238E27FC236}">
                <a16:creationId xmlns:a16="http://schemas.microsoft.com/office/drawing/2014/main" id="{B4FA4D77-2CD7-4E67-A333-A7ADC12E9EE1}"/>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D7CC74FA-0C41-49C1-A6DD-4C75A9093374}"/>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250696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F66D59-7E7C-4FF9-8B6B-5CD4193B6080}"/>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E6330B0F-1C38-4B88-AC26-25D765E42A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D68F2EF-179F-4383-B12B-650529CCC6B6}"/>
              </a:ext>
            </a:extLst>
          </p:cNvPr>
          <p:cNvSpPr>
            <a:spLocks noGrp="1"/>
          </p:cNvSpPr>
          <p:nvPr>
            <p:ph type="dt" sz="half" idx="10"/>
          </p:nvPr>
        </p:nvSpPr>
        <p:spPr/>
        <p:txBody>
          <a:bodyPr/>
          <a:lstStyle/>
          <a:p>
            <a:fld id="{4CD07E25-37E6-421A-B797-920329093DD3}" type="datetime1">
              <a:rPr lang="en-US" smtClean="0"/>
              <a:t>2/24/2022</a:t>
            </a:fld>
            <a:endParaRPr lang="en-US"/>
          </a:p>
        </p:txBody>
      </p:sp>
      <p:sp>
        <p:nvSpPr>
          <p:cNvPr id="5" name="Fußzeilenplatzhalter 4">
            <a:extLst>
              <a:ext uri="{FF2B5EF4-FFF2-40B4-BE49-F238E27FC236}">
                <a16:creationId xmlns:a16="http://schemas.microsoft.com/office/drawing/2014/main" id="{6178B191-815D-4BC3-AFEE-675CDCCBA622}"/>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7DF87426-C989-485D-8FF2-E5FED2DE8FC9}"/>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4185964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767D3B-3F12-4369-864E-3A202017C989}"/>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64FB9810-DD7D-4CD2-B89D-2C1C797F406B}"/>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06514D47-90AB-4C10-9ABF-8B3BF35E8202}"/>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C15E343C-B3C4-470F-B8D2-7FF4B42FDAEE}"/>
              </a:ext>
            </a:extLst>
          </p:cNvPr>
          <p:cNvSpPr>
            <a:spLocks noGrp="1"/>
          </p:cNvSpPr>
          <p:nvPr>
            <p:ph type="dt" sz="half" idx="10"/>
          </p:nvPr>
        </p:nvSpPr>
        <p:spPr/>
        <p:txBody>
          <a:bodyPr/>
          <a:lstStyle/>
          <a:p>
            <a:fld id="{655072F5-5457-4609-AB6F-65274B5F136C}" type="datetime1">
              <a:rPr lang="en-US" smtClean="0"/>
              <a:t>2/24/2022</a:t>
            </a:fld>
            <a:endParaRPr lang="en-US"/>
          </a:p>
        </p:txBody>
      </p:sp>
      <p:sp>
        <p:nvSpPr>
          <p:cNvPr id="6" name="Fußzeilenplatzhalter 5">
            <a:extLst>
              <a:ext uri="{FF2B5EF4-FFF2-40B4-BE49-F238E27FC236}">
                <a16:creationId xmlns:a16="http://schemas.microsoft.com/office/drawing/2014/main" id="{273C3ABF-84D8-4087-88B8-09D68D97D1F8}"/>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4759051E-6683-4FE6-913A-8EA844435D0D}"/>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2096911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DB431C-5EA4-46CB-AD44-E2F2104CFB80}"/>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84D1F548-915C-4B6F-9EA0-60E00C509B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3FC401E-9A41-44FB-BBD0-2281031C779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C84B9F5D-4D8D-4171-8590-36D3A049D1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3DD8778-48A0-435F-8725-3768A5FE3D9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4CDC04C9-12B0-4A62-B39C-7FBC9C2BA001}"/>
              </a:ext>
            </a:extLst>
          </p:cNvPr>
          <p:cNvSpPr>
            <a:spLocks noGrp="1"/>
          </p:cNvSpPr>
          <p:nvPr>
            <p:ph type="dt" sz="half" idx="10"/>
          </p:nvPr>
        </p:nvSpPr>
        <p:spPr/>
        <p:txBody>
          <a:bodyPr/>
          <a:lstStyle/>
          <a:p>
            <a:fld id="{D97EAA1C-F830-428D-9A31-114A90A3EDB5}" type="datetime1">
              <a:rPr lang="en-US" smtClean="0"/>
              <a:t>2/24/2022</a:t>
            </a:fld>
            <a:endParaRPr lang="en-US"/>
          </a:p>
        </p:txBody>
      </p:sp>
      <p:sp>
        <p:nvSpPr>
          <p:cNvPr id="8" name="Fußzeilenplatzhalter 7">
            <a:extLst>
              <a:ext uri="{FF2B5EF4-FFF2-40B4-BE49-F238E27FC236}">
                <a16:creationId xmlns:a16="http://schemas.microsoft.com/office/drawing/2014/main" id="{74008075-D3FC-41BA-9529-4095C9883C3A}"/>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A2885336-637E-48D2-A73E-58AFD748CD89}"/>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3950571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8D2622-8527-45C4-93B6-72758329A0B3}"/>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3DA720EE-CEFB-4588-A557-064F474114D4}"/>
              </a:ext>
            </a:extLst>
          </p:cNvPr>
          <p:cNvSpPr>
            <a:spLocks noGrp="1"/>
          </p:cNvSpPr>
          <p:nvPr>
            <p:ph type="dt" sz="half" idx="10"/>
          </p:nvPr>
        </p:nvSpPr>
        <p:spPr/>
        <p:txBody>
          <a:bodyPr/>
          <a:lstStyle/>
          <a:p>
            <a:fld id="{380A52C0-28D8-4A15-9513-B4C623C058B7}" type="datetime1">
              <a:rPr lang="en-US" smtClean="0"/>
              <a:t>2/24/2022</a:t>
            </a:fld>
            <a:endParaRPr lang="en-US"/>
          </a:p>
        </p:txBody>
      </p:sp>
      <p:sp>
        <p:nvSpPr>
          <p:cNvPr id="4" name="Fußzeilenplatzhalter 3">
            <a:extLst>
              <a:ext uri="{FF2B5EF4-FFF2-40B4-BE49-F238E27FC236}">
                <a16:creationId xmlns:a16="http://schemas.microsoft.com/office/drawing/2014/main" id="{D454A0D6-5911-406F-93EE-BDB766EC97D7}"/>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D78B12CB-D6BB-4539-A3F7-C6AEBE4FB3D9}"/>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99390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DB6E7DD-C287-41B3-8528-FA79EF2B8F18}"/>
              </a:ext>
            </a:extLst>
          </p:cNvPr>
          <p:cNvSpPr>
            <a:spLocks noGrp="1"/>
          </p:cNvSpPr>
          <p:nvPr>
            <p:ph type="dt" sz="half" idx="10"/>
          </p:nvPr>
        </p:nvSpPr>
        <p:spPr/>
        <p:txBody>
          <a:bodyPr/>
          <a:lstStyle/>
          <a:p>
            <a:fld id="{68E57419-1AFF-4AC0-9E90-E7639D36C85F}" type="datetime1">
              <a:rPr lang="en-US" smtClean="0"/>
              <a:t>2/24/2022</a:t>
            </a:fld>
            <a:endParaRPr lang="en-US"/>
          </a:p>
        </p:txBody>
      </p:sp>
      <p:sp>
        <p:nvSpPr>
          <p:cNvPr id="3" name="Fußzeilenplatzhalter 2">
            <a:extLst>
              <a:ext uri="{FF2B5EF4-FFF2-40B4-BE49-F238E27FC236}">
                <a16:creationId xmlns:a16="http://schemas.microsoft.com/office/drawing/2014/main" id="{279E890C-8684-4CA7-A054-E225EC64D0F9}"/>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817A32AE-A404-42B3-8D5C-703DB1AC87C5}"/>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3947616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2245AB-1CD2-4CE0-A7BF-B0C63209542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7A3639FE-D535-4989-A037-2FDDEFA8D2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D18DD3E5-30B7-4131-92A3-D3F3802A78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0A35AE8-471F-4808-90BD-847C16AF76A3}"/>
              </a:ext>
            </a:extLst>
          </p:cNvPr>
          <p:cNvSpPr>
            <a:spLocks noGrp="1"/>
          </p:cNvSpPr>
          <p:nvPr>
            <p:ph type="dt" sz="half" idx="10"/>
          </p:nvPr>
        </p:nvSpPr>
        <p:spPr/>
        <p:txBody>
          <a:bodyPr/>
          <a:lstStyle/>
          <a:p>
            <a:fld id="{8CE4AD14-046B-4228-9AEA-79CC98511C04}" type="datetime1">
              <a:rPr lang="en-US" smtClean="0"/>
              <a:t>2/24/2022</a:t>
            </a:fld>
            <a:endParaRPr lang="en-US"/>
          </a:p>
        </p:txBody>
      </p:sp>
      <p:sp>
        <p:nvSpPr>
          <p:cNvPr id="6" name="Fußzeilenplatzhalter 5">
            <a:extLst>
              <a:ext uri="{FF2B5EF4-FFF2-40B4-BE49-F238E27FC236}">
                <a16:creationId xmlns:a16="http://schemas.microsoft.com/office/drawing/2014/main" id="{6216B8DC-0CCD-41DD-BFDE-AA3500F3BFE7}"/>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376A0289-202B-4DA3-B9AD-90CF5E6B0894}"/>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3944240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082E83-3948-4817-B3B0-3ED0D67B12A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1C03462B-688B-48E4-A66C-92C872A516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16662253-92C9-438C-A60C-6131A54DEF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0746217-D1B2-41D6-AEE5-030DA1E1C5E1}"/>
              </a:ext>
            </a:extLst>
          </p:cNvPr>
          <p:cNvSpPr>
            <a:spLocks noGrp="1"/>
          </p:cNvSpPr>
          <p:nvPr>
            <p:ph type="dt" sz="half" idx="10"/>
          </p:nvPr>
        </p:nvSpPr>
        <p:spPr/>
        <p:txBody>
          <a:bodyPr/>
          <a:lstStyle/>
          <a:p>
            <a:fld id="{55D05B55-80C5-4490-90A0-36C4F5F8DF7D}" type="datetime1">
              <a:rPr lang="en-US" smtClean="0"/>
              <a:t>2/24/2022</a:t>
            </a:fld>
            <a:endParaRPr lang="en-US"/>
          </a:p>
        </p:txBody>
      </p:sp>
      <p:sp>
        <p:nvSpPr>
          <p:cNvPr id="6" name="Fußzeilenplatzhalter 5">
            <a:extLst>
              <a:ext uri="{FF2B5EF4-FFF2-40B4-BE49-F238E27FC236}">
                <a16:creationId xmlns:a16="http://schemas.microsoft.com/office/drawing/2014/main" id="{95AE982E-F916-45E6-BFA1-1285D84A8691}"/>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EA843887-D6AA-4522-8CE5-FD539472DCEB}"/>
              </a:ext>
            </a:extLst>
          </p:cNvPr>
          <p:cNvSpPr>
            <a:spLocks noGrp="1"/>
          </p:cNvSpPr>
          <p:nvPr>
            <p:ph type="sldNum" sz="quarter" idx="12"/>
          </p:nvPr>
        </p:nvSpPr>
        <p:spPr/>
        <p:txBody>
          <a:bodyPr/>
          <a:lstStyle/>
          <a:p>
            <a:fld id="{873EE688-B118-4FC0-9946-2F65BBA22B4A}" type="slidenum">
              <a:rPr lang="en-US" smtClean="0"/>
              <a:t>‹Nr.›</a:t>
            </a:fld>
            <a:endParaRPr lang="en-US"/>
          </a:p>
        </p:txBody>
      </p:sp>
    </p:spTree>
    <p:extLst>
      <p:ext uri="{BB962C8B-B14F-4D97-AF65-F5344CB8AC3E}">
        <p14:creationId xmlns:p14="http://schemas.microsoft.com/office/powerpoint/2010/main" val="73630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4825CE9-B3D8-491D-B10B-B15F9302D88D}"/>
              </a:ext>
            </a:extLst>
          </p:cNvPr>
          <p:cNvSpPr>
            <a:spLocks noGrp="1"/>
          </p:cNvSpPr>
          <p:nvPr>
            <p:ph type="title"/>
          </p:nvPr>
        </p:nvSpPr>
        <p:spPr>
          <a:xfrm>
            <a:off x="345926" y="0"/>
            <a:ext cx="5980329" cy="977038"/>
          </a:xfrm>
          <a:prstGeom prst="rect">
            <a:avLst/>
          </a:prstGeom>
          <a:solidFill>
            <a:schemeClr val="bg1"/>
          </a:solidFill>
        </p:spPr>
        <p:txBody>
          <a:bodyPr vert="horz" lIns="91440" tIns="45720" rIns="91440" bIns="45720" rtlCol="0" anchor="ctr">
            <a:noAutofit/>
          </a:bodyPr>
          <a:lstStyle/>
          <a:p>
            <a:r>
              <a:rPr lang="de-DE" dirty="0"/>
              <a:t>Mastertitelformat bearbeiten</a:t>
            </a:r>
            <a:endParaRPr lang="en-US" dirty="0"/>
          </a:p>
        </p:txBody>
      </p:sp>
      <p:sp>
        <p:nvSpPr>
          <p:cNvPr id="3" name="Textplatzhalter 2">
            <a:extLst>
              <a:ext uri="{FF2B5EF4-FFF2-40B4-BE49-F238E27FC236}">
                <a16:creationId xmlns:a16="http://schemas.microsoft.com/office/drawing/2014/main" id="{64F81057-8F07-4EAF-9FC0-681B1648EA36}"/>
              </a:ext>
            </a:extLst>
          </p:cNvPr>
          <p:cNvSpPr>
            <a:spLocks noGrp="1"/>
          </p:cNvSpPr>
          <p:nvPr>
            <p:ph type="body" idx="1"/>
          </p:nvPr>
        </p:nvSpPr>
        <p:spPr>
          <a:xfrm>
            <a:off x="345926" y="977038"/>
            <a:ext cx="11500148" cy="5199925"/>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umsplatzhalter 3">
            <a:extLst>
              <a:ext uri="{FF2B5EF4-FFF2-40B4-BE49-F238E27FC236}">
                <a16:creationId xmlns:a16="http://schemas.microsoft.com/office/drawing/2014/main" id="{D6C17917-2AFF-4CD2-B8B9-930D114D9D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639DC-B0C2-4728-9E5C-4DF8DD065746}" type="datetime1">
              <a:rPr lang="en-US" smtClean="0"/>
              <a:t>2/24/2022</a:t>
            </a:fld>
            <a:endParaRPr lang="en-US"/>
          </a:p>
        </p:txBody>
      </p:sp>
      <p:sp>
        <p:nvSpPr>
          <p:cNvPr id="5" name="Fußzeilenplatzhalter 4">
            <a:extLst>
              <a:ext uri="{FF2B5EF4-FFF2-40B4-BE49-F238E27FC236}">
                <a16:creationId xmlns:a16="http://schemas.microsoft.com/office/drawing/2014/main" id="{2C2AD196-84B5-4A37-B1D9-B89554D4B4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F2B38424-ECF2-47BF-A2C8-94EB9F6979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EE688-B118-4FC0-9946-2F65BBA22B4A}" type="slidenum">
              <a:rPr lang="en-US" smtClean="0"/>
              <a:t>‹Nr.›</a:t>
            </a:fld>
            <a:endParaRPr lang="en-US"/>
          </a:p>
        </p:txBody>
      </p:sp>
      <p:pic>
        <p:nvPicPr>
          <p:cNvPr id="8" name="Grafik 7" descr="Ein Bild, das Text, Geschirr, Teller, ClipArt enthält.&#10;&#10;Automatisch generierte Beschreibung">
            <a:extLst>
              <a:ext uri="{FF2B5EF4-FFF2-40B4-BE49-F238E27FC236}">
                <a16:creationId xmlns:a16="http://schemas.microsoft.com/office/drawing/2014/main" id="{AEDA6A9C-2BCD-4EBD-8BFD-108BADA2BC4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448800" y="9172"/>
            <a:ext cx="2397274" cy="709141"/>
          </a:xfrm>
          <a:prstGeom prst="rect">
            <a:avLst/>
          </a:prstGeom>
          <a:ln>
            <a:solidFill>
              <a:schemeClr val="bg1"/>
            </a:solidFill>
          </a:ln>
        </p:spPr>
      </p:pic>
      <p:pic>
        <p:nvPicPr>
          <p:cNvPr id="10" name="Grafik 9">
            <a:extLst>
              <a:ext uri="{FF2B5EF4-FFF2-40B4-BE49-F238E27FC236}">
                <a16:creationId xmlns:a16="http://schemas.microsoft.com/office/drawing/2014/main" id="{2EDD89D4-619B-4173-A74E-D0A0B2DF6F05}"/>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789608" y="39328"/>
            <a:ext cx="1610032" cy="712485"/>
          </a:xfrm>
          <a:prstGeom prst="rect">
            <a:avLst/>
          </a:prstGeom>
          <a:ln>
            <a:solidFill>
              <a:schemeClr val="bg1"/>
            </a:solidFill>
          </a:ln>
        </p:spPr>
      </p:pic>
    </p:spTree>
    <p:extLst>
      <p:ext uri="{BB962C8B-B14F-4D97-AF65-F5344CB8AC3E}">
        <p14:creationId xmlns:p14="http://schemas.microsoft.com/office/powerpoint/2010/main" val="2395749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B3843E-CBB8-4B35-A0EA-96C723322483}"/>
              </a:ext>
            </a:extLst>
          </p:cNvPr>
          <p:cNvSpPr>
            <a:spLocks noGrp="1"/>
          </p:cNvSpPr>
          <p:nvPr>
            <p:ph type="ctrTitle"/>
          </p:nvPr>
        </p:nvSpPr>
        <p:spPr/>
        <p:txBody>
          <a:bodyPr/>
          <a:lstStyle/>
          <a:p>
            <a:r>
              <a:rPr lang="en-GB" dirty="0"/>
              <a:t>Wide-bandgap material Silicon-Carbide (SiC) as high-rate particle detector</a:t>
            </a:r>
            <a:endParaRPr lang="en-US" dirty="0"/>
          </a:p>
        </p:txBody>
      </p:sp>
      <p:sp>
        <p:nvSpPr>
          <p:cNvPr id="3" name="Untertitel 2">
            <a:extLst>
              <a:ext uri="{FF2B5EF4-FFF2-40B4-BE49-F238E27FC236}">
                <a16:creationId xmlns:a16="http://schemas.microsoft.com/office/drawing/2014/main" id="{046D2712-3354-4F63-B7CD-7BFF9A497B49}"/>
              </a:ext>
            </a:extLst>
          </p:cNvPr>
          <p:cNvSpPr>
            <a:spLocks noGrp="1"/>
          </p:cNvSpPr>
          <p:nvPr>
            <p:ph type="subTitle" idx="1"/>
          </p:nvPr>
        </p:nvSpPr>
        <p:spPr/>
        <p:txBody>
          <a:bodyPr/>
          <a:lstStyle/>
          <a:p>
            <a:endParaRPr lang="en-US" dirty="0"/>
          </a:p>
          <a:p>
            <a:r>
              <a:rPr lang="en-US" dirty="0"/>
              <a:t>Philipp Gaggl</a:t>
            </a:r>
          </a:p>
        </p:txBody>
      </p:sp>
    </p:spTree>
    <p:extLst>
      <p:ext uri="{BB962C8B-B14F-4D97-AF65-F5344CB8AC3E}">
        <p14:creationId xmlns:p14="http://schemas.microsoft.com/office/powerpoint/2010/main" val="736185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0"/>
            <a:ext cx="7394576" cy="977038"/>
          </a:xfrm>
        </p:spPr>
        <p:txBody>
          <a:bodyPr/>
          <a:lstStyle/>
          <a:p>
            <a:r>
              <a:rPr lang="en-US" dirty="0"/>
              <a:t>M</a:t>
            </a:r>
            <a:r>
              <a:rPr lang="en-US" sz="4400" dirty="0"/>
              <a:t>easurements</a:t>
            </a:r>
            <a:r>
              <a:rPr lang="de-DE" sz="4400"/>
              <a:t>: </a:t>
            </a:r>
            <a:r>
              <a:rPr lang="de-DE"/>
              <a:t>Ion Beam</a:t>
            </a:r>
            <a:endParaRPr lang="en-US" sz="4400" dirty="0"/>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10</a:t>
            </a:fld>
            <a:endParaRPr lang="en-US"/>
          </a:p>
        </p:txBody>
      </p:sp>
      <p:sp>
        <p:nvSpPr>
          <p:cNvPr id="9" name="Textfeld 8">
            <a:extLst>
              <a:ext uri="{FF2B5EF4-FFF2-40B4-BE49-F238E27FC236}">
                <a16:creationId xmlns:a16="http://schemas.microsoft.com/office/drawing/2014/main" id="{B5A6FDA1-A404-43A4-8AA1-EC23FF808B3F}"/>
              </a:ext>
            </a:extLst>
          </p:cNvPr>
          <p:cNvSpPr txBox="1"/>
          <p:nvPr/>
        </p:nvSpPr>
        <p:spPr>
          <a:xfrm>
            <a:off x="333153" y="6362936"/>
            <a:ext cx="930717" cy="307777"/>
          </a:xfrm>
          <a:prstGeom prst="rect">
            <a:avLst/>
          </a:prstGeom>
          <a:noFill/>
        </p:spPr>
        <p:txBody>
          <a:bodyPr wrap="square" rtlCol="0">
            <a:spAutoFit/>
          </a:bodyPr>
          <a:lstStyle/>
          <a:p>
            <a:r>
              <a:rPr lang="en-US" sz="1400" dirty="0"/>
              <a:t>[2, 3]</a:t>
            </a:r>
          </a:p>
        </p:txBody>
      </p:sp>
      <p:sp>
        <p:nvSpPr>
          <p:cNvPr id="16" name="Inhaltsplatzhalter 2">
            <a:extLst>
              <a:ext uri="{FF2B5EF4-FFF2-40B4-BE49-F238E27FC236}">
                <a16:creationId xmlns:a16="http://schemas.microsoft.com/office/drawing/2014/main" id="{32818598-B767-4840-B4DC-833690D008FF}"/>
              </a:ext>
            </a:extLst>
          </p:cNvPr>
          <p:cNvSpPr txBox="1">
            <a:spLocks/>
          </p:cNvSpPr>
          <p:nvPr/>
        </p:nvSpPr>
        <p:spPr>
          <a:xfrm>
            <a:off x="345926" y="785638"/>
            <a:ext cx="5404148" cy="56248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lnSpc>
                <a:spcPct val="150000"/>
              </a:lnSpc>
              <a:buNone/>
            </a:pPr>
            <a:r>
              <a:rPr lang="en-US" b="1" dirty="0">
                <a:sym typeface="Wingdings" panose="05000000000000000000" pitchFamily="2" charset="2"/>
              </a:rPr>
              <a:t>Planar Diode</a:t>
            </a:r>
          </a:p>
          <a:p>
            <a:pPr>
              <a:lnSpc>
                <a:spcPct val="150000"/>
              </a:lnSpc>
            </a:pPr>
            <a:r>
              <a:rPr lang="en-US" sz="2400" dirty="0">
                <a:sym typeface="Wingdings" panose="05000000000000000000" pitchFamily="2" charset="2"/>
              </a:rPr>
              <a:t>SiC signal triggered by Si signal</a:t>
            </a:r>
          </a:p>
          <a:p>
            <a:pPr>
              <a:lnSpc>
                <a:spcPct val="150000"/>
              </a:lnSpc>
            </a:pPr>
            <a:r>
              <a:rPr lang="en-US" sz="2400" dirty="0">
                <a:sym typeface="Wingdings" panose="05000000000000000000" pitchFamily="2" charset="2"/>
              </a:rPr>
              <a:t>Signals discriminated by comparator</a:t>
            </a:r>
          </a:p>
          <a:p>
            <a:pPr>
              <a:lnSpc>
                <a:spcPct val="150000"/>
              </a:lnSpc>
            </a:pPr>
            <a:r>
              <a:rPr lang="en-US" sz="2400" dirty="0">
                <a:sym typeface="Wingdings" panose="05000000000000000000" pitchFamily="2" charset="2"/>
              </a:rPr>
              <a:t>Counted by an FPGA</a:t>
            </a:r>
          </a:p>
          <a:p>
            <a:pPr lvl="1">
              <a:lnSpc>
                <a:spcPct val="150000"/>
              </a:lnSpc>
            </a:pPr>
            <a:endParaRPr lang="en-US" dirty="0"/>
          </a:p>
        </p:txBody>
      </p:sp>
      <p:sp>
        <p:nvSpPr>
          <p:cNvPr id="17" name="Inhaltsplatzhalter 2">
            <a:extLst>
              <a:ext uri="{FF2B5EF4-FFF2-40B4-BE49-F238E27FC236}">
                <a16:creationId xmlns:a16="http://schemas.microsoft.com/office/drawing/2014/main" id="{0E302ACD-C401-4454-9377-EECD663D568C}"/>
              </a:ext>
            </a:extLst>
          </p:cNvPr>
          <p:cNvSpPr txBox="1">
            <a:spLocks/>
          </p:cNvSpPr>
          <p:nvPr/>
        </p:nvSpPr>
        <p:spPr>
          <a:xfrm>
            <a:off x="6138781" y="785638"/>
            <a:ext cx="5404148" cy="56248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lnSpc>
                <a:spcPct val="150000"/>
              </a:lnSpc>
              <a:buNone/>
            </a:pPr>
            <a:r>
              <a:rPr lang="en-US" b="1" dirty="0">
                <a:sym typeface="Wingdings" panose="05000000000000000000" pitchFamily="2" charset="2"/>
              </a:rPr>
              <a:t>Strip sensor</a:t>
            </a:r>
          </a:p>
          <a:p>
            <a:pPr>
              <a:lnSpc>
                <a:spcPct val="150000"/>
              </a:lnSpc>
            </a:pPr>
            <a:r>
              <a:rPr lang="en-GB" sz="2400" dirty="0">
                <a:sym typeface="Wingdings" panose="05000000000000000000" pitchFamily="2" charset="2"/>
              </a:rPr>
              <a:t>Telescope setup </a:t>
            </a:r>
          </a:p>
          <a:p>
            <a:pPr lvl="1">
              <a:lnSpc>
                <a:spcPct val="150000"/>
              </a:lnSpc>
            </a:pPr>
            <a:r>
              <a:rPr lang="en-GB" sz="2000" dirty="0">
                <a:sym typeface="Wingdings" panose="05000000000000000000" pitchFamily="2" charset="2"/>
              </a:rPr>
              <a:t>Si sensors for output comparison</a:t>
            </a:r>
          </a:p>
          <a:p>
            <a:pPr lvl="1">
              <a:lnSpc>
                <a:spcPct val="150000"/>
              </a:lnSpc>
            </a:pPr>
            <a:r>
              <a:rPr lang="en-GB" sz="2000" dirty="0">
                <a:sym typeface="Wingdings" panose="05000000000000000000" pitchFamily="2" charset="2"/>
              </a:rPr>
              <a:t>Scintillators for event-triggering </a:t>
            </a:r>
          </a:p>
        </p:txBody>
      </p:sp>
      <p:grpSp>
        <p:nvGrpSpPr>
          <p:cNvPr id="19" name="Gruppieren 18">
            <a:extLst>
              <a:ext uri="{FF2B5EF4-FFF2-40B4-BE49-F238E27FC236}">
                <a16:creationId xmlns:a16="http://schemas.microsoft.com/office/drawing/2014/main" id="{8CBE6CD6-EA10-4265-8843-2FE73C31E809}"/>
              </a:ext>
            </a:extLst>
          </p:cNvPr>
          <p:cNvGrpSpPr>
            <a:grpSpLocks noChangeAspect="1"/>
          </p:cNvGrpSpPr>
          <p:nvPr/>
        </p:nvGrpSpPr>
        <p:grpSpPr>
          <a:xfrm>
            <a:off x="7315200" y="3123266"/>
            <a:ext cx="3434315" cy="3170856"/>
            <a:chOff x="5188675" y="709305"/>
            <a:chExt cx="3770859" cy="3481582"/>
          </a:xfrm>
        </p:grpSpPr>
        <p:pic>
          <p:nvPicPr>
            <p:cNvPr id="23" name="Grafik 22">
              <a:extLst>
                <a:ext uri="{FF2B5EF4-FFF2-40B4-BE49-F238E27FC236}">
                  <a16:creationId xmlns:a16="http://schemas.microsoft.com/office/drawing/2014/main" id="{7C46F9B4-ED93-4012-8BE1-37B6E24F0E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8675" y="2832894"/>
              <a:ext cx="3770859" cy="1357993"/>
            </a:xfrm>
            <a:prstGeom prst="rect">
              <a:avLst/>
            </a:prstGeom>
            <a:ln>
              <a:solidFill>
                <a:schemeClr val="tx1"/>
              </a:solidFill>
            </a:ln>
          </p:spPr>
        </p:pic>
        <p:pic>
          <p:nvPicPr>
            <p:cNvPr id="24" name="Grafik 23" descr="Ein Bild, das drinnen enthält.&#10;&#10;Automatisch generierte Beschreibung">
              <a:extLst>
                <a:ext uri="{FF2B5EF4-FFF2-40B4-BE49-F238E27FC236}">
                  <a16:creationId xmlns:a16="http://schemas.microsoft.com/office/drawing/2014/main" id="{9FF4AAED-2EA9-488E-AC93-9016E83D88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8675" y="709305"/>
              <a:ext cx="3770859" cy="2123589"/>
            </a:xfrm>
            <a:prstGeom prst="rect">
              <a:avLst/>
            </a:prstGeom>
            <a:ln>
              <a:solidFill>
                <a:schemeClr val="tx1"/>
              </a:solidFill>
            </a:ln>
          </p:spPr>
        </p:pic>
      </p:grpSp>
      <p:pic>
        <p:nvPicPr>
          <p:cNvPr id="25" name="Grafik 24">
            <a:extLst>
              <a:ext uri="{FF2B5EF4-FFF2-40B4-BE49-F238E27FC236}">
                <a16:creationId xmlns:a16="http://schemas.microsoft.com/office/drawing/2014/main" id="{A7A639A1-ED69-4021-8F1E-B02A8D4D4C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444" y="3540642"/>
            <a:ext cx="5510976" cy="2753480"/>
          </a:xfrm>
          <a:prstGeom prst="rect">
            <a:avLst/>
          </a:prstGeom>
          <a:ln>
            <a:solidFill>
              <a:schemeClr val="tx1"/>
            </a:solidFill>
          </a:ln>
        </p:spPr>
      </p:pic>
      <p:sp>
        <p:nvSpPr>
          <p:cNvPr id="7" name="Rechteck 6">
            <a:extLst>
              <a:ext uri="{FF2B5EF4-FFF2-40B4-BE49-F238E27FC236}">
                <a16:creationId xmlns:a16="http://schemas.microsoft.com/office/drawing/2014/main" id="{AA586B39-EF6D-415D-B354-3CD41C079760}"/>
              </a:ext>
            </a:extLst>
          </p:cNvPr>
          <p:cNvSpPr/>
          <p:nvPr/>
        </p:nvSpPr>
        <p:spPr>
          <a:xfrm>
            <a:off x="172963" y="785638"/>
            <a:ext cx="5750074" cy="5624859"/>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hteck 14">
            <a:extLst>
              <a:ext uri="{FF2B5EF4-FFF2-40B4-BE49-F238E27FC236}">
                <a16:creationId xmlns:a16="http://schemas.microsoft.com/office/drawing/2014/main" id="{AF593AA4-1EB5-4941-8F2A-C1F4E578686F}"/>
              </a:ext>
            </a:extLst>
          </p:cNvPr>
          <p:cNvSpPr/>
          <p:nvPr/>
        </p:nvSpPr>
        <p:spPr>
          <a:xfrm>
            <a:off x="6038708" y="785638"/>
            <a:ext cx="5980329" cy="5624859"/>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6652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11</a:t>
            </a:fld>
            <a:endParaRPr lang="en-US"/>
          </a:p>
        </p:txBody>
      </p:sp>
      <p:sp>
        <p:nvSpPr>
          <p:cNvPr id="11" name="Inhaltsplatzhalter 2">
            <a:extLst>
              <a:ext uri="{FF2B5EF4-FFF2-40B4-BE49-F238E27FC236}">
                <a16:creationId xmlns:a16="http://schemas.microsoft.com/office/drawing/2014/main" id="{CAA994AA-5E9B-43C1-B533-D14FE893CA36}"/>
              </a:ext>
            </a:extLst>
          </p:cNvPr>
          <p:cNvSpPr txBox="1">
            <a:spLocks/>
          </p:cNvSpPr>
          <p:nvPr/>
        </p:nvSpPr>
        <p:spPr>
          <a:xfrm>
            <a:off x="-1" y="785642"/>
            <a:ext cx="7357731"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t>Conducted at MedAustron (Wiener Neustadt)</a:t>
            </a:r>
          </a:p>
          <a:p>
            <a:pPr lvl="1">
              <a:lnSpc>
                <a:spcPct val="150000"/>
              </a:lnSpc>
            </a:pPr>
            <a:r>
              <a:rPr lang="en-US" dirty="0"/>
              <a:t>Cancer treatment center exploiting the </a:t>
            </a:r>
            <a:br>
              <a:rPr lang="en-US" dirty="0"/>
            </a:br>
            <a:r>
              <a:rPr lang="en-US" dirty="0"/>
              <a:t>Bragg-peak of protons and Carbon ions</a:t>
            </a:r>
          </a:p>
          <a:p>
            <a:pPr lvl="1">
              <a:lnSpc>
                <a:spcPct val="150000"/>
              </a:lnSpc>
            </a:pPr>
            <a:r>
              <a:rPr lang="en-US" dirty="0"/>
              <a:t>Available flux settings between 10</a:t>
            </a:r>
            <a:r>
              <a:rPr lang="en-US" baseline="30000" dirty="0"/>
              <a:t>3</a:t>
            </a:r>
            <a:r>
              <a:rPr lang="en-US" dirty="0"/>
              <a:t> - 10</a:t>
            </a:r>
            <a:r>
              <a:rPr lang="en-US" baseline="30000" dirty="0"/>
              <a:t>9</a:t>
            </a:r>
            <a:r>
              <a:rPr lang="en-US" dirty="0"/>
              <a:t> / s</a:t>
            </a:r>
          </a:p>
          <a:p>
            <a:pPr lvl="1">
              <a:lnSpc>
                <a:spcPct val="150000"/>
              </a:lnSpc>
            </a:pPr>
            <a:r>
              <a:rPr lang="en-US" dirty="0"/>
              <a:t>Accessible particle energies </a:t>
            </a:r>
            <a:br>
              <a:rPr lang="en-US" dirty="0"/>
            </a:br>
            <a:r>
              <a:rPr lang="en-US" dirty="0"/>
              <a:t>up to 800 MeV</a:t>
            </a:r>
          </a:p>
          <a:p>
            <a:pPr lvl="1">
              <a:lnSpc>
                <a:spcPct val="150000"/>
              </a:lnSpc>
            </a:pPr>
            <a:r>
              <a:rPr lang="en-US" dirty="0"/>
              <a:t>Allows for experiments at various </a:t>
            </a:r>
            <a:br>
              <a:rPr lang="en-US" dirty="0"/>
            </a:br>
            <a:r>
              <a:rPr lang="en-US" dirty="0"/>
              <a:t>energy depositions</a:t>
            </a:r>
          </a:p>
          <a:p>
            <a:pPr lvl="1">
              <a:lnSpc>
                <a:spcPct val="150000"/>
              </a:lnSpc>
            </a:pPr>
            <a:endParaRPr lang="en-US" dirty="0"/>
          </a:p>
          <a:p>
            <a:pPr lvl="1">
              <a:lnSpc>
                <a:spcPct val="150000"/>
              </a:lnSpc>
            </a:pPr>
            <a:endParaRPr lang="en-US" dirty="0"/>
          </a:p>
        </p:txBody>
      </p:sp>
      <p:sp>
        <p:nvSpPr>
          <p:cNvPr id="14" name="Titel 9">
            <a:extLst>
              <a:ext uri="{FF2B5EF4-FFF2-40B4-BE49-F238E27FC236}">
                <a16:creationId xmlns:a16="http://schemas.microsoft.com/office/drawing/2014/main" id="{8DE5CC76-FE81-451A-B2FA-375C1F2CC1EF}"/>
              </a:ext>
            </a:extLst>
          </p:cNvPr>
          <p:cNvSpPr>
            <a:spLocks noGrp="1"/>
          </p:cNvSpPr>
          <p:nvPr>
            <p:ph type="title"/>
          </p:nvPr>
        </p:nvSpPr>
        <p:spPr>
          <a:xfrm>
            <a:off x="345926" y="0"/>
            <a:ext cx="7543432" cy="977038"/>
          </a:xfrm>
        </p:spPr>
        <p:txBody>
          <a:bodyPr/>
          <a:lstStyle/>
          <a:p>
            <a:r>
              <a:rPr lang="en-US" dirty="0"/>
              <a:t>M</a:t>
            </a:r>
            <a:r>
              <a:rPr lang="en-US" sz="4400" dirty="0"/>
              <a:t>easurements</a:t>
            </a:r>
            <a:r>
              <a:rPr lang="de-DE" sz="4400" dirty="0"/>
              <a:t>: </a:t>
            </a:r>
            <a:r>
              <a:rPr lang="de-DE" dirty="0"/>
              <a:t>Ion Beam</a:t>
            </a:r>
            <a:endParaRPr lang="en-US" dirty="0"/>
          </a:p>
        </p:txBody>
      </p:sp>
      <p:sp>
        <p:nvSpPr>
          <p:cNvPr id="6" name="Textfeld 5">
            <a:extLst>
              <a:ext uri="{FF2B5EF4-FFF2-40B4-BE49-F238E27FC236}">
                <a16:creationId xmlns:a16="http://schemas.microsoft.com/office/drawing/2014/main" id="{003FA795-6372-4D32-9716-C0C8945FA498}"/>
              </a:ext>
            </a:extLst>
          </p:cNvPr>
          <p:cNvSpPr txBox="1"/>
          <p:nvPr/>
        </p:nvSpPr>
        <p:spPr>
          <a:xfrm>
            <a:off x="329609" y="6102724"/>
            <a:ext cx="930717" cy="307777"/>
          </a:xfrm>
          <a:prstGeom prst="rect">
            <a:avLst/>
          </a:prstGeom>
          <a:noFill/>
        </p:spPr>
        <p:txBody>
          <a:bodyPr wrap="square" rtlCol="0">
            <a:spAutoFit/>
          </a:bodyPr>
          <a:lstStyle/>
          <a:p>
            <a:r>
              <a:rPr lang="en-US" sz="1400" dirty="0"/>
              <a:t>[2, 3, 8]</a:t>
            </a:r>
          </a:p>
        </p:txBody>
      </p:sp>
      <p:pic>
        <p:nvPicPr>
          <p:cNvPr id="3" name="Grafik 2">
            <a:extLst>
              <a:ext uri="{FF2B5EF4-FFF2-40B4-BE49-F238E27FC236}">
                <a16:creationId xmlns:a16="http://schemas.microsoft.com/office/drawing/2014/main" id="{21CE0C6F-766E-46B0-A008-2288FCE074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602" y="785642"/>
            <a:ext cx="5650318" cy="2377343"/>
          </a:xfrm>
          <a:prstGeom prst="rect">
            <a:avLst/>
          </a:prstGeom>
          <a:ln>
            <a:solidFill>
              <a:schemeClr val="tx1"/>
            </a:solidFill>
          </a:ln>
        </p:spPr>
      </p:pic>
      <p:pic>
        <p:nvPicPr>
          <p:cNvPr id="15" name="Grafik 14" descr="Ein Bild, das Tisch enthält.&#10;&#10;Automatisch generierte Beschreibung">
            <a:extLst>
              <a:ext uri="{FF2B5EF4-FFF2-40B4-BE49-F238E27FC236}">
                <a16:creationId xmlns:a16="http://schemas.microsoft.com/office/drawing/2014/main" id="{C42D628D-6B06-4FCD-8090-E23D44C1C5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6646" y="3169112"/>
            <a:ext cx="2588274" cy="3241389"/>
          </a:xfrm>
          <a:prstGeom prst="rect">
            <a:avLst/>
          </a:prstGeom>
          <a:ln>
            <a:solidFill>
              <a:schemeClr val="tx1"/>
            </a:solidFill>
          </a:ln>
        </p:spPr>
      </p:pic>
      <p:pic>
        <p:nvPicPr>
          <p:cNvPr id="18" name="Grafik 17">
            <a:extLst>
              <a:ext uri="{FF2B5EF4-FFF2-40B4-BE49-F238E27FC236}">
                <a16:creationId xmlns:a16="http://schemas.microsoft.com/office/drawing/2014/main" id="{B99C3797-37D8-405F-AD06-718AE8971E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7544" y="3169112"/>
            <a:ext cx="4189102" cy="3241869"/>
          </a:xfrm>
          <a:prstGeom prst="rect">
            <a:avLst/>
          </a:prstGeom>
          <a:ln>
            <a:solidFill>
              <a:schemeClr val="tx1"/>
            </a:solidFill>
          </a:ln>
        </p:spPr>
      </p:pic>
    </p:spTree>
    <p:extLst>
      <p:ext uri="{BB962C8B-B14F-4D97-AF65-F5344CB8AC3E}">
        <p14:creationId xmlns:p14="http://schemas.microsoft.com/office/powerpoint/2010/main" val="928759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p:txBody>
          <a:bodyPr/>
          <a:lstStyle/>
          <a:p>
            <a:r>
              <a:rPr lang="en-US" dirty="0"/>
              <a:t>Measurements: Ion Beam</a:t>
            </a:r>
            <a:endParaRPr lang="en-US" sz="4400" dirty="0"/>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12</a:t>
            </a:fld>
            <a:endParaRPr lang="en-US"/>
          </a:p>
        </p:txBody>
      </p:sp>
      <p:sp>
        <p:nvSpPr>
          <p:cNvPr id="9" name="Textfeld 8">
            <a:extLst>
              <a:ext uri="{FF2B5EF4-FFF2-40B4-BE49-F238E27FC236}">
                <a16:creationId xmlns:a16="http://schemas.microsoft.com/office/drawing/2014/main" id="{B5A6FDA1-A404-43A4-8AA1-EC23FF808B3F}"/>
              </a:ext>
            </a:extLst>
          </p:cNvPr>
          <p:cNvSpPr txBox="1"/>
          <p:nvPr/>
        </p:nvSpPr>
        <p:spPr>
          <a:xfrm>
            <a:off x="329609" y="6102724"/>
            <a:ext cx="930717" cy="307777"/>
          </a:xfrm>
          <a:prstGeom prst="rect">
            <a:avLst/>
          </a:prstGeom>
          <a:noFill/>
        </p:spPr>
        <p:txBody>
          <a:bodyPr wrap="square" rtlCol="0">
            <a:spAutoFit/>
          </a:bodyPr>
          <a:lstStyle/>
          <a:p>
            <a:r>
              <a:rPr lang="en-US" sz="1400" dirty="0"/>
              <a:t>[2]</a:t>
            </a:r>
          </a:p>
        </p:txBody>
      </p:sp>
      <p:sp>
        <p:nvSpPr>
          <p:cNvPr id="16" name="Inhaltsplatzhalter 2">
            <a:extLst>
              <a:ext uri="{FF2B5EF4-FFF2-40B4-BE49-F238E27FC236}">
                <a16:creationId xmlns:a16="http://schemas.microsoft.com/office/drawing/2014/main" id="{32818598-B767-4840-B4DC-833690D008FF}"/>
              </a:ext>
            </a:extLst>
          </p:cNvPr>
          <p:cNvSpPr txBox="1">
            <a:spLocks/>
          </p:cNvSpPr>
          <p:nvPr/>
        </p:nvSpPr>
        <p:spPr>
          <a:xfrm>
            <a:off x="-1" y="785642"/>
            <a:ext cx="11862392"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00000"/>
              </a:lnSpc>
            </a:pPr>
            <a:r>
              <a:rPr lang="en-US" dirty="0"/>
              <a:t>Small signal amplitudes of SiC overlap with noise</a:t>
            </a:r>
          </a:p>
          <a:p>
            <a:pPr marL="914400" lvl="2" indent="0">
              <a:lnSpc>
                <a:spcPct val="100000"/>
              </a:lnSpc>
              <a:buNone/>
            </a:pPr>
            <a:r>
              <a:rPr lang="en-US" dirty="0">
                <a:sym typeface="Wingdings" panose="05000000000000000000" pitchFamily="2" charset="2"/>
              </a:rPr>
              <a:t> Effective filtering using minimal samples above threshold  </a:t>
            </a:r>
            <a:endParaRPr lang="en-US" dirty="0"/>
          </a:p>
          <a:p>
            <a:pPr lvl="1">
              <a:lnSpc>
                <a:spcPct val="100000"/>
              </a:lnSpc>
            </a:pPr>
            <a:r>
              <a:rPr lang="en-US" dirty="0">
                <a:sym typeface="Wingdings" panose="05000000000000000000" pitchFamily="2" charset="2"/>
              </a:rPr>
              <a:t>Ionization energy determined via comparison with Si-results</a:t>
            </a:r>
          </a:p>
          <a:p>
            <a:pPr marL="914400" lvl="2" indent="0">
              <a:lnSpc>
                <a:spcPct val="100000"/>
              </a:lnSpc>
              <a:buNone/>
            </a:pPr>
            <a:r>
              <a:rPr lang="en-US" dirty="0">
                <a:sym typeface="Wingdings" panose="05000000000000000000" pitchFamily="2" charset="2"/>
              </a:rPr>
              <a:t> 5.85 eV; literature: 5 - 8 eV </a:t>
            </a:r>
            <a:r>
              <a:rPr lang="en-US" baseline="30000" dirty="0">
                <a:sym typeface="Wingdings" panose="05000000000000000000" pitchFamily="2" charset="2"/>
              </a:rPr>
              <a:t>[9, 10, 11]</a:t>
            </a:r>
            <a:endParaRPr lang="en-US" dirty="0">
              <a:sym typeface="Wingdings" panose="05000000000000000000" pitchFamily="2" charset="2"/>
            </a:endParaRPr>
          </a:p>
          <a:p>
            <a:pPr lvl="1">
              <a:lnSpc>
                <a:spcPct val="100000"/>
              </a:lnSpc>
            </a:pPr>
            <a:r>
              <a:rPr lang="en-US" dirty="0">
                <a:sym typeface="Wingdings" panose="05000000000000000000" pitchFamily="2" charset="2"/>
              </a:rPr>
              <a:t>Results normalized to sensor thickness and </a:t>
            </a:r>
            <a:br>
              <a:rPr lang="en-US" dirty="0">
                <a:sym typeface="Wingdings" panose="05000000000000000000" pitchFamily="2" charset="2"/>
              </a:rPr>
            </a:br>
            <a:r>
              <a:rPr lang="en-US" dirty="0">
                <a:sym typeface="Wingdings" panose="05000000000000000000" pitchFamily="2" charset="2"/>
              </a:rPr>
              <a:t>MIP-charge generation equivalent </a:t>
            </a:r>
          </a:p>
          <a:p>
            <a:pPr marL="914400" lvl="2" indent="0">
              <a:lnSpc>
                <a:spcPct val="100000"/>
              </a:lnSpc>
              <a:buNone/>
            </a:pPr>
            <a:r>
              <a:rPr lang="en-US" dirty="0">
                <a:sym typeface="Wingdings" panose="05000000000000000000" pitchFamily="2" charset="2"/>
              </a:rPr>
              <a:t> One MIP generates 57.1 e/h pairs per μm SiC; literature: 55 </a:t>
            </a:r>
            <a:r>
              <a:rPr lang="en-US" baseline="30000" dirty="0">
                <a:sym typeface="Wingdings" panose="05000000000000000000" pitchFamily="2" charset="2"/>
              </a:rPr>
              <a:t>[12]</a:t>
            </a:r>
            <a:endParaRPr lang="en-US" dirty="0">
              <a:sym typeface="Wingdings" panose="05000000000000000000" pitchFamily="2" charset="2"/>
            </a:endParaRPr>
          </a:p>
          <a:p>
            <a:pPr lvl="1">
              <a:lnSpc>
                <a:spcPct val="100000"/>
              </a:lnSpc>
            </a:pPr>
            <a:endParaRPr lang="en-US" dirty="0"/>
          </a:p>
        </p:txBody>
      </p:sp>
      <p:grpSp>
        <p:nvGrpSpPr>
          <p:cNvPr id="10" name="Gruppieren 9">
            <a:extLst>
              <a:ext uri="{FF2B5EF4-FFF2-40B4-BE49-F238E27FC236}">
                <a16:creationId xmlns:a16="http://schemas.microsoft.com/office/drawing/2014/main" id="{93AF8CF6-D0A0-481C-9A12-5E851AD4ABAA}"/>
              </a:ext>
            </a:extLst>
          </p:cNvPr>
          <p:cNvGrpSpPr/>
          <p:nvPr/>
        </p:nvGrpSpPr>
        <p:grpSpPr>
          <a:xfrm>
            <a:off x="329609" y="3894285"/>
            <a:ext cx="11532782" cy="2208439"/>
            <a:chOff x="329609" y="3894285"/>
            <a:chExt cx="11532782" cy="2208439"/>
          </a:xfrm>
        </p:grpSpPr>
        <p:grpSp>
          <p:nvGrpSpPr>
            <p:cNvPr id="8" name="Gruppieren 7">
              <a:extLst>
                <a:ext uri="{FF2B5EF4-FFF2-40B4-BE49-F238E27FC236}">
                  <a16:creationId xmlns:a16="http://schemas.microsoft.com/office/drawing/2014/main" id="{CBF6D8C9-F066-4C43-954E-F11F373CD4C3}"/>
                </a:ext>
              </a:extLst>
            </p:cNvPr>
            <p:cNvGrpSpPr>
              <a:grpSpLocks noChangeAspect="1"/>
            </p:cNvGrpSpPr>
            <p:nvPr/>
          </p:nvGrpSpPr>
          <p:grpSpPr>
            <a:xfrm>
              <a:off x="329609" y="3894285"/>
              <a:ext cx="11532782" cy="2208439"/>
              <a:chOff x="345808" y="3428999"/>
              <a:chExt cx="9633542" cy="1844749"/>
            </a:xfrm>
          </p:grpSpPr>
          <p:pic>
            <p:nvPicPr>
              <p:cNvPr id="12" name="Grafik 11">
                <a:extLst>
                  <a:ext uri="{FF2B5EF4-FFF2-40B4-BE49-F238E27FC236}">
                    <a16:creationId xmlns:a16="http://schemas.microsoft.com/office/drawing/2014/main" id="{C086FFBD-B058-44A6-9F61-6A6CD7D331CF}"/>
                  </a:ext>
                </a:extLst>
              </p:cNvPr>
              <p:cNvPicPr>
                <a:picLocks noChangeAspect="1"/>
              </p:cNvPicPr>
              <p:nvPr/>
            </p:nvPicPr>
            <p:blipFill rotWithShape="1">
              <a:blip r:embed="rId3">
                <a:extLst>
                  <a:ext uri="{28A0092B-C50C-407E-A947-70E740481C1C}">
                    <a14:useLocalDpi xmlns:a14="http://schemas.microsoft.com/office/drawing/2010/main" val="0"/>
                  </a:ext>
                </a:extLst>
              </a:blip>
              <a:srcRect r="52157"/>
              <a:stretch/>
            </p:blipFill>
            <p:spPr>
              <a:xfrm>
                <a:off x="345808" y="3428999"/>
                <a:ext cx="4796615" cy="1844749"/>
              </a:xfrm>
              <a:prstGeom prst="rect">
                <a:avLst/>
              </a:prstGeom>
              <a:ln>
                <a:solidFill>
                  <a:schemeClr val="tx1"/>
                </a:solidFill>
              </a:ln>
            </p:spPr>
          </p:pic>
          <p:pic>
            <p:nvPicPr>
              <p:cNvPr id="17" name="Grafik 16">
                <a:extLst>
                  <a:ext uri="{FF2B5EF4-FFF2-40B4-BE49-F238E27FC236}">
                    <a16:creationId xmlns:a16="http://schemas.microsoft.com/office/drawing/2014/main" id="{DCFE96CF-4BED-4FB0-BE1B-2BC082BEFCEF}"/>
                  </a:ext>
                </a:extLst>
              </p:cNvPr>
              <p:cNvPicPr>
                <a:picLocks noChangeAspect="1"/>
              </p:cNvPicPr>
              <p:nvPr/>
            </p:nvPicPr>
            <p:blipFill rotWithShape="1">
              <a:blip r:embed="rId3">
                <a:extLst>
                  <a:ext uri="{28A0092B-C50C-407E-A947-70E740481C1C}">
                    <a14:useLocalDpi xmlns:a14="http://schemas.microsoft.com/office/drawing/2010/main" val="0"/>
                  </a:ext>
                </a:extLst>
              </a:blip>
              <a:srcRect l="51787"/>
              <a:stretch/>
            </p:blipFill>
            <p:spPr>
              <a:xfrm>
                <a:off x="5145652" y="3428999"/>
                <a:ext cx="4833698" cy="1844749"/>
              </a:xfrm>
              <a:prstGeom prst="rect">
                <a:avLst/>
              </a:prstGeom>
              <a:ln>
                <a:solidFill>
                  <a:schemeClr val="tx1"/>
                </a:solidFill>
              </a:ln>
            </p:spPr>
          </p:pic>
        </p:grpSp>
        <p:sp>
          <p:nvSpPr>
            <p:cNvPr id="20" name="Textfeld 19">
              <a:extLst>
                <a:ext uri="{FF2B5EF4-FFF2-40B4-BE49-F238E27FC236}">
                  <a16:creationId xmlns:a16="http://schemas.microsoft.com/office/drawing/2014/main" id="{C360371F-2E80-48DF-B3D2-45708EDF8B1C}"/>
                </a:ext>
              </a:extLst>
            </p:cNvPr>
            <p:cNvSpPr txBox="1"/>
            <p:nvPr/>
          </p:nvSpPr>
          <p:spPr>
            <a:xfrm>
              <a:off x="3706415" y="4844615"/>
              <a:ext cx="848309" cy="307777"/>
            </a:xfrm>
            <a:prstGeom prst="rect">
              <a:avLst/>
            </a:prstGeom>
            <a:noFill/>
          </p:spPr>
          <p:txBody>
            <a:bodyPr wrap="none" rtlCol="0">
              <a:spAutoFit/>
            </a:bodyPr>
            <a:lstStyle/>
            <a:p>
              <a:r>
                <a:rPr lang="en-US" sz="1400" b="1" dirty="0"/>
                <a:t>7.02 MIP</a:t>
              </a:r>
            </a:p>
          </p:txBody>
        </p:sp>
        <p:sp>
          <p:nvSpPr>
            <p:cNvPr id="21" name="Textfeld 20">
              <a:extLst>
                <a:ext uri="{FF2B5EF4-FFF2-40B4-BE49-F238E27FC236}">
                  <a16:creationId xmlns:a16="http://schemas.microsoft.com/office/drawing/2014/main" id="{86221524-2046-4C75-9061-CD40B7B8E077}"/>
                </a:ext>
              </a:extLst>
            </p:cNvPr>
            <p:cNvSpPr txBox="1"/>
            <p:nvPr/>
          </p:nvSpPr>
          <p:spPr>
            <a:xfrm>
              <a:off x="2269147" y="5152392"/>
              <a:ext cx="848309" cy="307777"/>
            </a:xfrm>
            <a:prstGeom prst="rect">
              <a:avLst/>
            </a:prstGeom>
            <a:noFill/>
          </p:spPr>
          <p:txBody>
            <a:bodyPr wrap="none" rtlCol="0">
              <a:spAutoFit/>
            </a:bodyPr>
            <a:lstStyle/>
            <a:p>
              <a:r>
                <a:rPr lang="en-US" sz="1400" b="1" dirty="0"/>
                <a:t>3.33 MIP</a:t>
              </a:r>
            </a:p>
          </p:txBody>
        </p:sp>
        <p:sp>
          <p:nvSpPr>
            <p:cNvPr id="22" name="Textfeld 21">
              <a:extLst>
                <a:ext uri="{FF2B5EF4-FFF2-40B4-BE49-F238E27FC236}">
                  <a16:creationId xmlns:a16="http://schemas.microsoft.com/office/drawing/2014/main" id="{C572F044-E322-4877-BC89-2D06629293F5}"/>
                </a:ext>
              </a:extLst>
            </p:cNvPr>
            <p:cNvSpPr txBox="1"/>
            <p:nvPr/>
          </p:nvSpPr>
          <p:spPr>
            <a:xfrm>
              <a:off x="1361491" y="5196407"/>
              <a:ext cx="848309" cy="307777"/>
            </a:xfrm>
            <a:prstGeom prst="rect">
              <a:avLst/>
            </a:prstGeom>
            <a:noFill/>
          </p:spPr>
          <p:txBody>
            <a:bodyPr wrap="none" rtlCol="0">
              <a:spAutoFit/>
            </a:bodyPr>
            <a:lstStyle/>
            <a:p>
              <a:r>
                <a:rPr lang="en-US" sz="1400" b="1" dirty="0"/>
                <a:t>1.25 MIP</a:t>
              </a:r>
            </a:p>
          </p:txBody>
        </p:sp>
      </p:grpSp>
      <p:grpSp>
        <p:nvGrpSpPr>
          <p:cNvPr id="11" name="Gruppieren 10">
            <a:extLst>
              <a:ext uri="{FF2B5EF4-FFF2-40B4-BE49-F238E27FC236}">
                <a16:creationId xmlns:a16="http://schemas.microsoft.com/office/drawing/2014/main" id="{FDDE938B-66CA-4F22-BF29-4BDD9D0D0345}"/>
              </a:ext>
            </a:extLst>
          </p:cNvPr>
          <p:cNvGrpSpPr/>
          <p:nvPr/>
        </p:nvGrpSpPr>
        <p:grpSpPr>
          <a:xfrm>
            <a:off x="8293100" y="1110957"/>
            <a:ext cx="3571224" cy="2783328"/>
            <a:chOff x="8293100" y="1110957"/>
            <a:chExt cx="3571224" cy="2783328"/>
          </a:xfrm>
        </p:grpSpPr>
        <p:pic>
          <p:nvPicPr>
            <p:cNvPr id="15" name="Grafik 14">
              <a:extLst>
                <a:ext uri="{FF2B5EF4-FFF2-40B4-BE49-F238E27FC236}">
                  <a16:creationId xmlns:a16="http://schemas.microsoft.com/office/drawing/2014/main" id="{ABED2766-F217-4373-BA75-8ED997DC1E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3100" y="1110957"/>
              <a:ext cx="3571224" cy="2783328"/>
            </a:xfrm>
            <a:prstGeom prst="rect">
              <a:avLst/>
            </a:prstGeom>
            <a:ln>
              <a:solidFill>
                <a:schemeClr val="tx1"/>
              </a:solidFill>
            </a:ln>
          </p:spPr>
        </p:pic>
        <p:sp>
          <p:nvSpPr>
            <p:cNvPr id="23" name="Textfeld 22">
              <a:extLst>
                <a:ext uri="{FF2B5EF4-FFF2-40B4-BE49-F238E27FC236}">
                  <a16:creationId xmlns:a16="http://schemas.microsoft.com/office/drawing/2014/main" id="{0E37D4F2-4CFD-478C-BE09-DB8BDBF1F221}"/>
                </a:ext>
              </a:extLst>
            </p:cNvPr>
            <p:cNvSpPr txBox="1"/>
            <p:nvPr/>
          </p:nvSpPr>
          <p:spPr>
            <a:xfrm>
              <a:off x="9768891" y="2196840"/>
              <a:ext cx="848309" cy="307777"/>
            </a:xfrm>
            <a:prstGeom prst="rect">
              <a:avLst/>
            </a:prstGeom>
            <a:noFill/>
          </p:spPr>
          <p:txBody>
            <a:bodyPr wrap="none" rtlCol="0">
              <a:spAutoFit/>
            </a:bodyPr>
            <a:lstStyle/>
            <a:p>
              <a:r>
                <a:rPr lang="en-US" sz="1400" b="1" dirty="0"/>
                <a:t>1.25 MIP</a:t>
              </a:r>
            </a:p>
          </p:txBody>
        </p:sp>
      </p:grpSp>
    </p:spTree>
    <p:extLst>
      <p:ext uri="{BB962C8B-B14F-4D97-AF65-F5344CB8AC3E}">
        <p14:creationId xmlns:p14="http://schemas.microsoft.com/office/powerpoint/2010/main" val="3272205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CD44AF68-5986-43B6-B34B-26C2D8976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4362" y="735139"/>
            <a:ext cx="2179732" cy="1882496"/>
          </a:xfrm>
          <a:prstGeom prst="rect">
            <a:avLst/>
          </a:prstGeom>
          <a:ln>
            <a:noFill/>
          </a:ln>
        </p:spPr>
      </p:pic>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p:txBody>
          <a:bodyPr/>
          <a:lstStyle/>
          <a:p>
            <a:r>
              <a:rPr lang="en-US" sz="4400" dirty="0"/>
              <a:t>SiC - LGAD: Challenges</a:t>
            </a:r>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13</a:t>
            </a:fld>
            <a:endParaRPr lang="en-US" dirty="0"/>
          </a:p>
        </p:txBody>
      </p:sp>
      <p:sp>
        <p:nvSpPr>
          <p:cNvPr id="12" name="Textfeld 11">
            <a:extLst>
              <a:ext uri="{FF2B5EF4-FFF2-40B4-BE49-F238E27FC236}">
                <a16:creationId xmlns:a16="http://schemas.microsoft.com/office/drawing/2014/main" id="{A38ED4B3-98E5-42BE-8299-7126FDF55B76}"/>
              </a:ext>
            </a:extLst>
          </p:cNvPr>
          <p:cNvSpPr txBox="1"/>
          <p:nvPr/>
        </p:nvSpPr>
        <p:spPr>
          <a:xfrm>
            <a:off x="329609" y="6102724"/>
            <a:ext cx="930717" cy="307777"/>
          </a:xfrm>
          <a:prstGeom prst="rect">
            <a:avLst/>
          </a:prstGeom>
          <a:noFill/>
        </p:spPr>
        <p:txBody>
          <a:bodyPr wrap="square" rtlCol="0">
            <a:spAutoFit/>
          </a:bodyPr>
          <a:lstStyle/>
          <a:p>
            <a:r>
              <a:rPr lang="en-US" sz="1400" dirty="0"/>
              <a:t>[6]</a:t>
            </a:r>
          </a:p>
        </p:txBody>
      </p:sp>
      <p:sp>
        <p:nvSpPr>
          <p:cNvPr id="14" name="Inhaltsplatzhalter 2">
            <a:extLst>
              <a:ext uri="{FF2B5EF4-FFF2-40B4-BE49-F238E27FC236}">
                <a16:creationId xmlns:a16="http://schemas.microsoft.com/office/drawing/2014/main" id="{DD826D88-8293-4C00-8B22-127BEBD2197E}"/>
              </a:ext>
            </a:extLst>
          </p:cNvPr>
          <p:cNvSpPr txBox="1">
            <a:spLocks/>
          </p:cNvSpPr>
          <p:nvPr/>
        </p:nvSpPr>
        <p:spPr>
          <a:xfrm>
            <a:off x="-1" y="785643"/>
            <a:ext cx="10026503" cy="19028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t>Strong field region realized by additional gain layer </a:t>
            </a:r>
            <a:r>
              <a:rPr lang="en-US" dirty="0">
                <a:sym typeface="Wingdings" panose="05000000000000000000" pitchFamily="2" charset="2"/>
              </a:rPr>
              <a:t> Avalanche effect</a:t>
            </a:r>
          </a:p>
          <a:p>
            <a:pPr lvl="1">
              <a:lnSpc>
                <a:spcPct val="150000"/>
              </a:lnSpc>
            </a:pPr>
            <a:r>
              <a:rPr lang="en-US" dirty="0">
                <a:sym typeface="Wingdings" panose="05000000000000000000" pitchFamily="2" charset="2"/>
              </a:rPr>
              <a:t>Higher signal amplitudes and improved time resolution</a:t>
            </a:r>
          </a:p>
          <a:p>
            <a:pPr lvl="1">
              <a:lnSpc>
                <a:spcPct val="150000"/>
              </a:lnSpc>
            </a:pPr>
            <a:r>
              <a:rPr lang="en-US" dirty="0"/>
              <a:t>Produce SiC-LGAD prototypes in cooperation with CNM</a:t>
            </a:r>
          </a:p>
        </p:txBody>
      </p:sp>
      <p:graphicFrame>
        <p:nvGraphicFramePr>
          <p:cNvPr id="10" name="Tabelle 14">
            <a:extLst>
              <a:ext uri="{FF2B5EF4-FFF2-40B4-BE49-F238E27FC236}">
                <a16:creationId xmlns:a16="http://schemas.microsoft.com/office/drawing/2014/main" id="{5FAE38DC-BCF0-450D-8358-E5A781C51554}"/>
              </a:ext>
            </a:extLst>
          </p:cNvPr>
          <p:cNvGraphicFramePr>
            <a:graphicFrameLocks noGrp="1"/>
          </p:cNvGraphicFramePr>
          <p:nvPr>
            <p:extLst>
              <p:ext uri="{D42A27DB-BD31-4B8C-83A1-F6EECF244321}">
                <p14:modId xmlns:p14="http://schemas.microsoft.com/office/powerpoint/2010/main" val="3337079297"/>
              </p:ext>
            </p:extLst>
          </p:nvPr>
        </p:nvGraphicFramePr>
        <p:xfrm>
          <a:off x="329608" y="2635067"/>
          <a:ext cx="11516464" cy="853440"/>
        </p:xfrm>
        <a:graphic>
          <a:graphicData uri="http://schemas.openxmlformats.org/drawingml/2006/table">
            <a:tbl>
              <a:tblPr firstRow="1" bandRow="1">
                <a:tableStyleId>{5C22544A-7EE6-4342-B048-85BDC9FD1C3A}</a:tableStyleId>
              </a:tblPr>
              <a:tblGrid>
                <a:gridCol w="5758232">
                  <a:extLst>
                    <a:ext uri="{9D8B030D-6E8A-4147-A177-3AD203B41FA5}">
                      <a16:colId xmlns:a16="http://schemas.microsoft.com/office/drawing/2014/main" val="23085760"/>
                    </a:ext>
                  </a:extLst>
                </a:gridCol>
                <a:gridCol w="5758232">
                  <a:extLst>
                    <a:ext uri="{9D8B030D-6E8A-4147-A177-3AD203B41FA5}">
                      <a16:colId xmlns:a16="http://schemas.microsoft.com/office/drawing/2014/main" val="2288347320"/>
                    </a:ext>
                  </a:extLst>
                </a:gridCol>
              </a:tblGrid>
              <a:tr h="370840">
                <a:tc gridSpan="2">
                  <a:txBody>
                    <a:bodyPr/>
                    <a:lstStyle/>
                    <a:p>
                      <a:pPr algn="ctr"/>
                      <a:r>
                        <a:rPr lang="en-US" sz="2400" dirty="0"/>
                        <a:t>Challenge: Low doping activation rate of SiC</a:t>
                      </a:r>
                    </a:p>
                  </a:txBody>
                  <a:tcPr>
                    <a:solidFill>
                      <a:schemeClr val="accent1"/>
                    </a:solidFill>
                  </a:tcPr>
                </a:tc>
                <a:tc hMerge="1">
                  <a:txBody>
                    <a:bodyPr/>
                    <a:lstStyle/>
                    <a:p>
                      <a:endParaRPr lang="en-US" dirty="0"/>
                    </a:p>
                  </a:txBody>
                  <a:tcPr/>
                </a:tc>
                <a:extLst>
                  <a:ext uri="{0D108BD9-81ED-4DB2-BD59-A6C34878D82A}">
                    <a16:rowId xmlns:a16="http://schemas.microsoft.com/office/drawing/2014/main" val="2843146789"/>
                  </a:ext>
                </a:extLst>
              </a:tr>
              <a:tr h="370840">
                <a:tc>
                  <a:txBody>
                    <a:bodyPr/>
                    <a:lstStyle/>
                    <a:p>
                      <a:pPr algn="ctr"/>
                      <a:r>
                        <a:rPr lang="en-US" sz="2000" dirty="0"/>
                        <a:t>Inefficient implantation of doping layers</a:t>
                      </a:r>
                    </a:p>
                  </a:txBody>
                  <a:tcPr>
                    <a:solidFill>
                      <a:schemeClr val="accent1">
                        <a:tint val="40000"/>
                      </a:schemeClr>
                    </a:solidFill>
                  </a:tcPr>
                </a:tc>
                <a:tc>
                  <a:txBody>
                    <a:bodyPr/>
                    <a:lstStyle/>
                    <a:p>
                      <a:pPr algn="ctr"/>
                      <a:r>
                        <a:rPr lang="en-US" sz="2000" dirty="0"/>
                        <a:t>Edge termination structures via annealing not feasible</a:t>
                      </a:r>
                    </a:p>
                  </a:txBody>
                  <a:tcPr>
                    <a:solidFill>
                      <a:schemeClr val="accent1">
                        <a:tint val="40000"/>
                      </a:schemeClr>
                    </a:solidFill>
                  </a:tcPr>
                </a:tc>
                <a:extLst>
                  <a:ext uri="{0D108BD9-81ED-4DB2-BD59-A6C34878D82A}">
                    <a16:rowId xmlns:a16="http://schemas.microsoft.com/office/drawing/2014/main" val="132044327"/>
                  </a:ext>
                </a:extLst>
              </a:tr>
            </a:tbl>
          </a:graphicData>
        </a:graphic>
      </p:graphicFrame>
      <p:grpSp>
        <p:nvGrpSpPr>
          <p:cNvPr id="23" name="Gruppieren 22">
            <a:extLst>
              <a:ext uri="{FF2B5EF4-FFF2-40B4-BE49-F238E27FC236}">
                <a16:creationId xmlns:a16="http://schemas.microsoft.com/office/drawing/2014/main" id="{97FDF32A-08D6-4AFB-8A3A-A0C30EBC2246}"/>
              </a:ext>
            </a:extLst>
          </p:cNvPr>
          <p:cNvGrpSpPr/>
          <p:nvPr/>
        </p:nvGrpSpPr>
        <p:grpSpPr>
          <a:xfrm>
            <a:off x="329608" y="3495306"/>
            <a:ext cx="11511992" cy="2663727"/>
            <a:chOff x="329608" y="3452859"/>
            <a:chExt cx="11511992" cy="2663727"/>
          </a:xfrm>
        </p:grpSpPr>
        <p:grpSp>
          <p:nvGrpSpPr>
            <p:cNvPr id="17" name="Gruppieren 16">
              <a:extLst>
                <a:ext uri="{FF2B5EF4-FFF2-40B4-BE49-F238E27FC236}">
                  <a16:creationId xmlns:a16="http://schemas.microsoft.com/office/drawing/2014/main" id="{0DF14CE0-E3DC-400F-A847-F87CB8AEBD35}"/>
                </a:ext>
              </a:extLst>
            </p:cNvPr>
            <p:cNvGrpSpPr/>
            <p:nvPr/>
          </p:nvGrpSpPr>
          <p:grpSpPr>
            <a:xfrm>
              <a:off x="340241" y="3452859"/>
              <a:ext cx="11501359" cy="2663727"/>
              <a:chOff x="340241" y="3452860"/>
              <a:chExt cx="11501359" cy="2631828"/>
            </a:xfrm>
            <a:solidFill>
              <a:schemeClr val="accent1">
                <a:tint val="40000"/>
              </a:schemeClr>
            </a:solidFill>
          </p:grpSpPr>
          <p:sp>
            <p:nvSpPr>
              <p:cNvPr id="15" name="Rechteck 14">
                <a:extLst>
                  <a:ext uri="{FF2B5EF4-FFF2-40B4-BE49-F238E27FC236}">
                    <a16:creationId xmlns:a16="http://schemas.microsoft.com/office/drawing/2014/main" id="{7032AF39-44FC-4134-AEF3-26ADE078791A}"/>
                  </a:ext>
                </a:extLst>
              </p:cNvPr>
              <p:cNvSpPr/>
              <p:nvPr/>
            </p:nvSpPr>
            <p:spPr>
              <a:xfrm>
                <a:off x="340241" y="3452860"/>
                <a:ext cx="5745600" cy="26285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hteck 15">
                <a:extLst>
                  <a:ext uri="{FF2B5EF4-FFF2-40B4-BE49-F238E27FC236}">
                    <a16:creationId xmlns:a16="http://schemas.microsoft.com/office/drawing/2014/main" id="{331CD4B7-E5C8-46C8-B4A9-72327F0CC89A}"/>
                  </a:ext>
                </a:extLst>
              </p:cNvPr>
              <p:cNvSpPr/>
              <p:nvPr/>
            </p:nvSpPr>
            <p:spPr>
              <a:xfrm>
                <a:off x="6096000" y="3456090"/>
                <a:ext cx="5745600" cy="26285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Textfeld 19">
              <a:extLst>
                <a:ext uri="{FF2B5EF4-FFF2-40B4-BE49-F238E27FC236}">
                  <a16:creationId xmlns:a16="http://schemas.microsoft.com/office/drawing/2014/main" id="{538CB0FF-736E-411C-ACA7-466EC675C5D8}"/>
                </a:ext>
              </a:extLst>
            </p:cNvPr>
            <p:cNvSpPr txBox="1"/>
            <p:nvPr/>
          </p:nvSpPr>
          <p:spPr>
            <a:xfrm>
              <a:off x="329608" y="3452859"/>
              <a:ext cx="5750072" cy="400110"/>
            </a:xfrm>
            <a:prstGeom prst="rect">
              <a:avLst/>
            </a:prstGeom>
            <a:noFill/>
          </p:spPr>
          <p:txBody>
            <a:bodyPr wrap="square" rtlCol="0">
              <a:spAutoFit/>
            </a:bodyPr>
            <a:lstStyle/>
            <a:p>
              <a:pPr algn="ctr"/>
              <a:r>
                <a:rPr lang="en-US" sz="2000" dirty="0"/>
                <a:t>Use epitaxial growing</a:t>
              </a:r>
            </a:p>
          </p:txBody>
        </p:sp>
        <p:sp>
          <p:nvSpPr>
            <p:cNvPr id="21" name="Textfeld 20">
              <a:extLst>
                <a:ext uri="{FF2B5EF4-FFF2-40B4-BE49-F238E27FC236}">
                  <a16:creationId xmlns:a16="http://schemas.microsoft.com/office/drawing/2014/main" id="{5862C3F0-4419-4214-A7E3-25A96E2D1D1C}"/>
                </a:ext>
              </a:extLst>
            </p:cNvPr>
            <p:cNvSpPr txBox="1"/>
            <p:nvPr/>
          </p:nvSpPr>
          <p:spPr>
            <a:xfrm>
              <a:off x="6079680" y="3477904"/>
              <a:ext cx="5750072" cy="400110"/>
            </a:xfrm>
            <a:prstGeom prst="rect">
              <a:avLst/>
            </a:prstGeom>
            <a:noFill/>
          </p:spPr>
          <p:txBody>
            <a:bodyPr wrap="square" rtlCol="0">
              <a:spAutoFit/>
            </a:bodyPr>
            <a:lstStyle/>
            <a:p>
              <a:pPr algn="ctr"/>
              <a:r>
                <a:rPr lang="en-US" sz="2000" dirty="0"/>
                <a:t>Apply bevel edge termination instead</a:t>
              </a:r>
            </a:p>
          </p:txBody>
        </p:sp>
      </p:grpSp>
      <p:grpSp>
        <p:nvGrpSpPr>
          <p:cNvPr id="24" name="Gruppieren 23">
            <a:extLst>
              <a:ext uri="{FF2B5EF4-FFF2-40B4-BE49-F238E27FC236}">
                <a16:creationId xmlns:a16="http://schemas.microsoft.com/office/drawing/2014/main" id="{AFAAD647-85EA-4DCC-A26C-66A3E24FE8FA}"/>
              </a:ext>
            </a:extLst>
          </p:cNvPr>
          <p:cNvGrpSpPr>
            <a:grpSpLocks noChangeAspect="1"/>
          </p:cNvGrpSpPr>
          <p:nvPr/>
        </p:nvGrpSpPr>
        <p:grpSpPr>
          <a:xfrm>
            <a:off x="609909" y="3972962"/>
            <a:ext cx="2537897" cy="1864179"/>
            <a:chOff x="5475189" y="1527162"/>
            <a:chExt cx="6374431" cy="4682254"/>
          </a:xfrm>
        </p:grpSpPr>
        <p:grpSp>
          <p:nvGrpSpPr>
            <p:cNvPr id="25" name="Gruppieren 24">
              <a:extLst>
                <a:ext uri="{FF2B5EF4-FFF2-40B4-BE49-F238E27FC236}">
                  <a16:creationId xmlns:a16="http://schemas.microsoft.com/office/drawing/2014/main" id="{47FA33AD-7B7C-4155-B7F3-F2EE87C7A283}"/>
                </a:ext>
              </a:extLst>
            </p:cNvPr>
            <p:cNvGrpSpPr/>
            <p:nvPr/>
          </p:nvGrpSpPr>
          <p:grpSpPr>
            <a:xfrm>
              <a:off x="5741577" y="2561973"/>
              <a:ext cx="5167425" cy="3647443"/>
              <a:chOff x="5922333" y="2072873"/>
              <a:chExt cx="5167425" cy="3647443"/>
            </a:xfrm>
          </p:grpSpPr>
          <p:sp>
            <p:nvSpPr>
              <p:cNvPr id="30" name="Rechteck 29">
                <a:extLst>
                  <a:ext uri="{FF2B5EF4-FFF2-40B4-BE49-F238E27FC236}">
                    <a16:creationId xmlns:a16="http://schemas.microsoft.com/office/drawing/2014/main" id="{3099A8EA-58F5-48DB-A96A-BF2F93DCD9A9}"/>
                  </a:ext>
                </a:extLst>
              </p:cNvPr>
              <p:cNvSpPr/>
              <p:nvPr/>
            </p:nvSpPr>
            <p:spPr>
              <a:xfrm>
                <a:off x="5922335" y="2775098"/>
                <a:ext cx="5167423" cy="294521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hteck 30">
                <a:extLst>
                  <a:ext uri="{FF2B5EF4-FFF2-40B4-BE49-F238E27FC236}">
                    <a16:creationId xmlns:a16="http://schemas.microsoft.com/office/drawing/2014/main" id="{5001B449-EE9E-4AD7-9EEF-004184E72CD6}"/>
                  </a:ext>
                </a:extLst>
              </p:cNvPr>
              <p:cNvSpPr/>
              <p:nvPr/>
            </p:nvSpPr>
            <p:spPr>
              <a:xfrm>
                <a:off x="5922335" y="2466754"/>
                <a:ext cx="5167423" cy="308344"/>
              </a:xfrm>
              <a:prstGeom prst="rect">
                <a:avLst/>
              </a:prstGeom>
              <a:gradFill flip="none" rotWithShape="1">
                <a:gsLst>
                  <a:gs pos="14000">
                    <a:srgbClr val="FF0000">
                      <a:tint val="66000"/>
                      <a:satMod val="160000"/>
                    </a:srgbClr>
                  </a:gs>
                  <a:gs pos="69000">
                    <a:srgbClr val="FF0000">
                      <a:tint val="44500"/>
                      <a:satMod val="160000"/>
                    </a:srgbClr>
                  </a:gs>
                  <a:gs pos="100000">
                    <a:srgbClr val="FF0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32" name="Rechteck 31">
                <a:extLst>
                  <a:ext uri="{FF2B5EF4-FFF2-40B4-BE49-F238E27FC236}">
                    <a16:creationId xmlns:a16="http://schemas.microsoft.com/office/drawing/2014/main" id="{974E9AA6-4B55-4CC1-A10B-75FF286707EB}"/>
                  </a:ext>
                </a:extLst>
              </p:cNvPr>
              <p:cNvSpPr/>
              <p:nvPr/>
            </p:nvSpPr>
            <p:spPr>
              <a:xfrm rot="10800000">
                <a:off x="5922334" y="2190308"/>
                <a:ext cx="5167423" cy="308344"/>
              </a:xfrm>
              <a:prstGeom prst="rect">
                <a:avLst/>
              </a:prstGeom>
              <a:gradFill flip="none" rotWithShape="1">
                <a:gsLst>
                  <a:gs pos="14000">
                    <a:srgbClr val="FF0000">
                      <a:tint val="66000"/>
                      <a:satMod val="160000"/>
                    </a:srgbClr>
                  </a:gs>
                  <a:gs pos="69000">
                    <a:srgbClr val="FF0000">
                      <a:tint val="44500"/>
                      <a:satMod val="160000"/>
                    </a:srgbClr>
                  </a:gs>
                  <a:gs pos="100000">
                    <a:srgbClr val="FF0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33" name="Rechteck 32">
                <a:extLst>
                  <a:ext uri="{FF2B5EF4-FFF2-40B4-BE49-F238E27FC236}">
                    <a16:creationId xmlns:a16="http://schemas.microsoft.com/office/drawing/2014/main" id="{C0530F32-768B-4E59-8787-F66192C48068}"/>
                  </a:ext>
                </a:extLst>
              </p:cNvPr>
              <p:cNvSpPr/>
              <p:nvPr/>
            </p:nvSpPr>
            <p:spPr>
              <a:xfrm>
                <a:off x="5922333" y="2083982"/>
                <a:ext cx="5167423" cy="10632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feld 33">
                <a:extLst>
                  <a:ext uri="{FF2B5EF4-FFF2-40B4-BE49-F238E27FC236}">
                    <a16:creationId xmlns:a16="http://schemas.microsoft.com/office/drawing/2014/main" id="{36E74282-B87D-4EE4-9E95-4056B2D7646F}"/>
                  </a:ext>
                </a:extLst>
              </p:cNvPr>
              <p:cNvSpPr txBox="1"/>
              <p:nvPr/>
            </p:nvSpPr>
            <p:spPr>
              <a:xfrm>
                <a:off x="7030748" y="3594811"/>
                <a:ext cx="2950593" cy="1251662"/>
              </a:xfrm>
              <a:prstGeom prst="rect">
                <a:avLst/>
              </a:prstGeom>
              <a:noFill/>
            </p:spPr>
            <p:txBody>
              <a:bodyPr wrap="square" rtlCol="0">
                <a:spAutoFit/>
              </a:bodyPr>
              <a:lstStyle/>
              <a:p>
                <a:pPr algn="ctr"/>
                <a:r>
                  <a:rPr lang="en-US" sz="2400" b="1" dirty="0"/>
                  <a:t>Silicon</a:t>
                </a:r>
              </a:p>
            </p:txBody>
          </p:sp>
          <p:sp>
            <p:nvSpPr>
              <p:cNvPr id="35" name="Textfeld 34">
                <a:extLst>
                  <a:ext uri="{FF2B5EF4-FFF2-40B4-BE49-F238E27FC236}">
                    <a16:creationId xmlns:a16="http://schemas.microsoft.com/office/drawing/2014/main" id="{542F05DD-6117-4988-909B-9D7E2B571DB6}"/>
                  </a:ext>
                </a:extLst>
              </p:cNvPr>
              <p:cNvSpPr txBox="1"/>
              <p:nvPr/>
            </p:nvSpPr>
            <p:spPr>
              <a:xfrm>
                <a:off x="7317858" y="2072873"/>
                <a:ext cx="2585482" cy="834441"/>
              </a:xfrm>
              <a:prstGeom prst="rect">
                <a:avLst/>
              </a:prstGeom>
              <a:noFill/>
            </p:spPr>
            <p:txBody>
              <a:bodyPr wrap="square" rtlCol="0">
                <a:spAutoFit/>
              </a:bodyPr>
              <a:lstStyle/>
              <a:p>
                <a:pPr algn="ctr"/>
                <a:r>
                  <a:rPr lang="en-US" sz="1400" b="1" dirty="0"/>
                  <a:t>Gain layer</a:t>
                </a:r>
              </a:p>
            </p:txBody>
          </p:sp>
        </p:grpSp>
        <p:cxnSp>
          <p:nvCxnSpPr>
            <p:cNvPr id="26" name="Gerade Verbindung mit Pfeil 25">
              <a:extLst>
                <a:ext uri="{FF2B5EF4-FFF2-40B4-BE49-F238E27FC236}">
                  <a16:creationId xmlns:a16="http://schemas.microsoft.com/office/drawing/2014/main" id="{CD94AAC9-4FB4-43BC-B2BA-F2A67EEE21E2}"/>
                </a:ext>
              </a:extLst>
            </p:cNvPr>
            <p:cNvCxnSpPr>
              <a:cxnSpLocks/>
            </p:cNvCxnSpPr>
            <p:nvPr/>
          </p:nvCxnSpPr>
          <p:spPr>
            <a:xfrm flipH="1">
              <a:off x="6326255" y="2275367"/>
              <a:ext cx="648703" cy="6804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DEA816F8-B9BF-48E0-A521-05BA5BB467E0}"/>
                </a:ext>
              </a:extLst>
            </p:cNvPr>
            <p:cNvCxnSpPr>
              <a:cxnSpLocks/>
            </p:cNvCxnSpPr>
            <p:nvPr/>
          </p:nvCxnSpPr>
          <p:spPr>
            <a:xfrm flipH="1">
              <a:off x="6639973" y="2275200"/>
              <a:ext cx="648703" cy="6804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4AF4B3A4-3D1A-4D2D-82D5-0B79D283AC20}"/>
                </a:ext>
              </a:extLst>
            </p:cNvPr>
            <p:cNvCxnSpPr>
              <a:cxnSpLocks/>
            </p:cNvCxnSpPr>
            <p:nvPr/>
          </p:nvCxnSpPr>
          <p:spPr>
            <a:xfrm flipH="1">
              <a:off x="6919461" y="2275200"/>
              <a:ext cx="648703" cy="6804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a16="http://schemas.microsoft.com/office/drawing/2014/main" id="{72E4736F-A0AB-4E6E-A2A5-22B5AC768327}"/>
                </a:ext>
              </a:extLst>
            </p:cNvPr>
            <p:cNvSpPr txBox="1"/>
            <p:nvPr/>
          </p:nvSpPr>
          <p:spPr>
            <a:xfrm>
              <a:off x="5475189" y="1527162"/>
              <a:ext cx="6374431" cy="834442"/>
            </a:xfrm>
            <a:prstGeom prst="rect">
              <a:avLst/>
            </a:prstGeom>
            <a:noFill/>
          </p:spPr>
          <p:txBody>
            <a:bodyPr wrap="none" rtlCol="0">
              <a:spAutoFit/>
            </a:bodyPr>
            <a:lstStyle/>
            <a:p>
              <a:r>
                <a:rPr lang="en-US" sz="1400" b="1" dirty="0"/>
                <a:t>High energy ion implantation</a:t>
              </a:r>
            </a:p>
          </p:txBody>
        </p:sp>
      </p:grpSp>
      <p:grpSp>
        <p:nvGrpSpPr>
          <p:cNvPr id="36" name="Gruppieren 35">
            <a:extLst>
              <a:ext uri="{FF2B5EF4-FFF2-40B4-BE49-F238E27FC236}">
                <a16:creationId xmlns:a16="http://schemas.microsoft.com/office/drawing/2014/main" id="{45CC4B86-F7D0-4D72-84F2-37A0CE5DD494}"/>
              </a:ext>
            </a:extLst>
          </p:cNvPr>
          <p:cNvGrpSpPr>
            <a:grpSpLocks noChangeAspect="1"/>
          </p:cNvGrpSpPr>
          <p:nvPr/>
        </p:nvGrpSpPr>
        <p:grpSpPr>
          <a:xfrm>
            <a:off x="3606238" y="4104004"/>
            <a:ext cx="2078868" cy="1727840"/>
            <a:chOff x="5353968" y="1825528"/>
            <a:chExt cx="5555034" cy="4383888"/>
          </a:xfrm>
        </p:grpSpPr>
        <p:grpSp>
          <p:nvGrpSpPr>
            <p:cNvPr id="37" name="Gruppieren 36">
              <a:extLst>
                <a:ext uri="{FF2B5EF4-FFF2-40B4-BE49-F238E27FC236}">
                  <a16:creationId xmlns:a16="http://schemas.microsoft.com/office/drawing/2014/main" id="{44B6A13C-147B-49F1-9728-D9306FD0329C}"/>
                </a:ext>
              </a:extLst>
            </p:cNvPr>
            <p:cNvGrpSpPr/>
            <p:nvPr/>
          </p:nvGrpSpPr>
          <p:grpSpPr>
            <a:xfrm>
              <a:off x="5741577" y="2571496"/>
              <a:ext cx="5167425" cy="3637920"/>
              <a:chOff x="5922333" y="2082396"/>
              <a:chExt cx="5167425" cy="3637920"/>
            </a:xfrm>
          </p:grpSpPr>
          <p:sp>
            <p:nvSpPr>
              <p:cNvPr id="40" name="Rechteck 39">
                <a:extLst>
                  <a:ext uri="{FF2B5EF4-FFF2-40B4-BE49-F238E27FC236}">
                    <a16:creationId xmlns:a16="http://schemas.microsoft.com/office/drawing/2014/main" id="{45CEF974-895C-4E54-971F-086057C6D45F}"/>
                  </a:ext>
                </a:extLst>
              </p:cNvPr>
              <p:cNvSpPr/>
              <p:nvPr/>
            </p:nvSpPr>
            <p:spPr>
              <a:xfrm>
                <a:off x="5922335" y="2775098"/>
                <a:ext cx="5167423" cy="294521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hteck 40">
                <a:extLst>
                  <a:ext uri="{FF2B5EF4-FFF2-40B4-BE49-F238E27FC236}">
                    <a16:creationId xmlns:a16="http://schemas.microsoft.com/office/drawing/2014/main" id="{87C4ECF8-0F4E-4D16-9604-AFC0CDE066AE}"/>
                  </a:ext>
                </a:extLst>
              </p:cNvPr>
              <p:cNvSpPr/>
              <p:nvPr/>
            </p:nvSpPr>
            <p:spPr>
              <a:xfrm>
                <a:off x="5922335" y="2466754"/>
                <a:ext cx="5167423" cy="308344"/>
              </a:xfrm>
              <a:prstGeom prst="rect">
                <a:avLst/>
              </a:prstGeom>
              <a:gradFill>
                <a:gsLst>
                  <a:gs pos="100000">
                    <a:srgbClr val="FF0000">
                      <a:tint val="66000"/>
                      <a:satMod val="160000"/>
                    </a:srgbClr>
                  </a:gs>
                  <a:gs pos="100000">
                    <a:srgbClr val="FF0000">
                      <a:tint val="44500"/>
                      <a:satMod val="160000"/>
                    </a:srgbClr>
                  </a:gs>
                  <a:gs pos="100000">
                    <a:srgbClr val="FF0000">
                      <a:tint val="23500"/>
                      <a:satMod val="1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2" name="Rechteck 41">
                <a:extLst>
                  <a:ext uri="{FF2B5EF4-FFF2-40B4-BE49-F238E27FC236}">
                    <a16:creationId xmlns:a16="http://schemas.microsoft.com/office/drawing/2014/main" id="{45DE4EB6-7263-4F61-867C-DF4E8D151FAE}"/>
                  </a:ext>
                </a:extLst>
              </p:cNvPr>
              <p:cNvSpPr/>
              <p:nvPr/>
            </p:nvSpPr>
            <p:spPr>
              <a:xfrm rot="10800000">
                <a:off x="5922334" y="2190308"/>
                <a:ext cx="5167423" cy="308344"/>
              </a:xfrm>
              <a:prstGeom prst="rect">
                <a:avLst/>
              </a:prstGeom>
              <a:gradFill flip="none" rotWithShape="1">
                <a:gsLst>
                  <a:gs pos="100000">
                    <a:srgbClr val="FF0000">
                      <a:tint val="66000"/>
                      <a:satMod val="160000"/>
                    </a:srgbClr>
                  </a:gs>
                  <a:gs pos="100000">
                    <a:srgbClr val="FF0000">
                      <a:tint val="44500"/>
                      <a:satMod val="160000"/>
                    </a:srgbClr>
                  </a:gs>
                  <a:gs pos="100000">
                    <a:srgbClr val="FF0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3" name="Rechteck 42">
                <a:extLst>
                  <a:ext uri="{FF2B5EF4-FFF2-40B4-BE49-F238E27FC236}">
                    <a16:creationId xmlns:a16="http://schemas.microsoft.com/office/drawing/2014/main" id="{DB18C236-5DFF-4EE1-9ADB-8D697755E943}"/>
                  </a:ext>
                </a:extLst>
              </p:cNvPr>
              <p:cNvSpPr/>
              <p:nvPr/>
            </p:nvSpPr>
            <p:spPr>
              <a:xfrm>
                <a:off x="5922333" y="2083982"/>
                <a:ext cx="5167423" cy="10632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feld 43">
                <a:extLst>
                  <a:ext uri="{FF2B5EF4-FFF2-40B4-BE49-F238E27FC236}">
                    <a16:creationId xmlns:a16="http://schemas.microsoft.com/office/drawing/2014/main" id="{71A0C2E3-5A8B-44B4-82FC-388A67D0F56F}"/>
                  </a:ext>
                </a:extLst>
              </p:cNvPr>
              <p:cNvSpPr txBox="1"/>
              <p:nvPr/>
            </p:nvSpPr>
            <p:spPr>
              <a:xfrm>
                <a:off x="7022438" y="3655205"/>
                <a:ext cx="3176315" cy="1171339"/>
              </a:xfrm>
              <a:prstGeom prst="rect">
                <a:avLst/>
              </a:prstGeom>
              <a:noFill/>
            </p:spPr>
            <p:txBody>
              <a:bodyPr wrap="square" rtlCol="0">
                <a:spAutoFit/>
              </a:bodyPr>
              <a:lstStyle/>
              <a:p>
                <a:pPr algn="ctr"/>
                <a:r>
                  <a:rPr lang="en-US" sz="2400" b="1" dirty="0"/>
                  <a:t>4H-SiC</a:t>
                </a:r>
              </a:p>
            </p:txBody>
          </p:sp>
          <p:sp>
            <p:nvSpPr>
              <p:cNvPr id="45" name="Textfeld 44">
                <a:extLst>
                  <a:ext uri="{FF2B5EF4-FFF2-40B4-BE49-F238E27FC236}">
                    <a16:creationId xmlns:a16="http://schemas.microsoft.com/office/drawing/2014/main" id="{3B4E9F16-4621-44B1-9262-1376A54CAD5D}"/>
                  </a:ext>
                </a:extLst>
              </p:cNvPr>
              <p:cNvSpPr txBox="1"/>
              <p:nvPr/>
            </p:nvSpPr>
            <p:spPr>
              <a:xfrm>
                <a:off x="7317857" y="2082396"/>
                <a:ext cx="2585483" cy="780894"/>
              </a:xfrm>
              <a:prstGeom prst="rect">
                <a:avLst/>
              </a:prstGeom>
              <a:noFill/>
            </p:spPr>
            <p:txBody>
              <a:bodyPr wrap="square" rtlCol="0">
                <a:spAutoFit/>
              </a:bodyPr>
              <a:lstStyle/>
              <a:p>
                <a:pPr algn="ctr"/>
                <a:r>
                  <a:rPr lang="en-US" sz="1400" b="1" dirty="0"/>
                  <a:t>Gain layer</a:t>
                </a:r>
              </a:p>
            </p:txBody>
          </p:sp>
        </p:grpSp>
        <p:cxnSp>
          <p:nvCxnSpPr>
            <p:cNvPr id="38" name="Gerade Verbindung mit Pfeil 37">
              <a:extLst>
                <a:ext uri="{FF2B5EF4-FFF2-40B4-BE49-F238E27FC236}">
                  <a16:creationId xmlns:a16="http://schemas.microsoft.com/office/drawing/2014/main" id="{C7DC8A62-56AB-4EEF-844E-00EE54A0D615}"/>
                </a:ext>
              </a:extLst>
            </p:cNvPr>
            <p:cNvCxnSpPr>
              <a:cxnSpLocks/>
            </p:cNvCxnSpPr>
            <p:nvPr/>
          </p:nvCxnSpPr>
          <p:spPr>
            <a:xfrm flipV="1">
              <a:off x="5526595" y="2573082"/>
              <a:ext cx="0" cy="36363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5BFD8F03-E61E-47C5-AB9D-B1550A0A7A31}"/>
                </a:ext>
              </a:extLst>
            </p:cNvPr>
            <p:cNvSpPr txBox="1"/>
            <p:nvPr/>
          </p:nvSpPr>
          <p:spPr>
            <a:xfrm>
              <a:off x="5353968" y="1825528"/>
              <a:ext cx="3908740" cy="780894"/>
            </a:xfrm>
            <a:prstGeom prst="rect">
              <a:avLst/>
            </a:prstGeom>
            <a:noFill/>
          </p:spPr>
          <p:txBody>
            <a:bodyPr wrap="none" rtlCol="0">
              <a:spAutoFit/>
            </a:bodyPr>
            <a:lstStyle/>
            <a:p>
              <a:r>
                <a:rPr lang="en-US" sz="1400" b="1" dirty="0"/>
                <a:t>Epitaxial growing</a:t>
              </a:r>
            </a:p>
          </p:txBody>
        </p:sp>
      </p:grpSp>
      <p:grpSp>
        <p:nvGrpSpPr>
          <p:cNvPr id="46" name="Gruppieren 45">
            <a:extLst>
              <a:ext uri="{FF2B5EF4-FFF2-40B4-BE49-F238E27FC236}">
                <a16:creationId xmlns:a16="http://schemas.microsoft.com/office/drawing/2014/main" id="{E3506B67-814D-47E5-B175-EBC41600DF3E}"/>
              </a:ext>
            </a:extLst>
          </p:cNvPr>
          <p:cNvGrpSpPr>
            <a:grpSpLocks noChangeAspect="1"/>
          </p:cNvGrpSpPr>
          <p:nvPr/>
        </p:nvGrpSpPr>
        <p:grpSpPr>
          <a:xfrm>
            <a:off x="6384386" y="3976378"/>
            <a:ext cx="2695110" cy="1839392"/>
            <a:chOff x="-471891" y="1574199"/>
            <a:chExt cx="6778515" cy="4635217"/>
          </a:xfrm>
        </p:grpSpPr>
        <p:sp>
          <p:nvSpPr>
            <p:cNvPr id="47" name="Rechteck 46">
              <a:extLst>
                <a:ext uri="{FF2B5EF4-FFF2-40B4-BE49-F238E27FC236}">
                  <a16:creationId xmlns:a16="http://schemas.microsoft.com/office/drawing/2014/main" id="{D7310B14-A04A-44CB-BFDE-45DCBB8EABBE}"/>
                </a:ext>
              </a:extLst>
            </p:cNvPr>
            <p:cNvSpPr/>
            <p:nvPr/>
          </p:nvSpPr>
          <p:spPr>
            <a:xfrm>
              <a:off x="-183159" y="2580578"/>
              <a:ext cx="3189770" cy="10632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uppieren 47">
              <a:extLst>
                <a:ext uri="{FF2B5EF4-FFF2-40B4-BE49-F238E27FC236}">
                  <a16:creationId xmlns:a16="http://schemas.microsoft.com/office/drawing/2014/main" id="{9F5E6AD6-F105-429A-9AA9-CFAB722F2EBC}"/>
                </a:ext>
              </a:extLst>
            </p:cNvPr>
            <p:cNvGrpSpPr/>
            <p:nvPr/>
          </p:nvGrpSpPr>
          <p:grpSpPr>
            <a:xfrm>
              <a:off x="-471891" y="1574199"/>
              <a:ext cx="6778515" cy="4635217"/>
              <a:chOff x="-471891" y="1574199"/>
              <a:chExt cx="6778515" cy="4635217"/>
            </a:xfrm>
          </p:grpSpPr>
          <p:grpSp>
            <p:nvGrpSpPr>
              <p:cNvPr id="49" name="Gruppieren 48">
                <a:extLst>
                  <a:ext uri="{FF2B5EF4-FFF2-40B4-BE49-F238E27FC236}">
                    <a16:creationId xmlns:a16="http://schemas.microsoft.com/office/drawing/2014/main" id="{9A3204A1-C9AE-4285-A376-27FC96EAA443}"/>
                  </a:ext>
                </a:extLst>
              </p:cNvPr>
              <p:cNvGrpSpPr/>
              <p:nvPr/>
            </p:nvGrpSpPr>
            <p:grpSpPr>
              <a:xfrm>
                <a:off x="-471891" y="1574199"/>
                <a:ext cx="6778515" cy="4635217"/>
                <a:chOff x="5449795" y="1574199"/>
                <a:chExt cx="6778515" cy="4635217"/>
              </a:xfrm>
            </p:grpSpPr>
            <p:sp>
              <p:nvSpPr>
                <p:cNvPr id="51" name="Textfeld 50">
                  <a:extLst>
                    <a:ext uri="{FF2B5EF4-FFF2-40B4-BE49-F238E27FC236}">
                      <a16:creationId xmlns:a16="http://schemas.microsoft.com/office/drawing/2014/main" id="{F525DDF0-C7EF-49BF-BAE6-3FC0F419A6BA}"/>
                    </a:ext>
                  </a:extLst>
                </p:cNvPr>
                <p:cNvSpPr txBox="1"/>
                <p:nvPr/>
              </p:nvSpPr>
              <p:spPr>
                <a:xfrm>
                  <a:off x="5466923" y="1574199"/>
                  <a:ext cx="6761387" cy="775590"/>
                </a:xfrm>
                <a:prstGeom prst="rect">
                  <a:avLst/>
                </a:prstGeom>
                <a:noFill/>
              </p:spPr>
              <p:txBody>
                <a:bodyPr wrap="none" rtlCol="0">
                  <a:spAutoFit/>
                </a:bodyPr>
                <a:lstStyle/>
                <a:p>
                  <a:r>
                    <a:rPr lang="en-US" sz="1400" b="1" dirty="0"/>
                    <a:t>Ion implantation + long annealing</a:t>
                  </a:r>
                </a:p>
              </p:txBody>
            </p:sp>
            <p:sp>
              <p:nvSpPr>
                <p:cNvPr id="52" name="Rechteck 51">
                  <a:extLst>
                    <a:ext uri="{FF2B5EF4-FFF2-40B4-BE49-F238E27FC236}">
                      <a16:creationId xmlns:a16="http://schemas.microsoft.com/office/drawing/2014/main" id="{5CA9253B-8B7F-4CBC-A36E-28E7643BA5AE}"/>
                    </a:ext>
                  </a:extLst>
                </p:cNvPr>
                <p:cNvSpPr/>
                <p:nvPr/>
              </p:nvSpPr>
              <p:spPr>
                <a:xfrm>
                  <a:off x="8931349" y="2573081"/>
                  <a:ext cx="1977653" cy="7007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uppieren 57">
                  <a:extLst>
                    <a:ext uri="{FF2B5EF4-FFF2-40B4-BE49-F238E27FC236}">
                      <a16:creationId xmlns:a16="http://schemas.microsoft.com/office/drawing/2014/main" id="{C0BAB451-E1E4-46F5-B9A4-738A9810EDA0}"/>
                    </a:ext>
                  </a:extLst>
                </p:cNvPr>
                <p:cNvGrpSpPr/>
                <p:nvPr/>
              </p:nvGrpSpPr>
              <p:grpSpPr>
                <a:xfrm>
                  <a:off x="5741577" y="2679408"/>
                  <a:ext cx="3189770" cy="584790"/>
                  <a:chOff x="-1084527" y="4146701"/>
                  <a:chExt cx="5167424" cy="584790"/>
                </a:xfrm>
              </p:grpSpPr>
              <p:sp>
                <p:nvSpPr>
                  <p:cNvPr id="61" name="Rechteck 60">
                    <a:extLst>
                      <a:ext uri="{FF2B5EF4-FFF2-40B4-BE49-F238E27FC236}">
                        <a16:creationId xmlns:a16="http://schemas.microsoft.com/office/drawing/2014/main" id="{DC445690-1CF3-4CDC-9C00-F7F886C1449A}"/>
                      </a:ext>
                    </a:extLst>
                  </p:cNvPr>
                  <p:cNvSpPr/>
                  <p:nvPr/>
                </p:nvSpPr>
                <p:spPr>
                  <a:xfrm>
                    <a:off x="-1084526" y="4423147"/>
                    <a:ext cx="5167423" cy="308344"/>
                  </a:xfrm>
                  <a:prstGeom prst="rect">
                    <a:avLst/>
                  </a:prstGeom>
                  <a:gradFill flip="none" rotWithShape="1">
                    <a:gsLst>
                      <a:gs pos="14000">
                        <a:srgbClr val="FF0000">
                          <a:tint val="66000"/>
                          <a:satMod val="160000"/>
                        </a:srgbClr>
                      </a:gs>
                      <a:gs pos="69000">
                        <a:srgbClr val="FF0000">
                          <a:tint val="44500"/>
                          <a:satMod val="160000"/>
                        </a:srgbClr>
                      </a:gs>
                      <a:gs pos="100000">
                        <a:srgbClr val="FF0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62" name="Rechteck 61">
                    <a:extLst>
                      <a:ext uri="{FF2B5EF4-FFF2-40B4-BE49-F238E27FC236}">
                        <a16:creationId xmlns:a16="http://schemas.microsoft.com/office/drawing/2014/main" id="{9D7D3A01-AFAD-4199-83A5-AE30A53F97FA}"/>
                      </a:ext>
                    </a:extLst>
                  </p:cNvPr>
                  <p:cNvSpPr/>
                  <p:nvPr/>
                </p:nvSpPr>
                <p:spPr>
                  <a:xfrm rot="10800000">
                    <a:off x="-1084527" y="4146701"/>
                    <a:ext cx="5167423" cy="308344"/>
                  </a:xfrm>
                  <a:prstGeom prst="rect">
                    <a:avLst/>
                  </a:prstGeom>
                  <a:gradFill flip="none" rotWithShape="1">
                    <a:gsLst>
                      <a:gs pos="14000">
                        <a:srgbClr val="FF0000">
                          <a:tint val="66000"/>
                          <a:satMod val="160000"/>
                        </a:srgbClr>
                      </a:gs>
                      <a:gs pos="69000">
                        <a:srgbClr val="FF0000">
                          <a:tint val="44500"/>
                          <a:satMod val="160000"/>
                        </a:srgbClr>
                      </a:gs>
                      <a:gs pos="100000">
                        <a:srgbClr val="FF0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grpSp>
            <p:sp>
              <p:nvSpPr>
                <p:cNvPr id="59" name="Rechteck 58">
                  <a:extLst>
                    <a:ext uri="{FF2B5EF4-FFF2-40B4-BE49-F238E27FC236}">
                      <a16:creationId xmlns:a16="http://schemas.microsoft.com/office/drawing/2014/main" id="{97D84357-CDAE-48F5-947B-9F7584379A1C}"/>
                    </a:ext>
                  </a:extLst>
                </p:cNvPr>
                <p:cNvSpPr/>
                <p:nvPr/>
              </p:nvSpPr>
              <p:spPr>
                <a:xfrm>
                  <a:off x="5741580" y="3264198"/>
                  <a:ext cx="5167423" cy="294521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feld 59">
                  <a:extLst>
                    <a:ext uri="{FF2B5EF4-FFF2-40B4-BE49-F238E27FC236}">
                      <a16:creationId xmlns:a16="http://schemas.microsoft.com/office/drawing/2014/main" id="{33793C64-F1F8-4993-A722-88696201FD7F}"/>
                    </a:ext>
                  </a:extLst>
                </p:cNvPr>
                <p:cNvSpPr txBox="1"/>
                <p:nvPr/>
              </p:nvSpPr>
              <p:spPr>
                <a:xfrm>
                  <a:off x="5449795" y="2591920"/>
                  <a:ext cx="2585484" cy="775589"/>
                </a:xfrm>
                <a:prstGeom prst="rect">
                  <a:avLst/>
                </a:prstGeom>
                <a:noFill/>
              </p:spPr>
              <p:txBody>
                <a:bodyPr wrap="square" rtlCol="0">
                  <a:spAutoFit/>
                </a:bodyPr>
                <a:lstStyle/>
                <a:p>
                  <a:pPr algn="ctr"/>
                  <a:r>
                    <a:rPr lang="en-US" sz="1400" b="1" dirty="0"/>
                    <a:t>Gain layer</a:t>
                  </a:r>
                </a:p>
              </p:txBody>
            </p:sp>
            <p:sp>
              <p:nvSpPr>
                <p:cNvPr id="53" name="Rechteck: obere Ecken abgerundet 52">
                  <a:extLst>
                    <a:ext uri="{FF2B5EF4-FFF2-40B4-BE49-F238E27FC236}">
                      <a16:creationId xmlns:a16="http://schemas.microsoft.com/office/drawing/2014/main" id="{9674D6BD-834E-42AD-8C71-514386D0F14D}"/>
                    </a:ext>
                  </a:extLst>
                </p:cNvPr>
                <p:cNvSpPr/>
                <p:nvPr/>
              </p:nvSpPr>
              <p:spPr>
                <a:xfrm rot="10800000">
                  <a:off x="8927846" y="2573078"/>
                  <a:ext cx="1647723" cy="794428"/>
                </a:xfrm>
                <a:prstGeom prst="round2Same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feld 53">
                  <a:extLst>
                    <a:ext uri="{FF2B5EF4-FFF2-40B4-BE49-F238E27FC236}">
                      <a16:creationId xmlns:a16="http://schemas.microsoft.com/office/drawing/2014/main" id="{C0C12916-AA86-4293-BF1E-6A056A5A8BD6}"/>
                    </a:ext>
                  </a:extLst>
                </p:cNvPr>
                <p:cNvSpPr txBox="1"/>
                <p:nvPr/>
              </p:nvSpPr>
              <p:spPr>
                <a:xfrm>
                  <a:off x="9097503" y="2599959"/>
                  <a:ext cx="1309103" cy="775589"/>
                </a:xfrm>
                <a:prstGeom prst="rect">
                  <a:avLst/>
                </a:prstGeom>
                <a:noFill/>
              </p:spPr>
              <p:txBody>
                <a:bodyPr wrap="square" rtlCol="0">
                  <a:spAutoFit/>
                </a:bodyPr>
                <a:lstStyle/>
                <a:p>
                  <a:pPr algn="ctr"/>
                  <a:r>
                    <a:rPr lang="en-US" sz="1400" b="1" dirty="0"/>
                    <a:t>JTE</a:t>
                  </a:r>
                </a:p>
              </p:txBody>
            </p:sp>
            <p:cxnSp>
              <p:nvCxnSpPr>
                <p:cNvPr id="57" name="Gerade Verbindung mit Pfeil 56">
                  <a:extLst>
                    <a:ext uri="{FF2B5EF4-FFF2-40B4-BE49-F238E27FC236}">
                      <a16:creationId xmlns:a16="http://schemas.microsoft.com/office/drawing/2014/main" id="{D90B8F77-AFC9-4FE6-9562-A0CC88FA958F}"/>
                    </a:ext>
                  </a:extLst>
                </p:cNvPr>
                <p:cNvCxnSpPr>
                  <a:cxnSpLocks/>
                </p:cNvCxnSpPr>
                <p:nvPr/>
              </p:nvCxnSpPr>
              <p:spPr>
                <a:xfrm>
                  <a:off x="9444193" y="2256345"/>
                  <a:ext cx="499023" cy="4889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a:extLst>
                    <a:ext uri="{FF2B5EF4-FFF2-40B4-BE49-F238E27FC236}">
                      <a16:creationId xmlns:a16="http://schemas.microsoft.com/office/drawing/2014/main" id="{DD7271A6-F1F8-4294-9300-2F2AE590C949}"/>
                    </a:ext>
                  </a:extLst>
                </p:cNvPr>
                <p:cNvCxnSpPr>
                  <a:cxnSpLocks/>
                </p:cNvCxnSpPr>
                <p:nvPr/>
              </p:nvCxnSpPr>
              <p:spPr>
                <a:xfrm>
                  <a:off x="9143367" y="2271193"/>
                  <a:ext cx="499023" cy="4889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a:extLst>
                    <a:ext uri="{FF2B5EF4-FFF2-40B4-BE49-F238E27FC236}">
                      <a16:creationId xmlns:a16="http://schemas.microsoft.com/office/drawing/2014/main" id="{04617B41-BEEF-44A3-BFC2-5959E4F32467}"/>
                    </a:ext>
                  </a:extLst>
                </p:cNvPr>
                <p:cNvCxnSpPr>
                  <a:cxnSpLocks/>
                </p:cNvCxnSpPr>
                <p:nvPr/>
              </p:nvCxnSpPr>
              <p:spPr>
                <a:xfrm>
                  <a:off x="8847991" y="2275488"/>
                  <a:ext cx="499023" cy="4889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feld 49">
                <a:extLst>
                  <a:ext uri="{FF2B5EF4-FFF2-40B4-BE49-F238E27FC236}">
                    <a16:creationId xmlns:a16="http://schemas.microsoft.com/office/drawing/2014/main" id="{45AC5356-0584-4F3B-88E5-4A56C43551A2}"/>
                  </a:ext>
                </a:extLst>
              </p:cNvPr>
              <p:cNvSpPr txBox="1"/>
              <p:nvPr/>
            </p:nvSpPr>
            <p:spPr>
              <a:xfrm>
                <a:off x="1358558" y="4216336"/>
                <a:ext cx="2818726" cy="1163382"/>
              </a:xfrm>
              <a:prstGeom prst="rect">
                <a:avLst/>
              </a:prstGeom>
              <a:noFill/>
            </p:spPr>
            <p:txBody>
              <a:bodyPr wrap="square" rtlCol="0">
                <a:spAutoFit/>
              </a:bodyPr>
              <a:lstStyle/>
              <a:p>
                <a:pPr algn="ctr"/>
                <a:r>
                  <a:rPr lang="en-US" sz="2400" b="1" dirty="0"/>
                  <a:t>Silicon</a:t>
                </a:r>
              </a:p>
            </p:txBody>
          </p:sp>
        </p:grpSp>
      </p:grpSp>
      <p:grpSp>
        <p:nvGrpSpPr>
          <p:cNvPr id="77" name="Gruppieren 76">
            <a:extLst>
              <a:ext uri="{FF2B5EF4-FFF2-40B4-BE49-F238E27FC236}">
                <a16:creationId xmlns:a16="http://schemas.microsoft.com/office/drawing/2014/main" id="{6B4785FC-2F41-4EBE-A541-1DDE11F1555F}"/>
              </a:ext>
            </a:extLst>
          </p:cNvPr>
          <p:cNvGrpSpPr>
            <a:grpSpLocks noChangeAspect="1"/>
          </p:cNvGrpSpPr>
          <p:nvPr/>
        </p:nvGrpSpPr>
        <p:grpSpPr>
          <a:xfrm>
            <a:off x="9284550" y="4120764"/>
            <a:ext cx="2127093" cy="1678676"/>
            <a:chOff x="1983012" y="1853080"/>
            <a:chExt cx="5432134" cy="4286973"/>
          </a:xfrm>
        </p:grpSpPr>
        <p:sp>
          <p:nvSpPr>
            <p:cNvPr id="78" name="Freihandform: Form 77">
              <a:extLst>
                <a:ext uri="{FF2B5EF4-FFF2-40B4-BE49-F238E27FC236}">
                  <a16:creationId xmlns:a16="http://schemas.microsoft.com/office/drawing/2014/main" id="{7F1D484F-2105-42F1-8E67-F662811809EA}"/>
                </a:ext>
              </a:extLst>
            </p:cNvPr>
            <p:cNvSpPr/>
            <p:nvPr/>
          </p:nvSpPr>
          <p:spPr>
            <a:xfrm>
              <a:off x="2247724" y="3194835"/>
              <a:ext cx="5167422" cy="2945218"/>
            </a:xfrm>
            <a:custGeom>
              <a:avLst/>
              <a:gdLst>
                <a:gd name="connsiteX0" fmla="*/ 0 w 5167423"/>
                <a:gd name="connsiteY0" fmla="*/ 0 h 2945218"/>
                <a:gd name="connsiteX1" fmla="*/ 3886563 w 5167423"/>
                <a:gd name="connsiteY1" fmla="*/ 0 h 2945218"/>
                <a:gd name="connsiteX2" fmla="*/ 4291301 w 5167423"/>
                <a:gd name="connsiteY2" fmla="*/ 405612 h 2945218"/>
                <a:gd name="connsiteX3" fmla="*/ 4291301 w 5167423"/>
                <a:gd name="connsiteY3" fmla="*/ 0 h 2945218"/>
                <a:gd name="connsiteX4" fmla="*/ 4291302 w 5167423"/>
                <a:gd name="connsiteY4" fmla="*/ 0 h 2945218"/>
                <a:gd name="connsiteX5" fmla="*/ 4291302 w 5167423"/>
                <a:gd name="connsiteY5" fmla="*/ 409574 h 2945218"/>
                <a:gd name="connsiteX6" fmla="*/ 5167423 w 5167423"/>
                <a:gd name="connsiteY6" fmla="*/ 409574 h 2945218"/>
                <a:gd name="connsiteX7" fmla="*/ 5167423 w 5167423"/>
                <a:gd name="connsiteY7" fmla="*/ 2945218 h 2945218"/>
                <a:gd name="connsiteX8" fmla="*/ 0 w 5167423"/>
                <a:gd name="connsiteY8" fmla="*/ 2945218 h 294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67423" h="2945218">
                  <a:moveTo>
                    <a:pt x="0" y="0"/>
                  </a:moveTo>
                  <a:lnTo>
                    <a:pt x="3886563" y="0"/>
                  </a:lnTo>
                  <a:lnTo>
                    <a:pt x="4291301" y="405612"/>
                  </a:lnTo>
                  <a:lnTo>
                    <a:pt x="4291301" y="0"/>
                  </a:lnTo>
                  <a:lnTo>
                    <a:pt x="4291302" y="0"/>
                  </a:lnTo>
                  <a:lnTo>
                    <a:pt x="4291302" y="409574"/>
                  </a:lnTo>
                  <a:lnTo>
                    <a:pt x="5167423" y="409574"/>
                  </a:lnTo>
                  <a:lnTo>
                    <a:pt x="5167423" y="2945218"/>
                  </a:lnTo>
                  <a:lnTo>
                    <a:pt x="0" y="294521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ihandform: Form 78">
              <a:extLst>
                <a:ext uri="{FF2B5EF4-FFF2-40B4-BE49-F238E27FC236}">
                  <a16:creationId xmlns:a16="http://schemas.microsoft.com/office/drawing/2014/main" id="{75E065D5-2382-4B0E-AB39-BDB0A166AAD9}"/>
                </a:ext>
              </a:extLst>
            </p:cNvPr>
            <p:cNvSpPr/>
            <p:nvPr/>
          </p:nvSpPr>
          <p:spPr>
            <a:xfrm>
              <a:off x="2247723" y="2886492"/>
              <a:ext cx="3886841" cy="308329"/>
            </a:xfrm>
            <a:custGeom>
              <a:avLst/>
              <a:gdLst>
                <a:gd name="connsiteX0" fmla="*/ 0 w 3877215"/>
                <a:gd name="connsiteY0" fmla="*/ 0 h 308344"/>
                <a:gd name="connsiteX1" fmla="*/ 3569535 w 3877215"/>
                <a:gd name="connsiteY1" fmla="*/ 0 h 308344"/>
                <a:gd name="connsiteX2" fmla="*/ 3877215 w 3877215"/>
                <a:gd name="connsiteY2" fmla="*/ 308344 h 308344"/>
                <a:gd name="connsiteX3" fmla="*/ 0 w 3877215"/>
                <a:gd name="connsiteY3" fmla="*/ 308344 h 308344"/>
              </a:gdLst>
              <a:ahLst/>
              <a:cxnLst>
                <a:cxn ang="0">
                  <a:pos x="connsiteX0" y="connsiteY0"/>
                </a:cxn>
                <a:cxn ang="0">
                  <a:pos x="connsiteX1" y="connsiteY1"/>
                </a:cxn>
                <a:cxn ang="0">
                  <a:pos x="connsiteX2" y="connsiteY2"/>
                </a:cxn>
                <a:cxn ang="0">
                  <a:pos x="connsiteX3" y="connsiteY3"/>
                </a:cxn>
              </a:cxnLst>
              <a:rect l="l" t="t" r="r" b="b"/>
              <a:pathLst>
                <a:path w="3877215" h="308344">
                  <a:moveTo>
                    <a:pt x="0" y="0"/>
                  </a:moveTo>
                  <a:lnTo>
                    <a:pt x="3569535" y="0"/>
                  </a:lnTo>
                  <a:lnTo>
                    <a:pt x="3877215" y="308344"/>
                  </a:lnTo>
                  <a:lnTo>
                    <a:pt x="0" y="308344"/>
                  </a:lnTo>
                  <a:close/>
                </a:path>
              </a:pathLst>
            </a:custGeom>
            <a:gradFill>
              <a:gsLst>
                <a:gs pos="100000">
                  <a:srgbClr val="FF0000">
                    <a:tint val="66000"/>
                    <a:satMod val="160000"/>
                  </a:srgbClr>
                </a:gs>
                <a:gs pos="100000">
                  <a:srgbClr val="FF0000">
                    <a:tint val="44500"/>
                    <a:satMod val="160000"/>
                  </a:srgbClr>
                </a:gs>
                <a:gs pos="100000">
                  <a:srgbClr val="FF0000">
                    <a:tint val="23500"/>
                    <a:satMod val="1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ysClr val="windowText" lastClr="000000"/>
                </a:solidFill>
              </a:endParaRPr>
            </a:p>
          </p:txBody>
        </p:sp>
        <p:sp>
          <p:nvSpPr>
            <p:cNvPr id="80" name="Freihandform: Form 79">
              <a:extLst>
                <a:ext uri="{FF2B5EF4-FFF2-40B4-BE49-F238E27FC236}">
                  <a16:creationId xmlns:a16="http://schemas.microsoft.com/office/drawing/2014/main" id="{9BFAD8B1-375E-48C5-A3D0-6EC397FB9A7D}"/>
                </a:ext>
              </a:extLst>
            </p:cNvPr>
            <p:cNvSpPr/>
            <p:nvPr/>
          </p:nvSpPr>
          <p:spPr>
            <a:xfrm rot="10800000">
              <a:off x="2247723" y="2610046"/>
              <a:ext cx="3600204" cy="308330"/>
            </a:xfrm>
            <a:custGeom>
              <a:avLst/>
              <a:gdLst>
                <a:gd name="connsiteX0" fmla="*/ 3580956 w 3580956"/>
                <a:gd name="connsiteY0" fmla="*/ 308344 h 308344"/>
                <a:gd name="connsiteX1" fmla="*/ 307679 w 3580956"/>
                <a:gd name="connsiteY1" fmla="*/ 308344 h 308344"/>
                <a:gd name="connsiteX2" fmla="*/ 0 w 3580956"/>
                <a:gd name="connsiteY2" fmla="*/ 0 h 308344"/>
                <a:gd name="connsiteX3" fmla="*/ 3580956 w 3580956"/>
                <a:gd name="connsiteY3" fmla="*/ 0 h 308344"/>
              </a:gdLst>
              <a:ahLst/>
              <a:cxnLst>
                <a:cxn ang="0">
                  <a:pos x="connsiteX0" y="connsiteY0"/>
                </a:cxn>
                <a:cxn ang="0">
                  <a:pos x="connsiteX1" y="connsiteY1"/>
                </a:cxn>
                <a:cxn ang="0">
                  <a:pos x="connsiteX2" y="connsiteY2"/>
                </a:cxn>
                <a:cxn ang="0">
                  <a:pos x="connsiteX3" y="connsiteY3"/>
                </a:cxn>
              </a:cxnLst>
              <a:rect l="l" t="t" r="r" b="b"/>
              <a:pathLst>
                <a:path w="3580956" h="308344">
                  <a:moveTo>
                    <a:pt x="3580956" y="308344"/>
                  </a:moveTo>
                  <a:lnTo>
                    <a:pt x="307679" y="308344"/>
                  </a:lnTo>
                  <a:lnTo>
                    <a:pt x="0" y="0"/>
                  </a:lnTo>
                  <a:lnTo>
                    <a:pt x="3580956" y="0"/>
                  </a:lnTo>
                  <a:close/>
                </a:path>
              </a:pathLst>
            </a:custGeom>
            <a:gradFill flip="none" rotWithShape="1">
              <a:gsLst>
                <a:gs pos="100000">
                  <a:srgbClr val="FF0000">
                    <a:tint val="66000"/>
                    <a:satMod val="160000"/>
                  </a:srgbClr>
                </a:gs>
                <a:gs pos="100000">
                  <a:srgbClr val="FF0000">
                    <a:tint val="44500"/>
                    <a:satMod val="160000"/>
                  </a:srgbClr>
                </a:gs>
                <a:gs pos="100000">
                  <a:srgbClr val="FF0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ysClr val="windowText" lastClr="000000"/>
                </a:solidFill>
              </a:endParaRPr>
            </a:p>
          </p:txBody>
        </p:sp>
        <p:sp>
          <p:nvSpPr>
            <p:cNvPr id="81" name="Textfeld 80">
              <a:extLst>
                <a:ext uri="{FF2B5EF4-FFF2-40B4-BE49-F238E27FC236}">
                  <a16:creationId xmlns:a16="http://schemas.microsoft.com/office/drawing/2014/main" id="{EF729F5E-D59F-4AB9-B530-7E36B37EA8AF}"/>
                </a:ext>
              </a:extLst>
            </p:cNvPr>
            <p:cNvSpPr txBox="1"/>
            <p:nvPr/>
          </p:nvSpPr>
          <p:spPr>
            <a:xfrm>
              <a:off x="3309475" y="4153133"/>
              <a:ext cx="3093954" cy="1178992"/>
            </a:xfrm>
            <a:prstGeom prst="rect">
              <a:avLst/>
            </a:prstGeom>
            <a:noFill/>
          </p:spPr>
          <p:txBody>
            <a:bodyPr wrap="square" rtlCol="0">
              <a:spAutoFit/>
            </a:bodyPr>
            <a:lstStyle/>
            <a:p>
              <a:pPr algn="ctr"/>
              <a:r>
                <a:rPr lang="en-US" sz="2400" b="1" dirty="0"/>
                <a:t>4H-SiC</a:t>
              </a:r>
            </a:p>
          </p:txBody>
        </p:sp>
        <p:sp>
          <p:nvSpPr>
            <p:cNvPr id="82" name="Textfeld 81">
              <a:extLst>
                <a:ext uri="{FF2B5EF4-FFF2-40B4-BE49-F238E27FC236}">
                  <a16:creationId xmlns:a16="http://schemas.microsoft.com/office/drawing/2014/main" id="{6CDE93FC-D38D-4082-A892-B4EB9A1B8381}"/>
                </a:ext>
              </a:extLst>
            </p:cNvPr>
            <p:cNvSpPr txBox="1"/>
            <p:nvPr/>
          </p:nvSpPr>
          <p:spPr>
            <a:xfrm>
              <a:off x="1983012" y="2528991"/>
              <a:ext cx="2585483" cy="721625"/>
            </a:xfrm>
            <a:prstGeom prst="rect">
              <a:avLst/>
            </a:prstGeom>
            <a:noFill/>
          </p:spPr>
          <p:txBody>
            <a:bodyPr wrap="square" rtlCol="0">
              <a:spAutoFit/>
            </a:bodyPr>
            <a:lstStyle/>
            <a:p>
              <a:pPr algn="ctr"/>
              <a:r>
                <a:rPr lang="en-US" sz="1400" b="1" dirty="0"/>
                <a:t>Gain layer</a:t>
              </a:r>
            </a:p>
          </p:txBody>
        </p:sp>
        <p:sp>
          <p:nvSpPr>
            <p:cNvPr id="83" name="Textfeld 82">
              <a:extLst>
                <a:ext uri="{FF2B5EF4-FFF2-40B4-BE49-F238E27FC236}">
                  <a16:creationId xmlns:a16="http://schemas.microsoft.com/office/drawing/2014/main" id="{1691E69D-B400-431F-8618-AA149444D4CD}"/>
                </a:ext>
              </a:extLst>
            </p:cNvPr>
            <p:cNvSpPr txBox="1"/>
            <p:nvPr/>
          </p:nvSpPr>
          <p:spPr>
            <a:xfrm>
              <a:off x="1992857" y="1853080"/>
              <a:ext cx="4498867" cy="721625"/>
            </a:xfrm>
            <a:prstGeom prst="rect">
              <a:avLst/>
            </a:prstGeom>
            <a:noFill/>
          </p:spPr>
          <p:txBody>
            <a:bodyPr wrap="none" rtlCol="0">
              <a:spAutoFit/>
            </a:bodyPr>
            <a:lstStyle/>
            <a:p>
              <a:r>
                <a:rPr lang="en-US" sz="1400" b="1" dirty="0"/>
                <a:t>Bevel edge termination</a:t>
              </a:r>
            </a:p>
          </p:txBody>
        </p:sp>
        <p:sp>
          <p:nvSpPr>
            <p:cNvPr id="84" name="Freihandform: Form 83">
              <a:extLst>
                <a:ext uri="{FF2B5EF4-FFF2-40B4-BE49-F238E27FC236}">
                  <a16:creationId xmlns:a16="http://schemas.microsoft.com/office/drawing/2014/main" id="{170EF01A-8912-4B6C-8BBC-2880C05AC645}"/>
                </a:ext>
              </a:extLst>
            </p:cNvPr>
            <p:cNvSpPr/>
            <p:nvPr/>
          </p:nvSpPr>
          <p:spPr>
            <a:xfrm>
              <a:off x="2247723" y="2503720"/>
              <a:ext cx="3298823" cy="106326"/>
            </a:xfrm>
            <a:custGeom>
              <a:avLst/>
              <a:gdLst>
                <a:gd name="connsiteX0" fmla="*/ 0 w 3266760"/>
                <a:gd name="connsiteY0" fmla="*/ 0 h 106326"/>
                <a:gd name="connsiteX1" fmla="*/ 3160663 w 3266760"/>
                <a:gd name="connsiteY1" fmla="*/ 0 h 106326"/>
                <a:gd name="connsiteX2" fmla="*/ 3266760 w 3266760"/>
                <a:gd name="connsiteY2" fmla="*/ 106326 h 106326"/>
                <a:gd name="connsiteX3" fmla="*/ 0 w 3266760"/>
                <a:gd name="connsiteY3" fmla="*/ 106326 h 106326"/>
              </a:gdLst>
              <a:ahLst/>
              <a:cxnLst>
                <a:cxn ang="0">
                  <a:pos x="connsiteX0" y="connsiteY0"/>
                </a:cxn>
                <a:cxn ang="0">
                  <a:pos x="connsiteX1" y="connsiteY1"/>
                </a:cxn>
                <a:cxn ang="0">
                  <a:pos x="connsiteX2" y="connsiteY2"/>
                </a:cxn>
                <a:cxn ang="0">
                  <a:pos x="connsiteX3" y="connsiteY3"/>
                </a:cxn>
              </a:cxnLst>
              <a:rect l="l" t="t" r="r" b="b"/>
              <a:pathLst>
                <a:path w="3266760" h="106326">
                  <a:moveTo>
                    <a:pt x="0" y="0"/>
                  </a:moveTo>
                  <a:lnTo>
                    <a:pt x="3160663" y="0"/>
                  </a:lnTo>
                  <a:lnTo>
                    <a:pt x="3266760" y="106326"/>
                  </a:lnTo>
                  <a:lnTo>
                    <a:pt x="0" y="10632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457270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 8">
            <a:extLst>
              <a:ext uri="{FF2B5EF4-FFF2-40B4-BE49-F238E27FC236}">
                <a16:creationId xmlns:a16="http://schemas.microsoft.com/office/drawing/2014/main" id="{DFC48541-4857-464D-8403-4C5C254A0201}"/>
              </a:ext>
            </a:extLst>
          </p:cNvPr>
          <p:cNvGraphicFramePr/>
          <p:nvPr>
            <p:extLst>
              <p:ext uri="{D42A27DB-BD31-4B8C-83A1-F6EECF244321}">
                <p14:modId xmlns:p14="http://schemas.microsoft.com/office/powerpoint/2010/main" val="2004658856"/>
              </p:ext>
            </p:extLst>
          </p:nvPr>
        </p:nvGraphicFramePr>
        <p:xfrm>
          <a:off x="507438" y="771296"/>
          <a:ext cx="8338850" cy="241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14</a:t>
            </a:fld>
            <a:endParaRPr lang="en-US" dirty="0"/>
          </a:p>
        </p:txBody>
      </p:sp>
      <p:sp>
        <p:nvSpPr>
          <p:cNvPr id="10" name="Titel 1">
            <a:extLst>
              <a:ext uri="{FF2B5EF4-FFF2-40B4-BE49-F238E27FC236}">
                <a16:creationId xmlns:a16="http://schemas.microsoft.com/office/drawing/2014/main" id="{08145C72-C803-425C-B9EE-9D84BFDA551E}"/>
              </a:ext>
            </a:extLst>
          </p:cNvPr>
          <p:cNvSpPr>
            <a:spLocks noGrp="1"/>
          </p:cNvSpPr>
          <p:nvPr>
            <p:ph type="title"/>
          </p:nvPr>
        </p:nvSpPr>
        <p:spPr>
          <a:xfrm>
            <a:off x="345926" y="13925"/>
            <a:ext cx="7479637" cy="977038"/>
          </a:xfrm>
        </p:spPr>
        <p:txBody>
          <a:bodyPr/>
          <a:lstStyle/>
          <a:p>
            <a:r>
              <a:rPr lang="en-US" sz="4400" dirty="0"/>
              <a:t>SiC - LGAD: Simulation</a:t>
            </a:r>
          </a:p>
        </p:txBody>
      </p:sp>
      <p:pic>
        <p:nvPicPr>
          <p:cNvPr id="14" name="Grafik 13">
            <a:extLst>
              <a:ext uri="{FF2B5EF4-FFF2-40B4-BE49-F238E27FC236}">
                <a16:creationId xmlns:a16="http://schemas.microsoft.com/office/drawing/2014/main" id="{3CC8DEF6-6135-4F36-BC72-F0DFD681F48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11567" y="2317471"/>
            <a:ext cx="2934506" cy="2014981"/>
          </a:xfrm>
          <a:prstGeom prst="rect">
            <a:avLst/>
          </a:prstGeom>
          <a:ln>
            <a:solidFill>
              <a:schemeClr val="tx1"/>
            </a:solidFill>
          </a:ln>
        </p:spPr>
      </p:pic>
      <p:sp>
        <p:nvSpPr>
          <p:cNvPr id="13" name="Inhaltsplatzhalter 2">
            <a:extLst>
              <a:ext uri="{FF2B5EF4-FFF2-40B4-BE49-F238E27FC236}">
                <a16:creationId xmlns:a16="http://schemas.microsoft.com/office/drawing/2014/main" id="{59218D74-8239-4A19-BED9-65000EC0DF7E}"/>
              </a:ext>
            </a:extLst>
          </p:cNvPr>
          <p:cNvSpPr txBox="1">
            <a:spLocks/>
          </p:cNvSpPr>
          <p:nvPr/>
        </p:nvSpPr>
        <p:spPr>
          <a:xfrm>
            <a:off x="0" y="785642"/>
            <a:ext cx="8338850" cy="55707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sym typeface="Wingdings" panose="05000000000000000000" pitchFamily="2" charset="2"/>
              </a:rPr>
              <a:t>Approach using a combination of different simulation tools</a:t>
            </a:r>
            <a:br>
              <a:rPr lang="en-US" dirty="0">
                <a:sym typeface="Wingdings" panose="05000000000000000000" pitchFamily="2" charset="2"/>
              </a:rPr>
            </a:br>
            <a:br>
              <a:rPr lang="en-US" dirty="0">
                <a:sym typeface="Wingdings" panose="05000000000000000000" pitchFamily="2" charset="2"/>
              </a:rPr>
            </a:br>
            <a:endParaRPr lang="en-US" dirty="0">
              <a:sym typeface="Wingdings" panose="05000000000000000000" pitchFamily="2" charset="2"/>
            </a:endParaRPr>
          </a:p>
          <a:p>
            <a:pPr lvl="1">
              <a:lnSpc>
                <a:spcPct val="150000"/>
              </a:lnSpc>
            </a:pPr>
            <a:r>
              <a:rPr lang="en-US" dirty="0">
                <a:sym typeface="Wingdings" panose="05000000000000000000" pitchFamily="2" charset="2"/>
              </a:rPr>
              <a:t>Obstacles regarding simulation of SiC:</a:t>
            </a:r>
          </a:p>
          <a:p>
            <a:pPr lvl="2">
              <a:lnSpc>
                <a:spcPct val="150000"/>
              </a:lnSpc>
            </a:pPr>
            <a:r>
              <a:rPr lang="en-US" sz="2200" dirty="0">
                <a:sym typeface="Wingdings" panose="05000000000000000000" pitchFamily="2" charset="2"/>
              </a:rPr>
              <a:t>SiC poorly implemented in most material databases</a:t>
            </a:r>
          </a:p>
          <a:p>
            <a:pPr lvl="2">
              <a:lnSpc>
                <a:spcPct val="150000"/>
              </a:lnSpc>
            </a:pPr>
            <a:r>
              <a:rPr lang="en-US" sz="2200" dirty="0">
                <a:sym typeface="Wingdings" panose="05000000000000000000" pitchFamily="2" charset="2"/>
              </a:rPr>
              <a:t>Insufficient adaption for drift diffusion and impact ionization </a:t>
            </a:r>
          </a:p>
          <a:p>
            <a:pPr lvl="2">
              <a:lnSpc>
                <a:spcPct val="150000"/>
              </a:lnSpc>
            </a:pPr>
            <a:r>
              <a:rPr lang="en-US" sz="2200" dirty="0">
                <a:sym typeface="Wingdings" panose="05000000000000000000" pitchFamily="2" charset="2"/>
              </a:rPr>
              <a:t>Convergence issues for due to low current densities</a:t>
            </a:r>
            <a:br>
              <a:rPr lang="en-US" sz="2200" dirty="0">
                <a:sym typeface="Wingdings" panose="05000000000000000000" pitchFamily="2" charset="2"/>
              </a:rPr>
            </a:br>
            <a:r>
              <a:rPr lang="en-US" sz="2200" dirty="0">
                <a:sym typeface="Wingdings" panose="05000000000000000000" pitchFamily="2" charset="2"/>
              </a:rPr>
              <a:t> Floating point precision is essential</a:t>
            </a:r>
          </a:p>
          <a:p>
            <a:pPr lvl="2">
              <a:lnSpc>
                <a:spcPct val="150000"/>
              </a:lnSpc>
            </a:pPr>
            <a:r>
              <a:rPr lang="en-US" sz="2200" dirty="0">
                <a:sym typeface="Wingdings" panose="05000000000000000000" pitchFamily="2" charset="2"/>
              </a:rPr>
              <a:t>Active cooperation with Global TCAD Solutions (GTS</a:t>
            </a:r>
            <a:r>
              <a:rPr lang="en-US" sz="2200" baseline="30000" dirty="0">
                <a:sym typeface="Wingdings" panose="05000000000000000000" pitchFamily="2" charset="2"/>
              </a:rPr>
              <a:t>[13]</a:t>
            </a:r>
            <a:r>
              <a:rPr lang="en-US" sz="2200" dirty="0">
                <a:sym typeface="Wingdings" panose="05000000000000000000" pitchFamily="2" charset="2"/>
              </a:rPr>
              <a:t>) </a:t>
            </a:r>
            <a:br>
              <a:rPr lang="en-US" sz="2200" dirty="0">
                <a:sym typeface="Wingdings" panose="05000000000000000000" pitchFamily="2" charset="2"/>
              </a:rPr>
            </a:br>
            <a:r>
              <a:rPr lang="en-US" sz="2200" dirty="0">
                <a:sym typeface="Wingdings" panose="05000000000000000000" pitchFamily="2" charset="2"/>
              </a:rPr>
              <a:t>to improve software regarding SiC simulation</a:t>
            </a:r>
          </a:p>
        </p:txBody>
      </p:sp>
      <p:pic>
        <p:nvPicPr>
          <p:cNvPr id="16" name="Grafik 15">
            <a:extLst>
              <a:ext uri="{FF2B5EF4-FFF2-40B4-BE49-F238E27FC236}">
                <a16:creationId xmlns:a16="http://schemas.microsoft.com/office/drawing/2014/main" id="{C8A66C1A-AAF4-45C8-BE25-BB693EA80A3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25563" y="4332452"/>
            <a:ext cx="4020510" cy="1894543"/>
          </a:xfrm>
          <a:prstGeom prst="rect">
            <a:avLst/>
          </a:prstGeom>
          <a:ln>
            <a:solidFill>
              <a:schemeClr val="tx1"/>
            </a:solidFill>
          </a:ln>
        </p:spPr>
      </p:pic>
      <p:sp>
        <p:nvSpPr>
          <p:cNvPr id="17" name="Textfeld 16">
            <a:extLst>
              <a:ext uri="{FF2B5EF4-FFF2-40B4-BE49-F238E27FC236}">
                <a16:creationId xmlns:a16="http://schemas.microsoft.com/office/drawing/2014/main" id="{3D86BC22-36AF-4AC0-A36D-48862D66DD35}"/>
              </a:ext>
            </a:extLst>
          </p:cNvPr>
          <p:cNvSpPr txBox="1"/>
          <p:nvPr/>
        </p:nvSpPr>
        <p:spPr>
          <a:xfrm>
            <a:off x="9133891" y="5085045"/>
            <a:ext cx="828817" cy="307777"/>
          </a:xfrm>
          <a:prstGeom prst="rect">
            <a:avLst/>
          </a:prstGeom>
          <a:noFill/>
        </p:spPr>
        <p:txBody>
          <a:bodyPr wrap="none" rtlCol="0">
            <a:spAutoFit/>
          </a:bodyPr>
          <a:lstStyle/>
          <a:p>
            <a:r>
              <a:rPr lang="en-US" sz="1400" b="1" dirty="0"/>
              <a:t>Synopsis</a:t>
            </a:r>
          </a:p>
        </p:txBody>
      </p:sp>
      <p:sp>
        <p:nvSpPr>
          <p:cNvPr id="18" name="Textfeld 17">
            <a:extLst>
              <a:ext uri="{FF2B5EF4-FFF2-40B4-BE49-F238E27FC236}">
                <a16:creationId xmlns:a16="http://schemas.microsoft.com/office/drawing/2014/main" id="{10708B2B-EC7A-4C92-8FEB-66BB949C51B7}"/>
              </a:ext>
            </a:extLst>
          </p:cNvPr>
          <p:cNvSpPr txBox="1"/>
          <p:nvPr/>
        </p:nvSpPr>
        <p:spPr>
          <a:xfrm>
            <a:off x="10188014" y="3118193"/>
            <a:ext cx="469809" cy="307777"/>
          </a:xfrm>
          <a:prstGeom prst="rect">
            <a:avLst/>
          </a:prstGeom>
          <a:noFill/>
        </p:spPr>
        <p:txBody>
          <a:bodyPr wrap="none" rtlCol="0">
            <a:spAutoFit/>
          </a:bodyPr>
          <a:lstStyle/>
          <a:p>
            <a:r>
              <a:rPr lang="en-US" sz="1400" b="1" dirty="0"/>
              <a:t>GTS</a:t>
            </a:r>
          </a:p>
        </p:txBody>
      </p:sp>
    </p:spTree>
    <p:extLst>
      <p:ext uri="{BB962C8B-B14F-4D97-AF65-F5344CB8AC3E}">
        <p14:creationId xmlns:p14="http://schemas.microsoft.com/office/powerpoint/2010/main" val="2208123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0"/>
            <a:ext cx="7394576" cy="977038"/>
          </a:xfrm>
        </p:spPr>
        <p:txBody>
          <a:bodyPr/>
          <a:lstStyle/>
          <a:p>
            <a:r>
              <a:rPr lang="en-US" dirty="0"/>
              <a:t>Application of SiC sensors</a:t>
            </a:r>
            <a:endParaRPr lang="en-US" sz="4400" dirty="0"/>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15</a:t>
            </a:fld>
            <a:endParaRPr lang="en-US"/>
          </a:p>
        </p:txBody>
      </p:sp>
      <p:sp>
        <p:nvSpPr>
          <p:cNvPr id="16" name="Inhaltsplatzhalter 2">
            <a:extLst>
              <a:ext uri="{FF2B5EF4-FFF2-40B4-BE49-F238E27FC236}">
                <a16:creationId xmlns:a16="http://schemas.microsoft.com/office/drawing/2014/main" id="{32818598-B767-4840-B4DC-833690D008FF}"/>
              </a:ext>
            </a:extLst>
          </p:cNvPr>
          <p:cNvSpPr txBox="1">
            <a:spLocks/>
          </p:cNvSpPr>
          <p:nvPr/>
        </p:nvSpPr>
        <p:spPr>
          <a:xfrm>
            <a:off x="345926" y="743106"/>
            <a:ext cx="5404148" cy="37650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lnSpc>
                <a:spcPct val="150000"/>
              </a:lnSpc>
              <a:buNone/>
            </a:pPr>
            <a:r>
              <a:rPr lang="en-US" b="1" dirty="0">
                <a:sym typeface="Wingdings" panose="05000000000000000000" pitchFamily="2" charset="2"/>
              </a:rPr>
              <a:t>Fast tracking sensors</a:t>
            </a:r>
          </a:p>
          <a:p>
            <a:pPr>
              <a:lnSpc>
                <a:spcPct val="150000"/>
              </a:lnSpc>
            </a:pPr>
            <a:r>
              <a:rPr lang="en-US" sz="2400" dirty="0"/>
              <a:t>Strip or pixel detectors</a:t>
            </a:r>
          </a:p>
          <a:p>
            <a:pPr>
              <a:lnSpc>
                <a:spcPct val="150000"/>
              </a:lnSpc>
            </a:pPr>
            <a:r>
              <a:rPr lang="en-US" sz="2400" dirty="0"/>
              <a:t>Short pulse lengths</a:t>
            </a:r>
          </a:p>
          <a:p>
            <a:pPr>
              <a:lnSpc>
                <a:spcPct val="150000"/>
              </a:lnSpc>
            </a:pPr>
            <a:r>
              <a:rPr lang="en-US" sz="2400" dirty="0"/>
              <a:t>At lower beam rates sufficient for particle beam monitoring</a:t>
            </a:r>
          </a:p>
          <a:p>
            <a:pPr>
              <a:lnSpc>
                <a:spcPct val="150000"/>
              </a:lnSpc>
            </a:pPr>
            <a:r>
              <a:rPr lang="en-US" sz="2400" dirty="0"/>
              <a:t>Standard: Si detectors</a:t>
            </a:r>
          </a:p>
        </p:txBody>
      </p:sp>
      <p:sp>
        <p:nvSpPr>
          <p:cNvPr id="17" name="Inhaltsplatzhalter 2">
            <a:extLst>
              <a:ext uri="{FF2B5EF4-FFF2-40B4-BE49-F238E27FC236}">
                <a16:creationId xmlns:a16="http://schemas.microsoft.com/office/drawing/2014/main" id="{0E302ACD-C401-4454-9377-EECD663D568C}"/>
              </a:ext>
            </a:extLst>
          </p:cNvPr>
          <p:cNvSpPr txBox="1">
            <a:spLocks/>
          </p:cNvSpPr>
          <p:nvPr/>
        </p:nvSpPr>
        <p:spPr>
          <a:xfrm>
            <a:off x="6138781" y="743106"/>
            <a:ext cx="5404148" cy="45507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lnSpc>
                <a:spcPct val="150000"/>
              </a:lnSpc>
              <a:buNone/>
            </a:pPr>
            <a:r>
              <a:rPr lang="en-US" b="1" dirty="0">
                <a:sym typeface="Wingdings" panose="05000000000000000000" pitchFamily="2" charset="2"/>
              </a:rPr>
              <a:t>High intensity monitors</a:t>
            </a:r>
          </a:p>
          <a:p>
            <a:pPr>
              <a:lnSpc>
                <a:spcPct val="150000"/>
              </a:lnSpc>
            </a:pPr>
            <a:r>
              <a:rPr lang="en-US" sz="2400" dirty="0">
                <a:sym typeface="Wingdings" panose="05000000000000000000" pitchFamily="2" charset="2"/>
              </a:rPr>
              <a:t>Integrating collected charge to monitor beam rates and properties</a:t>
            </a:r>
          </a:p>
          <a:p>
            <a:pPr>
              <a:lnSpc>
                <a:spcPct val="150000"/>
              </a:lnSpc>
            </a:pPr>
            <a:r>
              <a:rPr lang="en-US" sz="2400" dirty="0">
                <a:sym typeface="Wingdings" panose="05000000000000000000" pitchFamily="2" charset="2"/>
              </a:rPr>
              <a:t>Operation at wide ranges of particle rates and energies (e.g., MedAustron)</a:t>
            </a:r>
          </a:p>
          <a:p>
            <a:pPr>
              <a:lnSpc>
                <a:spcPct val="150000"/>
              </a:lnSpc>
            </a:pPr>
            <a:r>
              <a:rPr lang="en-US" sz="2400" dirty="0">
                <a:sym typeface="Wingdings" panose="05000000000000000000" pitchFamily="2" charset="2"/>
              </a:rPr>
              <a:t>Radiation hard material</a:t>
            </a:r>
          </a:p>
          <a:p>
            <a:pPr>
              <a:lnSpc>
                <a:spcPct val="150000"/>
              </a:lnSpc>
            </a:pPr>
            <a:r>
              <a:rPr lang="en-US" sz="2400" dirty="0">
                <a:sym typeface="Wingdings" panose="05000000000000000000" pitchFamily="2" charset="2"/>
              </a:rPr>
              <a:t>Standard: Diamond</a:t>
            </a:r>
          </a:p>
        </p:txBody>
      </p:sp>
      <p:sp>
        <p:nvSpPr>
          <p:cNvPr id="14" name="Rechteck 13">
            <a:extLst>
              <a:ext uri="{FF2B5EF4-FFF2-40B4-BE49-F238E27FC236}">
                <a16:creationId xmlns:a16="http://schemas.microsoft.com/office/drawing/2014/main" id="{B2738EFA-A2E4-4FDD-A2CD-CB2823A2698F}"/>
              </a:ext>
            </a:extLst>
          </p:cNvPr>
          <p:cNvSpPr/>
          <p:nvPr/>
        </p:nvSpPr>
        <p:spPr>
          <a:xfrm>
            <a:off x="172963" y="5293841"/>
            <a:ext cx="11846074" cy="1062509"/>
          </a:xfrm>
          <a:prstGeom prst="rect">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SiC-LGADs could be used for both purposes, provided</a:t>
            </a:r>
            <a:br>
              <a:rPr lang="en-US" sz="3200" dirty="0"/>
            </a:br>
            <a:r>
              <a:rPr lang="en-US" sz="3200" dirty="0"/>
              <a:t> sufficient readout-electronics</a:t>
            </a:r>
          </a:p>
        </p:txBody>
      </p:sp>
      <p:sp>
        <p:nvSpPr>
          <p:cNvPr id="15" name="Rechteck 14">
            <a:extLst>
              <a:ext uri="{FF2B5EF4-FFF2-40B4-BE49-F238E27FC236}">
                <a16:creationId xmlns:a16="http://schemas.microsoft.com/office/drawing/2014/main" id="{AF593AA4-1EB5-4941-8F2A-C1F4E578686F}"/>
              </a:ext>
            </a:extLst>
          </p:cNvPr>
          <p:cNvSpPr/>
          <p:nvPr/>
        </p:nvSpPr>
        <p:spPr>
          <a:xfrm>
            <a:off x="6038708" y="785638"/>
            <a:ext cx="5980329" cy="4465671"/>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hteck 6">
            <a:extLst>
              <a:ext uri="{FF2B5EF4-FFF2-40B4-BE49-F238E27FC236}">
                <a16:creationId xmlns:a16="http://schemas.microsoft.com/office/drawing/2014/main" id="{AA586B39-EF6D-415D-B354-3CD41C079760}"/>
              </a:ext>
            </a:extLst>
          </p:cNvPr>
          <p:cNvSpPr/>
          <p:nvPr/>
        </p:nvSpPr>
        <p:spPr>
          <a:xfrm>
            <a:off x="172963" y="785638"/>
            <a:ext cx="5750074" cy="4465671"/>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00863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9FE072EE-4CD1-4D52-BD3E-A094D995106E}"/>
              </a:ext>
            </a:extLst>
          </p:cNvPr>
          <p:cNvPicPr/>
          <p:nvPr/>
        </p:nvPicPr>
        <p:blipFill>
          <a:blip r:embed="rId3"/>
          <a:stretch/>
        </p:blipFill>
        <p:spPr>
          <a:xfrm>
            <a:off x="6767565" y="3222253"/>
            <a:ext cx="5408640" cy="3289320"/>
          </a:xfrm>
          <a:prstGeom prst="rect">
            <a:avLst/>
          </a:prstGeom>
          <a:ln w="0">
            <a:noFill/>
          </a:ln>
        </p:spPr>
      </p:pic>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13925"/>
            <a:ext cx="7479637" cy="977038"/>
          </a:xfrm>
        </p:spPr>
        <p:txBody>
          <a:bodyPr/>
          <a:lstStyle/>
          <a:p>
            <a:r>
              <a:rPr lang="en-US" sz="4400" dirty="0"/>
              <a:t>Readou</a:t>
            </a:r>
            <a:r>
              <a:rPr lang="en-US" dirty="0"/>
              <a:t>t: Single particle mode </a:t>
            </a:r>
            <a:endParaRPr lang="en-US" sz="4400" dirty="0"/>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16</a:t>
            </a:fld>
            <a:endParaRPr lang="en-US" dirty="0"/>
          </a:p>
        </p:txBody>
      </p:sp>
      <p:sp>
        <p:nvSpPr>
          <p:cNvPr id="8" name="Inhaltsplatzhalter 2">
            <a:extLst>
              <a:ext uri="{FF2B5EF4-FFF2-40B4-BE49-F238E27FC236}">
                <a16:creationId xmlns:a16="http://schemas.microsoft.com/office/drawing/2014/main" id="{D1C11FCE-164B-4F18-AACC-47A19463897D}"/>
              </a:ext>
            </a:extLst>
          </p:cNvPr>
          <p:cNvSpPr txBox="1">
            <a:spLocks/>
          </p:cNvSpPr>
          <p:nvPr/>
        </p:nvSpPr>
        <p:spPr>
          <a:xfrm>
            <a:off x="-1" y="785642"/>
            <a:ext cx="8729331" cy="58384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Prototype for beam monitoring at MedAustron</a:t>
            </a:r>
            <a:endParaRPr lang="de-AT" b="0" strike="noStrike" spc="-1" dirty="0">
              <a:latin typeface="Arial"/>
            </a:endParaRPr>
          </a:p>
          <a:p>
            <a:pPr lvl="2">
              <a:lnSpc>
                <a:spcPct val="100000"/>
              </a:lnSpc>
              <a:spcBef>
                <a:spcPts val="499"/>
              </a:spcBef>
              <a:buClr>
                <a:srgbClr val="000000"/>
              </a:buClr>
              <a:buFont typeface="Arial"/>
              <a:buChar char="•"/>
            </a:pPr>
            <a:r>
              <a:rPr lang="en-US" sz="2200" b="0" strike="noStrike" spc="-1" dirty="0">
                <a:solidFill>
                  <a:srgbClr val="000000"/>
                </a:solidFill>
                <a:latin typeface="Calibri"/>
              </a:rPr>
              <a:t>One single channel</a:t>
            </a:r>
            <a:endParaRPr lang="de-AT" sz="2200" b="0" strike="noStrike" spc="-1" dirty="0">
              <a:latin typeface="Arial"/>
            </a:endParaRPr>
          </a:p>
          <a:p>
            <a:pPr lvl="2">
              <a:lnSpc>
                <a:spcPct val="100000"/>
              </a:lnSpc>
              <a:spcBef>
                <a:spcPts val="499"/>
              </a:spcBef>
              <a:buClr>
                <a:srgbClr val="000000"/>
              </a:buClr>
              <a:buFont typeface="Arial"/>
              <a:buChar char="•"/>
            </a:pPr>
            <a:r>
              <a:rPr lang="en-US" sz="2200" b="0" strike="noStrike" spc="-1" dirty="0">
                <a:solidFill>
                  <a:srgbClr val="000000"/>
                </a:solidFill>
                <a:latin typeface="Calibri"/>
              </a:rPr>
              <a:t>Continuous </a:t>
            </a:r>
            <a:r>
              <a:rPr lang="en-US" sz="2200" spc="-1" dirty="0">
                <a:solidFill>
                  <a:srgbClr val="000000"/>
                </a:solidFill>
                <a:latin typeface="Calibri"/>
              </a:rPr>
              <a:t>detection of s</a:t>
            </a:r>
            <a:r>
              <a:rPr lang="en-US" sz="2200" b="0" strike="noStrike" spc="-1" dirty="0">
                <a:solidFill>
                  <a:srgbClr val="000000"/>
                </a:solidFill>
                <a:latin typeface="Calibri"/>
              </a:rPr>
              <a:t>ingle particles up to „GHz“ </a:t>
            </a:r>
            <a:endParaRPr lang="de-AT" sz="2200" b="0" strike="noStrike" spc="-1" dirty="0">
              <a:latin typeface="Arial"/>
            </a:endParaRPr>
          </a:p>
          <a:p>
            <a:pPr lvl="2">
              <a:lnSpc>
                <a:spcPct val="100000"/>
              </a:lnSpc>
              <a:spcBef>
                <a:spcPts val="499"/>
              </a:spcBef>
              <a:buClr>
                <a:srgbClr val="000000"/>
              </a:buClr>
              <a:buFont typeface="Arial"/>
              <a:buChar char="•"/>
            </a:pPr>
            <a:r>
              <a:rPr lang="en-US" sz="2200" spc="-1" dirty="0">
                <a:solidFill>
                  <a:srgbClr val="000000"/>
                </a:solidFill>
                <a:latin typeface="Calibri"/>
              </a:rPr>
              <a:t>Detection of p</a:t>
            </a:r>
            <a:r>
              <a:rPr lang="en-US" sz="2200" b="0" strike="noStrike" spc="-1" dirty="0">
                <a:solidFill>
                  <a:srgbClr val="000000"/>
                </a:solidFill>
                <a:latin typeface="Calibri"/>
              </a:rPr>
              <a:t>ile-ups up to about 50 particles</a:t>
            </a:r>
            <a:endParaRPr lang="de-AT" sz="2200" b="0" strike="noStrike" spc="-1" dirty="0">
              <a:latin typeface="Arial"/>
            </a:endParaRPr>
          </a:p>
          <a:p>
            <a:pPr lvl="2">
              <a:lnSpc>
                <a:spcPct val="100000"/>
              </a:lnSpc>
              <a:spcBef>
                <a:spcPts val="499"/>
              </a:spcBef>
              <a:buClr>
                <a:srgbClr val="000000"/>
              </a:buClr>
              <a:buFont typeface="Arial"/>
              <a:buChar char="•"/>
            </a:pPr>
            <a:r>
              <a:rPr lang="en-US" sz="2200" spc="-1" dirty="0">
                <a:solidFill>
                  <a:srgbClr val="000000"/>
                </a:solidFill>
                <a:latin typeface="Calibri"/>
              </a:rPr>
              <a:t>A</a:t>
            </a:r>
            <a:r>
              <a:rPr lang="en-US" sz="2200" b="0" strike="noStrike" spc="-1" dirty="0">
                <a:solidFill>
                  <a:srgbClr val="000000"/>
                </a:solidFill>
                <a:latin typeface="Calibri"/>
              </a:rPr>
              <a:t> few seconds pause after each „spill“</a:t>
            </a:r>
            <a:endParaRPr lang="de-AT" sz="2200"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Adapt-able for different sensors</a:t>
            </a:r>
            <a:endParaRPr lang="de-AT" b="0" strike="noStrike" spc="-1" dirty="0">
              <a:latin typeface="Arial"/>
            </a:endParaRPr>
          </a:p>
          <a:p>
            <a:pPr lvl="2">
              <a:lnSpc>
                <a:spcPct val="100000"/>
              </a:lnSpc>
              <a:spcBef>
                <a:spcPts val="499"/>
              </a:spcBef>
              <a:buClr>
                <a:srgbClr val="000000"/>
              </a:buClr>
              <a:buFont typeface="Arial"/>
              <a:buChar char="•"/>
            </a:pPr>
            <a:r>
              <a:rPr lang="en-US" sz="2200" b="0" strike="noStrike" spc="-1" dirty="0">
                <a:solidFill>
                  <a:srgbClr val="000000"/>
                </a:solidFill>
                <a:latin typeface="Calibri"/>
              </a:rPr>
              <a:t>Silicon, silicon carbide, diamond, LGAD, ...</a:t>
            </a:r>
            <a:endParaRPr lang="de-AT" sz="2200"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Amplifier chain built using discrete components</a:t>
            </a:r>
            <a:endParaRPr lang="de-AT" b="0" strike="noStrike" spc="-1" dirty="0">
              <a:latin typeface="Arial"/>
            </a:endParaRPr>
          </a:p>
          <a:p>
            <a:pPr lvl="2">
              <a:lnSpc>
                <a:spcPct val="100000"/>
              </a:lnSpc>
              <a:spcBef>
                <a:spcPts val="499"/>
              </a:spcBef>
              <a:buClr>
                <a:srgbClr val="000000"/>
              </a:buClr>
              <a:buFont typeface="Arial"/>
              <a:buChar char="•"/>
            </a:pPr>
            <a:r>
              <a:rPr lang="en-US" sz="2200" b="0" strike="noStrike" spc="-1" dirty="0">
                <a:solidFill>
                  <a:srgbClr val="000000"/>
                </a:solidFill>
                <a:latin typeface="Calibri"/>
              </a:rPr>
              <a:t>Fully DC coupled from sensor to comparator</a:t>
            </a:r>
            <a:endParaRPr lang="de-AT" sz="2200"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Tested using an oscilloscope for time measurement</a:t>
            </a:r>
            <a:br>
              <a:rPr lang="en-US" b="0" strike="noStrike" spc="-1" dirty="0">
                <a:solidFill>
                  <a:srgbClr val="000000"/>
                </a:solidFill>
                <a:latin typeface="Calibri"/>
              </a:rPr>
            </a:br>
            <a:r>
              <a:rPr lang="en-US" b="0" strike="noStrike" spc="-1" dirty="0">
                <a:solidFill>
                  <a:srgbClr val="000000"/>
                </a:solidFill>
                <a:latin typeface="Calibri"/>
              </a:rPr>
              <a:t>Later per FPGA or ASIC (e.g., vernier TDC)</a:t>
            </a:r>
            <a:endParaRPr lang="de-AT"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Currently in optimization phase</a:t>
            </a:r>
            <a:endParaRPr lang="de-AT"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Later an integration into an ASIC is intended</a:t>
            </a:r>
            <a:endParaRPr lang="de-AT" b="0" strike="noStrike" spc="-1" dirty="0">
              <a:latin typeface="Arial"/>
            </a:endParaRPr>
          </a:p>
          <a:p>
            <a:pPr lvl="1">
              <a:lnSpc>
                <a:spcPct val="150000"/>
              </a:lnSpc>
            </a:pPr>
            <a:endParaRPr lang="en-US" dirty="0"/>
          </a:p>
        </p:txBody>
      </p:sp>
      <p:pic>
        <p:nvPicPr>
          <p:cNvPr id="11" name="Grafik 10">
            <a:extLst>
              <a:ext uri="{FF2B5EF4-FFF2-40B4-BE49-F238E27FC236}">
                <a16:creationId xmlns:a16="http://schemas.microsoft.com/office/drawing/2014/main" id="{74647CBE-C990-4055-AD2F-2A1E9542EFE9}"/>
              </a:ext>
            </a:extLst>
          </p:cNvPr>
          <p:cNvPicPr preferRelativeResize="0">
            <a:picLocks noChangeAspect="1"/>
          </p:cNvPicPr>
          <p:nvPr/>
        </p:nvPicPr>
        <p:blipFill>
          <a:blip r:embed="rId4"/>
          <a:stretch/>
        </p:blipFill>
        <p:spPr>
          <a:xfrm>
            <a:off x="7280063" y="870706"/>
            <a:ext cx="4704237" cy="2291591"/>
          </a:xfrm>
          <a:prstGeom prst="rect">
            <a:avLst/>
          </a:prstGeom>
          <a:ln w="0">
            <a:noFill/>
          </a:ln>
        </p:spPr>
      </p:pic>
    </p:spTree>
    <p:extLst>
      <p:ext uri="{BB962C8B-B14F-4D97-AF65-F5344CB8AC3E}">
        <p14:creationId xmlns:p14="http://schemas.microsoft.com/office/powerpoint/2010/main" val="355994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9039019-DE0C-4C64-9587-41E64CE0F2AF}"/>
              </a:ext>
            </a:extLst>
          </p:cNvPr>
          <p:cNvPicPr preferRelativeResize="0">
            <a:picLocks noChangeAspect="1"/>
          </p:cNvPicPr>
          <p:nvPr/>
        </p:nvPicPr>
        <p:blipFill>
          <a:blip r:embed="rId3"/>
          <a:stretch/>
        </p:blipFill>
        <p:spPr>
          <a:xfrm>
            <a:off x="7196471" y="3727514"/>
            <a:ext cx="4631329" cy="2628836"/>
          </a:xfrm>
          <a:prstGeom prst="rect">
            <a:avLst/>
          </a:prstGeom>
          <a:ln w="0">
            <a:noFill/>
          </a:ln>
        </p:spPr>
      </p:pic>
      <p:pic>
        <p:nvPicPr>
          <p:cNvPr id="9" name="Grafik 2">
            <a:extLst>
              <a:ext uri="{FF2B5EF4-FFF2-40B4-BE49-F238E27FC236}">
                <a16:creationId xmlns:a16="http://schemas.microsoft.com/office/drawing/2014/main" id="{5AD9964D-2808-4A82-A4C5-825A588113E5}"/>
              </a:ext>
            </a:extLst>
          </p:cNvPr>
          <p:cNvPicPr preferRelativeResize="0">
            <a:picLocks noChangeAspect="1"/>
          </p:cNvPicPr>
          <p:nvPr/>
        </p:nvPicPr>
        <p:blipFill>
          <a:blip r:embed="rId4"/>
          <a:stretch/>
        </p:blipFill>
        <p:spPr>
          <a:xfrm>
            <a:off x="6326369" y="770134"/>
            <a:ext cx="5744264" cy="2923942"/>
          </a:xfrm>
          <a:prstGeom prst="rect">
            <a:avLst/>
          </a:prstGeom>
          <a:ln w="0">
            <a:noFill/>
          </a:ln>
        </p:spPr>
      </p:pic>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13925"/>
            <a:ext cx="7479637" cy="977038"/>
          </a:xfrm>
        </p:spPr>
        <p:txBody>
          <a:bodyPr/>
          <a:lstStyle/>
          <a:p>
            <a:r>
              <a:rPr lang="en-US" sz="4400" dirty="0"/>
              <a:t>Readou</a:t>
            </a:r>
            <a:r>
              <a:rPr lang="en-US" dirty="0"/>
              <a:t>t: Integration mode</a:t>
            </a:r>
            <a:endParaRPr lang="en-US" sz="4400" dirty="0"/>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17</a:t>
            </a:fld>
            <a:endParaRPr lang="en-US" dirty="0"/>
          </a:p>
        </p:txBody>
      </p:sp>
      <p:sp>
        <p:nvSpPr>
          <p:cNvPr id="8" name="Inhaltsplatzhalter 2">
            <a:extLst>
              <a:ext uri="{FF2B5EF4-FFF2-40B4-BE49-F238E27FC236}">
                <a16:creationId xmlns:a16="http://schemas.microsoft.com/office/drawing/2014/main" id="{D1C11FCE-164B-4F18-AACC-47A19463897D}"/>
              </a:ext>
            </a:extLst>
          </p:cNvPr>
          <p:cNvSpPr txBox="1">
            <a:spLocks/>
          </p:cNvSpPr>
          <p:nvPr/>
        </p:nvSpPr>
        <p:spPr>
          <a:xfrm>
            <a:off x="-1" y="785642"/>
            <a:ext cx="6560289" cy="58384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Prototype designed to measure up to 128 channels of high luminosity particle rates</a:t>
            </a:r>
            <a:endParaRPr lang="de-AT"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Exploiting a commercial X-ray imaging</a:t>
            </a:r>
            <a:br>
              <a:rPr lang="en-US" b="0" strike="noStrike" spc="-1" dirty="0">
                <a:solidFill>
                  <a:srgbClr val="000000"/>
                </a:solidFill>
                <a:latin typeface="Calibri"/>
              </a:rPr>
            </a:br>
            <a:r>
              <a:rPr lang="en-US" b="0" strike="noStrike" spc="-1" dirty="0">
                <a:solidFill>
                  <a:srgbClr val="000000"/>
                </a:solidFill>
                <a:latin typeface="Calibri"/>
              </a:rPr>
              <a:t>front-end chip</a:t>
            </a:r>
            <a:endParaRPr lang="de-AT" b="0" strike="noStrike" spc="-1" dirty="0">
              <a:latin typeface="Arial"/>
            </a:endParaRPr>
          </a:p>
          <a:p>
            <a:pPr marL="1130400" lvl="2"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Each channel integrates the current of one detector strip into an individual capacitor for 12µs; all channels do that simultaneously</a:t>
            </a:r>
            <a:endParaRPr lang="de-AT" b="0" strike="noStrike" spc="-1" dirty="0">
              <a:latin typeface="Arial"/>
            </a:endParaRPr>
          </a:p>
          <a:p>
            <a:pPr marL="1130400" lvl="2"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A multiplexer then reads out the storage capacitors sequentially within 15µs; </a:t>
            </a:r>
            <a:br>
              <a:rPr lang="en-US" b="0" strike="noStrike" spc="-1" dirty="0">
                <a:solidFill>
                  <a:srgbClr val="000000"/>
                </a:solidFill>
                <a:latin typeface="Calibri"/>
              </a:rPr>
            </a:br>
            <a:r>
              <a:rPr lang="en-US" b="0" strike="noStrike" spc="-1" dirty="0">
                <a:solidFill>
                  <a:srgbClr val="000000"/>
                </a:solidFill>
                <a:latin typeface="Calibri"/>
              </a:rPr>
              <a:t>the setup is “blind” meanwhile</a:t>
            </a:r>
            <a:endParaRPr lang="de-AT"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Analogue data sequence is converted by an ADC and passed on to an external FPGA board</a:t>
            </a:r>
            <a:endParaRPr lang="de-AT"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To study the suitability of integrating amplifiers</a:t>
            </a:r>
            <a:endParaRPr lang="de-AT" b="0" strike="noStrike" spc="-1" dirty="0">
              <a:latin typeface="Arial"/>
            </a:endParaRPr>
          </a:p>
          <a:p>
            <a:pPr marL="673200" lvl="1" indent="-216000">
              <a:lnSpc>
                <a:spcPct val="100000"/>
              </a:lnSpc>
              <a:spcBef>
                <a:spcPts val="499"/>
              </a:spcBef>
              <a:buClr>
                <a:srgbClr val="000000"/>
              </a:buClr>
              <a:buSzPct val="45000"/>
              <a:buFont typeface="Wingdings" charset="2"/>
              <a:buChar char=""/>
            </a:pPr>
            <a:r>
              <a:rPr lang="en-US" b="0" strike="noStrike" spc="-1" dirty="0">
                <a:solidFill>
                  <a:srgbClr val="000000"/>
                </a:solidFill>
                <a:latin typeface="Calibri"/>
              </a:rPr>
              <a:t>Currently in production</a:t>
            </a:r>
            <a:endParaRPr lang="de-AT" b="0" strike="noStrike" spc="-1" dirty="0">
              <a:latin typeface="Arial"/>
            </a:endParaRPr>
          </a:p>
          <a:p>
            <a:pPr marL="457200" lvl="1" indent="0">
              <a:lnSpc>
                <a:spcPct val="100000"/>
              </a:lnSpc>
              <a:spcBef>
                <a:spcPts val="499"/>
              </a:spcBef>
              <a:buClr>
                <a:srgbClr val="000000"/>
              </a:buClr>
              <a:buSzPct val="45000"/>
              <a:buNone/>
            </a:pPr>
            <a:endParaRPr lang="en-US" dirty="0"/>
          </a:p>
        </p:txBody>
      </p:sp>
    </p:spTree>
    <p:extLst>
      <p:ext uri="{BB962C8B-B14F-4D97-AF65-F5344CB8AC3E}">
        <p14:creationId xmlns:p14="http://schemas.microsoft.com/office/powerpoint/2010/main" val="3638747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13925"/>
            <a:ext cx="7479637" cy="977038"/>
          </a:xfrm>
        </p:spPr>
        <p:txBody>
          <a:bodyPr/>
          <a:lstStyle/>
          <a:p>
            <a:r>
              <a:rPr lang="en-US" sz="4400" dirty="0"/>
              <a:t>Dual application </a:t>
            </a:r>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18</a:t>
            </a:fld>
            <a:endParaRPr lang="en-US" dirty="0"/>
          </a:p>
        </p:txBody>
      </p:sp>
      <p:sp>
        <p:nvSpPr>
          <p:cNvPr id="8" name="Inhaltsplatzhalter 2">
            <a:extLst>
              <a:ext uri="{FF2B5EF4-FFF2-40B4-BE49-F238E27FC236}">
                <a16:creationId xmlns:a16="http://schemas.microsoft.com/office/drawing/2014/main" id="{D1C11FCE-164B-4F18-AACC-47A19463897D}"/>
              </a:ext>
            </a:extLst>
          </p:cNvPr>
          <p:cNvSpPr txBox="1">
            <a:spLocks/>
          </p:cNvSpPr>
          <p:nvPr/>
        </p:nvSpPr>
        <p:spPr>
          <a:xfrm>
            <a:off x="-1" y="785642"/>
            <a:ext cx="10760150" cy="55707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50000"/>
              </a:lnSpc>
              <a:buNone/>
            </a:pPr>
            <a:r>
              <a:rPr lang="en-US" b="1" dirty="0"/>
              <a:t>Current objectives:</a:t>
            </a:r>
          </a:p>
          <a:p>
            <a:pPr lvl="1">
              <a:lnSpc>
                <a:spcPct val="150000"/>
              </a:lnSpc>
            </a:pPr>
            <a:r>
              <a:rPr lang="en-US" dirty="0"/>
              <a:t>Integrate both readout </a:t>
            </a:r>
            <a:br>
              <a:rPr lang="en-US" dirty="0"/>
            </a:br>
            <a:r>
              <a:rPr lang="en-US" dirty="0"/>
              <a:t>options into an ASIC</a:t>
            </a:r>
          </a:p>
          <a:p>
            <a:pPr lvl="1">
              <a:lnSpc>
                <a:spcPct val="150000"/>
              </a:lnSpc>
            </a:pPr>
            <a:r>
              <a:rPr lang="en-US" dirty="0"/>
              <a:t>Develop an FPGA suitable to </a:t>
            </a:r>
            <a:br>
              <a:rPr lang="en-US" dirty="0"/>
            </a:br>
            <a:r>
              <a:rPr lang="en-US" dirty="0"/>
              <a:t>exploit the characteristics of </a:t>
            </a:r>
            <a:br>
              <a:rPr lang="en-US" dirty="0"/>
            </a:br>
            <a:r>
              <a:rPr lang="en-US" dirty="0"/>
              <a:t>SiC-LGADs</a:t>
            </a:r>
          </a:p>
        </p:txBody>
      </p:sp>
      <p:grpSp>
        <p:nvGrpSpPr>
          <p:cNvPr id="17" name="Gruppieren 16">
            <a:extLst>
              <a:ext uri="{FF2B5EF4-FFF2-40B4-BE49-F238E27FC236}">
                <a16:creationId xmlns:a16="http://schemas.microsoft.com/office/drawing/2014/main" id="{8238E190-E71F-4C96-B8D7-39A1020CB685}"/>
              </a:ext>
            </a:extLst>
          </p:cNvPr>
          <p:cNvGrpSpPr>
            <a:grpSpLocks noChangeAspect="1"/>
          </p:cNvGrpSpPr>
          <p:nvPr/>
        </p:nvGrpSpPr>
        <p:grpSpPr>
          <a:xfrm>
            <a:off x="3851373" y="1512912"/>
            <a:ext cx="7948379" cy="3985290"/>
            <a:chOff x="6407133" y="3597897"/>
            <a:chExt cx="5499839" cy="2757600"/>
          </a:xfrm>
        </p:grpSpPr>
        <p:sp>
          <p:nvSpPr>
            <p:cNvPr id="13" name="Textfeld 12">
              <a:extLst>
                <a:ext uri="{FF2B5EF4-FFF2-40B4-BE49-F238E27FC236}">
                  <a16:creationId xmlns:a16="http://schemas.microsoft.com/office/drawing/2014/main" id="{6080CA61-768E-40C2-98CF-07B6914C684A}"/>
                </a:ext>
              </a:extLst>
            </p:cNvPr>
            <p:cNvSpPr txBox="1"/>
            <p:nvPr/>
          </p:nvSpPr>
          <p:spPr>
            <a:xfrm>
              <a:off x="6407133" y="5855666"/>
              <a:ext cx="3911018" cy="369332"/>
            </a:xfrm>
            <a:prstGeom prst="rect">
              <a:avLst/>
            </a:prstGeom>
            <a:noFill/>
          </p:spPr>
          <p:txBody>
            <a:bodyPr wrap="square" rtlCol="0">
              <a:spAutoFit/>
            </a:bodyPr>
            <a:lstStyle/>
            <a:p>
              <a:pPr algn="r"/>
              <a:r>
                <a:rPr lang="en-US" dirty="0"/>
                <a:t>Preliminary ASIC-design and layout</a:t>
              </a:r>
            </a:p>
          </p:txBody>
        </p:sp>
        <p:pic>
          <p:nvPicPr>
            <p:cNvPr id="7" name="Grafik 6">
              <a:extLst>
                <a:ext uri="{FF2B5EF4-FFF2-40B4-BE49-F238E27FC236}">
                  <a16:creationId xmlns:a16="http://schemas.microsoft.com/office/drawing/2014/main" id="{5EE73034-362B-463B-93BB-987927AF1C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6993" y="3597897"/>
              <a:ext cx="4999979" cy="2757600"/>
            </a:xfrm>
            <a:prstGeom prst="rect">
              <a:avLst/>
            </a:prstGeom>
          </p:spPr>
        </p:pic>
      </p:grpSp>
    </p:spTree>
    <p:extLst>
      <p:ext uri="{BB962C8B-B14F-4D97-AF65-F5344CB8AC3E}">
        <p14:creationId xmlns:p14="http://schemas.microsoft.com/office/powerpoint/2010/main" val="1885805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13925"/>
            <a:ext cx="7479637" cy="977038"/>
          </a:xfrm>
        </p:spPr>
        <p:txBody>
          <a:bodyPr/>
          <a:lstStyle/>
          <a:p>
            <a:r>
              <a:rPr lang="en-US" sz="4400" dirty="0"/>
              <a:t>Summary &amp; Outlook</a:t>
            </a:r>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19</a:t>
            </a:fld>
            <a:endParaRPr lang="en-US" dirty="0"/>
          </a:p>
        </p:txBody>
      </p:sp>
      <p:sp>
        <p:nvSpPr>
          <p:cNvPr id="6" name="Inhaltsplatzhalter 2">
            <a:extLst>
              <a:ext uri="{FF2B5EF4-FFF2-40B4-BE49-F238E27FC236}">
                <a16:creationId xmlns:a16="http://schemas.microsoft.com/office/drawing/2014/main" id="{28026A75-C5D7-4DF0-B27B-CFA81DB82E46}"/>
              </a:ext>
            </a:extLst>
          </p:cNvPr>
          <p:cNvSpPr txBox="1">
            <a:spLocks/>
          </p:cNvSpPr>
          <p:nvPr/>
        </p:nvSpPr>
        <p:spPr>
          <a:xfrm>
            <a:off x="-2" y="785642"/>
            <a:ext cx="12192001" cy="55707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00000"/>
              </a:lnSpc>
            </a:pPr>
            <a:r>
              <a:rPr lang="en-US" dirty="0"/>
              <a:t>Promising detector material:</a:t>
            </a:r>
          </a:p>
          <a:p>
            <a:pPr lvl="2">
              <a:lnSpc>
                <a:spcPct val="100000"/>
              </a:lnSpc>
            </a:pPr>
            <a:r>
              <a:rPr lang="en-US" dirty="0"/>
              <a:t>More accessible due to recent advancements in power electronics</a:t>
            </a:r>
          </a:p>
          <a:p>
            <a:pPr lvl="2">
              <a:lnSpc>
                <a:spcPct val="100000"/>
              </a:lnSpc>
            </a:pPr>
            <a:r>
              <a:rPr lang="en-US" dirty="0"/>
              <a:t>Fast signal pulses</a:t>
            </a:r>
          </a:p>
          <a:p>
            <a:pPr lvl="2">
              <a:lnSpc>
                <a:spcPct val="100000"/>
              </a:lnSpc>
            </a:pPr>
            <a:r>
              <a:rPr lang="en-US" dirty="0"/>
              <a:t>Low dark current (also after radiation)</a:t>
            </a:r>
          </a:p>
          <a:p>
            <a:pPr lvl="2">
              <a:lnSpc>
                <a:spcPct val="100000"/>
              </a:lnSpc>
            </a:pPr>
            <a:r>
              <a:rPr lang="en-US" dirty="0"/>
              <a:t>Potentially higher radiation hardness</a:t>
            </a:r>
          </a:p>
          <a:p>
            <a:pPr lvl="1">
              <a:lnSpc>
                <a:spcPct val="100000"/>
              </a:lnSpc>
            </a:pPr>
            <a:r>
              <a:rPr lang="en-US" dirty="0"/>
              <a:t>Benchmark of samples using measurements  in-lab and at MedAustron, also irradiated</a:t>
            </a:r>
          </a:p>
          <a:p>
            <a:pPr lvl="1">
              <a:lnSpc>
                <a:spcPct val="100000"/>
              </a:lnSpc>
            </a:pPr>
            <a:r>
              <a:rPr lang="en-US" dirty="0"/>
              <a:t>But: Limited sensor thickness; lower charge generation </a:t>
            </a:r>
            <a:r>
              <a:rPr lang="en-US" dirty="0">
                <a:sym typeface="Wingdings" panose="05000000000000000000" pitchFamily="2" charset="2"/>
              </a:rPr>
              <a:t> low signal amplitudes</a:t>
            </a:r>
            <a:endParaRPr lang="en-US" dirty="0"/>
          </a:p>
          <a:p>
            <a:pPr lvl="1">
              <a:lnSpc>
                <a:spcPct val="100000"/>
              </a:lnSpc>
            </a:pPr>
            <a:r>
              <a:rPr lang="en-US" dirty="0">
                <a:sym typeface="Wingdings" panose="05000000000000000000" pitchFamily="2" charset="2"/>
              </a:rPr>
              <a:t>SiC-LGAD:</a:t>
            </a:r>
          </a:p>
          <a:p>
            <a:pPr lvl="2">
              <a:lnSpc>
                <a:spcPct val="100000"/>
              </a:lnSpc>
            </a:pPr>
            <a:r>
              <a:rPr lang="en-US" dirty="0">
                <a:sym typeface="Wingdings" panose="05000000000000000000" pitchFamily="2" charset="2"/>
              </a:rPr>
              <a:t>TCAD simulations challenging for SiC (adapted models and materials, floating point precision)</a:t>
            </a:r>
          </a:p>
          <a:p>
            <a:pPr lvl="2">
              <a:lnSpc>
                <a:spcPct val="100000"/>
              </a:lnSpc>
            </a:pPr>
            <a:r>
              <a:rPr lang="en-US" dirty="0">
                <a:sym typeface="Wingdings" panose="05000000000000000000" pitchFamily="2" charset="2"/>
              </a:rPr>
              <a:t>Collaboration with GTS to adapt TCAD software for SiC</a:t>
            </a:r>
          </a:p>
          <a:p>
            <a:pPr lvl="2">
              <a:lnSpc>
                <a:spcPct val="100000"/>
              </a:lnSpc>
            </a:pPr>
            <a:r>
              <a:rPr lang="en-US" dirty="0">
                <a:sym typeface="Wingdings" panose="05000000000000000000" pitchFamily="2" charset="2"/>
              </a:rPr>
              <a:t>Development of prototypes</a:t>
            </a:r>
          </a:p>
          <a:p>
            <a:pPr lvl="1">
              <a:lnSpc>
                <a:spcPct val="100000"/>
              </a:lnSpc>
            </a:pPr>
            <a:r>
              <a:rPr lang="en-US" dirty="0">
                <a:sym typeface="Wingdings" panose="05000000000000000000" pitchFamily="2" charset="2"/>
              </a:rPr>
              <a:t>Two-fold electronic readout approach for studying devices (single particle, integrating)</a:t>
            </a:r>
          </a:p>
          <a:p>
            <a:pPr lvl="1">
              <a:lnSpc>
                <a:spcPct val="100000"/>
              </a:lnSpc>
            </a:pPr>
            <a:r>
              <a:rPr lang="en-US" dirty="0">
                <a:sym typeface="Wingdings" panose="05000000000000000000" pitchFamily="2" charset="2"/>
              </a:rPr>
              <a:t>Implementation into ASIC and development of FPGA</a:t>
            </a:r>
            <a:br>
              <a:rPr lang="en-US" dirty="0"/>
            </a:br>
            <a:endParaRPr lang="en-US" dirty="0"/>
          </a:p>
        </p:txBody>
      </p:sp>
    </p:spTree>
    <p:extLst>
      <p:ext uri="{BB962C8B-B14F-4D97-AF65-F5344CB8AC3E}">
        <p14:creationId xmlns:p14="http://schemas.microsoft.com/office/powerpoint/2010/main" val="1090109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p:txBody>
          <a:bodyPr/>
          <a:lstStyle/>
          <a:p>
            <a:r>
              <a:rPr lang="en-US" sz="4400" dirty="0"/>
              <a:t>Overview</a:t>
            </a:r>
          </a:p>
        </p:txBody>
      </p:sp>
      <p:sp>
        <p:nvSpPr>
          <p:cNvPr id="3" name="Inhaltsplatzhalter 2">
            <a:extLst>
              <a:ext uri="{FF2B5EF4-FFF2-40B4-BE49-F238E27FC236}">
                <a16:creationId xmlns:a16="http://schemas.microsoft.com/office/drawing/2014/main" id="{CFC1F2BE-6D3F-4380-B659-A6B09C02519C}"/>
              </a:ext>
            </a:extLst>
          </p:cNvPr>
          <p:cNvSpPr>
            <a:spLocks noGrp="1"/>
          </p:cNvSpPr>
          <p:nvPr>
            <p:ph idx="1"/>
          </p:nvPr>
        </p:nvSpPr>
        <p:spPr>
          <a:xfrm>
            <a:off x="345926" y="977038"/>
            <a:ext cx="11500148" cy="5625781"/>
          </a:xfrm>
        </p:spPr>
        <p:txBody>
          <a:bodyPr>
            <a:normAutofit fontScale="85000" lnSpcReduction="20000"/>
          </a:bodyPr>
          <a:lstStyle/>
          <a:p>
            <a:r>
              <a:rPr lang="en-US" dirty="0"/>
              <a:t>Introduction</a:t>
            </a:r>
          </a:p>
          <a:p>
            <a:pPr lvl="1"/>
            <a:r>
              <a:rPr lang="en-US" dirty="0"/>
              <a:t>Why (4H)-SiC?</a:t>
            </a:r>
          </a:p>
          <a:p>
            <a:pPr lvl="1"/>
            <a:r>
              <a:rPr lang="en-US" dirty="0"/>
              <a:t>SiC-samples</a:t>
            </a:r>
          </a:p>
          <a:p>
            <a:pPr lvl="1"/>
            <a:r>
              <a:rPr lang="en-US" dirty="0"/>
              <a:t>Readout</a:t>
            </a:r>
          </a:p>
          <a:p>
            <a:pPr lvl="1"/>
            <a:r>
              <a:rPr lang="en-US" dirty="0"/>
              <a:t>Signal analysis</a:t>
            </a:r>
          </a:p>
          <a:p>
            <a:r>
              <a:rPr lang="en-US" dirty="0"/>
              <a:t>Measurements on SiC samples</a:t>
            </a:r>
          </a:p>
          <a:p>
            <a:pPr lvl="1"/>
            <a:r>
              <a:rPr lang="en-US" dirty="0"/>
              <a:t>UV-TCT measurements on irradiated SiC</a:t>
            </a:r>
          </a:p>
          <a:p>
            <a:pPr lvl="1"/>
            <a:r>
              <a:rPr lang="en-US" dirty="0"/>
              <a:t>Experiments at ion beam facility</a:t>
            </a:r>
          </a:p>
          <a:p>
            <a:r>
              <a:rPr lang="en-US" dirty="0"/>
              <a:t>SiC-LGAD</a:t>
            </a:r>
          </a:p>
          <a:p>
            <a:pPr lvl="1"/>
            <a:r>
              <a:rPr lang="en-US" dirty="0"/>
              <a:t>Challenges</a:t>
            </a:r>
          </a:p>
          <a:p>
            <a:pPr lvl="1"/>
            <a:r>
              <a:rPr lang="en-US" dirty="0"/>
              <a:t>Simulation</a:t>
            </a:r>
          </a:p>
          <a:p>
            <a:pPr lvl="1"/>
            <a:r>
              <a:rPr lang="en-US" dirty="0"/>
              <a:t>Prototype production</a:t>
            </a:r>
          </a:p>
          <a:p>
            <a:pPr lvl="1"/>
            <a:r>
              <a:rPr lang="en-US" dirty="0"/>
              <a:t>Application</a:t>
            </a:r>
          </a:p>
          <a:p>
            <a:r>
              <a:rPr lang="en-US" dirty="0"/>
              <a:t>Readout</a:t>
            </a:r>
          </a:p>
          <a:p>
            <a:pPr lvl="1"/>
            <a:r>
              <a:rPr lang="en-US" dirty="0"/>
              <a:t>Single particle mode</a:t>
            </a:r>
          </a:p>
          <a:p>
            <a:pPr lvl="1"/>
            <a:r>
              <a:rPr lang="en-US" dirty="0"/>
              <a:t>Integration mode</a:t>
            </a:r>
          </a:p>
          <a:p>
            <a:pPr lvl="1"/>
            <a:r>
              <a:rPr lang="en-US" dirty="0"/>
              <a:t>Dual application</a:t>
            </a:r>
          </a:p>
          <a:p>
            <a:r>
              <a:rPr lang="en-US" dirty="0"/>
              <a:t>Summary</a:t>
            </a:r>
          </a:p>
        </p:txBody>
      </p:sp>
      <p:sp>
        <p:nvSpPr>
          <p:cNvPr id="4" name="Datumsplatzhalter 3">
            <a:extLst>
              <a:ext uri="{FF2B5EF4-FFF2-40B4-BE49-F238E27FC236}">
                <a16:creationId xmlns:a16="http://schemas.microsoft.com/office/drawing/2014/main" id="{8B190F47-BCC2-47C3-8026-F5EE35FD5690}"/>
              </a:ext>
            </a:extLst>
          </p:cNvPr>
          <p:cNvSpPr>
            <a:spLocks noGrp="1"/>
          </p:cNvSpPr>
          <p:nvPr>
            <p:ph type="dt" sz="half" idx="10"/>
          </p:nvPr>
        </p:nvSpPr>
        <p:spPr/>
        <p:txBody>
          <a:bodyPr/>
          <a:lstStyle/>
          <a:p>
            <a:fld id="{8B4A733E-A127-45C6-BEC4-384E1E5AA414}" type="datetime1">
              <a:rPr lang="en-US" smtClean="0"/>
              <a:t>2/24/2022</a:t>
            </a:fld>
            <a:endParaRPr lang="en-US" dirty="0"/>
          </a:p>
        </p:txBody>
      </p:sp>
      <p:sp>
        <p:nvSpPr>
          <p:cNvPr id="5" name="Foliennummernplatzhalter 4">
            <a:extLst>
              <a:ext uri="{FF2B5EF4-FFF2-40B4-BE49-F238E27FC236}">
                <a16:creationId xmlns:a16="http://schemas.microsoft.com/office/drawing/2014/main" id="{77CA0799-939B-4148-9D78-469A6195C3C0}"/>
              </a:ext>
            </a:extLst>
          </p:cNvPr>
          <p:cNvSpPr>
            <a:spLocks noGrp="1"/>
          </p:cNvSpPr>
          <p:nvPr>
            <p:ph type="sldNum" sz="quarter" idx="12"/>
          </p:nvPr>
        </p:nvSpPr>
        <p:spPr/>
        <p:txBody>
          <a:bodyPr/>
          <a:lstStyle/>
          <a:p>
            <a:fld id="{873EE688-B118-4FC0-9946-2F65BBA22B4A}" type="slidenum">
              <a:rPr lang="en-US" smtClean="0"/>
              <a:t>2</a:t>
            </a:fld>
            <a:endParaRPr lang="en-US" dirty="0"/>
          </a:p>
        </p:txBody>
      </p:sp>
      <p:pic>
        <p:nvPicPr>
          <p:cNvPr id="11" name="Grafik 10" descr="Ein Bild, das Text enthält.&#10;&#10;Automatisch generierte Beschreibung">
            <a:extLst>
              <a:ext uri="{FF2B5EF4-FFF2-40B4-BE49-F238E27FC236}">
                <a16:creationId xmlns:a16="http://schemas.microsoft.com/office/drawing/2014/main" id="{0155A78D-CD23-4CD0-8C2F-33BA0B885C96}"/>
              </a:ext>
            </a:extLst>
          </p:cNvPr>
          <p:cNvPicPr>
            <a:picLocks noChangeAspect="1"/>
          </p:cNvPicPr>
          <p:nvPr/>
        </p:nvPicPr>
        <p:blipFill rotWithShape="1">
          <a:blip r:embed="rId3">
            <a:extLst>
              <a:ext uri="{28A0092B-C50C-407E-A947-70E740481C1C}">
                <a14:useLocalDpi xmlns:a14="http://schemas.microsoft.com/office/drawing/2010/main" val="0"/>
              </a:ext>
            </a:extLst>
          </a:blip>
          <a:srcRect b="27597"/>
          <a:stretch/>
        </p:blipFill>
        <p:spPr>
          <a:xfrm>
            <a:off x="6096000" y="805374"/>
            <a:ext cx="5750074" cy="5550976"/>
          </a:xfrm>
          <a:prstGeom prst="rect">
            <a:avLst/>
          </a:prstGeom>
        </p:spPr>
      </p:pic>
    </p:spTree>
    <p:extLst>
      <p:ext uri="{BB962C8B-B14F-4D97-AF65-F5344CB8AC3E}">
        <p14:creationId xmlns:p14="http://schemas.microsoft.com/office/powerpoint/2010/main" val="1821632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FB04F6-2DC9-4F58-822E-EF03A3E51A9B}"/>
              </a:ext>
            </a:extLst>
          </p:cNvPr>
          <p:cNvSpPr>
            <a:spLocks noGrp="1"/>
          </p:cNvSpPr>
          <p:nvPr>
            <p:ph type="title"/>
          </p:nvPr>
        </p:nvSpPr>
        <p:spPr/>
        <p:txBody>
          <a:bodyPr/>
          <a:lstStyle/>
          <a:p>
            <a:r>
              <a:rPr lang="en-US" dirty="0"/>
              <a:t>Sources</a:t>
            </a:r>
          </a:p>
        </p:txBody>
      </p:sp>
      <p:sp>
        <p:nvSpPr>
          <p:cNvPr id="3" name="Inhaltsplatzhalter 2">
            <a:extLst>
              <a:ext uri="{FF2B5EF4-FFF2-40B4-BE49-F238E27FC236}">
                <a16:creationId xmlns:a16="http://schemas.microsoft.com/office/drawing/2014/main" id="{40E12759-A71F-462F-AB0A-5AC884D76514}"/>
              </a:ext>
            </a:extLst>
          </p:cNvPr>
          <p:cNvSpPr>
            <a:spLocks noGrp="1"/>
          </p:cNvSpPr>
          <p:nvPr>
            <p:ph idx="1"/>
          </p:nvPr>
        </p:nvSpPr>
        <p:spPr>
          <a:xfrm>
            <a:off x="345926" y="977037"/>
            <a:ext cx="11846074" cy="5126051"/>
          </a:xfrm>
        </p:spPr>
        <p:txBody>
          <a:bodyPr>
            <a:normAutofit fontScale="92500" lnSpcReduction="10000"/>
          </a:bodyPr>
          <a:lstStyle/>
          <a:p>
            <a:r>
              <a:rPr lang="en-US" sz="1600" dirty="0"/>
              <a:t>[1]: </a:t>
            </a:r>
            <a:r>
              <a:rPr lang="en-GB" sz="1600" dirty="0"/>
              <a:t>Silicon carbide and its use as a radiation detector material, </a:t>
            </a:r>
            <a:r>
              <a:rPr lang="it-IT" sz="1600" dirty="0"/>
              <a:t>F. Nava, G. Bertuccio, A. Cavallini and E. Vittone,</a:t>
            </a:r>
            <a:r>
              <a:rPr lang="en-GB" sz="1600" dirty="0"/>
              <a:t> doi: 10.1088/0957-  0233/19/10/102001</a:t>
            </a:r>
          </a:p>
          <a:p>
            <a:r>
              <a:rPr lang="en-GB" sz="1600" dirty="0"/>
              <a:t>[2]: </a:t>
            </a:r>
            <a:r>
              <a:rPr lang="de-DE" sz="1600" dirty="0"/>
              <a:t>Siliziumkarbid Materialstudie zur Verwendung in positionsempfindlichen Teilchendetektoren, Maximilian Tomaschek, Diploma </a:t>
            </a:r>
            <a:r>
              <a:rPr lang="en-US" sz="1600" dirty="0"/>
              <a:t>thesis</a:t>
            </a:r>
          </a:p>
          <a:p>
            <a:r>
              <a:rPr lang="en-US" sz="1600" dirty="0"/>
              <a:t>[3]: </a:t>
            </a:r>
            <a:r>
              <a:rPr lang="en-GB" sz="1600" dirty="0"/>
              <a:t>4H-Silicon carbide as real time monitor for high-intensity ion beams, Manuel Christanell, Diploma thesis</a:t>
            </a:r>
          </a:p>
          <a:p>
            <a:r>
              <a:rPr lang="en-GB" sz="1600" dirty="0"/>
              <a:t>[4]: An Introduction to Ultra Fast Silicon Detectors, M. Ferrero, R. Arcidiacono, M. Mandurrino, V. Sola, N. Cartiglia, ISBN: 978-0-367-64629-5</a:t>
            </a:r>
          </a:p>
          <a:p>
            <a:r>
              <a:rPr lang="en-GB" sz="1600" dirty="0"/>
              <a:t>[5]: Preliminary Device Performance of 4H-SiC LGAD, Tao Yang, Qing Liu, Yuhang Tan, Suyu Xiao, Kai Liu, Jianyong Zhang, Ryuta Kiuchi,</a:t>
            </a:r>
            <a:br>
              <a:rPr lang="en-GB" sz="1600" dirty="0"/>
            </a:br>
            <a:r>
              <a:rPr lang="en-GB" sz="1600" dirty="0"/>
              <a:t>Mei Zhao, Boyue Wu, Jianing Lin, Weimin Song, Hai Lu, Xin Shi, The 39th CERN RD50 workshop</a:t>
            </a:r>
          </a:p>
          <a:p>
            <a:r>
              <a:rPr lang="en-GB" sz="1600" dirty="0"/>
              <a:t>[6]: Low Gain Avalanche Detectors Technology Overview, Richard Bates, University of Glasgow</a:t>
            </a:r>
          </a:p>
          <a:p>
            <a:r>
              <a:rPr lang="en-GB" sz="1600" dirty="0"/>
              <a:t>[7]: https://www.tuwien.at/en/trigacenter/trigareactor</a:t>
            </a:r>
          </a:p>
          <a:p>
            <a:r>
              <a:rPr lang="en-GB" sz="1600" dirty="0"/>
              <a:t>[8]: https://www.medaustron.at/</a:t>
            </a:r>
          </a:p>
          <a:p>
            <a:r>
              <a:rPr lang="en-GB" sz="1600" dirty="0"/>
              <a:t>[9]: M. V. S. Chandrashekhar, Christopher I. Thomas, and Michael G. Spencer, Measurement of the mean electron-hole pair ionization energy in 4H SiC, Applied Physics Letters 89.4 (July 2006), p. 042113, doi: 10 . 1063 / 1 . 2243799, url: https://doi.org/10.1063/1.2243799</a:t>
            </a:r>
          </a:p>
          <a:p>
            <a:r>
              <a:rPr lang="en-GB" sz="1600" dirty="0"/>
              <a:t>[10]: Alessandro Lo Giudice et al., Average energy dissipated by mega-electron-volt hydrogen and helium ions per electron-hole pair generation in 4H-SiC, Applied Physics Letters 87.22 (2005), p. 222105, doi: 10.1063/1.2135507. url: https://doi.org/10.1063/1.2135507</a:t>
            </a:r>
          </a:p>
          <a:p>
            <a:r>
              <a:rPr lang="en-GB" sz="1600" dirty="0"/>
              <a:t>[11]: A. A. Lebedev, Radiation Resistance of SiC and Nuclear-Radiation Detectors Based on SiC Films, Semiconductors 38.2 (2004), p. 125, doi: 10.1134/1.1648363, url: https://doi.org/10.1134/1.1648363.</a:t>
            </a:r>
          </a:p>
          <a:p>
            <a:r>
              <a:rPr lang="en-GB" sz="1600" dirty="0"/>
              <a:t>[12]: Silvio Sciortino, Stefano Lagomarsino, and F. Nava, Silicon Carbide for High Signal to Noise Ratio MIPs Detection From Room Temperature to 80C, Nuclear Science, IEEE Transactions on 56 (Sept. 2009), pp. 2538 –2542, doi: 10.1109/TNS.2009.2023848</a:t>
            </a:r>
          </a:p>
          <a:p>
            <a:r>
              <a:rPr lang="en-GB" sz="1600" dirty="0"/>
              <a:t>[13]: https://www.globaltcad.com/ </a:t>
            </a:r>
          </a:p>
          <a:p>
            <a:endParaRPr lang="en-GB" sz="1600" dirty="0"/>
          </a:p>
          <a:p>
            <a:endParaRPr lang="en-GB" sz="1600" dirty="0"/>
          </a:p>
        </p:txBody>
      </p:sp>
      <p:sp>
        <p:nvSpPr>
          <p:cNvPr id="4" name="Datumsplatzhalter 3">
            <a:extLst>
              <a:ext uri="{FF2B5EF4-FFF2-40B4-BE49-F238E27FC236}">
                <a16:creationId xmlns:a16="http://schemas.microsoft.com/office/drawing/2014/main" id="{ACA7B64D-654E-443F-A832-D5D8166DA116}"/>
              </a:ext>
            </a:extLst>
          </p:cNvPr>
          <p:cNvSpPr>
            <a:spLocks noGrp="1"/>
          </p:cNvSpPr>
          <p:nvPr>
            <p:ph type="dt" sz="half" idx="10"/>
          </p:nvPr>
        </p:nvSpPr>
        <p:spPr/>
        <p:txBody>
          <a:bodyPr/>
          <a:lstStyle/>
          <a:p>
            <a:fld id="{C897B553-587C-49F0-A2A2-5B1328916B72}" type="datetime1">
              <a:rPr lang="en-US" smtClean="0"/>
              <a:t>2/24/2022</a:t>
            </a:fld>
            <a:endParaRPr lang="en-US"/>
          </a:p>
        </p:txBody>
      </p:sp>
      <p:sp>
        <p:nvSpPr>
          <p:cNvPr id="5" name="Foliennummernplatzhalter 4">
            <a:extLst>
              <a:ext uri="{FF2B5EF4-FFF2-40B4-BE49-F238E27FC236}">
                <a16:creationId xmlns:a16="http://schemas.microsoft.com/office/drawing/2014/main" id="{E2A0622C-07FE-403D-99ED-C2140CD9604B}"/>
              </a:ext>
            </a:extLst>
          </p:cNvPr>
          <p:cNvSpPr>
            <a:spLocks noGrp="1"/>
          </p:cNvSpPr>
          <p:nvPr>
            <p:ph type="sldNum" sz="quarter" idx="12"/>
          </p:nvPr>
        </p:nvSpPr>
        <p:spPr/>
        <p:txBody>
          <a:bodyPr/>
          <a:lstStyle/>
          <a:p>
            <a:fld id="{873EE688-B118-4FC0-9946-2F65BBA22B4A}" type="slidenum">
              <a:rPr lang="en-US" smtClean="0"/>
              <a:t>20</a:t>
            </a:fld>
            <a:endParaRPr lang="en-US" dirty="0"/>
          </a:p>
        </p:txBody>
      </p:sp>
    </p:spTree>
    <p:extLst>
      <p:ext uri="{BB962C8B-B14F-4D97-AF65-F5344CB8AC3E}">
        <p14:creationId xmlns:p14="http://schemas.microsoft.com/office/powerpoint/2010/main" val="114490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uppieren 25">
            <a:extLst>
              <a:ext uri="{FF2B5EF4-FFF2-40B4-BE49-F238E27FC236}">
                <a16:creationId xmlns:a16="http://schemas.microsoft.com/office/drawing/2014/main" id="{10D84301-608E-4DF9-84B4-1F4D6CF20CE8}"/>
              </a:ext>
            </a:extLst>
          </p:cNvPr>
          <p:cNvGrpSpPr>
            <a:grpSpLocks noChangeAspect="1"/>
          </p:cNvGrpSpPr>
          <p:nvPr/>
        </p:nvGrpSpPr>
        <p:grpSpPr>
          <a:xfrm>
            <a:off x="8713271" y="710943"/>
            <a:ext cx="3323016" cy="2665853"/>
            <a:chOff x="8322196" y="1027226"/>
            <a:chExt cx="3523877" cy="2826990"/>
          </a:xfrm>
        </p:grpSpPr>
        <p:pic>
          <p:nvPicPr>
            <p:cNvPr id="23" name="Grafik 22">
              <a:extLst>
                <a:ext uri="{FF2B5EF4-FFF2-40B4-BE49-F238E27FC236}">
                  <a16:creationId xmlns:a16="http://schemas.microsoft.com/office/drawing/2014/main" id="{49E8E1AD-AA3D-4C36-A0E2-7189ED5655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2196" y="1027226"/>
              <a:ext cx="3523877" cy="2826990"/>
            </a:xfrm>
            <a:prstGeom prst="rect">
              <a:avLst/>
            </a:prstGeom>
          </p:spPr>
        </p:pic>
        <p:pic>
          <p:nvPicPr>
            <p:cNvPr id="25" name="Grafik 24">
              <a:extLst>
                <a:ext uri="{FF2B5EF4-FFF2-40B4-BE49-F238E27FC236}">
                  <a16:creationId xmlns:a16="http://schemas.microsoft.com/office/drawing/2014/main" id="{E64A00C3-0C36-4D7D-8381-88D5E44797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2151" y="1637501"/>
              <a:ext cx="571529" cy="520727"/>
            </a:xfrm>
            <a:prstGeom prst="rect">
              <a:avLst/>
            </a:prstGeom>
          </p:spPr>
        </p:pic>
      </p:grpSp>
      <p:sp>
        <p:nvSpPr>
          <p:cNvPr id="19" name="Inhaltsplatzhalter 2">
            <a:extLst>
              <a:ext uri="{FF2B5EF4-FFF2-40B4-BE49-F238E27FC236}">
                <a16:creationId xmlns:a16="http://schemas.microsoft.com/office/drawing/2014/main" id="{6CDA2150-D552-4BBB-A073-A715777FEC82}"/>
              </a:ext>
            </a:extLst>
          </p:cNvPr>
          <p:cNvSpPr txBox="1">
            <a:spLocks/>
          </p:cNvSpPr>
          <p:nvPr/>
        </p:nvSpPr>
        <p:spPr>
          <a:xfrm>
            <a:off x="-1" y="785642"/>
            <a:ext cx="11845774"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sym typeface="Wingdings" panose="05000000000000000000" pitchFamily="2" charset="2"/>
              </a:rPr>
              <a:t>Research profits from recent interest of power electronics in SiC</a:t>
            </a:r>
          </a:p>
          <a:p>
            <a:pPr lvl="1">
              <a:lnSpc>
                <a:spcPct val="150000"/>
              </a:lnSpc>
            </a:pPr>
            <a:r>
              <a:rPr lang="en-US" dirty="0">
                <a:sym typeface="Wingdings" panose="05000000000000000000" pitchFamily="2" charset="2"/>
              </a:rPr>
              <a:t>Various SiC polytypes with different properties</a:t>
            </a:r>
          </a:p>
          <a:p>
            <a:pPr lvl="1">
              <a:lnSpc>
                <a:spcPct val="150000"/>
              </a:lnSpc>
            </a:pPr>
            <a:r>
              <a:rPr lang="en-US" dirty="0">
                <a:sym typeface="Wingdings" panose="05000000000000000000" pitchFamily="2" charset="2"/>
              </a:rPr>
              <a:t>Characterized by the bonding stacking order of a lattice layer</a:t>
            </a:r>
          </a:p>
          <a:p>
            <a:pPr lvl="1">
              <a:lnSpc>
                <a:spcPct val="150000"/>
              </a:lnSpc>
            </a:pPr>
            <a:r>
              <a:rPr lang="en-US" dirty="0">
                <a:sym typeface="Wingdings" panose="05000000000000000000" pitchFamily="2" charset="2"/>
              </a:rPr>
              <a:t>Focus on 4H-SiC  Promising candidate for durable single </a:t>
            </a:r>
            <a:br>
              <a:rPr lang="en-US" dirty="0">
                <a:sym typeface="Wingdings" panose="05000000000000000000" pitchFamily="2" charset="2"/>
              </a:rPr>
            </a:br>
            <a:r>
              <a:rPr lang="en-US" dirty="0">
                <a:sym typeface="Wingdings" panose="05000000000000000000" pitchFamily="2" charset="2"/>
              </a:rPr>
              <a:t>particle detection at high luminosity environments </a:t>
            </a:r>
          </a:p>
          <a:p>
            <a:pPr lvl="1">
              <a:lnSpc>
                <a:spcPct val="150000"/>
              </a:lnSpc>
            </a:pPr>
            <a:endParaRPr lang="en-US" dirty="0">
              <a:sym typeface="Wingdings" panose="05000000000000000000" pitchFamily="2" charset="2"/>
            </a:endParaRPr>
          </a:p>
          <a:p>
            <a:pPr lvl="1">
              <a:lnSpc>
                <a:spcPct val="150000"/>
              </a:lnSpc>
            </a:pPr>
            <a:endParaRPr lang="en-US" dirty="0">
              <a:sym typeface="Wingdings" panose="05000000000000000000" pitchFamily="2" charset="2"/>
            </a:endParaRPr>
          </a:p>
          <a:p>
            <a:pPr marL="457200" lvl="1" indent="0">
              <a:lnSpc>
                <a:spcPct val="150000"/>
              </a:lnSpc>
              <a:buNone/>
            </a:pPr>
            <a:br>
              <a:rPr lang="en-US" dirty="0">
                <a:sym typeface="Wingdings" panose="05000000000000000000" pitchFamily="2" charset="2"/>
              </a:rPr>
            </a:br>
            <a:endParaRPr lang="en-US" dirty="0">
              <a:sym typeface="Wingdings" panose="05000000000000000000" pitchFamily="2" charset="2"/>
            </a:endParaRPr>
          </a:p>
          <a:p>
            <a:pPr lvl="1">
              <a:lnSpc>
                <a:spcPct val="150000"/>
              </a:lnSpc>
            </a:pPr>
            <a:endParaRPr lang="en-US" dirty="0">
              <a:sym typeface="Wingdings" panose="05000000000000000000" pitchFamily="2" charset="2"/>
            </a:endParaRPr>
          </a:p>
        </p:txBody>
      </p:sp>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0"/>
            <a:ext cx="7394576" cy="977038"/>
          </a:xfrm>
        </p:spPr>
        <p:txBody>
          <a:bodyPr/>
          <a:lstStyle/>
          <a:p>
            <a:r>
              <a:rPr lang="en-US" sz="4400" dirty="0"/>
              <a:t>Introduction: Why (4H-)SiC? </a:t>
            </a:r>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3</a:t>
            </a:fld>
            <a:endParaRPr lang="en-US" dirty="0"/>
          </a:p>
        </p:txBody>
      </p:sp>
      <p:graphicFrame>
        <p:nvGraphicFramePr>
          <p:cNvPr id="17" name="Tabelle 17">
            <a:extLst>
              <a:ext uri="{FF2B5EF4-FFF2-40B4-BE49-F238E27FC236}">
                <a16:creationId xmlns:a16="http://schemas.microsoft.com/office/drawing/2014/main" id="{222D9DDF-0EA7-4479-9AB2-83E1F45B9619}"/>
              </a:ext>
            </a:extLst>
          </p:cNvPr>
          <p:cNvGraphicFramePr>
            <a:graphicFrameLocks noGrp="1"/>
          </p:cNvGraphicFramePr>
          <p:nvPr>
            <p:ph idx="1"/>
            <p:extLst>
              <p:ext uri="{D42A27DB-BD31-4B8C-83A1-F6EECF244321}">
                <p14:modId xmlns:p14="http://schemas.microsoft.com/office/powerpoint/2010/main" val="2432525951"/>
              </p:ext>
            </p:extLst>
          </p:nvPr>
        </p:nvGraphicFramePr>
        <p:xfrm>
          <a:off x="346227" y="3769617"/>
          <a:ext cx="11690059" cy="2377440"/>
        </p:xfrm>
        <a:graphic>
          <a:graphicData uri="http://schemas.openxmlformats.org/drawingml/2006/table">
            <a:tbl>
              <a:tblPr firstRow="1" bandRow="1">
                <a:tableStyleId>{5C22544A-7EE6-4342-B048-85BDC9FD1C3A}</a:tableStyleId>
              </a:tblPr>
              <a:tblGrid>
                <a:gridCol w="4151345">
                  <a:extLst>
                    <a:ext uri="{9D8B030D-6E8A-4147-A177-3AD203B41FA5}">
                      <a16:colId xmlns:a16="http://schemas.microsoft.com/office/drawing/2014/main" val="4108301974"/>
                    </a:ext>
                  </a:extLst>
                </a:gridCol>
                <a:gridCol w="1046701">
                  <a:extLst>
                    <a:ext uri="{9D8B030D-6E8A-4147-A177-3AD203B41FA5}">
                      <a16:colId xmlns:a16="http://schemas.microsoft.com/office/drawing/2014/main" val="105042939"/>
                    </a:ext>
                  </a:extLst>
                </a:gridCol>
                <a:gridCol w="1739029">
                  <a:extLst>
                    <a:ext uri="{9D8B030D-6E8A-4147-A177-3AD203B41FA5}">
                      <a16:colId xmlns:a16="http://schemas.microsoft.com/office/drawing/2014/main" val="1309608589"/>
                    </a:ext>
                  </a:extLst>
                </a:gridCol>
                <a:gridCol w="4752984">
                  <a:extLst>
                    <a:ext uri="{9D8B030D-6E8A-4147-A177-3AD203B41FA5}">
                      <a16:colId xmlns:a16="http://schemas.microsoft.com/office/drawing/2014/main" val="2254987785"/>
                    </a:ext>
                  </a:extLst>
                </a:gridCol>
              </a:tblGrid>
              <a:tr h="370840">
                <a:tc>
                  <a:txBody>
                    <a:bodyPr/>
                    <a:lstStyle/>
                    <a:p>
                      <a:pPr algn="l"/>
                      <a:r>
                        <a:rPr lang="en-US" sz="2000" dirty="0"/>
                        <a:t>Property</a:t>
                      </a:r>
                    </a:p>
                  </a:txBody>
                  <a:tcPr/>
                </a:tc>
                <a:tc>
                  <a:txBody>
                    <a:bodyPr/>
                    <a:lstStyle/>
                    <a:p>
                      <a:pPr algn="ctr"/>
                      <a:r>
                        <a:rPr lang="en-US" sz="2000" dirty="0"/>
                        <a:t>Si</a:t>
                      </a:r>
                    </a:p>
                  </a:txBody>
                  <a:tcPr/>
                </a:tc>
                <a:tc>
                  <a:txBody>
                    <a:bodyPr/>
                    <a:lstStyle/>
                    <a:p>
                      <a:pPr algn="ctr"/>
                      <a:r>
                        <a:rPr lang="en-US" sz="2000" dirty="0"/>
                        <a:t>4H-SiC</a:t>
                      </a:r>
                    </a:p>
                  </a:txBody>
                  <a:tcPr/>
                </a:tc>
                <a:tc>
                  <a:txBody>
                    <a:bodyPr/>
                    <a:lstStyle/>
                    <a:p>
                      <a:pPr algn="ctr"/>
                      <a:r>
                        <a:rPr lang="en-US" sz="2000" dirty="0"/>
                        <a:t>Advantage</a:t>
                      </a:r>
                    </a:p>
                  </a:txBody>
                  <a:tcPr/>
                </a:tc>
                <a:extLst>
                  <a:ext uri="{0D108BD9-81ED-4DB2-BD59-A6C34878D82A}">
                    <a16:rowId xmlns:a16="http://schemas.microsoft.com/office/drawing/2014/main" val="1183365322"/>
                  </a:ext>
                </a:extLst>
              </a:tr>
              <a:tr h="370840">
                <a:tc>
                  <a:txBody>
                    <a:bodyPr/>
                    <a:lstStyle/>
                    <a:p>
                      <a:pPr algn="l"/>
                      <a:r>
                        <a:rPr lang="en-US" sz="2000" dirty="0"/>
                        <a:t>Bandgap [eV]</a:t>
                      </a:r>
                    </a:p>
                  </a:txBody>
                  <a:tcPr/>
                </a:tc>
                <a:tc>
                  <a:txBody>
                    <a:bodyPr/>
                    <a:lstStyle/>
                    <a:p>
                      <a:pPr algn="ctr"/>
                      <a:r>
                        <a:rPr lang="en-US" sz="2000" dirty="0"/>
                        <a:t>1.12 </a:t>
                      </a:r>
                      <a:r>
                        <a:rPr lang="en-US" sz="2000" baseline="30000" dirty="0"/>
                        <a:t>[1]</a:t>
                      </a:r>
                      <a:endParaRPr lang="en-US" sz="2000" dirty="0"/>
                    </a:p>
                  </a:txBody>
                  <a:tcPr/>
                </a:tc>
                <a:tc>
                  <a:txBody>
                    <a:bodyPr/>
                    <a:lstStyle/>
                    <a:p>
                      <a:pPr algn="ctr"/>
                      <a:r>
                        <a:rPr lang="en-US" sz="2000" dirty="0"/>
                        <a:t>3.27 </a:t>
                      </a:r>
                      <a:r>
                        <a:rPr lang="en-US" sz="2000" baseline="30000" dirty="0"/>
                        <a:t>[1]</a:t>
                      </a:r>
                      <a:endParaRPr lang="en-US" sz="2000" dirty="0"/>
                    </a:p>
                  </a:txBody>
                  <a:tcPr/>
                </a:tc>
                <a:tc>
                  <a:txBody>
                    <a:bodyPr/>
                    <a:lstStyle/>
                    <a:p>
                      <a:pPr algn="l"/>
                      <a:r>
                        <a:rPr lang="en-US" sz="2000" dirty="0"/>
                        <a:t>Low dark current levels, room temperature</a:t>
                      </a:r>
                    </a:p>
                  </a:txBody>
                  <a:tcPr/>
                </a:tc>
                <a:extLst>
                  <a:ext uri="{0D108BD9-81ED-4DB2-BD59-A6C34878D82A}">
                    <a16:rowId xmlns:a16="http://schemas.microsoft.com/office/drawing/2014/main" val="2051441047"/>
                  </a:ext>
                </a:extLst>
              </a:tr>
              <a:tr h="370840">
                <a:tc>
                  <a:txBody>
                    <a:bodyPr/>
                    <a:lstStyle/>
                    <a:p>
                      <a:pPr algn="l"/>
                      <a:r>
                        <a:rPr lang="en-US" sz="2000" dirty="0"/>
                        <a:t>Saturation electron velocity [10</a:t>
                      </a:r>
                      <a:r>
                        <a:rPr lang="en-US" sz="2000" baseline="30000" dirty="0"/>
                        <a:t>7</a:t>
                      </a:r>
                      <a:r>
                        <a:rPr lang="en-US" sz="2000" baseline="0" dirty="0"/>
                        <a:t> cm/s]</a:t>
                      </a:r>
                      <a:endParaRPr lang="en-US" sz="2000" dirty="0"/>
                    </a:p>
                  </a:txBody>
                  <a:tcPr/>
                </a:tc>
                <a:tc>
                  <a:txBody>
                    <a:bodyPr/>
                    <a:lstStyle/>
                    <a:p>
                      <a:pPr algn="ctr"/>
                      <a:r>
                        <a:rPr lang="en-US" sz="2000" dirty="0"/>
                        <a:t>1.0 </a:t>
                      </a:r>
                      <a:r>
                        <a:rPr lang="en-US" sz="2000" baseline="30000" dirty="0"/>
                        <a:t>[1]</a:t>
                      </a:r>
                      <a:endParaRPr lang="en-US" sz="2000" dirty="0"/>
                    </a:p>
                  </a:txBody>
                  <a:tcPr/>
                </a:tc>
                <a:tc>
                  <a:txBody>
                    <a:bodyPr/>
                    <a:lstStyle/>
                    <a:p>
                      <a:pPr algn="ctr"/>
                      <a:r>
                        <a:rPr lang="en-US" sz="2000" dirty="0"/>
                        <a:t>2.0 </a:t>
                      </a:r>
                      <a:r>
                        <a:rPr lang="en-US" sz="2000" baseline="30000" dirty="0"/>
                        <a:t>[1]</a:t>
                      </a:r>
                      <a:endParaRPr lang="en-US" sz="2000" dirty="0"/>
                    </a:p>
                  </a:txBody>
                  <a:tcPr/>
                </a:tc>
                <a:tc>
                  <a:txBody>
                    <a:bodyPr/>
                    <a:lstStyle/>
                    <a:p>
                      <a:pPr algn="l"/>
                      <a:r>
                        <a:rPr lang="en-US" sz="2000" dirty="0"/>
                        <a:t>High intrinsic time resolution</a:t>
                      </a:r>
                    </a:p>
                  </a:txBody>
                  <a:tcPr/>
                </a:tc>
                <a:extLst>
                  <a:ext uri="{0D108BD9-81ED-4DB2-BD59-A6C34878D82A}">
                    <a16:rowId xmlns:a16="http://schemas.microsoft.com/office/drawing/2014/main" val="951027884"/>
                  </a:ext>
                </a:extLst>
              </a:tr>
              <a:tr h="370840">
                <a:tc>
                  <a:txBody>
                    <a:bodyPr/>
                    <a:lstStyle/>
                    <a:p>
                      <a:pPr algn="l"/>
                      <a:r>
                        <a:rPr lang="en-US" sz="2000" dirty="0"/>
                        <a:t>Breakdown field [MV/cm]</a:t>
                      </a:r>
                    </a:p>
                  </a:txBody>
                  <a:tcPr/>
                </a:tc>
                <a:tc>
                  <a:txBody>
                    <a:bodyPr/>
                    <a:lstStyle/>
                    <a:p>
                      <a:pPr algn="ctr"/>
                      <a:r>
                        <a:rPr lang="en-US" sz="2000" dirty="0"/>
                        <a:t>0.3 </a:t>
                      </a:r>
                      <a:r>
                        <a:rPr lang="en-US" sz="2000" baseline="30000" dirty="0"/>
                        <a:t>[1]</a:t>
                      </a:r>
                      <a:endParaRPr lang="en-US" sz="2000" dirty="0"/>
                    </a:p>
                  </a:txBody>
                  <a:tcPr/>
                </a:tc>
                <a:tc>
                  <a:txBody>
                    <a:bodyPr/>
                    <a:lstStyle/>
                    <a:p>
                      <a:pPr algn="ctr"/>
                      <a:r>
                        <a:rPr lang="en-GB" sz="2000" b="0" i="0" kern="1200" dirty="0">
                          <a:solidFill>
                            <a:schemeClr val="dk1"/>
                          </a:solidFill>
                          <a:effectLst/>
                          <a:latin typeface="+mn-lt"/>
                          <a:ea typeface="+mn-ea"/>
                          <a:cs typeface="+mn-cs"/>
                        </a:rPr>
                        <a:t>⊥: 4.0; ∥: 3.0 </a:t>
                      </a:r>
                      <a:r>
                        <a:rPr lang="en-GB" sz="2000" b="0" i="0" kern="1200" baseline="30000" dirty="0">
                          <a:solidFill>
                            <a:schemeClr val="dk1"/>
                          </a:solidFill>
                          <a:effectLst/>
                          <a:latin typeface="+mn-lt"/>
                          <a:ea typeface="+mn-ea"/>
                          <a:cs typeface="+mn-cs"/>
                        </a:rPr>
                        <a:t>[1]</a:t>
                      </a:r>
                      <a:endParaRPr lang="en-US" sz="2000" dirty="0"/>
                    </a:p>
                  </a:txBody>
                  <a:tcPr/>
                </a:tc>
                <a:tc>
                  <a:txBody>
                    <a:bodyPr/>
                    <a:lstStyle/>
                    <a:p>
                      <a:pPr algn="l"/>
                      <a:r>
                        <a:rPr lang="en-US" sz="2000" dirty="0"/>
                        <a:t>High operation voltages</a:t>
                      </a:r>
                    </a:p>
                  </a:txBody>
                  <a:tcPr/>
                </a:tc>
                <a:extLst>
                  <a:ext uri="{0D108BD9-81ED-4DB2-BD59-A6C34878D82A}">
                    <a16:rowId xmlns:a16="http://schemas.microsoft.com/office/drawing/2014/main" val="1811472227"/>
                  </a:ext>
                </a:extLst>
              </a:tr>
              <a:tr h="370840">
                <a:tc>
                  <a:txBody>
                    <a:bodyPr/>
                    <a:lstStyle/>
                    <a:p>
                      <a:pPr algn="l"/>
                      <a:r>
                        <a:rPr lang="en-US" sz="2000" dirty="0"/>
                        <a:t>Atomic displacement threshold [eV]</a:t>
                      </a:r>
                    </a:p>
                  </a:txBody>
                  <a:tcPr/>
                </a:tc>
                <a:tc>
                  <a:txBody>
                    <a:bodyPr/>
                    <a:lstStyle/>
                    <a:p>
                      <a:pPr algn="ctr"/>
                      <a:r>
                        <a:rPr lang="en-US" sz="2000" dirty="0"/>
                        <a:t>13-20 </a:t>
                      </a:r>
                      <a:r>
                        <a:rPr lang="en-US" sz="2000" baseline="30000" dirty="0"/>
                        <a:t>[1]</a:t>
                      </a:r>
                      <a:endParaRPr lang="en-US" sz="2000" dirty="0"/>
                    </a:p>
                  </a:txBody>
                  <a:tcPr/>
                </a:tc>
                <a:tc>
                  <a:txBody>
                    <a:bodyPr/>
                    <a:lstStyle/>
                    <a:p>
                      <a:pPr algn="ctr"/>
                      <a:r>
                        <a:rPr lang="en-US" sz="2000" dirty="0"/>
                        <a:t>22-35 </a:t>
                      </a:r>
                      <a:r>
                        <a:rPr lang="en-US" sz="2000" baseline="30000" dirty="0"/>
                        <a:t>[1]</a:t>
                      </a:r>
                      <a:endParaRPr lang="en-US" sz="2000" dirty="0"/>
                    </a:p>
                  </a:txBody>
                  <a:tcPr/>
                </a:tc>
                <a:tc>
                  <a:txBody>
                    <a:bodyPr/>
                    <a:lstStyle/>
                    <a:p>
                      <a:pPr algn="l"/>
                      <a:r>
                        <a:rPr lang="en-US" sz="2000" dirty="0"/>
                        <a:t>High radiation resistance</a:t>
                      </a:r>
                    </a:p>
                  </a:txBody>
                  <a:tcPr/>
                </a:tc>
                <a:extLst>
                  <a:ext uri="{0D108BD9-81ED-4DB2-BD59-A6C34878D82A}">
                    <a16:rowId xmlns:a16="http://schemas.microsoft.com/office/drawing/2014/main" val="389746478"/>
                  </a:ext>
                </a:extLst>
              </a:tr>
              <a:tr h="370840">
                <a:tc>
                  <a:txBody>
                    <a:bodyPr/>
                    <a:lstStyle/>
                    <a:p>
                      <a:pPr algn="l"/>
                      <a:r>
                        <a:rPr lang="en-US" sz="2000" dirty="0"/>
                        <a:t>Thermal conductivity [W/cmK]</a:t>
                      </a:r>
                    </a:p>
                  </a:txBody>
                  <a:tcPr/>
                </a:tc>
                <a:tc>
                  <a:txBody>
                    <a:bodyPr/>
                    <a:lstStyle/>
                    <a:p>
                      <a:pPr algn="ctr"/>
                      <a:r>
                        <a:rPr lang="en-US" sz="2000" dirty="0"/>
                        <a:t>1.5 </a:t>
                      </a:r>
                      <a:r>
                        <a:rPr lang="en-US" sz="2000" baseline="30000" dirty="0"/>
                        <a:t>[2]</a:t>
                      </a:r>
                      <a:endParaRPr lang="en-US" sz="2000" dirty="0"/>
                    </a:p>
                  </a:txBody>
                  <a:tcPr/>
                </a:tc>
                <a:tc>
                  <a:txBody>
                    <a:bodyPr/>
                    <a:lstStyle/>
                    <a:p>
                      <a:pPr algn="ctr"/>
                      <a:r>
                        <a:rPr lang="en-US" sz="2000" dirty="0"/>
                        <a:t>5.0 </a:t>
                      </a:r>
                      <a:r>
                        <a:rPr lang="en-US" sz="2000" baseline="30000" dirty="0"/>
                        <a:t>[2]</a:t>
                      </a:r>
                      <a:endParaRPr lang="en-US" sz="2000" dirty="0"/>
                    </a:p>
                  </a:txBody>
                  <a:tcPr/>
                </a:tc>
                <a:tc>
                  <a:txBody>
                    <a:bodyPr/>
                    <a:lstStyle/>
                    <a:p>
                      <a:pPr algn="l"/>
                      <a:r>
                        <a:rPr lang="en-US" sz="2000" dirty="0"/>
                        <a:t>Good cooling properties</a:t>
                      </a:r>
                    </a:p>
                  </a:txBody>
                  <a:tcPr/>
                </a:tc>
                <a:extLst>
                  <a:ext uri="{0D108BD9-81ED-4DB2-BD59-A6C34878D82A}">
                    <a16:rowId xmlns:a16="http://schemas.microsoft.com/office/drawing/2014/main" val="3708417254"/>
                  </a:ext>
                </a:extLst>
              </a:tr>
            </a:tbl>
          </a:graphicData>
        </a:graphic>
      </p:graphicFrame>
      <p:sp>
        <p:nvSpPr>
          <p:cNvPr id="18" name="Textfeld 17">
            <a:extLst>
              <a:ext uri="{FF2B5EF4-FFF2-40B4-BE49-F238E27FC236}">
                <a16:creationId xmlns:a16="http://schemas.microsoft.com/office/drawing/2014/main" id="{86FED932-9C2B-4A1A-B26D-914E189C0323}"/>
              </a:ext>
            </a:extLst>
          </p:cNvPr>
          <p:cNvSpPr txBox="1"/>
          <p:nvPr/>
        </p:nvSpPr>
        <p:spPr>
          <a:xfrm>
            <a:off x="345926" y="6155889"/>
            <a:ext cx="914400" cy="307777"/>
          </a:xfrm>
          <a:prstGeom prst="rect">
            <a:avLst/>
          </a:prstGeom>
          <a:noFill/>
        </p:spPr>
        <p:txBody>
          <a:bodyPr wrap="square" rtlCol="0">
            <a:spAutoFit/>
          </a:bodyPr>
          <a:lstStyle/>
          <a:p>
            <a:r>
              <a:rPr lang="en-US" sz="1400" dirty="0"/>
              <a:t>[3]</a:t>
            </a:r>
          </a:p>
        </p:txBody>
      </p:sp>
    </p:spTree>
    <p:extLst>
      <p:ext uri="{BB962C8B-B14F-4D97-AF65-F5344CB8AC3E}">
        <p14:creationId xmlns:p14="http://schemas.microsoft.com/office/powerpoint/2010/main" val="3642756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Tisch enthält.&#10;&#10;Automatisch generierte Beschreibung">
            <a:extLst>
              <a:ext uri="{FF2B5EF4-FFF2-40B4-BE49-F238E27FC236}">
                <a16:creationId xmlns:a16="http://schemas.microsoft.com/office/drawing/2014/main" id="{8C022E42-0B88-401B-8390-B5A3148F5E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8078" y="1638821"/>
            <a:ext cx="3787695" cy="1790179"/>
          </a:xfrm>
          <a:prstGeom prst="rect">
            <a:avLst/>
          </a:prstGeom>
        </p:spPr>
      </p:pic>
      <p:pic>
        <p:nvPicPr>
          <p:cNvPr id="26" name="Grafik 25">
            <a:extLst>
              <a:ext uri="{FF2B5EF4-FFF2-40B4-BE49-F238E27FC236}">
                <a16:creationId xmlns:a16="http://schemas.microsoft.com/office/drawing/2014/main" id="{E29492B4-57C6-4822-8CE6-D45D8E6697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5114" y="3880134"/>
            <a:ext cx="3366929" cy="2361177"/>
          </a:xfrm>
          <a:prstGeom prst="rect">
            <a:avLst/>
          </a:prstGeom>
        </p:spPr>
      </p:pic>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0"/>
            <a:ext cx="7271095" cy="977038"/>
          </a:xfrm>
        </p:spPr>
        <p:txBody>
          <a:bodyPr/>
          <a:lstStyle/>
          <a:p>
            <a:r>
              <a:rPr lang="en-US" sz="4400" dirty="0"/>
              <a:t>Introduction: SiC samples</a:t>
            </a:r>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a:xfrm>
            <a:off x="838200" y="6356350"/>
            <a:ext cx="2743200" cy="365125"/>
          </a:xfrm>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4</a:t>
            </a:fld>
            <a:endParaRPr lang="en-US" dirty="0"/>
          </a:p>
        </p:txBody>
      </p:sp>
      <p:sp>
        <p:nvSpPr>
          <p:cNvPr id="9" name="Textfeld 8">
            <a:extLst>
              <a:ext uri="{FF2B5EF4-FFF2-40B4-BE49-F238E27FC236}">
                <a16:creationId xmlns:a16="http://schemas.microsoft.com/office/drawing/2014/main" id="{F9241593-AADD-42C6-A0F1-1B662A484A88}"/>
              </a:ext>
            </a:extLst>
          </p:cNvPr>
          <p:cNvSpPr txBox="1"/>
          <p:nvPr/>
        </p:nvSpPr>
        <p:spPr>
          <a:xfrm>
            <a:off x="345926" y="6155889"/>
            <a:ext cx="914400" cy="307777"/>
          </a:xfrm>
          <a:prstGeom prst="rect">
            <a:avLst/>
          </a:prstGeom>
          <a:noFill/>
        </p:spPr>
        <p:txBody>
          <a:bodyPr wrap="square" rtlCol="0">
            <a:spAutoFit/>
          </a:bodyPr>
          <a:lstStyle/>
          <a:p>
            <a:r>
              <a:rPr lang="en-US" sz="1400" dirty="0"/>
              <a:t>[2, 3]</a:t>
            </a:r>
          </a:p>
        </p:txBody>
      </p:sp>
      <p:sp>
        <p:nvSpPr>
          <p:cNvPr id="12" name="Inhaltsplatzhalter 2">
            <a:extLst>
              <a:ext uri="{FF2B5EF4-FFF2-40B4-BE49-F238E27FC236}">
                <a16:creationId xmlns:a16="http://schemas.microsoft.com/office/drawing/2014/main" id="{6891FDC6-7BF8-45A3-87FB-D5251DAE36A6}"/>
              </a:ext>
            </a:extLst>
          </p:cNvPr>
          <p:cNvSpPr txBox="1">
            <a:spLocks/>
          </p:cNvSpPr>
          <p:nvPr/>
        </p:nvSpPr>
        <p:spPr>
          <a:xfrm>
            <a:off x="-1" y="785642"/>
            <a:ext cx="11845774"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sym typeface="Wingdings" panose="05000000000000000000" pitchFamily="2" charset="2"/>
              </a:rPr>
              <a:t>Provided by CNM </a:t>
            </a:r>
            <a:r>
              <a:rPr lang="en-US" b="1" dirty="0">
                <a:sym typeface="Wingdings" panose="05000000000000000000" pitchFamily="2" charset="2"/>
              </a:rPr>
              <a:t>(C</a:t>
            </a:r>
            <a:r>
              <a:rPr lang="en-US" dirty="0">
                <a:sym typeface="Wingdings" panose="05000000000000000000" pitchFamily="2" charset="2"/>
              </a:rPr>
              <a:t>entro </a:t>
            </a:r>
            <a:r>
              <a:rPr lang="en-US" b="1" dirty="0">
                <a:sym typeface="Wingdings" panose="05000000000000000000" pitchFamily="2" charset="2"/>
              </a:rPr>
              <a:t>N</a:t>
            </a:r>
            <a:r>
              <a:rPr lang="en-US" dirty="0">
                <a:sym typeface="Wingdings" panose="05000000000000000000" pitchFamily="2" charset="2"/>
              </a:rPr>
              <a:t>acional de </a:t>
            </a:r>
            <a:r>
              <a:rPr lang="en-US" b="1" dirty="0">
                <a:sym typeface="Wingdings" panose="05000000000000000000" pitchFamily="2" charset="2"/>
              </a:rPr>
              <a:t>M</a:t>
            </a:r>
            <a:r>
              <a:rPr lang="en-US" dirty="0">
                <a:sym typeface="Wingdings" panose="05000000000000000000" pitchFamily="2" charset="2"/>
              </a:rPr>
              <a:t>icroelectronica, Spain) for evaluation purposes</a:t>
            </a:r>
          </a:p>
          <a:p>
            <a:pPr lvl="1">
              <a:lnSpc>
                <a:spcPct val="150000"/>
              </a:lnSpc>
            </a:pPr>
            <a:r>
              <a:rPr lang="en-US" dirty="0">
                <a:sym typeface="Wingdings" panose="05000000000000000000" pitchFamily="2" charset="2"/>
              </a:rPr>
              <a:t>3x3 mm p-on-n diodes with 45-50 μm epi-layer</a:t>
            </a:r>
          </a:p>
          <a:p>
            <a:pPr lvl="1">
              <a:lnSpc>
                <a:spcPct val="150000"/>
              </a:lnSpc>
            </a:pPr>
            <a:r>
              <a:rPr lang="en-US" dirty="0">
                <a:sym typeface="Wingdings" panose="05000000000000000000" pitchFamily="2" charset="2"/>
              </a:rPr>
              <a:t>Planar diodes and strip sensors (64 strips, 50 μm pitch)</a:t>
            </a:r>
          </a:p>
          <a:p>
            <a:pPr lvl="1">
              <a:lnSpc>
                <a:spcPct val="150000"/>
              </a:lnSpc>
            </a:pPr>
            <a:r>
              <a:rPr lang="en-US" dirty="0">
                <a:sym typeface="Wingdings" panose="05000000000000000000" pitchFamily="2" charset="2"/>
              </a:rPr>
              <a:t>Preceding simulations (Weightfield, Synopsis, Corryvreckan)</a:t>
            </a:r>
          </a:p>
          <a:p>
            <a:pPr lvl="1">
              <a:lnSpc>
                <a:spcPct val="150000"/>
              </a:lnSpc>
            </a:pPr>
            <a:r>
              <a:rPr lang="en-US" dirty="0">
                <a:sym typeface="Wingdings" panose="05000000000000000000" pitchFamily="2" charset="2"/>
              </a:rPr>
              <a:t>Extensive experiments in-lab and at ion-beam facility</a:t>
            </a:r>
          </a:p>
          <a:p>
            <a:pPr lvl="1">
              <a:lnSpc>
                <a:spcPct val="150000"/>
              </a:lnSpc>
            </a:pPr>
            <a:endParaRPr lang="en-US" dirty="0">
              <a:sym typeface="Wingdings" panose="05000000000000000000" pitchFamily="2" charset="2"/>
            </a:endParaRPr>
          </a:p>
        </p:txBody>
      </p:sp>
      <p:grpSp>
        <p:nvGrpSpPr>
          <p:cNvPr id="22" name="Gruppieren 21">
            <a:extLst>
              <a:ext uri="{FF2B5EF4-FFF2-40B4-BE49-F238E27FC236}">
                <a16:creationId xmlns:a16="http://schemas.microsoft.com/office/drawing/2014/main" id="{343AE8EB-2675-457E-8803-C5CF9BA148B1}"/>
              </a:ext>
            </a:extLst>
          </p:cNvPr>
          <p:cNvGrpSpPr>
            <a:grpSpLocks noChangeAspect="1"/>
          </p:cNvGrpSpPr>
          <p:nvPr/>
        </p:nvGrpSpPr>
        <p:grpSpPr>
          <a:xfrm>
            <a:off x="7617021" y="3880133"/>
            <a:ext cx="4364946" cy="2116629"/>
            <a:chOff x="345926" y="3919558"/>
            <a:chExt cx="4439539" cy="2152800"/>
          </a:xfrm>
        </p:grpSpPr>
        <p:grpSp>
          <p:nvGrpSpPr>
            <p:cNvPr id="18" name="Gruppieren 17">
              <a:extLst>
                <a:ext uri="{FF2B5EF4-FFF2-40B4-BE49-F238E27FC236}">
                  <a16:creationId xmlns:a16="http://schemas.microsoft.com/office/drawing/2014/main" id="{B0FD3D3D-C4DE-48F0-A926-7D2BAAA3542C}"/>
                </a:ext>
              </a:extLst>
            </p:cNvPr>
            <p:cNvGrpSpPr>
              <a:grpSpLocks noChangeAspect="1"/>
            </p:cNvGrpSpPr>
            <p:nvPr/>
          </p:nvGrpSpPr>
          <p:grpSpPr>
            <a:xfrm>
              <a:off x="345926" y="3919937"/>
              <a:ext cx="2219574" cy="2152421"/>
              <a:chOff x="510109" y="3792834"/>
              <a:chExt cx="2318151" cy="2248016"/>
            </a:xfrm>
          </p:grpSpPr>
          <p:pic>
            <p:nvPicPr>
              <p:cNvPr id="17" name="Grafik 16" descr="Ein Bild, das Monitor, schwarz, weiß, Mikrowelle enthält.&#10;&#10;Automatisch generierte Beschreibung">
                <a:extLst>
                  <a:ext uri="{FF2B5EF4-FFF2-40B4-BE49-F238E27FC236}">
                    <a16:creationId xmlns:a16="http://schemas.microsoft.com/office/drawing/2014/main" id="{2D513DD8-F2DE-4643-B14B-88218E193B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109" y="3792834"/>
                <a:ext cx="2318151" cy="2248016"/>
              </a:xfrm>
              <a:prstGeom prst="rect">
                <a:avLst/>
              </a:prstGeom>
            </p:spPr>
          </p:pic>
          <p:pic>
            <p:nvPicPr>
              <p:cNvPr id="14" name="Grafik 13" descr="Ein Bild, das drinnen, grün, alt enthält.&#10;&#10;Automatisch generierte Beschreibung">
                <a:extLst>
                  <a:ext uri="{FF2B5EF4-FFF2-40B4-BE49-F238E27FC236}">
                    <a16:creationId xmlns:a16="http://schemas.microsoft.com/office/drawing/2014/main" id="{D34F609E-5CAB-46CF-952C-AB7EEA915AD7}"/>
                  </a:ext>
                </a:extLst>
              </p:cNvPr>
              <p:cNvPicPr>
                <a:picLocks noChangeAspect="1"/>
              </p:cNvPicPr>
              <p:nvPr/>
            </p:nvPicPr>
            <p:blipFill rotWithShape="1">
              <a:blip r:embed="rId6">
                <a:extLst>
                  <a:ext uri="{28A0092B-C50C-407E-A947-70E740481C1C}">
                    <a14:useLocalDpi xmlns:a14="http://schemas.microsoft.com/office/drawing/2010/main" val="0"/>
                  </a:ext>
                </a:extLst>
              </a:blip>
              <a:srcRect l="2991" t="2511" r="2799" b="2349"/>
              <a:stretch/>
            </p:blipFill>
            <p:spPr>
              <a:xfrm>
                <a:off x="848833" y="3998358"/>
                <a:ext cx="1830572" cy="1848644"/>
              </a:xfrm>
              <a:prstGeom prst="rect">
                <a:avLst/>
              </a:prstGeom>
            </p:spPr>
          </p:pic>
        </p:grpSp>
        <p:pic>
          <p:nvPicPr>
            <p:cNvPr id="20" name="Grafik 19" descr="Ein Bild, das Monitor, schwarz, weiß, Mikrowelle enthält.&#10;&#10;Automatisch generierte Beschreibung">
              <a:extLst>
                <a:ext uri="{FF2B5EF4-FFF2-40B4-BE49-F238E27FC236}">
                  <a16:creationId xmlns:a16="http://schemas.microsoft.com/office/drawing/2014/main" id="{B58255E6-E82F-4EE4-B954-D0CA419F8D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5500" y="3919558"/>
              <a:ext cx="2219965" cy="2152800"/>
            </a:xfrm>
            <a:prstGeom prst="rect">
              <a:avLst/>
            </a:prstGeom>
          </p:spPr>
        </p:pic>
      </p:grpSp>
      <p:pic>
        <p:nvPicPr>
          <p:cNvPr id="24" name="Grafik 23">
            <a:extLst>
              <a:ext uri="{FF2B5EF4-FFF2-40B4-BE49-F238E27FC236}">
                <a16:creationId xmlns:a16="http://schemas.microsoft.com/office/drawing/2014/main" id="{CB48BFE9-04E5-4EE7-AE4E-5E0ABDEDC8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5926" y="3794711"/>
            <a:ext cx="3799188" cy="2361177"/>
          </a:xfrm>
          <a:prstGeom prst="rect">
            <a:avLst/>
          </a:prstGeom>
        </p:spPr>
      </p:pic>
    </p:spTree>
    <p:extLst>
      <p:ext uri="{BB962C8B-B14F-4D97-AF65-F5344CB8AC3E}">
        <p14:creationId xmlns:p14="http://schemas.microsoft.com/office/powerpoint/2010/main" val="612906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0"/>
            <a:ext cx="7394576" cy="977038"/>
          </a:xfrm>
        </p:spPr>
        <p:txBody>
          <a:bodyPr/>
          <a:lstStyle/>
          <a:p>
            <a:r>
              <a:rPr lang="en-US" dirty="0"/>
              <a:t>Introduction: Samples readout</a:t>
            </a:r>
            <a:endParaRPr lang="en-US" sz="4400" dirty="0"/>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5</a:t>
            </a:fld>
            <a:endParaRPr lang="en-US"/>
          </a:p>
        </p:txBody>
      </p:sp>
      <p:pic>
        <p:nvPicPr>
          <p:cNvPr id="8" name="Grafik 7" descr="Ein Bild, das Text, Elektronik, Schaltkreis enthält.&#10;&#10;Automatisch generierte Beschreibung">
            <a:extLst>
              <a:ext uri="{FF2B5EF4-FFF2-40B4-BE49-F238E27FC236}">
                <a16:creationId xmlns:a16="http://schemas.microsoft.com/office/drawing/2014/main" id="{74D91D6E-208D-41B1-9DB0-A1794A18B1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4363" y="1600718"/>
            <a:ext cx="2277272" cy="4693404"/>
          </a:xfrm>
          <a:prstGeom prst="rect">
            <a:avLst/>
          </a:prstGeom>
          <a:ln>
            <a:solidFill>
              <a:schemeClr val="tx1"/>
            </a:solidFill>
          </a:ln>
        </p:spPr>
      </p:pic>
      <p:sp>
        <p:nvSpPr>
          <p:cNvPr id="9" name="Textfeld 8">
            <a:extLst>
              <a:ext uri="{FF2B5EF4-FFF2-40B4-BE49-F238E27FC236}">
                <a16:creationId xmlns:a16="http://schemas.microsoft.com/office/drawing/2014/main" id="{B5A6FDA1-A404-43A4-8AA1-EC23FF808B3F}"/>
              </a:ext>
            </a:extLst>
          </p:cNvPr>
          <p:cNvSpPr txBox="1"/>
          <p:nvPr/>
        </p:nvSpPr>
        <p:spPr>
          <a:xfrm>
            <a:off x="329609" y="6102724"/>
            <a:ext cx="930717" cy="307777"/>
          </a:xfrm>
          <a:prstGeom prst="rect">
            <a:avLst/>
          </a:prstGeom>
          <a:noFill/>
        </p:spPr>
        <p:txBody>
          <a:bodyPr wrap="square" rtlCol="0">
            <a:spAutoFit/>
          </a:bodyPr>
          <a:lstStyle/>
          <a:p>
            <a:r>
              <a:rPr lang="en-US" sz="1400" dirty="0"/>
              <a:t>[2, 3]</a:t>
            </a:r>
          </a:p>
        </p:txBody>
      </p:sp>
      <p:sp>
        <p:nvSpPr>
          <p:cNvPr id="16" name="Inhaltsplatzhalter 2">
            <a:extLst>
              <a:ext uri="{FF2B5EF4-FFF2-40B4-BE49-F238E27FC236}">
                <a16:creationId xmlns:a16="http://schemas.microsoft.com/office/drawing/2014/main" id="{32818598-B767-4840-B4DC-833690D008FF}"/>
              </a:ext>
            </a:extLst>
          </p:cNvPr>
          <p:cNvSpPr txBox="1">
            <a:spLocks/>
          </p:cNvSpPr>
          <p:nvPr/>
        </p:nvSpPr>
        <p:spPr>
          <a:xfrm>
            <a:off x="345926" y="785638"/>
            <a:ext cx="5404148" cy="56248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lnSpc>
                <a:spcPct val="150000"/>
              </a:lnSpc>
              <a:buNone/>
            </a:pPr>
            <a:r>
              <a:rPr lang="en-US" b="1" dirty="0">
                <a:sym typeface="Wingdings" panose="05000000000000000000" pitchFamily="2" charset="2"/>
              </a:rPr>
              <a:t>Planar Diode</a:t>
            </a:r>
          </a:p>
          <a:p>
            <a:pPr>
              <a:lnSpc>
                <a:spcPct val="150000"/>
              </a:lnSpc>
            </a:pPr>
            <a:r>
              <a:rPr lang="en-US" sz="2400" dirty="0">
                <a:sym typeface="Wingdings" panose="05000000000000000000" pitchFamily="2" charset="2"/>
              </a:rPr>
              <a:t>UCSC-LGAD-board</a:t>
            </a:r>
          </a:p>
          <a:p>
            <a:pPr>
              <a:lnSpc>
                <a:spcPct val="150000"/>
              </a:lnSpc>
            </a:pPr>
            <a:r>
              <a:rPr lang="en-US" sz="2400" dirty="0">
                <a:sym typeface="Wingdings" panose="05000000000000000000" pitchFamily="2" charset="2"/>
              </a:rPr>
              <a:t>Single channel testboard</a:t>
            </a:r>
            <a:br>
              <a:rPr lang="en-US" sz="2400" dirty="0">
                <a:sym typeface="Wingdings" panose="05000000000000000000" pitchFamily="2" charset="2"/>
              </a:rPr>
            </a:br>
            <a:r>
              <a:rPr lang="en-US" sz="2400" dirty="0">
                <a:sym typeface="Wingdings" panose="05000000000000000000" pitchFamily="2" charset="2"/>
              </a:rPr>
              <a:t> for different devices </a:t>
            </a:r>
            <a:br>
              <a:rPr lang="en-US" sz="2400" dirty="0">
                <a:sym typeface="Wingdings" panose="05000000000000000000" pitchFamily="2" charset="2"/>
              </a:rPr>
            </a:br>
            <a:r>
              <a:rPr lang="en-US" sz="2400" dirty="0">
                <a:sym typeface="Wingdings" panose="05000000000000000000" pitchFamily="2" charset="2"/>
              </a:rPr>
              <a:t>(Si, SiC, LGAD, diamond)</a:t>
            </a:r>
          </a:p>
          <a:p>
            <a:pPr>
              <a:lnSpc>
                <a:spcPct val="150000"/>
              </a:lnSpc>
            </a:pPr>
            <a:r>
              <a:rPr lang="en-US" sz="2400" dirty="0">
                <a:sym typeface="Wingdings" panose="05000000000000000000" pitchFamily="2" charset="2"/>
              </a:rPr>
              <a:t>Widely validated and used</a:t>
            </a:r>
          </a:p>
          <a:p>
            <a:pPr lvl="1">
              <a:lnSpc>
                <a:spcPct val="150000"/>
              </a:lnSpc>
            </a:pPr>
            <a:endParaRPr lang="en-US" dirty="0"/>
          </a:p>
        </p:txBody>
      </p:sp>
      <p:sp>
        <p:nvSpPr>
          <p:cNvPr id="17" name="Inhaltsplatzhalter 2">
            <a:extLst>
              <a:ext uri="{FF2B5EF4-FFF2-40B4-BE49-F238E27FC236}">
                <a16:creationId xmlns:a16="http://schemas.microsoft.com/office/drawing/2014/main" id="{0E302ACD-C401-4454-9377-EECD663D568C}"/>
              </a:ext>
            </a:extLst>
          </p:cNvPr>
          <p:cNvSpPr txBox="1">
            <a:spLocks/>
          </p:cNvSpPr>
          <p:nvPr/>
        </p:nvSpPr>
        <p:spPr>
          <a:xfrm>
            <a:off x="6138781" y="785638"/>
            <a:ext cx="5404148" cy="56248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lnSpc>
                <a:spcPct val="150000"/>
              </a:lnSpc>
              <a:buNone/>
            </a:pPr>
            <a:r>
              <a:rPr lang="en-US" b="1" dirty="0">
                <a:sym typeface="Wingdings" panose="05000000000000000000" pitchFamily="2" charset="2"/>
              </a:rPr>
              <a:t>Strip sensor</a:t>
            </a:r>
          </a:p>
          <a:p>
            <a:pPr>
              <a:lnSpc>
                <a:spcPct val="150000"/>
              </a:lnSpc>
            </a:pPr>
            <a:r>
              <a:rPr lang="de-DE" sz="2400" dirty="0">
                <a:sym typeface="Wingdings" panose="05000000000000000000" pitchFamily="2" charset="2"/>
              </a:rPr>
              <a:t>APV25 </a:t>
            </a:r>
            <a:r>
              <a:rPr lang="en-US" sz="2400" dirty="0">
                <a:sym typeface="Wingdings" panose="05000000000000000000" pitchFamily="2" charset="2"/>
              </a:rPr>
              <a:t>readout chip</a:t>
            </a:r>
            <a:br>
              <a:rPr lang="en-US" sz="2400" dirty="0">
                <a:sym typeface="Wingdings" panose="05000000000000000000" pitchFamily="2" charset="2"/>
              </a:rPr>
            </a:br>
            <a:r>
              <a:rPr lang="en-US" sz="2400" dirty="0">
                <a:sym typeface="Wingdings" panose="05000000000000000000" pitchFamily="2" charset="2"/>
              </a:rPr>
              <a:t>(128 channels)</a:t>
            </a:r>
          </a:p>
          <a:p>
            <a:pPr>
              <a:lnSpc>
                <a:spcPct val="150000"/>
              </a:lnSpc>
            </a:pPr>
            <a:r>
              <a:rPr lang="en-US" sz="2400" dirty="0">
                <a:sym typeface="Wingdings" panose="05000000000000000000" pitchFamily="2" charset="2"/>
              </a:rPr>
              <a:t>Readout chain originally </a:t>
            </a:r>
            <a:br>
              <a:rPr lang="en-US" sz="2400" dirty="0">
                <a:sym typeface="Wingdings" panose="05000000000000000000" pitchFamily="2" charset="2"/>
              </a:rPr>
            </a:br>
            <a:r>
              <a:rPr lang="en-US" sz="2400" dirty="0">
                <a:sym typeface="Wingdings" panose="05000000000000000000" pitchFamily="2" charset="2"/>
              </a:rPr>
              <a:t>developed for the Belle-II </a:t>
            </a:r>
            <a:br>
              <a:rPr lang="en-US" sz="2400" dirty="0">
                <a:sym typeface="Wingdings" panose="05000000000000000000" pitchFamily="2" charset="2"/>
              </a:rPr>
            </a:br>
            <a:r>
              <a:rPr lang="en-US" sz="2400" dirty="0">
                <a:sym typeface="Wingdings" panose="05000000000000000000" pitchFamily="2" charset="2"/>
              </a:rPr>
              <a:t>silicon vertex detector</a:t>
            </a:r>
          </a:p>
        </p:txBody>
      </p:sp>
      <p:pic>
        <p:nvPicPr>
          <p:cNvPr id="18" name="Grafik 17">
            <a:extLst>
              <a:ext uri="{FF2B5EF4-FFF2-40B4-BE49-F238E27FC236}">
                <a16:creationId xmlns:a16="http://schemas.microsoft.com/office/drawing/2014/main" id="{5CE8D1ED-3AD4-4F00-A496-36C91A58F0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3629839" y="1875730"/>
            <a:ext cx="2583713" cy="1888099"/>
          </a:xfrm>
          <a:prstGeom prst="rect">
            <a:avLst/>
          </a:prstGeom>
        </p:spPr>
      </p:pic>
      <p:grpSp>
        <p:nvGrpSpPr>
          <p:cNvPr id="22" name="Gruppieren 21">
            <a:extLst>
              <a:ext uri="{FF2B5EF4-FFF2-40B4-BE49-F238E27FC236}">
                <a16:creationId xmlns:a16="http://schemas.microsoft.com/office/drawing/2014/main" id="{D4AE5056-E177-4478-AE74-EB5F2F0B51DA}"/>
              </a:ext>
            </a:extLst>
          </p:cNvPr>
          <p:cNvGrpSpPr/>
          <p:nvPr/>
        </p:nvGrpSpPr>
        <p:grpSpPr>
          <a:xfrm>
            <a:off x="794967" y="4504456"/>
            <a:ext cx="5041588" cy="1789666"/>
            <a:chOff x="794967" y="4504456"/>
            <a:chExt cx="5041588" cy="1789666"/>
          </a:xfrm>
        </p:grpSpPr>
        <p:pic>
          <p:nvPicPr>
            <p:cNvPr id="20" name="Grafik 19">
              <a:extLst>
                <a:ext uri="{FF2B5EF4-FFF2-40B4-BE49-F238E27FC236}">
                  <a16:creationId xmlns:a16="http://schemas.microsoft.com/office/drawing/2014/main" id="{7D971D64-A90B-47A4-A916-70D579F7D1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 y="4504456"/>
              <a:ext cx="4998355" cy="1789666"/>
            </a:xfrm>
            <a:prstGeom prst="rect">
              <a:avLst/>
            </a:prstGeom>
          </p:spPr>
        </p:pic>
        <p:sp>
          <p:nvSpPr>
            <p:cNvPr id="21" name="Textfeld 20">
              <a:extLst>
                <a:ext uri="{FF2B5EF4-FFF2-40B4-BE49-F238E27FC236}">
                  <a16:creationId xmlns:a16="http://schemas.microsoft.com/office/drawing/2014/main" id="{052E3C5F-D2FF-4D81-8F7C-E278A2345B09}"/>
                </a:ext>
              </a:extLst>
            </p:cNvPr>
            <p:cNvSpPr txBox="1"/>
            <p:nvPr/>
          </p:nvSpPr>
          <p:spPr>
            <a:xfrm>
              <a:off x="794967" y="5155906"/>
              <a:ext cx="824072" cy="369332"/>
            </a:xfrm>
            <a:prstGeom prst="rect">
              <a:avLst/>
            </a:prstGeom>
            <a:noFill/>
          </p:spPr>
          <p:txBody>
            <a:bodyPr wrap="none" rtlCol="0">
              <a:spAutoFit/>
            </a:bodyPr>
            <a:lstStyle/>
            <a:p>
              <a:r>
                <a:rPr lang="en-US" dirty="0"/>
                <a:t>Source</a:t>
              </a:r>
            </a:p>
          </p:txBody>
        </p:sp>
      </p:grpSp>
      <p:sp>
        <p:nvSpPr>
          <p:cNvPr id="7" name="Rechteck 6">
            <a:extLst>
              <a:ext uri="{FF2B5EF4-FFF2-40B4-BE49-F238E27FC236}">
                <a16:creationId xmlns:a16="http://schemas.microsoft.com/office/drawing/2014/main" id="{AA586B39-EF6D-415D-B354-3CD41C079760}"/>
              </a:ext>
            </a:extLst>
          </p:cNvPr>
          <p:cNvSpPr/>
          <p:nvPr/>
        </p:nvSpPr>
        <p:spPr>
          <a:xfrm>
            <a:off x="172963" y="785640"/>
            <a:ext cx="5750074" cy="5624859"/>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hteck 14">
            <a:extLst>
              <a:ext uri="{FF2B5EF4-FFF2-40B4-BE49-F238E27FC236}">
                <a16:creationId xmlns:a16="http://schemas.microsoft.com/office/drawing/2014/main" id="{AF593AA4-1EB5-4941-8F2A-C1F4E578686F}"/>
              </a:ext>
            </a:extLst>
          </p:cNvPr>
          <p:cNvSpPr/>
          <p:nvPr/>
        </p:nvSpPr>
        <p:spPr>
          <a:xfrm>
            <a:off x="6038708" y="785640"/>
            <a:ext cx="5980329" cy="5624859"/>
          </a:xfrm>
          <a:prstGeom prst="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76257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E9CAC-D03E-4030-979C-A1198D6FCA2B}"/>
              </a:ext>
            </a:extLst>
          </p:cNvPr>
          <p:cNvSpPr>
            <a:spLocks noGrp="1"/>
          </p:cNvSpPr>
          <p:nvPr>
            <p:ph type="title"/>
          </p:nvPr>
        </p:nvSpPr>
        <p:spPr>
          <a:xfrm>
            <a:off x="345926" y="0"/>
            <a:ext cx="7511283" cy="977038"/>
          </a:xfrm>
        </p:spPr>
        <p:txBody>
          <a:bodyPr/>
          <a:lstStyle/>
          <a:p>
            <a:r>
              <a:rPr lang="en-US" dirty="0"/>
              <a:t>Single channel readout</a:t>
            </a:r>
          </a:p>
        </p:txBody>
      </p:sp>
      <p:sp>
        <p:nvSpPr>
          <p:cNvPr id="4" name="Datumsplatzhalter 3">
            <a:extLst>
              <a:ext uri="{FF2B5EF4-FFF2-40B4-BE49-F238E27FC236}">
                <a16:creationId xmlns:a16="http://schemas.microsoft.com/office/drawing/2014/main" id="{222BF4B2-E641-4BE3-A652-27BAB2D30119}"/>
              </a:ext>
            </a:extLst>
          </p:cNvPr>
          <p:cNvSpPr>
            <a:spLocks noGrp="1"/>
          </p:cNvSpPr>
          <p:nvPr>
            <p:ph type="dt" sz="half" idx="10"/>
          </p:nvPr>
        </p:nvSpPr>
        <p:spPr/>
        <p:txBody>
          <a:bodyPr/>
          <a:lstStyle/>
          <a:p>
            <a:fld id="{C897B553-587C-49F0-A2A2-5B1328916B72}" type="datetime1">
              <a:rPr lang="en-US" smtClean="0"/>
              <a:t>2/24/2022</a:t>
            </a:fld>
            <a:endParaRPr lang="en-US"/>
          </a:p>
        </p:txBody>
      </p:sp>
      <p:sp>
        <p:nvSpPr>
          <p:cNvPr id="5" name="Foliennummernplatzhalter 4">
            <a:extLst>
              <a:ext uri="{FF2B5EF4-FFF2-40B4-BE49-F238E27FC236}">
                <a16:creationId xmlns:a16="http://schemas.microsoft.com/office/drawing/2014/main" id="{13803579-C129-4A59-B961-BBF56F71CE5E}"/>
              </a:ext>
            </a:extLst>
          </p:cNvPr>
          <p:cNvSpPr>
            <a:spLocks noGrp="1"/>
          </p:cNvSpPr>
          <p:nvPr>
            <p:ph type="sldNum" sz="quarter" idx="12"/>
          </p:nvPr>
        </p:nvSpPr>
        <p:spPr/>
        <p:txBody>
          <a:bodyPr/>
          <a:lstStyle/>
          <a:p>
            <a:fld id="{873EE688-B118-4FC0-9946-2F65BBA22B4A}" type="slidenum">
              <a:rPr lang="en-US" smtClean="0"/>
              <a:t>6</a:t>
            </a:fld>
            <a:endParaRPr lang="en-US"/>
          </a:p>
        </p:txBody>
      </p:sp>
      <p:sp>
        <p:nvSpPr>
          <p:cNvPr id="6" name="Inhaltsplatzhalter 2">
            <a:extLst>
              <a:ext uri="{FF2B5EF4-FFF2-40B4-BE49-F238E27FC236}">
                <a16:creationId xmlns:a16="http://schemas.microsoft.com/office/drawing/2014/main" id="{21EE3E29-69D6-4469-8D4E-A393D5A4F6E7}"/>
              </a:ext>
            </a:extLst>
          </p:cNvPr>
          <p:cNvSpPr txBox="1">
            <a:spLocks/>
          </p:cNvSpPr>
          <p:nvPr/>
        </p:nvSpPr>
        <p:spPr>
          <a:xfrm>
            <a:off x="-1" y="785642"/>
            <a:ext cx="11845774"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sym typeface="Wingdings" panose="05000000000000000000" pitchFamily="2" charset="2"/>
              </a:rPr>
              <a:t>Epitaxial layer thickness is limited by increasing defect density (&lt; 100 μm)</a:t>
            </a:r>
          </a:p>
          <a:p>
            <a:pPr lvl="1">
              <a:lnSpc>
                <a:spcPct val="150000"/>
              </a:lnSpc>
            </a:pPr>
            <a:r>
              <a:rPr lang="en-US" dirty="0">
                <a:sym typeface="Wingdings" panose="05000000000000000000" pitchFamily="2" charset="2"/>
              </a:rPr>
              <a:t>Low charge generation per</a:t>
            </a:r>
            <a:br>
              <a:rPr lang="en-US" dirty="0">
                <a:sym typeface="Wingdings" panose="05000000000000000000" pitchFamily="2" charset="2"/>
              </a:rPr>
            </a:br>
            <a:r>
              <a:rPr lang="en-US" dirty="0">
                <a:sym typeface="Wingdings" panose="05000000000000000000" pitchFamily="2" charset="2"/>
              </a:rPr>
              <a:t> μm and MIP SiC: 57; Si: 80 - 90</a:t>
            </a:r>
          </a:p>
          <a:p>
            <a:pPr lvl="1">
              <a:lnSpc>
                <a:spcPct val="150000"/>
              </a:lnSpc>
            </a:pPr>
            <a:r>
              <a:rPr lang="en-US" dirty="0">
                <a:sym typeface="Wingdings" panose="05000000000000000000" pitchFamily="2" charset="2"/>
              </a:rPr>
              <a:t>Short signal pulses</a:t>
            </a:r>
          </a:p>
          <a:p>
            <a:pPr lvl="1">
              <a:lnSpc>
                <a:spcPct val="150000"/>
              </a:lnSpc>
            </a:pPr>
            <a:r>
              <a:rPr lang="en-US" dirty="0">
                <a:sym typeface="Wingdings" panose="05000000000000000000" pitchFamily="2" charset="2"/>
              </a:rPr>
              <a:t>Sufficient readout hardware required</a:t>
            </a:r>
          </a:p>
          <a:p>
            <a:pPr lvl="1">
              <a:lnSpc>
                <a:spcPct val="150000"/>
              </a:lnSpc>
            </a:pPr>
            <a:endParaRPr lang="en-US" dirty="0">
              <a:sym typeface="Wingdings" panose="05000000000000000000" pitchFamily="2" charset="2"/>
            </a:endParaRPr>
          </a:p>
        </p:txBody>
      </p:sp>
      <p:grpSp>
        <p:nvGrpSpPr>
          <p:cNvPr id="7" name="Gruppieren 6">
            <a:extLst>
              <a:ext uri="{FF2B5EF4-FFF2-40B4-BE49-F238E27FC236}">
                <a16:creationId xmlns:a16="http://schemas.microsoft.com/office/drawing/2014/main" id="{C32C081F-46B1-4CC8-9AD7-06B2831340D5}"/>
              </a:ext>
            </a:extLst>
          </p:cNvPr>
          <p:cNvGrpSpPr>
            <a:grpSpLocks noChangeAspect="1"/>
          </p:cNvGrpSpPr>
          <p:nvPr/>
        </p:nvGrpSpPr>
        <p:grpSpPr>
          <a:xfrm>
            <a:off x="5307387" y="1270100"/>
            <a:ext cx="6568730" cy="2586792"/>
            <a:chOff x="5597381" y="1270100"/>
            <a:chExt cx="6268098" cy="2468402"/>
          </a:xfrm>
        </p:grpSpPr>
        <p:grpSp>
          <p:nvGrpSpPr>
            <p:cNvPr id="3" name="Gruppieren 2">
              <a:extLst>
                <a:ext uri="{FF2B5EF4-FFF2-40B4-BE49-F238E27FC236}">
                  <a16:creationId xmlns:a16="http://schemas.microsoft.com/office/drawing/2014/main" id="{08BC9063-6A4D-4B2F-88AF-823E5CAAB001}"/>
                </a:ext>
              </a:extLst>
            </p:cNvPr>
            <p:cNvGrpSpPr>
              <a:grpSpLocks noChangeAspect="1"/>
            </p:cNvGrpSpPr>
            <p:nvPr/>
          </p:nvGrpSpPr>
          <p:grpSpPr>
            <a:xfrm>
              <a:off x="5901070" y="1445613"/>
              <a:ext cx="5964409" cy="2163316"/>
              <a:chOff x="5550416" y="1509823"/>
              <a:chExt cx="6315063" cy="2290500"/>
            </a:xfrm>
          </p:grpSpPr>
          <p:pic>
            <p:nvPicPr>
              <p:cNvPr id="37" name="Grafik 36">
                <a:extLst>
                  <a:ext uri="{FF2B5EF4-FFF2-40B4-BE49-F238E27FC236}">
                    <a16:creationId xmlns:a16="http://schemas.microsoft.com/office/drawing/2014/main" id="{3B3EF857-26CF-4D71-92B0-6DECBE1B5F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0248" y="1509823"/>
                <a:ext cx="3245231" cy="2290500"/>
              </a:xfrm>
              <a:prstGeom prst="rect">
                <a:avLst/>
              </a:prstGeom>
            </p:spPr>
          </p:pic>
          <p:pic>
            <p:nvPicPr>
              <p:cNvPr id="23" name="Grafik 22">
                <a:extLst>
                  <a:ext uri="{FF2B5EF4-FFF2-40B4-BE49-F238E27FC236}">
                    <a16:creationId xmlns:a16="http://schemas.microsoft.com/office/drawing/2014/main" id="{973288F7-55F1-463B-8B52-17F14DC21B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0416" y="1509823"/>
                <a:ext cx="3022036" cy="2263481"/>
              </a:xfrm>
              <a:prstGeom prst="rect">
                <a:avLst/>
              </a:prstGeom>
            </p:spPr>
          </p:pic>
        </p:grpSp>
        <p:sp>
          <p:nvSpPr>
            <p:cNvPr id="26" name="Textfeld 25">
              <a:extLst>
                <a:ext uri="{FF2B5EF4-FFF2-40B4-BE49-F238E27FC236}">
                  <a16:creationId xmlns:a16="http://schemas.microsoft.com/office/drawing/2014/main" id="{48B21DEA-532E-4667-A79A-5D30078C645B}"/>
                </a:ext>
              </a:extLst>
            </p:cNvPr>
            <p:cNvSpPr txBox="1"/>
            <p:nvPr/>
          </p:nvSpPr>
          <p:spPr>
            <a:xfrm>
              <a:off x="6234336" y="2243323"/>
              <a:ext cx="829073" cy="307777"/>
            </a:xfrm>
            <a:prstGeom prst="rect">
              <a:avLst/>
            </a:prstGeom>
            <a:noFill/>
          </p:spPr>
          <p:txBody>
            <a:bodyPr wrap="none" rtlCol="0">
              <a:spAutoFit/>
            </a:bodyPr>
            <a:lstStyle/>
            <a:p>
              <a:r>
                <a:rPr lang="en-US" sz="1400" dirty="0"/>
                <a:t>Si-planar</a:t>
              </a:r>
            </a:p>
          </p:txBody>
        </p:sp>
        <p:sp>
          <p:nvSpPr>
            <p:cNvPr id="27" name="Textfeld 26">
              <a:extLst>
                <a:ext uri="{FF2B5EF4-FFF2-40B4-BE49-F238E27FC236}">
                  <a16:creationId xmlns:a16="http://schemas.microsoft.com/office/drawing/2014/main" id="{B0B81237-717C-4DDB-A752-66D1D06D1AE8}"/>
                </a:ext>
              </a:extLst>
            </p:cNvPr>
            <p:cNvSpPr txBox="1"/>
            <p:nvPr/>
          </p:nvSpPr>
          <p:spPr>
            <a:xfrm>
              <a:off x="9281774" y="2243323"/>
              <a:ext cx="1051188" cy="307777"/>
            </a:xfrm>
            <a:prstGeom prst="rect">
              <a:avLst/>
            </a:prstGeom>
            <a:noFill/>
          </p:spPr>
          <p:txBody>
            <a:bodyPr wrap="square" rtlCol="0">
              <a:spAutoFit/>
            </a:bodyPr>
            <a:lstStyle/>
            <a:p>
              <a:r>
                <a:rPr lang="en-US" sz="1400" dirty="0"/>
                <a:t>SiC-planar</a:t>
              </a:r>
            </a:p>
          </p:txBody>
        </p:sp>
        <p:sp>
          <p:nvSpPr>
            <p:cNvPr id="28" name="Textfeld 27">
              <a:extLst>
                <a:ext uri="{FF2B5EF4-FFF2-40B4-BE49-F238E27FC236}">
                  <a16:creationId xmlns:a16="http://schemas.microsoft.com/office/drawing/2014/main" id="{DDEF54BC-BE5E-4212-B302-3D52F73C9EF4}"/>
                </a:ext>
              </a:extLst>
            </p:cNvPr>
            <p:cNvSpPr txBox="1"/>
            <p:nvPr/>
          </p:nvSpPr>
          <p:spPr>
            <a:xfrm>
              <a:off x="8364164" y="3525276"/>
              <a:ext cx="1192249" cy="213226"/>
            </a:xfrm>
            <a:prstGeom prst="rect">
              <a:avLst/>
            </a:prstGeom>
            <a:noFill/>
          </p:spPr>
          <p:txBody>
            <a:bodyPr wrap="square" rtlCol="0">
              <a:spAutoFit/>
            </a:bodyPr>
            <a:lstStyle/>
            <a:p>
              <a:r>
                <a:rPr lang="en-US" sz="1400" dirty="0"/>
                <a:t>time 10</a:t>
              </a:r>
              <a:r>
                <a:rPr lang="en-US" sz="1400" baseline="30000" dirty="0"/>
                <a:t>-8 </a:t>
              </a:r>
              <a:r>
                <a:rPr lang="en-US" sz="1400" dirty="0"/>
                <a:t> [s]</a:t>
              </a:r>
            </a:p>
          </p:txBody>
        </p:sp>
        <p:sp>
          <p:nvSpPr>
            <p:cNvPr id="30" name="Textfeld 29">
              <a:extLst>
                <a:ext uri="{FF2B5EF4-FFF2-40B4-BE49-F238E27FC236}">
                  <a16:creationId xmlns:a16="http://schemas.microsoft.com/office/drawing/2014/main" id="{AE2082D3-3839-4ECF-90B0-187CFB33804D}"/>
                </a:ext>
              </a:extLst>
            </p:cNvPr>
            <p:cNvSpPr txBox="1"/>
            <p:nvPr/>
          </p:nvSpPr>
          <p:spPr>
            <a:xfrm rot="16200000">
              <a:off x="4575774" y="2291707"/>
              <a:ext cx="2350991" cy="307777"/>
            </a:xfrm>
            <a:prstGeom prst="rect">
              <a:avLst/>
            </a:prstGeom>
            <a:noFill/>
          </p:spPr>
          <p:txBody>
            <a:bodyPr wrap="square" rtlCol="0">
              <a:spAutoFit/>
            </a:bodyPr>
            <a:lstStyle/>
            <a:p>
              <a:pPr algn="ctr"/>
              <a:r>
                <a:rPr lang="en-US" sz="1400" dirty="0"/>
                <a:t>output voltage[V]</a:t>
              </a:r>
            </a:p>
          </p:txBody>
        </p:sp>
      </p:grpSp>
      <p:grpSp>
        <p:nvGrpSpPr>
          <p:cNvPr id="9" name="Gruppieren 8">
            <a:extLst>
              <a:ext uri="{FF2B5EF4-FFF2-40B4-BE49-F238E27FC236}">
                <a16:creationId xmlns:a16="http://schemas.microsoft.com/office/drawing/2014/main" id="{C456E44E-DF35-4F2F-B90B-9B2EACC2E04A}"/>
              </a:ext>
            </a:extLst>
          </p:cNvPr>
          <p:cNvGrpSpPr/>
          <p:nvPr/>
        </p:nvGrpSpPr>
        <p:grpSpPr>
          <a:xfrm>
            <a:off x="5721926" y="4018902"/>
            <a:ext cx="2432951" cy="2493944"/>
            <a:chOff x="5721926" y="4018902"/>
            <a:chExt cx="2432951" cy="2493944"/>
          </a:xfrm>
        </p:grpSpPr>
        <p:pic>
          <p:nvPicPr>
            <p:cNvPr id="34" name="Grafik 33" descr="Ein Bild, das Elektronik enthält.&#10;&#10;Automatisch generierte Beschreibung">
              <a:extLst>
                <a:ext uri="{FF2B5EF4-FFF2-40B4-BE49-F238E27FC236}">
                  <a16:creationId xmlns:a16="http://schemas.microsoft.com/office/drawing/2014/main" id="{3EEAAF4B-8C60-4A0B-8146-9FD5581E630E}"/>
                </a:ext>
              </a:extLst>
            </p:cNvPr>
            <p:cNvPicPr>
              <a:picLocks noChangeAspect="1"/>
            </p:cNvPicPr>
            <p:nvPr/>
          </p:nvPicPr>
          <p:blipFill rotWithShape="1">
            <a:blip r:embed="rId5">
              <a:extLst>
                <a:ext uri="{28A0092B-C50C-407E-A947-70E740481C1C}">
                  <a14:useLocalDpi xmlns:a14="http://schemas.microsoft.com/office/drawing/2010/main" val="0"/>
                </a:ext>
              </a:extLst>
            </a:blip>
            <a:srcRect l="10367" t="20041" r="8324" b="16279"/>
            <a:stretch/>
          </p:blipFill>
          <p:spPr>
            <a:xfrm>
              <a:off x="6269609" y="4018902"/>
              <a:ext cx="1587600" cy="1134265"/>
            </a:xfrm>
            <a:prstGeom prst="rect">
              <a:avLst/>
            </a:prstGeom>
          </p:spPr>
        </p:pic>
        <p:sp>
          <p:nvSpPr>
            <p:cNvPr id="40" name="Textfeld 39">
              <a:extLst>
                <a:ext uri="{FF2B5EF4-FFF2-40B4-BE49-F238E27FC236}">
                  <a16:creationId xmlns:a16="http://schemas.microsoft.com/office/drawing/2014/main" id="{BB968A96-41B1-44D1-AE73-98D214DADB9C}"/>
                </a:ext>
              </a:extLst>
            </p:cNvPr>
            <p:cNvSpPr txBox="1"/>
            <p:nvPr/>
          </p:nvSpPr>
          <p:spPr>
            <a:xfrm>
              <a:off x="5721926" y="5189407"/>
              <a:ext cx="2432951" cy="1323439"/>
            </a:xfrm>
            <a:prstGeom prst="rect">
              <a:avLst/>
            </a:prstGeom>
            <a:noFill/>
          </p:spPr>
          <p:txBody>
            <a:bodyPr wrap="square">
              <a:spAutoFit/>
            </a:bodyPr>
            <a:lstStyle/>
            <a:p>
              <a:pPr lvl="1">
                <a:lnSpc>
                  <a:spcPct val="100000"/>
                </a:lnSpc>
              </a:pPr>
              <a:r>
                <a:rPr lang="en-US" sz="2000" dirty="0"/>
                <a:t>DRS4 test board</a:t>
              </a:r>
            </a:p>
            <a:p>
              <a:pPr lvl="1">
                <a:lnSpc>
                  <a:spcPct val="100000"/>
                </a:lnSpc>
              </a:pPr>
              <a:r>
                <a:rPr lang="de-DE" sz="2000" dirty="0"/>
                <a:t>Costs </a:t>
              </a:r>
              <a:r>
                <a:rPr lang="el-GR" sz="2000" dirty="0"/>
                <a:t>≈</a:t>
              </a:r>
              <a:r>
                <a:rPr lang="de-DE" sz="2000" dirty="0"/>
                <a:t> 1.000 €</a:t>
              </a:r>
            </a:p>
            <a:p>
              <a:pPr lvl="1">
                <a:lnSpc>
                  <a:spcPct val="100000"/>
                </a:lnSpc>
              </a:pPr>
              <a:r>
                <a:rPr lang="de-DE" sz="2000" dirty="0"/>
                <a:t>5 Gsamples / s</a:t>
              </a:r>
            </a:p>
            <a:p>
              <a:pPr lvl="1">
                <a:lnSpc>
                  <a:spcPct val="100000"/>
                </a:lnSpc>
              </a:pPr>
              <a:r>
                <a:rPr lang="de-DE" sz="2000" dirty="0"/>
                <a:t>700 MHz</a:t>
              </a:r>
            </a:p>
          </p:txBody>
        </p:sp>
      </p:grpSp>
      <p:grpSp>
        <p:nvGrpSpPr>
          <p:cNvPr id="8" name="Gruppieren 7">
            <a:extLst>
              <a:ext uri="{FF2B5EF4-FFF2-40B4-BE49-F238E27FC236}">
                <a16:creationId xmlns:a16="http://schemas.microsoft.com/office/drawing/2014/main" id="{D4592EB8-B699-4C9D-A70D-DE4DDDECBA0A}"/>
              </a:ext>
            </a:extLst>
          </p:cNvPr>
          <p:cNvGrpSpPr/>
          <p:nvPr/>
        </p:nvGrpSpPr>
        <p:grpSpPr>
          <a:xfrm>
            <a:off x="42635" y="4003329"/>
            <a:ext cx="2581710" cy="2478828"/>
            <a:chOff x="-95594" y="4003329"/>
            <a:chExt cx="2581710" cy="2478828"/>
          </a:xfrm>
        </p:grpSpPr>
        <p:pic>
          <p:nvPicPr>
            <p:cNvPr id="33" name="Grafik 32" descr="Ein Bild, das Text, Anzeige enthält.&#10;&#10;Automatisch generierte Beschreibung">
              <a:extLst>
                <a:ext uri="{FF2B5EF4-FFF2-40B4-BE49-F238E27FC236}">
                  <a16:creationId xmlns:a16="http://schemas.microsoft.com/office/drawing/2014/main" id="{9CFE27B2-B10A-4A0D-86E0-3A8C98A17AED}"/>
                </a:ext>
              </a:extLst>
            </p:cNvPr>
            <p:cNvPicPr>
              <a:picLocks noChangeAspect="1"/>
            </p:cNvPicPr>
            <p:nvPr/>
          </p:nvPicPr>
          <p:blipFill rotWithShape="1">
            <a:blip r:embed="rId6">
              <a:extLst>
                <a:ext uri="{28A0092B-C50C-407E-A947-70E740481C1C}">
                  <a14:useLocalDpi xmlns:a14="http://schemas.microsoft.com/office/drawing/2010/main" val="0"/>
                </a:ext>
              </a:extLst>
            </a:blip>
            <a:srcRect b="3322"/>
            <a:stretch/>
          </p:blipFill>
          <p:spPr>
            <a:xfrm>
              <a:off x="482016" y="4003329"/>
              <a:ext cx="1588268" cy="1042032"/>
            </a:xfrm>
            <a:prstGeom prst="rect">
              <a:avLst/>
            </a:prstGeom>
          </p:spPr>
        </p:pic>
        <p:sp>
          <p:nvSpPr>
            <p:cNvPr id="47" name="Textfeld 46">
              <a:extLst>
                <a:ext uri="{FF2B5EF4-FFF2-40B4-BE49-F238E27FC236}">
                  <a16:creationId xmlns:a16="http://schemas.microsoft.com/office/drawing/2014/main" id="{E9E6E5C9-4141-46F9-B671-6E0AD5CEEED6}"/>
                </a:ext>
              </a:extLst>
            </p:cNvPr>
            <p:cNvSpPr txBox="1"/>
            <p:nvPr/>
          </p:nvSpPr>
          <p:spPr>
            <a:xfrm>
              <a:off x="-95594" y="5158718"/>
              <a:ext cx="2581710" cy="1323439"/>
            </a:xfrm>
            <a:prstGeom prst="rect">
              <a:avLst/>
            </a:prstGeom>
            <a:noFill/>
          </p:spPr>
          <p:txBody>
            <a:bodyPr wrap="square">
              <a:spAutoFit/>
            </a:bodyPr>
            <a:lstStyle/>
            <a:p>
              <a:pPr lvl="1">
                <a:lnSpc>
                  <a:spcPct val="100000"/>
                </a:lnSpc>
              </a:pPr>
              <a:r>
                <a:rPr lang="en-US" sz="2000" dirty="0"/>
                <a:t>Rohde &amp; Schwarz</a:t>
              </a:r>
            </a:p>
            <a:p>
              <a:pPr lvl="1">
                <a:lnSpc>
                  <a:spcPct val="100000"/>
                </a:lnSpc>
              </a:pPr>
              <a:r>
                <a:rPr lang="de-DE" sz="2000" dirty="0"/>
                <a:t>Costs </a:t>
              </a:r>
              <a:r>
                <a:rPr lang="el-GR" sz="2000" dirty="0"/>
                <a:t>≈</a:t>
              </a:r>
              <a:r>
                <a:rPr lang="de-DE" sz="2000" dirty="0"/>
                <a:t> 200.000 €</a:t>
              </a:r>
            </a:p>
            <a:p>
              <a:pPr lvl="1">
                <a:lnSpc>
                  <a:spcPct val="100000"/>
                </a:lnSpc>
              </a:pPr>
              <a:r>
                <a:rPr lang="de-DE" sz="2000" dirty="0"/>
                <a:t>40 Gsamples / s</a:t>
              </a:r>
            </a:p>
            <a:p>
              <a:pPr lvl="1">
                <a:lnSpc>
                  <a:spcPct val="100000"/>
                </a:lnSpc>
              </a:pPr>
              <a:r>
                <a:rPr lang="de-DE" sz="2000" dirty="0"/>
                <a:t>16 GHz</a:t>
              </a:r>
            </a:p>
          </p:txBody>
        </p:sp>
      </p:grpSp>
      <p:pic>
        <p:nvPicPr>
          <p:cNvPr id="11" name="Grafik 10">
            <a:extLst>
              <a:ext uri="{FF2B5EF4-FFF2-40B4-BE49-F238E27FC236}">
                <a16:creationId xmlns:a16="http://schemas.microsoft.com/office/drawing/2014/main" id="{8EC0BA80-C942-42F2-9A6F-D406820F3FB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0125" y="4166125"/>
            <a:ext cx="2855219" cy="2141415"/>
          </a:xfrm>
          <a:prstGeom prst="rect">
            <a:avLst/>
          </a:prstGeom>
          <a:ln>
            <a:solidFill>
              <a:schemeClr val="tx1"/>
            </a:solidFill>
          </a:ln>
        </p:spPr>
      </p:pic>
      <p:pic>
        <p:nvPicPr>
          <p:cNvPr id="13" name="Grafik 12">
            <a:extLst>
              <a:ext uri="{FF2B5EF4-FFF2-40B4-BE49-F238E27FC236}">
                <a16:creationId xmlns:a16="http://schemas.microsoft.com/office/drawing/2014/main" id="{2CFD9704-8C10-4384-B6D4-14E0B7E6F5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35736" y="4132088"/>
            <a:ext cx="2854800" cy="2141100"/>
          </a:xfrm>
          <a:prstGeom prst="rect">
            <a:avLst/>
          </a:prstGeom>
          <a:ln>
            <a:solidFill>
              <a:schemeClr val="tx1"/>
            </a:solidFill>
          </a:ln>
        </p:spPr>
      </p:pic>
      <p:sp>
        <p:nvSpPr>
          <p:cNvPr id="29" name="Textfeld 28">
            <a:extLst>
              <a:ext uri="{FF2B5EF4-FFF2-40B4-BE49-F238E27FC236}">
                <a16:creationId xmlns:a16="http://schemas.microsoft.com/office/drawing/2014/main" id="{95A9FB45-643A-46A3-B40B-0F1A5EE8B54F}"/>
              </a:ext>
            </a:extLst>
          </p:cNvPr>
          <p:cNvSpPr txBox="1"/>
          <p:nvPr/>
        </p:nvSpPr>
        <p:spPr>
          <a:xfrm>
            <a:off x="2995835" y="4586034"/>
            <a:ext cx="769891" cy="523220"/>
          </a:xfrm>
          <a:prstGeom prst="rect">
            <a:avLst/>
          </a:prstGeom>
          <a:noFill/>
        </p:spPr>
        <p:txBody>
          <a:bodyPr wrap="none" rtlCol="0">
            <a:spAutoFit/>
          </a:bodyPr>
          <a:lstStyle/>
          <a:p>
            <a:r>
              <a:rPr lang="en-US" sz="1400" b="1" dirty="0"/>
              <a:t>ToT-hist</a:t>
            </a:r>
          </a:p>
          <a:p>
            <a:r>
              <a:rPr lang="en-US" sz="1400" b="1" dirty="0"/>
              <a:t>R&amp;S</a:t>
            </a:r>
          </a:p>
        </p:txBody>
      </p:sp>
      <p:sp>
        <p:nvSpPr>
          <p:cNvPr id="31" name="Textfeld 30">
            <a:extLst>
              <a:ext uri="{FF2B5EF4-FFF2-40B4-BE49-F238E27FC236}">
                <a16:creationId xmlns:a16="http://schemas.microsoft.com/office/drawing/2014/main" id="{14004610-4C45-4C49-97CE-8DCE63DA71B0}"/>
              </a:ext>
            </a:extLst>
          </p:cNvPr>
          <p:cNvSpPr txBox="1"/>
          <p:nvPr/>
        </p:nvSpPr>
        <p:spPr>
          <a:xfrm>
            <a:off x="8528309" y="4629947"/>
            <a:ext cx="769891" cy="523220"/>
          </a:xfrm>
          <a:prstGeom prst="rect">
            <a:avLst/>
          </a:prstGeom>
          <a:noFill/>
        </p:spPr>
        <p:txBody>
          <a:bodyPr wrap="none" rtlCol="0">
            <a:spAutoFit/>
          </a:bodyPr>
          <a:lstStyle/>
          <a:p>
            <a:r>
              <a:rPr lang="en-US" sz="1400" b="1" dirty="0"/>
              <a:t>ToT-hist</a:t>
            </a:r>
          </a:p>
          <a:p>
            <a:r>
              <a:rPr lang="en-US" sz="1400" b="1" dirty="0"/>
              <a:t>DRS4</a:t>
            </a:r>
          </a:p>
        </p:txBody>
      </p:sp>
      <p:sp>
        <p:nvSpPr>
          <p:cNvPr id="49" name="Rechteck: abgerundete Ecken 48">
            <a:extLst>
              <a:ext uri="{FF2B5EF4-FFF2-40B4-BE49-F238E27FC236}">
                <a16:creationId xmlns:a16="http://schemas.microsoft.com/office/drawing/2014/main" id="{ECC25C11-7FDB-4934-8121-39191D1D34C1}"/>
              </a:ext>
            </a:extLst>
          </p:cNvPr>
          <p:cNvSpPr/>
          <p:nvPr/>
        </p:nvSpPr>
        <p:spPr>
          <a:xfrm>
            <a:off x="345926" y="3923121"/>
            <a:ext cx="11499847" cy="2559035"/>
          </a:xfrm>
          <a:prstGeom prst="roundRect">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5655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AEC36B39-18F3-4F28-BC2F-C8ECD75B1D8A}"/>
              </a:ext>
            </a:extLst>
          </p:cNvPr>
          <p:cNvGrpSpPr/>
          <p:nvPr/>
        </p:nvGrpSpPr>
        <p:grpSpPr>
          <a:xfrm>
            <a:off x="377825" y="3699577"/>
            <a:ext cx="11557501" cy="2891043"/>
            <a:chOff x="377825" y="3699577"/>
            <a:chExt cx="11557501" cy="2891043"/>
          </a:xfrm>
        </p:grpSpPr>
        <p:pic>
          <p:nvPicPr>
            <p:cNvPr id="6" name="Grafik 5">
              <a:extLst>
                <a:ext uri="{FF2B5EF4-FFF2-40B4-BE49-F238E27FC236}">
                  <a16:creationId xmlns:a16="http://schemas.microsoft.com/office/drawing/2014/main" id="{65231878-1146-4384-9672-BACCA7C11483}"/>
                </a:ext>
              </a:extLst>
            </p:cNvPr>
            <p:cNvPicPr>
              <a:picLocks noChangeAspect="1"/>
            </p:cNvPicPr>
            <p:nvPr/>
          </p:nvPicPr>
          <p:blipFill rotWithShape="1">
            <a:blip r:embed="rId3">
              <a:extLst>
                <a:ext uri="{28A0092B-C50C-407E-A947-70E740481C1C}">
                  <a14:useLocalDpi xmlns:a14="http://schemas.microsoft.com/office/drawing/2010/main" val="0"/>
                </a:ext>
              </a:extLst>
            </a:blip>
            <a:srcRect l="3211" r="7764"/>
            <a:stretch/>
          </p:blipFill>
          <p:spPr>
            <a:xfrm>
              <a:off x="8503656" y="3699577"/>
              <a:ext cx="3431670" cy="2891043"/>
            </a:xfrm>
            <a:prstGeom prst="rect">
              <a:avLst/>
            </a:prstGeom>
          </p:spPr>
        </p:pic>
        <p:grpSp>
          <p:nvGrpSpPr>
            <p:cNvPr id="18" name="Gruppieren 17">
              <a:extLst>
                <a:ext uri="{FF2B5EF4-FFF2-40B4-BE49-F238E27FC236}">
                  <a16:creationId xmlns:a16="http://schemas.microsoft.com/office/drawing/2014/main" id="{DBA1352B-9937-4014-BA3E-9BAD7EE7294B}"/>
                </a:ext>
              </a:extLst>
            </p:cNvPr>
            <p:cNvGrpSpPr/>
            <p:nvPr/>
          </p:nvGrpSpPr>
          <p:grpSpPr>
            <a:xfrm>
              <a:off x="377825" y="3883874"/>
              <a:ext cx="8143100" cy="2660385"/>
              <a:chOff x="377825" y="3820076"/>
              <a:chExt cx="8143100" cy="2660385"/>
            </a:xfrm>
          </p:grpSpPr>
          <p:pic>
            <p:nvPicPr>
              <p:cNvPr id="9" name="Grafik 8">
                <a:extLst>
                  <a:ext uri="{FF2B5EF4-FFF2-40B4-BE49-F238E27FC236}">
                    <a16:creationId xmlns:a16="http://schemas.microsoft.com/office/drawing/2014/main" id="{165DBFF8-55E0-4A41-B82F-D4BD71C1130B}"/>
                  </a:ext>
                </a:extLst>
              </p:cNvPr>
              <p:cNvPicPr>
                <a:picLocks noChangeAspect="1"/>
              </p:cNvPicPr>
              <p:nvPr/>
            </p:nvPicPr>
            <p:blipFill rotWithShape="1">
              <a:blip r:embed="rId4">
                <a:extLst>
                  <a:ext uri="{28A0092B-C50C-407E-A947-70E740481C1C}">
                    <a14:useLocalDpi xmlns:a14="http://schemas.microsoft.com/office/drawing/2010/main" val="0"/>
                  </a:ext>
                </a:extLst>
              </a:blip>
              <a:srcRect l="5310" t="6977" r="8562" b="1990"/>
              <a:stretch/>
            </p:blipFill>
            <p:spPr>
              <a:xfrm>
                <a:off x="377825" y="3823337"/>
                <a:ext cx="3258942" cy="2583410"/>
              </a:xfrm>
              <a:prstGeom prst="rect">
                <a:avLst/>
              </a:prstGeom>
            </p:spPr>
          </p:pic>
          <p:pic>
            <p:nvPicPr>
              <p:cNvPr id="11" name="Grafik 10">
                <a:extLst>
                  <a:ext uri="{FF2B5EF4-FFF2-40B4-BE49-F238E27FC236}">
                    <a16:creationId xmlns:a16="http://schemas.microsoft.com/office/drawing/2014/main" id="{61E22C9D-0EF0-4E9C-8EFE-B46445692FFA}"/>
                  </a:ext>
                </a:extLst>
              </p:cNvPr>
              <p:cNvPicPr>
                <a:picLocks noChangeAspect="1"/>
              </p:cNvPicPr>
              <p:nvPr/>
            </p:nvPicPr>
            <p:blipFill rotWithShape="1">
              <a:blip r:embed="rId5">
                <a:extLst>
                  <a:ext uri="{28A0092B-C50C-407E-A947-70E740481C1C}">
                    <a14:useLocalDpi xmlns:a14="http://schemas.microsoft.com/office/drawing/2010/main" val="0"/>
                  </a:ext>
                </a:extLst>
              </a:blip>
              <a:srcRect l="3978" t="6652" r="8696"/>
              <a:stretch/>
            </p:blipFill>
            <p:spPr>
              <a:xfrm>
                <a:off x="4436851" y="3820076"/>
                <a:ext cx="3318298" cy="2660385"/>
              </a:xfrm>
              <a:prstGeom prst="rect">
                <a:avLst/>
              </a:prstGeom>
            </p:spPr>
          </p:pic>
          <p:sp>
            <p:nvSpPr>
              <p:cNvPr id="12" name="Pfeil: nach rechts 11">
                <a:extLst>
                  <a:ext uri="{FF2B5EF4-FFF2-40B4-BE49-F238E27FC236}">
                    <a16:creationId xmlns:a16="http://schemas.microsoft.com/office/drawing/2014/main" id="{FC658373-30A0-451A-A5C2-6793B9AFDFBD}"/>
                  </a:ext>
                </a:extLst>
              </p:cNvPr>
              <p:cNvSpPr/>
              <p:nvPr/>
            </p:nvSpPr>
            <p:spPr>
              <a:xfrm>
                <a:off x="3646672" y="4578701"/>
                <a:ext cx="770929" cy="1072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endParaRPr lang="en-US" dirty="0"/>
              </a:p>
            </p:txBody>
          </p:sp>
          <p:sp>
            <p:nvSpPr>
              <p:cNvPr id="16" name="Pfeil: nach rechts 15">
                <a:extLst>
                  <a:ext uri="{FF2B5EF4-FFF2-40B4-BE49-F238E27FC236}">
                    <a16:creationId xmlns:a16="http://schemas.microsoft.com/office/drawing/2014/main" id="{1EECB1D1-24FE-4797-AD95-AD4C48680F11}"/>
                  </a:ext>
                </a:extLst>
              </p:cNvPr>
              <p:cNvSpPr/>
              <p:nvPr/>
            </p:nvSpPr>
            <p:spPr>
              <a:xfrm>
                <a:off x="7749996" y="4578701"/>
                <a:ext cx="770929" cy="1072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endParaRPr lang="en-US" dirty="0"/>
              </a:p>
            </p:txBody>
          </p:sp>
        </p:grpSp>
      </p:grpSp>
      <p:sp>
        <p:nvSpPr>
          <p:cNvPr id="2" name="Titel 1">
            <a:extLst>
              <a:ext uri="{FF2B5EF4-FFF2-40B4-BE49-F238E27FC236}">
                <a16:creationId xmlns:a16="http://schemas.microsoft.com/office/drawing/2014/main" id="{37B84F38-6DF9-4BD5-8534-74001BB139D0}"/>
              </a:ext>
            </a:extLst>
          </p:cNvPr>
          <p:cNvSpPr>
            <a:spLocks noGrp="1"/>
          </p:cNvSpPr>
          <p:nvPr>
            <p:ph type="title"/>
          </p:nvPr>
        </p:nvSpPr>
        <p:spPr>
          <a:xfrm>
            <a:off x="345926" y="13925"/>
            <a:ext cx="7432945" cy="977038"/>
          </a:xfrm>
        </p:spPr>
        <p:txBody>
          <a:bodyPr/>
          <a:lstStyle/>
          <a:p>
            <a:r>
              <a:rPr lang="en-US" dirty="0"/>
              <a:t>Introduction: S</a:t>
            </a:r>
            <a:r>
              <a:rPr lang="en-US" sz="4400" dirty="0"/>
              <a:t>ignal analysis</a:t>
            </a:r>
          </a:p>
        </p:txBody>
      </p:sp>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7</a:t>
            </a:fld>
            <a:endParaRPr lang="en-US"/>
          </a:p>
        </p:txBody>
      </p:sp>
      <p:sp>
        <p:nvSpPr>
          <p:cNvPr id="13" name="Textfeld 12">
            <a:extLst>
              <a:ext uri="{FF2B5EF4-FFF2-40B4-BE49-F238E27FC236}">
                <a16:creationId xmlns:a16="http://schemas.microsoft.com/office/drawing/2014/main" id="{09AB3417-70C6-4C5C-A1E2-DDB9F9055B2C}"/>
              </a:ext>
            </a:extLst>
          </p:cNvPr>
          <p:cNvSpPr txBox="1"/>
          <p:nvPr/>
        </p:nvSpPr>
        <p:spPr>
          <a:xfrm>
            <a:off x="329609" y="6102724"/>
            <a:ext cx="930717" cy="307777"/>
          </a:xfrm>
          <a:prstGeom prst="rect">
            <a:avLst/>
          </a:prstGeom>
          <a:noFill/>
        </p:spPr>
        <p:txBody>
          <a:bodyPr wrap="square" rtlCol="0">
            <a:spAutoFit/>
          </a:bodyPr>
          <a:lstStyle/>
          <a:p>
            <a:r>
              <a:rPr lang="en-US" sz="1400" dirty="0"/>
              <a:t>[5]</a:t>
            </a:r>
          </a:p>
        </p:txBody>
      </p:sp>
      <p:pic>
        <p:nvPicPr>
          <p:cNvPr id="7" name="Grafik 6" descr="Ein Bild, das Text enthält.&#10;&#10;Automatisch generierte Beschreibung">
            <a:extLst>
              <a:ext uri="{FF2B5EF4-FFF2-40B4-BE49-F238E27FC236}">
                <a16:creationId xmlns:a16="http://schemas.microsoft.com/office/drawing/2014/main" id="{49176C5D-EA7B-4C3F-AD0B-2696BD83B9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17429" y="803127"/>
            <a:ext cx="2196746" cy="3077974"/>
          </a:xfrm>
          <a:prstGeom prst="rect">
            <a:avLst/>
          </a:prstGeom>
          <a:ln>
            <a:solidFill>
              <a:schemeClr val="tx1"/>
            </a:solidFill>
          </a:ln>
        </p:spPr>
      </p:pic>
      <p:sp>
        <p:nvSpPr>
          <p:cNvPr id="14" name="Inhaltsplatzhalter 2">
            <a:extLst>
              <a:ext uri="{FF2B5EF4-FFF2-40B4-BE49-F238E27FC236}">
                <a16:creationId xmlns:a16="http://schemas.microsoft.com/office/drawing/2014/main" id="{5C246538-498C-4D10-B8FB-5027C84C5D3D}"/>
              </a:ext>
            </a:extLst>
          </p:cNvPr>
          <p:cNvSpPr txBox="1">
            <a:spLocks/>
          </p:cNvSpPr>
          <p:nvPr/>
        </p:nvSpPr>
        <p:spPr>
          <a:xfrm>
            <a:off x="-1" y="785642"/>
            <a:ext cx="9835117"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sym typeface="Wingdings" panose="05000000000000000000" pitchFamily="2" charset="2"/>
              </a:rPr>
              <a:t>Developed a Python framework for automated detector analysis</a:t>
            </a:r>
          </a:p>
          <a:p>
            <a:pPr lvl="1">
              <a:lnSpc>
                <a:spcPct val="150000"/>
              </a:lnSpc>
            </a:pPr>
            <a:r>
              <a:rPr lang="en-US" dirty="0">
                <a:sym typeface="Wingdings" panose="05000000000000000000" pitchFamily="2" charset="2"/>
              </a:rPr>
              <a:t>Peak finding/analysis algorithm to obtain statistics of peak parameters</a:t>
            </a:r>
            <a:br>
              <a:rPr lang="en-US" dirty="0">
                <a:sym typeface="Wingdings" panose="05000000000000000000" pitchFamily="2" charset="2"/>
              </a:rPr>
            </a:br>
            <a:r>
              <a:rPr lang="en-US" dirty="0">
                <a:sym typeface="Wingdings" panose="05000000000000000000" pitchFamily="2" charset="2"/>
              </a:rPr>
              <a:t> area, maximum, time over threshold, SNR</a:t>
            </a:r>
          </a:p>
          <a:p>
            <a:pPr lvl="1">
              <a:lnSpc>
                <a:spcPct val="150000"/>
              </a:lnSpc>
            </a:pPr>
            <a:r>
              <a:rPr lang="en-US" dirty="0">
                <a:sym typeface="Wingdings" panose="05000000000000000000" pitchFamily="2" charset="2"/>
              </a:rPr>
              <a:t>Individual noise level calculation, user friendly GUI’s</a:t>
            </a:r>
          </a:p>
          <a:p>
            <a:pPr lvl="1">
              <a:lnSpc>
                <a:spcPct val="150000"/>
              </a:lnSpc>
            </a:pPr>
            <a:r>
              <a:rPr lang="en-US" dirty="0">
                <a:sym typeface="Wingdings" panose="05000000000000000000" pitchFamily="2" charset="2"/>
              </a:rPr>
              <a:t>Gauss/Landau fitting of histograms for voltage ramp evaluation</a:t>
            </a:r>
          </a:p>
          <a:p>
            <a:pPr lvl="1">
              <a:lnSpc>
                <a:spcPct val="150000"/>
              </a:lnSpc>
            </a:pPr>
            <a:r>
              <a:rPr lang="en-US" dirty="0">
                <a:sym typeface="Wingdings" panose="05000000000000000000" pitchFamily="2" charset="2"/>
              </a:rPr>
              <a:t>&lt;</a:t>
            </a:r>
          </a:p>
        </p:txBody>
      </p:sp>
    </p:spTree>
    <p:extLst>
      <p:ext uri="{BB962C8B-B14F-4D97-AF65-F5344CB8AC3E}">
        <p14:creationId xmlns:p14="http://schemas.microsoft.com/office/powerpoint/2010/main" val="3474186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8</a:t>
            </a:fld>
            <a:endParaRPr lang="en-US"/>
          </a:p>
        </p:txBody>
      </p:sp>
      <p:pic>
        <p:nvPicPr>
          <p:cNvPr id="8" name="Grafik 7" descr="Ein Bild, das Text, drinnen, Haushaltsgerät, zugemüllt enthält.&#10;&#10;Automatisch generierte Beschreibung">
            <a:extLst>
              <a:ext uri="{FF2B5EF4-FFF2-40B4-BE49-F238E27FC236}">
                <a16:creationId xmlns:a16="http://schemas.microsoft.com/office/drawing/2014/main" id="{0F67A58B-BD3C-44A3-8DB8-1CF621BB3FC9}"/>
              </a:ext>
            </a:extLst>
          </p:cNvPr>
          <p:cNvPicPr>
            <a:picLocks noChangeAspect="1"/>
          </p:cNvPicPr>
          <p:nvPr/>
        </p:nvPicPr>
        <p:blipFill rotWithShape="1">
          <a:blip r:embed="rId3">
            <a:extLst>
              <a:ext uri="{28A0092B-C50C-407E-A947-70E740481C1C}">
                <a14:useLocalDpi xmlns:a14="http://schemas.microsoft.com/office/drawing/2010/main" val="0"/>
              </a:ext>
            </a:extLst>
          </a:blip>
          <a:srcRect l="9196" t="2356" r="10804"/>
          <a:stretch/>
        </p:blipFill>
        <p:spPr>
          <a:xfrm>
            <a:off x="8420986" y="785642"/>
            <a:ext cx="3425087" cy="5573994"/>
          </a:xfrm>
          <a:prstGeom prst="rect">
            <a:avLst/>
          </a:prstGeom>
          <a:ln>
            <a:solidFill>
              <a:schemeClr val="tx1"/>
            </a:solidFill>
          </a:ln>
        </p:spPr>
      </p:pic>
      <p:sp>
        <p:nvSpPr>
          <p:cNvPr id="11" name="Inhaltsplatzhalter 2">
            <a:extLst>
              <a:ext uri="{FF2B5EF4-FFF2-40B4-BE49-F238E27FC236}">
                <a16:creationId xmlns:a16="http://schemas.microsoft.com/office/drawing/2014/main" id="{CAA994AA-5E9B-43C1-B533-D14FE893CA36}"/>
              </a:ext>
            </a:extLst>
          </p:cNvPr>
          <p:cNvSpPr txBox="1">
            <a:spLocks/>
          </p:cNvSpPr>
          <p:nvPr/>
        </p:nvSpPr>
        <p:spPr>
          <a:xfrm>
            <a:off x="-1" y="785642"/>
            <a:ext cx="9087001"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t>UV-TCT</a:t>
            </a:r>
            <a:r>
              <a:rPr lang="en-US" b="1" dirty="0"/>
              <a:t> (T</a:t>
            </a:r>
            <a:r>
              <a:rPr lang="en-US" dirty="0"/>
              <a:t>ransient </a:t>
            </a:r>
            <a:r>
              <a:rPr lang="en-US" b="1" dirty="0"/>
              <a:t>C</a:t>
            </a:r>
            <a:r>
              <a:rPr lang="en-US" dirty="0"/>
              <a:t>urrent </a:t>
            </a:r>
            <a:r>
              <a:rPr lang="en-US" b="1" dirty="0"/>
              <a:t>T</a:t>
            </a:r>
            <a:r>
              <a:rPr lang="en-US" dirty="0"/>
              <a:t>echnique) at HEPHY-lab</a:t>
            </a:r>
          </a:p>
          <a:p>
            <a:pPr lvl="2">
              <a:lnSpc>
                <a:spcPct val="150000"/>
              </a:lnSpc>
            </a:pPr>
            <a:r>
              <a:rPr lang="en-US" sz="2200" dirty="0"/>
              <a:t>Imitation of traversing particle through short laser pulses</a:t>
            </a:r>
          </a:p>
          <a:p>
            <a:pPr lvl="2">
              <a:lnSpc>
                <a:spcPct val="150000"/>
              </a:lnSpc>
            </a:pPr>
            <a:r>
              <a:rPr lang="en-US" sz="2200" dirty="0"/>
              <a:t>Short pulses (&lt; 60 ps) at constant high intensity</a:t>
            </a:r>
          </a:p>
          <a:p>
            <a:pPr lvl="2">
              <a:lnSpc>
                <a:spcPct val="150000"/>
              </a:lnSpc>
            </a:pPr>
            <a:r>
              <a:rPr lang="en-US" sz="2200" dirty="0"/>
              <a:t>UV-laser (NKT): </a:t>
            </a:r>
            <a:r>
              <a:rPr lang="el-GR" sz="2200" dirty="0"/>
              <a:t>λ</a:t>
            </a:r>
            <a:r>
              <a:rPr lang="de-DE" sz="2200" dirty="0"/>
              <a:t> </a:t>
            </a:r>
            <a:r>
              <a:rPr lang="el-GR" sz="2200" dirty="0"/>
              <a:t>≈</a:t>
            </a:r>
            <a:r>
              <a:rPr lang="de-DE" sz="2200" dirty="0"/>
              <a:t> 375 nm</a:t>
            </a:r>
            <a:r>
              <a:rPr lang="en-US" sz="2200" dirty="0">
                <a:sym typeface="Wingdings" panose="05000000000000000000" pitchFamily="2" charset="2"/>
              </a:rPr>
              <a:t> Sufficient for SiC bandgap</a:t>
            </a:r>
          </a:p>
          <a:p>
            <a:pPr lvl="2">
              <a:lnSpc>
                <a:spcPct val="150000"/>
              </a:lnSpc>
            </a:pPr>
            <a:r>
              <a:rPr lang="en-US" sz="2200" dirty="0"/>
              <a:t>Efficient triggering</a:t>
            </a:r>
            <a:endParaRPr lang="en-US" sz="2200" dirty="0">
              <a:sym typeface="Wingdings" panose="05000000000000000000" pitchFamily="2" charset="2"/>
            </a:endParaRPr>
          </a:p>
          <a:p>
            <a:pPr lvl="1">
              <a:lnSpc>
                <a:spcPct val="150000"/>
              </a:lnSpc>
            </a:pPr>
            <a:r>
              <a:rPr lang="en-US" dirty="0"/>
              <a:t>Samples neutron irradiated</a:t>
            </a:r>
            <a:br>
              <a:rPr lang="en-US" dirty="0"/>
            </a:br>
            <a:r>
              <a:rPr lang="en-US" dirty="0"/>
              <a:t>at TRIGA Mark-II research reactor </a:t>
            </a:r>
            <a:br>
              <a:rPr lang="en-US" dirty="0"/>
            </a:br>
            <a:r>
              <a:rPr lang="en-US" dirty="0"/>
              <a:t>(Technical University of Vienna)</a:t>
            </a:r>
          </a:p>
          <a:p>
            <a:pPr lvl="1">
              <a:lnSpc>
                <a:spcPct val="150000"/>
              </a:lnSpc>
            </a:pPr>
            <a:r>
              <a:rPr lang="en-US" dirty="0"/>
              <a:t>Investigated fluences [cm</a:t>
            </a:r>
            <a:r>
              <a:rPr lang="en-US" baseline="30000" dirty="0"/>
              <a:t>-2</a:t>
            </a:r>
            <a:r>
              <a:rPr lang="en-US" dirty="0"/>
              <a:t>]:  5∙10</a:t>
            </a:r>
            <a:r>
              <a:rPr lang="en-US" baseline="30000" dirty="0"/>
              <a:t>14 </a:t>
            </a:r>
            <a:r>
              <a:rPr lang="en-US" dirty="0"/>
              <a:t>/ 1∙10</a:t>
            </a:r>
            <a:r>
              <a:rPr lang="en-US" baseline="30000" dirty="0"/>
              <a:t>15 </a:t>
            </a:r>
            <a:r>
              <a:rPr lang="en-US" dirty="0"/>
              <a:t>/ 5∙10</a:t>
            </a:r>
            <a:r>
              <a:rPr lang="en-US" baseline="30000" dirty="0"/>
              <a:t>15</a:t>
            </a:r>
            <a:r>
              <a:rPr lang="en-US" dirty="0"/>
              <a:t> / 1∙10</a:t>
            </a:r>
            <a:r>
              <a:rPr lang="en-US" baseline="30000" dirty="0"/>
              <a:t>16</a:t>
            </a:r>
            <a:endParaRPr lang="en-US" dirty="0"/>
          </a:p>
          <a:p>
            <a:pPr marL="457200" lvl="1" indent="0">
              <a:lnSpc>
                <a:spcPct val="150000"/>
              </a:lnSpc>
              <a:buNone/>
            </a:pPr>
            <a:endParaRPr lang="en-US" dirty="0"/>
          </a:p>
        </p:txBody>
      </p:sp>
      <p:pic>
        <p:nvPicPr>
          <p:cNvPr id="9" name="Grafik 8" descr="Ein Bild, das Gitarre enthält.&#10;&#10;Automatisch generierte Beschreibung">
            <a:extLst>
              <a:ext uri="{FF2B5EF4-FFF2-40B4-BE49-F238E27FC236}">
                <a16:creationId xmlns:a16="http://schemas.microsoft.com/office/drawing/2014/main" id="{DD7B286F-D15B-405A-939E-28BC643276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4385" y="3221666"/>
            <a:ext cx="2870787" cy="2153090"/>
          </a:xfrm>
          <a:prstGeom prst="rect">
            <a:avLst/>
          </a:prstGeom>
          <a:ln>
            <a:solidFill>
              <a:schemeClr val="tx1"/>
            </a:solidFill>
          </a:ln>
        </p:spPr>
      </p:pic>
      <p:sp>
        <p:nvSpPr>
          <p:cNvPr id="14" name="Titel 9">
            <a:extLst>
              <a:ext uri="{FF2B5EF4-FFF2-40B4-BE49-F238E27FC236}">
                <a16:creationId xmlns:a16="http://schemas.microsoft.com/office/drawing/2014/main" id="{8DE5CC76-FE81-451A-B2FA-375C1F2CC1EF}"/>
              </a:ext>
            </a:extLst>
          </p:cNvPr>
          <p:cNvSpPr>
            <a:spLocks noGrp="1"/>
          </p:cNvSpPr>
          <p:nvPr>
            <p:ph type="title"/>
          </p:nvPr>
        </p:nvSpPr>
        <p:spPr>
          <a:xfrm>
            <a:off x="345926" y="0"/>
            <a:ext cx="7543432" cy="977038"/>
          </a:xfrm>
        </p:spPr>
        <p:txBody>
          <a:bodyPr/>
          <a:lstStyle/>
          <a:p>
            <a:r>
              <a:rPr lang="en-US" dirty="0"/>
              <a:t>M</a:t>
            </a:r>
            <a:r>
              <a:rPr lang="en-US" sz="4400" dirty="0"/>
              <a:t>easurements</a:t>
            </a:r>
            <a:r>
              <a:rPr lang="de-DE" sz="4400" dirty="0"/>
              <a:t>: </a:t>
            </a:r>
            <a:r>
              <a:rPr lang="de-DE" dirty="0"/>
              <a:t>UV-TCT</a:t>
            </a:r>
            <a:endParaRPr lang="en-US" dirty="0"/>
          </a:p>
        </p:txBody>
      </p:sp>
      <p:sp>
        <p:nvSpPr>
          <p:cNvPr id="15" name="Textfeld 14">
            <a:extLst>
              <a:ext uri="{FF2B5EF4-FFF2-40B4-BE49-F238E27FC236}">
                <a16:creationId xmlns:a16="http://schemas.microsoft.com/office/drawing/2014/main" id="{0FA37382-A6A1-4321-9846-A6F7C63D765C}"/>
              </a:ext>
            </a:extLst>
          </p:cNvPr>
          <p:cNvSpPr txBox="1"/>
          <p:nvPr/>
        </p:nvSpPr>
        <p:spPr>
          <a:xfrm>
            <a:off x="329609" y="6102724"/>
            <a:ext cx="930717" cy="307777"/>
          </a:xfrm>
          <a:prstGeom prst="rect">
            <a:avLst/>
          </a:prstGeom>
          <a:noFill/>
        </p:spPr>
        <p:txBody>
          <a:bodyPr wrap="square" rtlCol="0">
            <a:spAutoFit/>
          </a:bodyPr>
          <a:lstStyle/>
          <a:p>
            <a:r>
              <a:rPr lang="en-US" sz="1400" dirty="0"/>
              <a:t>[7]</a:t>
            </a:r>
          </a:p>
        </p:txBody>
      </p:sp>
    </p:spTree>
    <p:extLst>
      <p:ext uri="{BB962C8B-B14F-4D97-AF65-F5344CB8AC3E}">
        <p14:creationId xmlns:p14="http://schemas.microsoft.com/office/powerpoint/2010/main" val="1289714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0961798C-D1FF-4838-836D-E8A9E3EA7E7E}"/>
              </a:ext>
            </a:extLst>
          </p:cNvPr>
          <p:cNvSpPr>
            <a:spLocks noGrp="1"/>
          </p:cNvSpPr>
          <p:nvPr>
            <p:ph type="dt" sz="half" idx="10"/>
          </p:nvPr>
        </p:nvSpPr>
        <p:spPr/>
        <p:txBody>
          <a:bodyPr/>
          <a:lstStyle/>
          <a:p>
            <a:fld id="{4EB6D229-AB8C-48E5-8A19-BF2262FF8E09}" type="datetime1">
              <a:rPr lang="en-US" smtClean="0"/>
              <a:t>2/24/2022</a:t>
            </a:fld>
            <a:endParaRPr lang="en-US" dirty="0"/>
          </a:p>
        </p:txBody>
      </p:sp>
      <p:sp>
        <p:nvSpPr>
          <p:cNvPr id="5" name="Foliennummernplatzhalter 4">
            <a:extLst>
              <a:ext uri="{FF2B5EF4-FFF2-40B4-BE49-F238E27FC236}">
                <a16:creationId xmlns:a16="http://schemas.microsoft.com/office/drawing/2014/main" id="{EBA7281F-3434-4505-B9F4-3A171047A126}"/>
              </a:ext>
            </a:extLst>
          </p:cNvPr>
          <p:cNvSpPr>
            <a:spLocks noGrp="1"/>
          </p:cNvSpPr>
          <p:nvPr>
            <p:ph type="sldNum" sz="quarter" idx="12"/>
          </p:nvPr>
        </p:nvSpPr>
        <p:spPr/>
        <p:txBody>
          <a:bodyPr/>
          <a:lstStyle/>
          <a:p>
            <a:fld id="{873EE688-B118-4FC0-9946-2F65BBA22B4A}" type="slidenum">
              <a:rPr lang="en-US" smtClean="0"/>
              <a:t>9</a:t>
            </a:fld>
            <a:endParaRPr lang="en-US"/>
          </a:p>
        </p:txBody>
      </p:sp>
      <p:sp>
        <p:nvSpPr>
          <p:cNvPr id="11" name="Inhaltsplatzhalter 2">
            <a:extLst>
              <a:ext uri="{FF2B5EF4-FFF2-40B4-BE49-F238E27FC236}">
                <a16:creationId xmlns:a16="http://schemas.microsoft.com/office/drawing/2014/main" id="{CAA994AA-5E9B-43C1-B533-D14FE893CA36}"/>
              </a:ext>
            </a:extLst>
          </p:cNvPr>
          <p:cNvSpPr txBox="1">
            <a:spLocks/>
          </p:cNvSpPr>
          <p:nvPr/>
        </p:nvSpPr>
        <p:spPr>
          <a:xfrm>
            <a:off x="-1" y="785642"/>
            <a:ext cx="9087001"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endParaRPr lang="en-US" b="1" dirty="0"/>
          </a:p>
        </p:txBody>
      </p:sp>
      <p:sp>
        <p:nvSpPr>
          <p:cNvPr id="14" name="Titel 9">
            <a:extLst>
              <a:ext uri="{FF2B5EF4-FFF2-40B4-BE49-F238E27FC236}">
                <a16:creationId xmlns:a16="http://schemas.microsoft.com/office/drawing/2014/main" id="{8DE5CC76-FE81-451A-B2FA-375C1F2CC1EF}"/>
              </a:ext>
            </a:extLst>
          </p:cNvPr>
          <p:cNvSpPr>
            <a:spLocks noGrp="1"/>
          </p:cNvSpPr>
          <p:nvPr>
            <p:ph type="title"/>
          </p:nvPr>
        </p:nvSpPr>
        <p:spPr>
          <a:xfrm>
            <a:off x="345926" y="0"/>
            <a:ext cx="7543432" cy="977038"/>
          </a:xfrm>
        </p:spPr>
        <p:txBody>
          <a:bodyPr/>
          <a:lstStyle/>
          <a:p>
            <a:r>
              <a:rPr lang="en-US" dirty="0"/>
              <a:t>M</a:t>
            </a:r>
            <a:r>
              <a:rPr lang="en-US" sz="4400" dirty="0"/>
              <a:t>easurements</a:t>
            </a:r>
            <a:r>
              <a:rPr lang="de-DE" sz="4400" dirty="0"/>
              <a:t>: </a:t>
            </a:r>
            <a:r>
              <a:rPr lang="de-DE" dirty="0"/>
              <a:t>UV-TCT</a:t>
            </a:r>
            <a:endParaRPr lang="en-US" dirty="0"/>
          </a:p>
        </p:txBody>
      </p:sp>
      <p:sp>
        <p:nvSpPr>
          <p:cNvPr id="10" name="Inhaltsplatzhalter 2">
            <a:extLst>
              <a:ext uri="{FF2B5EF4-FFF2-40B4-BE49-F238E27FC236}">
                <a16:creationId xmlns:a16="http://schemas.microsoft.com/office/drawing/2014/main" id="{274454CA-B938-4379-BC16-CD34FBA74156}"/>
              </a:ext>
            </a:extLst>
          </p:cNvPr>
          <p:cNvSpPr txBox="1">
            <a:spLocks/>
          </p:cNvSpPr>
          <p:nvPr/>
        </p:nvSpPr>
        <p:spPr>
          <a:xfrm>
            <a:off x="-1" y="838805"/>
            <a:ext cx="9835117" cy="545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dirty="0">
                <a:sym typeface="Wingdings" panose="05000000000000000000" pitchFamily="2" charset="2"/>
              </a:rPr>
              <a:t>Analyzed peak area  proportional to collected charge</a:t>
            </a:r>
          </a:p>
          <a:p>
            <a:pPr lvl="1">
              <a:lnSpc>
                <a:spcPct val="150000"/>
              </a:lnSpc>
            </a:pPr>
            <a:r>
              <a:rPr lang="en-US" dirty="0">
                <a:sym typeface="Wingdings" panose="05000000000000000000" pitchFamily="2" charset="2"/>
              </a:rPr>
              <a:t>Non-irradiated sample saturates at about 500 V</a:t>
            </a:r>
          </a:p>
          <a:p>
            <a:pPr lvl="1">
              <a:lnSpc>
                <a:spcPct val="150000"/>
              </a:lnSpc>
            </a:pPr>
            <a:r>
              <a:rPr lang="en-US" dirty="0">
                <a:sym typeface="Wingdings" panose="05000000000000000000" pitchFamily="2" charset="2"/>
              </a:rPr>
              <a:t>No saturation for irradiated samples up to 600 V</a:t>
            </a:r>
          </a:p>
          <a:p>
            <a:pPr lvl="1">
              <a:lnSpc>
                <a:spcPct val="150000"/>
              </a:lnSpc>
            </a:pPr>
            <a:r>
              <a:rPr lang="en-US" dirty="0">
                <a:sym typeface="Wingdings" panose="05000000000000000000" pitchFamily="2" charset="2"/>
              </a:rPr>
              <a:t>Decent efficiency for fluence of 5</a:t>
            </a:r>
            <a:r>
              <a:rPr lang="en-US" dirty="0"/>
              <a:t>∙10</a:t>
            </a:r>
            <a:r>
              <a:rPr lang="en-US" baseline="30000" dirty="0"/>
              <a:t>14</a:t>
            </a:r>
            <a:r>
              <a:rPr lang="en-US" dirty="0"/>
              <a:t> &amp; </a:t>
            </a:r>
            <a:r>
              <a:rPr lang="en-US" dirty="0">
                <a:sym typeface="Wingdings" panose="05000000000000000000" pitchFamily="2" charset="2"/>
              </a:rPr>
              <a:t>1</a:t>
            </a:r>
            <a:r>
              <a:rPr lang="en-US" dirty="0"/>
              <a:t>∙10</a:t>
            </a:r>
            <a:r>
              <a:rPr lang="en-US" baseline="30000" dirty="0"/>
              <a:t>15</a:t>
            </a:r>
            <a:r>
              <a:rPr lang="en-US" dirty="0"/>
              <a:t> cm</a:t>
            </a:r>
            <a:r>
              <a:rPr lang="en-US" baseline="30000" dirty="0"/>
              <a:t>-2 </a:t>
            </a:r>
            <a:endParaRPr lang="en-US" dirty="0">
              <a:sym typeface="Wingdings" panose="05000000000000000000" pitchFamily="2" charset="2"/>
            </a:endParaRPr>
          </a:p>
          <a:p>
            <a:pPr lvl="1">
              <a:lnSpc>
                <a:spcPct val="150000"/>
              </a:lnSpc>
            </a:pPr>
            <a:r>
              <a:rPr lang="en-US" dirty="0">
                <a:sym typeface="Wingdings" panose="05000000000000000000" pitchFamily="2" charset="2"/>
              </a:rPr>
              <a:t>Increasing leakage current </a:t>
            </a:r>
            <a:br>
              <a:rPr lang="en-US" dirty="0">
                <a:sym typeface="Wingdings" panose="05000000000000000000" pitchFamily="2" charset="2"/>
              </a:rPr>
            </a:br>
            <a:r>
              <a:rPr lang="en-US" dirty="0">
                <a:sym typeface="Wingdings" panose="05000000000000000000" pitchFamily="2" charset="2"/>
              </a:rPr>
              <a:t>with irradiation, but </a:t>
            </a:r>
            <a:br>
              <a:rPr lang="en-US" dirty="0">
                <a:sym typeface="Wingdings" panose="05000000000000000000" pitchFamily="2" charset="2"/>
              </a:rPr>
            </a:br>
            <a:r>
              <a:rPr lang="en-US" dirty="0">
                <a:sym typeface="Wingdings" panose="05000000000000000000" pitchFamily="2" charset="2"/>
              </a:rPr>
              <a:t>remains at low level</a:t>
            </a:r>
          </a:p>
        </p:txBody>
      </p:sp>
      <p:pic>
        <p:nvPicPr>
          <p:cNvPr id="3" name="Grafik 2">
            <a:extLst>
              <a:ext uri="{FF2B5EF4-FFF2-40B4-BE49-F238E27FC236}">
                <a16:creationId xmlns:a16="http://schemas.microsoft.com/office/drawing/2014/main" id="{5050D732-7389-43E1-A1E0-2E5692BAF2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1840" y="881346"/>
            <a:ext cx="3784234" cy="2838176"/>
          </a:xfrm>
          <a:prstGeom prst="rect">
            <a:avLst/>
          </a:prstGeom>
          <a:ln>
            <a:solidFill>
              <a:schemeClr val="tx1"/>
            </a:solidFill>
          </a:ln>
        </p:spPr>
      </p:pic>
      <p:pic>
        <p:nvPicPr>
          <p:cNvPr id="6" name="Grafik 5">
            <a:extLst>
              <a:ext uri="{FF2B5EF4-FFF2-40B4-BE49-F238E27FC236}">
                <a16:creationId xmlns:a16="http://schemas.microsoft.com/office/drawing/2014/main" id="{21B4101D-3055-483C-8265-28FDD37EE0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5332" y="3719523"/>
            <a:ext cx="3955241" cy="2636828"/>
          </a:xfrm>
          <a:prstGeom prst="rect">
            <a:avLst/>
          </a:prstGeom>
          <a:ln>
            <a:solidFill>
              <a:schemeClr val="tx1"/>
            </a:solidFill>
          </a:ln>
        </p:spPr>
      </p:pic>
      <p:pic>
        <p:nvPicPr>
          <p:cNvPr id="9" name="Grafik 8">
            <a:extLst>
              <a:ext uri="{FF2B5EF4-FFF2-40B4-BE49-F238E27FC236}">
                <a16:creationId xmlns:a16="http://schemas.microsoft.com/office/drawing/2014/main" id="{7D2AFBC6-EE6E-4FF6-89E2-646EBBF73A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1841" y="3719522"/>
            <a:ext cx="3784234" cy="2636828"/>
          </a:xfrm>
          <a:prstGeom prst="rect">
            <a:avLst/>
          </a:prstGeom>
          <a:ln>
            <a:solidFill>
              <a:schemeClr val="tx1"/>
            </a:solidFill>
          </a:ln>
        </p:spPr>
      </p:pic>
    </p:spTree>
    <p:extLst>
      <p:ext uri="{BB962C8B-B14F-4D97-AF65-F5344CB8AC3E}">
        <p14:creationId xmlns:p14="http://schemas.microsoft.com/office/powerpoint/2010/main" val="4101697210"/>
      </p:ext>
    </p:extLst>
  </p:cSld>
  <p:clrMapOvr>
    <a:masterClrMapping/>
  </p:clrMapOvr>
</p:sld>
</file>

<file path=ppt/theme/theme1.xml><?xml version="1.0" encoding="utf-8"?>
<a:theme xmlns:a="http://schemas.openxmlformats.org/drawingml/2006/main" name="HEPHY_presentat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1865</Words>
  <Application>Microsoft Office PowerPoint</Application>
  <PresentationFormat>Breitbild</PresentationFormat>
  <Paragraphs>308</Paragraphs>
  <Slides>20</Slides>
  <Notes>19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20</vt:i4>
      </vt:variant>
    </vt:vector>
  </HeadingPairs>
  <TitlesOfParts>
    <vt:vector size="25" baseType="lpstr">
      <vt:lpstr>Arial</vt:lpstr>
      <vt:lpstr>Calibri</vt:lpstr>
      <vt:lpstr>Calibri Light</vt:lpstr>
      <vt:lpstr>Wingdings</vt:lpstr>
      <vt:lpstr>HEPHY_presentation</vt:lpstr>
      <vt:lpstr>Wide-bandgap material Silicon-Carbide (SiC) as high-rate particle detector</vt:lpstr>
      <vt:lpstr>Overview</vt:lpstr>
      <vt:lpstr>Introduction: Why (4H-)SiC? </vt:lpstr>
      <vt:lpstr>Introduction: SiC samples</vt:lpstr>
      <vt:lpstr>Introduction: Samples readout</vt:lpstr>
      <vt:lpstr>Single channel readout</vt:lpstr>
      <vt:lpstr>Introduction: Signal analysis</vt:lpstr>
      <vt:lpstr>Measurements: UV-TCT</vt:lpstr>
      <vt:lpstr>Measurements: UV-TCT</vt:lpstr>
      <vt:lpstr>Measurements: Ion Beam</vt:lpstr>
      <vt:lpstr>Measurements: Ion Beam</vt:lpstr>
      <vt:lpstr>Measurements: Ion Beam</vt:lpstr>
      <vt:lpstr>SiC - LGAD: Challenges</vt:lpstr>
      <vt:lpstr>SiC - LGAD: Simulation</vt:lpstr>
      <vt:lpstr>Application of SiC sensors</vt:lpstr>
      <vt:lpstr>Readout: Single particle mode </vt:lpstr>
      <vt:lpstr>Readout: Integration mode</vt:lpstr>
      <vt:lpstr>Dual application </vt:lpstr>
      <vt:lpstr>Summary &amp; Outlook</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HiBPM SiC /LGAD - detector development</dc:title>
  <dc:creator>Philipp Gaggl</dc:creator>
  <cp:lastModifiedBy>Philipp Gaggl</cp:lastModifiedBy>
  <cp:revision>757</cp:revision>
  <dcterms:created xsi:type="dcterms:W3CDTF">2022-01-14T11:12:40Z</dcterms:created>
  <dcterms:modified xsi:type="dcterms:W3CDTF">2022-02-24T15:39:11Z</dcterms:modified>
</cp:coreProperties>
</file>