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howGuides="1">
      <p:cViewPr varScale="1">
        <p:scale>
          <a:sx n="119" d="100"/>
          <a:sy n="119" d="100"/>
        </p:scale>
        <p:origin x="18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CE3FC-D71B-461C-AB47-7B75E7256DA4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756F2-5AE6-499A-A273-B170A055C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2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56F2-5AE6-499A-A273-B170A055C8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8CA7-C82E-4A88-A41D-F37814F9F719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5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D16C6-49C1-4225-AD58-60339A19C34E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A8B5-2F16-4FBC-B0FF-D85EF399A172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1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63A0-F9D2-471A-9FBF-D76B92E223D5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3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E3B3-56F7-46C9-9E76-EB6DEDE56E04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3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636E-1042-41DE-94DE-C8EC21A08A1C}" type="datetime1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8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9EC0-225E-486B-B867-4994D43CE73E}" type="datetime1">
              <a:rPr lang="en-US" smtClean="0"/>
              <a:t>2/25/22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72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E27AB-D03E-41DC-9907-7D88C6A7AC26}" type="datetime1">
              <a:rPr lang="en-US" smtClean="0"/>
              <a:t>2/25/22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9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CD-7817-423E-B667-81C4D86934A8}" type="datetime1">
              <a:rPr lang="en-US" smtClean="0"/>
              <a:t>2/25/22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9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DCB90-E482-4709-A731-1F5A2B456CF3}" type="datetime1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1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D72-1D5E-4DE8-AD41-C15FB0E25411}" type="datetime1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0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75FED-846A-49F7-9DEC-A2A0EF2B85F7}" type="datetime1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D2373-8E2F-442C-9FC1-186BD5B23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5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4624"/>
            <a:ext cx="9178576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772816"/>
            <a:ext cx="5210081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Viner Hand ITC" panose="03070502030502020203" pitchFamily="66" charset="0"/>
              </a:rPr>
              <a:t>Selection Committee</a:t>
            </a:r>
            <a:r>
              <a:rPr lang="en-US" sz="2000" b="1" dirty="0">
                <a:solidFill>
                  <a:srgbClr val="FF0000"/>
                </a:solidFill>
                <a:latin typeface="Viner Hand ITC" panose="03070502030502020203" pitchFamily="66" charset="0"/>
              </a:rPr>
              <a:t>:</a:t>
            </a:r>
          </a:p>
          <a:p>
            <a:pPr indent="2514600">
              <a:spcAft>
                <a:spcPts val="600"/>
              </a:spcAft>
            </a:pP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r>
              <a:rPr lang="en-US" sz="2000" b="1" dirty="0" err="1">
                <a:latin typeface="Viner Hand ITC" panose="03070502030502020203" pitchFamily="66" charset="0"/>
              </a:rPr>
              <a:t>Etiennette</a:t>
            </a:r>
            <a:r>
              <a:rPr lang="en-US" sz="2000" b="1" dirty="0">
                <a:latin typeface="Viner Hand ITC" panose="03070502030502020203" pitchFamily="66" charset="0"/>
              </a:rPr>
              <a:t>  </a:t>
            </a:r>
            <a:r>
              <a:rPr lang="en-US" sz="2000" b="1" dirty="0" err="1">
                <a:latin typeface="Viner Hand ITC" panose="03070502030502020203" pitchFamily="66" charset="0"/>
              </a:rPr>
              <a:t>Auffray</a:t>
            </a: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Dmitri Denisov</a:t>
            </a: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Susanne Kuehn</a:t>
            </a: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Petra Merkel</a:t>
            </a:r>
          </a:p>
          <a:p>
            <a:pPr indent="2514600">
              <a:spcAft>
                <a:spcPts val="600"/>
              </a:spcAft>
            </a:pPr>
            <a:r>
              <a:rPr lang="en-US" sz="2000" b="1" dirty="0" err="1">
                <a:latin typeface="Viner Hand ITC" panose="03070502030502020203" pitchFamily="66" charset="0"/>
              </a:rPr>
              <a:t>Valentyna</a:t>
            </a:r>
            <a:r>
              <a:rPr lang="en-US" sz="2000" b="1" dirty="0">
                <a:latin typeface="Viner Hand ITC" panose="03070502030502020203" pitchFamily="66" charset="0"/>
              </a:rPr>
              <a:t> </a:t>
            </a:r>
            <a:r>
              <a:rPr lang="en-US" sz="2000" b="1" dirty="0" err="1">
                <a:latin typeface="Viner Hand ITC" panose="03070502030502020203" pitchFamily="66" charset="0"/>
              </a:rPr>
              <a:t>Mokina</a:t>
            </a: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Christoph </a:t>
            </a:r>
            <a:r>
              <a:rPr lang="en-US" sz="2000" b="1" dirty="0" err="1">
                <a:latin typeface="Viner Hand ITC" panose="03070502030502020203" pitchFamily="66" charset="0"/>
              </a:rPr>
              <a:t>Schwanda</a:t>
            </a: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Hiroyasu Tajima</a:t>
            </a:r>
          </a:p>
          <a:p>
            <a:pPr indent="2514600">
              <a:spcAft>
                <a:spcPts val="600"/>
              </a:spcAft>
            </a:pPr>
            <a:r>
              <a:rPr lang="en-US" sz="2000" b="1" dirty="0">
                <a:latin typeface="Viner Hand ITC" panose="03070502030502020203" pitchFamily="66" charset="0"/>
              </a:rPr>
              <a:t>Yoshinobu </a:t>
            </a:r>
            <a:r>
              <a:rPr lang="en-US" sz="2000" b="1" dirty="0" err="1">
                <a:latin typeface="Viner Hand ITC" panose="03070502030502020203" pitchFamily="66" charset="0"/>
              </a:rPr>
              <a:t>Unno</a:t>
            </a: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endParaRPr lang="en-US" sz="2000" b="1" dirty="0">
              <a:latin typeface="Viner Hand ITC" panose="03070502030502020203" pitchFamily="66" charset="0"/>
            </a:endParaRPr>
          </a:p>
          <a:p>
            <a:pPr indent="2514600">
              <a:spcAft>
                <a:spcPts val="600"/>
              </a:spcAft>
            </a:pPr>
            <a:endParaRPr lang="en-US" sz="2000" b="1" dirty="0">
              <a:latin typeface="Viner Hand ITC" panose="03070502030502020203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5901644"/>
            <a:ext cx="424988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Viner Hand ITC" panose="03070502030502020203" pitchFamily="66" charset="0"/>
              </a:rPr>
              <a:t>16</a:t>
            </a:r>
            <a:r>
              <a:rPr lang="en-US" sz="1600" b="1" baseline="30000" dirty="0">
                <a:latin typeface="Viner Hand ITC" panose="03070502030502020203" pitchFamily="66" charset="0"/>
              </a:rPr>
              <a:t>th</a:t>
            </a:r>
            <a:r>
              <a:rPr lang="en-US" sz="1600" b="1" i="1" dirty="0">
                <a:latin typeface="Viner Hand ITC" panose="03070502030502020203" pitchFamily="66" charset="0"/>
              </a:rPr>
              <a:t> </a:t>
            </a:r>
            <a:r>
              <a:rPr lang="en-US" sz="1600" b="1" dirty="0">
                <a:latin typeface="Viner Hand ITC" panose="03070502030502020203" pitchFamily="66" charset="0"/>
              </a:rPr>
              <a:t>Vienna Conference on Instrumentation</a:t>
            </a:r>
          </a:p>
          <a:p>
            <a:pPr algn="ctr"/>
            <a:r>
              <a:rPr lang="en-US" sz="1600" b="1" dirty="0">
                <a:latin typeface="Viner Hand ITC" panose="03070502030502020203" pitchFamily="66" charset="0"/>
              </a:rPr>
              <a:t>February 21–25 2022</a:t>
            </a:r>
          </a:p>
        </p:txBody>
      </p:sp>
    </p:spTree>
    <p:extLst>
      <p:ext uri="{BB962C8B-B14F-4D97-AF65-F5344CB8AC3E}">
        <p14:creationId xmlns:p14="http://schemas.microsoft.com/office/powerpoint/2010/main" val="147599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88" y="44624"/>
            <a:ext cx="9178576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3" y="204981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>
                <a:latin typeface="Viner Hand ITC" panose="03070502030502020203" pitchFamily="66" charset="0"/>
              </a:rPr>
              <a:t>Recorded  Presentation</a:t>
            </a:r>
            <a:r>
              <a:rPr lang="en-US" sz="2000" dirty="0">
                <a:latin typeface="Viner Hand ITC" panose="03070502030502020203" pitchFamily="66" charset="0"/>
              </a:rPr>
              <a:t>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4799" y="2409855"/>
            <a:ext cx="7459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indent="-450850"/>
            <a:r>
              <a:rPr lang="en-US" b="1" dirty="0">
                <a:solidFill>
                  <a:srgbClr val="FF0000"/>
                </a:solidFill>
                <a:latin typeface="Viner Hand ITC" panose="03070502030502020203" pitchFamily="66" charset="0"/>
              </a:rPr>
              <a:t>Carina </a:t>
            </a:r>
            <a:r>
              <a:rPr lang="en-US" b="1" dirty="0" err="1">
                <a:solidFill>
                  <a:srgbClr val="FF0000"/>
                </a:solidFill>
                <a:latin typeface="Viner Hand ITC" panose="03070502030502020203" pitchFamily="66" charset="0"/>
              </a:rPr>
              <a:t>Trippl</a:t>
            </a:r>
            <a:r>
              <a:rPr lang="en-US" b="1" dirty="0">
                <a:solidFill>
                  <a:srgbClr val="FF0000"/>
                </a:solidFill>
                <a:latin typeface="Viner Hand ITC" panose="03070502030502020203" pitchFamily="66" charset="0"/>
              </a:rPr>
              <a:t>,</a:t>
            </a:r>
            <a:r>
              <a:rPr lang="en-US" dirty="0">
                <a:latin typeface="Viner Hand ITC" panose="03070502030502020203" pitchFamily="66" charset="0"/>
              </a:rPr>
              <a:t> EPFL Lausanne</a:t>
            </a:r>
            <a:endParaRPr lang="en-GB" dirty="0">
              <a:latin typeface="Viner Hand ITC" panose="03070502030502020203" pitchFamily="66" charset="0"/>
            </a:endParaRPr>
          </a:p>
          <a:p>
            <a:pPr marL="896938"/>
            <a:r>
              <a:rPr lang="en-US" dirty="0">
                <a:latin typeface="Viner Hand ITC" panose="03070502030502020203" pitchFamily="66" charset="0"/>
              </a:rPr>
              <a:t> </a:t>
            </a:r>
            <a:r>
              <a:rPr lang="en-US" dirty="0" err="1">
                <a:latin typeface="Viner Hand ITC" panose="03070502030502020203" pitchFamily="66" charset="0"/>
              </a:rPr>
              <a:t>Microlens</a:t>
            </a:r>
            <a:r>
              <a:rPr lang="en-US" dirty="0">
                <a:latin typeface="Viner Hand ITC" panose="03070502030502020203" pitchFamily="66" charset="0"/>
              </a:rPr>
              <a:t>-enhanced silicon photomultiplier arrays for </a:t>
            </a:r>
            <a:r>
              <a:rPr lang="en-US" dirty="0" err="1">
                <a:latin typeface="Viner Hand ITC" panose="03070502030502020203" pitchFamily="66" charset="0"/>
              </a:rPr>
              <a:t>LHCb</a:t>
            </a:r>
            <a:r>
              <a:rPr lang="en-US" dirty="0">
                <a:latin typeface="Viner Hand ITC" panose="03070502030502020203" pitchFamily="66" charset="0"/>
              </a:rPr>
              <a:t> </a:t>
            </a:r>
            <a:r>
              <a:rPr lang="en-US" dirty="0" err="1">
                <a:latin typeface="Viner Hand ITC" panose="03070502030502020203" pitchFamily="66" charset="0"/>
              </a:rPr>
              <a:t>SciFi</a:t>
            </a:r>
            <a:r>
              <a:rPr lang="en-US" dirty="0">
                <a:latin typeface="Viner Hand ITC" panose="03070502030502020203" pitchFamily="66" charset="0"/>
              </a:rPr>
              <a:t> Tracker Upgrade 1b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5019" y="3303817"/>
            <a:ext cx="7866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6088"/>
            <a:r>
              <a:rPr lang="en-US" b="1" dirty="0">
                <a:solidFill>
                  <a:srgbClr val="FF0000"/>
                </a:solidFill>
                <a:latin typeface="Viner Hand ITC" panose="03070502030502020203" pitchFamily="66" charset="0"/>
              </a:rPr>
              <a:t>Alice </a:t>
            </a:r>
            <a:r>
              <a:rPr lang="en-US" b="1" dirty="0" err="1">
                <a:solidFill>
                  <a:srgbClr val="FF0000"/>
                </a:solidFill>
                <a:latin typeface="Viner Hand ITC" panose="03070502030502020203" pitchFamily="66" charset="0"/>
              </a:rPr>
              <a:t>Gabrielli</a:t>
            </a:r>
            <a:r>
              <a:rPr lang="en-US" dirty="0">
                <a:latin typeface="Viner Hand ITC" panose="03070502030502020203" pitchFamily="66" charset="0"/>
              </a:rPr>
              <a:t>, INFN Trieste</a:t>
            </a:r>
          </a:p>
          <a:p>
            <a:pPr marL="892175">
              <a:spcAft>
                <a:spcPts val="600"/>
              </a:spcAft>
            </a:pPr>
            <a:r>
              <a:rPr lang="en-GB" dirty="0">
                <a:latin typeface="Viner Hand ITC" panose="03070502030502020203" pitchFamily="66" charset="0"/>
              </a:rPr>
              <a:t>In-depth characterization of diamond sensors for dosimetry in beam-loss monitoring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57" y="4252446"/>
            <a:ext cx="2832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Viner Hand ITC" panose="03070502030502020203" pitchFamily="66" charset="0"/>
              </a:rPr>
              <a:t>Live Presentation</a:t>
            </a:r>
            <a:r>
              <a:rPr lang="en-US" sz="2400" dirty="0">
                <a:latin typeface="Viner Hand ITC" panose="03070502030502020203" pitchFamily="66" charset="0"/>
              </a:rPr>
              <a:t>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1387" y="4654877"/>
            <a:ext cx="8133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6088"/>
            <a:r>
              <a:rPr lang="en-US" b="1" dirty="0" err="1">
                <a:solidFill>
                  <a:srgbClr val="FF0000"/>
                </a:solidFill>
                <a:latin typeface="Viner Hand ITC" panose="03070502030502020203" pitchFamily="66" charset="0"/>
              </a:rPr>
              <a:t>Giorgia</a:t>
            </a:r>
            <a:r>
              <a:rPr lang="en-US" b="1" dirty="0">
                <a:solidFill>
                  <a:srgbClr val="FF0000"/>
                </a:solidFill>
                <a:latin typeface="Viner Hand ITC" panose="03070502030502020203" pitchFamily="66" charset="0"/>
              </a:rPr>
              <a:t> Proto</a:t>
            </a:r>
            <a:r>
              <a:rPr lang="en-US" dirty="0">
                <a:latin typeface="Viner Hand ITC" panose="03070502030502020203" pitchFamily="66" charset="0"/>
              </a:rPr>
              <a:t>, University of Roma Tor </a:t>
            </a:r>
            <a:r>
              <a:rPr lang="en-US" dirty="0" err="1">
                <a:latin typeface="Viner Hand ITC" panose="03070502030502020203" pitchFamily="66" charset="0"/>
              </a:rPr>
              <a:t>Vergata</a:t>
            </a:r>
            <a:r>
              <a:rPr lang="en-US" dirty="0">
                <a:latin typeface="Viner Hand ITC" panose="03070502030502020203" pitchFamily="66" charset="0"/>
              </a:rPr>
              <a:t> and INFN</a:t>
            </a:r>
            <a:br>
              <a:rPr lang="en-US" dirty="0">
                <a:latin typeface="Viner Hand ITC" panose="03070502030502020203" pitchFamily="66" charset="0"/>
              </a:rPr>
            </a:br>
            <a:r>
              <a:rPr lang="en-US" dirty="0">
                <a:latin typeface="Viner Hand ITC" panose="03070502030502020203" pitchFamily="66" charset="0"/>
              </a:rPr>
              <a:t>	Operating the Resistive Plate Chambers with new eco-gas mixtures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5910190"/>
            <a:ext cx="424988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Viner Hand ITC" panose="03070502030502020203" pitchFamily="66" charset="0"/>
              </a:rPr>
              <a:t>16</a:t>
            </a:r>
            <a:r>
              <a:rPr lang="en-US" sz="1600" b="1" baseline="30000" dirty="0">
                <a:latin typeface="Viner Hand ITC" panose="03070502030502020203" pitchFamily="66" charset="0"/>
              </a:rPr>
              <a:t>th</a:t>
            </a:r>
            <a:r>
              <a:rPr lang="en-US" sz="1600" b="1" i="1" dirty="0">
                <a:latin typeface="Viner Hand ITC" panose="03070502030502020203" pitchFamily="66" charset="0"/>
              </a:rPr>
              <a:t> </a:t>
            </a:r>
            <a:r>
              <a:rPr lang="en-US" sz="1600" b="1" dirty="0">
                <a:latin typeface="Viner Hand ITC" panose="03070502030502020203" pitchFamily="66" charset="0"/>
              </a:rPr>
              <a:t>Vienna Conference on Instrumentation</a:t>
            </a:r>
          </a:p>
          <a:p>
            <a:pPr algn="ctr"/>
            <a:r>
              <a:rPr lang="en-US" sz="1600" b="1" dirty="0">
                <a:latin typeface="Viner Hand ITC" panose="03070502030502020203" pitchFamily="66" charset="0"/>
              </a:rPr>
              <a:t>February 21–25 2022</a:t>
            </a:r>
          </a:p>
        </p:txBody>
      </p:sp>
    </p:spTree>
    <p:extLst>
      <p:ext uri="{BB962C8B-B14F-4D97-AF65-F5344CB8AC3E}">
        <p14:creationId xmlns:p14="http://schemas.microsoft.com/office/powerpoint/2010/main" val="367333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  <p:bldP spid="5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94</Words>
  <Application>Microsoft Macintosh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Viner Hand ITC</vt:lpstr>
      <vt:lpstr>Office Theme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Klanner, Robert</dc:creator>
  <cp:lastModifiedBy>Schwanda, Christoph</cp:lastModifiedBy>
  <cp:revision>24</cp:revision>
  <dcterms:created xsi:type="dcterms:W3CDTF">2016-02-19T10:03:26Z</dcterms:created>
  <dcterms:modified xsi:type="dcterms:W3CDTF">2022-02-25T14:30:26Z</dcterms:modified>
</cp:coreProperties>
</file>