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notesMasterIdLst>
    <p:notesMasterId r:id="rId28"/>
  </p:notesMasterIdLst>
  <p:handoutMasterIdLst>
    <p:handoutMasterId r:id="rId29"/>
  </p:handoutMasterIdLst>
  <p:sldIdLst>
    <p:sldId id="682" r:id="rId2"/>
    <p:sldId id="855" r:id="rId3"/>
    <p:sldId id="856" r:id="rId4"/>
    <p:sldId id="858" r:id="rId5"/>
    <p:sldId id="859" r:id="rId6"/>
    <p:sldId id="860" r:id="rId7"/>
    <p:sldId id="861" r:id="rId8"/>
    <p:sldId id="863" r:id="rId9"/>
    <p:sldId id="882" r:id="rId10"/>
    <p:sldId id="864" r:id="rId11"/>
    <p:sldId id="879" r:id="rId12"/>
    <p:sldId id="875" r:id="rId13"/>
    <p:sldId id="876" r:id="rId14"/>
    <p:sldId id="877" r:id="rId15"/>
    <p:sldId id="878" r:id="rId16"/>
    <p:sldId id="865" r:id="rId17"/>
    <p:sldId id="866" r:id="rId18"/>
    <p:sldId id="869" r:id="rId19"/>
    <p:sldId id="867" r:id="rId20"/>
    <p:sldId id="870" r:id="rId21"/>
    <p:sldId id="827" r:id="rId22"/>
    <p:sldId id="871" r:id="rId23"/>
    <p:sldId id="872" r:id="rId24"/>
    <p:sldId id="873" r:id="rId25"/>
    <p:sldId id="880" r:id="rId26"/>
    <p:sldId id="881" r:id="rId27"/>
  </p:sldIdLst>
  <p:sldSz cx="9144000" cy="6858000" type="screen4x3"/>
  <p:notesSz cx="6845300" cy="96647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0000"/>
    <a:srgbClr val="FFFFCC"/>
    <a:srgbClr val="0000CC"/>
    <a:srgbClr val="CCFFFF"/>
    <a:srgbClr val="FFFF00"/>
    <a:srgbClr val="CCECFF"/>
    <a:srgbClr val="99FF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82" autoAdjust="0"/>
    <p:restoredTop sz="95599" autoAdjust="0"/>
  </p:normalViewPr>
  <p:slideViewPr>
    <p:cSldViewPr>
      <p:cViewPr>
        <p:scale>
          <a:sx n="80" d="100"/>
          <a:sy n="80" d="100"/>
        </p:scale>
        <p:origin x="-571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622" y="-91"/>
      </p:cViewPr>
      <p:guideLst>
        <p:guide orient="horz" pos="3044"/>
        <p:guide pos="2156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78263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t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defTabSz="901700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78263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33" tIns="45116" rIns="90233" bIns="45116" numCol="1" anchor="b" anchorCtr="0" compatLnSpc="1">
            <a:prstTxWarp prst="textNoShape">
              <a:avLst/>
            </a:prstTxWarp>
          </a:bodyPr>
          <a:lstStyle>
            <a:lvl1pPr algn="r" defTabSz="901700" eaLnBrk="1" hangingPunct="1">
              <a:defRPr sz="1200"/>
            </a:lvl1pPr>
          </a:lstStyle>
          <a:p>
            <a:fld id="{A84F1FC3-AF5C-4A43-889A-BC4A01DC3007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78263" y="0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006475" y="725488"/>
            <a:ext cx="4832350" cy="36242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66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4213" y="4589463"/>
            <a:ext cx="5476875" cy="434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66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1566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78263" y="9180513"/>
            <a:ext cx="2965450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DB6B913-EDB6-49CB-A6D9-A41AA22AF8CA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E3D952-4254-4B4B-9D0A-65EA9F7A4545}" type="slidenum">
              <a:rPr lang="en-US"/>
              <a:pPr/>
              <a:t>1</a:t>
            </a:fld>
            <a:endParaRPr lang="en-US"/>
          </a:p>
        </p:txBody>
      </p:sp>
      <p:sp>
        <p:nvSpPr>
          <p:cNvPr id="784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84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Looking</a:t>
            </a:r>
            <a:r>
              <a:rPr lang="en-US" baseline="0" dirty="0" smtClean="0"/>
              <a:t> from this point and with a bit of imagination you can already see the LHC…</a:t>
            </a:r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…and how we are going to face them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Distribute the work but keep control… integration at the component level.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Nominal 10E34, ultimate 2.5*10E34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DB6B913-EDB6-49CB-A6D9-A41AA22AF8CA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white">
          <a:xfrm>
            <a:off x="0" y="5971032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-9144" y="6053328"/>
            <a:ext cx="2249424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2359152" y="6044184"/>
            <a:ext cx="6784848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362200" y="4038600"/>
            <a:ext cx="6477000" cy="1828800"/>
          </a:xfrm>
        </p:spPr>
        <p:txBody>
          <a:bodyPr anchor="b"/>
          <a:lstStyle>
            <a:lvl1pPr>
              <a:defRPr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362200" y="6050037"/>
            <a:ext cx="6705600" cy="685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60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76200" y="6068699"/>
            <a:ext cx="2057400" cy="685800"/>
          </a:xfrm>
        </p:spPr>
        <p:txBody>
          <a:bodyPr>
            <a:noAutofit/>
          </a:bodyPr>
          <a:lstStyle>
            <a:lvl1pPr algn="ctr">
              <a:defRPr sz="2000">
                <a:solidFill>
                  <a:srgbClr val="FFFFFF"/>
                </a:solidFill>
              </a:defRPr>
            </a:lvl1pPr>
          </a:lstStyle>
          <a:p>
            <a:pPr algn="ctr" eaLnBrk="1" latinLnBrk="0" hangingPunct="1"/>
            <a:fld id="{23A271A1-F6D6-438B-A432-4747EE7ECD40}" type="datetimeFigureOut">
              <a:rPr lang="en-US" smtClean="0"/>
              <a:pPr algn="ctr" eaLnBrk="1" latinLnBrk="0" hangingPunct="1"/>
              <a:t>7/16/2010</a:t>
            </a:fld>
            <a:endParaRPr lang="en-US" sz="2000" dirty="0">
              <a:solidFill>
                <a:srgbClr val="FFFFFF"/>
              </a:solidFill>
            </a:endParaRPr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085393" y="236538"/>
            <a:ext cx="5867400" cy="365125"/>
          </a:xfrm>
        </p:spPr>
        <p:txBody>
          <a:bodyPr/>
          <a:lstStyle>
            <a:lvl1pPr algn="r">
              <a:defRPr>
                <a:solidFill>
                  <a:schemeClr val="tx2"/>
                </a:solidFill>
              </a:defRPr>
            </a:lvl1pPr>
          </a:lstStyle>
          <a:p>
            <a:pPr algn="r" eaLnBrk="1" latinLnBrk="0" hangingPunct="1"/>
            <a:endParaRPr kumimoji="0" lang="en-US" dirty="0">
              <a:solidFill>
                <a:schemeClr val="tx2"/>
              </a:solidFill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001000" y="228600"/>
            <a:ext cx="8382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816727B-EB00-419F-B413-8B814521113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641D2F-34EF-4D3D-A9A1-5D82DCA87B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609600"/>
            <a:ext cx="2057400" cy="55165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5562600" cy="5516564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53200" y="6248402"/>
            <a:ext cx="2209800" cy="365125"/>
          </a:xfrm>
        </p:spPr>
        <p:txBody>
          <a:bodyPr/>
          <a:lstStyle/>
          <a:p>
            <a:fld id="{23A271A1-F6D6-438B-A432-4747EE7ECD40}" type="datetimeFigureOut">
              <a:rPr lang="en-US" smtClean="0"/>
              <a:pPr/>
              <a:t>7/16/2010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1" y="6248207"/>
            <a:ext cx="5573483" cy="365125"/>
          </a:xfrm>
        </p:spPr>
        <p:txBody>
          <a:bodyPr/>
          <a:lstStyle/>
          <a:p>
            <a:endParaRPr kumimoji="0"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6096318" y="0"/>
            <a:ext cx="320040" cy="6858000"/>
          </a:xfrm>
          <a:prstGeom prst="rect">
            <a:avLst/>
          </a:prstGeom>
          <a:solidFill>
            <a:srgbClr val="FFFFFF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142038" y="609600"/>
            <a:ext cx="228600" cy="6248400"/>
          </a:xfrm>
          <a:prstGeom prst="rect">
            <a:avLst/>
          </a:prstGeom>
          <a:solidFill>
            <a:schemeClr val="accent1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142038" y="0"/>
            <a:ext cx="228600" cy="533400"/>
          </a:xfrm>
          <a:prstGeom prst="rect">
            <a:avLst/>
          </a:prstGeom>
          <a:solidFill>
            <a:schemeClr val="accent2"/>
          </a:solidFill>
          <a:ln w="1905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 rot="5400000">
            <a:off x="5989638" y="144462"/>
            <a:ext cx="533400" cy="244476"/>
          </a:xfrm>
        </p:spPr>
        <p:txBody>
          <a:bodyPr/>
          <a:lstStyle/>
          <a:p>
            <a:fld id="{1C575CD5-AE4D-47BD-9E5D-433E48B7F10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096000" cy="609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09600" y="1295400"/>
            <a:ext cx="7966075" cy="4724400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5715000" y="6245225"/>
            <a:ext cx="2971800" cy="476250"/>
          </a:xfrm>
        </p:spPr>
        <p:txBody>
          <a:bodyPr/>
          <a:lstStyle>
            <a:lvl1pPr>
              <a:defRPr/>
            </a:lvl1pPr>
          </a:lstStyle>
          <a:p>
            <a:fld id="{6FB99035-376A-4A6D-BFDD-6C6C2ADB948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248400" cy="685800"/>
          </a:xfrm>
        </p:spPr>
        <p:txBody>
          <a:bodyPr>
            <a:noAutofit/>
          </a:bodyPr>
          <a:lstStyle>
            <a:lvl1pPr>
              <a:defRPr sz="40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Chamonix 2010 Workshop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DE6111-17D0-46EC-97EE-DCEFBC02FF6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44958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743200"/>
            <a:ext cx="7123113" cy="1673225"/>
          </a:xfrm>
        </p:spPr>
        <p:txBody>
          <a:bodyPr anchor="t"/>
          <a:lstStyle>
            <a:lvl1pPr marL="0" indent="0">
              <a:buNone/>
              <a:defRPr sz="280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7" name="Rectangle 6"/>
          <p:cNvSpPr/>
          <p:nvPr/>
        </p:nvSpPr>
        <p:spPr bwMode="white">
          <a:xfrm>
            <a:off x="0" y="1524000"/>
            <a:ext cx="9144000" cy="114300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1600200"/>
            <a:ext cx="1295400" cy="990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1371600" y="1600200"/>
            <a:ext cx="7772400" cy="990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600200"/>
            <a:ext cx="7620000" cy="990600"/>
          </a:xfrm>
        </p:spPr>
        <p:txBody>
          <a:bodyPr/>
          <a:lstStyle>
            <a:lvl1pPr algn="l">
              <a:buNone/>
              <a:defRPr sz="4400" b="0" cap="none">
                <a:solidFill>
                  <a:srgbClr val="FFFFFF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1752600"/>
            <a:ext cx="1295400" cy="701676"/>
          </a:xfrm>
        </p:spPr>
        <p:txBody>
          <a:bodyPr>
            <a:noAutofit/>
          </a:bodyPr>
          <a:lstStyle>
            <a:lvl1pPr>
              <a:defRPr sz="2400">
                <a:solidFill>
                  <a:srgbClr val="FFFFFF"/>
                </a:solidFill>
              </a:defRPr>
            </a:lvl1pPr>
          </a:lstStyle>
          <a:p>
            <a:fld id="{461B4CC9-3F88-40CD-90FF-9F487E778A5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609600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844901" y="1589567"/>
            <a:ext cx="38862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46535694-23F1-4756-9844-051181E368A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73050"/>
            <a:ext cx="8153400" cy="8699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609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800600" y="2438400"/>
            <a:ext cx="3886200" cy="35814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5"/>
          </p:nvPr>
        </p:nvSpPr>
        <p:spPr/>
        <p:txBody>
          <a:bodyPr rtlCol="0"/>
          <a:lstStyle/>
          <a:p>
            <a:fld id="{23A271A1-F6D6-438B-A432-4747EE7ECD4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6"/>
          </p:nvPr>
        </p:nvSpPr>
        <p:spPr/>
        <p:txBody>
          <a:bodyPr rtlCol="0"/>
          <a:lstStyle/>
          <a:p>
            <a:fld id="{7889D65D-BBAA-40FB-8443-0E2345141CA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7"/>
          </p:nvPr>
        </p:nvSpPr>
        <p:spPr/>
        <p:txBody>
          <a:bodyPr rtlCol="0"/>
          <a:lstStyle/>
          <a:p>
            <a:endParaRPr kumimoji="0" lang="en-US"/>
          </a:p>
        </p:txBody>
      </p:sp>
      <p:sp>
        <p:nvSpPr>
          <p:cNvPr id="16" name="Text Placeholder 15"/>
          <p:cNvSpPr>
            <a:spLocks noGrp="1"/>
          </p:cNvSpPr>
          <p:nvPr>
            <p:ph type="body" sz="quarter" idx="1"/>
          </p:nvPr>
        </p:nvSpPr>
        <p:spPr>
          <a:xfrm>
            <a:off x="609600" y="1752600"/>
            <a:ext cx="3886200" cy="640080"/>
          </a:xfrm>
          <a:solidFill>
            <a:schemeClr val="accent2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3"/>
          </p:nvPr>
        </p:nvSpPr>
        <p:spPr>
          <a:xfrm>
            <a:off x="4800600" y="1752600"/>
            <a:ext cx="3886200" cy="640080"/>
          </a:xfrm>
          <a:solidFill>
            <a:schemeClr val="accent4"/>
          </a:solidFill>
        </p:spPr>
        <p:txBody>
          <a:bodyPr rtlCol="0" anchor="ctr"/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D74B2F72-5111-4132-B1DA-339737C8F27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0" y="6248400"/>
            <a:ext cx="533400" cy="381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3AFA886-5C67-4B61-83E9-0E5B4B1E28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8077200" cy="869950"/>
          </a:xfrm>
        </p:spPr>
        <p:txBody>
          <a:bodyPr anchor="ctr"/>
          <a:lstStyle>
            <a:lvl1pPr algn="l">
              <a:buNone/>
              <a:defRPr sz="44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271A1-F6D6-438B-A432-4747EE7ECD4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DE2735E-07A4-43EF-8AF9-8118BC01697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09600" y="1752600"/>
            <a:ext cx="1600200" cy="4343400"/>
          </a:xfrm>
          <a:ln w="50800" cap="sq" cmpd="dbl" algn="ctr">
            <a:solidFill>
              <a:schemeClr val="accent2"/>
            </a:solidFill>
            <a:prstDash val="solid"/>
            <a:miter lim="800000"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lIns="137160" tIns="182880" rIns="137160" bIns="91440"/>
          <a:lstStyle>
            <a:lvl1pPr marL="0" indent="0">
              <a:spcAft>
                <a:spcPts val="1000"/>
              </a:spcAft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2362200" y="1752600"/>
            <a:ext cx="6400800" cy="4419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00200" y="5486400"/>
            <a:ext cx="7315200" cy="685800"/>
          </a:xfrm>
        </p:spPr>
        <p:txBody>
          <a:bodyPr/>
          <a:lstStyle>
            <a:lvl1pPr marL="0" indent="0">
              <a:buFontTx/>
              <a:buNone/>
              <a:defRPr sz="17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/>
          <p:nvPr/>
        </p:nvSpPr>
        <p:spPr bwMode="white">
          <a:xfrm>
            <a:off x="-9144" y="4572000"/>
            <a:ext cx="9144000" cy="886968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-9144" y="4663440"/>
            <a:ext cx="1463040" cy="7132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1545336" y="4654296"/>
            <a:ext cx="7598664" cy="713232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4648200"/>
            <a:ext cx="7315200" cy="685800"/>
          </a:xfrm>
        </p:spPr>
        <p:txBody>
          <a:bodyPr anchor="ctr"/>
          <a:lstStyle>
            <a:lvl1pPr algn="l">
              <a:buNone/>
              <a:defRPr sz="2800" b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Rectangle 10"/>
          <p:cNvSpPr/>
          <p:nvPr/>
        </p:nvSpPr>
        <p:spPr bwMode="white">
          <a:xfrm>
            <a:off x="1447800" y="0"/>
            <a:ext cx="100584" cy="6867144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>
          <a:xfrm>
            <a:off x="6248400" y="6248400"/>
            <a:ext cx="2667000" cy="365125"/>
          </a:xfrm>
        </p:spPr>
        <p:txBody>
          <a:bodyPr rtlCol="0"/>
          <a:lstStyle/>
          <a:p>
            <a:fld id="{23A271A1-F6D6-438B-A432-4747EE7ECD40}" type="datetimeFigureOut">
              <a:rPr lang="en-US" smtClean="0"/>
              <a:pPr/>
              <a:t>7/16/2010</a:t>
            </a:fld>
            <a:endParaRPr lang="en-US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>
          <a:xfrm>
            <a:off x="0" y="4667249"/>
            <a:ext cx="1447800" cy="663578"/>
          </a:xfrm>
        </p:spPr>
        <p:txBody>
          <a:bodyPr rtlCol="0"/>
          <a:lstStyle>
            <a:lvl1pPr>
              <a:defRPr sz="2800"/>
            </a:lvl1pPr>
          </a:lstStyle>
          <a:p>
            <a:fld id="{778A5998-2EA1-47A4-AA7F-89EFA1B3DDB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>
          <a:xfrm>
            <a:off x="1600200" y="6248206"/>
            <a:ext cx="4572000" cy="365125"/>
          </a:xfrm>
        </p:spPr>
        <p:txBody>
          <a:bodyPr rtlCol="0"/>
          <a:lstStyle/>
          <a:p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60576" y="0"/>
            <a:ext cx="7583424" cy="4568952"/>
          </a:xfrm>
          <a:solidFill>
            <a:schemeClr val="accent1">
              <a:tint val="40000"/>
            </a:schemeClr>
          </a:solidFill>
          <a:ln>
            <a:noFill/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1600200" y="228600"/>
            <a:ext cx="6019800" cy="6858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612648" y="1371600"/>
            <a:ext cx="8153400" cy="475488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096000" y="6248400"/>
            <a:ext cx="26670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09600" y="6248206"/>
            <a:ext cx="5421083" cy="365125"/>
          </a:xfrm>
          <a:prstGeom prst="rect">
            <a:avLst/>
          </a:prstGeom>
        </p:spPr>
        <p:txBody>
          <a:bodyPr vert="horz" anchor="ctr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2010 Chamonix Workshop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 bwMode="white">
          <a:xfrm>
            <a:off x="0" y="914400"/>
            <a:ext cx="9144000" cy="320040"/>
          </a:xfrm>
          <a:prstGeom prst="rect">
            <a:avLst/>
          </a:prstGeom>
          <a:solidFill>
            <a:srgbClr val="FFFFFF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0" y="990600"/>
            <a:ext cx="533400" cy="22860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590550" y="990600"/>
            <a:ext cx="8553450" cy="22860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0" y="990600"/>
            <a:ext cx="533400" cy="244476"/>
          </a:xfrm>
          <a:prstGeom prst="rect">
            <a:avLst/>
          </a:prstGeom>
        </p:spPr>
        <p:txBody>
          <a:bodyPr vert="horz" anchor="ctr" anchorCtr="0">
            <a:normAutofit/>
          </a:bodyPr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C816727B-EB00-419F-B413-8B8145211139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16" descr="cern_logo"/>
          <p:cNvPicPr>
            <a:picLocks noChangeAspect="1" noChangeArrowheads="1"/>
          </p:cNvPicPr>
          <p:nvPr userDrawn="1"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772400" y="152400"/>
            <a:ext cx="795338" cy="795338"/>
          </a:xfrm>
          <a:prstGeom prst="rect">
            <a:avLst/>
          </a:prstGeom>
          <a:noFill/>
        </p:spPr>
      </p:pic>
      <p:pic>
        <p:nvPicPr>
          <p:cNvPr id="11" name="Picture 19" descr="Logo-Linac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09600" y="152400"/>
            <a:ext cx="787400" cy="800100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20040" indent="-320040" algn="l" rtl="0" eaLnBrk="1" latinLnBrk="0" hangingPunct="1">
        <a:spcBef>
          <a:spcPts val="700"/>
        </a:spcBef>
        <a:buClr>
          <a:schemeClr val="accent2"/>
        </a:buClr>
        <a:buSzPct val="60000"/>
        <a:buFont typeface="Wingdings"/>
        <a:buChar char=""/>
        <a:defRPr kumimoji="0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550"/>
        </a:spcBef>
        <a:buClr>
          <a:schemeClr val="accent1"/>
        </a:buClr>
        <a:buSzPct val="70000"/>
        <a:buFont typeface="Wingdings 2"/>
        <a:buChar char="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rtl="0" eaLnBrk="1" latinLnBrk="0" hangingPunct="1">
        <a:spcBef>
          <a:spcPts val="500"/>
        </a:spcBef>
        <a:buClr>
          <a:schemeClr val="accent2"/>
        </a:buClr>
        <a:buSzPct val="75000"/>
        <a:buFont typeface="Wingdings"/>
        <a:buChar char="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28600" algn="l" rtl="0" eaLnBrk="1" latinLnBrk="0" hangingPunct="1">
        <a:spcBef>
          <a:spcPts val="400"/>
        </a:spcBef>
        <a:buClr>
          <a:schemeClr val="accent3"/>
        </a:buClr>
        <a:buSzPct val="7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-228600" algn="l" rtl="0" eaLnBrk="1" latinLnBrk="0" hangingPunct="1">
        <a:spcBef>
          <a:spcPts val="400"/>
        </a:spcBef>
        <a:buClr>
          <a:schemeClr val="accent4"/>
        </a:buClr>
        <a:buSzPct val="65000"/>
        <a:buFont typeface="Wingdings"/>
        <a:buChar char="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103120" indent="-228600" algn="l" rtl="0" eaLnBrk="1" latinLnBrk="0" hangingPunct="1">
        <a:spcBef>
          <a:spcPct val="20000"/>
        </a:spcBef>
        <a:buClr>
          <a:schemeClr val="accent1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651760" indent="-22860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926080" indent="-228600" algn="l" rtl="0" eaLnBrk="1" latinLnBrk="0" hangingPunct="1">
        <a:spcBef>
          <a:spcPct val="20000"/>
        </a:spcBef>
        <a:buClr>
          <a:schemeClr val="accent4"/>
        </a:buClr>
        <a:buFont typeface="Wingdings"/>
        <a:buChar char="§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emf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5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Relationship Id="rId9" Type="http://schemas.openxmlformats.org/officeDocument/2006/relationships/image" Target="../media/image44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emf"/><Relationship Id="rId2" Type="http://schemas.openxmlformats.org/officeDocument/2006/relationships/image" Target="../media/image46.e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://cdsweb.cern.ch/record/1274486/files/Rapport_LHC_image.png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3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495800" y="1676400"/>
            <a:ext cx="3352800" cy="914400"/>
          </a:xfrm>
        </p:spPr>
        <p:txBody>
          <a:bodyPr/>
          <a:lstStyle/>
          <a:p>
            <a:r>
              <a:rPr lang="en-GB" sz="4400" dirty="0" smtClean="0"/>
              <a:t>Linac4 Status</a:t>
            </a:r>
            <a:br>
              <a:rPr lang="en-GB" sz="4400" dirty="0" smtClean="0"/>
            </a:br>
            <a:endParaRPr lang="en-US" sz="2000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C00D39F4-837D-4512-AA41-A5C4293EB843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724400" y="464820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pic>
        <p:nvPicPr>
          <p:cNvPr id="8" name="Picture 10" descr="New Imag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3048000"/>
            <a:ext cx="5943600" cy="36914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9"/>
          <p:cNvPicPr>
            <a:picLocks noChangeAspect="1" noChangeArrowheads="1"/>
          </p:cNvPicPr>
          <p:nvPr/>
        </p:nvPicPr>
        <p:blipFill>
          <a:blip r:embed="rId4" cstate="print">
            <a:lum bright="18000" contrast="12000"/>
          </a:blip>
          <a:srcRect/>
          <a:stretch>
            <a:fillRect/>
          </a:stretch>
        </p:blipFill>
        <p:spPr bwMode="auto">
          <a:xfrm>
            <a:off x="304799" y="1295400"/>
            <a:ext cx="3239809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381000" y="4953000"/>
            <a:ext cx="2743200" cy="1219200"/>
          </a:xfrm>
          <a:prstGeom prst="rect">
            <a:avLst/>
          </a:prstGeom>
        </p:spPr>
        <p:txBody>
          <a:bodyPr vert="horz" anchor="ctr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M. Vretenar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16</a:t>
            </a:r>
            <a:r>
              <a:rPr lang="en-GB" sz="2800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.07.2010</a:t>
            </a:r>
            <a:endParaRPr kumimoji="0" lang="en-US" sz="12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construction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04800" y="1371600"/>
            <a:ext cx="5105400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Civil engineering </a:t>
            </a:r>
            <a:r>
              <a:rPr lang="en-US" dirty="0" smtClean="0"/>
              <a:t>on </a:t>
            </a:r>
            <a:r>
              <a:rPr lang="en-US" dirty="0" smtClean="0"/>
              <a:t>schedule.</a:t>
            </a:r>
          </a:p>
          <a:p>
            <a:endParaRPr lang="en-US" sz="900" dirty="0" smtClean="0"/>
          </a:p>
          <a:p>
            <a:r>
              <a:rPr lang="en-US" dirty="0" smtClean="0"/>
              <a:t>Finishing during summer, delivery foreseen for mid October.</a:t>
            </a:r>
            <a:endParaRPr lang="en-US" dirty="0"/>
          </a:p>
        </p:txBody>
      </p:sp>
      <p:pic>
        <p:nvPicPr>
          <p:cNvPr id="1026" name="Picture 2" descr="C:\LINAC4_civil_engineering\building_progress\29_06_2010\SL70124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95600" y="2209800"/>
            <a:ext cx="5892800" cy="44196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990600" y="6248400"/>
            <a:ext cx="18774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Photo 29.6.2010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4" name="Picture 2" descr="C:\LINAC4_civil_engineering\building_progress\21_06_2010\SL70122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4724400" cy="3543300"/>
          </a:xfrm>
          <a:prstGeom prst="rect">
            <a:avLst/>
          </a:prstGeom>
          <a:noFill/>
        </p:spPr>
      </p:pic>
      <p:pic>
        <p:nvPicPr>
          <p:cNvPr id="5" name="Picture 2" descr="C:\LINAC4_civil_engineering\building_progress\21_06_2010\SL70122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43941" y="2852936"/>
            <a:ext cx="4817568" cy="36131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LINAC4_civil_engineering\building_progress\21_06_2010\SL7012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476672"/>
            <a:ext cx="4800534" cy="3600400"/>
          </a:xfrm>
          <a:prstGeom prst="rect">
            <a:avLst/>
          </a:prstGeom>
          <a:noFill/>
        </p:spPr>
      </p:pic>
      <p:pic>
        <p:nvPicPr>
          <p:cNvPr id="2051" name="Picture 3" descr="C:\LINAC4_civil_engineering\building_progress\21_06_2010\SL7012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3968" y="3140968"/>
            <a:ext cx="4625547" cy="346916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LINAC4_civil_engineering\building_progress\21_06_2010\SL7012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5" y="404664"/>
            <a:ext cx="4536504" cy="3402378"/>
          </a:xfrm>
          <a:prstGeom prst="rect">
            <a:avLst/>
          </a:prstGeom>
          <a:noFill/>
        </p:spPr>
      </p:pic>
      <p:pic>
        <p:nvPicPr>
          <p:cNvPr id="3075" name="Picture 3" descr="C:\LINAC4_civil_engineering\building_progress\21_06_2010\SL70121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3068960"/>
            <a:ext cx="4638056" cy="34785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LINAC4_civil_engineering\building_progress\21_06_2010\SL7012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469704"/>
            <a:ext cx="3024336" cy="4032448"/>
          </a:xfrm>
          <a:prstGeom prst="rect">
            <a:avLst/>
          </a:prstGeom>
          <a:noFill/>
        </p:spPr>
      </p:pic>
      <p:pic>
        <p:nvPicPr>
          <p:cNvPr id="4099" name="Picture 3" descr="C:\LINAC4_civil_engineering\building_progress\building_12_05_10\SL7011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59832" y="2060848"/>
            <a:ext cx="5756648" cy="43174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LINAC4_civil_engineering\building_progress\21_06_2010\SL7012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2420888"/>
            <a:ext cx="5112568" cy="3834426"/>
          </a:xfrm>
          <a:prstGeom prst="rect">
            <a:avLst/>
          </a:prstGeom>
          <a:noFill/>
        </p:spPr>
      </p:pic>
      <p:pic>
        <p:nvPicPr>
          <p:cNvPr id="5122" name="Picture 2" descr="C:\LINAC4_civil_engineering\building_progress\building_12_05_10\SL70116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764704"/>
            <a:ext cx="4032448" cy="537659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6858000" cy="685800"/>
          </a:xfrm>
        </p:spPr>
        <p:txBody>
          <a:bodyPr/>
          <a:lstStyle/>
          <a:p>
            <a:r>
              <a:rPr lang="en-US" sz="3600" dirty="0" smtClean="0"/>
              <a:t>Linac4 – Main technical challenges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>
          <a:xfrm>
            <a:off x="612648" y="1600200"/>
            <a:ext cx="8153400" cy="28194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Low-energy section: ion source, RFQ, chopping</a:t>
            </a:r>
          </a:p>
          <a:p>
            <a:r>
              <a:rPr lang="en-US" sz="2800" dirty="0" smtClean="0"/>
              <a:t>Accelerating </a:t>
            </a:r>
            <a:r>
              <a:rPr lang="en-US" sz="2800" dirty="0" smtClean="0"/>
              <a:t>structures (DTL, CCDTL, PIMS)</a:t>
            </a:r>
            <a:endParaRPr lang="en-US" sz="2800" dirty="0" smtClean="0"/>
          </a:p>
          <a:p>
            <a:r>
              <a:rPr lang="en-US" sz="2800" dirty="0" smtClean="0"/>
              <a:t>PSB injection and beam optics</a:t>
            </a:r>
          </a:p>
          <a:p>
            <a:r>
              <a:rPr lang="en-US" sz="2800" dirty="0" smtClean="0"/>
              <a:t>Linac beam dynamics</a:t>
            </a:r>
          </a:p>
          <a:p>
            <a:r>
              <a:rPr lang="en-US" sz="2800" dirty="0" smtClean="0"/>
              <a:t>Reliability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– Low energy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867400" y="1905000"/>
            <a:ext cx="304800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sz="1600" dirty="0" smtClean="0">
                <a:latin typeface="Comic Sans MS" pitchFamily="66" charset="0"/>
              </a:rPr>
              <a:t>Ion source completed, first beam in July 2009, presently improving current.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sz="1600" dirty="0" smtClean="0">
                <a:latin typeface="Comic Sans MS" pitchFamily="66" charset="0"/>
              </a:rPr>
              <a:t>Magnetic Low Energy Beam Transport in construction.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sz="1600" dirty="0" smtClean="0">
                <a:latin typeface="Comic Sans MS" pitchFamily="66" charset="0"/>
              </a:rPr>
              <a:t>Radio Frequency Quadrupole being built at CERN, to be delivered in early 2011.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sz="1600" dirty="0" smtClean="0">
                <a:latin typeface="Comic Sans MS" pitchFamily="66" charset="0"/>
              </a:rPr>
              <a:t> Chopping line built and tested (w/o beam). 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sz="1600" dirty="0" smtClean="0">
                <a:latin typeface="Comic Sans MS" pitchFamily="66" charset="0"/>
              </a:rPr>
              <a:t> LEP klystron (+ modulator) installed and tested in pulsed mode.</a:t>
            </a:r>
          </a:p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Early characterization of the low energy beam is essential for a linac project!</a:t>
            </a:r>
          </a:p>
        </p:txBody>
      </p:sp>
      <p:pic>
        <p:nvPicPr>
          <p:cNvPr id="7577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4572000" cy="3132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5780" name="Picture 4" descr="C:\photos_2009\SL70023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4419600"/>
            <a:ext cx="2628900" cy="2209800"/>
          </a:xfrm>
          <a:prstGeom prst="rect">
            <a:avLst/>
          </a:prstGeom>
          <a:noFill/>
        </p:spPr>
      </p:pic>
      <p:pic>
        <p:nvPicPr>
          <p:cNvPr id="75781" name="Picture 5" descr="C:\photos_2009\IMG_121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124200" y="4719841"/>
            <a:ext cx="2514600" cy="1885759"/>
          </a:xfrm>
          <a:prstGeom prst="rect">
            <a:avLst/>
          </a:prstGeom>
          <a:noFill/>
        </p:spPr>
      </p:pic>
      <p:sp>
        <p:nvSpPr>
          <p:cNvPr id="11" name="Text Box 5"/>
          <p:cNvSpPr txBox="1">
            <a:spLocks noChangeArrowheads="1"/>
          </p:cNvSpPr>
          <p:nvPr/>
        </p:nvSpPr>
        <p:spPr bwMode="auto">
          <a:xfrm>
            <a:off x="4953000" y="1371600"/>
            <a:ext cx="4191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</a:pPr>
            <a:r>
              <a:rPr lang="en-US" b="1" dirty="0" smtClean="0">
                <a:solidFill>
                  <a:srgbClr val="FF0000"/>
                </a:solidFill>
                <a:latin typeface="Comic Sans MS" pitchFamily="66" charset="0"/>
              </a:rPr>
              <a:t>3 MeV TEST STAND </a:t>
            </a:r>
            <a:r>
              <a:rPr lang="en-US" dirty="0" smtClean="0">
                <a:latin typeface="Comic Sans MS" pitchFamily="66" charset="0"/>
              </a:rPr>
              <a:t>in the PS Hall:</a:t>
            </a:r>
          </a:p>
        </p:txBody>
      </p:sp>
      <p:pic>
        <p:nvPicPr>
          <p:cNvPr id="12" name="Picture 2" descr="C:\photos_2009\DSCF0938-Linac4SourceUnderVacuu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600" y="1828800"/>
            <a:ext cx="1297093" cy="1268896"/>
          </a:xfrm>
          <a:prstGeom prst="rect">
            <a:avLst/>
          </a:prstGeom>
          <a:noFill/>
        </p:spPr>
      </p:pic>
      <p:pic>
        <p:nvPicPr>
          <p:cNvPr id="75778" name="Picture 2" descr="C:\RF_photos\RFQ+BUILDING_03_10\SL701140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3124200"/>
            <a:ext cx="2286000" cy="1632857"/>
          </a:xfrm>
          <a:prstGeom prst="rect">
            <a:avLst/>
          </a:prstGeom>
          <a:noFill/>
        </p:spPr>
      </p:pic>
      <p:cxnSp>
        <p:nvCxnSpPr>
          <p:cNvPr id="14" name="Straight Arrow Connector 13"/>
          <p:cNvCxnSpPr/>
          <p:nvPr/>
        </p:nvCxnSpPr>
        <p:spPr>
          <a:xfrm rot="10800000">
            <a:off x="3352800" y="1981200"/>
            <a:ext cx="1066800" cy="2286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rot="10800000">
            <a:off x="2438400" y="2590800"/>
            <a:ext cx="990600" cy="762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 rot="16200000" flipV="1">
            <a:off x="1752600" y="3200400"/>
            <a:ext cx="1905000" cy="1143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rot="5400000" flipH="1" flipV="1">
            <a:off x="952500" y="3771900"/>
            <a:ext cx="1143000" cy="1524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Brazing of the 1</a:t>
            </a:r>
            <a:r>
              <a:rPr lang="en-US" sz="3600" baseline="30000" dirty="0" smtClean="0"/>
              <a:t>st</a:t>
            </a:r>
            <a:r>
              <a:rPr lang="en-US" sz="3600" dirty="0" smtClean="0"/>
              <a:t> RFQ Module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191000" y="4800600"/>
            <a:ext cx="4419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On May 3</a:t>
            </a:r>
            <a:r>
              <a:rPr lang="en-US" sz="1600" baseline="30000" dirty="0" smtClean="0"/>
              <a:t>rd</a:t>
            </a:r>
            <a:r>
              <a:rPr lang="en-US" sz="1600" dirty="0" smtClean="0"/>
              <a:t> the first (out of 3) 1-m long module of the Linac4 RFQ went successfully through the critical horizontal brazing step. Deformations &lt;25 </a:t>
            </a:r>
            <a:r>
              <a:rPr lang="en-US" sz="1600" dirty="0" smtClean="0">
                <a:latin typeface="Symbol" pitchFamily="18" charset="2"/>
              </a:rPr>
              <a:t>m</a:t>
            </a:r>
            <a:r>
              <a:rPr lang="en-US" sz="1600" dirty="0" smtClean="0"/>
              <a:t>m (tolerance 30 </a:t>
            </a:r>
            <a:r>
              <a:rPr lang="en-US" sz="1600" dirty="0" smtClean="0">
                <a:latin typeface="Symbol" pitchFamily="18" charset="2"/>
              </a:rPr>
              <a:t>m</a:t>
            </a:r>
            <a:r>
              <a:rPr lang="en-US" sz="1600" dirty="0" smtClean="0"/>
              <a:t>m).</a:t>
            </a:r>
          </a:p>
        </p:txBody>
      </p:sp>
      <p:pic>
        <p:nvPicPr>
          <p:cNvPr id="6" name="Picture 5" descr="\\cern.ch\dfs\Users\s\smathot\Desktop\Picture1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1447800"/>
            <a:ext cx="28194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76800" y="1676400"/>
            <a:ext cx="2479675" cy="2169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G:\Departments\TS\Groups\MME\AS\Brasage\Photos\RFQ_CERN\TR1\TR1_BR1\P1000579b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" y="4267200"/>
            <a:ext cx="3197225" cy="2099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6553200" cy="685800"/>
          </a:xfrm>
        </p:spPr>
        <p:txBody>
          <a:bodyPr/>
          <a:lstStyle/>
          <a:p>
            <a:r>
              <a:rPr lang="en-US" sz="3600" dirty="0" smtClean="0"/>
              <a:t>Linac4 – Accelerating structures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638800" y="1371600"/>
            <a:ext cx="3505200" cy="2850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Three structures of new design:</a:t>
            </a:r>
          </a:p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DTL (Drift Tube Linac): complete revision of mechanical design </a:t>
            </a:r>
            <a:r>
              <a:rPr lang="en-US" sz="1600" dirty="0" err="1" smtClean="0">
                <a:latin typeface="Comic Sans MS" pitchFamily="66" charset="0"/>
              </a:rPr>
              <a:t>w.r.t</a:t>
            </a:r>
            <a:r>
              <a:rPr lang="en-US" sz="1600" dirty="0" smtClean="0">
                <a:latin typeface="Comic Sans MS" pitchFamily="66" charset="0"/>
              </a:rPr>
              <a:t>. other projects.</a:t>
            </a:r>
          </a:p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CCDTL (Cell-Coupled DTL): new structure, first time built for a linac.</a:t>
            </a:r>
          </a:p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PIMS (Pi-Mode Structure): new structure, first time built for a linac.</a:t>
            </a:r>
          </a:p>
        </p:txBody>
      </p:sp>
      <p:pic>
        <p:nvPicPr>
          <p:cNvPr id="6" name="Picture 2" descr="\\cern.ch\dfs\Users\s\sramberg\Public\DTL\Pictures\IMG_113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295400"/>
            <a:ext cx="3048000" cy="2667000"/>
          </a:xfrm>
          <a:prstGeom prst="rect">
            <a:avLst/>
          </a:prstGeom>
          <a:noFill/>
        </p:spPr>
      </p:pic>
      <p:sp>
        <p:nvSpPr>
          <p:cNvPr id="9" name="Text Box 5"/>
          <p:cNvSpPr txBox="1">
            <a:spLocks noChangeArrowheads="1"/>
          </p:cNvSpPr>
          <p:nvPr/>
        </p:nvSpPr>
        <p:spPr bwMode="auto">
          <a:xfrm>
            <a:off x="152400" y="5486400"/>
            <a:ext cx="4191000" cy="1274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R&amp;D since 2003.</a:t>
            </a:r>
          </a:p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Prototypes built (and tested at high RF power) for the three structures. </a:t>
            </a:r>
          </a:p>
          <a:p>
            <a:pPr marL="182563" indent="-182563">
              <a:spcBef>
                <a:spcPct val="40000"/>
              </a:spcBef>
              <a:buSzPct val="150000"/>
            </a:pPr>
            <a:r>
              <a:rPr lang="en-US" sz="1600" dirty="0" smtClean="0">
                <a:latin typeface="Comic Sans MS" pitchFamily="66" charset="0"/>
              </a:rPr>
              <a:t>All constructions are starting in 2010.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8600" y="3886200"/>
            <a:ext cx="2047740" cy="338554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DTL prototype, 2009</a:t>
            </a:r>
            <a:endParaRPr lang="en-US" sz="1600" dirty="0"/>
          </a:p>
        </p:txBody>
      </p:sp>
      <p:pic>
        <p:nvPicPr>
          <p:cNvPr id="28673" name="Picture 1" descr="C:\photos_2009\arrival_CER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2971800"/>
            <a:ext cx="3000906" cy="23622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2819400" y="5105400"/>
            <a:ext cx="2342693" cy="338554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CCDTL prototype, 2008</a:t>
            </a:r>
            <a:endParaRPr lang="en-US" sz="1600" dirty="0"/>
          </a:p>
        </p:txBody>
      </p:sp>
      <p:pic>
        <p:nvPicPr>
          <p:cNvPr id="76802" name="Picture 2" descr="C:\RF_photos\1st_PIMS\SL7009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0" y="4191000"/>
            <a:ext cx="3200400" cy="2400300"/>
          </a:xfrm>
          <a:prstGeom prst="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6400800" y="6324600"/>
            <a:ext cx="2170787" cy="338554"/>
          </a:xfrm>
          <a:prstGeom prst="rect">
            <a:avLst/>
          </a:prstGeom>
          <a:solidFill>
            <a:srgbClr val="FFFFCC"/>
          </a:solidFill>
          <a:ln w="3175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1600" dirty="0" smtClean="0"/>
              <a:t>PIMS prototype, 2010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2932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 smtClean="0"/>
              <a:t>Linac4 - </a:t>
            </a:r>
            <a:r>
              <a:rPr lang="en-GB" dirty="0" smtClean="0"/>
              <a:t>Description</a:t>
            </a:r>
            <a:endParaRPr lang="en-US" sz="3600" dirty="0"/>
          </a:p>
        </p:txBody>
      </p:sp>
      <p:sp>
        <p:nvSpPr>
          <p:cNvPr id="5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934A7D1-A180-4572-B97A-7CCCD0569156}" type="slidenum">
              <a:rPr lang="en-US"/>
              <a:pPr/>
              <a:t>2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228600" y="1676400"/>
            <a:ext cx="25146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Linac4 is a new 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160 MeV H</a:t>
            </a:r>
            <a:r>
              <a:rPr lang="en-US" sz="1400" b="1" dirty="0" smtClean="0">
                <a:solidFill>
                  <a:srgbClr val="FF0000"/>
                </a:solidFill>
              </a:rPr>
              <a:t>¯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dirty="0" smtClean="0"/>
              <a:t>linear accelerator,</a:t>
            </a:r>
          </a:p>
          <a:p>
            <a:r>
              <a:rPr lang="en-US" dirty="0" smtClean="0"/>
              <a:t>which will inject into the PS Booster (PSB) replacing Linac2. It could be later extended into the SPL.</a:t>
            </a:r>
          </a:p>
          <a:p>
            <a:endParaRPr lang="en-US" dirty="0" smtClean="0"/>
          </a:p>
          <a:p>
            <a:r>
              <a:rPr lang="en-US" dirty="0" smtClean="0"/>
              <a:t>Project started in 2008 (White Paper), completion foreseen for 2015.   </a:t>
            </a:r>
          </a:p>
          <a:p>
            <a:endParaRPr lang="en-US" dirty="0" smtClean="0"/>
          </a:p>
          <a:p>
            <a:r>
              <a:rPr lang="en-US" dirty="0" smtClean="0"/>
              <a:t>Linac4 because 4</a:t>
            </a:r>
            <a:r>
              <a:rPr lang="en-US" baseline="30000" dirty="0" smtClean="0"/>
              <a:t>th</a:t>
            </a:r>
            <a:r>
              <a:rPr lang="en-US" dirty="0" smtClean="0"/>
              <a:t> linac built at CERN.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6952" r="2624" b="5944"/>
          <a:stretch>
            <a:fillRect/>
          </a:stretch>
        </p:blipFill>
        <p:spPr bwMode="auto">
          <a:xfrm>
            <a:off x="2705242" y="1524000"/>
            <a:ext cx="5996288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2667000" y="4419600"/>
            <a:ext cx="762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 smtClean="0"/>
              <a:t>Accelerating structures for Linac4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0" y="990600"/>
            <a:ext cx="533400" cy="244476"/>
          </a:xfrm>
        </p:spPr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1876396"/>
            <a:ext cx="8715404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Freeform 5"/>
          <p:cNvSpPr/>
          <p:nvPr/>
        </p:nvSpPr>
        <p:spPr>
          <a:xfrm rot="20967778" flipV="1">
            <a:off x="1837797" y="3087147"/>
            <a:ext cx="7031305" cy="434464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 rot="20547843">
            <a:off x="1637722" y="2718091"/>
            <a:ext cx="5414933" cy="221082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 rot="9302734">
            <a:off x="844529" y="3926284"/>
            <a:ext cx="939257" cy="120710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8"/>
          <p:cNvSpPr/>
          <p:nvPr/>
        </p:nvSpPr>
        <p:spPr>
          <a:xfrm rot="11109547">
            <a:off x="1707022" y="3776248"/>
            <a:ext cx="505541" cy="103002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 rot="20544495">
            <a:off x="927031" y="3780817"/>
            <a:ext cx="892120" cy="132730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FF00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 rot="510172">
            <a:off x="6786764" y="2163054"/>
            <a:ext cx="1858684" cy="140695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 rot="10152086" flipV="1">
            <a:off x="1555147" y="2743095"/>
            <a:ext cx="7137028" cy="436437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00B05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 rot="19704591">
            <a:off x="1704157" y="3190713"/>
            <a:ext cx="1520843" cy="60308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Freeform 13"/>
          <p:cNvSpPr/>
          <p:nvPr/>
        </p:nvSpPr>
        <p:spPr>
          <a:xfrm rot="10366367">
            <a:off x="1697019" y="3018099"/>
            <a:ext cx="1345838" cy="70871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 14"/>
          <p:cNvSpPr/>
          <p:nvPr/>
        </p:nvSpPr>
        <p:spPr>
          <a:xfrm rot="21038721">
            <a:off x="1786631" y="2857518"/>
            <a:ext cx="1345838" cy="70871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 15"/>
          <p:cNvSpPr/>
          <p:nvPr/>
        </p:nvSpPr>
        <p:spPr>
          <a:xfrm rot="8993797">
            <a:off x="1713557" y="3317155"/>
            <a:ext cx="1503277" cy="115713"/>
          </a:xfrm>
          <a:custGeom>
            <a:avLst/>
            <a:gdLst>
              <a:gd name="connsiteX0" fmla="*/ 0 w 1541362"/>
              <a:gd name="connsiteY0" fmla="*/ 457200 h 495782"/>
              <a:gd name="connsiteX1" fmla="*/ 752354 w 1541362"/>
              <a:gd name="connsiteY1" fmla="*/ 5787 h 495782"/>
              <a:gd name="connsiteX2" fmla="*/ 1423686 w 1541362"/>
              <a:gd name="connsiteY2" fmla="*/ 422476 h 495782"/>
              <a:gd name="connsiteX3" fmla="*/ 1458410 w 1541362"/>
              <a:gd name="connsiteY3" fmla="*/ 445625 h 49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41362" h="495782">
                <a:moveTo>
                  <a:pt x="0" y="457200"/>
                </a:moveTo>
                <a:cubicBezTo>
                  <a:pt x="257536" y="234387"/>
                  <a:pt x="515073" y="11574"/>
                  <a:pt x="752354" y="5787"/>
                </a:cubicBezTo>
                <a:cubicBezTo>
                  <a:pt x="989635" y="0"/>
                  <a:pt x="1306010" y="349170"/>
                  <a:pt x="1423686" y="422476"/>
                </a:cubicBezTo>
                <a:cubicBezTo>
                  <a:pt x="1541362" y="495782"/>
                  <a:pt x="1499886" y="470703"/>
                  <a:pt x="1458410" y="445625"/>
                </a:cubicBezTo>
              </a:path>
            </a:pathLst>
          </a:custGeom>
          <a:ln w="50800">
            <a:solidFill>
              <a:srgbClr val="FFFF0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381000" y="1371600"/>
            <a:ext cx="8432117" cy="338554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lstStyle/>
          <a:p>
            <a:r>
              <a:rPr lang="en-US" sz="1600" dirty="0" smtClean="0"/>
              <a:t>Construction of the Linac4 accelerating structure – an European enterprise (and beyond…)</a:t>
            </a:r>
            <a:endParaRPr lang="en-US" sz="16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381000" y="5181600"/>
            <a:ext cx="642942" cy="0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>
            <a:off x="381000" y="5715000"/>
            <a:ext cx="642942" cy="0"/>
          </a:xfrm>
          <a:prstGeom prst="line">
            <a:avLst/>
          </a:prstGeom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304800" y="6248400"/>
            <a:ext cx="642942" cy="0"/>
          </a:xfrm>
          <a:prstGeom prst="line">
            <a:avLst/>
          </a:prstGeom>
          <a:ln w="3810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1066800" y="5029200"/>
            <a:ext cx="8077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Drift Tube Linac (DTL): </a:t>
            </a:r>
          </a:p>
          <a:p>
            <a:r>
              <a:rPr lang="en-US" sz="1400" dirty="0" smtClean="0"/>
              <a:t>prototype from INFN/LNL (Italy), drift tubes from ESS-Bilbao (Spain), tanks and assembly at CERN</a:t>
            </a:r>
            <a:endParaRPr lang="en-US" sz="1400" dirty="0"/>
          </a:p>
        </p:txBody>
      </p:sp>
      <p:sp>
        <p:nvSpPr>
          <p:cNvPr id="22" name="TextBox 21"/>
          <p:cNvSpPr txBox="1"/>
          <p:nvPr/>
        </p:nvSpPr>
        <p:spPr>
          <a:xfrm>
            <a:off x="1066800" y="5562600"/>
            <a:ext cx="6700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Cell-Coupled DTL: </a:t>
            </a:r>
          </a:p>
          <a:p>
            <a:r>
              <a:rPr lang="en-US" sz="1400" dirty="0" smtClean="0"/>
              <a:t>tanks from VNIIEF (</a:t>
            </a:r>
            <a:r>
              <a:rPr lang="en-US" sz="1400" dirty="0" err="1" smtClean="0"/>
              <a:t>Snezinsk</a:t>
            </a:r>
            <a:r>
              <a:rPr lang="en-US" sz="1400" dirty="0" smtClean="0"/>
              <a:t>), drift tubes and assembling from BINP (Novosibirsk)</a:t>
            </a:r>
            <a:endParaRPr lang="en-US" sz="1400" dirty="0"/>
          </a:p>
        </p:txBody>
      </p:sp>
      <p:sp>
        <p:nvSpPr>
          <p:cNvPr id="23" name="TextBox 22"/>
          <p:cNvSpPr txBox="1"/>
          <p:nvPr/>
        </p:nvSpPr>
        <p:spPr>
          <a:xfrm>
            <a:off x="1066801" y="6096000"/>
            <a:ext cx="77724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PI-Mode Structure (PIMS):  tanks from </a:t>
            </a:r>
            <a:r>
              <a:rPr lang="en-US" sz="1400" dirty="0" err="1" smtClean="0"/>
              <a:t>Soltan</a:t>
            </a:r>
            <a:r>
              <a:rPr lang="en-US" sz="1400" dirty="0" smtClean="0"/>
              <a:t> Institute (Poland), EB welding from FZ </a:t>
            </a:r>
            <a:r>
              <a:rPr lang="en-US" sz="1400" dirty="0" err="1" smtClean="0"/>
              <a:t>Juelich</a:t>
            </a:r>
            <a:r>
              <a:rPr lang="en-US" sz="1400" dirty="0" smtClean="0"/>
              <a:t> (Germany), assembly and final EB welding at CERN.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152400"/>
            <a:ext cx="6553200" cy="685800"/>
          </a:xfrm>
        </p:spPr>
        <p:txBody>
          <a:bodyPr/>
          <a:lstStyle/>
          <a:p>
            <a:r>
              <a:rPr lang="en-US" dirty="0" smtClean="0"/>
              <a:t>Linac4 – External Contributions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Line 4"/>
          <p:cNvSpPr>
            <a:spLocks noChangeShapeType="1"/>
          </p:cNvSpPr>
          <p:nvPr/>
        </p:nvSpPr>
        <p:spPr bwMode="auto">
          <a:xfrm flipV="1">
            <a:off x="2381224" y="3875308"/>
            <a:ext cx="690578" cy="595306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" name="Line 5"/>
          <p:cNvSpPr>
            <a:spLocks noChangeShapeType="1"/>
          </p:cNvSpPr>
          <p:nvPr/>
        </p:nvSpPr>
        <p:spPr bwMode="auto">
          <a:xfrm flipV="1">
            <a:off x="3595670" y="3970548"/>
            <a:ext cx="71438" cy="571504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6" name="Line 6"/>
          <p:cNvSpPr>
            <a:spLocks noChangeShapeType="1"/>
          </p:cNvSpPr>
          <p:nvPr/>
        </p:nvSpPr>
        <p:spPr bwMode="auto">
          <a:xfrm flipH="1" flipV="1">
            <a:off x="4419600" y="4038600"/>
            <a:ext cx="176202" cy="432014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" name="Line 7"/>
          <p:cNvSpPr>
            <a:spLocks noChangeShapeType="1"/>
          </p:cNvSpPr>
          <p:nvPr/>
        </p:nvSpPr>
        <p:spPr bwMode="auto">
          <a:xfrm flipH="1" flipV="1">
            <a:off x="5129202" y="4027708"/>
            <a:ext cx="914400" cy="4572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8" name="Picture 10" descr="MPj03626760000[1]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2192872"/>
            <a:ext cx="604806" cy="401105"/>
          </a:xfrm>
          <a:prstGeom prst="rect">
            <a:avLst/>
          </a:prstGeom>
          <a:noFill/>
        </p:spPr>
      </p:pic>
      <p:pic>
        <p:nvPicPr>
          <p:cNvPr id="9" name="Picture 11" descr="EUUN00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09719" y="4470614"/>
            <a:ext cx="606121" cy="406186"/>
          </a:xfrm>
          <a:prstGeom prst="rect">
            <a:avLst/>
          </a:prstGeom>
          <a:noFill/>
        </p:spPr>
      </p:pic>
      <p:pic>
        <p:nvPicPr>
          <p:cNvPr id="10" name="Picture 12" descr="RUSS000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1487" y="4495800"/>
            <a:ext cx="598913" cy="403434"/>
          </a:xfrm>
          <a:prstGeom prst="rect">
            <a:avLst/>
          </a:prstGeom>
          <a:noFill/>
        </p:spPr>
      </p:pic>
      <p:pic>
        <p:nvPicPr>
          <p:cNvPr id="11" name="Picture 13" descr="INDA000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81950" y="2176256"/>
            <a:ext cx="576250" cy="386168"/>
          </a:xfrm>
          <a:prstGeom prst="rect">
            <a:avLst/>
          </a:prstGeom>
          <a:noFill/>
        </p:spPr>
      </p:pic>
      <p:grpSp>
        <p:nvGrpSpPr>
          <p:cNvPr id="12" name="Group 14"/>
          <p:cNvGrpSpPr>
            <a:grpSpLocks noChangeAspect="1"/>
          </p:cNvGrpSpPr>
          <p:nvPr/>
        </p:nvGrpSpPr>
        <p:grpSpPr bwMode="auto">
          <a:xfrm>
            <a:off x="2005002" y="3189508"/>
            <a:ext cx="3910013" cy="1117600"/>
            <a:chOff x="1731" y="1053"/>
            <a:chExt cx="2463" cy="704"/>
          </a:xfrm>
        </p:grpSpPr>
        <p:sp>
          <p:nvSpPr>
            <p:cNvPr id="13" name="AutoShape 15"/>
            <p:cNvSpPr>
              <a:spLocks noChangeAspect="1" noChangeArrowheads="1" noTextEdit="1"/>
            </p:cNvSpPr>
            <p:nvPr/>
          </p:nvSpPr>
          <p:spPr bwMode="auto">
            <a:xfrm>
              <a:off x="1731" y="1053"/>
              <a:ext cx="2463" cy="6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4" name="Rectangle 16"/>
            <p:cNvSpPr>
              <a:spLocks noChangeArrowheads="1"/>
            </p:cNvSpPr>
            <p:nvPr/>
          </p:nvSpPr>
          <p:spPr bwMode="auto">
            <a:xfrm>
              <a:off x="1734" y="1283"/>
              <a:ext cx="164" cy="201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5" name="Freeform 17"/>
            <p:cNvSpPr>
              <a:spLocks/>
            </p:cNvSpPr>
            <p:nvPr/>
          </p:nvSpPr>
          <p:spPr bwMode="auto">
            <a:xfrm>
              <a:off x="1731" y="1281"/>
              <a:ext cx="172" cy="208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207"/>
                </a:cxn>
                <a:cxn ang="0">
                  <a:pos x="1" y="207"/>
                </a:cxn>
                <a:cxn ang="0">
                  <a:pos x="1" y="208"/>
                </a:cxn>
                <a:cxn ang="0">
                  <a:pos x="171" y="208"/>
                </a:cxn>
                <a:cxn ang="0">
                  <a:pos x="171" y="207"/>
                </a:cxn>
                <a:cxn ang="0">
                  <a:pos x="172" y="207"/>
                </a:cxn>
                <a:cxn ang="0">
                  <a:pos x="172" y="1"/>
                </a:cxn>
                <a:cxn ang="0">
                  <a:pos x="171" y="1"/>
                </a:cxn>
                <a:cxn ang="0">
                  <a:pos x="171" y="0"/>
                </a:cxn>
                <a:cxn ang="0">
                  <a:pos x="169" y="0"/>
                </a:cxn>
                <a:cxn ang="0">
                  <a:pos x="3" y="0"/>
                </a:cxn>
                <a:cxn ang="0">
                  <a:pos x="5" y="5"/>
                </a:cxn>
                <a:cxn ang="0">
                  <a:pos x="167" y="5"/>
                </a:cxn>
                <a:cxn ang="0">
                  <a:pos x="167" y="203"/>
                </a:cxn>
                <a:cxn ang="0">
                  <a:pos x="5" y="203"/>
                </a:cxn>
                <a:cxn ang="0">
                  <a:pos x="5" y="5"/>
                </a:cxn>
                <a:cxn ang="0">
                  <a:pos x="3" y="0"/>
                </a:cxn>
              </a:cxnLst>
              <a:rect l="0" t="0" r="r" b="b"/>
              <a:pathLst>
                <a:path w="172" h="208">
                  <a:moveTo>
                    <a:pt x="3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07"/>
                  </a:lnTo>
                  <a:lnTo>
                    <a:pt x="1" y="207"/>
                  </a:lnTo>
                  <a:lnTo>
                    <a:pt x="1" y="208"/>
                  </a:lnTo>
                  <a:lnTo>
                    <a:pt x="171" y="208"/>
                  </a:lnTo>
                  <a:lnTo>
                    <a:pt x="171" y="207"/>
                  </a:lnTo>
                  <a:lnTo>
                    <a:pt x="172" y="207"/>
                  </a:lnTo>
                  <a:lnTo>
                    <a:pt x="172" y="1"/>
                  </a:lnTo>
                  <a:lnTo>
                    <a:pt x="171" y="1"/>
                  </a:lnTo>
                  <a:lnTo>
                    <a:pt x="171" y="0"/>
                  </a:lnTo>
                  <a:lnTo>
                    <a:pt x="169" y="0"/>
                  </a:lnTo>
                  <a:lnTo>
                    <a:pt x="3" y="0"/>
                  </a:lnTo>
                  <a:lnTo>
                    <a:pt x="5" y="5"/>
                  </a:lnTo>
                  <a:lnTo>
                    <a:pt x="167" y="5"/>
                  </a:lnTo>
                  <a:lnTo>
                    <a:pt x="167" y="203"/>
                  </a:lnTo>
                  <a:lnTo>
                    <a:pt x="5" y="203"/>
                  </a:lnTo>
                  <a:lnTo>
                    <a:pt x="5" y="5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16" name="Rectangle 18"/>
            <p:cNvSpPr>
              <a:spLocks noChangeArrowheads="1"/>
            </p:cNvSpPr>
            <p:nvPr/>
          </p:nvSpPr>
          <p:spPr bwMode="auto">
            <a:xfrm>
              <a:off x="1740" y="1311"/>
              <a:ext cx="88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800">
                  <a:solidFill>
                    <a:srgbClr val="000000"/>
                  </a:solidFill>
                  <a:latin typeface="Times New Roman" pitchFamily="18" charset="0"/>
                </a:rPr>
                <a:t>   </a:t>
              </a:r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H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17" name="Rectangle 19"/>
            <p:cNvSpPr>
              <a:spLocks noChangeArrowheads="1"/>
            </p:cNvSpPr>
            <p:nvPr/>
          </p:nvSpPr>
          <p:spPr bwMode="auto">
            <a:xfrm>
              <a:off x="1826" y="1311"/>
              <a:ext cx="21" cy="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800">
                  <a:solidFill>
                    <a:srgbClr val="000000"/>
                  </a:solidFill>
                  <a:latin typeface="Times New Roman" pitchFamily="18" charset="0"/>
                </a:rPr>
                <a:t>-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18" name="Rectangle 20"/>
            <p:cNvSpPr>
              <a:spLocks noChangeArrowheads="1"/>
            </p:cNvSpPr>
            <p:nvPr/>
          </p:nvSpPr>
          <p:spPr bwMode="auto">
            <a:xfrm>
              <a:off x="1740" y="1387"/>
              <a:ext cx="147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source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19" name="Rectangle 21"/>
            <p:cNvSpPr>
              <a:spLocks noChangeArrowheads="1"/>
            </p:cNvSpPr>
            <p:nvPr/>
          </p:nvSpPr>
          <p:spPr bwMode="auto">
            <a:xfrm>
              <a:off x="2096" y="1281"/>
              <a:ext cx="223" cy="201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22"/>
            <p:cNvSpPr>
              <a:spLocks/>
            </p:cNvSpPr>
            <p:nvPr/>
          </p:nvSpPr>
          <p:spPr bwMode="auto">
            <a:xfrm>
              <a:off x="2094" y="1278"/>
              <a:ext cx="230" cy="2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209"/>
                </a:cxn>
                <a:cxn ang="0">
                  <a:pos x="1" y="209"/>
                </a:cxn>
                <a:cxn ang="0">
                  <a:pos x="1" y="210"/>
                </a:cxn>
                <a:cxn ang="0">
                  <a:pos x="229" y="210"/>
                </a:cxn>
                <a:cxn ang="0">
                  <a:pos x="229" y="209"/>
                </a:cxn>
                <a:cxn ang="0">
                  <a:pos x="230" y="209"/>
                </a:cxn>
                <a:cxn ang="0">
                  <a:pos x="230" y="1"/>
                </a:cxn>
                <a:cxn ang="0">
                  <a:pos x="229" y="1"/>
                </a:cxn>
                <a:cxn ang="0">
                  <a:pos x="229" y="0"/>
                </a:cxn>
                <a:cxn ang="0">
                  <a:pos x="228" y="0"/>
                </a:cxn>
                <a:cxn ang="0">
                  <a:pos x="2" y="0"/>
                </a:cxn>
                <a:cxn ang="0">
                  <a:pos x="5" y="5"/>
                </a:cxn>
                <a:cxn ang="0">
                  <a:pos x="225" y="5"/>
                </a:cxn>
                <a:cxn ang="0">
                  <a:pos x="225" y="204"/>
                </a:cxn>
                <a:cxn ang="0">
                  <a:pos x="5" y="204"/>
                </a:cxn>
                <a:cxn ang="0">
                  <a:pos x="5" y="5"/>
                </a:cxn>
                <a:cxn ang="0">
                  <a:pos x="2" y="0"/>
                </a:cxn>
              </a:cxnLst>
              <a:rect l="0" t="0" r="r" b="b"/>
              <a:pathLst>
                <a:path w="230" h="210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09"/>
                  </a:lnTo>
                  <a:lnTo>
                    <a:pt x="1" y="209"/>
                  </a:lnTo>
                  <a:lnTo>
                    <a:pt x="1" y="210"/>
                  </a:lnTo>
                  <a:lnTo>
                    <a:pt x="229" y="210"/>
                  </a:lnTo>
                  <a:lnTo>
                    <a:pt x="229" y="209"/>
                  </a:lnTo>
                  <a:lnTo>
                    <a:pt x="230" y="209"/>
                  </a:lnTo>
                  <a:lnTo>
                    <a:pt x="230" y="1"/>
                  </a:lnTo>
                  <a:lnTo>
                    <a:pt x="229" y="1"/>
                  </a:lnTo>
                  <a:lnTo>
                    <a:pt x="229" y="0"/>
                  </a:lnTo>
                  <a:lnTo>
                    <a:pt x="228" y="0"/>
                  </a:lnTo>
                  <a:lnTo>
                    <a:pt x="2" y="0"/>
                  </a:lnTo>
                  <a:lnTo>
                    <a:pt x="5" y="5"/>
                  </a:lnTo>
                  <a:lnTo>
                    <a:pt x="225" y="5"/>
                  </a:lnTo>
                  <a:lnTo>
                    <a:pt x="225" y="204"/>
                  </a:lnTo>
                  <a:lnTo>
                    <a:pt x="5" y="204"/>
                  </a:lnTo>
                  <a:lnTo>
                    <a:pt x="5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Rectangle 23"/>
            <p:cNvSpPr>
              <a:spLocks noChangeArrowheads="1"/>
            </p:cNvSpPr>
            <p:nvPr/>
          </p:nvSpPr>
          <p:spPr bwMode="auto">
            <a:xfrm>
              <a:off x="2112" y="1327"/>
              <a:ext cx="186" cy="1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RFQ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22" name="Rectangle 24"/>
            <p:cNvSpPr>
              <a:spLocks noChangeArrowheads="1"/>
            </p:cNvSpPr>
            <p:nvPr/>
          </p:nvSpPr>
          <p:spPr bwMode="auto">
            <a:xfrm>
              <a:off x="2655" y="1281"/>
              <a:ext cx="324" cy="201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25"/>
            <p:cNvSpPr>
              <a:spLocks/>
            </p:cNvSpPr>
            <p:nvPr/>
          </p:nvSpPr>
          <p:spPr bwMode="auto">
            <a:xfrm>
              <a:off x="2653" y="1278"/>
              <a:ext cx="331" cy="2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209"/>
                </a:cxn>
                <a:cxn ang="0">
                  <a:pos x="1" y="209"/>
                </a:cxn>
                <a:cxn ang="0">
                  <a:pos x="1" y="210"/>
                </a:cxn>
                <a:cxn ang="0">
                  <a:pos x="329" y="210"/>
                </a:cxn>
                <a:cxn ang="0">
                  <a:pos x="329" y="209"/>
                </a:cxn>
                <a:cxn ang="0">
                  <a:pos x="331" y="209"/>
                </a:cxn>
                <a:cxn ang="0">
                  <a:pos x="331" y="1"/>
                </a:cxn>
                <a:cxn ang="0">
                  <a:pos x="329" y="1"/>
                </a:cxn>
                <a:cxn ang="0">
                  <a:pos x="329" y="0"/>
                </a:cxn>
                <a:cxn ang="0">
                  <a:pos x="328" y="0"/>
                </a:cxn>
                <a:cxn ang="0">
                  <a:pos x="2" y="0"/>
                </a:cxn>
                <a:cxn ang="0">
                  <a:pos x="5" y="5"/>
                </a:cxn>
                <a:cxn ang="0">
                  <a:pos x="326" y="5"/>
                </a:cxn>
                <a:cxn ang="0">
                  <a:pos x="326" y="204"/>
                </a:cxn>
                <a:cxn ang="0">
                  <a:pos x="5" y="204"/>
                </a:cxn>
                <a:cxn ang="0">
                  <a:pos x="5" y="5"/>
                </a:cxn>
                <a:cxn ang="0">
                  <a:pos x="2" y="0"/>
                </a:cxn>
              </a:cxnLst>
              <a:rect l="0" t="0" r="r" b="b"/>
              <a:pathLst>
                <a:path w="331" h="210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209"/>
                  </a:lnTo>
                  <a:lnTo>
                    <a:pt x="1" y="209"/>
                  </a:lnTo>
                  <a:lnTo>
                    <a:pt x="1" y="210"/>
                  </a:lnTo>
                  <a:lnTo>
                    <a:pt x="329" y="210"/>
                  </a:lnTo>
                  <a:lnTo>
                    <a:pt x="329" y="209"/>
                  </a:lnTo>
                  <a:lnTo>
                    <a:pt x="331" y="209"/>
                  </a:lnTo>
                  <a:lnTo>
                    <a:pt x="331" y="1"/>
                  </a:lnTo>
                  <a:lnTo>
                    <a:pt x="329" y="1"/>
                  </a:lnTo>
                  <a:lnTo>
                    <a:pt x="329" y="0"/>
                  </a:lnTo>
                  <a:lnTo>
                    <a:pt x="328" y="0"/>
                  </a:lnTo>
                  <a:lnTo>
                    <a:pt x="2" y="0"/>
                  </a:lnTo>
                  <a:lnTo>
                    <a:pt x="5" y="5"/>
                  </a:lnTo>
                  <a:lnTo>
                    <a:pt x="326" y="5"/>
                  </a:lnTo>
                  <a:lnTo>
                    <a:pt x="326" y="204"/>
                  </a:lnTo>
                  <a:lnTo>
                    <a:pt x="5" y="204"/>
                  </a:lnTo>
                  <a:lnTo>
                    <a:pt x="5" y="5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Rectangle 26"/>
            <p:cNvSpPr>
              <a:spLocks noChangeArrowheads="1"/>
            </p:cNvSpPr>
            <p:nvPr/>
          </p:nvSpPr>
          <p:spPr bwMode="auto">
            <a:xfrm>
              <a:off x="2683" y="1327"/>
              <a:ext cx="215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DTL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25" name="Freeform 27"/>
            <p:cNvSpPr>
              <a:spLocks/>
            </p:cNvSpPr>
            <p:nvPr/>
          </p:nvSpPr>
          <p:spPr bwMode="auto">
            <a:xfrm>
              <a:off x="2627" y="1379"/>
              <a:ext cx="26" cy="7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1" y="5"/>
                </a:cxn>
                <a:cxn ang="0">
                  <a:pos x="3" y="5"/>
                </a:cxn>
                <a:cxn ang="0">
                  <a:pos x="23" y="7"/>
                </a:cxn>
                <a:cxn ang="0">
                  <a:pos x="24" y="7"/>
                </a:cxn>
                <a:cxn ang="0">
                  <a:pos x="26" y="5"/>
                </a:cxn>
                <a:cxn ang="0">
                  <a:pos x="26" y="2"/>
                </a:cxn>
                <a:cxn ang="0">
                  <a:pos x="24" y="1"/>
                </a:cxn>
                <a:cxn ang="0">
                  <a:pos x="23" y="1"/>
                </a:cxn>
                <a:cxn ang="0">
                  <a:pos x="3" y="0"/>
                </a:cxn>
              </a:cxnLst>
              <a:rect l="0" t="0" r="r" b="b"/>
              <a:pathLst>
                <a:path w="26" h="7">
                  <a:moveTo>
                    <a:pt x="3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3" y="5"/>
                  </a:lnTo>
                  <a:lnTo>
                    <a:pt x="23" y="7"/>
                  </a:lnTo>
                  <a:lnTo>
                    <a:pt x="24" y="7"/>
                  </a:lnTo>
                  <a:lnTo>
                    <a:pt x="26" y="5"/>
                  </a:lnTo>
                  <a:lnTo>
                    <a:pt x="26" y="2"/>
                  </a:lnTo>
                  <a:lnTo>
                    <a:pt x="24" y="1"/>
                  </a:lnTo>
                  <a:lnTo>
                    <a:pt x="23" y="1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Rectangle 28"/>
            <p:cNvSpPr>
              <a:spLocks noChangeArrowheads="1"/>
            </p:cNvSpPr>
            <p:nvPr/>
          </p:nvSpPr>
          <p:spPr bwMode="auto">
            <a:xfrm>
              <a:off x="1833" y="1053"/>
              <a:ext cx="2094" cy="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000">
                  <a:solidFill>
                    <a:srgbClr val="000000"/>
                  </a:solidFill>
                  <a:latin typeface="Times New Roman" pitchFamily="18" charset="0"/>
                </a:rPr>
                <a:t>45 keV             3 MeV               50 MeV      90 MeV      160 MeV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27" name="Freeform 29"/>
            <p:cNvSpPr>
              <a:spLocks/>
            </p:cNvSpPr>
            <p:nvPr/>
          </p:nvSpPr>
          <p:spPr bwMode="auto">
            <a:xfrm>
              <a:off x="1922" y="1162"/>
              <a:ext cx="8" cy="139"/>
            </a:xfrm>
            <a:custGeom>
              <a:avLst/>
              <a:gdLst/>
              <a:ahLst/>
              <a:cxnLst>
                <a:cxn ang="0">
                  <a:pos x="8" y="5"/>
                </a:cxn>
                <a:cxn ang="0">
                  <a:pos x="8" y="3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137"/>
                </a:cxn>
                <a:cxn ang="0">
                  <a:pos x="1" y="137"/>
                </a:cxn>
                <a:cxn ang="0">
                  <a:pos x="2" y="139"/>
                </a:cxn>
                <a:cxn ang="0">
                  <a:pos x="6" y="139"/>
                </a:cxn>
                <a:cxn ang="0">
                  <a:pos x="6" y="137"/>
                </a:cxn>
                <a:cxn ang="0">
                  <a:pos x="8" y="137"/>
                </a:cxn>
                <a:cxn ang="0">
                  <a:pos x="8" y="134"/>
                </a:cxn>
                <a:cxn ang="0">
                  <a:pos x="8" y="5"/>
                </a:cxn>
              </a:cxnLst>
              <a:rect l="0" t="0" r="r" b="b"/>
              <a:pathLst>
                <a:path w="8" h="139">
                  <a:moveTo>
                    <a:pt x="8" y="5"/>
                  </a:moveTo>
                  <a:lnTo>
                    <a:pt x="8" y="3"/>
                  </a:lnTo>
                  <a:lnTo>
                    <a:pt x="6" y="2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137"/>
                  </a:lnTo>
                  <a:lnTo>
                    <a:pt x="1" y="137"/>
                  </a:lnTo>
                  <a:lnTo>
                    <a:pt x="2" y="139"/>
                  </a:lnTo>
                  <a:lnTo>
                    <a:pt x="6" y="139"/>
                  </a:lnTo>
                  <a:lnTo>
                    <a:pt x="6" y="137"/>
                  </a:lnTo>
                  <a:lnTo>
                    <a:pt x="8" y="137"/>
                  </a:lnTo>
                  <a:lnTo>
                    <a:pt x="8" y="134"/>
                  </a:lnTo>
                  <a:lnTo>
                    <a:pt x="8" y="5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30"/>
            <p:cNvSpPr>
              <a:spLocks/>
            </p:cNvSpPr>
            <p:nvPr/>
          </p:nvSpPr>
          <p:spPr bwMode="auto">
            <a:xfrm>
              <a:off x="1910" y="1260"/>
              <a:ext cx="32" cy="3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6" y="36"/>
                </a:cxn>
                <a:cxn ang="0">
                  <a:pos x="0" y="0"/>
                </a:cxn>
                <a:cxn ang="0">
                  <a:pos x="32" y="0"/>
                </a:cxn>
              </a:cxnLst>
              <a:rect l="0" t="0" r="r" b="b"/>
              <a:pathLst>
                <a:path w="32" h="36">
                  <a:moveTo>
                    <a:pt x="32" y="0"/>
                  </a:moveTo>
                  <a:lnTo>
                    <a:pt x="16" y="36"/>
                  </a:lnTo>
                  <a:lnTo>
                    <a:pt x="0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31"/>
            <p:cNvSpPr>
              <a:spLocks/>
            </p:cNvSpPr>
            <p:nvPr/>
          </p:nvSpPr>
          <p:spPr bwMode="auto">
            <a:xfrm>
              <a:off x="1907" y="1256"/>
              <a:ext cx="39" cy="45"/>
            </a:xfrm>
            <a:custGeom>
              <a:avLst/>
              <a:gdLst/>
              <a:ahLst/>
              <a:cxnLst>
                <a:cxn ang="0">
                  <a:pos x="29" y="9"/>
                </a:cxn>
                <a:cxn ang="0">
                  <a:pos x="19" y="30"/>
                </a:cxn>
                <a:cxn ang="0">
                  <a:pos x="10" y="9"/>
                </a:cxn>
                <a:cxn ang="0">
                  <a:pos x="29" y="9"/>
                </a:cxn>
                <a:cxn ang="0">
                  <a:pos x="3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5" y="42"/>
                </a:cxn>
                <a:cxn ang="0">
                  <a:pos x="15" y="43"/>
                </a:cxn>
                <a:cxn ang="0">
                  <a:pos x="16" y="43"/>
                </a:cxn>
                <a:cxn ang="0">
                  <a:pos x="17" y="45"/>
                </a:cxn>
                <a:cxn ang="0">
                  <a:pos x="21" y="45"/>
                </a:cxn>
                <a:cxn ang="0">
                  <a:pos x="21" y="43"/>
                </a:cxn>
                <a:cxn ang="0">
                  <a:pos x="23" y="42"/>
                </a:cxn>
                <a:cxn ang="0">
                  <a:pos x="39" y="6"/>
                </a:cxn>
                <a:cxn ang="0">
                  <a:pos x="39" y="3"/>
                </a:cxn>
                <a:cxn ang="0">
                  <a:pos x="38" y="2"/>
                </a:cxn>
                <a:cxn ang="0">
                  <a:pos x="38" y="0"/>
                </a:cxn>
                <a:cxn ang="0">
                  <a:pos x="35" y="0"/>
                </a:cxn>
                <a:cxn ang="0">
                  <a:pos x="29" y="9"/>
                </a:cxn>
              </a:cxnLst>
              <a:rect l="0" t="0" r="r" b="b"/>
              <a:pathLst>
                <a:path w="39" h="45">
                  <a:moveTo>
                    <a:pt x="29" y="9"/>
                  </a:moveTo>
                  <a:lnTo>
                    <a:pt x="19" y="30"/>
                  </a:lnTo>
                  <a:lnTo>
                    <a:pt x="10" y="9"/>
                  </a:lnTo>
                  <a:lnTo>
                    <a:pt x="29" y="9"/>
                  </a:lnTo>
                  <a:lnTo>
                    <a:pt x="3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15" y="42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7" y="45"/>
                  </a:lnTo>
                  <a:lnTo>
                    <a:pt x="21" y="45"/>
                  </a:lnTo>
                  <a:lnTo>
                    <a:pt x="21" y="43"/>
                  </a:lnTo>
                  <a:lnTo>
                    <a:pt x="23" y="42"/>
                  </a:lnTo>
                  <a:lnTo>
                    <a:pt x="39" y="6"/>
                  </a:lnTo>
                  <a:lnTo>
                    <a:pt x="39" y="3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9" y="9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32"/>
            <p:cNvSpPr>
              <a:spLocks/>
            </p:cNvSpPr>
            <p:nvPr/>
          </p:nvSpPr>
          <p:spPr bwMode="auto">
            <a:xfrm>
              <a:off x="3352" y="1492"/>
              <a:ext cx="1" cy="12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8"/>
                </a:cxn>
                <a:cxn ang="0">
                  <a:pos x="0" y="120"/>
                </a:cxn>
              </a:cxnLst>
              <a:rect l="0" t="0" r="r" b="b"/>
              <a:pathLst>
                <a:path h="120">
                  <a:moveTo>
                    <a:pt x="0" y="0"/>
                  </a:moveTo>
                  <a:lnTo>
                    <a:pt x="0" y="18"/>
                  </a:lnTo>
                  <a:lnTo>
                    <a:pt x="0" y="120"/>
                  </a:lnTo>
                </a:path>
              </a:pathLst>
            </a:cu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Line 33"/>
            <p:cNvSpPr>
              <a:spLocks noChangeShapeType="1"/>
            </p:cNvSpPr>
            <p:nvPr/>
          </p:nvSpPr>
          <p:spPr bwMode="auto">
            <a:xfrm>
              <a:off x="3287" y="1554"/>
              <a:ext cx="63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34"/>
            <p:cNvSpPr>
              <a:spLocks/>
            </p:cNvSpPr>
            <p:nvPr/>
          </p:nvSpPr>
          <p:spPr bwMode="auto">
            <a:xfrm>
              <a:off x="3327" y="1540"/>
              <a:ext cx="23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3" y="14"/>
                </a:cxn>
                <a:cxn ang="0">
                  <a:pos x="0" y="27"/>
                </a:cxn>
                <a:cxn ang="0">
                  <a:pos x="0" y="0"/>
                </a:cxn>
              </a:cxnLst>
              <a:rect l="0" t="0" r="r" b="b"/>
              <a:pathLst>
                <a:path w="23" h="27">
                  <a:moveTo>
                    <a:pt x="0" y="0"/>
                  </a:moveTo>
                  <a:lnTo>
                    <a:pt x="23" y="14"/>
                  </a:lnTo>
                  <a:lnTo>
                    <a:pt x="0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Line 35"/>
            <p:cNvSpPr>
              <a:spLocks noChangeShapeType="1"/>
            </p:cNvSpPr>
            <p:nvPr/>
          </p:nvSpPr>
          <p:spPr bwMode="auto">
            <a:xfrm>
              <a:off x="3352" y="1553"/>
              <a:ext cx="68" cy="1"/>
            </a:xfrm>
            <a:prstGeom prst="line">
              <a:avLst/>
            </a:prstGeom>
            <a:noFill/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36"/>
            <p:cNvSpPr>
              <a:spLocks/>
            </p:cNvSpPr>
            <p:nvPr/>
          </p:nvSpPr>
          <p:spPr bwMode="auto">
            <a:xfrm>
              <a:off x="3352" y="1540"/>
              <a:ext cx="24" cy="27"/>
            </a:xfrm>
            <a:custGeom>
              <a:avLst/>
              <a:gdLst/>
              <a:ahLst/>
              <a:cxnLst>
                <a:cxn ang="0">
                  <a:pos x="24" y="0"/>
                </a:cxn>
                <a:cxn ang="0">
                  <a:pos x="0" y="13"/>
                </a:cxn>
                <a:cxn ang="0">
                  <a:pos x="24" y="27"/>
                </a:cxn>
                <a:cxn ang="0">
                  <a:pos x="24" y="0"/>
                </a:cxn>
              </a:cxnLst>
              <a:rect l="0" t="0" r="r" b="b"/>
              <a:pathLst>
                <a:path w="24" h="27">
                  <a:moveTo>
                    <a:pt x="24" y="0"/>
                  </a:moveTo>
                  <a:lnTo>
                    <a:pt x="0" y="13"/>
                  </a:lnTo>
                  <a:lnTo>
                    <a:pt x="24" y="27"/>
                  </a:lnTo>
                  <a:lnTo>
                    <a:pt x="24" y="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Rectangle 37"/>
            <p:cNvSpPr>
              <a:spLocks noChangeArrowheads="1"/>
            </p:cNvSpPr>
            <p:nvPr/>
          </p:nvSpPr>
          <p:spPr bwMode="auto">
            <a:xfrm>
              <a:off x="2337" y="1350"/>
              <a:ext cx="293" cy="82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38"/>
            <p:cNvSpPr>
              <a:spLocks/>
            </p:cNvSpPr>
            <p:nvPr/>
          </p:nvSpPr>
          <p:spPr bwMode="auto">
            <a:xfrm>
              <a:off x="2334" y="1347"/>
              <a:ext cx="301" cy="9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89"/>
                </a:cxn>
                <a:cxn ang="0">
                  <a:pos x="2" y="89"/>
                </a:cxn>
                <a:cxn ang="0">
                  <a:pos x="2" y="91"/>
                </a:cxn>
                <a:cxn ang="0">
                  <a:pos x="300" y="91"/>
                </a:cxn>
                <a:cxn ang="0">
                  <a:pos x="300" y="89"/>
                </a:cxn>
                <a:cxn ang="0">
                  <a:pos x="301" y="89"/>
                </a:cxn>
                <a:cxn ang="0">
                  <a:pos x="301" y="1"/>
                </a:cxn>
                <a:cxn ang="0">
                  <a:pos x="300" y="1"/>
                </a:cxn>
                <a:cxn ang="0">
                  <a:pos x="300" y="0"/>
                </a:cxn>
                <a:cxn ang="0">
                  <a:pos x="298" y="0"/>
                </a:cxn>
                <a:cxn ang="0">
                  <a:pos x="3" y="0"/>
                </a:cxn>
                <a:cxn ang="0">
                  <a:pos x="5" y="6"/>
                </a:cxn>
                <a:cxn ang="0">
                  <a:pos x="296" y="6"/>
                </a:cxn>
                <a:cxn ang="0">
                  <a:pos x="296" y="85"/>
                </a:cxn>
                <a:cxn ang="0">
                  <a:pos x="5" y="85"/>
                </a:cxn>
                <a:cxn ang="0">
                  <a:pos x="5" y="6"/>
                </a:cxn>
                <a:cxn ang="0">
                  <a:pos x="3" y="0"/>
                </a:cxn>
              </a:cxnLst>
              <a:rect l="0" t="0" r="r" b="b"/>
              <a:pathLst>
                <a:path w="301" h="91">
                  <a:moveTo>
                    <a:pt x="3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89"/>
                  </a:lnTo>
                  <a:lnTo>
                    <a:pt x="2" y="89"/>
                  </a:lnTo>
                  <a:lnTo>
                    <a:pt x="2" y="91"/>
                  </a:lnTo>
                  <a:lnTo>
                    <a:pt x="300" y="91"/>
                  </a:lnTo>
                  <a:lnTo>
                    <a:pt x="300" y="89"/>
                  </a:lnTo>
                  <a:lnTo>
                    <a:pt x="301" y="89"/>
                  </a:lnTo>
                  <a:lnTo>
                    <a:pt x="301" y="1"/>
                  </a:lnTo>
                  <a:lnTo>
                    <a:pt x="300" y="1"/>
                  </a:lnTo>
                  <a:lnTo>
                    <a:pt x="300" y="0"/>
                  </a:lnTo>
                  <a:lnTo>
                    <a:pt x="298" y="0"/>
                  </a:lnTo>
                  <a:lnTo>
                    <a:pt x="3" y="0"/>
                  </a:lnTo>
                  <a:lnTo>
                    <a:pt x="5" y="6"/>
                  </a:lnTo>
                  <a:lnTo>
                    <a:pt x="296" y="6"/>
                  </a:lnTo>
                  <a:lnTo>
                    <a:pt x="296" y="85"/>
                  </a:lnTo>
                  <a:lnTo>
                    <a:pt x="5" y="85"/>
                  </a:lnTo>
                  <a:lnTo>
                    <a:pt x="5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Rectangle 39"/>
            <p:cNvSpPr>
              <a:spLocks noChangeArrowheads="1"/>
            </p:cNvSpPr>
            <p:nvPr/>
          </p:nvSpPr>
          <p:spPr bwMode="auto">
            <a:xfrm>
              <a:off x="2342" y="1353"/>
              <a:ext cx="280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chopper line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38" name="Freeform 40"/>
            <p:cNvSpPr>
              <a:spLocks/>
            </p:cNvSpPr>
            <p:nvPr/>
          </p:nvSpPr>
          <p:spPr bwMode="auto">
            <a:xfrm>
              <a:off x="2318" y="1384"/>
              <a:ext cx="19" cy="6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1" y="5"/>
                </a:cxn>
                <a:cxn ang="0">
                  <a:pos x="1" y="6"/>
                </a:cxn>
                <a:cxn ang="0">
                  <a:pos x="18" y="6"/>
                </a:cxn>
                <a:cxn ang="0">
                  <a:pos x="18" y="5"/>
                </a:cxn>
                <a:cxn ang="0">
                  <a:pos x="19" y="5"/>
                </a:cxn>
                <a:cxn ang="0">
                  <a:pos x="19" y="2"/>
                </a:cxn>
                <a:cxn ang="0">
                  <a:pos x="18" y="2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2" y="0"/>
                </a:cxn>
              </a:cxnLst>
              <a:rect l="0" t="0" r="r" b="b"/>
              <a:pathLst>
                <a:path w="19" h="6">
                  <a:moveTo>
                    <a:pt x="2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1" y="5"/>
                  </a:lnTo>
                  <a:lnTo>
                    <a:pt x="1" y="6"/>
                  </a:lnTo>
                  <a:lnTo>
                    <a:pt x="18" y="6"/>
                  </a:lnTo>
                  <a:lnTo>
                    <a:pt x="18" y="5"/>
                  </a:lnTo>
                  <a:lnTo>
                    <a:pt x="19" y="5"/>
                  </a:lnTo>
                  <a:lnTo>
                    <a:pt x="19" y="2"/>
                  </a:lnTo>
                  <a:lnTo>
                    <a:pt x="18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Rectangle 41"/>
            <p:cNvSpPr>
              <a:spLocks noChangeArrowheads="1"/>
            </p:cNvSpPr>
            <p:nvPr/>
          </p:nvSpPr>
          <p:spPr bwMode="auto">
            <a:xfrm>
              <a:off x="3713" y="1350"/>
              <a:ext cx="472" cy="69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42"/>
            <p:cNvSpPr>
              <a:spLocks/>
            </p:cNvSpPr>
            <p:nvPr/>
          </p:nvSpPr>
          <p:spPr bwMode="auto">
            <a:xfrm>
              <a:off x="3711" y="1347"/>
              <a:ext cx="479" cy="78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76"/>
                </a:cxn>
                <a:cxn ang="0">
                  <a:pos x="1" y="76"/>
                </a:cxn>
                <a:cxn ang="0">
                  <a:pos x="1" y="78"/>
                </a:cxn>
                <a:cxn ang="0">
                  <a:pos x="478" y="78"/>
                </a:cxn>
                <a:cxn ang="0">
                  <a:pos x="478" y="76"/>
                </a:cxn>
                <a:cxn ang="0">
                  <a:pos x="479" y="76"/>
                </a:cxn>
                <a:cxn ang="0">
                  <a:pos x="479" y="1"/>
                </a:cxn>
                <a:cxn ang="0">
                  <a:pos x="478" y="1"/>
                </a:cxn>
                <a:cxn ang="0">
                  <a:pos x="478" y="0"/>
                </a:cxn>
                <a:cxn ang="0">
                  <a:pos x="477" y="0"/>
                </a:cxn>
                <a:cxn ang="0">
                  <a:pos x="2" y="0"/>
                </a:cxn>
                <a:cxn ang="0">
                  <a:pos x="5" y="6"/>
                </a:cxn>
                <a:cxn ang="0">
                  <a:pos x="474" y="6"/>
                </a:cxn>
                <a:cxn ang="0">
                  <a:pos x="474" y="72"/>
                </a:cxn>
                <a:cxn ang="0">
                  <a:pos x="5" y="72"/>
                </a:cxn>
                <a:cxn ang="0">
                  <a:pos x="5" y="6"/>
                </a:cxn>
                <a:cxn ang="0">
                  <a:pos x="2" y="0"/>
                </a:cxn>
              </a:cxnLst>
              <a:rect l="0" t="0" r="r" b="b"/>
              <a:pathLst>
                <a:path w="479" h="78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76"/>
                  </a:lnTo>
                  <a:lnTo>
                    <a:pt x="1" y="76"/>
                  </a:lnTo>
                  <a:lnTo>
                    <a:pt x="1" y="78"/>
                  </a:lnTo>
                  <a:lnTo>
                    <a:pt x="478" y="78"/>
                  </a:lnTo>
                  <a:lnTo>
                    <a:pt x="478" y="76"/>
                  </a:lnTo>
                  <a:lnTo>
                    <a:pt x="479" y="76"/>
                  </a:lnTo>
                  <a:lnTo>
                    <a:pt x="479" y="1"/>
                  </a:lnTo>
                  <a:lnTo>
                    <a:pt x="478" y="1"/>
                  </a:lnTo>
                  <a:lnTo>
                    <a:pt x="478" y="0"/>
                  </a:lnTo>
                  <a:lnTo>
                    <a:pt x="477" y="0"/>
                  </a:lnTo>
                  <a:lnTo>
                    <a:pt x="2" y="0"/>
                  </a:lnTo>
                  <a:lnTo>
                    <a:pt x="5" y="6"/>
                  </a:lnTo>
                  <a:lnTo>
                    <a:pt x="474" y="6"/>
                  </a:lnTo>
                  <a:lnTo>
                    <a:pt x="474" y="72"/>
                  </a:lnTo>
                  <a:lnTo>
                    <a:pt x="5" y="72"/>
                  </a:lnTo>
                  <a:lnTo>
                    <a:pt x="5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43"/>
            <p:cNvSpPr>
              <a:spLocks/>
            </p:cNvSpPr>
            <p:nvPr/>
          </p:nvSpPr>
          <p:spPr bwMode="auto">
            <a:xfrm>
              <a:off x="1896" y="1384"/>
              <a:ext cx="25" cy="6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2" y="5"/>
                </a:cxn>
                <a:cxn ang="0">
                  <a:pos x="2" y="6"/>
                </a:cxn>
                <a:cxn ang="0">
                  <a:pos x="23" y="6"/>
                </a:cxn>
                <a:cxn ang="0">
                  <a:pos x="23" y="5"/>
                </a:cxn>
                <a:cxn ang="0">
                  <a:pos x="25" y="5"/>
                </a:cxn>
                <a:cxn ang="0">
                  <a:pos x="25" y="2"/>
                </a:cxn>
                <a:cxn ang="0">
                  <a:pos x="23" y="2"/>
                </a:cxn>
                <a:cxn ang="0">
                  <a:pos x="23" y="0"/>
                </a:cxn>
                <a:cxn ang="0">
                  <a:pos x="22" y="0"/>
                </a:cxn>
                <a:cxn ang="0">
                  <a:pos x="3" y="0"/>
                </a:cxn>
              </a:cxnLst>
              <a:rect l="0" t="0" r="r" b="b"/>
              <a:pathLst>
                <a:path w="25" h="6">
                  <a:moveTo>
                    <a:pt x="3" y="0"/>
                  </a:move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2" y="5"/>
                  </a:lnTo>
                  <a:lnTo>
                    <a:pt x="2" y="6"/>
                  </a:lnTo>
                  <a:lnTo>
                    <a:pt x="23" y="6"/>
                  </a:lnTo>
                  <a:lnTo>
                    <a:pt x="23" y="5"/>
                  </a:lnTo>
                  <a:lnTo>
                    <a:pt x="25" y="5"/>
                  </a:lnTo>
                  <a:lnTo>
                    <a:pt x="25" y="2"/>
                  </a:lnTo>
                  <a:lnTo>
                    <a:pt x="23" y="2"/>
                  </a:lnTo>
                  <a:lnTo>
                    <a:pt x="23" y="0"/>
                  </a:lnTo>
                  <a:lnTo>
                    <a:pt x="2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Rectangle 44"/>
            <p:cNvSpPr>
              <a:spLocks noChangeArrowheads="1"/>
            </p:cNvSpPr>
            <p:nvPr/>
          </p:nvSpPr>
          <p:spPr bwMode="auto">
            <a:xfrm>
              <a:off x="3012" y="1282"/>
              <a:ext cx="323" cy="202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Freeform 45"/>
            <p:cNvSpPr>
              <a:spLocks/>
            </p:cNvSpPr>
            <p:nvPr/>
          </p:nvSpPr>
          <p:spPr bwMode="auto">
            <a:xfrm>
              <a:off x="3009" y="1279"/>
              <a:ext cx="331" cy="210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209"/>
                </a:cxn>
                <a:cxn ang="0">
                  <a:pos x="1" y="209"/>
                </a:cxn>
                <a:cxn ang="0">
                  <a:pos x="1" y="210"/>
                </a:cxn>
                <a:cxn ang="0">
                  <a:pos x="330" y="210"/>
                </a:cxn>
                <a:cxn ang="0">
                  <a:pos x="330" y="209"/>
                </a:cxn>
                <a:cxn ang="0">
                  <a:pos x="331" y="209"/>
                </a:cxn>
                <a:cxn ang="0">
                  <a:pos x="331" y="2"/>
                </a:cxn>
                <a:cxn ang="0">
                  <a:pos x="330" y="2"/>
                </a:cxn>
                <a:cxn ang="0">
                  <a:pos x="330" y="0"/>
                </a:cxn>
                <a:cxn ang="0">
                  <a:pos x="329" y="0"/>
                </a:cxn>
                <a:cxn ang="0">
                  <a:pos x="3" y="0"/>
                </a:cxn>
                <a:cxn ang="0">
                  <a:pos x="5" y="6"/>
                </a:cxn>
                <a:cxn ang="0">
                  <a:pos x="326" y="6"/>
                </a:cxn>
                <a:cxn ang="0">
                  <a:pos x="326" y="205"/>
                </a:cxn>
                <a:cxn ang="0">
                  <a:pos x="5" y="205"/>
                </a:cxn>
                <a:cxn ang="0">
                  <a:pos x="5" y="6"/>
                </a:cxn>
                <a:cxn ang="0">
                  <a:pos x="3" y="0"/>
                </a:cxn>
              </a:cxnLst>
              <a:rect l="0" t="0" r="r" b="b"/>
              <a:pathLst>
                <a:path w="331" h="210">
                  <a:moveTo>
                    <a:pt x="3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09"/>
                  </a:lnTo>
                  <a:lnTo>
                    <a:pt x="1" y="209"/>
                  </a:lnTo>
                  <a:lnTo>
                    <a:pt x="1" y="210"/>
                  </a:lnTo>
                  <a:lnTo>
                    <a:pt x="330" y="210"/>
                  </a:lnTo>
                  <a:lnTo>
                    <a:pt x="330" y="209"/>
                  </a:lnTo>
                  <a:lnTo>
                    <a:pt x="331" y="209"/>
                  </a:lnTo>
                  <a:lnTo>
                    <a:pt x="331" y="2"/>
                  </a:lnTo>
                  <a:lnTo>
                    <a:pt x="330" y="2"/>
                  </a:lnTo>
                  <a:lnTo>
                    <a:pt x="330" y="0"/>
                  </a:lnTo>
                  <a:lnTo>
                    <a:pt x="329" y="0"/>
                  </a:lnTo>
                  <a:lnTo>
                    <a:pt x="3" y="0"/>
                  </a:lnTo>
                  <a:lnTo>
                    <a:pt x="5" y="6"/>
                  </a:lnTo>
                  <a:lnTo>
                    <a:pt x="326" y="6"/>
                  </a:lnTo>
                  <a:lnTo>
                    <a:pt x="326" y="205"/>
                  </a:lnTo>
                  <a:lnTo>
                    <a:pt x="5" y="205"/>
                  </a:lnTo>
                  <a:lnTo>
                    <a:pt x="5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Rectangle 46"/>
            <p:cNvSpPr>
              <a:spLocks noChangeArrowheads="1"/>
            </p:cNvSpPr>
            <p:nvPr/>
          </p:nvSpPr>
          <p:spPr bwMode="auto">
            <a:xfrm>
              <a:off x="3000" y="1325"/>
              <a:ext cx="343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CCDTL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45" name="Rectangle 47"/>
            <p:cNvSpPr>
              <a:spLocks noChangeArrowheads="1"/>
            </p:cNvSpPr>
            <p:nvPr/>
          </p:nvSpPr>
          <p:spPr bwMode="auto">
            <a:xfrm>
              <a:off x="3364" y="1282"/>
              <a:ext cx="324" cy="202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48"/>
            <p:cNvSpPr>
              <a:spLocks/>
            </p:cNvSpPr>
            <p:nvPr/>
          </p:nvSpPr>
          <p:spPr bwMode="auto">
            <a:xfrm>
              <a:off x="3362" y="1279"/>
              <a:ext cx="331" cy="210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209"/>
                </a:cxn>
                <a:cxn ang="0">
                  <a:pos x="1" y="209"/>
                </a:cxn>
                <a:cxn ang="0">
                  <a:pos x="1" y="210"/>
                </a:cxn>
                <a:cxn ang="0">
                  <a:pos x="329" y="210"/>
                </a:cxn>
                <a:cxn ang="0">
                  <a:pos x="329" y="209"/>
                </a:cxn>
                <a:cxn ang="0">
                  <a:pos x="331" y="209"/>
                </a:cxn>
                <a:cxn ang="0">
                  <a:pos x="331" y="2"/>
                </a:cxn>
                <a:cxn ang="0">
                  <a:pos x="329" y="2"/>
                </a:cxn>
                <a:cxn ang="0">
                  <a:pos x="329" y="0"/>
                </a:cxn>
                <a:cxn ang="0">
                  <a:pos x="328" y="0"/>
                </a:cxn>
                <a:cxn ang="0">
                  <a:pos x="2" y="0"/>
                </a:cxn>
                <a:cxn ang="0">
                  <a:pos x="5" y="6"/>
                </a:cxn>
                <a:cxn ang="0">
                  <a:pos x="326" y="6"/>
                </a:cxn>
                <a:cxn ang="0">
                  <a:pos x="326" y="205"/>
                </a:cxn>
                <a:cxn ang="0">
                  <a:pos x="5" y="205"/>
                </a:cxn>
                <a:cxn ang="0">
                  <a:pos x="5" y="6"/>
                </a:cxn>
                <a:cxn ang="0">
                  <a:pos x="2" y="0"/>
                </a:cxn>
              </a:cxnLst>
              <a:rect l="0" t="0" r="r" b="b"/>
              <a:pathLst>
                <a:path w="331" h="210">
                  <a:moveTo>
                    <a:pt x="2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209"/>
                  </a:lnTo>
                  <a:lnTo>
                    <a:pt x="1" y="209"/>
                  </a:lnTo>
                  <a:lnTo>
                    <a:pt x="1" y="210"/>
                  </a:lnTo>
                  <a:lnTo>
                    <a:pt x="329" y="210"/>
                  </a:lnTo>
                  <a:lnTo>
                    <a:pt x="329" y="209"/>
                  </a:lnTo>
                  <a:lnTo>
                    <a:pt x="331" y="209"/>
                  </a:lnTo>
                  <a:lnTo>
                    <a:pt x="331" y="2"/>
                  </a:lnTo>
                  <a:lnTo>
                    <a:pt x="329" y="2"/>
                  </a:lnTo>
                  <a:lnTo>
                    <a:pt x="329" y="0"/>
                  </a:lnTo>
                  <a:lnTo>
                    <a:pt x="328" y="0"/>
                  </a:lnTo>
                  <a:lnTo>
                    <a:pt x="2" y="0"/>
                  </a:lnTo>
                  <a:lnTo>
                    <a:pt x="5" y="6"/>
                  </a:lnTo>
                  <a:lnTo>
                    <a:pt x="326" y="6"/>
                  </a:lnTo>
                  <a:lnTo>
                    <a:pt x="326" y="205"/>
                  </a:lnTo>
                  <a:lnTo>
                    <a:pt x="5" y="205"/>
                  </a:lnTo>
                  <a:lnTo>
                    <a:pt x="5" y="6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Rectangle 49"/>
            <p:cNvSpPr>
              <a:spLocks noChangeArrowheads="1"/>
            </p:cNvSpPr>
            <p:nvPr/>
          </p:nvSpPr>
          <p:spPr bwMode="auto">
            <a:xfrm>
              <a:off x="3376" y="1321"/>
              <a:ext cx="251" cy="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400">
                  <a:solidFill>
                    <a:srgbClr val="000000"/>
                  </a:solidFill>
                  <a:latin typeface="Times New Roman" pitchFamily="18" charset="0"/>
                </a:rPr>
                <a:t> </a:t>
              </a:r>
              <a:r>
                <a:rPr lang="en-US" sz="1200">
                  <a:solidFill>
                    <a:srgbClr val="000000"/>
                  </a:solidFill>
                  <a:latin typeface="Times New Roman" pitchFamily="18" charset="0"/>
                </a:rPr>
                <a:t>PIMS</a:t>
              </a:r>
              <a:endParaRPr lang="en-US" sz="1200" b="1">
                <a:solidFill>
                  <a:srgbClr val="000000"/>
                </a:solidFill>
              </a:endParaRPr>
            </a:p>
          </p:txBody>
        </p:sp>
        <p:sp>
          <p:nvSpPr>
            <p:cNvPr id="48" name="Freeform 50"/>
            <p:cNvSpPr>
              <a:spLocks/>
            </p:cNvSpPr>
            <p:nvPr/>
          </p:nvSpPr>
          <p:spPr bwMode="auto">
            <a:xfrm>
              <a:off x="3338" y="1379"/>
              <a:ext cx="25" cy="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1" y="5"/>
                </a:cxn>
                <a:cxn ang="0">
                  <a:pos x="2" y="5"/>
                </a:cxn>
                <a:cxn ang="0">
                  <a:pos x="22" y="7"/>
                </a:cxn>
                <a:cxn ang="0">
                  <a:pos x="24" y="7"/>
                </a:cxn>
                <a:cxn ang="0">
                  <a:pos x="25" y="5"/>
                </a:cxn>
                <a:cxn ang="0">
                  <a:pos x="25" y="2"/>
                </a:cxn>
                <a:cxn ang="0">
                  <a:pos x="24" y="1"/>
                </a:cxn>
                <a:cxn ang="0">
                  <a:pos x="22" y="1"/>
                </a:cxn>
                <a:cxn ang="0">
                  <a:pos x="2" y="0"/>
                </a:cxn>
              </a:cxnLst>
              <a:rect l="0" t="0" r="r" b="b"/>
              <a:pathLst>
                <a:path w="25" h="7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2" y="5"/>
                  </a:lnTo>
                  <a:lnTo>
                    <a:pt x="22" y="7"/>
                  </a:lnTo>
                  <a:lnTo>
                    <a:pt x="24" y="7"/>
                  </a:lnTo>
                  <a:lnTo>
                    <a:pt x="25" y="5"/>
                  </a:lnTo>
                  <a:lnTo>
                    <a:pt x="25" y="2"/>
                  </a:lnTo>
                  <a:lnTo>
                    <a:pt x="24" y="1"/>
                  </a:lnTo>
                  <a:lnTo>
                    <a:pt x="22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51"/>
            <p:cNvSpPr>
              <a:spLocks/>
            </p:cNvSpPr>
            <p:nvPr/>
          </p:nvSpPr>
          <p:spPr bwMode="auto">
            <a:xfrm>
              <a:off x="2984" y="1377"/>
              <a:ext cx="25" cy="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1" y="6"/>
                </a:cxn>
                <a:cxn ang="0">
                  <a:pos x="2" y="6"/>
                </a:cxn>
                <a:cxn ang="0">
                  <a:pos x="23" y="7"/>
                </a:cxn>
                <a:cxn ang="0">
                  <a:pos x="24" y="7"/>
                </a:cxn>
                <a:cxn ang="0">
                  <a:pos x="25" y="6"/>
                </a:cxn>
                <a:cxn ang="0">
                  <a:pos x="25" y="3"/>
                </a:cxn>
                <a:cxn ang="0">
                  <a:pos x="24" y="2"/>
                </a:cxn>
                <a:cxn ang="0">
                  <a:pos x="23" y="2"/>
                </a:cxn>
                <a:cxn ang="0">
                  <a:pos x="2" y="0"/>
                </a:cxn>
              </a:cxnLst>
              <a:rect l="0" t="0" r="r" b="b"/>
              <a:pathLst>
                <a:path w="25" h="7">
                  <a:moveTo>
                    <a:pt x="2" y="0"/>
                  </a:move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6"/>
                  </a:lnTo>
                  <a:lnTo>
                    <a:pt x="2" y="6"/>
                  </a:lnTo>
                  <a:lnTo>
                    <a:pt x="23" y="7"/>
                  </a:lnTo>
                  <a:lnTo>
                    <a:pt x="24" y="7"/>
                  </a:lnTo>
                  <a:lnTo>
                    <a:pt x="25" y="6"/>
                  </a:lnTo>
                  <a:lnTo>
                    <a:pt x="25" y="3"/>
                  </a:lnTo>
                  <a:lnTo>
                    <a:pt x="24" y="2"/>
                  </a:lnTo>
                  <a:lnTo>
                    <a:pt x="23" y="2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0" name="Rectangle 52"/>
            <p:cNvSpPr>
              <a:spLocks noChangeArrowheads="1"/>
            </p:cNvSpPr>
            <p:nvPr/>
          </p:nvSpPr>
          <p:spPr bwMode="auto">
            <a:xfrm>
              <a:off x="3728" y="1348"/>
              <a:ext cx="443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transfer line to PSB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51" name="Freeform 53"/>
            <p:cNvSpPr>
              <a:spLocks/>
            </p:cNvSpPr>
            <p:nvPr/>
          </p:nvSpPr>
          <p:spPr bwMode="auto">
            <a:xfrm>
              <a:off x="3689" y="1379"/>
              <a:ext cx="27" cy="7"/>
            </a:xfrm>
            <a:custGeom>
              <a:avLst/>
              <a:gdLst/>
              <a:ahLst/>
              <a:cxnLst>
                <a:cxn ang="0">
                  <a:pos x="2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1" y="4"/>
                </a:cxn>
                <a:cxn ang="0">
                  <a:pos x="1" y="5"/>
                </a:cxn>
                <a:cxn ang="0">
                  <a:pos x="2" y="5"/>
                </a:cxn>
                <a:cxn ang="0">
                  <a:pos x="24" y="7"/>
                </a:cxn>
                <a:cxn ang="0">
                  <a:pos x="25" y="7"/>
                </a:cxn>
                <a:cxn ang="0">
                  <a:pos x="27" y="5"/>
                </a:cxn>
                <a:cxn ang="0">
                  <a:pos x="27" y="2"/>
                </a:cxn>
                <a:cxn ang="0">
                  <a:pos x="25" y="1"/>
                </a:cxn>
                <a:cxn ang="0">
                  <a:pos x="24" y="1"/>
                </a:cxn>
                <a:cxn ang="0">
                  <a:pos x="2" y="0"/>
                </a:cxn>
              </a:cxnLst>
              <a:rect l="0" t="0" r="r" b="b"/>
              <a:pathLst>
                <a:path w="27" h="7">
                  <a:moveTo>
                    <a:pt x="2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1" y="4"/>
                  </a:lnTo>
                  <a:lnTo>
                    <a:pt x="1" y="5"/>
                  </a:lnTo>
                  <a:lnTo>
                    <a:pt x="2" y="5"/>
                  </a:lnTo>
                  <a:lnTo>
                    <a:pt x="24" y="7"/>
                  </a:lnTo>
                  <a:lnTo>
                    <a:pt x="25" y="7"/>
                  </a:lnTo>
                  <a:lnTo>
                    <a:pt x="27" y="5"/>
                  </a:lnTo>
                  <a:lnTo>
                    <a:pt x="27" y="2"/>
                  </a:lnTo>
                  <a:lnTo>
                    <a:pt x="25" y="1"/>
                  </a:lnTo>
                  <a:lnTo>
                    <a:pt x="24" y="1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2" name="Rectangle 54"/>
            <p:cNvSpPr>
              <a:spLocks noChangeArrowheads="1"/>
            </p:cNvSpPr>
            <p:nvPr/>
          </p:nvSpPr>
          <p:spPr bwMode="auto">
            <a:xfrm>
              <a:off x="1921" y="1350"/>
              <a:ext cx="155" cy="82"/>
            </a:xfrm>
            <a:prstGeom prst="rect">
              <a:avLst/>
            </a:prstGeom>
            <a:solidFill>
              <a:srgbClr val="FFFF80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3" name="Freeform 55"/>
            <p:cNvSpPr>
              <a:spLocks/>
            </p:cNvSpPr>
            <p:nvPr/>
          </p:nvSpPr>
          <p:spPr bwMode="auto">
            <a:xfrm>
              <a:off x="1918" y="1347"/>
              <a:ext cx="163" cy="91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89"/>
                </a:cxn>
                <a:cxn ang="0">
                  <a:pos x="1" y="89"/>
                </a:cxn>
                <a:cxn ang="0">
                  <a:pos x="1" y="91"/>
                </a:cxn>
                <a:cxn ang="0">
                  <a:pos x="162" y="91"/>
                </a:cxn>
                <a:cxn ang="0">
                  <a:pos x="162" y="89"/>
                </a:cxn>
                <a:cxn ang="0">
                  <a:pos x="163" y="89"/>
                </a:cxn>
                <a:cxn ang="0">
                  <a:pos x="163" y="1"/>
                </a:cxn>
                <a:cxn ang="0">
                  <a:pos x="162" y="1"/>
                </a:cxn>
                <a:cxn ang="0">
                  <a:pos x="162" y="0"/>
                </a:cxn>
                <a:cxn ang="0">
                  <a:pos x="161" y="0"/>
                </a:cxn>
                <a:cxn ang="0">
                  <a:pos x="3" y="0"/>
                </a:cxn>
                <a:cxn ang="0">
                  <a:pos x="5" y="6"/>
                </a:cxn>
                <a:cxn ang="0">
                  <a:pos x="158" y="6"/>
                </a:cxn>
                <a:cxn ang="0">
                  <a:pos x="158" y="85"/>
                </a:cxn>
                <a:cxn ang="0">
                  <a:pos x="5" y="85"/>
                </a:cxn>
                <a:cxn ang="0">
                  <a:pos x="5" y="6"/>
                </a:cxn>
                <a:cxn ang="0">
                  <a:pos x="3" y="0"/>
                </a:cxn>
              </a:cxnLst>
              <a:rect l="0" t="0" r="r" b="b"/>
              <a:pathLst>
                <a:path w="163" h="91">
                  <a:moveTo>
                    <a:pt x="3" y="0"/>
                  </a:moveTo>
                  <a:lnTo>
                    <a:pt x="1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89"/>
                  </a:lnTo>
                  <a:lnTo>
                    <a:pt x="1" y="89"/>
                  </a:lnTo>
                  <a:lnTo>
                    <a:pt x="1" y="91"/>
                  </a:lnTo>
                  <a:lnTo>
                    <a:pt x="162" y="91"/>
                  </a:lnTo>
                  <a:lnTo>
                    <a:pt x="162" y="89"/>
                  </a:lnTo>
                  <a:lnTo>
                    <a:pt x="163" y="89"/>
                  </a:lnTo>
                  <a:lnTo>
                    <a:pt x="163" y="1"/>
                  </a:lnTo>
                  <a:lnTo>
                    <a:pt x="162" y="1"/>
                  </a:lnTo>
                  <a:lnTo>
                    <a:pt x="162" y="0"/>
                  </a:lnTo>
                  <a:lnTo>
                    <a:pt x="161" y="0"/>
                  </a:lnTo>
                  <a:lnTo>
                    <a:pt x="3" y="0"/>
                  </a:lnTo>
                  <a:lnTo>
                    <a:pt x="5" y="6"/>
                  </a:lnTo>
                  <a:lnTo>
                    <a:pt x="158" y="6"/>
                  </a:lnTo>
                  <a:lnTo>
                    <a:pt x="158" y="85"/>
                  </a:lnTo>
                  <a:lnTo>
                    <a:pt x="5" y="85"/>
                  </a:lnTo>
                  <a:lnTo>
                    <a:pt x="5" y="6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4" name="Rectangle 56"/>
            <p:cNvSpPr>
              <a:spLocks noChangeArrowheads="1"/>
            </p:cNvSpPr>
            <p:nvPr/>
          </p:nvSpPr>
          <p:spPr bwMode="auto">
            <a:xfrm>
              <a:off x="1930" y="1355"/>
              <a:ext cx="139" cy="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700">
                  <a:solidFill>
                    <a:srgbClr val="000000"/>
                  </a:solidFill>
                  <a:latin typeface="Times New Roman" pitchFamily="18" charset="0"/>
                </a:rPr>
                <a:t>LEBT</a:t>
              </a:r>
              <a:endParaRPr lang="en-US" sz="700" b="1">
                <a:solidFill>
                  <a:srgbClr val="000000"/>
                </a:solidFill>
              </a:endParaRPr>
            </a:p>
          </p:txBody>
        </p:sp>
        <p:sp>
          <p:nvSpPr>
            <p:cNvPr id="55" name="Freeform 57"/>
            <p:cNvSpPr>
              <a:spLocks/>
            </p:cNvSpPr>
            <p:nvPr/>
          </p:nvSpPr>
          <p:spPr bwMode="auto">
            <a:xfrm>
              <a:off x="2080" y="1384"/>
              <a:ext cx="19" cy="7"/>
            </a:xfrm>
            <a:custGeom>
              <a:avLst/>
              <a:gdLst/>
              <a:ahLst/>
              <a:cxnLst>
                <a:cxn ang="0">
                  <a:pos x="2" y="2"/>
                </a:cxn>
                <a:cxn ang="0">
                  <a:pos x="1" y="2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" y="7"/>
                </a:cxn>
                <a:cxn ang="0">
                  <a:pos x="2" y="7"/>
                </a:cxn>
                <a:cxn ang="0">
                  <a:pos x="16" y="6"/>
                </a:cxn>
                <a:cxn ang="0">
                  <a:pos x="18" y="6"/>
                </a:cxn>
                <a:cxn ang="0">
                  <a:pos x="19" y="5"/>
                </a:cxn>
                <a:cxn ang="0">
                  <a:pos x="19" y="2"/>
                </a:cxn>
                <a:cxn ang="0">
                  <a:pos x="18" y="0"/>
                </a:cxn>
                <a:cxn ang="0">
                  <a:pos x="16" y="0"/>
                </a:cxn>
                <a:cxn ang="0">
                  <a:pos x="2" y="2"/>
                </a:cxn>
              </a:cxnLst>
              <a:rect l="0" t="0" r="r" b="b"/>
              <a:pathLst>
                <a:path w="19" h="7">
                  <a:moveTo>
                    <a:pt x="2" y="2"/>
                  </a:moveTo>
                  <a:lnTo>
                    <a:pt x="1" y="2"/>
                  </a:lnTo>
                  <a:lnTo>
                    <a:pt x="0" y="3"/>
                  </a:lnTo>
                  <a:lnTo>
                    <a:pt x="0" y="6"/>
                  </a:lnTo>
                  <a:lnTo>
                    <a:pt x="1" y="7"/>
                  </a:lnTo>
                  <a:lnTo>
                    <a:pt x="2" y="7"/>
                  </a:lnTo>
                  <a:lnTo>
                    <a:pt x="16" y="6"/>
                  </a:lnTo>
                  <a:lnTo>
                    <a:pt x="18" y="6"/>
                  </a:lnTo>
                  <a:lnTo>
                    <a:pt x="19" y="5"/>
                  </a:lnTo>
                  <a:lnTo>
                    <a:pt x="19" y="2"/>
                  </a:lnTo>
                  <a:lnTo>
                    <a:pt x="18" y="0"/>
                  </a:lnTo>
                  <a:lnTo>
                    <a:pt x="16" y="0"/>
                  </a:lnTo>
                  <a:lnTo>
                    <a:pt x="2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6" name="Freeform 58"/>
            <p:cNvSpPr>
              <a:spLocks/>
            </p:cNvSpPr>
            <p:nvPr/>
          </p:nvSpPr>
          <p:spPr bwMode="auto">
            <a:xfrm>
              <a:off x="2337" y="1161"/>
              <a:ext cx="9" cy="1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1"/>
                </a:cxn>
                <a:cxn ang="0">
                  <a:pos x="6" y="1"/>
                </a:cxn>
                <a:cxn ang="0">
                  <a:pos x="5" y="0"/>
                </a:cxn>
                <a:cxn ang="0">
                  <a:pos x="1" y="0"/>
                </a:cxn>
                <a:cxn ang="0">
                  <a:pos x="1" y="1"/>
                </a:cxn>
                <a:cxn ang="0">
                  <a:pos x="0" y="3"/>
                </a:cxn>
                <a:cxn ang="0">
                  <a:pos x="0" y="4"/>
                </a:cxn>
                <a:cxn ang="0">
                  <a:pos x="1" y="134"/>
                </a:cxn>
                <a:cxn ang="0">
                  <a:pos x="1" y="137"/>
                </a:cxn>
                <a:cxn ang="0">
                  <a:pos x="2" y="137"/>
                </a:cxn>
                <a:cxn ang="0">
                  <a:pos x="4" y="138"/>
                </a:cxn>
                <a:cxn ang="0">
                  <a:pos x="8" y="138"/>
                </a:cxn>
                <a:cxn ang="0">
                  <a:pos x="8" y="137"/>
                </a:cxn>
                <a:cxn ang="0">
                  <a:pos x="9" y="135"/>
                </a:cxn>
                <a:cxn ang="0">
                  <a:pos x="9" y="134"/>
                </a:cxn>
                <a:cxn ang="0">
                  <a:pos x="8" y="4"/>
                </a:cxn>
              </a:cxnLst>
              <a:rect l="0" t="0" r="r" b="b"/>
              <a:pathLst>
                <a:path w="9" h="138">
                  <a:moveTo>
                    <a:pt x="8" y="4"/>
                  </a:moveTo>
                  <a:lnTo>
                    <a:pt x="8" y="1"/>
                  </a:lnTo>
                  <a:lnTo>
                    <a:pt x="6" y="1"/>
                  </a:lnTo>
                  <a:lnTo>
                    <a:pt x="5" y="0"/>
                  </a:lnTo>
                  <a:lnTo>
                    <a:pt x="1" y="0"/>
                  </a:lnTo>
                  <a:lnTo>
                    <a:pt x="1" y="1"/>
                  </a:lnTo>
                  <a:lnTo>
                    <a:pt x="0" y="3"/>
                  </a:lnTo>
                  <a:lnTo>
                    <a:pt x="0" y="4"/>
                  </a:lnTo>
                  <a:lnTo>
                    <a:pt x="1" y="134"/>
                  </a:lnTo>
                  <a:lnTo>
                    <a:pt x="1" y="137"/>
                  </a:lnTo>
                  <a:lnTo>
                    <a:pt x="2" y="137"/>
                  </a:lnTo>
                  <a:lnTo>
                    <a:pt x="4" y="138"/>
                  </a:lnTo>
                  <a:lnTo>
                    <a:pt x="8" y="138"/>
                  </a:lnTo>
                  <a:lnTo>
                    <a:pt x="8" y="137"/>
                  </a:lnTo>
                  <a:lnTo>
                    <a:pt x="9" y="135"/>
                  </a:lnTo>
                  <a:lnTo>
                    <a:pt x="9" y="13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" name="Freeform 59"/>
            <p:cNvSpPr>
              <a:spLocks/>
            </p:cNvSpPr>
            <p:nvPr/>
          </p:nvSpPr>
          <p:spPr bwMode="auto">
            <a:xfrm>
              <a:off x="2325" y="1259"/>
              <a:ext cx="32" cy="3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7" y="36"/>
                </a:cxn>
                <a:cxn ang="0">
                  <a:pos x="0" y="0"/>
                </a:cxn>
                <a:cxn ang="0">
                  <a:pos x="32" y="0"/>
                </a:cxn>
              </a:cxnLst>
              <a:rect l="0" t="0" r="r" b="b"/>
              <a:pathLst>
                <a:path w="32" h="36">
                  <a:moveTo>
                    <a:pt x="32" y="0"/>
                  </a:moveTo>
                  <a:lnTo>
                    <a:pt x="17" y="36"/>
                  </a:lnTo>
                  <a:lnTo>
                    <a:pt x="0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8" name="Freeform 60"/>
            <p:cNvSpPr>
              <a:spLocks/>
            </p:cNvSpPr>
            <p:nvPr/>
          </p:nvSpPr>
          <p:spPr bwMode="auto">
            <a:xfrm>
              <a:off x="2322" y="1255"/>
              <a:ext cx="39" cy="44"/>
            </a:xfrm>
            <a:custGeom>
              <a:avLst/>
              <a:gdLst/>
              <a:ahLst/>
              <a:cxnLst>
                <a:cxn ang="0">
                  <a:pos x="29" y="8"/>
                </a:cxn>
                <a:cxn ang="0">
                  <a:pos x="20" y="30"/>
                </a:cxn>
                <a:cxn ang="0">
                  <a:pos x="10" y="8"/>
                </a:cxn>
                <a:cxn ang="0">
                  <a:pos x="29" y="8"/>
                </a:cxn>
                <a:cxn ang="0">
                  <a:pos x="35" y="0"/>
                </a:cxn>
                <a:cxn ang="0">
                  <a:pos x="3" y="0"/>
                </a:cxn>
                <a:cxn ang="0">
                  <a:pos x="2" y="0"/>
                </a:cxn>
                <a:cxn ang="0">
                  <a:pos x="1" y="1"/>
                </a:cxn>
                <a:cxn ang="0">
                  <a:pos x="0" y="1"/>
                </a:cxn>
                <a:cxn ang="0">
                  <a:pos x="0" y="5"/>
                </a:cxn>
                <a:cxn ang="0">
                  <a:pos x="16" y="41"/>
                </a:cxn>
                <a:cxn ang="0">
                  <a:pos x="19" y="44"/>
                </a:cxn>
                <a:cxn ang="0">
                  <a:pos x="21" y="44"/>
                </a:cxn>
                <a:cxn ang="0">
                  <a:pos x="24" y="41"/>
                </a:cxn>
                <a:cxn ang="0">
                  <a:pos x="39" y="5"/>
                </a:cxn>
                <a:cxn ang="0">
                  <a:pos x="39" y="3"/>
                </a:cxn>
                <a:cxn ang="0">
                  <a:pos x="38" y="1"/>
                </a:cxn>
                <a:cxn ang="0">
                  <a:pos x="38" y="0"/>
                </a:cxn>
                <a:cxn ang="0">
                  <a:pos x="35" y="0"/>
                </a:cxn>
                <a:cxn ang="0">
                  <a:pos x="29" y="8"/>
                </a:cxn>
              </a:cxnLst>
              <a:rect l="0" t="0" r="r" b="b"/>
              <a:pathLst>
                <a:path w="39" h="44">
                  <a:moveTo>
                    <a:pt x="29" y="8"/>
                  </a:moveTo>
                  <a:lnTo>
                    <a:pt x="20" y="30"/>
                  </a:lnTo>
                  <a:lnTo>
                    <a:pt x="10" y="8"/>
                  </a:lnTo>
                  <a:lnTo>
                    <a:pt x="29" y="8"/>
                  </a:lnTo>
                  <a:lnTo>
                    <a:pt x="35" y="0"/>
                  </a:lnTo>
                  <a:lnTo>
                    <a:pt x="3" y="0"/>
                  </a:lnTo>
                  <a:lnTo>
                    <a:pt x="2" y="0"/>
                  </a:lnTo>
                  <a:lnTo>
                    <a:pt x="1" y="1"/>
                  </a:lnTo>
                  <a:lnTo>
                    <a:pt x="0" y="1"/>
                  </a:lnTo>
                  <a:lnTo>
                    <a:pt x="0" y="5"/>
                  </a:lnTo>
                  <a:lnTo>
                    <a:pt x="16" y="41"/>
                  </a:lnTo>
                  <a:lnTo>
                    <a:pt x="19" y="44"/>
                  </a:lnTo>
                  <a:lnTo>
                    <a:pt x="21" y="44"/>
                  </a:lnTo>
                  <a:lnTo>
                    <a:pt x="24" y="41"/>
                  </a:lnTo>
                  <a:lnTo>
                    <a:pt x="39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9" name="Freeform 61"/>
            <p:cNvSpPr>
              <a:spLocks/>
            </p:cNvSpPr>
            <p:nvPr/>
          </p:nvSpPr>
          <p:spPr bwMode="auto">
            <a:xfrm>
              <a:off x="2993" y="1154"/>
              <a:ext cx="7" cy="138"/>
            </a:xfrm>
            <a:custGeom>
              <a:avLst/>
              <a:gdLst/>
              <a:ahLst/>
              <a:cxnLst>
                <a:cxn ang="0">
                  <a:pos x="7" y="4"/>
                </a:cxn>
                <a:cxn ang="0">
                  <a:pos x="7" y="3"/>
                </a:cxn>
                <a:cxn ang="0">
                  <a:pos x="6" y="1"/>
                </a:cxn>
                <a:cxn ang="0">
                  <a:pos x="6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137"/>
                </a:cxn>
                <a:cxn ang="0">
                  <a:pos x="1" y="137"/>
                </a:cxn>
                <a:cxn ang="0">
                  <a:pos x="2" y="138"/>
                </a:cxn>
                <a:cxn ang="0">
                  <a:pos x="6" y="138"/>
                </a:cxn>
                <a:cxn ang="0">
                  <a:pos x="6" y="137"/>
                </a:cxn>
                <a:cxn ang="0">
                  <a:pos x="7" y="137"/>
                </a:cxn>
                <a:cxn ang="0">
                  <a:pos x="7" y="134"/>
                </a:cxn>
                <a:cxn ang="0">
                  <a:pos x="7" y="4"/>
                </a:cxn>
              </a:cxnLst>
              <a:rect l="0" t="0" r="r" b="b"/>
              <a:pathLst>
                <a:path w="7" h="138">
                  <a:moveTo>
                    <a:pt x="7" y="4"/>
                  </a:moveTo>
                  <a:lnTo>
                    <a:pt x="7" y="3"/>
                  </a:lnTo>
                  <a:lnTo>
                    <a:pt x="6" y="1"/>
                  </a:lnTo>
                  <a:lnTo>
                    <a:pt x="6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137"/>
                  </a:lnTo>
                  <a:lnTo>
                    <a:pt x="1" y="137"/>
                  </a:lnTo>
                  <a:lnTo>
                    <a:pt x="2" y="138"/>
                  </a:lnTo>
                  <a:lnTo>
                    <a:pt x="6" y="138"/>
                  </a:lnTo>
                  <a:lnTo>
                    <a:pt x="6" y="137"/>
                  </a:lnTo>
                  <a:lnTo>
                    <a:pt x="7" y="137"/>
                  </a:lnTo>
                  <a:lnTo>
                    <a:pt x="7" y="134"/>
                  </a:lnTo>
                  <a:lnTo>
                    <a:pt x="7" y="4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0" name="Freeform 62"/>
            <p:cNvSpPr>
              <a:spLocks/>
            </p:cNvSpPr>
            <p:nvPr/>
          </p:nvSpPr>
          <p:spPr bwMode="auto">
            <a:xfrm>
              <a:off x="2981" y="1252"/>
              <a:ext cx="32" cy="36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5" y="36"/>
                </a:cxn>
                <a:cxn ang="0">
                  <a:pos x="0" y="0"/>
                </a:cxn>
                <a:cxn ang="0">
                  <a:pos x="32" y="0"/>
                </a:cxn>
              </a:cxnLst>
              <a:rect l="0" t="0" r="r" b="b"/>
              <a:pathLst>
                <a:path w="32" h="36">
                  <a:moveTo>
                    <a:pt x="32" y="0"/>
                  </a:moveTo>
                  <a:lnTo>
                    <a:pt x="15" y="36"/>
                  </a:lnTo>
                  <a:lnTo>
                    <a:pt x="0" y="0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Freeform 63"/>
            <p:cNvSpPr>
              <a:spLocks/>
            </p:cNvSpPr>
            <p:nvPr/>
          </p:nvSpPr>
          <p:spPr bwMode="auto">
            <a:xfrm>
              <a:off x="2977" y="1247"/>
              <a:ext cx="40" cy="45"/>
            </a:xfrm>
            <a:custGeom>
              <a:avLst/>
              <a:gdLst/>
              <a:ahLst/>
              <a:cxnLst>
                <a:cxn ang="0">
                  <a:pos x="30" y="9"/>
                </a:cxn>
                <a:cxn ang="0">
                  <a:pos x="19" y="31"/>
                </a:cxn>
                <a:cxn ang="0">
                  <a:pos x="10" y="9"/>
                </a:cxn>
                <a:cxn ang="0">
                  <a:pos x="30" y="9"/>
                </a:cxn>
                <a:cxn ang="0">
                  <a:pos x="36" y="0"/>
                </a:cxn>
                <a:cxn ang="0">
                  <a:pos x="4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6"/>
                </a:cxn>
                <a:cxn ang="0">
                  <a:pos x="16" y="42"/>
                </a:cxn>
                <a:cxn ang="0">
                  <a:pos x="16" y="44"/>
                </a:cxn>
                <a:cxn ang="0">
                  <a:pos x="17" y="44"/>
                </a:cxn>
                <a:cxn ang="0">
                  <a:pos x="18" y="45"/>
                </a:cxn>
                <a:cxn ang="0">
                  <a:pos x="22" y="45"/>
                </a:cxn>
                <a:cxn ang="0">
                  <a:pos x="22" y="44"/>
                </a:cxn>
                <a:cxn ang="0">
                  <a:pos x="23" y="42"/>
                </a:cxn>
                <a:cxn ang="0">
                  <a:pos x="40" y="6"/>
                </a:cxn>
                <a:cxn ang="0">
                  <a:pos x="40" y="3"/>
                </a:cxn>
                <a:cxn ang="0">
                  <a:pos x="38" y="2"/>
                </a:cxn>
                <a:cxn ang="0">
                  <a:pos x="38" y="0"/>
                </a:cxn>
                <a:cxn ang="0">
                  <a:pos x="36" y="0"/>
                </a:cxn>
                <a:cxn ang="0">
                  <a:pos x="30" y="9"/>
                </a:cxn>
              </a:cxnLst>
              <a:rect l="0" t="0" r="r" b="b"/>
              <a:pathLst>
                <a:path w="40" h="45">
                  <a:moveTo>
                    <a:pt x="30" y="9"/>
                  </a:moveTo>
                  <a:lnTo>
                    <a:pt x="19" y="31"/>
                  </a:lnTo>
                  <a:lnTo>
                    <a:pt x="10" y="9"/>
                  </a:lnTo>
                  <a:lnTo>
                    <a:pt x="30" y="9"/>
                  </a:lnTo>
                  <a:lnTo>
                    <a:pt x="36" y="0"/>
                  </a:lnTo>
                  <a:lnTo>
                    <a:pt x="4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6"/>
                  </a:lnTo>
                  <a:lnTo>
                    <a:pt x="16" y="42"/>
                  </a:lnTo>
                  <a:lnTo>
                    <a:pt x="16" y="44"/>
                  </a:lnTo>
                  <a:lnTo>
                    <a:pt x="17" y="44"/>
                  </a:lnTo>
                  <a:lnTo>
                    <a:pt x="18" y="45"/>
                  </a:lnTo>
                  <a:lnTo>
                    <a:pt x="22" y="45"/>
                  </a:lnTo>
                  <a:lnTo>
                    <a:pt x="22" y="44"/>
                  </a:lnTo>
                  <a:lnTo>
                    <a:pt x="23" y="42"/>
                  </a:lnTo>
                  <a:lnTo>
                    <a:pt x="40" y="6"/>
                  </a:lnTo>
                  <a:lnTo>
                    <a:pt x="40" y="3"/>
                  </a:lnTo>
                  <a:lnTo>
                    <a:pt x="38" y="2"/>
                  </a:lnTo>
                  <a:lnTo>
                    <a:pt x="38" y="0"/>
                  </a:lnTo>
                  <a:lnTo>
                    <a:pt x="36" y="0"/>
                  </a:lnTo>
                  <a:lnTo>
                    <a:pt x="30" y="9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2" name="Freeform 64"/>
            <p:cNvSpPr>
              <a:spLocks/>
            </p:cNvSpPr>
            <p:nvPr/>
          </p:nvSpPr>
          <p:spPr bwMode="auto">
            <a:xfrm>
              <a:off x="3350" y="1141"/>
              <a:ext cx="8" cy="1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7" y="1"/>
                </a:cxn>
                <a:cxn ang="0">
                  <a:pos x="7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37"/>
                </a:cxn>
                <a:cxn ang="0">
                  <a:pos x="2" y="137"/>
                </a:cxn>
                <a:cxn ang="0">
                  <a:pos x="3" y="138"/>
                </a:cxn>
                <a:cxn ang="0">
                  <a:pos x="7" y="138"/>
                </a:cxn>
                <a:cxn ang="0">
                  <a:pos x="7" y="137"/>
                </a:cxn>
                <a:cxn ang="0">
                  <a:pos x="8" y="137"/>
                </a:cxn>
                <a:cxn ang="0">
                  <a:pos x="8" y="134"/>
                </a:cxn>
                <a:cxn ang="0">
                  <a:pos x="8" y="4"/>
                </a:cxn>
              </a:cxnLst>
              <a:rect l="0" t="0" r="r" b="b"/>
              <a:pathLst>
                <a:path w="8" h="138">
                  <a:moveTo>
                    <a:pt x="8" y="4"/>
                  </a:moveTo>
                  <a:lnTo>
                    <a:pt x="8" y="3"/>
                  </a:lnTo>
                  <a:lnTo>
                    <a:pt x="7" y="1"/>
                  </a:lnTo>
                  <a:lnTo>
                    <a:pt x="7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137"/>
                  </a:lnTo>
                  <a:lnTo>
                    <a:pt x="2" y="137"/>
                  </a:lnTo>
                  <a:lnTo>
                    <a:pt x="3" y="138"/>
                  </a:lnTo>
                  <a:lnTo>
                    <a:pt x="7" y="138"/>
                  </a:lnTo>
                  <a:lnTo>
                    <a:pt x="7" y="137"/>
                  </a:lnTo>
                  <a:lnTo>
                    <a:pt x="8" y="137"/>
                  </a:lnTo>
                  <a:lnTo>
                    <a:pt x="8" y="13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3" name="Freeform 65"/>
            <p:cNvSpPr>
              <a:spLocks/>
            </p:cNvSpPr>
            <p:nvPr/>
          </p:nvSpPr>
          <p:spPr bwMode="auto">
            <a:xfrm>
              <a:off x="3339" y="1237"/>
              <a:ext cx="32" cy="38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15" y="38"/>
                </a:cxn>
                <a:cxn ang="0">
                  <a:pos x="0" y="2"/>
                </a:cxn>
                <a:cxn ang="0">
                  <a:pos x="32" y="0"/>
                </a:cxn>
              </a:cxnLst>
              <a:rect l="0" t="0" r="r" b="b"/>
              <a:pathLst>
                <a:path w="32" h="38">
                  <a:moveTo>
                    <a:pt x="32" y="0"/>
                  </a:moveTo>
                  <a:lnTo>
                    <a:pt x="15" y="38"/>
                  </a:lnTo>
                  <a:lnTo>
                    <a:pt x="0" y="2"/>
                  </a:lnTo>
                  <a:lnTo>
                    <a:pt x="32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4" name="Freeform 66"/>
            <p:cNvSpPr>
              <a:spLocks/>
            </p:cNvSpPr>
            <p:nvPr/>
          </p:nvSpPr>
          <p:spPr bwMode="auto">
            <a:xfrm>
              <a:off x="3335" y="1233"/>
              <a:ext cx="39" cy="46"/>
            </a:xfrm>
            <a:custGeom>
              <a:avLst/>
              <a:gdLst/>
              <a:ahLst/>
              <a:cxnLst>
                <a:cxn ang="0">
                  <a:pos x="29" y="9"/>
                </a:cxn>
                <a:cxn ang="0">
                  <a:pos x="19" y="32"/>
                </a:cxn>
                <a:cxn ang="0">
                  <a:pos x="10" y="10"/>
                </a:cxn>
                <a:cxn ang="0">
                  <a:pos x="29" y="9"/>
                </a:cxn>
                <a:cxn ang="0">
                  <a:pos x="36" y="0"/>
                </a:cxn>
                <a:cxn ang="0">
                  <a:pos x="4" y="1"/>
                </a:cxn>
                <a:cxn ang="0">
                  <a:pos x="3" y="1"/>
                </a:cxn>
                <a:cxn ang="0">
                  <a:pos x="0" y="4"/>
                </a:cxn>
                <a:cxn ang="0">
                  <a:pos x="0" y="7"/>
                </a:cxn>
                <a:cxn ang="0">
                  <a:pos x="15" y="43"/>
                </a:cxn>
                <a:cxn ang="0">
                  <a:pos x="18" y="46"/>
                </a:cxn>
                <a:cxn ang="0">
                  <a:pos x="22" y="46"/>
                </a:cxn>
                <a:cxn ang="0">
                  <a:pos x="22" y="45"/>
                </a:cxn>
                <a:cxn ang="0">
                  <a:pos x="23" y="43"/>
                </a:cxn>
                <a:cxn ang="0">
                  <a:pos x="39" y="6"/>
                </a:cxn>
                <a:cxn ang="0">
                  <a:pos x="39" y="1"/>
                </a:cxn>
                <a:cxn ang="0">
                  <a:pos x="38" y="1"/>
                </a:cxn>
                <a:cxn ang="0">
                  <a:pos x="37" y="0"/>
                </a:cxn>
                <a:cxn ang="0">
                  <a:pos x="36" y="0"/>
                </a:cxn>
                <a:cxn ang="0">
                  <a:pos x="29" y="9"/>
                </a:cxn>
              </a:cxnLst>
              <a:rect l="0" t="0" r="r" b="b"/>
              <a:pathLst>
                <a:path w="39" h="46">
                  <a:moveTo>
                    <a:pt x="29" y="9"/>
                  </a:moveTo>
                  <a:lnTo>
                    <a:pt x="19" y="32"/>
                  </a:lnTo>
                  <a:lnTo>
                    <a:pt x="10" y="10"/>
                  </a:lnTo>
                  <a:lnTo>
                    <a:pt x="29" y="9"/>
                  </a:lnTo>
                  <a:lnTo>
                    <a:pt x="36" y="0"/>
                  </a:lnTo>
                  <a:lnTo>
                    <a:pt x="4" y="1"/>
                  </a:lnTo>
                  <a:lnTo>
                    <a:pt x="3" y="1"/>
                  </a:lnTo>
                  <a:lnTo>
                    <a:pt x="0" y="4"/>
                  </a:lnTo>
                  <a:lnTo>
                    <a:pt x="0" y="7"/>
                  </a:lnTo>
                  <a:lnTo>
                    <a:pt x="15" y="43"/>
                  </a:lnTo>
                  <a:lnTo>
                    <a:pt x="18" y="46"/>
                  </a:lnTo>
                  <a:lnTo>
                    <a:pt x="22" y="46"/>
                  </a:lnTo>
                  <a:lnTo>
                    <a:pt x="22" y="45"/>
                  </a:lnTo>
                  <a:lnTo>
                    <a:pt x="23" y="43"/>
                  </a:lnTo>
                  <a:lnTo>
                    <a:pt x="39" y="6"/>
                  </a:lnTo>
                  <a:lnTo>
                    <a:pt x="39" y="1"/>
                  </a:lnTo>
                  <a:lnTo>
                    <a:pt x="38" y="1"/>
                  </a:lnTo>
                  <a:lnTo>
                    <a:pt x="37" y="0"/>
                  </a:lnTo>
                  <a:lnTo>
                    <a:pt x="36" y="0"/>
                  </a:lnTo>
                  <a:lnTo>
                    <a:pt x="29" y="9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5" name="Freeform 67"/>
            <p:cNvSpPr>
              <a:spLocks/>
            </p:cNvSpPr>
            <p:nvPr/>
          </p:nvSpPr>
          <p:spPr bwMode="auto">
            <a:xfrm>
              <a:off x="3713" y="1148"/>
              <a:ext cx="8" cy="138"/>
            </a:xfrm>
            <a:custGeom>
              <a:avLst/>
              <a:gdLst/>
              <a:ahLst/>
              <a:cxnLst>
                <a:cxn ang="0">
                  <a:pos x="8" y="4"/>
                </a:cxn>
                <a:cxn ang="0">
                  <a:pos x="8" y="3"/>
                </a:cxn>
                <a:cxn ang="0">
                  <a:pos x="6" y="2"/>
                </a:cxn>
                <a:cxn ang="0">
                  <a:pos x="6" y="0"/>
                </a:cxn>
                <a:cxn ang="0">
                  <a:pos x="3" y="0"/>
                </a:cxn>
                <a:cxn ang="0">
                  <a:pos x="0" y="3"/>
                </a:cxn>
                <a:cxn ang="0">
                  <a:pos x="0" y="137"/>
                </a:cxn>
                <a:cxn ang="0">
                  <a:pos x="1" y="137"/>
                </a:cxn>
                <a:cxn ang="0">
                  <a:pos x="3" y="138"/>
                </a:cxn>
                <a:cxn ang="0">
                  <a:pos x="6" y="138"/>
                </a:cxn>
                <a:cxn ang="0">
                  <a:pos x="6" y="137"/>
                </a:cxn>
                <a:cxn ang="0">
                  <a:pos x="8" y="137"/>
                </a:cxn>
                <a:cxn ang="0">
                  <a:pos x="8" y="134"/>
                </a:cxn>
                <a:cxn ang="0">
                  <a:pos x="8" y="4"/>
                </a:cxn>
              </a:cxnLst>
              <a:rect l="0" t="0" r="r" b="b"/>
              <a:pathLst>
                <a:path w="8" h="138">
                  <a:moveTo>
                    <a:pt x="8" y="4"/>
                  </a:moveTo>
                  <a:lnTo>
                    <a:pt x="8" y="3"/>
                  </a:lnTo>
                  <a:lnTo>
                    <a:pt x="6" y="2"/>
                  </a:lnTo>
                  <a:lnTo>
                    <a:pt x="6" y="0"/>
                  </a:lnTo>
                  <a:lnTo>
                    <a:pt x="3" y="0"/>
                  </a:lnTo>
                  <a:lnTo>
                    <a:pt x="0" y="3"/>
                  </a:lnTo>
                  <a:lnTo>
                    <a:pt x="0" y="137"/>
                  </a:lnTo>
                  <a:lnTo>
                    <a:pt x="1" y="137"/>
                  </a:lnTo>
                  <a:lnTo>
                    <a:pt x="3" y="138"/>
                  </a:lnTo>
                  <a:lnTo>
                    <a:pt x="6" y="138"/>
                  </a:lnTo>
                  <a:lnTo>
                    <a:pt x="6" y="137"/>
                  </a:lnTo>
                  <a:lnTo>
                    <a:pt x="8" y="137"/>
                  </a:lnTo>
                  <a:lnTo>
                    <a:pt x="8" y="134"/>
                  </a:lnTo>
                  <a:lnTo>
                    <a:pt x="8" y="4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6" name="Freeform 68"/>
            <p:cNvSpPr>
              <a:spLocks/>
            </p:cNvSpPr>
            <p:nvPr/>
          </p:nvSpPr>
          <p:spPr bwMode="auto">
            <a:xfrm>
              <a:off x="3702" y="1246"/>
              <a:ext cx="31" cy="36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15" y="36"/>
                </a:cxn>
                <a:cxn ang="0">
                  <a:pos x="0" y="0"/>
                </a:cxn>
                <a:cxn ang="0">
                  <a:pos x="31" y="0"/>
                </a:cxn>
              </a:cxnLst>
              <a:rect l="0" t="0" r="r" b="b"/>
              <a:pathLst>
                <a:path w="31" h="36">
                  <a:moveTo>
                    <a:pt x="31" y="0"/>
                  </a:moveTo>
                  <a:lnTo>
                    <a:pt x="15" y="36"/>
                  </a:lnTo>
                  <a:lnTo>
                    <a:pt x="0" y="0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7" name="Freeform 69"/>
            <p:cNvSpPr>
              <a:spLocks/>
            </p:cNvSpPr>
            <p:nvPr/>
          </p:nvSpPr>
          <p:spPr bwMode="auto">
            <a:xfrm>
              <a:off x="3698" y="1242"/>
              <a:ext cx="39" cy="44"/>
            </a:xfrm>
            <a:custGeom>
              <a:avLst/>
              <a:gdLst/>
              <a:ahLst/>
              <a:cxnLst>
                <a:cxn ang="0">
                  <a:pos x="29" y="8"/>
                </a:cxn>
                <a:cxn ang="0">
                  <a:pos x="19" y="30"/>
                </a:cxn>
                <a:cxn ang="0">
                  <a:pos x="10" y="8"/>
                </a:cxn>
                <a:cxn ang="0">
                  <a:pos x="29" y="8"/>
                </a:cxn>
                <a:cxn ang="0">
                  <a:pos x="35" y="0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0" y="3"/>
                </a:cxn>
                <a:cxn ang="0">
                  <a:pos x="0" y="5"/>
                </a:cxn>
                <a:cxn ang="0">
                  <a:pos x="15" y="41"/>
                </a:cxn>
                <a:cxn ang="0">
                  <a:pos x="15" y="43"/>
                </a:cxn>
                <a:cxn ang="0">
                  <a:pos x="16" y="43"/>
                </a:cxn>
                <a:cxn ang="0">
                  <a:pos x="18" y="44"/>
                </a:cxn>
                <a:cxn ang="0">
                  <a:pos x="21" y="44"/>
                </a:cxn>
                <a:cxn ang="0">
                  <a:pos x="21" y="43"/>
                </a:cxn>
                <a:cxn ang="0">
                  <a:pos x="23" y="41"/>
                </a:cxn>
                <a:cxn ang="0">
                  <a:pos x="39" y="5"/>
                </a:cxn>
                <a:cxn ang="0">
                  <a:pos x="39" y="3"/>
                </a:cxn>
                <a:cxn ang="0">
                  <a:pos x="38" y="1"/>
                </a:cxn>
                <a:cxn ang="0">
                  <a:pos x="38" y="0"/>
                </a:cxn>
                <a:cxn ang="0">
                  <a:pos x="35" y="0"/>
                </a:cxn>
                <a:cxn ang="0">
                  <a:pos x="29" y="8"/>
                </a:cxn>
              </a:cxnLst>
              <a:rect l="0" t="0" r="r" b="b"/>
              <a:pathLst>
                <a:path w="39" h="44">
                  <a:moveTo>
                    <a:pt x="29" y="8"/>
                  </a:moveTo>
                  <a:lnTo>
                    <a:pt x="19" y="30"/>
                  </a:lnTo>
                  <a:lnTo>
                    <a:pt x="10" y="8"/>
                  </a:lnTo>
                  <a:lnTo>
                    <a:pt x="29" y="8"/>
                  </a:lnTo>
                  <a:lnTo>
                    <a:pt x="35" y="0"/>
                  </a:lnTo>
                  <a:lnTo>
                    <a:pt x="4" y="0"/>
                  </a:lnTo>
                  <a:lnTo>
                    <a:pt x="2" y="0"/>
                  </a:lnTo>
                  <a:lnTo>
                    <a:pt x="0" y="3"/>
                  </a:lnTo>
                  <a:lnTo>
                    <a:pt x="0" y="5"/>
                  </a:lnTo>
                  <a:lnTo>
                    <a:pt x="15" y="41"/>
                  </a:lnTo>
                  <a:lnTo>
                    <a:pt x="15" y="43"/>
                  </a:lnTo>
                  <a:lnTo>
                    <a:pt x="16" y="43"/>
                  </a:lnTo>
                  <a:lnTo>
                    <a:pt x="18" y="44"/>
                  </a:lnTo>
                  <a:lnTo>
                    <a:pt x="21" y="44"/>
                  </a:lnTo>
                  <a:lnTo>
                    <a:pt x="21" y="43"/>
                  </a:lnTo>
                  <a:lnTo>
                    <a:pt x="23" y="41"/>
                  </a:lnTo>
                  <a:lnTo>
                    <a:pt x="39" y="5"/>
                  </a:lnTo>
                  <a:lnTo>
                    <a:pt x="39" y="3"/>
                  </a:lnTo>
                  <a:lnTo>
                    <a:pt x="38" y="1"/>
                  </a:lnTo>
                  <a:lnTo>
                    <a:pt x="38" y="0"/>
                  </a:lnTo>
                  <a:lnTo>
                    <a:pt x="35" y="0"/>
                  </a:lnTo>
                  <a:lnTo>
                    <a:pt x="29" y="8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68" name="Rectangle 70"/>
            <p:cNvSpPr>
              <a:spLocks noChangeArrowheads="1"/>
            </p:cNvSpPr>
            <p:nvPr/>
          </p:nvSpPr>
          <p:spPr bwMode="auto">
            <a:xfrm>
              <a:off x="3036" y="1511"/>
              <a:ext cx="292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Times New Roman" pitchFamily="18" charset="0"/>
                </a:rPr>
                <a:t>352 MHz 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69" name="Rectangle 71"/>
            <p:cNvSpPr>
              <a:spLocks noChangeArrowheads="1"/>
            </p:cNvSpPr>
            <p:nvPr/>
          </p:nvSpPr>
          <p:spPr bwMode="auto">
            <a:xfrm>
              <a:off x="3427" y="1515"/>
              <a:ext cx="274" cy="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900">
                  <a:solidFill>
                    <a:srgbClr val="000000"/>
                  </a:solidFill>
                  <a:latin typeface="Times New Roman" pitchFamily="18" charset="0"/>
                </a:rPr>
                <a:t>704 MHz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  <p:sp>
          <p:nvSpPr>
            <p:cNvPr id="70" name="Freeform 72"/>
            <p:cNvSpPr>
              <a:spLocks/>
            </p:cNvSpPr>
            <p:nvPr/>
          </p:nvSpPr>
          <p:spPr bwMode="auto">
            <a:xfrm>
              <a:off x="1933" y="1641"/>
              <a:ext cx="1765" cy="5"/>
            </a:xfrm>
            <a:custGeom>
              <a:avLst/>
              <a:gdLst/>
              <a:ahLst/>
              <a:cxnLst>
                <a:cxn ang="0">
                  <a:pos x="3" y="0"/>
                </a:cxn>
                <a:cxn ang="0">
                  <a:pos x="2" y="0"/>
                </a:cxn>
                <a:cxn ang="0">
                  <a:pos x="2" y="1"/>
                </a:cxn>
                <a:cxn ang="0">
                  <a:pos x="0" y="1"/>
                </a:cxn>
                <a:cxn ang="0">
                  <a:pos x="0" y="4"/>
                </a:cxn>
                <a:cxn ang="0">
                  <a:pos x="2" y="4"/>
                </a:cxn>
                <a:cxn ang="0">
                  <a:pos x="2" y="5"/>
                </a:cxn>
                <a:cxn ang="0">
                  <a:pos x="1764" y="5"/>
                </a:cxn>
                <a:cxn ang="0">
                  <a:pos x="1764" y="4"/>
                </a:cxn>
                <a:cxn ang="0">
                  <a:pos x="1765" y="4"/>
                </a:cxn>
                <a:cxn ang="0">
                  <a:pos x="1765" y="1"/>
                </a:cxn>
                <a:cxn ang="0">
                  <a:pos x="1764" y="1"/>
                </a:cxn>
                <a:cxn ang="0">
                  <a:pos x="1764" y="0"/>
                </a:cxn>
                <a:cxn ang="0">
                  <a:pos x="1762" y="0"/>
                </a:cxn>
                <a:cxn ang="0">
                  <a:pos x="3" y="0"/>
                </a:cxn>
              </a:cxnLst>
              <a:rect l="0" t="0" r="r" b="b"/>
              <a:pathLst>
                <a:path w="1765" h="5">
                  <a:moveTo>
                    <a:pt x="3" y="0"/>
                  </a:moveTo>
                  <a:lnTo>
                    <a:pt x="2" y="0"/>
                  </a:lnTo>
                  <a:lnTo>
                    <a:pt x="2" y="1"/>
                  </a:lnTo>
                  <a:lnTo>
                    <a:pt x="0" y="1"/>
                  </a:lnTo>
                  <a:lnTo>
                    <a:pt x="0" y="4"/>
                  </a:lnTo>
                  <a:lnTo>
                    <a:pt x="2" y="4"/>
                  </a:lnTo>
                  <a:lnTo>
                    <a:pt x="2" y="5"/>
                  </a:lnTo>
                  <a:lnTo>
                    <a:pt x="1764" y="5"/>
                  </a:lnTo>
                  <a:lnTo>
                    <a:pt x="1764" y="4"/>
                  </a:lnTo>
                  <a:lnTo>
                    <a:pt x="1765" y="4"/>
                  </a:lnTo>
                  <a:lnTo>
                    <a:pt x="1765" y="1"/>
                  </a:lnTo>
                  <a:lnTo>
                    <a:pt x="1764" y="1"/>
                  </a:lnTo>
                  <a:lnTo>
                    <a:pt x="1764" y="0"/>
                  </a:lnTo>
                  <a:lnTo>
                    <a:pt x="1762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1" name="Freeform 73"/>
            <p:cNvSpPr>
              <a:spLocks/>
            </p:cNvSpPr>
            <p:nvPr/>
          </p:nvSpPr>
          <p:spPr bwMode="auto">
            <a:xfrm>
              <a:off x="1936" y="1629"/>
              <a:ext cx="23" cy="27"/>
            </a:xfrm>
            <a:custGeom>
              <a:avLst/>
              <a:gdLst/>
              <a:ahLst/>
              <a:cxnLst>
                <a:cxn ang="0">
                  <a:pos x="23" y="0"/>
                </a:cxn>
                <a:cxn ang="0">
                  <a:pos x="0" y="15"/>
                </a:cxn>
                <a:cxn ang="0">
                  <a:pos x="23" y="27"/>
                </a:cxn>
                <a:cxn ang="0">
                  <a:pos x="11" y="15"/>
                </a:cxn>
                <a:cxn ang="0">
                  <a:pos x="23" y="0"/>
                </a:cxn>
              </a:cxnLst>
              <a:rect l="0" t="0" r="r" b="b"/>
              <a:pathLst>
                <a:path w="23" h="27">
                  <a:moveTo>
                    <a:pt x="23" y="0"/>
                  </a:moveTo>
                  <a:lnTo>
                    <a:pt x="0" y="15"/>
                  </a:lnTo>
                  <a:lnTo>
                    <a:pt x="23" y="27"/>
                  </a:lnTo>
                  <a:lnTo>
                    <a:pt x="11" y="15"/>
                  </a:lnTo>
                  <a:lnTo>
                    <a:pt x="23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2" name="Freeform 74"/>
            <p:cNvSpPr>
              <a:spLocks/>
            </p:cNvSpPr>
            <p:nvPr/>
          </p:nvSpPr>
          <p:spPr bwMode="auto">
            <a:xfrm>
              <a:off x="1933" y="1626"/>
              <a:ext cx="28" cy="33"/>
            </a:xfrm>
            <a:custGeom>
              <a:avLst/>
              <a:gdLst/>
              <a:ahLst/>
              <a:cxnLst>
                <a:cxn ang="0">
                  <a:pos x="27" y="5"/>
                </a:cxn>
                <a:cxn ang="0">
                  <a:pos x="28" y="5"/>
                </a:cxn>
                <a:cxn ang="0">
                  <a:pos x="28" y="2"/>
                </a:cxn>
                <a:cxn ang="0">
                  <a:pos x="27" y="2"/>
                </a:cxn>
                <a:cxn ang="0">
                  <a:pos x="27" y="0"/>
                </a:cxn>
                <a:cxn ang="0">
                  <a:pos x="25" y="0"/>
                </a:cxn>
                <a:cxn ang="0">
                  <a:pos x="2" y="15"/>
                </a:cxn>
                <a:cxn ang="0">
                  <a:pos x="2" y="16"/>
                </a:cxn>
                <a:cxn ang="0">
                  <a:pos x="0" y="16"/>
                </a:cxn>
                <a:cxn ang="0">
                  <a:pos x="0" y="19"/>
                </a:cxn>
                <a:cxn ang="0">
                  <a:pos x="2" y="19"/>
                </a:cxn>
                <a:cxn ang="0">
                  <a:pos x="2" y="20"/>
                </a:cxn>
                <a:cxn ang="0">
                  <a:pos x="25" y="33"/>
                </a:cxn>
                <a:cxn ang="0">
                  <a:pos x="27" y="33"/>
                </a:cxn>
                <a:cxn ang="0">
                  <a:pos x="28" y="32"/>
                </a:cxn>
                <a:cxn ang="0">
                  <a:pos x="28" y="29"/>
                </a:cxn>
                <a:cxn ang="0">
                  <a:pos x="27" y="29"/>
                </a:cxn>
                <a:cxn ang="0">
                  <a:pos x="18" y="18"/>
                </a:cxn>
                <a:cxn ang="0">
                  <a:pos x="27" y="5"/>
                </a:cxn>
                <a:cxn ang="0">
                  <a:pos x="13" y="15"/>
                </a:cxn>
                <a:cxn ang="0">
                  <a:pos x="13" y="16"/>
                </a:cxn>
                <a:cxn ang="0">
                  <a:pos x="12" y="16"/>
                </a:cxn>
                <a:cxn ang="0">
                  <a:pos x="12" y="19"/>
                </a:cxn>
                <a:cxn ang="0">
                  <a:pos x="13" y="19"/>
                </a:cxn>
                <a:cxn ang="0">
                  <a:pos x="13" y="20"/>
                </a:cxn>
                <a:cxn ang="0">
                  <a:pos x="8" y="18"/>
                </a:cxn>
                <a:cxn ang="0">
                  <a:pos x="13" y="15"/>
                </a:cxn>
                <a:cxn ang="0">
                  <a:pos x="27" y="5"/>
                </a:cxn>
              </a:cxnLst>
              <a:rect l="0" t="0" r="r" b="b"/>
              <a:pathLst>
                <a:path w="28" h="33">
                  <a:moveTo>
                    <a:pt x="27" y="5"/>
                  </a:moveTo>
                  <a:lnTo>
                    <a:pt x="28" y="5"/>
                  </a:lnTo>
                  <a:lnTo>
                    <a:pt x="28" y="2"/>
                  </a:lnTo>
                  <a:lnTo>
                    <a:pt x="27" y="2"/>
                  </a:lnTo>
                  <a:lnTo>
                    <a:pt x="27" y="0"/>
                  </a:lnTo>
                  <a:lnTo>
                    <a:pt x="25" y="0"/>
                  </a:lnTo>
                  <a:lnTo>
                    <a:pt x="2" y="15"/>
                  </a:lnTo>
                  <a:lnTo>
                    <a:pt x="2" y="16"/>
                  </a:lnTo>
                  <a:lnTo>
                    <a:pt x="0" y="16"/>
                  </a:lnTo>
                  <a:lnTo>
                    <a:pt x="0" y="19"/>
                  </a:lnTo>
                  <a:lnTo>
                    <a:pt x="2" y="19"/>
                  </a:lnTo>
                  <a:lnTo>
                    <a:pt x="2" y="20"/>
                  </a:lnTo>
                  <a:lnTo>
                    <a:pt x="25" y="33"/>
                  </a:lnTo>
                  <a:lnTo>
                    <a:pt x="27" y="33"/>
                  </a:lnTo>
                  <a:lnTo>
                    <a:pt x="28" y="32"/>
                  </a:lnTo>
                  <a:lnTo>
                    <a:pt x="28" y="29"/>
                  </a:lnTo>
                  <a:lnTo>
                    <a:pt x="27" y="29"/>
                  </a:lnTo>
                  <a:lnTo>
                    <a:pt x="18" y="18"/>
                  </a:lnTo>
                  <a:lnTo>
                    <a:pt x="27" y="5"/>
                  </a:lnTo>
                  <a:lnTo>
                    <a:pt x="13" y="15"/>
                  </a:lnTo>
                  <a:lnTo>
                    <a:pt x="13" y="16"/>
                  </a:lnTo>
                  <a:lnTo>
                    <a:pt x="12" y="16"/>
                  </a:lnTo>
                  <a:lnTo>
                    <a:pt x="12" y="19"/>
                  </a:lnTo>
                  <a:lnTo>
                    <a:pt x="13" y="19"/>
                  </a:lnTo>
                  <a:lnTo>
                    <a:pt x="13" y="20"/>
                  </a:lnTo>
                  <a:lnTo>
                    <a:pt x="8" y="18"/>
                  </a:lnTo>
                  <a:lnTo>
                    <a:pt x="13" y="15"/>
                  </a:lnTo>
                  <a:lnTo>
                    <a:pt x="27" y="5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3" name="Freeform 75"/>
            <p:cNvSpPr>
              <a:spLocks/>
            </p:cNvSpPr>
            <p:nvPr/>
          </p:nvSpPr>
          <p:spPr bwMode="auto">
            <a:xfrm>
              <a:off x="1933" y="1626"/>
              <a:ext cx="5" cy="33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2" y="0"/>
                </a:cxn>
                <a:cxn ang="0">
                  <a:pos x="2" y="2"/>
                </a:cxn>
                <a:cxn ang="0">
                  <a:pos x="0" y="2"/>
                </a:cxn>
                <a:cxn ang="0">
                  <a:pos x="0" y="32"/>
                </a:cxn>
                <a:cxn ang="0">
                  <a:pos x="2" y="32"/>
                </a:cxn>
                <a:cxn ang="0">
                  <a:pos x="2" y="33"/>
                </a:cxn>
                <a:cxn ang="0">
                  <a:pos x="4" y="33"/>
                </a:cxn>
                <a:cxn ang="0">
                  <a:pos x="4" y="32"/>
                </a:cxn>
                <a:cxn ang="0">
                  <a:pos x="5" y="32"/>
                </a:cxn>
                <a:cxn ang="0">
                  <a:pos x="5" y="30"/>
                </a:cxn>
                <a:cxn ang="0">
                  <a:pos x="5" y="3"/>
                </a:cxn>
              </a:cxnLst>
              <a:rect l="0" t="0" r="r" b="b"/>
              <a:pathLst>
                <a:path w="5" h="33">
                  <a:moveTo>
                    <a:pt x="5" y="3"/>
                  </a:moveTo>
                  <a:lnTo>
                    <a:pt x="5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2" y="0"/>
                  </a:lnTo>
                  <a:lnTo>
                    <a:pt x="2" y="2"/>
                  </a:lnTo>
                  <a:lnTo>
                    <a:pt x="0" y="2"/>
                  </a:lnTo>
                  <a:lnTo>
                    <a:pt x="0" y="32"/>
                  </a:lnTo>
                  <a:lnTo>
                    <a:pt x="2" y="32"/>
                  </a:lnTo>
                  <a:lnTo>
                    <a:pt x="2" y="33"/>
                  </a:lnTo>
                  <a:lnTo>
                    <a:pt x="4" y="33"/>
                  </a:lnTo>
                  <a:lnTo>
                    <a:pt x="4" y="32"/>
                  </a:lnTo>
                  <a:lnTo>
                    <a:pt x="5" y="32"/>
                  </a:lnTo>
                  <a:lnTo>
                    <a:pt x="5" y="3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4" name="Freeform 76"/>
            <p:cNvSpPr>
              <a:spLocks/>
            </p:cNvSpPr>
            <p:nvPr/>
          </p:nvSpPr>
          <p:spPr bwMode="auto">
            <a:xfrm>
              <a:off x="3671" y="1629"/>
              <a:ext cx="24" cy="2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" y="15"/>
                </a:cxn>
                <a:cxn ang="0">
                  <a:pos x="0" y="27"/>
                </a:cxn>
                <a:cxn ang="0">
                  <a:pos x="13" y="15"/>
                </a:cxn>
                <a:cxn ang="0">
                  <a:pos x="0" y="0"/>
                </a:cxn>
              </a:cxnLst>
              <a:rect l="0" t="0" r="r" b="b"/>
              <a:pathLst>
                <a:path w="24" h="27">
                  <a:moveTo>
                    <a:pt x="0" y="0"/>
                  </a:moveTo>
                  <a:lnTo>
                    <a:pt x="24" y="15"/>
                  </a:lnTo>
                  <a:lnTo>
                    <a:pt x="0" y="27"/>
                  </a:lnTo>
                  <a:lnTo>
                    <a:pt x="13" y="1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5" name="Freeform 77"/>
            <p:cNvSpPr>
              <a:spLocks/>
            </p:cNvSpPr>
            <p:nvPr/>
          </p:nvSpPr>
          <p:spPr bwMode="auto">
            <a:xfrm>
              <a:off x="3669" y="1626"/>
              <a:ext cx="29" cy="33"/>
            </a:xfrm>
            <a:custGeom>
              <a:avLst/>
              <a:gdLst/>
              <a:ahLst/>
              <a:cxnLst>
                <a:cxn ang="0">
                  <a:pos x="16" y="15"/>
                </a:cxn>
                <a:cxn ang="0">
                  <a:pos x="21" y="18"/>
                </a:cxn>
                <a:cxn ang="0">
                  <a:pos x="17" y="19"/>
                </a:cxn>
                <a:cxn ang="0">
                  <a:pos x="16" y="19"/>
                </a:cxn>
                <a:cxn ang="0">
                  <a:pos x="17" y="19"/>
                </a:cxn>
                <a:cxn ang="0">
                  <a:pos x="17" y="16"/>
                </a:cxn>
                <a:cxn ang="0">
                  <a:pos x="16" y="16"/>
                </a:cxn>
                <a:cxn ang="0">
                  <a:pos x="16" y="15"/>
                </a:cxn>
                <a:cxn ang="0">
                  <a:pos x="1" y="5"/>
                </a:cxn>
                <a:cxn ang="0">
                  <a:pos x="11" y="18"/>
                </a:cxn>
                <a:cxn ang="0">
                  <a:pos x="1" y="29"/>
                </a:cxn>
                <a:cxn ang="0">
                  <a:pos x="0" y="29"/>
                </a:cxn>
                <a:cxn ang="0">
                  <a:pos x="0" y="32"/>
                </a:cxn>
                <a:cxn ang="0">
                  <a:pos x="1" y="33"/>
                </a:cxn>
                <a:cxn ang="0">
                  <a:pos x="3" y="33"/>
                </a:cxn>
                <a:cxn ang="0">
                  <a:pos x="28" y="20"/>
                </a:cxn>
                <a:cxn ang="0">
                  <a:pos x="28" y="19"/>
                </a:cxn>
                <a:cxn ang="0">
                  <a:pos x="29" y="19"/>
                </a:cxn>
                <a:cxn ang="0">
                  <a:pos x="29" y="16"/>
                </a:cxn>
                <a:cxn ang="0">
                  <a:pos x="28" y="16"/>
                </a:cxn>
                <a:cxn ang="0">
                  <a:pos x="28" y="15"/>
                </a:cxn>
                <a:cxn ang="0">
                  <a:pos x="3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5"/>
                </a:cxn>
                <a:cxn ang="0">
                  <a:pos x="1" y="5"/>
                </a:cxn>
                <a:cxn ang="0">
                  <a:pos x="16" y="15"/>
                </a:cxn>
              </a:cxnLst>
              <a:rect l="0" t="0" r="r" b="b"/>
              <a:pathLst>
                <a:path w="29" h="33">
                  <a:moveTo>
                    <a:pt x="16" y="15"/>
                  </a:moveTo>
                  <a:lnTo>
                    <a:pt x="21" y="18"/>
                  </a:lnTo>
                  <a:lnTo>
                    <a:pt x="17" y="19"/>
                  </a:lnTo>
                  <a:lnTo>
                    <a:pt x="16" y="19"/>
                  </a:lnTo>
                  <a:lnTo>
                    <a:pt x="17" y="19"/>
                  </a:lnTo>
                  <a:lnTo>
                    <a:pt x="17" y="16"/>
                  </a:lnTo>
                  <a:lnTo>
                    <a:pt x="16" y="16"/>
                  </a:lnTo>
                  <a:lnTo>
                    <a:pt x="16" y="15"/>
                  </a:lnTo>
                  <a:lnTo>
                    <a:pt x="1" y="5"/>
                  </a:lnTo>
                  <a:lnTo>
                    <a:pt x="11" y="18"/>
                  </a:lnTo>
                  <a:lnTo>
                    <a:pt x="1" y="29"/>
                  </a:lnTo>
                  <a:lnTo>
                    <a:pt x="0" y="29"/>
                  </a:lnTo>
                  <a:lnTo>
                    <a:pt x="0" y="32"/>
                  </a:lnTo>
                  <a:lnTo>
                    <a:pt x="1" y="33"/>
                  </a:lnTo>
                  <a:lnTo>
                    <a:pt x="3" y="33"/>
                  </a:lnTo>
                  <a:lnTo>
                    <a:pt x="28" y="20"/>
                  </a:lnTo>
                  <a:lnTo>
                    <a:pt x="28" y="19"/>
                  </a:lnTo>
                  <a:lnTo>
                    <a:pt x="29" y="19"/>
                  </a:lnTo>
                  <a:lnTo>
                    <a:pt x="29" y="16"/>
                  </a:lnTo>
                  <a:lnTo>
                    <a:pt x="28" y="16"/>
                  </a:lnTo>
                  <a:lnTo>
                    <a:pt x="28" y="15"/>
                  </a:lnTo>
                  <a:lnTo>
                    <a:pt x="3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5"/>
                  </a:lnTo>
                  <a:lnTo>
                    <a:pt x="1" y="5"/>
                  </a:lnTo>
                  <a:lnTo>
                    <a:pt x="16" y="15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6" name="Freeform 78"/>
            <p:cNvSpPr>
              <a:spLocks/>
            </p:cNvSpPr>
            <p:nvPr/>
          </p:nvSpPr>
          <p:spPr bwMode="auto">
            <a:xfrm>
              <a:off x="3693" y="1626"/>
              <a:ext cx="5" cy="33"/>
            </a:xfrm>
            <a:custGeom>
              <a:avLst/>
              <a:gdLst/>
              <a:ahLst/>
              <a:cxnLst>
                <a:cxn ang="0">
                  <a:pos x="5" y="3"/>
                </a:cxn>
                <a:cxn ang="0">
                  <a:pos x="5" y="2"/>
                </a:cxn>
                <a:cxn ang="0">
                  <a:pos x="4" y="2"/>
                </a:cxn>
                <a:cxn ang="0">
                  <a:pos x="4" y="0"/>
                </a:cxn>
                <a:cxn ang="0">
                  <a:pos x="1" y="0"/>
                </a:cxn>
                <a:cxn ang="0">
                  <a:pos x="1" y="2"/>
                </a:cxn>
                <a:cxn ang="0">
                  <a:pos x="0" y="2"/>
                </a:cxn>
                <a:cxn ang="0">
                  <a:pos x="0" y="32"/>
                </a:cxn>
                <a:cxn ang="0">
                  <a:pos x="1" y="32"/>
                </a:cxn>
                <a:cxn ang="0">
                  <a:pos x="1" y="33"/>
                </a:cxn>
                <a:cxn ang="0">
                  <a:pos x="4" y="33"/>
                </a:cxn>
                <a:cxn ang="0">
                  <a:pos x="4" y="32"/>
                </a:cxn>
                <a:cxn ang="0">
                  <a:pos x="5" y="32"/>
                </a:cxn>
                <a:cxn ang="0">
                  <a:pos x="5" y="30"/>
                </a:cxn>
                <a:cxn ang="0">
                  <a:pos x="5" y="3"/>
                </a:cxn>
              </a:cxnLst>
              <a:rect l="0" t="0" r="r" b="b"/>
              <a:pathLst>
                <a:path w="5" h="33">
                  <a:moveTo>
                    <a:pt x="5" y="3"/>
                  </a:moveTo>
                  <a:lnTo>
                    <a:pt x="5" y="2"/>
                  </a:lnTo>
                  <a:lnTo>
                    <a:pt x="4" y="2"/>
                  </a:lnTo>
                  <a:lnTo>
                    <a:pt x="4" y="0"/>
                  </a:lnTo>
                  <a:lnTo>
                    <a:pt x="1" y="0"/>
                  </a:lnTo>
                  <a:lnTo>
                    <a:pt x="1" y="2"/>
                  </a:lnTo>
                  <a:lnTo>
                    <a:pt x="0" y="2"/>
                  </a:lnTo>
                  <a:lnTo>
                    <a:pt x="0" y="32"/>
                  </a:lnTo>
                  <a:lnTo>
                    <a:pt x="1" y="32"/>
                  </a:lnTo>
                  <a:lnTo>
                    <a:pt x="1" y="33"/>
                  </a:lnTo>
                  <a:lnTo>
                    <a:pt x="4" y="33"/>
                  </a:lnTo>
                  <a:lnTo>
                    <a:pt x="4" y="32"/>
                  </a:lnTo>
                  <a:lnTo>
                    <a:pt x="5" y="32"/>
                  </a:lnTo>
                  <a:lnTo>
                    <a:pt x="5" y="30"/>
                  </a:lnTo>
                  <a:lnTo>
                    <a:pt x="5" y="3"/>
                  </a:lnTo>
                  <a:close/>
                </a:path>
              </a:pathLst>
            </a:custGeom>
            <a:solidFill>
              <a:srgbClr val="C200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77" name="Rectangle 79"/>
            <p:cNvSpPr>
              <a:spLocks noChangeArrowheads="1"/>
            </p:cNvSpPr>
            <p:nvPr/>
          </p:nvSpPr>
          <p:spPr bwMode="auto">
            <a:xfrm>
              <a:off x="2802" y="1651"/>
              <a:ext cx="178" cy="1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spAutoFit/>
            </a:bodyPr>
            <a:lstStyle/>
            <a:p>
              <a:pPr eaLnBrk="0" hangingPunct="0"/>
              <a:r>
                <a:rPr lang="en-US" sz="1100">
                  <a:solidFill>
                    <a:srgbClr val="000000"/>
                  </a:solidFill>
                  <a:latin typeface="Times New Roman" pitchFamily="18" charset="0"/>
                </a:rPr>
                <a:t>80 m</a:t>
              </a:r>
              <a:endParaRPr lang="en-US" sz="2000" b="1">
                <a:solidFill>
                  <a:srgbClr val="000000"/>
                </a:solidFill>
              </a:endParaRPr>
            </a:p>
          </p:txBody>
        </p:sp>
      </p:grpSp>
      <p:sp>
        <p:nvSpPr>
          <p:cNvPr id="78" name="Line 80"/>
          <p:cNvSpPr>
            <a:spLocks noChangeShapeType="1"/>
          </p:cNvSpPr>
          <p:nvPr/>
        </p:nvSpPr>
        <p:spPr bwMode="auto">
          <a:xfrm flipH="1" flipV="1">
            <a:off x="5662602" y="3799108"/>
            <a:ext cx="685800" cy="152400"/>
          </a:xfrm>
          <a:prstGeom prst="line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79" name="Picture 83" descr="PAKS000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796202" y="3116111"/>
            <a:ext cx="585798" cy="392485"/>
          </a:xfrm>
          <a:prstGeom prst="rect">
            <a:avLst/>
          </a:prstGeom>
          <a:noFill/>
        </p:spPr>
      </p:pic>
      <p:pic>
        <p:nvPicPr>
          <p:cNvPr id="80" name="Picture 84" descr="flagPoland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4495800"/>
            <a:ext cx="626294" cy="392224"/>
          </a:xfrm>
          <a:prstGeom prst="rect">
            <a:avLst/>
          </a:prstGeom>
          <a:noFill/>
        </p:spPr>
      </p:pic>
      <p:sp>
        <p:nvSpPr>
          <p:cNvPr id="81" name="Text Box 85"/>
          <p:cNvSpPr txBox="1">
            <a:spLocks noChangeArrowheads="1"/>
          </p:cNvSpPr>
          <p:nvPr/>
        </p:nvSpPr>
        <p:spPr bwMode="auto">
          <a:xfrm>
            <a:off x="666712" y="4835749"/>
            <a:ext cx="1643074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/>
              <a:t>Chopper line </a:t>
            </a:r>
            <a:r>
              <a:rPr lang="en-US" sz="1600" dirty="0" smtClean="0"/>
              <a:t>built in </a:t>
            </a:r>
            <a:r>
              <a:rPr lang="en-US" sz="1600" dirty="0"/>
              <a:t>a EU Joint Research Activity</a:t>
            </a:r>
          </a:p>
          <a:p>
            <a:pPr eaLnBrk="0" hangingPunct="0"/>
            <a:r>
              <a:rPr lang="en-US" sz="1600" i="1" dirty="0" smtClean="0">
                <a:solidFill>
                  <a:srgbClr val="FF0000"/>
                </a:solidFill>
              </a:rPr>
              <a:t>completed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2" name="Text Box 86"/>
          <p:cNvSpPr txBox="1">
            <a:spLocks noChangeArrowheads="1"/>
          </p:cNvSpPr>
          <p:nvPr/>
        </p:nvSpPr>
        <p:spPr bwMode="auto">
          <a:xfrm>
            <a:off x="2438400" y="5042118"/>
            <a:ext cx="187165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/>
              <a:t>Participation of ESS-Bilbao in DTL  construction,</a:t>
            </a:r>
          </a:p>
          <a:p>
            <a:pPr eaLnBrk="0" hangingPunct="0"/>
            <a:r>
              <a:rPr lang="en-US" sz="1600" dirty="0" smtClean="0"/>
              <a:t> </a:t>
            </a:r>
            <a:r>
              <a:rPr lang="en-US" sz="1600" i="1" dirty="0" smtClean="0">
                <a:solidFill>
                  <a:srgbClr val="FF0000"/>
                </a:solidFill>
              </a:rPr>
              <a:t>agreed and started</a:t>
            </a:r>
            <a:endParaRPr lang="en-US" sz="1600" dirty="0"/>
          </a:p>
        </p:txBody>
      </p:sp>
      <p:pic>
        <p:nvPicPr>
          <p:cNvPr id="83" name="Picture 8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381355" y="4572000"/>
            <a:ext cx="596767" cy="3907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4" name="Text Box 90"/>
          <p:cNvSpPr txBox="1">
            <a:spLocks noChangeArrowheads="1"/>
          </p:cNvSpPr>
          <p:nvPr/>
        </p:nvSpPr>
        <p:spPr bwMode="auto">
          <a:xfrm>
            <a:off x="4238612" y="4970680"/>
            <a:ext cx="146209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/>
              <a:t>Construction of CCDTL in Russia, via an ISTC </a:t>
            </a:r>
            <a:r>
              <a:rPr lang="en-US" sz="1600" dirty="0"/>
              <a:t>Project </a:t>
            </a:r>
            <a:r>
              <a:rPr lang="en-US" sz="1600" dirty="0" smtClean="0"/>
              <a:t>            </a:t>
            </a:r>
          </a:p>
          <a:p>
            <a:pPr eaLnBrk="0" hangingPunct="0"/>
            <a:r>
              <a:rPr lang="en-US" sz="1600" i="1" dirty="0" smtClean="0">
                <a:solidFill>
                  <a:srgbClr val="FF0000"/>
                </a:solidFill>
              </a:rPr>
              <a:t>agreed and started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5" name="Text Box 91"/>
          <p:cNvSpPr txBox="1">
            <a:spLocks noChangeArrowheads="1"/>
          </p:cNvSpPr>
          <p:nvPr/>
        </p:nvSpPr>
        <p:spPr bwMode="auto">
          <a:xfrm>
            <a:off x="6096000" y="5042118"/>
            <a:ext cx="2286000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/>
              <a:t>Collaboration agreement with </a:t>
            </a:r>
            <a:r>
              <a:rPr lang="en-US" sz="1600" dirty="0" err="1" smtClean="0"/>
              <a:t>Soltan</a:t>
            </a:r>
            <a:r>
              <a:rPr lang="en-US" sz="1600" dirty="0" smtClean="0"/>
              <a:t> Institute (Poland) and FZ </a:t>
            </a:r>
            <a:r>
              <a:rPr lang="en-US" sz="1600" dirty="0" err="1" smtClean="0"/>
              <a:t>Julich</a:t>
            </a:r>
            <a:r>
              <a:rPr lang="en-US" sz="1600" dirty="0" smtClean="0"/>
              <a:t> (D) for PIMS construction, </a:t>
            </a:r>
            <a:r>
              <a:rPr lang="en-US" sz="1600" i="1" dirty="0">
                <a:solidFill>
                  <a:srgbClr val="FF0000"/>
                </a:solidFill>
              </a:rPr>
              <a:t>in preparation. </a:t>
            </a:r>
          </a:p>
        </p:txBody>
      </p:sp>
      <p:sp>
        <p:nvSpPr>
          <p:cNvPr id="86" name="Text Box 92"/>
          <p:cNvSpPr txBox="1">
            <a:spLocks noChangeArrowheads="1"/>
          </p:cNvSpPr>
          <p:nvPr/>
        </p:nvSpPr>
        <p:spPr bwMode="auto">
          <a:xfrm>
            <a:off x="6424602" y="3189508"/>
            <a:ext cx="2057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dirty="0"/>
              <a:t>Transfer line vacuum chambers and supports from Pakistan, </a:t>
            </a:r>
            <a:r>
              <a:rPr lang="en-US" sz="1600" i="1" dirty="0" smtClean="0">
                <a:solidFill>
                  <a:srgbClr val="FF0000"/>
                </a:solidFill>
              </a:rPr>
              <a:t>agreed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7" name="Text Box 93"/>
          <p:cNvSpPr txBox="1">
            <a:spLocks noChangeArrowheads="1"/>
          </p:cNvSpPr>
          <p:nvPr/>
        </p:nvSpPr>
        <p:spPr bwMode="auto">
          <a:xfrm>
            <a:off x="5453058" y="1898846"/>
            <a:ext cx="243840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/>
            <a:r>
              <a:rPr lang="en-US" sz="1600" dirty="0" smtClean="0"/>
              <a:t>Prototype modulator, RF tuners</a:t>
            </a:r>
            <a:r>
              <a:rPr lang="en-US" sz="1600" dirty="0"/>
              <a:t>, couplers, waveguides from India, </a:t>
            </a:r>
            <a:r>
              <a:rPr lang="en-US" sz="1600" i="1" dirty="0">
                <a:solidFill>
                  <a:srgbClr val="FF0000"/>
                </a:solidFill>
              </a:rPr>
              <a:t>in </a:t>
            </a:r>
            <a:r>
              <a:rPr lang="en-US" sz="1600" i="1" dirty="0" smtClean="0">
                <a:solidFill>
                  <a:srgbClr val="FF0000"/>
                </a:solidFill>
              </a:rPr>
              <a:t>progress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88" name="Line 5"/>
          <p:cNvSpPr>
            <a:spLocks noChangeShapeType="1"/>
          </p:cNvSpPr>
          <p:nvPr/>
        </p:nvSpPr>
        <p:spPr bwMode="auto">
          <a:xfrm flipH="1">
            <a:off x="2809852" y="2898978"/>
            <a:ext cx="0" cy="579449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89" name="Text Box 86"/>
          <p:cNvSpPr txBox="1">
            <a:spLocks noChangeArrowheads="1"/>
          </p:cNvSpPr>
          <p:nvPr/>
        </p:nvSpPr>
        <p:spPr bwMode="auto">
          <a:xfrm>
            <a:off x="2238348" y="1827408"/>
            <a:ext cx="314327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/>
              <a:t>RFQ RF design, RF amplifiers, modulator construction from French Special Contribution. </a:t>
            </a:r>
            <a:r>
              <a:rPr lang="en-US" sz="1600" i="1" dirty="0" smtClean="0">
                <a:solidFill>
                  <a:srgbClr val="FF0000"/>
                </a:solidFill>
              </a:rPr>
              <a:t>agreed and started.</a:t>
            </a:r>
            <a:endParaRPr lang="en-US" sz="1600" dirty="0"/>
          </a:p>
        </p:txBody>
      </p:sp>
      <p:sp>
        <p:nvSpPr>
          <p:cNvPr id="90" name="Line 5"/>
          <p:cNvSpPr>
            <a:spLocks noChangeShapeType="1"/>
          </p:cNvSpPr>
          <p:nvPr/>
        </p:nvSpPr>
        <p:spPr bwMode="auto">
          <a:xfrm>
            <a:off x="3095604" y="2898978"/>
            <a:ext cx="142876" cy="722325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1" name="Line 5"/>
          <p:cNvSpPr>
            <a:spLocks noChangeShapeType="1"/>
          </p:cNvSpPr>
          <p:nvPr/>
        </p:nvSpPr>
        <p:spPr bwMode="auto">
          <a:xfrm>
            <a:off x="3309918" y="2970416"/>
            <a:ext cx="1000132" cy="436574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2" name="Line 5"/>
          <p:cNvSpPr>
            <a:spLocks noChangeShapeType="1"/>
          </p:cNvSpPr>
          <p:nvPr/>
        </p:nvSpPr>
        <p:spPr bwMode="auto">
          <a:xfrm flipH="1">
            <a:off x="4452926" y="2613226"/>
            <a:ext cx="928694" cy="714381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27649" name="Picture 1" descr="H:\Germany_flag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800840" y="4495800"/>
            <a:ext cx="537912" cy="403434"/>
          </a:xfrm>
          <a:prstGeom prst="rect">
            <a:avLst/>
          </a:prstGeom>
          <a:noFill/>
        </p:spPr>
      </p:pic>
      <p:sp>
        <p:nvSpPr>
          <p:cNvPr id="94" name="TextBox 93"/>
          <p:cNvSpPr txBox="1"/>
          <p:nvPr/>
        </p:nvSpPr>
        <p:spPr>
          <a:xfrm>
            <a:off x="381000" y="1371600"/>
            <a:ext cx="80073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Network of agreements to support Linac4 construction – updated June 2010 </a:t>
            </a:r>
            <a:endParaRPr lang="en-US" dirty="0"/>
          </a:p>
        </p:txBody>
      </p:sp>
      <p:pic>
        <p:nvPicPr>
          <p:cNvPr id="95" name="Picture 1" descr="H:\Germany_flag[1]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9600" y="2876550"/>
            <a:ext cx="533400" cy="400050"/>
          </a:xfrm>
          <a:prstGeom prst="rect">
            <a:avLst/>
          </a:prstGeom>
          <a:noFill/>
        </p:spPr>
      </p:pic>
      <p:sp>
        <p:nvSpPr>
          <p:cNvPr id="96" name="Text Box 85"/>
          <p:cNvSpPr txBox="1">
            <a:spLocks noChangeArrowheads="1"/>
          </p:cNvSpPr>
          <p:nvPr/>
        </p:nvSpPr>
        <p:spPr bwMode="auto">
          <a:xfrm>
            <a:off x="152400" y="3276600"/>
            <a:ext cx="1752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0" hangingPunct="0"/>
            <a:r>
              <a:rPr lang="en-US" sz="1600" dirty="0" smtClean="0"/>
              <a:t>Agreement with DESY to access drawings of H- source</a:t>
            </a:r>
            <a:endParaRPr lang="en-US" sz="1600" dirty="0"/>
          </a:p>
          <a:p>
            <a:pPr eaLnBrk="0" hangingPunct="0"/>
            <a:r>
              <a:rPr lang="en-US" sz="1600" i="1" dirty="0" smtClean="0">
                <a:solidFill>
                  <a:srgbClr val="FF0000"/>
                </a:solidFill>
              </a:rPr>
              <a:t>completed</a:t>
            </a:r>
            <a:endParaRPr lang="en-US" sz="1600" i="1" dirty="0">
              <a:solidFill>
                <a:srgbClr val="FF0000"/>
              </a:solidFill>
            </a:endParaRPr>
          </a:p>
        </p:txBody>
      </p:sp>
      <p:sp>
        <p:nvSpPr>
          <p:cNvPr id="97" name="Line 4"/>
          <p:cNvSpPr>
            <a:spLocks noChangeShapeType="1"/>
          </p:cNvSpPr>
          <p:nvPr/>
        </p:nvSpPr>
        <p:spPr bwMode="auto">
          <a:xfrm>
            <a:off x="1676400" y="3505200"/>
            <a:ext cx="304800" cy="152400"/>
          </a:xfrm>
          <a:prstGeom prst="line">
            <a:avLst/>
          </a:prstGeom>
          <a:noFill/>
          <a:ln w="12700">
            <a:solidFill>
              <a:srgbClr val="000000"/>
            </a:solidFill>
            <a:round/>
            <a:headEnd type="none" w="sm" len="sm"/>
            <a:tailEnd type="triangle" w="lg" len="lg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 4 – Status </a:t>
            </a:r>
            <a:r>
              <a:rPr lang="en-US" dirty="0" smtClean="0"/>
              <a:t>July </a:t>
            </a:r>
            <a:r>
              <a:rPr lang="en-US" dirty="0" smtClean="0"/>
              <a:t>2010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4" name="Text Box 5"/>
          <p:cNvSpPr txBox="1">
            <a:spLocks noChangeArrowheads="1"/>
          </p:cNvSpPr>
          <p:nvPr/>
        </p:nvSpPr>
        <p:spPr bwMode="auto">
          <a:xfrm>
            <a:off x="304800" y="1676400"/>
            <a:ext cx="85344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Ion source </a:t>
            </a:r>
            <a:r>
              <a:rPr lang="en-US" sz="1600" dirty="0" smtClean="0">
                <a:latin typeface="Comic Sans MS" pitchFamily="66" charset="0"/>
              </a:rPr>
              <a:t>built, improving intensity. 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RFQ</a:t>
            </a:r>
            <a:r>
              <a:rPr lang="en-US" sz="1600" dirty="0" smtClean="0">
                <a:latin typeface="Comic Sans MS" pitchFamily="66" charset="0"/>
              </a:rPr>
              <a:t> in construction at the CERN workshop, 1</a:t>
            </a:r>
            <a:r>
              <a:rPr lang="en-US" sz="1600" baseline="30000" dirty="0" smtClean="0">
                <a:latin typeface="Comic Sans MS" pitchFamily="66" charset="0"/>
              </a:rPr>
              <a:t>st</a:t>
            </a:r>
            <a:r>
              <a:rPr lang="en-US" sz="1600" dirty="0" smtClean="0">
                <a:latin typeface="Comic Sans MS" pitchFamily="66" charset="0"/>
              </a:rPr>
              <a:t> module brazed.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Chopper line </a:t>
            </a:r>
            <a:r>
              <a:rPr lang="en-US" sz="1600" dirty="0" smtClean="0">
                <a:latin typeface="Comic Sans MS" pitchFamily="66" charset="0"/>
              </a:rPr>
              <a:t>completed, tested without beam.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DTL</a:t>
            </a:r>
            <a:r>
              <a:rPr lang="en-US" sz="1600" dirty="0" smtClean="0">
                <a:latin typeface="Comic Sans MS" pitchFamily="66" charset="0"/>
              </a:rPr>
              <a:t> prototype tested, starting construction of all 3 tanks (drift tubes in July 2010).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CCDTL</a:t>
            </a:r>
            <a:r>
              <a:rPr lang="en-US" sz="1600" dirty="0" smtClean="0">
                <a:latin typeface="Comic Sans MS" pitchFamily="66" charset="0"/>
              </a:rPr>
              <a:t> started construction in Russia. 1</a:t>
            </a:r>
            <a:r>
              <a:rPr lang="en-US" sz="1600" baseline="30000" dirty="0" smtClean="0">
                <a:latin typeface="Comic Sans MS" pitchFamily="66" charset="0"/>
              </a:rPr>
              <a:t>st</a:t>
            </a:r>
            <a:r>
              <a:rPr lang="en-US" sz="1600" dirty="0" smtClean="0">
                <a:latin typeface="Comic Sans MS" pitchFamily="66" charset="0"/>
              </a:rPr>
              <a:t> module (of 7) to be delivered at end 2010.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solidFill>
                  <a:srgbClr val="FF0000"/>
                </a:solidFill>
                <a:latin typeface="Comic Sans MS" pitchFamily="66" charset="0"/>
              </a:rPr>
              <a:t>PIMS</a:t>
            </a:r>
            <a:r>
              <a:rPr lang="en-US" sz="1600" dirty="0" smtClean="0">
                <a:latin typeface="Comic Sans MS" pitchFamily="66" charset="0"/>
              </a:rPr>
              <a:t> prototype completed. High power tests in August, construction start Jan. 2011.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latin typeface="Comic Sans MS" pitchFamily="66" charset="0"/>
              </a:rPr>
              <a:t>Design of dump, measurement lines and transfer line completed.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latin typeface="Comic Sans MS" pitchFamily="66" charset="0"/>
              </a:rPr>
              <a:t>PSB equipment in construction.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latin typeface="Comic Sans MS" pitchFamily="66" charset="0"/>
              </a:rPr>
              <a:t>RF layout defined, klystron contract placed, major orders in preparation.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latin typeface="Comic Sans MS" pitchFamily="66" charset="0"/>
              </a:rPr>
              <a:t>RF modulator prototype1 tested, prototype2 in construction, order in preparation.</a:t>
            </a:r>
          </a:p>
          <a:p>
            <a:pPr marL="182563" indent="-182563">
              <a:spcBef>
                <a:spcPct val="40000"/>
              </a:spcBef>
              <a:buSzPct val="150000"/>
              <a:buFontTx/>
              <a:buChar char="-"/>
            </a:pPr>
            <a:r>
              <a:rPr lang="en-US" sz="1600" dirty="0" smtClean="0">
                <a:latin typeface="Comic Sans MS" pitchFamily="66" charset="0"/>
              </a:rPr>
              <a:t>Orders for major components placed or in preparation.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Schedule </a:t>
            </a:r>
            <a:r>
              <a:rPr lang="en-US" sz="2400" dirty="0" smtClean="0"/>
              <a:t>– official after Chamonix 2010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7373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266" y="1371600"/>
            <a:ext cx="8541110" cy="460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val 4"/>
          <p:cNvSpPr/>
          <p:nvPr/>
        </p:nvSpPr>
        <p:spPr bwMode="auto">
          <a:xfrm>
            <a:off x="6019800" y="3200400"/>
            <a:ext cx="1828800" cy="2438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3200400" y="1981200"/>
            <a:ext cx="3733800" cy="2133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7848600" y="5410200"/>
            <a:ext cx="762000" cy="533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Line Callout 1 8"/>
          <p:cNvSpPr/>
          <p:nvPr/>
        </p:nvSpPr>
        <p:spPr bwMode="auto">
          <a:xfrm>
            <a:off x="7010400" y="2057400"/>
            <a:ext cx="1752600" cy="381000"/>
          </a:xfrm>
          <a:prstGeom prst="borderCallout1">
            <a:avLst>
              <a:gd name="adj1" fmla="val 52633"/>
              <a:gd name="adj2" fmla="val 237"/>
              <a:gd name="adj3" fmla="val 86735"/>
              <a:gd name="adj4" fmla="val -24552"/>
            </a:avLst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1. Construction</a:t>
            </a:r>
          </a:p>
        </p:txBody>
      </p:sp>
      <p:sp>
        <p:nvSpPr>
          <p:cNvPr id="10" name="Line Callout 1 9"/>
          <p:cNvSpPr/>
          <p:nvPr/>
        </p:nvSpPr>
        <p:spPr bwMode="auto">
          <a:xfrm>
            <a:off x="7543800" y="2590800"/>
            <a:ext cx="1600200" cy="838200"/>
          </a:xfrm>
          <a:prstGeom prst="borderCallout1">
            <a:avLst>
              <a:gd name="adj1" fmla="val 52633"/>
              <a:gd name="adj2" fmla="val 237"/>
              <a:gd name="adj3" fmla="val 80478"/>
              <a:gd name="adj4" fmla="val -20369"/>
            </a:avLst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2. Linac installation, commissioning</a:t>
            </a:r>
          </a:p>
        </p:txBody>
      </p:sp>
      <p:sp>
        <p:nvSpPr>
          <p:cNvPr id="11" name="Line Callout 1 10"/>
          <p:cNvSpPr/>
          <p:nvPr/>
        </p:nvSpPr>
        <p:spPr bwMode="auto">
          <a:xfrm>
            <a:off x="4114800" y="5029200"/>
            <a:ext cx="1600200" cy="1066800"/>
          </a:xfrm>
          <a:prstGeom prst="borderCallout1">
            <a:avLst>
              <a:gd name="adj1" fmla="val 66348"/>
              <a:gd name="adj2" fmla="val 99523"/>
              <a:gd name="adj3" fmla="val 75693"/>
              <a:gd name="adj4" fmla="val 235555"/>
            </a:avLst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</a:rPr>
              <a:t>4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. Connection</a:t>
            </a:r>
            <a:r>
              <a:rPr kumimoji="0" lang="en-US" sz="16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and PSB 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commissioning (7 months)</a:t>
            </a:r>
          </a:p>
        </p:txBody>
      </p:sp>
      <p:sp>
        <p:nvSpPr>
          <p:cNvPr id="12" name="Oval 11"/>
          <p:cNvSpPr/>
          <p:nvPr/>
        </p:nvSpPr>
        <p:spPr bwMode="auto">
          <a:xfrm>
            <a:off x="7543800" y="5181600"/>
            <a:ext cx="533400" cy="5334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3" name="Line Callout 1 12"/>
          <p:cNvSpPr/>
          <p:nvPr/>
        </p:nvSpPr>
        <p:spPr bwMode="auto">
          <a:xfrm>
            <a:off x="8077200" y="3886200"/>
            <a:ext cx="1066800" cy="1066800"/>
          </a:xfrm>
          <a:prstGeom prst="borderCallout1">
            <a:avLst>
              <a:gd name="adj1" fmla="val 101403"/>
              <a:gd name="adj2" fmla="val 237"/>
              <a:gd name="adj3" fmla="val 123789"/>
              <a:gd name="adj4" fmla="val -13039"/>
            </a:avLst>
          </a:prstGeom>
          <a:ln>
            <a:solidFill>
              <a:srgbClr val="FF0000"/>
            </a:solidFill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600" dirty="0" smtClean="0">
                <a:solidFill>
                  <a:schemeClr val="tx1"/>
                </a:solidFill>
                <a:latin typeface="Arial" pitchFamily="34" charset="0"/>
              </a:rPr>
              <a:t>3</a:t>
            </a: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.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Reliability run (6 months)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04800" y="6248400"/>
            <a:ext cx="7532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GOAL: connection of Linac4 to PSB during the long shut-down 2014/15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Linac4 connection to PSB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4419600"/>
            <a:ext cx="7696200" cy="177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609600" y="1371600"/>
            <a:ext cx="8001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Overall duration of LHC proton shut-down for Linac4 connection to PSB: 8 months.</a:t>
            </a:r>
          </a:p>
          <a:p>
            <a:endParaRPr lang="en-US" sz="800" dirty="0" smtClean="0"/>
          </a:p>
          <a:p>
            <a:r>
              <a:rPr lang="en-US" sz="1600" dirty="0" smtClean="0"/>
              <a:t>Note that we can accelerate ions in the injector complex during the Linac4 shut-down. The LHC stop can be reduced by carefully interfacing with an ion run.</a:t>
            </a:r>
            <a:endParaRPr lang="en-US" sz="800" dirty="0" smtClean="0"/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2667000"/>
            <a:ext cx="7219349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228600"/>
            <a:ext cx="6477000" cy="685800"/>
          </a:xfrm>
        </p:spPr>
        <p:txBody>
          <a:bodyPr/>
          <a:lstStyle/>
          <a:p>
            <a:r>
              <a:rPr lang="en-US" dirty="0" smtClean="0"/>
              <a:t>CERN accelerator programs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371600"/>
            <a:ext cx="6096000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600" dirty="0" smtClean="0"/>
              <a:t>The LHC is now running smoothly (</a:t>
            </a:r>
            <a:r>
              <a:rPr lang="en-US" sz="1600" dirty="0" err="1" smtClean="0"/>
              <a:t>t.w</a:t>
            </a:r>
            <a:r>
              <a:rPr lang="en-US" sz="1600" dirty="0" smtClean="0"/>
              <a:t>.) at 3.5 </a:t>
            </a:r>
            <a:r>
              <a:rPr lang="en-US" sz="1600" dirty="0" err="1" smtClean="0"/>
              <a:t>TeV</a:t>
            </a:r>
            <a:r>
              <a:rPr lang="en-US" sz="1600" dirty="0" smtClean="0"/>
              <a:t>/beam. Luminosity has been recently increased to 8x10</a:t>
            </a:r>
            <a:r>
              <a:rPr lang="en-US" sz="1600" baseline="30000" dirty="0" smtClean="0"/>
              <a:t>29</a:t>
            </a:r>
            <a:r>
              <a:rPr lang="en-US" sz="1600" dirty="0" smtClean="0"/>
              <a:t> cm</a:t>
            </a:r>
            <a:r>
              <a:rPr lang="en-US" sz="1600" baseline="30000" dirty="0" smtClean="0"/>
              <a:t>-2</a:t>
            </a:r>
            <a:r>
              <a:rPr lang="en-US" sz="1600" dirty="0" smtClean="0"/>
              <a:t>s</a:t>
            </a:r>
            <a:r>
              <a:rPr lang="en-US" sz="1600" baseline="30000" dirty="0" smtClean="0"/>
              <a:t>-1</a:t>
            </a:r>
            <a:r>
              <a:rPr lang="en-US" sz="1600" dirty="0" smtClean="0"/>
              <a:t>, corresponding to 10</a:t>
            </a:r>
            <a:r>
              <a:rPr lang="en-US" sz="1600" baseline="30000" dirty="0" smtClean="0"/>
              <a:t>11</a:t>
            </a:r>
            <a:r>
              <a:rPr lang="en-US" sz="1600" dirty="0" smtClean="0"/>
              <a:t> p/bunch.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dirty="0" smtClean="0"/>
              <a:t>The present run will continue w/o interruption until end of 2011.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dirty="0" smtClean="0"/>
              <a:t>In 2012, the LHC will be stopped (~15 months) for 2 activities: consolidation of the splices and installation of new collimators.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dirty="0" smtClean="0"/>
              <a:t>A 2-year run at 7 </a:t>
            </a:r>
            <a:r>
              <a:rPr lang="en-US" sz="1600" dirty="0" err="1" smtClean="0"/>
              <a:t>TeV</a:t>
            </a:r>
            <a:r>
              <a:rPr lang="en-US" sz="1600" dirty="0" smtClean="0"/>
              <a:t>/beam is expected in 2013/14. Luminosity will be slowly increased to the LHC nominal (10</a:t>
            </a:r>
            <a:r>
              <a:rPr lang="en-US" sz="1600" baseline="30000" dirty="0" smtClean="0"/>
              <a:t>34</a:t>
            </a:r>
            <a:r>
              <a:rPr lang="en-US" sz="1600" dirty="0" smtClean="0"/>
              <a:t>). 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dirty="0" smtClean="0"/>
              <a:t>In 2015, is foreseen a 12-month shut-down for 2 activities: </a:t>
            </a:r>
            <a:r>
              <a:rPr lang="en-US" sz="1600" dirty="0" smtClean="0">
                <a:solidFill>
                  <a:srgbClr val="FF0000"/>
                </a:solidFill>
              </a:rPr>
              <a:t>connection of Linac4 </a:t>
            </a:r>
            <a:r>
              <a:rPr lang="en-US" sz="1600" dirty="0" smtClean="0"/>
              <a:t>to the accelerator complex and </a:t>
            </a:r>
            <a:r>
              <a:rPr lang="en-US" sz="1600" dirty="0" smtClean="0">
                <a:solidFill>
                  <a:srgbClr val="FF0000"/>
                </a:solidFill>
              </a:rPr>
              <a:t>upgrade of PSB energy </a:t>
            </a:r>
            <a:r>
              <a:rPr lang="en-US" sz="1600" dirty="0" smtClean="0"/>
              <a:t>to 2 GeV. This will allow in 2016-18 to increase luminosity to ultimate and beyond.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600" dirty="0" smtClean="0"/>
              <a:t> </a:t>
            </a:r>
            <a:r>
              <a:rPr lang="en-US" sz="1600" dirty="0" smtClean="0"/>
              <a:t>Construction of LP-SPL will be re-considered only after this period. For the moment, the SPL study is continuing aimed at a high-power version for neutrino physics (in collaboration with the European </a:t>
            </a:r>
            <a:r>
              <a:rPr lang="en-US" sz="1600" dirty="0" err="1" smtClean="0"/>
              <a:t>Spallation</a:t>
            </a:r>
            <a:r>
              <a:rPr lang="en-US" sz="1600" dirty="0" smtClean="0"/>
              <a:t> Source in Sweden).</a:t>
            </a:r>
          </a:p>
          <a:p>
            <a:pPr>
              <a:spcBef>
                <a:spcPts val="600"/>
              </a:spcBef>
              <a:buFont typeface="Arial" pitchFamily="34" charset="0"/>
              <a:buChar char="•"/>
            </a:pPr>
            <a:r>
              <a:rPr lang="en-US" sz="1600" dirty="0" smtClean="0"/>
              <a:t> A Working Group at CERN has started to look at options for a High-Energy LHC after 2020: ~14 </a:t>
            </a:r>
            <a:r>
              <a:rPr lang="en-US" sz="1600" dirty="0" err="1" smtClean="0"/>
              <a:t>TeV</a:t>
            </a:r>
            <a:r>
              <a:rPr lang="en-US" sz="1600" dirty="0" smtClean="0"/>
              <a:t>/beam ! </a:t>
            </a:r>
            <a:endParaRPr lang="en-US" sz="1600" dirty="0"/>
          </a:p>
        </p:txBody>
      </p:sp>
      <p:pic>
        <p:nvPicPr>
          <p:cNvPr id="2050" name="Picture 2" descr="http://cdsweb.cern.ch/record/1274486/files/icon-Rapport_LHC_image.pn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72200" y="1447800"/>
            <a:ext cx="2971800" cy="2971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33400" y="0"/>
            <a:ext cx="8610600" cy="12954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839200" cy="685800"/>
          </a:xfrm>
        </p:spPr>
        <p:txBody>
          <a:bodyPr>
            <a:noAutofit/>
          </a:bodyPr>
          <a:lstStyle/>
          <a:p>
            <a:r>
              <a:rPr lang="en-US" sz="3200" dirty="0" smtClean="0"/>
              <a:t>CERN Accelerator complex performance with Linac4</a:t>
            </a:r>
            <a:endParaRPr lang="en-US" sz="3200" dirty="0"/>
          </a:p>
        </p:txBody>
      </p:sp>
      <p:sp>
        <p:nvSpPr>
          <p:cNvPr id="9" name="TextBox 8"/>
          <p:cNvSpPr txBox="1"/>
          <p:nvPr/>
        </p:nvSpPr>
        <p:spPr>
          <a:xfrm>
            <a:off x="5715000" y="1066800"/>
            <a:ext cx="29718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Comparison Linac2 – Linac4</a:t>
            </a:r>
          </a:p>
          <a:p>
            <a:r>
              <a:rPr lang="en-US" sz="1600" dirty="0" smtClean="0"/>
              <a:t>injecting into the PSB</a:t>
            </a:r>
          </a:p>
          <a:p>
            <a:r>
              <a:rPr lang="en-US" sz="1600" dirty="0" smtClean="0"/>
              <a:t>(25 ns bunch spacing)</a:t>
            </a:r>
          </a:p>
          <a:p>
            <a:endParaRPr lang="en-US" sz="1400" dirty="0" smtClean="0"/>
          </a:p>
          <a:p>
            <a:r>
              <a:rPr lang="en-US" sz="1400" dirty="0" smtClean="0"/>
              <a:t>Limitations highlighted in yellow. values to be demonstrated are in italic.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533400" y="838200"/>
          <a:ext cx="4800598" cy="2209799"/>
        </p:xfrm>
        <a:graphic>
          <a:graphicData uri="http://schemas.openxmlformats.org/drawingml/2006/table">
            <a:tbl>
              <a:tblPr/>
              <a:tblGrid>
                <a:gridCol w="1232407"/>
                <a:gridCol w="395726"/>
                <a:gridCol w="1616161"/>
                <a:gridCol w="1556304"/>
              </a:tblGrid>
              <a:tr h="5945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LHC INJECTORS WITH LINAC2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Nominal LHC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Double Batch</a:t>
                      </a: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Expected Maximum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Double Batch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945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PSB out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100" i="1">
                          <a:latin typeface="Symbol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* ≤ 2.5 </a:t>
                      </a:r>
                      <a:r>
                        <a:rPr lang="en-US" sz="1100" i="1"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m)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ppr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1.62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12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(1bunch/ring)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(6 bunches, h=7)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1.8 x10</a:t>
                      </a:r>
                      <a:r>
                        <a:rPr lang="en-US" sz="1100" baseline="300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(1bunch/ring)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(6 bunches, h=7)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30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PS out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, per pulse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ppp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9.72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10.8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945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PS out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, per bunch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100" i="1">
                          <a:latin typeface="Symbol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* ≤ 3 </a:t>
                      </a:r>
                      <a:r>
                        <a:rPr lang="en-US" sz="1100" i="1"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m)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ppb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1.35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(72 bunches)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15% loss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1.5 x10</a:t>
                      </a:r>
                      <a:r>
                        <a:rPr lang="en-US" sz="1100" baseline="30000" dirty="0">
                          <a:latin typeface="Calibri"/>
                          <a:ea typeface="Calibri"/>
                          <a:cs typeface="Times New Roman"/>
                        </a:rPr>
                        <a:t>11 </a:t>
                      </a: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(72 bunches)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15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%</a:t>
                      </a: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 loss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3064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SPS out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ppb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1.15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1.27 x10</a:t>
                      </a:r>
                      <a:r>
                        <a:rPr lang="en-US" sz="1100" i="1" baseline="30000" dirty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533401" y="3352800"/>
          <a:ext cx="8305800" cy="3200400"/>
        </p:xfrm>
        <a:graphic>
          <a:graphicData uri="http://schemas.openxmlformats.org/drawingml/2006/table">
            <a:tbl>
              <a:tblPr/>
              <a:tblGrid>
                <a:gridCol w="1233568"/>
                <a:gridCol w="397388"/>
                <a:gridCol w="1626948"/>
                <a:gridCol w="1562835"/>
                <a:gridCol w="1622942"/>
                <a:gridCol w="1683050"/>
                <a:gridCol w="179069"/>
              </a:tblGrid>
              <a:tr h="5809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LHC INJECTORS WITH LINAC4</a:t>
                      </a: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Nominal LHC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Single batch</a:t>
                      </a: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Maximum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Single batch</a:t>
                      </a: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Maximum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Double batch</a:t>
                      </a: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PSB @ 2 GeV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 Double batch</a:t>
                      </a: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09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PSB out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100" i="1">
                          <a:latin typeface="Symbol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* ≤ 2.5 </a:t>
                      </a:r>
                      <a:r>
                        <a:rPr lang="en-US" sz="1100" i="1"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m)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ppr</a:t>
                      </a: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3.25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12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(2bunch/ring)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(6 bunches, h=7)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3.6 x10</a:t>
                      </a:r>
                      <a:r>
                        <a:rPr lang="en-US" sz="1100" baseline="300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(2bunch/ring)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(6 bunches, h=7)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2.05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12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(1bunch/ring)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(6 bunches, h=7)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3.2 x10</a:t>
                      </a:r>
                      <a:r>
                        <a:rPr lang="en-US" sz="1100" i="1" baseline="3000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(1bunch/ring)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(6 bunches, h=7)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1640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PS out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, per pulse</a:t>
                      </a: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ppp</a:t>
                      </a: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9.72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10.8 x10</a:t>
                      </a:r>
                      <a:r>
                        <a:rPr lang="en-US" sz="1100" i="1" baseline="30000"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 dirty="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12.3 x10</a:t>
                      </a:r>
                      <a:r>
                        <a:rPr lang="en-US" sz="1100" i="1" baseline="30000" dirty="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 dirty="0" smtClean="0">
                          <a:latin typeface="Calibri"/>
                          <a:ea typeface="Calibri"/>
                          <a:cs typeface="Times New Roman"/>
                        </a:rPr>
                        <a:t>(PS limit scaled for </a:t>
                      </a: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206ns bunches)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19.2 x10</a:t>
                      </a:r>
                      <a:r>
                        <a:rPr lang="en-US" sz="1100" i="1" baseline="30000">
                          <a:highlight>
                            <a:srgbClr val="FFFF00"/>
                          </a:highlight>
                          <a:latin typeface="Calibri"/>
                          <a:ea typeface="Calibri"/>
                          <a:cs typeface="Times New Roman"/>
                        </a:rPr>
                        <a:t>12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(PS limit scaled to 2 GeV)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809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PS out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, per bunch</a:t>
                      </a:r>
                    </a:p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</a:t>
                      </a:r>
                      <a:r>
                        <a:rPr lang="en-US" sz="1100" i="1">
                          <a:latin typeface="Symbol"/>
                          <a:ea typeface="Calibri"/>
                          <a:cs typeface="Times New Roman"/>
                        </a:rPr>
                        <a:t>e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* ≤ 3 </a:t>
                      </a:r>
                      <a:r>
                        <a:rPr lang="en-US" sz="1100" i="1">
                          <a:latin typeface="Symbol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m)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ppb</a:t>
                      </a: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1.35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(72 bunches)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15% loss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1.5 x10</a:t>
                      </a:r>
                      <a:r>
                        <a:rPr lang="en-US" sz="1100" i="1" baseline="3000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(72 bunches)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↓ &lt;</a:t>
                      </a: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15% loss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1.7 x10</a:t>
                      </a:r>
                      <a:r>
                        <a:rPr lang="en-US" sz="1100" i="1" baseline="30000" dirty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1100" baseline="300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(72 bunches)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20% loss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2.7 x10</a:t>
                      </a:r>
                      <a:r>
                        <a:rPr lang="en-US" sz="1100" i="1" baseline="30000" dirty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(72 bunches)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↓ 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??</a:t>
                      </a:r>
                      <a:r>
                        <a:rPr lang="en-US" sz="1100" i="1" dirty="0" smtClean="0">
                          <a:latin typeface="Calibri"/>
                          <a:ea typeface="Calibri"/>
                          <a:cs typeface="Times New Roman"/>
                        </a:rPr>
                        <a:t>% </a:t>
                      </a: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loss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820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b="1">
                          <a:latin typeface="Calibri"/>
                          <a:ea typeface="Calibri"/>
                          <a:cs typeface="Times New Roman"/>
                        </a:rPr>
                        <a:t>SPS out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ppb</a:t>
                      </a: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1.15 x10</a:t>
                      </a:r>
                      <a:r>
                        <a:rPr lang="en-US" sz="1100" baseline="3000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 dirty="0">
                          <a:latin typeface="Calibri"/>
                          <a:ea typeface="Calibri"/>
                          <a:cs typeface="Times New Roman"/>
                        </a:rPr>
                        <a:t>&gt;1.3 x10</a:t>
                      </a:r>
                      <a:r>
                        <a:rPr lang="en-US" sz="1100" i="1" baseline="30000" dirty="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i="1">
                          <a:latin typeface="Calibri"/>
                          <a:ea typeface="Calibri"/>
                          <a:cs typeface="Times New Roman"/>
                        </a:rPr>
                        <a:t>1.37 x10</a:t>
                      </a:r>
                      <a:r>
                        <a:rPr lang="en-US" sz="1100" i="1" baseline="30000">
                          <a:latin typeface="Calibri"/>
                          <a:ea typeface="Calibri"/>
                          <a:cs typeface="Times New Roman"/>
                        </a:rPr>
                        <a:t>11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3281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Goal:</a:t>
                      </a:r>
                    </a:p>
                  </a:txBody>
                  <a:tcPr marL="53075" marR="5307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Nominal intensity in single batch</a:t>
                      </a:r>
                      <a:r>
                        <a:rPr lang="en-US" sz="1100">
                          <a:latin typeface="Calibri"/>
                          <a:ea typeface="Calibri"/>
                          <a:cs typeface="Times New Roman"/>
                        </a:rPr>
                        <a:t>: shorter filling time, lower losses and emittance growth.</a:t>
                      </a:r>
                    </a:p>
                  </a:txBody>
                  <a:tcPr marL="53075" marR="53075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Potential for 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ultimate intensity out of PS </a:t>
                      </a:r>
                      <a:r>
                        <a:rPr lang="en-US" sz="1100" dirty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in double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batch (33% increase </a:t>
                      </a:r>
                      <a:r>
                        <a:rPr lang="en-US" sz="1100" dirty="0" err="1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w.r.t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. Linac2).</a:t>
                      </a:r>
                      <a:endParaRPr lang="en-US" sz="1100" dirty="0">
                        <a:solidFill>
                          <a:schemeClr val="tx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Potential for </a:t>
                      </a: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&gt; </a:t>
                      </a:r>
                      <a:r>
                        <a:rPr lang="en-US" sz="110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ultimate </a:t>
                      </a: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out of PS </a:t>
                      </a:r>
                      <a:r>
                        <a:rPr lang="en-US" sz="1100" dirty="0" smtClean="0">
                          <a:solidFill>
                            <a:schemeClr val="tx1"/>
                          </a:solidFill>
                          <a:latin typeface="Calibri"/>
                          <a:ea typeface="Calibri"/>
                          <a:cs typeface="Times New Roman"/>
                        </a:rPr>
                        <a:t>with</a:t>
                      </a:r>
                      <a:r>
                        <a:rPr lang="en-US" sz="11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PSB </a:t>
                      </a: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@ 2 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GeV (factor 1.8 increase </a:t>
                      </a:r>
                      <a:r>
                        <a:rPr lang="en-US" sz="1100" dirty="0" err="1" smtClean="0">
                          <a:latin typeface="Calibri"/>
                          <a:ea typeface="Calibri"/>
                          <a:cs typeface="Times New Roman"/>
                        </a:rPr>
                        <a:t>w.r.t</a:t>
                      </a:r>
                      <a:r>
                        <a:rPr lang="en-US" sz="1100" dirty="0" smtClean="0">
                          <a:latin typeface="Calibri"/>
                          <a:ea typeface="Calibri"/>
                          <a:cs typeface="Times New Roman"/>
                        </a:rPr>
                        <a:t>. Linac2).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3075" marR="53075" marT="0" marB="0">
                    <a:lnL>
                      <a:noFill/>
                    </a:lnL>
                    <a:lnR>
                      <a:noFill/>
                    </a:lnR>
                    <a:lnT w="19050" cap="flat" cmpd="dbl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5715000" cy="685800"/>
          </a:xfrm>
        </p:spPr>
        <p:txBody>
          <a:bodyPr/>
          <a:lstStyle/>
          <a:p>
            <a:r>
              <a:rPr lang="en-US" dirty="0" smtClean="0"/>
              <a:t>Linac4 - Motivations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304800" y="1447800"/>
            <a:ext cx="8610600" cy="4514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342900" indent="-342900">
              <a:spcBef>
                <a:spcPts val="1600"/>
              </a:spcBef>
              <a:buFont typeface="+mj-lt"/>
              <a:buAutoNum type="arabicPeriod"/>
            </a:pPr>
            <a:r>
              <a:rPr lang="en-GB" dirty="0" smtClean="0">
                <a:latin typeface="Comic Sans MS" pitchFamily="66" charset="0"/>
              </a:rPr>
              <a:t>Linac 4 is the </a:t>
            </a:r>
            <a:r>
              <a:rPr lang="en-GB" u="sng" dirty="0" smtClean="0">
                <a:solidFill>
                  <a:srgbClr val="FF0000"/>
                </a:solidFill>
                <a:latin typeface="Comic Sans MS" pitchFamily="66" charset="0"/>
              </a:rPr>
              <a:t>1</a:t>
            </a:r>
            <a:r>
              <a:rPr lang="en-GB" u="sng" baseline="30000" dirty="0" smtClean="0">
                <a:solidFill>
                  <a:srgbClr val="FF0000"/>
                </a:solidFill>
                <a:latin typeface="Comic Sans MS" pitchFamily="66" charset="0"/>
              </a:rPr>
              <a:t>st</a:t>
            </a:r>
            <a:r>
              <a:rPr lang="en-GB" u="sng" dirty="0" smtClean="0">
                <a:solidFill>
                  <a:srgbClr val="FF0000"/>
                </a:solidFill>
                <a:latin typeface="Comic Sans MS" pitchFamily="66" charset="0"/>
              </a:rPr>
              <a:t> step </a:t>
            </a:r>
            <a:r>
              <a:rPr lang="en-GB" dirty="0" smtClean="0">
                <a:latin typeface="Comic Sans MS" pitchFamily="66" charset="0"/>
              </a:rPr>
              <a:t>of a programme aiming at increasing </a:t>
            </a:r>
            <a:r>
              <a:rPr lang="en-GB" u="sng" dirty="0" smtClean="0">
                <a:solidFill>
                  <a:srgbClr val="FF0000"/>
                </a:solidFill>
                <a:latin typeface="Comic Sans MS" pitchFamily="66" charset="0"/>
              </a:rPr>
              <a:t>LHC Luminosity</a:t>
            </a:r>
            <a:r>
              <a:rPr lang="en-GB" dirty="0" smtClean="0">
                <a:latin typeface="Comic Sans MS" pitchFamily="66" charset="0"/>
              </a:rPr>
              <a:t>. 	First limitation (“bottleneck”) for increased intensity from LHC 	injector chain = </a:t>
            </a:r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space charge induced tune shift </a:t>
            </a:r>
            <a:r>
              <a:rPr lang="en-GB" dirty="0" smtClean="0">
                <a:latin typeface="Comic Sans MS" pitchFamily="66" charset="0"/>
              </a:rPr>
              <a:t>at 50 MeV 	injection 	in the PSB </a:t>
            </a:r>
            <a:r>
              <a:rPr lang="en-GB" dirty="0" smtClean="0">
                <a:latin typeface="Comic Sans MS" pitchFamily="66" charset="0"/>
                <a:cs typeface="Arial"/>
              </a:rPr>
              <a:t>→ need to increase injection energy. </a:t>
            </a:r>
            <a:r>
              <a:rPr lang="en-GB" dirty="0" smtClean="0">
                <a:latin typeface="Comic Sans MS" pitchFamily="66" charset="0"/>
              </a:rPr>
              <a:t> </a:t>
            </a:r>
            <a:endParaRPr lang="en-GB" sz="1000" dirty="0" smtClean="0">
              <a:latin typeface="Comic Sans MS" pitchFamily="66" charset="0"/>
            </a:endParaRPr>
          </a:p>
          <a:p>
            <a:pPr marL="342900" indent="-342900">
              <a:spcBef>
                <a:spcPts val="1600"/>
              </a:spcBef>
              <a:buFont typeface="+mj-lt"/>
              <a:buAutoNum type="arabicPeriod"/>
            </a:pPr>
            <a:r>
              <a:rPr lang="en-GB" b="1" dirty="0" smtClean="0">
                <a:latin typeface="Comic Sans MS" pitchFamily="66" charset="0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Linac2</a:t>
            </a:r>
            <a:r>
              <a:rPr lang="en-GB" dirty="0" smtClean="0">
                <a:latin typeface="Comic Sans MS" pitchFamily="66" charset="0"/>
              </a:rPr>
              <a:t> giving serious </a:t>
            </a:r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reliability/sustainability worries</a:t>
            </a:r>
            <a:r>
              <a:rPr lang="en-GB" dirty="0" smtClean="0">
                <a:latin typeface="Comic Sans MS" pitchFamily="66" charset="0"/>
              </a:rPr>
              <a:t>: persistent 	vacuum problems, obsolete RF tube design </a:t>
            </a:r>
            <a:r>
              <a:rPr lang="en-GB" dirty="0" smtClean="0">
                <a:latin typeface="Comic Sans MS" pitchFamily="66" charset="0"/>
                <a:cs typeface="Arial"/>
              </a:rPr>
              <a:t>→ instead of an intensive 	consolidation program, replace with a new linac.</a:t>
            </a:r>
            <a:endParaRPr lang="en-GB" sz="1000" dirty="0" smtClean="0">
              <a:latin typeface="Comic Sans MS" pitchFamily="66" charset="0"/>
            </a:endParaRPr>
          </a:p>
          <a:p>
            <a:pPr marL="342900" indent="-342900">
              <a:spcBef>
                <a:spcPts val="1600"/>
              </a:spcBef>
              <a:buFont typeface="+mj-lt"/>
              <a:buAutoNum type="arabicPeriod"/>
            </a:pPr>
            <a:r>
              <a:rPr lang="en-GB" b="1" dirty="0" smtClean="0">
                <a:latin typeface="Comic Sans MS" pitchFamily="66" charset="0"/>
              </a:rPr>
              <a:t> </a:t>
            </a:r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Increase intensity </a:t>
            </a:r>
            <a:r>
              <a:rPr lang="en-GB" dirty="0" smtClean="0">
                <a:latin typeface="Comic Sans MS" pitchFamily="66" charset="0"/>
              </a:rPr>
              <a:t>for other PSB (and PS) users: ISOLDE,... 		</a:t>
            </a:r>
            <a:endParaRPr lang="en-GB" sz="1000" dirty="0" smtClean="0">
              <a:latin typeface="Comic Sans MS" pitchFamily="66" charset="0"/>
            </a:endParaRPr>
          </a:p>
          <a:p>
            <a:pPr marL="342900" indent="-342900">
              <a:spcBef>
                <a:spcPts val="1600"/>
              </a:spcBef>
              <a:buFont typeface="+mj-lt"/>
              <a:buAutoNum type="arabicPeriod"/>
            </a:pPr>
            <a:r>
              <a:rPr lang="en-GB" dirty="0" smtClean="0">
                <a:latin typeface="Comic Sans MS" pitchFamily="66" charset="0"/>
              </a:rPr>
              <a:t>Implement at CERN </a:t>
            </a:r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modern technologies </a:t>
            </a:r>
            <a:r>
              <a:rPr lang="en-GB" dirty="0" smtClean="0">
                <a:latin typeface="Comic Sans MS" pitchFamily="66" charset="0"/>
              </a:rPr>
              <a:t>for improved injection and 	reduced losses (chopping, H- charge exchange injection).</a:t>
            </a:r>
            <a:endParaRPr lang="en-GB" sz="1000" dirty="0" smtClean="0">
              <a:latin typeface="Comic Sans MS" pitchFamily="66" charset="0"/>
            </a:endParaRPr>
          </a:p>
          <a:p>
            <a:pPr marL="342900" indent="-342900">
              <a:spcBef>
                <a:spcPts val="1600"/>
              </a:spcBef>
              <a:buFont typeface="+mj-lt"/>
              <a:buAutoNum type="arabicPeriod"/>
            </a:pPr>
            <a:r>
              <a:rPr lang="en-GB" dirty="0" smtClean="0">
                <a:latin typeface="Comic Sans MS" pitchFamily="66" charset="0"/>
              </a:rPr>
              <a:t>Prepare for a possible evolution towards </a:t>
            </a:r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higher intensities </a:t>
            </a:r>
            <a:r>
              <a:rPr lang="en-GB" dirty="0" smtClean="0">
                <a:latin typeface="Comic Sans MS" pitchFamily="66" charset="0"/>
                <a:cs typeface="Arial"/>
              </a:rPr>
              <a:t>→ 		Linac4 is compatible with 50 Hz operation and as injector to a high-	duty cycle SPL (Superconducting Proton Linac)</a:t>
            </a:r>
            <a:r>
              <a:rPr lang="en-GB" dirty="0" smtClean="0">
                <a:latin typeface="Comic Sans MS" pitchFamily="66" charset="0"/>
              </a:rPr>
              <a:t>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228600"/>
            <a:ext cx="6400800" cy="685800"/>
          </a:xfrm>
        </p:spPr>
        <p:txBody>
          <a:bodyPr/>
          <a:lstStyle/>
          <a:p>
            <a:r>
              <a:rPr lang="en-US" sz="3600" dirty="0" smtClean="0"/>
              <a:t>Linac4 – Main Parameters </a:t>
            </a:r>
            <a:endParaRPr lang="en-US" sz="36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BEDE6111-17D0-46EC-97EE-DCEFBC02FF6D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533400" y="1447800"/>
            <a:ext cx="7772400" cy="358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US" dirty="0" smtClean="0">
                <a:latin typeface="Comic Sans MS" pitchFamily="66" charset="0"/>
              </a:rPr>
              <a:t>  Energy of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160 MeV </a:t>
            </a:r>
            <a:r>
              <a:rPr lang="en-US" dirty="0" smtClean="0">
                <a:latin typeface="Comic Sans MS" pitchFamily="66" charset="0"/>
              </a:rPr>
              <a:t>giving a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</a:rPr>
              <a:t>factor 2</a:t>
            </a:r>
            <a:r>
              <a:rPr lang="en-US" dirty="0" smtClean="0">
                <a:latin typeface="Comic Sans MS" pitchFamily="66" charset="0"/>
              </a:rPr>
              <a:t> in </a:t>
            </a:r>
            <a:r>
              <a:rPr lang="en-US" dirty="0" smtClean="0">
                <a:latin typeface="Symbol" pitchFamily="18" charset="2"/>
              </a:rPr>
              <a:t>bg</a:t>
            </a:r>
            <a:r>
              <a:rPr lang="en-US" baseline="30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</a:rPr>
              <a:t> with respect to Linac2 	(50 MeV) </a:t>
            </a:r>
            <a:r>
              <a:rPr lang="en-US" dirty="0" smtClean="0">
                <a:latin typeface="Comic Sans MS" pitchFamily="66" charset="0"/>
                <a:sym typeface="Symbol" pitchFamily="18" charset="2"/>
              </a:rPr>
              <a:t> space charge tune shift (limiting accumulated 	intensity in PSB) </a:t>
            </a:r>
            <a:r>
              <a:rPr lang="en-US" dirty="0" smtClean="0">
                <a:latin typeface="Symbol" pitchFamily="18" charset="2"/>
                <a:sym typeface="Symbol" pitchFamily="18" charset="2"/>
              </a:rPr>
              <a:t>D</a:t>
            </a:r>
            <a:r>
              <a:rPr lang="en-US" dirty="0" smtClean="0">
                <a:latin typeface="Comic Sans MS" pitchFamily="66" charset="0"/>
                <a:sym typeface="Symbol" pitchFamily="18" charset="2"/>
              </a:rPr>
              <a:t>Q~ N/</a:t>
            </a:r>
            <a:r>
              <a:rPr lang="en-US" dirty="0" smtClean="0">
                <a:latin typeface="Symbol" pitchFamily="18" charset="2"/>
              </a:rPr>
              <a:t>bg</a:t>
            </a:r>
            <a:r>
              <a:rPr lang="en-US" baseline="30000" dirty="0" smtClean="0">
                <a:latin typeface="Comic Sans MS" pitchFamily="66" charset="0"/>
              </a:rPr>
              <a:t>2</a:t>
            </a:r>
            <a:r>
              <a:rPr lang="en-US" dirty="0" smtClean="0">
                <a:latin typeface="Comic Sans MS" pitchFamily="66" charset="0"/>
                <a:sym typeface="Symbol" pitchFamily="18" charset="2"/>
              </a:rPr>
              <a:t>  with twice the energy,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double 	N keeping the same tune shift</a:t>
            </a:r>
            <a:r>
              <a:rPr lang="en-US" dirty="0" smtClean="0">
                <a:latin typeface="Comic Sans MS" pitchFamily="66" charset="0"/>
                <a:sym typeface="Symbol" pitchFamily="18" charset="2"/>
              </a:rPr>
              <a:t>.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GB" dirty="0" smtClean="0">
                <a:latin typeface="Comic Sans MS" pitchFamily="66" charset="0"/>
              </a:rPr>
              <a:t>  RF frequency </a:t>
            </a:r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352 MHz</a:t>
            </a:r>
            <a:r>
              <a:rPr lang="en-GB" dirty="0" smtClean="0">
                <a:latin typeface="Comic Sans MS" pitchFamily="66" charset="0"/>
              </a:rPr>
              <a:t>, as old LEP RF system </a:t>
            </a:r>
            <a:r>
              <a:rPr lang="en-US" dirty="0" smtClean="0">
                <a:latin typeface="Comic Sans MS" pitchFamily="66" charset="0"/>
                <a:sym typeface="Symbol" pitchFamily="18" charset="2"/>
              </a:rPr>
              <a:t> can </a:t>
            </a:r>
            <a:r>
              <a:rPr lang="en-GB" dirty="0" smtClean="0">
                <a:latin typeface="Comic Sans MS" pitchFamily="66" charset="0"/>
              </a:rPr>
              <a:t>recuperate 	some klystrons and RF components from the LEP surplus.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GB" dirty="0" smtClean="0">
                <a:latin typeface="Comic Sans MS" pitchFamily="66" charset="0"/>
              </a:rPr>
              <a:t>  Repetition frequency </a:t>
            </a:r>
            <a:r>
              <a:rPr lang="en-GB" dirty="0" smtClean="0">
                <a:solidFill>
                  <a:srgbClr val="FF0000"/>
                </a:solidFill>
                <a:latin typeface="Comic Sans MS" pitchFamily="66" charset="0"/>
              </a:rPr>
              <a:t>2 Hz</a:t>
            </a:r>
            <a:r>
              <a:rPr lang="en-GB" dirty="0" smtClean="0">
                <a:latin typeface="Comic Sans MS" pitchFamily="66" charset="0"/>
              </a:rPr>
              <a:t>: 1.1 Hz present PSB limit, margin for 	some upgrade. </a:t>
            </a:r>
          </a:p>
          <a:p>
            <a:pPr marL="182563" indent="-182563">
              <a:spcBef>
                <a:spcPct val="40000"/>
              </a:spcBef>
              <a:buSzPct val="150000"/>
              <a:buFont typeface="Wingdings" pitchFamily="2" charset="2"/>
              <a:buChar char=""/>
            </a:pPr>
            <a:r>
              <a:rPr lang="en-GB" dirty="0" smtClean="0">
                <a:latin typeface="Comic Sans MS" pitchFamily="66" charset="0"/>
              </a:rPr>
              <a:t>  Beam current 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40 mA in 400 </a:t>
            </a:r>
            <a:r>
              <a:rPr lang="en-US" dirty="0" smtClean="0">
                <a:solidFill>
                  <a:srgbClr val="FF0000"/>
                </a:solidFill>
                <a:latin typeface="Symbol" pitchFamily="18" charset="2"/>
                <a:sym typeface="Symbol" pitchFamily="18" charset="2"/>
              </a:rPr>
              <a:t>m</a:t>
            </a:r>
            <a:r>
              <a:rPr lang="en-US" dirty="0" smtClean="0">
                <a:solidFill>
                  <a:srgbClr val="FF0000"/>
                </a:solidFill>
                <a:latin typeface="Comic Sans MS" pitchFamily="66" charset="0"/>
                <a:sym typeface="Symbol" pitchFamily="18" charset="2"/>
              </a:rPr>
              <a:t>s</a:t>
            </a:r>
            <a:r>
              <a:rPr lang="en-GB" dirty="0" smtClean="0">
                <a:latin typeface="Comic Sans MS" pitchFamily="66" charset="0"/>
              </a:rPr>
              <a:t>: provide &gt;2 present PSB maximum 	number of particles</a:t>
            </a:r>
            <a:r>
              <a:rPr lang="en-US" dirty="0" smtClean="0">
                <a:latin typeface="Comic Sans MS" pitchFamily="66" charset="0"/>
                <a:sym typeface="Symbol" pitchFamily="18" charset="2"/>
              </a:rPr>
              <a:t>.</a:t>
            </a:r>
            <a:r>
              <a:rPr lang="en-GB" dirty="0" smtClean="0">
                <a:latin typeface="Comic Sans MS" pitchFamily="66" charset="0"/>
              </a:rPr>
              <a:t> </a:t>
            </a:r>
          </a:p>
          <a:p>
            <a:pPr marL="182563" indent="-182563">
              <a:spcBef>
                <a:spcPct val="40000"/>
              </a:spcBef>
              <a:buFont typeface="Wingdings" pitchFamily="2" charset="2"/>
              <a:buNone/>
            </a:pPr>
            <a:endParaRPr lang="en-GB" dirty="0" smtClean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C8664E-ECD0-40A4-924B-AC06AFF30D46}" type="slidenum">
              <a:rPr lang="en-US"/>
              <a:pPr/>
              <a:t>5</a:t>
            </a:fld>
            <a:endParaRPr lang="en-US"/>
          </a:p>
        </p:txBody>
      </p:sp>
      <p:sp>
        <p:nvSpPr>
          <p:cNvPr id="8407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/>
              <a:t>Linac4 Parameters</a:t>
            </a:r>
          </a:p>
        </p:txBody>
      </p:sp>
      <p:sp>
        <p:nvSpPr>
          <p:cNvPr id="840707" name="Text Box 3"/>
          <p:cNvSpPr txBox="1">
            <a:spLocks noChangeArrowheads="1"/>
          </p:cNvSpPr>
          <p:nvPr/>
        </p:nvSpPr>
        <p:spPr bwMode="auto">
          <a:xfrm>
            <a:off x="5562600" y="4572000"/>
            <a:ext cx="3429000" cy="156966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eaLnBrk="1" hangingPunct="1">
              <a:buFont typeface="Wingdings" pitchFamily="2" charset="2"/>
              <a:buChar char="Ø"/>
            </a:pPr>
            <a:r>
              <a:rPr lang="en-GB" sz="1600" dirty="0">
                <a:latin typeface="Comic Sans MS" pitchFamily="66" charset="0"/>
              </a:rPr>
              <a:t>Structures and klystrons dimensioned for 50 </a:t>
            </a:r>
            <a:r>
              <a:rPr lang="en-GB" sz="1600" dirty="0" smtClean="0">
                <a:latin typeface="Comic Sans MS" pitchFamily="66" charset="0"/>
              </a:rPr>
              <a:t>Hz. </a:t>
            </a:r>
            <a:endParaRPr lang="en-GB" sz="1600" dirty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Char char="Ø"/>
            </a:pPr>
            <a:r>
              <a:rPr lang="en-GB" sz="1600" dirty="0">
                <a:latin typeface="Comic Sans MS" pitchFamily="66" charset="0"/>
              </a:rPr>
              <a:t>Power supplies and electronics dimensioned for 2 </a:t>
            </a:r>
            <a:r>
              <a:rPr lang="en-GB" sz="1600" dirty="0" smtClean="0">
                <a:latin typeface="Comic Sans MS" pitchFamily="66" charset="0"/>
              </a:rPr>
              <a:t>Hz. </a:t>
            </a:r>
          </a:p>
          <a:p>
            <a:pPr eaLnBrk="1" hangingPunct="1">
              <a:buFont typeface="Wingdings" pitchFamily="2" charset="2"/>
              <a:buChar char="Ø"/>
            </a:pPr>
            <a:r>
              <a:rPr lang="en-GB" sz="1600" dirty="0" smtClean="0">
                <a:latin typeface="Comic Sans MS" pitchFamily="66" charset="0"/>
              </a:rPr>
              <a:t>Infrastructure (cooling, electricity) dimensioned for 2 Hz.</a:t>
            </a:r>
            <a:endParaRPr lang="en-GB" sz="1600" dirty="0">
              <a:latin typeface="Comic Sans MS" pitchFamily="66" charset="0"/>
            </a:endParaRPr>
          </a:p>
        </p:txBody>
      </p:sp>
      <p:sp>
        <p:nvSpPr>
          <p:cNvPr id="840708" name="Text Box 4"/>
          <p:cNvSpPr txBox="1">
            <a:spLocks noChangeArrowheads="1"/>
          </p:cNvSpPr>
          <p:nvPr/>
        </p:nvSpPr>
        <p:spPr bwMode="auto">
          <a:xfrm>
            <a:off x="5943600" y="2590800"/>
            <a:ext cx="2895600" cy="844550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1600">
                <a:latin typeface="Comic Sans MS" pitchFamily="66" charset="0"/>
              </a:rPr>
              <a:t>Re-use 352 MHz LEP RF components: klystrons, waveguides, circulators.</a:t>
            </a:r>
          </a:p>
        </p:txBody>
      </p:sp>
      <p:sp>
        <p:nvSpPr>
          <p:cNvPr id="840709" name="Text Box 5"/>
          <p:cNvSpPr txBox="1">
            <a:spLocks noChangeArrowheads="1"/>
          </p:cNvSpPr>
          <p:nvPr/>
        </p:nvSpPr>
        <p:spPr bwMode="auto">
          <a:xfrm>
            <a:off x="228600" y="1600200"/>
            <a:ext cx="5632450" cy="448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Ion species		H</a:t>
            </a:r>
            <a:r>
              <a:rPr lang="en-US" baseline="30000"/>
              <a:t>−</a:t>
            </a:r>
          </a:p>
          <a:p>
            <a:r>
              <a:rPr lang="en-US"/>
              <a:t>Output Energy		160	MeV</a:t>
            </a:r>
          </a:p>
          <a:p>
            <a:r>
              <a:rPr lang="en-US"/>
              <a:t>Bunch Frequency		352.2	MHz</a:t>
            </a:r>
          </a:p>
          <a:p>
            <a:r>
              <a:rPr lang="en-US"/>
              <a:t>Max. Rep. Rate		2 	Hz</a:t>
            </a:r>
          </a:p>
          <a:p>
            <a:r>
              <a:rPr lang="en-US"/>
              <a:t>Max. Beam Pulse Length	1.2	ms</a:t>
            </a:r>
          </a:p>
          <a:p>
            <a:r>
              <a:rPr lang="en-US"/>
              <a:t>Max. Beam Duty Cycle	0.24 	%</a:t>
            </a:r>
          </a:p>
          <a:p>
            <a:r>
              <a:rPr lang="en-US"/>
              <a:t>Chopper Beam-on Factor	65 	%</a:t>
            </a:r>
          </a:p>
          <a:p>
            <a:r>
              <a:rPr lang="en-US"/>
              <a:t>Chopping scheme: </a:t>
            </a:r>
          </a:p>
          <a:p>
            <a:r>
              <a:rPr lang="en-US"/>
              <a:t>		222 transmitted /133 empty buckets</a:t>
            </a:r>
          </a:p>
          <a:p>
            <a:r>
              <a:rPr lang="en-US"/>
              <a:t>Source current		80 	mA</a:t>
            </a:r>
            <a:endParaRPr lang="fr-FR"/>
          </a:p>
          <a:p>
            <a:r>
              <a:rPr lang="fr-FR"/>
              <a:t>RFQ output current	70	mA</a:t>
            </a:r>
          </a:p>
          <a:p>
            <a:r>
              <a:rPr lang="fr-FR"/>
              <a:t>Linac pulse current	40	mA</a:t>
            </a:r>
            <a:endParaRPr lang="en-US"/>
          </a:p>
          <a:p>
            <a:r>
              <a:rPr lang="en-US"/>
              <a:t>N. particles per pulse	1.0	× 10</a:t>
            </a:r>
            <a:r>
              <a:rPr lang="en-US" baseline="30000"/>
              <a:t>14</a:t>
            </a:r>
          </a:p>
          <a:p>
            <a:r>
              <a:rPr lang="en-GB"/>
              <a:t>Transverse emittance	0.4	</a:t>
            </a:r>
            <a:r>
              <a:rPr lang="en-GB">
                <a:latin typeface="Symbol" pitchFamily="18" charset="2"/>
              </a:rPr>
              <a:t>p</a:t>
            </a:r>
            <a:r>
              <a:rPr lang="en-GB"/>
              <a:t> mm mrad</a:t>
            </a:r>
          </a:p>
          <a:p>
            <a:endParaRPr lang="en-GB"/>
          </a:p>
          <a:p>
            <a:r>
              <a:rPr lang="en-GB"/>
              <a:t>Max. rep. rate for accelerating structures 	50 Hz </a:t>
            </a:r>
            <a:endParaRPr lang="en-US"/>
          </a:p>
        </p:txBody>
      </p:sp>
      <p:sp>
        <p:nvSpPr>
          <p:cNvPr id="840710" name="Line 6"/>
          <p:cNvSpPr>
            <a:spLocks noChangeShapeType="1"/>
          </p:cNvSpPr>
          <p:nvPr/>
        </p:nvSpPr>
        <p:spPr bwMode="auto">
          <a:xfrm flipH="1" flipV="1">
            <a:off x="4648200" y="2362200"/>
            <a:ext cx="1219200" cy="5334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40711" name="Line 7"/>
          <p:cNvSpPr>
            <a:spLocks noChangeShapeType="1"/>
          </p:cNvSpPr>
          <p:nvPr/>
        </p:nvSpPr>
        <p:spPr bwMode="auto">
          <a:xfrm flipH="1" flipV="1">
            <a:off x="4648200" y="3581400"/>
            <a:ext cx="1219200" cy="2286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40712" name="Line 8"/>
          <p:cNvSpPr>
            <a:spLocks noChangeShapeType="1"/>
          </p:cNvSpPr>
          <p:nvPr/>
        </p:nvSpPr>
        <p:spPr bwMode="auto">
          <a:xfrm flipH="1">
            <a:off x="5257800" y="5410200"/>
            <a:ext cx="228600" cy="3048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40713" name="Text Box 9"/>
          <p:cNvSpPr txBox="1">
            <a:spLocks noChangeArrowheads="1"/>
          </p:cNvSpPr>
          <p:nvPr/>
        </p:nvSpPr>
        <p:spPr bwMode="auto">
          <a:xfrm>
            <a:off x="5562600" y="1371600"/>
            <a:ext cx="3352800" cy="108902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1600">
                <a:latin typeface="Comic Sans MS" pitchFamily="66" charset="0"/>
              </a:rPr>
              <a:t>H</a:t>
            </a:r>
            <a:r>
              <a:rPr lang="en-GB" sz="1600" baseline="30000">
                <a:latin typeface="Comic Sans MS" pitchFamily="66" charset="0"/>
              </a:rPr>
              <a:t>−</a:t>
            </a:r>
            <a:r>
              <a:rPr lang="en-GB" sz="1600">
                <a:latin typeface="Comic Sans MS" pitchFamily="66" charset="0"/>
              </a:rPr>
              <a:t> particles + higher injection energy (160/50 MeV, factor 2 in </a:t>
            </a:r>
            <a:r>
              <a:rPr lang="en-GB" sz="1600">
                <a:latin typeface="Symbol" pitchFamily="18" charset="2"/>
              </a:rPr>
              <a:t>bg</a:t>
            </a:r>
            <a:r>
              <a:rPr lang="en-GB" sz="1600" baseline="30000">
                <a:latin typeface="Comic Sans MS" pitchFamily="66" charset="0"/>
              </a:rPr>
              <a:t>2</a:t>
            </a:r>
            <a:r>
              <a:rPr lang="en-GB" sz="1600">
                <a:latin typeface="Comic Sans MS" pitchFamily="66" charset="0"/>
              </a:rPr>
              <a:t>) </a:t>
            </a:r>
            <a:r>
              <a:rPr lang="en-GB" sz="1600">
                <a:latin typeface="Comic Sans MS" pitchFamily="66" charset="0"/>
                <a:sym typeface="Symbol" pitchFamily="18" charset="2"/>
              </a:rPr>
              <a:t> same tune shift in PSB with twice the intensity</a:t>
            </a:r>
            <a:r>
              <a:rPr lang="en-GB" sz="1600">
                <a:latin typeface="Comic Sans MS" pitchFamily="66" charset="0"/>
              </a:rPr>
              <a:t>.</a:t>
            </a:r>
          </a:p>
        </p:txBody>
      </p:sp>
      <p:sp>
        <p:nvSpPr>
          <p:cNvPr id="840714" name="Line 10"/>
          <p:cNvSpPr>
            <a:spLocks noChangeShapeType="1"/>
          </p:cNvSpPr>
          <p:nvPr/>
        </p:nvSpPr>
        <p:spPr bwMode="auto">
          <a:xfrm flipH="1">
            <a:off x="4572000" y="1981200"/>
            <a:ext cx="914400" cy="762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40715" name="Text Box 11"/>
          <p:cNvSpPr txBox="1">
            <a:spLocks noChangeArrowheads="1"/>
          </p:cNvSpPr>
          <p:nvPr/>
        </p:nvSpPr>
        <p:spPr bwMode="auto">
          <a:xfrm>
            <a:off x="5943600" y="3657600"/>
            <a:ext cx="2895600" cy="600075"/>
          </a:xfrm>
          <a:prstGeom prst="rect">
            <a:avLst/>
          </a:prstGeom>
          <a:noFill/>
          <a:ln w="19050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1" hangingPunct="1"/>
            <a:r>
              <a:rPr lang="en-GB" sz="1600">
                <a:latin typeface="Comic Sans MS" pitchFamily="66" charset="0"/>
              </a:rPr>
              <a:t>Chopping at low energy to reduce beam loss at PSB.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746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/>
              <a:t>Linac4 layout</a:t>
            </a:r>
          </a:p>
        </p:txBody>
      </p:sp>
      <p:sp>
        <p:nvSpPr>
          <p:cNvPr id="17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03980804-ED22-429E-A808-09F0220BA21F}" type="slidenum">
              <a:rPr lang="en-US"/>
              <a:pPr/>
              <a:t>6</a:t>
            </a:fld>
            <a:endParaRPr lang="en-US"/>
          </a:p>
        </p:txBody>
      </p:sp>
      <p:pic>
        <p:nvPicPr>
          <p:cNvPr id="787465" name="Picture 9" descr="Linac4-Machine-161008-view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379250">
            <a:off x="2514600" y="2728913"/>
            <a:ext cx="6477000" cy="3827462"/>
          </a:xfrm>
          <a:prstGeom prst="rect">
            <a:avLst/>
          </a:prstGeom>
          <a:noFill/>
        </p:spPr>
      </p:pic>
      <p:sp>
        <p:nvSpPr>
          <p:cNvPr id="787474" name="Line 18"/>
          <p:cNvSpPr>
            <a:spLocks noChangeShapeType="1"/>
          </p:cNvSpPr>
          <p:nvPr/>
        </p:nvSpPr>
        <p:spPr bwMode="auto">
          <a:xfrm flipV="1">
            <a:off x="5105400" y="3810000"/>
            <a:ext cx="381000" cy="533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7475" name="Line 19"/>
          <p:cNvSpPr>
            <a:spLocks noChangeShapeType="1"/>
          </p:cNvSpPr>
          <p:nvPr/>
        </p:nvSpPr>
        <p:spPr bwMode="auto">
          <a:xfrm flipV="1">
            <a:off x="6553200" y="4419600"/>
            <a:ext cx="533400" cy="6096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7476" name="Line 20"/>
          <p:cNvSpPr>
            <a:spLocks noChangeShapeType="1"/>
          </p:cNvSpPr>
          <p:nvPr/>
        </p:nvSpPr>
        <p:spPr bwMode="auto">
          <a:xfrm flipV="1">
            <a:off x="3733800" y="3276600"/>
            <a:ext cx="1219200" cy="457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7477" name="Text Box 21"/>
          <p:cNvSpPr txBox="1">
            <a:spLocks noChangeArrowheads="1"/>
          </p:cNvSpPr>
          <p:nvPr/>
        </p:nvSpPr>
        <p:spPr bwMode="auto">
          <a:xfrm>
            <a:off x="4953000" y="3124200"/>
            <a:ext cx="893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160 MeV</a:t>
            </a:r>
          </a:p>
        </p:txBody>
      </p:sp>
      <p:sp>
        <p:nvSpPr>
          <p:cNvPr id="787478" name="Text Box 22"/>
          <p:cNvSpPr txBox="1">
            <a:spLocks noChangeArrowheads="1"/>
          </p:cNvSpPr>
          <p:nvPr/>
        </p:nvSpPr>
        <p:spPr bwMode="auto">
          <a:xfrm>
            <a:off x="5334000" y="3505200"/>
            <a:ext cx="893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100 MeV</a:t>
            </a:r>
          </a:p>
        </p:txBody>
      </p:sp>
      <p:sp>
        <p:nvSpPr>
          <p:cNvPr id="787479" name="Text Box 23"/>
          <p:cNvSpPr txBox="1">
            <a:spLocks noChangeArrowheads="1"/>
          </p:cNvSpPr>
          <p:nvPr/>
        </p:nvSpPr>
        <p:spPr bwMode="auto">
          <a:xfrm>
            <a:off x="7086600" y="4191000"/>
            <a:ext cx="7953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50 MeV</a:t>
            </a:r>
          </a:p>
        </p:txBody>
      </p:sp>
      <p:sp>
        <p:nvSpPr>
          <p:cNvPr id="787461" name="Text Box 5"/>
          <p:cNvSpPr txBox="1">
            <a:spLocks noChangeArrowheads="1"/>
          </p:cNvSpPr>
          <p:nvPr/>
        </p:nvSpPr>
        <p:spPr bwMode="auto">
          <a:xfrm>
            <a:off x="228600" y="1143000"/>
            <a:ext cx="8763000" cy="164352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30000"/>
              </a:spcBef>
              <a:buFontTx/>
              <a:buChar char="•"/>
            </a:pPr>
            <a:r>
              <a:rPr lang="en-US" sz="1400" dirty="0"/>
              <a:t> </a:t>
            </a:r>
            <a:r>
              <a:rPr lang="en-US" sz="1400" dirty="0" smtClean="0"/>
              <a:t>Standard (normal-conducting) linac layout, based on:</a:t>
            </a:r>
          </a:p>
          <a:p>
            <a:pPr marL="342900" indent="-342900">
              <a:spcBef>
                <a:spcPct val="30000"/>
              </a:spcBef>
              <a:buAutoNum type="arabicPeriod"/>
            </a:pPr>
            <a:r>
              <a:rPr lang="en-US" sz="1400" dirty="0" smtClean="0"/>
              <a:t>pre-injector (source, magnetic LEBT, 3 MeV RFQ, chopper line)</a:t>
            </a:r>
          </a:p>
          <a:p>
            <a:pPr marL="342900" indent="-342900">
              <a:spcBef>
                <a:spcPct val="30000"/>
              </a:spcBef>
              <a:buAutoNum type="arabicPeriod"/>
            </a:pPr>
            <a:r>
              <a:rPr lang="en-US" sz="1400" dirty="0" smtClean="0"/>
              <a:t>Three different types of accelerating structures, matched to the specific energy range (max. shunt impedance, easy access and maintenance, minimum construction cost).</a:t>
            </a:r>
          </a:p>
          <a:p>
            <a:pPr marL="342900" indent="-342900">
              <a:spcBef>
                <a:spcPct val="30000"/>
              </a:spcBef>
              <a:buAutoNum type="arabicPeriod"/>
            </a:pPr>
            <a:r>
              <a:rPr lang="en-US" sz="1400" dirty="0" smtClean="0"/>
              <a:t>Beam dump at linac end, switching magnet towards transfer line – PSB.</a:t>
            </a:r>
          </a:p>
          <a:p>
            <a:pPr marL="342900" indent="-342900">
              <a:spcBef>
                <a:spcPct val="30000"/>
              </a:spcBef>
              <a:buAutoNum type="arabicPeriod"/>
            </a:pPr>
            <a:r>
              <a:rPr lang="en-US" sz="1400" dirty="0" smtClean="0"/>
              <a:t>Beam measurements at linac end and at PSB entrance.</a:t>
            </a:r>
          </a:p>
        </p:txBody>
      </p:sp>
      <p:sp>
        <p:nvSpPr>
          <p:cNvPr id="787481" name="Rectangle 25"/>
          <p:cNvSpPr>
            <a:spLocks noChangeArrowheads="1"/>
          </p:cNvSpPr>
          <p:nvPr/>
        </p:nvSpPr>
        <p:spPr bwMode="auto">
          <a:xfrm>
            <a:off x="6172200" y="3733800"/>
            <a:ext cx="990600" cy="3048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7482" name="Text Box 26"/>
          <p:cNvSpPr txBox="1">
            <a:spLocks noChangeArrowheads="1"/>
          </p:cNvSpPr>
          <p:nvPr/>
        </p:nvSpPr>
        <p:spPr bwMode="auto">
          <a:xfrm>
            <a:off x="5715000" y="2743200"/>
            <a:ext cx="17716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Transfer line to PSB</a:t>
            </a:r>
          </a:p>
        </p:txBody>
      </p:sp>
      <p:sp>
        <p:nvSpPr>
          <p:cNvPr id="787483" name="Line 27"/>
          <p:cNvSpPr>
            <a:spLocks noChangeShapeType="1"/>
          </p:cNvSpPr>
          <p:nvPr/>
        </p:nvSpPr>
        <p:spPr bwMode="auto">
          <a:xfrm flipV="1">
            <a:off x="4038600" y="2895600"/>
            <a:ext cx="1676400" cy="762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787484" name="Rectangle 28"/>
          <p:cNvSpPr>
            <a:spLocks noChangeArrowheads="1"/>
          </p:cNvSpPr>
          <p:nvPr/>
        </p:nvSpPr>
        <p:spPr bwMode="auto">
          <a:xfrm>
            <a:off x="8229600" y="2971800"/>
            <a:ext cx="685800" cy="6096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87485" name="Rectangle 29"/>
          <p:cNvSpPr>
            <a:spLocks noChangeArrowheads="1"/>
          </p:cNvSpPr>
          <p:nvPr/>
        </p:nvSpPr>
        <p:spPr bwMode="auto">
          <a:xfrm>
            <a:off x="2209800" y="6019800"/>
            <a:ext cx="1371600" cy="4572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787488" name="Picture 32"/>
          <p:cNvPicPr>
            <a:picLocks noChangeAspect="1" noChangeArrowheads="1"/>
          </p:cNvPicPr>
          <p:nvPr/>
        </p:nvPicPr>
        <p:blipFill>
          <a:blip r:embed="rId3" cstate="print"/>
          <a:srcRect r="17241" b="9624"/>
          <a:stretch>
            <a:fillRect/>
          </a:stretch>
        </p:blipFill>
        <p:spPr bwMode="auto">
          <a:xfrm>
            <a:off x="152400" y="5257800"/>
            <a:ext cx="4876800" cy="1438275"/>
          </a:xfrm>
          <a:prstGeom prst="rect">
            <a:avLst/>
          </a:prstGeom>
          <a:solidFill>
            <a:srgbClr val="FFFF99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18" name="TextBox 17"/>
          <p:cNvSpPr txBox="1"/>
          <p:nvPr/>
        </p:nvSpPr>
        <p:spPr>
          <a:xfrm>
            <a:off x="533400" y="4343400"/>
            <a:ext cx="2204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Linac length ~ 80 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building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371600"/>
            <a:ext cx="8594744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8" name="Straight Connector 7"/>
          <p:cNvCxnSpPr/>
          <p:nvPr/>
        </p:nvCxnSpPr>
        <p:spPr>
          <a:xfrm>
            <a:off x="990600" y="2286000"/>
            <a:ext cx="5029200" cy="0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6019800" y="2286000"/>
            <a:ext cx="838200" cy="228600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6858000" y="2514600"/>
            <a:ext cx="2057400" cy="0"/>
          </a:xfrm>
          <a:prstGeom prst="line">
            <a:avLst/>
          </a:prstGeom>
          <a:ln w="57150">
            <a:solidFill>
              <a:schemeClr val="bg2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305800" y="21336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ground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533400" y="6096000"/>
            <a:ext cx="6934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en-US" sz="1600" dirty="0" smtClean="0"/>
              <a:t> Overall floor surface of Linac4 installations = 3’305 m2 (over 4 levels</a:t>
            </a:r>
            <a:r>
              <a:rPr lang="en-US" sz="1600" dirty="0" smtClean="0"/>
              <a:t>)</a:t>
            </a:r>
            <a:endParaRPr lang="en-U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– equipment hall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78850" name="Picture 2" descr="https://project-linac4.web.cern.ch/project-linac4/Integration/linac4_pictures/Niv1/400-1-001-axohall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27590"/>
            <a:ext cx="8534400" cy="273335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04800" y="4648200"/>
            <a:ext cx="4419600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Radio Frequency: </a:t>
            </a:r>
          </a:p>
          <a:p>
            <a:endParaRPr lang="en-US" sz="900" dirty="0" smtClean="0"/>
          </a:p>
          <a:p>
            <a:r>
              <a:rPr lang="en-US" sz="1600" dirty="0" smtClean="0"/>
              <a:t>13 klystrons from LEP (1.25 MW) + 6 new klystrons (2.8 MW, pulsed) feeding 23 cavities.</a:t>
            </a:r>
          </a:p>
          <a:p>
            <a:endParaRPr lang="en-US" sz="900" dirty="0" smtClean="0"/>
          </a:p>
          <a:p>
            <a:r>
              <a:rPr lang="en-US" sz="1600" dirty="0" smtClean="0"/>
              <a:t>In the long term, pairs of LEP klystrons will be replaced by new klystrons (at end of life).</a:t>
            </a:r>
          </a:p>
        </p:txBody>
      </p:sp>
      <p:pic>
        <p:nvPicPr>
          <p:cNvPr id="6" name="Picture 3" descr="C:\LINAC4_civil_engineering\building_progress\building_12_05_10\SL70118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4191000"/>
            <a:ext cx="3429000" cy="2571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Linac4 – accelerator tunnel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 fontScale="85000" lnSpcReduction="20000"/>
          </a:bodyPr>
          <a:lstStyle/>
          <a:p>
            <a:fld id="{D74B2F72-5111-4132-B1DA-339737C8F277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0"/>
            <a:ext cx="7162800" cy="518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dian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Median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dian">
      <a:fillStyleLst>
        <a:solidFill>
          <a:schemeClr val="phClr"/>
        </a:solidFill>
        <a:solidFill>
          <a:schemeClr val="phClr">
            <a:tint val="50000"/>
          </a:schemeClr>
        </a:solidFill>
        <a:solidFill>
          <a:schemeClr val="phClr"/>
        </a:solidFill>
      </a:fillStyleLst>
      <a:lnStyleLst>
        <a:ln w="10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47625" cap="flat" cmpd="dbl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300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  <a:scene3d>
            <a:camera prst="isometricTopDown" fov="0">
              <a:rot lat="0" lon="0" rev="0"/>
            </a:camera>
            <a:lightRig rig="balanced" dir="t">
              <a:rot lat="0" lon="0" rev="13800000"/>
            </a:lightRig>
          </a:scene3d>
          <a:sp3d extrusionH="12700" prstMaterial="plastic">
            <a:bevelT w="38100" h="25400" prst="softRound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  <a:blipFill>
          <a:blip xmlns:r="http://schemas.openxmlformats.org/officeDocument/2006/relationships" r:embed="rId2">
            <a:duotone>
              <a:schemeClr val="phClr">
                <a:shade val="90000"/>
                <a:satMod val="140000"/>
              </a:schemeClr>
              <a:schemeClr val="phClr">
                <a:satMod val="12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Median</Template>
  <TotalTime>41080</TotalTime>
  <Words>1721</Words>
  <Application>Microsoft Office PowerPoint</Application>
  <PresentationFormat>On-screen Show (4:3)</PresentationFormat>
  <Paragraphs>277</Paragraphs>
  <Slides>26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27" baseType="lpstr">
      <vt:lpstr>Median</vt:lpstr>
      <vt:lpstr>Linac4 Status </vt:lpstr>
      <vt:lpstr>Linac4 - Description</vt:lpstr>
      <vt:lpstr>Linac4 - Motivations</vt:lpstr>
      <vt:lpstr>Linac4 – Main Parameters </vt:lpstr>
      <vt:lpstr>Linac4 Parameters</vt:lpstr>
      <vt:lpstr>Linac4 layout</vt:lpstr>
      <vt:lpstr>Linac4 building</vt:lpstr>
      <vt:lpstr>Linac4 – equipment hall </vt:lpstr>
      <vt:lpstr>Linac4 – accelerator tunnel</vt:lpstr>
      <vt:lpstr>Linac4 construction</vt:lpstr>
      <vt:lpstr>Slide 11</vt:lpstr>
      <vt:lpstr>Slide 12</vt:lpstr>
      <vt:lpstr>Slide 13</vt:lpstr>
      <vt:lpstr>Slide 14</vt:lpstr>
      <vt:lpstr>Slide 15</vt:lpstr>
      <vt:lpstr>Linac4 – Main technical challenges</vt:lpstr>
      <vt:lpstr>Linac4 – Low energy</vt:lpstr>
      <vt:lpstr>Brazing of the 1st RFQ Module</vt:lpstr>
      <vt:lpstr>Linac4 – Accelerating structures</vt:lpstr>
      <vt:lpstr>Accelerating structures for Linac4</vt:lpstr>
      <vt:lpstr>Linac4 – External Contributions</vt:lpstr>
      <vt:lpstr>Linac 4 – Status July 2010</vt:lpstr>
      <vt:lpstr>Schedule – official after Chamonix 2010</vt:lpstr>
      <vt:lpstr>Linac4 connection to PSB</vt:lpstr>
      <vt:lpstr>CERN accelerator programs</vt:lpstr>
      <vt:lpstr>CERN Accelerator complex performance with Linac4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Overview of linacs</dc:title>
  <dc:creator>Vretenar</dc:creator>
  <cp:lastModifiedBy>vretenar</cp:lastModifiedBy>
  <cp:revision>683</cp:revision>
  <dcterms:created xsi:type="dcterms:W3CDTF">2003-10-13T09:06:55Z</dcterms:created>
  <dcterms:modified xsi:type="dcterms:W3CDTF">2010-07-16T15:20:26Z</dcterms:modified>
</cp:coreProperties>
</file>