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9" r:id="rId2"/>
    <p:sldId id="797" r:id="rId3"/>
    <p:sldId id="799" r:id="rId4"/>
    <p:sldId id="800" r:id="rId5"/>
    <p:sldId id="801" r:id="rId6"/>
    <p:sldId id="804" r:id="rId7"/>
    <p:sldId id="803" r:id="rId8"/>
    <p:sldId id="805" r:id="rId9"/>
    <p:sldId id="1291" r:id="rId10"/>
    <p:sldId id="1665" r:id="rId11"/>
    <p:sldId id="1666" r:id="rId12"/>
    <p:sldId id="1667" r:id="rId13"/>
    <p:sldId id="1668" r:id="rId14"/>
    <p:sldId id="1669" r:id="rId15"/>
    <p:sldId id="1657" r:id="rId16"/>
    <p:sldId id="1659" r:id="rId17"/>
    <p:sldId id="1660" r:id="rId18"/>
    <p:sldId id="1662" r:id="rId19"/>
    <p:sldId id="1661" r:id="rId20"/>
    <p:sldId id="1663" r:id="rId21"/>
    <p:sldId id="1664" r:id="rId22"/>
    <p:sldId id="1206" r:id="rId23"/>
    <p:sldId id="79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FF6B2AC8-57E1-408A-A710-96FC2A4B446E}">
          <p14:sldIdLst>
            <p14:sldId id="259"/>
          </p14:sldIdLst>
        </p14:section>
        <p14:section name="Outline" id="{ECE7C8C5-8749-4007-BED5-B2F84CF70984}">
          <p14:sldIdLst>
            <p14:sldId id="797"/>
          </p14:sldIdLst>
        </p14:section>
        <p14:section name="Beam parameters" id="{F0E15312-C7DE-4C0A-9E50-11887812FC1D}">
          <p14:sldIdLst>
            <p14:sldId id="799"/>
            <p14:sldId id="800"/>
            <p14:sldId id="801"/>
            <p14:sldId id="804"/>
            <p14:sldId id="803"/>
            <p14:sldId id="805"/>
          </p14:sldIdLst>
        </p14:section>
        <p14:section name="BI workpackages" id="{5C87C388-FF66-E948-BC69-DA06E035C899}">
          <p14:sldIdLst>
            <p14:sldId id="1291"/>
            <p14:sldId id="1665"/>
            <p14:sldId id="1666"/>
            <p14:sldId id="1667"/>
            <p14:sldId id="1668"/>
            <p14:sldId id="1669"/>
          </p14:sldIdLst>
        </p14:section>
        <p14:section name="Roadmaps" id="{9D6FBB24-F4F6-C042-9ACC-13F78BDDC536}">
          <p14:sldIdLst>
            <p14:sldId id="1657"/>
            <p14:sldId id="1659"/>
          </p14:sldIdLst>
        </p14:section>
        <p14:section name="Synergies with Hilumi" id="{A348E4A7-7F74-4275-AF0C-5EF8EEC5CBA1}">
          <p14:sldIdLst>
            <p14:sldId id="1660"/>
          </p14:sldIdLst>
        </p14:section>
        <p14:section name="Conclusions" id="{ED60A89C-B2A6-4D5F-8395-9AB7D80A094A}">
          <p14:sldIdLst>
            <p14:sldId id="1662"/>
            <p14:sldId id="1661"/>
          </p14:sldIdLst>
        </p14:section>
        <p14:section name="Spares" id="{A008484C-1DAA-8043-8972-5F4588413EFA}">
          <p14:sldIdLst>
            <p14:sldId id="1663"/>
            <p14:sldId id="1664"/>
            <p14:sldId id="1206"/>
            <p14:sldId id="79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49" autoAdjust="0"/>
    <p:restoredTop sz="94686"/>
  </p:normalViewPr>
  <p:slideViewPr>
    <p:cSldViewPr snapToGrid="0" snapToObjects="1">
      <p:cViewPr varScale="1">
        <p:scale>
          <a:sx n="90" d="100"/>
          <a:sy n="90" d="100"/>
        </p:scale>
        <p:origin x="208" y="6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E567FF-E50B-314A-AF8E-239954E3CE6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71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E567FF-E50B-314A-AF8E-239954E3CE6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211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E567FF-E50B-314A-AF8E-239954E3CE6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433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E567FF-E50B-314A-AF8E-239954E3CE6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017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E567FF-E50B-314A-AF8E-239954E3CE6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9500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338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81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Diffracted Cherenkov radiation diagnostics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6/3/21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5.png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em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5.png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emf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8.jpe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latin typeface="Corbel" panose="020B0503020204020204" pitchFamily="34" charset="0"/>
              </a:rPr>
              <a:t>EIC / FCC beam instrumentation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992" y="4467644"/>
            <a:ext cx="11784014" cy="1114621"/>
          </a:xfrm>
        </p:spPr>
        <p:txBody>
          <a:bodyPr/>
          <a:lstStyle/>
          <a:p>
            <a:pPr algn="ctr"/>
            <a:r>
              <a:rPr lang="en-US" sz="1800" dirty="0" err="1"/>
              <a:t>Anke</a:t>
            </a:r>
            <a:r>
              <a:rPr lang="en-US" sz="1800" dirty="0"/>
              <a:t>-Susanne Müller (KIT), David </a:t>
            </a:r>
            <a:r>
              <a:rPr lang="en-US" sz="1800" dirty="0" err="1"/>
              <a:t>Gassner</a:t>
            </a:r>
            <a:r>
              <a:rPr lang="en-US" sz="1800" dirty="0"/>
              <a:t> (BNL), Todd </a:t>
            </a:r>
            <a:r>
              <a:rPr lang="en-US" sz="1800" dirty="0" err="1"/>
              <a:t>Satogata</a:t>
            </a:r>
            <a:r>
              <a:rPr lang="en-US" sz="1800" dirty="0"/>
              <a:t> (JLAB) and </a:t>
            </a:r>
            <a:r>
              <a:rPr lang="en-US" sz="1800" b="1" dirty="0"/>
              <a:t>Thibaut </a:t>
            </a:r>
            <a:r>
              <a:rPr lang="en-US" sz="1800" b="1" dirty="0" err="1"/>
              <a:t>Lefevre</a:t>
            </a:r>
            <a:r>
              <a:rPr lang="en-US" sz="1800" dirty="0"/>
              <a:t> (CERN)</a:t>
            </a:r>
          </a:p>
          <a:p>
            <a:pPr algn="ctr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November 2020, FCC Workshop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963263-08DF-9747-ABEF-7425BCA0DA03}"/>
              </a:ext>
            </a:extLst>
          </p:cNvPr>
          <p:cNvSpPr txBox="1"/>
          <p:nvPr/>
        </p:nvSpPr>
        <p:spPr>
          <a:xfrm>
            <a:off x="127548" y="6332031"/>
            <a:ext cx="1121300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000" b="1" i="1" dirty="0">
                <a:solidFill>
                  <a:schemeClr val="bg1"/>
                </a:solidFill>
                <a:latin typeface="Arial" panose="020B0604020202020204" pitchFamily="34" charset="0"/>
              </a:rPr>
              <a:t>The Future Circular Collider Innovation Study (FCCIS) project has received funding from the European Union's Horizon 2020 research and innovation programme under grant No 951754</a:t>
            </a:r>
            <a:endParaRPr lang="fr-FR" sz="10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F2AE22-BC6C-1D45-9F0B-5E11342A6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0554" y="6150572"/>
            <a:ext cx="7239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B51D308-EE04-4D0B-9C17-9FF8B001FE98}"/>
              </a:ext>
            </a:extLst>
          </p:cNvPr>
          <p:cNvSpPr/>
          <p:nvPr/>
        </p:nvSpPr>
        <p:spPr>
          <a:xfrm>
            <a:off x="128587" y="1068502"/>
            <a:ext cx="11376025" cy="48320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defTabSz="685800"/>
            <a:r>
              <a:rPr lang="en-GB" b="1" dirty="0">
                <a:solidFill>
                  <a:srgbClr val="0000CC"/>
                </a:solidFill>
              </a:rPr>
              <a:t>Task 1 - Beam Position Monitoring -  Manfred (Student/Fellow) – workforce with EIC</a:t>
            </a:r>
          </a:p>
          <a:p>
            <a:pPr defTabSz="685800"/>
            <a:endParaRPr lang="en-GB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1.1 Design and construction of a low impedance electrostatic Pick-up : Staff / MPA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Electro-magnetic design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Mechanical design compatible with alignment tolerances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EM and heat load simulations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Estimate the need for water cooling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Prototyping and validation tests </a:t>
            </a: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1.2 Specifications (and design) of a cost-efficient bunch-by-bunch, turn-by-turn BPM acquisition system with sub-micron resolution : Staffs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Resolution, Accuracy, Dynamic Range, Radiation-Hardness,..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System architecture and implementation (in view of large production: e.g. 6000 BPMs)</a:t>
            </a:r>
          </a:p>
          <a:p>
            <a:pPr marL="742950" lvl="1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Cost impact – system design – cable/optical </a:t>
            </a:r>
            <a:r>
              <a:rPr lang="en-GB" sz="1600" dirty="0" err="1">
                <a:solidFill>
                  <a:prstClr val="black"/>
                </a:solidFill>
              </a:rPr>
              <a:t>fiber</a:t>
            </a:r>
            <a:endParaRPr lang="en-GB" sz="1600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1.3 Injector complex BPMs : e+/e- source, </a:t>
            </a:r>
            <a:r>
              <a:rPr lang="en-GB" sz="1600" b="1" dirty="0" err="1">
                <a:solidFill>
                  <a:prstClr val="black"/>
                </a:solidFill>
              </a:rPr>
              <a:t>linac</a:t>
            </a:r>
            <a:r>
              <a:rPr lang="en-GB" sz="1600" b="1" dirty="0">
                <a:solidFill>
                  <a:prstClr val="black"/>
                </a:solidFill>
              </a:rPr>
              <a:t> and Damping ring : WBS</a:t>
            </a: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1.4 Prototyping Collimation BPM – FCC-</a:t>
            </a:r>
            <a:r>
              <a:rPr lang="en-GB" sz="1600" b="1" dirty="0" err="1">
                <a:solidFill>
                  <a:prstClr val="black"/>
                </a:solidFill>
              </a:rPr>
              <a:t>hh</a:t>
            </a:r>
            <a:r>
              <a:rPr lang="en-GB" sz="1600" b="1" dirty="0">
                <a:solidFill>
                  <a:prstClr val="black"/>
                </a:solidFill>
              </a:rPr>
              <a:t>, HL-LHC, </a:t>
            </a:r>
            <a:r>
              <a:rPr lang="en-GB" sz="1600" b="1" dirty="0" err="1">
                <a:solidFill>
                  <a:prstClr val="black"/>
                </a:solidFill>
              </a:rPr>
              <a:t>SuperKEKb</a:t>
            </a:r>
            <a:r>
              <a:rPr lang="en-GB" sz="1600" b="1" dirty="0">
                <a:solidFill>
                  <a:prstClr val="black"/>
                </a:solidFill>
              </a:rPr>
              <a:t>, EIC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T. </a:t>
            </a:r>
            <a:r>
              <a:rPr lang="en-GB" dirty="0" err="1"/>
              <a:t>Lefevre</a:t>
            </a:r>
            <a:r>
              <a:rPr lang="en-GB" dirty="0"/>
              <a:t> - FCCW 2020 - 12 November 2020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BBEF3DB-E555-034A-BC30-299CBC058A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Beam</a:t>
            </a:r>
            <a:r>
              <a:rPr lang="fr-FR" dirty="0"/>
              <a:t> instrumentation </a:t>
            </a:r>
            <a:r>
              <a:rPr lang="fr-FR" dirty="0" err="1"/>
              <a:t>work</a:t>
            </a:r>
            <a:r>
              <a:rPr lang="fr-FR" dirty="0"/>
              <a:t> packages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E366444-E219-5047-9CB3-D1A2DE1F6A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4652" y="4006553"/>
            <a:ext cx="1713662" cy="1082238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0A246B-8675-9147-931B-FA887901463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269" y="2241945"/>
            <a:ext cx="1235880" cy="1043098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126001-27F3-1B4A-B919-CAB58D677AF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390" t="11384" b="52615"/>
          <a:stretch/>
        </p:blipFill>
        <p:spPr>
          <a:xfrm>
            <a:off x="7585906" y="2379230"/>
            <a:ext cx="1770795" cy="7685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4A854E0-5542-DF47-BA87-9162FB71A17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418" t="14725" r="21283" b="11577"/>
          <a:stretch/>
        </p:blipFill>
        <p:spPr>
          <a:xfrm rot="16200000">
            <a:off x="10416208" y="1724091"/>
            <a:ext cx="703179" cy="20324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E2EF59-E9E9-DD4C-B106-C1EEB08E6F28}"/>
              </a:ext>
            </a:extLst>
          </p:cNvPr>
          <p:cNvSpPr txBox="1"/>
          <p:nvPr/>
        </p:nvSpPr>
        <p:spPr>
          <a:xfrm>
            <a:off x="8026905" y="2240620"/>
            <a:ext cx="75180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000" i="1" dirty="0" err="1">
                <a:solidFill>
                  <a:srgbClr val="2F2F2F"/>
                </a:solidFill>
              </a:rPr>
              <a:t>Tessa’s</a:t>
            </a:r>
            <a:r>
              <a:rPr lang="fr-FR" sz="1000" i="1" dirty="0">
                <a:solidFill>
                  <a:srgbClr val="2F2F2F"/>
                </a:solidFill>
              </a:rPr>
              <a:t> table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3CFFCC-9E4D-BC49-87BC-491DD3E1C365}"/>
              </a:ext>
            </a:extLst>
          </p:cNvPr>
          <p:cNvSpPr txBox="1"/>
          <p:nvPr/>
        </p:nvSpPr>
        <p:spPr>
          <a:xfrm>
            <a:off x="10264198" y="2240620"/>
            <a:ext cx="7582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000" i="1" dirty="0" err="1">
                <a:solidFill>
                  <a:srgbClr val="2F2F2F"/>
                </a:solidFill>
              </a:rPr>
              <a:t>Eliana’s</a:t>
            </a:r>
            <a:r>
              <a:rPr lang="fr-FR" sz="1000" i="1" dirty="0">
                <a:solidFill>
                  <a:srgbClr val="2F2F2F"/>
                </a:solidFill>
              </a:rPr>
              <a:t> table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0463DC2-05BD-E042-BA35-70CB0B96656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5999" y="5469928"/>
            <a:ext cx="1130061" cy="80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198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BBEF3DB-E555-034A-BC30-299CBC058A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Beam</a:t>
            </a:r>
            <a:r>
              <a:rPr lang="fr-FR" dirty="0"/>
              <a:t> instrumentation </a:t>
            </a:r>
            <a:r>
              <a:rPr lang="fr-FR" dirty="0" err="1"/>
              <a:t>work</a:t>
            </a:r>
            <a:r>
              <a:rPr lang="fr-FR" dirty="0"/>
              <a:t> packages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3FA0896-A85B-6B4C-A0A7-8BD00863161F}"/>
              </a:ext>
            </a:extLst>
          </p:cNvPr>
          <p:cNvSpPr/>
          <p:nvPr/>
        </p:nvSpPr>
        <p:spPr>
          <a:xfrm>
            <a:off x="407987" y="1276206"/>
            <a:ext cx="11376025" cy="45858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defTabSz="685800"/>
            <a:r>
              <a:rPr lang="en-GB" b="1" dirty="0">
                <a:solidFill>
                  <a:srgbClr val="0000CC"/>
                </a:solidFill>
              </a:rPr>
              <a:t>Task 2 - Beam Intensity and Beam Loss Monitoring – Marek / Belen</a:t>
            </a:r>
          </a:p>
          <a:p>
            <a:pPr defTabSz="685800"/>
            <a:endParaRPr lang="en-GB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2.1 R&amp;D on DC Beam Current Transformer : Marek - student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Define specifications : Resolution, Accuracy and Dynamic range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System design and integration : Staff and student</a:t>
            </a: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2.2 R&amp;D on fast Beam intensity measurement for bunch-by-bunch, turn-by-turn acquisitions: low </a:t>
            </a:r>
            <a:r>
              <a:rPr lang="en-GB" sz="1600" b="1" dirty="0" err="1">
                <a:solidFill>
                  <a:prstClr val="black"/>
                </a:solidFill>
              </a:rPr>
              <a:t>priorirty</a:t>
            </a:r>
            <a:endParaRPr lang="en-GB" sz="1600" dirty="0">
              <a:solidFill>
                <a:prstClr val="black"/>
              </a:solidFill>
            </a:endParaRP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Define specifications : Resolution, Accuracy and Dynamic range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System design and integration, impedance : Staff</a:t>
            </a:r>
          </a:p>
          <a:p>
            <a:pPr defTabSz="685800"/>
            <a:endParaRPr lang="en-GB" sz="1600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2.3 R&amp;D on a beam loss monitoring systems : Belen and students/fellows (CERN)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Define specifications – Resolution, Dynamic range and Time response </a:t>
            </a:r>
            <a:r>
              <a:rPr lang="en-GB" sz="1600" b="1" dirty="0">
                <a:solidFill>
                  <a:prstClr val="black"/>
                </a:solidFill>
              </a:rPr>
              <a:t>(?) – Feasibility Simulations - </a:t>
            </a:r>
            <a:r>
              <a:rPr lang="en-GB" sz="1600" b="1" dirty="0" err="1">
                <a:solidFill>
                  <a:prstClr val="black"/>
                </a:solidFill>
              </a:rPr>
              <a:t>Fluka</a:t>
            </a:r>
            <a:endParaRPr lang="en-GB" sz="1600" b="1" dirty="0">
              <a:solidFill>
                <a:prstClr val="black"/>
              </a:solidFill>
            </a:endParaRPr>
          </a:p>
          <a:p>
            <a:pPr marL="742950" lvl="1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Design study for identifying losses from different beams (electron/ion, main ring/booster)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Design study for BLM system insensitive to X-rays : optical BLM – MPE/MPA</a:t>
            </a:r>
          </a:p>
          <a:p>
            <a:pPr marL="742950" lvl="1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Design, Prototyping and Validation tests </a:t>
            </a:r>
            <a:r>
              <a:rPr lang="en-GB" sz="1600" b="1" dirty="0">
                <a:solidFill>
                  <a:prstClr val="black"/>
                </a:solidFill>
              </a:rPr>
              <a:t>- Students</a:t>
            </a: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2.4 Injector complex BPMs : e+/e- source, </a:t>
            </a:r>
            <a:r>
              <a:rPr lang="en-GB" sz="1600" b="1" dirty="0" err="1">
                <a:solidFill>
                  <a:prstClr val="black"/>
                </a:solidFill>
              </a:rPr>
              <a:t>linac</a:t>
            </a:r>
            <a:r>
              <a:rPr lang="en-GB" sz="1600" b="1" dirty="0">
                <a:solidFill>
                  <a:prstClr val="black"/>
                </a:solidFill>
              </a:rPr>
              <a:t> and Damping ring : WBS</a:t>
            </a:r>
          </a:p>
          <a:p>
            <a:pPr marL="742950" lvl="1" indent="-285750" defTabSz="685800">
              <a:buFont typeface="Arial" panose="020B0604020202020204" pitchFamily="34" charset="0"/>
              <a:buChar char="•"/>
            </a:pPr>
            <a:endParaRPr lang="en-GB" sz="1600" b="1" dirty="0">
              <a:solidFill>
                <a:prstClr val="black"/>
              </a:solidFill>
            </a:endParaRPr>
          </a:p>
        </p:txBody>
      </p:sp>
      <p:pic>
        <p:nvPicPr>
          <p:cNvPr id="8" name="Picture 4" descr="fiber.png">
            <a:extLst>
              <a:ext uri="{FF2B5EF4-FFF2-40B4-BE49-F238E27FC236}">
                <a16:creationId xmlns:a16="http://schemas.microsoft.com/office/drawing/2014/main" id="{0E6A8A01-35BE-9143-BA2B-A8EF86F09E43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6524" y="4487130"/>
            <a:ext cx="1367422" cy="8853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</p:pic>
      <p:pic>
        <p:nvPicPr>
          <p:cNvPr id="2049" name="Picture 1" descr="page6image52057584">
            <a:extLst>
              <a:ext uri="{FF2B5EF4-FFF2-40B4-BE49-F238E27FC236}">
                <a16:creationId xmlns:a16="http://schemas.microsoft.com/office/drawing/2014/main" id="{29E18BC6-9117-674A-810B-52924CCCB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7423" y="1020643"/>
            <a:ext cx="1468120" cy="1510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529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BBEF3DB-E555-034A-BC30-299CBC058A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Beam</a:t>
            </a:r>
            <a:r>
              <a:rPr lang="fr-FR" dirty="0"/>
              <a:t> instrumentation </a:t>
            </a:r>
            <a:r>
              <a:rPr lang="fr-FR" dirty="0" err="1"/>
              <a:t>work</a:t>
            </a:r>
            <a:r>
              <a:rPr lang="fr-FR" dirty="0"/>
              <a:t> packages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3B642D5-6801-1D4C-B671-D4B68135DDF0}"/>
              </a:ext>
            </a:extLst>
          </p:cNvPr>
          <p:cNvSpPr/>
          <p:nvPr/>
        </p:nvSpPr>
        <p:spPr>
          <a:xfrm>
            <a:off x="407988" y="1045148"/>
            <a:ext cx="11181904" cy="5078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defTabSz="685800"/>
            <a:r>
              <a:rPr lang="en-GB" b="1" dirty="0">
                <a:solidFill>
                  <a:srgbClr val="0000CC"/>
                </a:solidFill>
              </a:rPr>
              <a:t>Task 3 - Transverse Beam Size/Profile Monitoring - Stefano</a:t>
            </a:r>
          </a:p>
          <a:p>
            <a:pPr defTabSz="685800"/>
            <a:endParaRPr lang="en-GB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3.1 Updated Specifications</a:t>
            </a: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3.2 R&amp;D on Beam Size monitoring system based on Synchrotron Radiation interferometry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Impedance studies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X-ray interferometric system using micro-slits </a:t>
            </a:r>
            <a:r>
              <a:rPr lang="en-GB" sz="1600" b="1" dirty="0">
                <a:solidFill>
                  <a:prstClr val="black"/>
                </a:solidFill>
              </a:rPr>
              <a:t>(KEK, </a:t>
            </a:r>
            <a:r>
              <a:rPr lang="en-GB" sz="1600" b="1" dirty="0" err="1">
                <a:solidFill>
                  <a:prstClr val="black"/>
                </a:solidFill>
              </a:rPr>
              <a:t>Renjung</a:t>
            </a:r>
            <a:r>
              <a:rPr lang="en-GB" sz="1600" b="1" dirty="0">
                <a:solidFill>
                  <a:prstClr val="black"/>
                </a:solidFill>
              </a:rPr>
              <a:t>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X-ray interferometric system using nanoparticles </a:t>
            </a:r>
            <a:r>
              <a:rPr lang="en-GB" sz="1600" b="1" dirty="0">
                <a:solidFill>
                  <a:prstClr val="black"/>
                </a:solidFill>
              </a:rPr>
              <a:t>(Alba, CERN)</a:t>
            </a:r>
          </a:p>
          <a:p>
            <a:pPr marL="742950" lvl="1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Students/Fellows – evolution of the collaboration with Alba / KEK</a:t>
            </a:r>
            <a:endParaRPr lang="en-GB" sz="1600" b="1" dirty="0">
              <a:solidFill>
                <a:prstClr val="black"/>
              </a:solidFill>
            </a:endParaRP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endParaRPr lang="en-GB" sz="1600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3.3 R&amp;D on Beam Profile monitoring system based Laser wire scanner (?)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System design and integration (incl. </a:t>
            </a:r>
            <a:r>
              <a:rPr lang="en-GB" sz="1600" dirty="0" err="1">
                <a:solidFill>
                  <a:prstClr val="black"/>
                </a:solidFill>
              </a:rPr>
              <a:t>fiber</a:t>
            </a:r>
            <a:r>
              <a:rPr lang="en-GB" sz="1600" dirty="0">
                <a:solidFill>
                  <a:prstClr val="black"/>
                </a:solidFill>
              </a:rPr>
              <a:t> laser technology and laser cavity interaction)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Impedance studies – (equivalent to polarimeter : Russian)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Bunch-by-bunch acquisition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Feasibility study with Collaboration, e.g. RHUL/Oxford</a:t>
            </a:r>
          </a:p>
          <a:p>
            <a:pPr defTabSz="685800"/>
            <a:endParaRPr lang="en-GB" sz="1600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3.4 Design of an energy spread monitoring system based on imaging techniques (KIT)</a:t>
            </a: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	check if part of FCC-IS</a:t>
            </a: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3.5 Injector complex BPMs : e+/e- source, </a:t>
            </a:r>
            <a:r>
              <a:rPr lang="en-GB" sz="1600" b="1" dirty="0" err="1">
                <a:solidFill>
                  <a:prstClr val="black"/>
                </a:solidFill>
              </a:rPr>
              <a:t>linac</a:t>
            </a:r>
            <a:r>
              <a:rPr lang="en-GB" sz="1600" b="1" dirty="0">
                <a:solidFill>
                  <a:prstClr val="black"/>
                </a:solidFill>
              </a:rPr>
              <a:t> and Damping ring : WBS</a:t>
            </a:r>
          </a:p>
        </p:txBody>
      </p:sp>
      <p:pic>
        <p:nvPicPr>
          <p:cNvPr id="8" name="Picture 3" descr="C:\Users\nevay\Desktop\kek_laserwire_setup_new\DSC04380.jpg">
            <a:extLst>
              <a:ext uri="{FF2B5EF4-FFF2-40B4-BE49-F238E27FC236}">
                <a16:creationId xmlns:a16="http://schemas.microsoft.com/office/drawing/2014/main" id="{5A51AD65-1997-BF45-8018-FC7D45BDB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1986" y="4009663"/>
            <a:ext cx="1377580" cy="1033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6">
            <a:extLst>
              <a:ext uri="{FF2B5EF4-FFF2-40B4-BE49-F238E27FC236}">
                <a16:creationId xmlns:a16="http://schemas.microsoft.com/office/drawing/2014/main" id="{9194BB87-4A2C-F24E-A670-6446B5BCE1B6}"/>
              </a:ext>
            </a:extLst>
          </p:cNvPr>
          <p:cNvSpPr txBox="1"/>
          <p:nvPr/>
        </p:nvSpPr>
        <p:spPr>
          <a:xfrm>
            <a:off x="9831407" y="1486430"/>
            <a:ext cx="1288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i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double slit</a:t>
            </a:r>
            <a:endParaRPr kumimoji="1" lang="ja-JP" altLang="en-US" sz="1400" b="1" i="1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B11880-5D1C-9141-AC0F-E841006773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3141" y="1734230"/>
            <a:ext cx="1212850" cy="1181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C9463DD-A542-9D4C-9F74-5A2F4CD643D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57832" y="2432689"/>
            <a:ext cx="1172944" cy="1083537"/>
          </a:xfrm>
          <a:prstGeom prst="rect">
            <a:avLst/>
          </a:prstGeom>
        </p:spPr>
      </p:pic>
      <p:sp>
        <p:nvSpPr>
          <p:cNvPr id="17" name="テキスト ボックス 6">
            <a:extLst>
              <a:ext uri="{FF2B5EF4-FFF2-40B4-BE49-F238E27FC236}">
                <a16:creationId xmlns:a16="http://schemas.microsoft.com/office/drawing/2014/main" id="{EA88BE8C-7C73-6B45-BA05-E7C67B1EEFF6}"/>
              </a:ext>
            </a:extLst>
          </p:cNvPr>
          <p:cNvSpPr txBox="1"/>
          <p:nvPr/>
        </p:nvSpPr>
        <p:spPr>
          <a:xfrm>
            <a:off x="7349723" y="2491227"/>
            <a:ext cx="1288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i="1" dirty="0" err="1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Nanoporous</a:t>
            </a:r>
            <a:endParaRPr kumimoji="1" lang="en-US" altLang="ja-JP" sz="1400" b="1" i="1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kumimoji="1" lang="en-US" altLang="ja-JP" sz="1400" b="1" i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material</a:t>
            </a:r>
            <a:endParaRPr kumimoji="1" lang="ja-JP" altLang="en-US" sz="1400" b="1" i="1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6">
            <a:extLst>
              <a:ext uri="{FF2B5EF4-FFF2-40B4-BE49-F238E27FC236}">
                <a16:creationId xmlns:a16="http://schemas.microsoft.com/office/drawing/2014/main" id="{1924ED3D-9B6C-2645-A772-7D683014A266}"/>
              </a:ext>
            </a:extLst>
          </p:cNvPr>
          <p:cNvSpPr txBox="1"/>
          <p:nvPr/>
        </p:nvSpPr>
        <p:spPr>
          <a:xfrm>
            <a:off x="9131151" y="3746191"/>
            <a:ext cx="1288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i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LWS at KEK</a:t>
            </a:r>
            <a:endParaRPr kumimoji="1" lang="ja-JP" altLang="en-US" sz="1400" b="1" i="1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99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BBEF3DB-E555-034A-BC30-299CBC058A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Beam</a:t>
            </a:r>
            <a:r>
              <a:rPr lang="fr-FR" dirty="0"/>
              <a:t> instrumentation </a:t>
            </a:r>
            <a:r>
              <a:rPr lang="fr-FR" dirty="0" err="1"/>
              <a:t>work</a:t>
            </a:r>
            <a:r>
              <a:rPr lang="fr-FR" dirty="0"/>
              <a:t> packages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0074534-70E3-4741-8D12-4F22E6AEFED4}"/>
              </a:ext>
            </a:extLst>
          </p:cNvPr>
          <p:cNvSpPr/>
          <p:nvPr/>
        </p:nvSpPr>
        <p:spPr>
          <a:xfrm>
            <a:off x="407987" y="1241618"/>
            <a:ext cx="11376026" cy="48320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defTabSz="685800"/>
            <a:r>
              <a:rPr lang="pt-BR" b="1" dirty="0">
                <a:solidFill>
                  <a:srgbClr val="0000CC"/>
                </a:solidFill>
              </a:rPr>
              <a:t>Task 4 - </a:t>
            </a:r>
            <a:r>
              <a:rPr lang="en-GB" b="1" dirty="0">
                <a:solidFill>
                  <a:srgbClr val="0000CC"/>
                </a:solidFill>
              </a:rPr>
              <a:t>Bunch Length Monitoring - Stefano</a:t>
            </a:r>
          </a:p>
          <a:p>
            <a:pPr defTabSz="685800"/>
            <a:endParaRPr lang="en-GB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4.1 R&amp;D on Bunch Length monitoring system based on Electro-Optical (EO) Spectral Decoding (KIT) : FCC-IS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Design of an in-vacuum, low impedance EO pick-up (KIT, CERN)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Design of a bunch-by-bunch, turn-by-turn acquisition system with sub-picosecond time resolution</a:t>
            </a: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4.2 R&amp;D on Bunch Length monitoring system based on Streak camera measurements – CERN - Andreas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Design of radiation source : Synchrotron radiation or Cherenkov Diffraction radiation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prstClr val="black"/>
                </a:solidFill>
              </a:rPr>
              <a:t>Ph.D</a:t>
            </a:r>
            <a:r>
              <a:rPr lang="en-GB" sz="1600" dirty="0">
                <a:solidFill>
                  <a:prstClr val="black"/>
                </a:solidFill>
              </a:rPr>
              <a:t> of Andreas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endParaRPr lang="en-GB" sz="1600" b="1" dirty="0">
              <a:solidFill>
                <a:prstClr val="black"/>
              </a:solidFill>
            </a:endParaRP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endParaRPr lang="en-GB" sz="1600" b="1" dirty="0">
              <a:solidFill>
                <a:prstClr val="black"/>
              </a:solidFill>
            </a:endParaRP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endParaRPr lang="en-GB" sz="1600" b="1" dirty="0">
              <a:solidFill>
                <a:prstClr val="black"/>
              </a:solidFill>
            </a:endParaRP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endParaRPr lang="en-GB" sz="1600" dirty="0">
              <a:solidFill>
                <a:prstClr val="black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4A775D7-F113-1040-A78E-BEEB5808D8D1}"/>
              </a:ext>
            </a:extLst>
          </p:cNvPr>
          <p:cNvGrpSpPr/>
          <p:nvPr/>
        </p:nvGrpSpPr>
        <p:grpSpPr>
          <a:xfrm>
            <a:off x="8639124" y="4362485"/>
            <a:ext cx="2192359" cy="1489098"/>
            <a:chOff x="683568" y="2845824"/>
            <a:chExt cx="2409333" cy="1635315"/>
          </a:xfrm>
        </p:grpSpPr>
        <p:pic>
          <p:nvPicPr>
            <p:cNvPr id="10" name="Picture 10" descr="bunch_length_10psmm_cumulate4_2">
              <a:extLst>
                <a:ext uri="{FF2B5EF4-FFF2-40B4-BE49-F238E27FC236}">
                  <a16:creationId xmlns:a16="http://schemas.microsoft.com/office/drawing/2014/main" id="{46477219-E4B3-4648-9144-AA4F64DF63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lum contrast="4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845824"/>
              <a:ext cx="2409333" cy="1635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12">
              <a:extLst>
                <a:ext uri="{FF2B5EF4-FFF2-40B4-BE49-F238E27FC236}">
                  <a16:creationId xmlns:a16="http://schemas.microsoft.com/office/drawing/2014/main" id="{E8B896D0-2FE4-9645-81B3-D17AB86446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3443" y="3298564"/>
              <a:ext cx="192713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chemeClr val="bg1"/>
                  </a:solidFill>
                  <a:latin typeface="Symbol" pitchFamily="2" charset="2"/>
                  <a:cs typeface="Arial" panose="020B0604020202020204" pitchFamily="34" charset="0"/>
                </a:rPr>
                <a:t>s</a:t>
              </a:r>
              <a:r>
                <a:rPr lang="en-US" sz="1600" dirty="0">
                  <a:solidFill>
                    <a:schemeClr val="bg1"/>
                  </a:solidFill>
                  <a:latin typeface="+mn-lt"/>
                  <a:cs typeface="Arial" panose="020B0604020202020204" pitchFamily="34" charset="0"/>
                </a:rPr>
                <a:t> = 4.5ps (1.4 mm)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DF27143-0DEF-1E4B-B916-E56CC3B1836C}"/>
              </a:ext>
            </a:extLst>
          </p:cNvPr>
          <p:cNvGrpSpPr/>
          <p:nvPr/>
        </p:nvGrpSpPr>
        <p:grpSpPr>
          <a:xfrm>
            <a:off x="1640753" y="4497236"/>
            <a:ext cx="2618509" cy="1612580"/>
            <a:chOff x="146885" y="2958707"/>
            <a:chExt cx="5284290" cy="301228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97F459C-76EB-3B43-80D3-15228E2E1F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885" y="2958707"/>
              <a:ext cx="3974811" cy="259124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04A57F-D9B8-C14B-ADAA-FADAB2EDF001}"/>
                </a:ext>
              </a:extLst>
            </p:cNvPr>
            <p:cNvSpPr txBox="1"/>
            <p:nvPr/>
          </p:nvSpPr>
          <p:spPr>
            <a:xfrm>
              <a:off x="826323" y="5396064"/>
              <a:ext cx="3558419" cy="574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Charged  Particle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A59A6C0-BBCF-224A-B1EA-CD04F306C872}"/>
                </a:ext>
              </a:extLst>
            </p:cNvPr>
            <p:cNvSpPr txBox="1"/>
            <p:nvPr/>
          </p:nvSpPr>
          <p:spPr>
            <a:xfrm>
              <a:off x="2798835" y="3387281"/>
              <a:ext cx="2632340" cy="1379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Cherenkov</a:t>
              </a:r>
            </a:p>
            <a:p>
              <a:r>
                <a:rPr lang="en-US" sz="1400" dirty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Diffraction</a:t>
              </a:r>
            </a:p>
            <a:p>
              <a:r>
                <a:rPr lang="en-US" sz="1400" dirty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Radiation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C3BEE53-C809-C244-8B7F-9DEB3006FA8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6999" y="4548049"/>
            <a:ext cx="2671445" cy="14078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4C05AF2-F1CA-9449-8EE2-03EADD82369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4165" y="4592577"/>
            <a:ext cx="669652" cy="13633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D9C6EAA-8C77-2648-97FD-745C1039AFB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302" y="2658519"/>
            <a:ext cx="1270175" cy="86795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E3B80E2-D9E5-964F-B218-86DC8EDEE0F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595" y="2639530"/>
            <a:ext cx="1960263" cy="8869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249076D-615F-9C41-922F-3B2C7C2395A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238" r="26517"/>
          <a:stretch/>
        </p:blipFill>
        <p:spPr>
          <a:xfrm>
            <a:off x="1765581" y="2639531"/>
            <a:ext cx="959792" cy="88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391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BBEF3DB-E555-034A-BC30-299CBC058A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Beam</a:t>
            </a:r>
            <a:r>
              <a:rPr lang="fr-FR" dirty="0"/>
              <a:t> instrumentation </a:t>
            </a:r>
            <a:r>
              <a:rPr lang="fr-FR" dirty="0" err="1"/>
              <a:t>work</a:t>
            </a:r>
            <a:r>
              <a:rPr lang="fr-FR" dirty="0"/>
              <a:t> packages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F99175F-D526-FF47-8C3A-073F6FCA1FB6}"/>
              </a:ext>
            </a:extLst>
          </p:cNvPr>
          <p:cNvSpPr/>
          <p:nvPr/>
        </p:nvSpPr>
        <p:spPr>
          <a:xfrm>
            <a:off x="407987" y="1293555"/>
            <a:ext cx="11376026" cy="38472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defTabSz="685800"/>
            <a:r>
              <a:rPr lang="pt-BR" b="1" dirty="0" err="1">
                <a:solidFill>
                  <a:srgbClr val="0000CC"/>
                </a:solidFill>
              </a:rPr>
              <a:t>Task</a:t>
            </a:r>
            <a:r>
              <a:rPr lang="pt-BR" b="1" dirty="0">
                <a:solidFill>
                  <a:srgbClr val="0000CC"/>
                </a:solidFill>
              </a:rPr>
              <a:t> 5 </a:t>
            </a:r>
            <a:r>
              <a:rPr lang="en-GB" b="1" dirty="0">
                <a:solidFill>
                  <a:srgbClr val="0000CC"/>
                </a:solidFill>
              </a:rPr>
              <a:t>Polarisation and Luminosity monitoring : EIC (CERN with experience from </a:t>
            </a:r>
            <a:r>
              <a:rPr lang="en-GB" b="1" dirty="0" err="1">
                <a:solidFill>
                  <a:srgbClr val="0000CC"/>
                </a:solidFill>
              </a:rPr>
              <a:t>Hilumi</a:t>
            </a:r>
            <a:r>
              <a:rPr lang="en-GB" b="1" dirty="0">
                <a:solidFill>
                  <a:srgbClr val="0000CC"/>
                </a:solidFill>
              </a:rPr>
              <a:t>)</a:t>
            </a:r>
          </a:p>
          <a:p>
            <a:pPr defTabSz="685800"/>
            <a:endParaRPr lang="en-GB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5.1 Design of Polarimeter based on Compton scattering</a:t>
            </a:r>
            <a:r>
              <a:rPr lang="fr-FR" sz="1600" dirty="0"/>
              <a:t> </a:t>
            </a:r>
            <a:r>
              <a:rPr lang="fr-FR" sz="1600" b="1" dirty="0"/>
              <a:t>(</a:t>
            </a:r>
            <a:r>
              <a:rPr lang="en-GB" sz="1600" b="1" dirty="0">
                <a:solidFill>
                  <a:prstClr val="black"/>
                </a:solidFill>
              </a:rPr>
              <a:t>EIC) (BINP) ? Orsay ? </a:t>
            </a: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5.2 Design of </a:t>
            </a:r>
            <a:r>
              <a:rPr lang="en-GB" sz="1600" b="1" dirty="0" err="1">
                <a:solidFill>
                  <a:prstClr val="black"/>
                </a:solidFill>
              </a:rPr>
              <a:t>Beamstrahlung</a:t>
            </a:r>
            <a:r>
              <a:rPr lang="en-GB" sz="1600" b="1" dirty="0">
                <a:solidFill>
                  <a:prstClr val="black"/>
                </a:solidFill>
              </a:rPr>
              <a:t> measurement systems (EIC)</a:t>
            </a:r>
            <a:endParaRPr lang="en-GB" sz="1600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endParaRPr lang="en-GB" sz="1600" b="1" dirty="0">
              <a:solidFill>
                <a:prstClr val="black"/>
              </a:solidFill>
            </a:endParaRPr>
          </a:p>
          <a:p>
            <a:pPr defTabSz="685800"/>
            <a:r>
              <a:rPr lang="en-GB" sz="1600" b="1" dirty="0">
                <a:solidFill>
                  <a:prstClr val="black"/>
                </a:solidFill>
              </a:rPr>
              <a:t>5.3 Design of luminosity monitor based on zero degree calorimeter</a:t>
            </a:r>
            <a:endParaRPr lang="en-GB" sz="1600" dirty="0">
              <a:solidFill>
                <a:prstClr val="black"/>
              </a:solidFill>
            </a:endParaRPr>
          </a:p>
          <a:p>
            <a:pPr defTabSz="685800"/>
            <a:endParaRPr lang="en-GB" sz="1600" dirty="0">
              <a:solidFill>
                <a:prstClr val="black"/>
              </a:solidFill>
            </a:endParaRPr>
          </a:p>
          <a:p>
            <a:pPr defTabSz="685800"/>
            <a:endParaRPr lang="en-GB" sz="1600" dirty="0">
              <a:solidFill>
                <a:prstClr val="black"/>
              </a:solidFill>
            </a:endParaRPr>
          </a:p>
          <a:p>
            <a:pPr defTabSz="685800"/>
            <a:endParaRPr lang="en-GB" sz="1600" dirty="0">
              <a:solidFill>
                <a:prstClr val="black"/>
              </a:solidFill>
            </a:endParaRPr>
          </a:p>
          <a:p>
            <a:pPr defTabSz="685800"/>
            <a:endParaRPr lang="en-GB" sz="1600" dirty="0">
              <a:solidFill>
                <a:prstClr val="black"/>
              </a:solidFill>
            </a:endParaRPr>
          </a:p>
        </p:txBody>
      </p:sp>
      <p:pic>
        <p:nvPicPr>
          <p:cNvPr id="8" name="Picture 7" descr="A picture containing indoor, plane, airplane, parked&#10;&#10;Description automatically generated">
            <a:extLst>
              <a:ext uri="{FF2B5EF4-FFF2-40B4-BE49-F238E27FC236}">
                <a16:creationId xmlns:a16="http://schemas.microsoft.com/office/drawing/2014/main" id="{C19C3EAC-9B7B-7448-93F5-0CF6D07293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5852" y="2304884"/>
            <a:ext cx="2355728" cy="18082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206E7D-D7AF-5D40-971F-CAC8F1DD5F9D}"/>
              </a:ext>
            </a:extLst>
          </p:cNvPr>
          <p:cNvSpPr txBox="1"/>
          <p:nvPr/>
        </p:nvSpPr>
        <p:spPr>
          <a:xfrm>
            <a:off x="6759246" y="2988689"/>
            <a:ext cx="16466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F2F2F"/>
                </a:solidFill>
              </a:rPr>
              <a:t>implementation at </a:t>
            </a:r>
          </a:p>
          <a:p>
            <a:r>
              <a:rPr lang="en-US" sz="1400" dirty="0" err="1">
                <a:solidFill>
                  <a:srgbClr val="2F2F2F"/>
                </a:solidFill>
              </a:rPr>
              <a:t>SuperKEKB</a:t>
            </a:r>
            <a:endParaRPr lang="en-GB" sz="14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815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BBEF3DB-E555-034A-BC30-299CBC058A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Roadmap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66CC637-6E76-7243-B7E5-DF41A78702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996" y="1787784"/>
            <a:ext cx="5880809" cy="4101057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48AE9002-8D40-CB45-8E06-6FD17BF89206}"/>
              </a:ext>
            </a:extLst>
          </p:cNvPr>
          <p:cNvSpPr txBox="1"/>
          <p:nvPr/>
        </p:nvSpPr>
        <p:spPr>
          <a:xfrm>
            <a:off x="8691545" y="1407980"/>
            <a:ext cx="612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u="sng" dirty="0">
                <a:solidFill>
                  <a:prstClr val="black"/>
                </a:solidFill>
              </a:rPr>
              <a:t>EIC</a:t>
            </a:r>
            <a:endParaRPr lang="en-GB" sz="2000" u="sng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43FCFE5-B9F8-CC49-B66F-AE903C7D5C19}"/>
                  </a:ext>
                </a:extLst>
              </p:cNvPr>
              <p:cNvSpPr txBox="1"/>
              <p:nvPr/>
            </p:nvSpPr>
            <p:spPr>
              <a:xfrm>
                <a:off x="0" y="4801544"/>
                <a:ext cx="6165273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US" sz="16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𝐸𝐼𝐶</m:t>
                    </m:r>
                    <m:r>
                      <a:rPr lang="en-US" sz="16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𝑏𝑒𝑎𝑚𝑠</m:t>
                    </m:r>
                    <m:r>
                      <a:rPr lang="en-US" sz="16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~</m:t>
                    </m:r>
                  </m:oMath>
                </a14:m>
                <a:r>
                  <a:rPr lang="en-US" sz="1600" i="1" dirty="0">
                    <a:solidFill>
                      <a:srgbClr val="FF0000"/>
                    </a:solidFill>
                  </a:rPr>
                  <a:t>10 years before FCC-</a:t>
                </a:r>
                <a:r>
                  <a:rPr lang="en-US" sz="1600" i="1" dirty="0" err="1">
                    <a:solidFill>
                      <a:srgbClr val="FF0000"/>
                    </a:solidFill>
                  </a:rPr>
                  <a:t>ee</a:t>
                </a:r>
                <a:r>
                  <a:rPr lang="en-US" sz="1600" i="1" dirty="0">
                    <a:solidFill>
                      <a:srgbClr val="FF0000"/>
                    </a:solidFill>
                  </a:rPr>
                  <a:t> commissioning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endParaRPr lang="en-US" sz="1600" i="1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r>
                  <a:rPr lang="en-US" sz="1600" i="1" dirty="0">
                    <a:solidFill>
                      <a:srgbClr val="FF0000"/>
                    </a:solidFill>
                  </a:rPr>
                  <a:t>Still an opportunity to have common design and prototype validation steps</a:t>
                </a:r>
                <a:endParaRPr lang="en-GB" sz="16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43FCFE5-B9F8-CC49-B66F-AE903C7D5C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01544"/>
                <a:ext cx="6165273" cy="1077218"/>
              </a:xfrm>
              <a:prstGeom prst="rect">
                <a:avLst/>
              </a:prstGeom>
              <a:blipFill>
                <a:blip r:embed="rId4"/>
                <a:stretch>
                  <a:fillRect l="-206" t="-1163" b="-58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41DF237A-A8E0-194F-92CE-107428E38E8D}"/>
              </a:ext>
            </a:extLst>
          </p:cNvPr>
          <p:cNvSpPr txBox="1"/>
          <p:nvPr/>
        </p:nvSpPr>
        <p:spPr>
          <a:xfrm>
            <a:off x="1471515" y="1510904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u="sng" dirty="0">
                <a:solidFill>
                  <a:prstClr val="black"/>
                </a:solidFill>
              </a:rPr>
              <a:t>FCC-</a:t>
            </a:r>
            <a:r>
              <a:rPr lang="en-US" sz="2000" u="sng" dirty="0" err="1">
                <a:solidFill>
                  <a:prstClr val="black"/>
                </a:solidFill>
              </a:rPr>
              <a:t>ee</a:t>
            </a:r>
            <a:endParaRPr lang="en-GB" sz="2000" u="sng" dirty="0">
              <a:solidFill>
                <a:prstClr val="black"/>
              </a:solidFill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87126845-3095-A840-910D-7AC0C8390BE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343037"/>
            <a:ext cx="5728956" cy="155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517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BBEF3DB-E555-034A-BC30-299CBC058A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Roadmap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sp>
        <p:nvSpPr>
          <p:cNvPr id="48" name="TextBox 1">
            <a:extLst>
              <a:ext uri="{FF2B5EF4-FFF2-40B4-BE49-F238E27FC236}">
                <a16:creationId xmlns:a16="http://schemas.microsoft.com/office/drawing/2014/main" id="{01510A4A-49D1-CC47-88F0-DBFF96B33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3084" y="1322884"/>
            <a:ext cx="4455066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300" b="1" dirty="0"/>
              <a:t>High-Luminosity LHC at CERN</a:t>
            </a:r>
          </a:p>
        </p:txBody>
      </p:sp>
      <p:grpSp>
        <p:nvGrpSpPr>
          <p:cNvPr id="49" name="Group 5">
            <a:extLst>
              <a:ext uri="{FF2B5EF4-FFF2-40B4-BE49-F238E27FC236}">
                <a16:creationId xmlns:a16="http://schemas.microsoft.com/office/drawing/2014/main" id="{1F885999-FC34-7A4D-808A-B38CBA039FE9}"/>
              </a:ext>
            </a:extLst>
          </p:cNvPr>
          <p:cNvGrpSpPr>
            <a:grpSpLocks/>
          </p:cNvGrpSpPr>
          <p:nvPr/>
        </p:nvGrpSpPr>
        <p:grpSpPr bwMode="auto">
          <a:xfrm>
            <a:off x="549575" y="1717687"/>
            <a:ext cx="8999538" cy="2605087"/>
            <a:chOff x="35496" y="1268761"/>
            <a:chExt cx="8998740" cy="2603791"/>
          </a:xfrm>
        </p:grpSpPr>
        <p:pic>
          <p:nvPicPr>
            <p:cNvPr id="50" name="Picture 7">
              <a:extLst>
                <a:ext uri="{FF2B5EF4-FFF2-40B4-BE49-F238E27FC236}">
                  <a16:creationId xmlns:a16="http://schemas.microsoft.com/office/drawing/2014/main" id="{06D2D13C-2D3D-6B4A-A294-D0F217337B48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1268761"/>
              <a:ext cx="8998740" cy="2603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1" name="Straight Connector 3">
              <a:extLst>
                <a:ext uri="{FF2B5EF4-FFF2-40B4-BE49-F238E27FC236}">
                  <a16:creationId xmlns:a16="http://schemas.microsoft.com/office/drawing/2014/main" id="{9E33BA85-A2A5-D444-8983-31C6D4015E3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606133" y="1412776"/>
              <a:ext cx="0" cy="2459776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prstDash val="sys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7E07F13-33F7-524E-B868-34F7430BC12D}"/>
              </a:ext>
            </a:extLst>
          </p:cNvPr>
          <p:cNvSpPr txBox="1"/>
          <p:nvPr/>
        </p:nvSpPr>
        <p:spPr>
          <a:xfrm>
            <a:off x="1668718" y="4601126"/>
            <a:ext cx="916276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err="1"/>
              <a:t>Work</a:t>
            </a:r>
            <a:r>
              <a:rPr lang="fr-FR" dirty="0"/>
              <a:t> on new </a:t>
            </a:r>
            <a:r>
              <a:rPr lang="fr-FR" dirty="0" err="1"/>
              <a:t>beam</a:t>
            </a:r>
            <a:r>
              <a:rPr lang="fr-FR" dirty="0"/>
              <a:t> instruments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operational</a:t>
            </a:r>
            <a:r>
              <a:rPr lang="fr-FR" dirty="0"/>
              <a:t> for </a:t>
            </a:r>
            <a:r>
              <a:rPr lang="fr-FR" dirty="0" err="1"/>
              <a:t>Run</a:t>
            </a:r>
            <a:r>
              <a:rPr lang="fr-FR" dirty="0"/>
              <a:t> 4 (2027)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Consolidation of </a:t>
            </a:r>
            <a:r>
              <a:rPr lang="fr-FR" dirty="0" err="1"/>
              <a:t>existing</a:t>
            </a:r>
            <a:r>
              <a:rPr lang="fr-FR" dirty="0"/>
              <a:t> LHC </a:t>
            </a:r>
            <a:r>
              <a:rPr lang="fr-FR" dirty="0" err="1"/>
              <a:t>beam</a:t>
            </a:r>
            <a:r>
              <a:rPr lang="fr-FR" dirty="0"/>
              <a:t> instrumentation </a:t>
            </a:r>
            <a:r>
              <a:rPr lang="fr-FR" dirty="0" err="1"/>
              <a:t>during</a:t>
            </a:r>
            <a:r>
              <a:rPr lang="fr-FR" dirty="0"/>
              <a:t> LS3 (2025) and LS4 (2030)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9D90EB-74C2-CF4B-8693-923D14FD2A00}"/>
              </a:ext>
            </a:extLst>
          </p:cNvPr>
          <p:cNvSpPr txBox="1"/>
          <p:nvPr/>
        </p:nvSpPr>
        <p:spPr>
          <a:xfrm>
            <a:off x="2062077" y="5586460"/>
            <a:ext cx="748703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600" i="1" dirty="0">
                <a:solidFill>
                  <a:srgbClr val="FF0000"/>
                </a:solidFill>
              </a:rPr>
              <a:t>Could also be considered for possible collaboration topics between CERN &amp; EIC</a:t>
            </a:r>
          </a:p>
        </p:txBody>
      </p:sp>
    </p:spTree>
    <p:extLst>
      <p:ext uri="{BB962C8B-B14F-4D97-AF65-F5344CB8AC3E}">
        <p14:creationId xmlns:p14="http://schemas.microsoft.com/office/powerpoint/2010/main" val="848456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BBEF3DB-E555-034A-BC30-299CBC058A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Possible CERN-EIC ‘Ions’ synergies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3A103A-F926-CE48-8F00-EC0467DFEA25}"/>
              </a:ext>
            </a:extLst>
          </p:cNvPr>
          <p:cNvSpPr txBox="1"/>
          <p:nvPr/>
        </p:nvSpPr>
        <p:spPr>
          <a:xfrm>
            <a:off x="407987" y="1133284"/>
            <a:ext cx="11376025" cy="51090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/>
              <a:t>New beam instruments for </a:t>
            </a:r>
            <a:r>
              <a:rPr lang="en-GB" sz="2400" dirty="0" err="1"/>
              <a:t>Hilumi</a:t>
            </a:r>
            <a:endParaRPr lang="en-GB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Beam size monitoring using residual gas ionization and modern pixel detectors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Radiation-hard luminosity monitors based on Cherenkov radiators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Rad-hard ASIC for Beam loss monitoring</a:t>
            </a:r>
            <a:endParaRPr lang="en-GB" sz="1000" dirty="0"/>
          </a:p>
          <a:p>
            <a:pPr lvl="1"/>
            <a:endParaRPr lang="en-GB" sz="1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Schottky monitors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algn="l"/>
            <a:endParaRPr lang="en-GB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/>
              <a:t>Consolidation of existing beam instrumentation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New Bunch-by-bunch, turn-by-turn BPM acquisition system with micron resolution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New acquisition system for Beam loss monitors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Rad-hard optical links, rad-tolerant FE electronics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Large 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12" name="Picture 9" descr="cfc">
            <a:extLst>
              <a:ext uri="{FF2B5EF4-FFF2-40B4-BE49-F238E27FC236}">
                <a16:creationId xmlns:a16="http://schemas.microsoft.com/office/drawing/2014/main" id="{EA7FCB97-6C26-184D-913B-30EC2F518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7212126" y="4838852"/>
            <a:ext cx="1857036" cy="947171"/>
          </a:xfrm>
          <a:prstGeom prst="rect">
            <a:avLst/>
          </a:prstGeom>
          <a:noFill/>
          <a:ln/>
        </p:spPr>
      </p:pic>
      <p:pic>
        <p:nvPicPr>
          <p:cNvPr id="3073" name="Picture 1" descr="page9image52130400">
            <a:extLst>
              <a:ext uri="{FF2B5EF4-FFF2-40B4-BE49-F238E27FC236}">
                <a16:creationId xmlns:a16="http://schemas.microsoft.com/office/drawing/2014/main" id="{001D2C18-A1E0-A740-A68B-1C44333C1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5372" y="2566310"/>
            <a:ext cx="828366" cy="82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08EF57-38B8-A345-A44B-C4CE4CF00D4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47874" y="5557204"/>
            <a:ext cx="1357426" cy="588270"/>
          </a:xfrm>
          <a:prstGeom prst="rect">
            <a:avLst/>
          </a:prstGeom>
        </p:spPr>
      </p:pic>
      <p:pic>
        <p:nvPicPr>
          <p:cNvPr id="3074" name="Picture 2" descr="page6image52171648">
            <a:extLst>
              <a:ext uri="{FF2B5EF4-FFF2-40B4-BE49-F238E27FC236}">
                <a16:creationId xmlns:a16="http://schemas.microsoft.com/office/drawing/2014/main" id="{067C566F-96FA-6045-B6AB-D0DC3BA99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6436" y="1563230"/>
            <a:ext cx="1233378" cy="141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363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BBEF3DB-E555-034A-BC30-299CBC058A33}"/>
              </a:ext>
            </a:extLst>
          </p:cNvPr>
          <p:cNvSpPr txBox="1">
            <a:spLocks/>
          </p:cNvSpPr>
          <p:nvPr/>
        </p:nvSpPr>
        <p:spPr>
          <a:xfrm>
            <a:off x="407987" y="282515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Conclusions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3A103A-F926-CE48-8F00-EC0467DFEA25}"/>
              </a:ext>
            </a:extLst>
          </p:cNvPr>
          <p:cNvSpPr txBox="1"/>
          <p:nvPr/>
        </p:nvSpPr>
        <p:spPr>
          <a:xfrm>
            <a:off x="303229" y="1348257"/>
            <a:ext cx="11480783" cy="47397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200" dirty="0"/>
              <a:t>Strong synergies between FCC-</a:t>
            </a:r>
            <a:r>
              <a:rPr lang="en-GB" sz="2200" dirty="0" err="1"/>
              <a:t>ee</a:t>
            </a:r>
            <a:r>
              <a:rPr lang="en-GB" sz="2200" dirty="0"/>
              <a:t> and EIC studies open paths to fruitful collaborations in the future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200" dirty="0"/>
              <a:t>A first draft of Beam Instrumentation work packages have been discussed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200" dirty="0"/>
              <a:t>Some on-going activities carried out by already identified partners (KIT, KEK, Alba, Uni. Milano, BINP,..) should be strengthened to meet the specific needs of the projects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200" dirty="0"/>
              <a:t>Welcoming (new) partners to take responsibilities in the proposed work packages / activities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200" dirty="0"/>
              <a:t>Recent collaboration agreement with CERN Beam instrumentation group providing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Ionization chambers for the FRIB facility in 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Wire scanners and Ionization chambers for ESS in Sweden</a:t>
            </a:r>
          </a:p>
        </p:txBody>
      </p:sp>
    </p:spTree>
    <p:extLst>
      <p:ext uri="{BB962C8B-B14F-4D97-AF65-F5344CB8AC3E}">
        <p14:creationId xmlns:p14="http://schemas.microsoft.com/office/powerpoint/2010/main" val="3282748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B2C87B9-B4AE-434E-9E6B-84CE285F45A9}"/>
              </a:ext>
            </a:extLst>
          </p:cNvPr>
          <p:cNvSpPr/>
          <p:nvPr/>
        </p:nvSpPr>
        <p:spPr>
          <a:xfrm>
            <a:off x="1595500" y="2204864"/>
            <a:ext cx="89644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Many thanks to all people involved</a:t>
            </a:r>
          </a:p>
          <a:p>
            <a:pPr algn="ctr"/>
            <a:r>
              <a:rPr lang="en-GB" sz="3600" dirty="0"/>
              <a:t>&amp;</a:t>
            </a:r>
          </a:p>
          <a:p>
            <a:pPr algn="ctr"/>
            <a:r>
              <a:rPr lang="en-GB" sz="3600" dirty="0"/>
              <a:t>Many thanks for your attention !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A06416-AF45-CE44-9138-8DA39A17291A}"/>
              </a:ext>
            </a:extLst>
          </p:cNvPr>
          <p:cNvSpPr txBox="1"/>
          <p:nvPr/>
        </p:nvSpPr>
        <p:spPr>
          <a:xfrm>
            <a:off x="188787" y="5393524"/>
            <a:ext cx="1121300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000" b="1" i="1" dirty="0">
                <a:solidFill>
                  <a:srgbClr val="303030"/>
                </a:solidFill>
                <a:latin typeface="Arial" panose="020B0604020202020204" pitchFamily="34" charset="0"/>
              </a:rPr>
              <a:t>The Future Circular Collider Innovation Study (FCCIS) project has received funding from the European Union's Horizon 2020 research and innovation programme under grant No 951754</a:t>
            </a:r>
            <a:endParaRPr lang="fr-FR" sz="1000" dirty="0">
              <a:solidFill>
                <a:srgbClr val="30303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FBC3A5-52DA-B94F-8CDC-37E2778EA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1793" y="5212065"/>
            <a:ext cx="7239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999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82F3FA-88E5-CF43-B6EE-AF07B8A3D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EIC and FCC electron beam parameters and Challenges for BI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Proposed Beam Instrumentation work packages (a 1st Draft)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Extra synergies with CERN BI activities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Conclusions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D6FD6B-5032-9546-B23B-D38F80C7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Outline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F32EE-068F-C749-A494-82D59444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11/12/20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D6FD6-5941-664D-BB56-A5C4F09E9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T. </a:t>
            </a:r>
            <a:r>
              <a:rPr lang="en-US" dirty="0" err="1"/>
              <a:t>Lefevre</a:t>
            </a:r>
            <a:r>
              <a:rPr lang="en-US" dirty="0"/>
              <a:t> | EIC / FCC beam instrumentation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F68C3-E7E3-FA49-917F-372830DB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7F6025-BB47-8E4B-B167-9AF473606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00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73A1812-5C58-EB43-9135-AB3CC5770E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315" y="939800"/>
            <a:ext cx="8411748" cy="532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919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8A2D30-8ED9-0443-A412-DC6271232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960817"/>
              </p:ext>
            </p:extLst>
          </p:nvPr>
        </p:nvGraphicFramePr>
        <p:xfrm>
          <a:off x="1335708" y="175972"/>
          <a:ext cx="9152184" cy="5936421"/>
        </p:xfrm>
        <a:graphic>
          <a:graphicData uri="http://schemas.openxmlformats.org/drawingml/2006/table">
            <a:tbl>
              <a:tblPr firstRow="1" bandRow="1"/>
              <a:tblGrid>
                <a:gridCol w="3747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73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64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0579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9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20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9.21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469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10.9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1281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12.1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3.0 / 6.0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3.3 / 5.3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2.</a:t>
                      </a:r>
                      <a:r>
                        <a:rPr kumimoji="0" lang="en-GB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230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</a:t>
                      </a: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BS [min]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68 / &gt;200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49 / &gt;1000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38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22858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25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3025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D6FD6B-5032-9546-B23B-D38F80C7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Machine </a:t>
            </a:r>
            <a:r>
              <a:rPr lang="fr-FR" dirty="0" err="1"/>
              <a:t>Layout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F32EE-068F-C749-A494-82D59444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11/12/20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D6FD6-5941-664D-BB56-A5C4F09E9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T. </a:t>
            </a:r>
            <a:r>
              <a:rPr lang="en-US" dirty="0" err="1"/>
              <a:t>Lefevre</a:t>
            </a:r>
            <a:r>
              <a:rPr lang="en-US" dirty="0"/>
              <a:t> | EIC / FCC beam instrumentation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F68C3-E7E3-FA49-917F-372830DB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7F6025-BB47-8E4B-B167-9AF473606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8A45AA-6640-204F-9CBC-B28183232C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4412" y="1812928"/>
            <a:ext cx="4105535" cy="35842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03FDA94-B62F-5941-8C66-BAE347E9FC9E}"/>
              </a:ext>
            </a:extLst>
          </p:cNvPr>
          <p:cNvSpPr txBox="1"/>
          <p:nvPr/>
        </p:nvSpPr>
        <p:spPr>
          <a:xfrm>
            <a:off x="8735021" y="1306090"/>
            <a:ext cx="8258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EIC</a:t>
            </a:r>
            <a:endParaRPr lang="en-GB" sz="3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BCB58D-7D2D-7441-8A05-1CA68F2B367E}"/>
              </a:ext>
            </a:extLst>
          </p:cNvPr>
          <p:cNvSpPr txBox="1"/>
          <p:nvPr/>
        </p:nvSpPr>
        <p:spPr>
          <a:xfrm>
            <a:off x="2116395" y="1282510"/>
            <a:ext cx="152958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FCC-</a:t>
            </a:r>
            <a:r>
              <a:rPr lang="en-US" sz="3000" dirty="0" err="1"/>
              <a:t>ee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B8A70FD-165A-184E-BE07-C05504CE99A9}"/>
                  </a:ext>
                </a:extLst>
              </p:cNvPr>
              <p:cNvSpPr txBox="1"/>
              <p:nvPr/>
            </p:nvSpPr>
            <p:spPr>
              <a:xfrm>
                <a:off x="949115" y="5397169"/>
                <a:ext cx="4832861" cy="649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97.75 km double ring, full-energy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injection,</a:t>
                </a:r>
              </a:p>
              <a:p>
                <a:r>
                  <a:rPr lang="en-US" dirty="0"/>
                  <a:t>injection every ~2 min into same bucket</a:t>
                </a:r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B8A70FD-165A-184E-BE07-C05504CE9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115" y="5397169"/>
                <a:ext cx="4832861" cy="649730"/>
              </a:xfrm>
              <a:prstGeom prst="rect">
                <a:avLst/>
              </a:prstGeom>
              <a:blipFill>
                <a:blip r:embed="rId4"/>
                <a:stretch>
                  <a:fillRect l="-1050" t="-3846" b="-1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A389710-EF07-6140-81B0-480EFC81AE98}"/>
                  </a:ext>
                </a:extLst>
              </p:cNvPr>
              <p:cNvSpPr txBox="1"/>
              <p:nvPr/>
            </p:nvSpPr>
            <p:spPr>
              <a:xfrm>
                <a:off x="7740041" y="4676427"/>
                <a:ext cx="3185487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3.83 km double ring, </a:t>
                </a:r>
              </a:p>
              <a:p>
                <a:r>
                  <a:rPr lang="en-US" dirty="0"/>
                  <a:t>full-energy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injection, </a:t>
                </a:r>
              </a:p>
              <a:p>
                <a:r>
                  <a:rPr lang="en-US" dirty="0"/>
                  <a:t>injection rate 1 Hz, </a:t>
                </a:r>
              </a:p>
              <a:p>
                <a:r>
                  <a:rPr lang="en-US" dirty="0"/>
                  <a:t>every 2 min into same bucket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A389710-EF07-6140-81B0-480EFC81AE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41" y="4676427"/>
                <a:ext cx="3185487" cy="1200329"/>
              </a:xfrm>
              <a:prstGeom prst="rect">
                <a:avLst/>
              </a:prstGeom>
              <a:blipFill>
                <a:blip r:embed="rId5"/>
                <a:stretch>
                  <a:fillRect l="-1190" t="-1042" r="-794" b="-52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E125C9EC-3684-DE4D-8477-C168B90B5C5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495" y="1836508"/>
            <a:ext cx="4745051" cy="260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46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D6FD6B-5032-9546-B23B-D38F80C7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Parameters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F32EE-068F-C749-A494-82D59444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11/12/20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D6FD6-5941-664D-BB56-A5C4F09E9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T. </a:t>
            </a:r>
            <a:r>
              <a:rPr lang="en-US" dirty="0" err="1"/>
              <a:t>Lefevre</a:t>
            </a:r>
            <a:r>
              <a:rPr lang="en-US" dirty="0"/>
              <a:t> | EIC / FCC beam instrumentation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F68C3-E7E3-FA49-917F-372830DB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7F6025-BB47-8E4B-B167-9AF473606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graphicFrame>
        <p:nvGraphicFramePr>
          <p:cNvPr id="19" name="Table 4">
            <a:extLst>
              <a:ext uri="{FF2B5EF4-FFF2-40B4-BE49-F238E27FC236}">
                <a16:creationId xmlns:a16="http://schemas.microsoft.com/office/drawing/2014/main" id="{90001267-F043-6F44-ADD1-FEFFAC6B6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217133"/>
              </p:ext>
            </p:extLst>
          </p:nvPr>
        </p:nvGraphicFramePr>
        <p:xfrm>
          <a:off x="2114973" y="1599064"/>
          <a:ext cx="7596553" cy="3793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0031">
                  <a:extLst>
                    <a:ext uri="{9D8B030D-6E8A-4147-A177-3AD203B41FA5}">
                      <a16:colId xmlns:a16="http://schemas.microsoft.com/office/drawing/2014/main" val="1363057190"/>
                    </a:ext>
                  </a:extLst>
                </a:gridCol>
                <a:gridCol w="1395046">
                  <a:extLst>
                    <a:ext uri="{9D8B030D-6E8A-4147-A177-3AD203B41FA5}">
                      <a16:colId xmlns:a16="http://schemas.microsoft.com/office/drawing/2014/main" val="3096345599"/>
                    </a:ext>
                  </a:extLst>
                </a:gridCol>
                <a:gridCol w="2731476">
                  <a:extLst>
                    <a:ext uri="{9D8B030D-6E8A-4147-A177-3AD203B41FA5}">
                      <a16:colId xmlns:a16="http://schemas.microsoft.com/office/drawing/2014/main" val="987875484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EIC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FCC-</a:t>
                      </a:r>
                      <a:r>
                        <a:rPr lang="en-US" sz="1800" dirty="0" err="1"/>
                        <a:t>ee</a:t>
                      </a:r>
                      <a:r>
                        <a:rPr lang="en-US" sz="1800" dirty="0"/>
                        <a:t>-Z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5241171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Beam energy [GeV]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45.6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2397215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Bunch population [10</a:t>
                      </a:r>
                      <a:r>
                        <a:rPr lang="en-US" sz="1800" baseline="30000" dirty="0"/>
                        <a:t>11</a:t>
                      </a:r>
                      <a:r>
                        <a:rPr lang="en-US" sz="1800" dirty="0"/>
                        <a:t>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1.7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1.7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8452068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Bunch spacing [ns]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15, 17.5 or 20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41524150"/>
                  </a:ext>
                </a:extLst>
              </a:tr>
              <a:tr h="383329">
                <a:tc>
                  <a:txBody>
                    <a:bodyPr/>
                    <a:lstStyle/>
                    <a:p>
                      <a:r>
                        <a:rPr lang="en-US" sz="1800" dirty="0"/>
                        <a:t>Bunch length, </a:t>
                      </a:r>
                      <a:r>
                        <a:rPr lang="en-US" sz="1800" dirty="0" err="1"/>
                        <a:t>rms</a:t>
                      </a:r>
                      <a:r>
                        <a:rPr lang="en-US" sz="1800" dirty="0"/>
                        <a:t> [mm]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3.5 -12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821857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Beam current [A]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2.5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1.39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8731177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RF frequency [MHz]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591 or 394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2399517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[nm]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0.27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850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84161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SR power / beam /meter [W/m]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4000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600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702733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Critical photon energy [keV]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9</a:t>
                      </a:r>
                      <a:endParaRPr lang="en-GB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19</a:t>
                      </a:r>
                      <a:endParaRPr lang="en-GB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702337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9298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D6FD6B-5032-9546-B23B-D38F80C7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Parameters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F32EE-068F-C749-A494-82D59444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11/12/20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D6FD6-5941-664D-BB56-A5C4F09E9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T. </a:t>
            </a:r>
            <a:r>
              <a:rPr lang="en-US" dirty="0" err="1"/>
              <a:t>Lefevre</a:t>
            </a:r>
            <a:r>
              <a:rPr lang="en-US" dirty="0"/>
              <a:t> | EIC / FCC beam instrumentation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F68C3-E7E3-FA49-917F-372830DB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7F6025-BB47-8E4B-B167-9AF473606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graphicFrame>
        <p:nvGraphicFramePr>
          <p:cNvPr id="19" name="Table 4">
            <a:extLst>
              <a:ext uri="{FF2B5EF4-FFF2-40B4-BE49-F238E27FC236}">
                <a16:creationId xmlns:a16="http://schemas.microsoft.com/office/drawing/2014/main" id="{90001267-F043-6F44-ADD1-FEFFAC6B6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06303"/>
              </p:ext>
            </p:extLst>
          </p:nvPr>
        </p:nvGraphicFramePr>
        <p:xfrm>
          <a:off x="1458990" y="1201498"/>
          <a:ext cx="7596553" cy="3793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0031">
                  <a:extLst>
                    <a:ext uri="{9D8B030D-6E8A-4147-A177-3AD203B41FA5}">
                      <a16:colId xmlns:a16="http://schemas.microsoft.com/office/drawing/2014/main" val="1363057190"/>
                    </a:ext>
                  </a:extLst>
                </a:gridCol>
                <a:gridCol w="1395046">
                  <a:extLst>
                    <a:ext uri="{9D8B030D-6E8A-4147-A177-3AD203B41FA5}">
                      <a16:colId xmlns:a16="http://schemas.microsoft.com/office/drawing/2014/main" val="3096345599"/>
                    </a:ext>
                  </a:extLst>
                </a:gridCol>
                <a:gridCol w="2731476">
                  <a:extLst>
                    <a:ext uri="{9D8B030D-6E8A-4147-A177-3AD203B41FA5}">
                      <a16:colId xmlns:a16="http://schemas.microsoft.com/office/drawing/2014/main" val="987875484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EIC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FCC-</a:t>
                      </a:r>
                      <a:r>
                        <a:rPr lang="en-US" sz="1800" dirty="0" err="1"/>
                        <a:t>ee</a:t>
                      </a:r>
                      <a:r>
                        <a:rPr lang="en-US" sz="1800" dirty="0"/>
                        <a:t>-Z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5241171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Beam energy [GeV]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45.6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2397215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Bunch population [10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11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1.7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1.7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8452068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Bunch spacing [ns]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15, 17.5 or 20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41524150"/>
                  </a:ext>
                </a:extLst>
              </a:tr>
              <a:tr h="383329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Bunch length, </a:t>
                      </a:r>
                      <a:r>
                        <a:rPr lang="en-US" sz="1800" dirty="0" err="1">
                          <a:solidFill>
                            <a:srgbClr val="FF0000"/>
                          </a:solidFill>
                        </a:rPr>
                        <a:t>rms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 [mm]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3.5 -12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821857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Beam current [A]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2.5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1.39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8731177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RF frequency [MHz]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591 or 394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2399517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[nm]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0.27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850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84161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SR power / beam /meter [W/m]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4000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600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702733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Critical photon energy [keV]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9</a:t>
                      </a:r>
                      <a:endParaRPr lang="en-GB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19</a:t>
                      </a:r>
                      <a:endParaRPr lang="en-GB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70233775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F111AE7E-18D3-BB47-8405-0DA6065AA02D}"/>
              </a:ext>
            </a:extLst>
          </p:cNvPr>
          <p:cNvSpPr txBox="1"/>
          <p:nvPr/>
        </p:nvSpPr>
        <p:spPr>
          <a:xfrm>
            <a:off x="1362008" y="5316122"/>
            <a:ext cx="80522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High bunch / beam intensities and similar bunch length </a:t>
            </a:r>
          </a:p>
          <a:p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 Similar issues in terms of impedance &amp; beam induced heating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6DC7B3C-4231-8745-89EC-A3114FAF9D1C}"/>
              </a:ext>
            </a:extLst>
          </p:cNvPr>
          <p:cNvSpPr/>
          <p:nvPr/>
        </p:nvSpPr>
        <p:spPr>
          <a:xfrm>
            <a:off x="9289521" y="3641594"/>
            <a:ext cx="2766484" cy="169722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rgbClr val="303030"/>
                </a:solidFill>
              </a:rPr>
              <a:t>Highly</a:t>
            </a:r>
            <a:r>
              <a:rPr lang="fr-FR" b="1" dirty="0">
                <a:solidFill>
                  <a:srgbClr val="303030"/>
                </a:solidFill>
              </a:rPr>
              <a:t> relevant for</a:t>
            </a:r>
          </a:p>
          <a:p>
            <a:pPr algn="ctr"/>
            <a:r>
              <a:rPr lang="fr-FR" b="1" dirty="0" err="1">
                <a:solidFill>
                  <a:srgbClr val="303030"/>
                </a:solidFill>
              </a:rPr>
              <a:t>Beam</a:t>
            </a:r>
            <a:r>
              <a:rPr lang="fr-FR" b="1" dirty="0">
                <a:solidFill>
                  <a:srgbClr val="303030"/>
                </a:solidFill>
              </a:rPr>
              <a:t> </a:t>
            </a:r>
            <a:r>
              <a:rPr lang="fr-FR" b="1" dirty="0" err="1">
                <a:solidFill>
                  <a:srgbClr val="303030"/>
                </a:solidFill>
              </a:rPr>
              <a:t>intensity</a:t>
            </a:r>
            <a:r>
              <a:rPr lang="fr-FR" b="1" dirty="0">
                <a:solidFill>
                  <a:srgbClr val="303030"/>
                </a:solidFill>
              </a:rPr>
              <a:t>, position, </a:t>
            </a:r>
            <a:r>
              <a:rPr lang="fr-FR" b="1" dirty="0" err="1">
                <a:solidFill>
                  <a:srgbClr val="303030"/>
                </a:solidFill>
              </a:rPr>
              <a:t>loss</a:t>
            </a:r>
            <a:r>
              <a:rPr lang="fr-FR" b="1" dirty="0">
                <a:solidFill>
                  <a:srgbClr val="303030"/>
                </a:solidFill>
              </a:rPr>
              <a:t> and </a:t>
            </a:r>
            <a:r>
              <a:rPr lang="fr-FR" b="1" dirty="0" err="1">
                <a:solidFill>
                  <a:srgbClr val="303030"/>
                </a:solidFill>
              </a:rPr>
              <a:t>bunch</a:t>
            </a:r>
            <a:r>
              <a:rPr lang="fr-FR" b="1" dirty="0">
                <a:solidFill>
                  <a:srgbClr val="303030"/>
                </a:solidFill>
              </a:rPr>
              <a:t> </a:t>
            </a:r>
            <a:r>
              <a:rPr lang="fr-FR" b="1" dirty="0" err="1">
                <a:solidFill>
                  <a:srgbClr val="303030"/>
                </a:solidFill>
              </a:rPr>
              <a:t>length</a:t>
            </a:r>
            <a:r>
              <a:rPr lang="fr-FR" b="1" dirty="0">
                <a:solidFill>
                  <a:srgbClr val="303030"/>
                </a:solidFill>
              </a:rPr>
              <a:t> </a:t>
            </a:r>
            <a:r>
              <a:rPr lang="fr-FR" b="1" dirty="0" err="1">
                <a:solidFill>
                  <a:srgbClr val="303030"/>
                </a:solidFill>
              </a:rPr>
              <a:t>measurments</a:t>
            </a:r>
            <a:endParaRPr lang="fr-FR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781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D6FD6B-5032-9546-B23B-D38F80C7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Parameters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F32EE-068F-C749-A494-82D59444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11/12/20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D6FD6-5941-664D-BB56-A5C4F09E9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T. </a:t>
            </a:r>
            <a:r>
              <a:rPr lang="en-US" dirty="0" err="1"/>
              <a:t>Lefevre</a:t>
            </a:r>
            <a:r>
              <a:rPr lang="en-US" dirty="0"/>
              <a:t> | EIC / FCC beam instrumentation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F68C3-E7E3-FA49-917F-372830DB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7F6025-BB47-8E4B-B167-9AF473606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graphicFrame>
        <p:nvGraphicFramePr>
          <p:cNvPr id="19" name="Table 4">
            <a:extLst>
              <a:ext uri="{FF2B5EF4-FFF2-40B4-BE49-F238E27FC236}">
                <a16:creationId xmlns:a16="http://schemas.microsoft.com/office/drawing/2014/main" id="{90001267-F043-6F44-ADD1-FEFFAC6B6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485923"/>
              </p:ext>
            </p:extLst>
          </p:nvPr>
        </p:nvGraphicFramePr>
        <p:xfrm>
          <a:off x="1458990" y="1201498"/>
          <a:ext cx="7596553" cy="3793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0031">
                  <a:extLst>
                    <a:ext uri="{9D8B030D-6E8A-4147-A177-3AD203B41FA5}">
                      <a16:colId xmlns:a16="http://schemas.microsoft.com/office/drawing/2014/main" val="1363057190"/>
                    </a:ext>
                  </a:extLst>
                </a:gridCol>
                <a:gridCol w="1395046">
                  <a:extLst>
                    <a:ext uri="{9D8B030D-6E8A-4147-A177-3AD203B41FA5}">
                      <a16:colId xmlns:a16="http://schemas.microsoft.com/office/drawing/2014/main" val="3096345599"/>
                    </a:ext>
                  </a:extLst>
                </a:gridCol>
                <a:gridCol w="2731476">
                  <a:extLst>
                    <a:ext uri="{9D8B030D-6E8A-4147-A177-3AD203B41FA5}">
                      <a16:colId xmlns:a16="http://schemas.microsoft.com/office/drawing/2014/main" val="987875484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EIC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FCC-</a:t>
                      </a:r>
                      <a:r>
                        <a:rPr lang="en-US" sz="1800" dirty="0" err="1"/>
                        <a:t>ee</a:t>
                      </a:r>
                      <a:r>
                        <a:rPr lang="en-US" sz="1800" dirty="0"/>
                        <a:t>-Z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5241171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Beam energy [GeV]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45.6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2397215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Bunch population [10</a:t>
                      </a:r>
                      <a:r>
                        <a:rPr lang="en-US" sz="1800" baseline="30000" dirty="0"/>
                        <a:t>11</a:t>
                      </a:r>
                      <a:r>
                        <a:rPr lang="en-US" sz="1800" dirty="0"/>
                        <a:t>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1.7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1.7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8452068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Bunch spacing [ns]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15, 17.5 or 20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41524150"/>
                  </a:ext>
                </a:extLst>
              </a:tr>
              <a:tr h="383329">
                <a:tc>
                  <a:txBody>
                    <a:bodyPr/>
                    <a:lstStyle/>
                    <a:p>
                      <a:r>
                        <a:rPr lang="en-US" sz="1800" dirty="0"/>
                        <a:t>Bunch length, </a:t>
                      </a:r>
                      <a:r>
                        <a:rPr lang="en-US" sz="1800" dirty="0" err="1"/>
                        <a:t>rms</a:t>
                      </a:r>
                      <a:r>
                        <a:rPr lang="en-US" sz="1800" dirty="0"/>
                        <a:t> [mm]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3.5 -12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821857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Beam current [A]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2.5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1.39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8731177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RF frequency [MHz]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591 or 394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2399517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800" b="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[nm]</a:t>
                      </a:r>
                      <a:endParaRPr kumimoji="0" lang="en-GB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kumimoji="0" lang="en-GB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0.27</a:t>
                      </a:r>
                      <a:endParaRPr kumimoji="0" lang="en-GB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850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kumimoji="0" lang="en-GB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  <a:endParaRPr kumimoji="0" lang="en-GB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84161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SR power / beam /meter [W/m]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4000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600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702733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Critical photon energy [keV]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9</a:t>
                      </a:r>
                      <a:endParaRPr lang="en-GB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19</a:t>
                      </a:r>
                      <a:endParaRPr lang="en-GB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70233775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DD180E2-55FD-E64F-9F77-637D583A9BC8}"/>
              </a:ext>
            </a:extLst>
          </p:cNvPr>
          <p:cNvSpPr txBox="1"/>
          <p:nvPr/>
        </p:nvSpPr>
        <p:spPr>
          <a:xfrm>
            <a:off x="1052431" y="5114796"/>
            <a:ext cx="840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Low / Ultra-Low emittances 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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Similar challenges in measuring small beam sizes (worse for FCC !)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126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D6FD6B-5032-9546-B23B-D38F80C7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Parameters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F32EE-068F-C749-A494-82D59444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11/12/20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D6FD6-5941-664D-BB56-A5C4F09E9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T. </a:t>
            </a:r>
            <a:r>
              <a:rPr lang="en-US" dirty="0" err="1"/>
              <a:t>Lefevre</a:t>
            </a:r>
            <a:r>
              <a:rPr lang="en-US" dirty="0"/>
              <a:t> | EIC / FCC beam instrumentation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F68C3-E7E3-FA49-917F-372830DB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7F6025-BB47-8E4B-B167-9AF473606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graphicFrame>
        <p:nvGraphicFramePr>
          <p:cNvPr id="19" name="Table 4">
            <a:extLst>
              <a:ext uri="{FF2B5EF4-FFF2-40B4-BE49-F238E27FC236}">
                <a16:creationId xmlns:a16="http://schemas.microsoft.com/office/drawing/2014/main" id="{90001267-F043-6F44-ADD1-FEFFAC6B6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096093"/>
              </p:ext>
            </p:extLst>
          </p:nvPr>
        </p:nvGraphicFramePr>
        <p:xfrm>
          <a:off x="1458990" y="1201498"/>
          <a:ext cx="7596553" cy="3793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0031">
                  <a:extLst>
                    <a:ext uri="{9D8B030D-6E8A-4147-A177-3AD203B41FA5}">
                      <a16:colId xmlns:a16="http://schemas.microsoft.com/office/drawing/2014/main" val="1363057190"/>
                    </a:ext>
                  </a:extLst>
                </a:gridCol>
                <a:gridCol w="1395046">
                  <a:extLst>
                    <a:ext uri="{9D8B030D-6E8A-4147-A177-3AD203B41FA5}">
                      <a16:colId xmlns:a16="http://schemas.microsoft.com/office/drawing/2014/main" val="3096345599"/>
                    </a:ext>
                  </a:extLst>
                </a:gridCol>
                <a:gridCol w="2731476">
                  <a:extLst>
                    <a:ext uri="{9D8B030D-6E8A-4147-A177-3AD203B41FA5}">
                      <a16:colId xmlns:a16="http://schemas.microsoft.com/office/drawing/2014/main" val="987875484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EIC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FCC-</a:t>
                      </a:r>
                      <a:r>
                        <a:rPr lang="en-US" sz="1800" dirty="0" err="1"/>
                        <a:t>ee</a:t>
                      </a:r>
                      <a:r>
                        <a:rPr lang="en-US" sz="1800" dirty="0"/>
                        <a:t>-Z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5241171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Beam energy [GeV]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45.6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2397215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Bunch population [10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11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1.7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1.7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8452068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Bunch spacing [ns]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15, 17.5 or 20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41524150"/>
                  </a:ext>
                </a:extLst>
              </a:tr>
              <a:tr h="383329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Bunch length, </a:t>
                      </a:r>
                      <a:r>
                        <a:rPr lang="en-US" sz="1800" dirty="0" err="1">
                          <a:solidFill>
                            <a:srgbClr val="FF0000"/>
                          </a:solidFill>
                        </a:rPr>
                        <a:t>rms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 [mm]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3.5 -12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821857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Beam current [A]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2.5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1.39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8731177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RF frequency [MHz]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591 or 394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2399517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[nm]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0.27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850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84161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SR power / beam /meter [W/m]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4000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600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702733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Critical photon energy [keV]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9</a:t>
                      </a:r>
                      <a:endParaRPr lang="en-GB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19</a:t>
                      </a:r>
                      <a:endParaRPr lang="en-GB" sz="18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70233775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FC47174-E0D2-3B45-A0A6-5C141F06F649}"/>
              </a:ext>
            </a:extLst>
          </p:cNvPr>
          <p:cNvSpPr txBox="1"/>
          <p:nvPr/>
        </p:nvSpPr>
        <p:spPr>
          <a:xfrm>
            <a:off x="552270" y="5325953"/>
            <a:ext cx="105096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Similar bunch population, bunch length, bunch spacing 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Similar design choices in terms of mitigating impedance and beam heating issues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Similar design choices electronic and acquisition system 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8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D6FD6B-5032-9546-B23B-D38F80C7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Parameters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F32EE-068F-C749-A494-82D59444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11/12/20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D6FD6-5941-664D-BB56-A5C4F09E9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T. </a:t>
            </a:r>
            <a:r>
              <a:rPr lang="en-US" dirty="0" err="1"/>
              <a:t>Lefevre</a:t>
            </a:r>
            <a:r>
              <a:rPr lang="en-US" dirty="0"/>
              <a:t> | EIC / FCC beam instrumentation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F68C3-E7E3-FA49-917F-372830DB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7F6025-BB47-8E4B-B167-9AF473606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graphicFrame>
        <p:nvGraphicFramePr>
          <p:cNvPr id="19" name="Table 4">
            <a:extLst>
              <a:ext uri="{FF2B5EF4-FFF2-40B4-BE49-F238E27FC236}">
                <a16:creationId xmlns:a16="http://schemas.microsoft.com/office/drawing/2014/main" id="{90001267-F043-6F44-ADD1-FEFFAC6B6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859024"/>
              </p:ext>
            </p:extLst>
          </p:nvPr>
        </p:nvGraphicFramePr>
        <p:xfrm>
          <a:off x="1458990" y="1201498"/>
          <a:ext cx="7596553" cy="3793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0031">
                  <a:extLst>
                    <a:ext uri="{9D8B030D-6E8A-4147-A177-3AD203B41FA5}">
                      <a16:colId xmlns:a16="http://schemas.microsoft.com/office/drawing/2014/main" val="1363057190"/>
                    </a:ext>
                  </a:extLst>
                </a:gridCol>
                <a:gridCol w="1395046">
                  <a:extLst>
                    <a:ext uri="{9D8B030D-6E8A-4147-A177-3AD203B41FA5}">
                      <a16:colId xmlns:a16="http://schemas.microsoft.com/office/drawing/2014/main" val="3096345599"/>
                    </a:ext>
                  </a:extLst>
                </a:gridCol>
                <a:gridCol w="2731476">
                  <a:extLst>
                    <a:ext uri="{9D8B030D-6E8A-4147-A177-3AD203B41FA5}">
                      <a16:colId xmlns:a16="http://schemas.microsoft.com/office/drawing/2014/main" val="987875484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EIC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FCC-</a:t>
                      </a:r>
                      <a:r>
                        <a:rPr lang="en-US" sz="1800" dirty="0" err="1"/>
                        <a:t>ee</a:t>
                      </a:r>
                      <a:r>
                        <a:rPr lang="en-US" sz="1800" dirty="0"/>
                        <a:t>-Z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5241171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Beam energy [GeV]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45.6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2397215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Bunch population [10</a:t>
                      </a:r>
                      <a:r>
                        <a:rPr lang="en-US" sz="1800" baseline="30000" dirty="0"/>
                        <a:t>11</a:t>
                      </a:r>
                      <a:r>
                        <a:rPr lang="en-US" sz="1800" dirty="0"/>
                        <a:t>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1.7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1.7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8452068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Bunch spacing [ns]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15, 17.5 or 20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41524150"/>
                  </a:ext>
                </a:extLst>
              </a:tr>
              <a:tr h="383329">
                <a:tc>
                  <a:txBody>
                    <a:bodyPr/>
                    <a:lstStyle/>
                    <a:p>
                      <a:r>
                        <a:rPr lang="en-US" sz="1800" dirty="0"/>
                        <a:t>Bunch length, </a:t>
                      </a:r>
                      <a:r>
                        <a:rPr lang="en-US" sz="1800" dirty="0" err="1"/>
                        <a:t>rms</a:t>
                      </a:r>
                      <a:r>
                        <a:rPr lang="en-US" sz="1800" dirty="0"/>
                        <a:t> [mm]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3.5 -12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8218579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Beam current [A]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2.5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1.39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8731177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RF frequency [MHz]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591 or 394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400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2399517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[nm]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0.27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850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84161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SR power / beam /meter [W/m]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4000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600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702733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Critical photon energy [keV]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9</a:t>
                      </a:r>
                      <a:endParaRPr lang="en-GB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MR10"/>
                        </a:rPr>
                        <a:t>19</a:t>
                      </a:r>
                      <a:endParaRPr lang="en-GB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70233775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F02BDF7-8019-9C49-A20C-F6238D7E925A}"/>
              </a:ext>
            </a:extLst>
          </p:cNvPr>
          <p:cNvSpPr txBox="1"/>
          <p:nvPr/>
        </p:nvSpPr>
        <p:spPr>
          <a:xfrm>
            <a:off x="1092375" y="5316122"/>
            <a:ext cx="83297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Similar SR Characteristics (at least for FCC </a:t>
            </a:r>
            <a:r>
              <a:rPr lang="en-US" sz="2000" b="1" dirty="0" err="1">
                <a:solidFill>
                  <a:srgbClr val="FF0000"/>
                </a:solidFill>
              </a:rPr>
              <a:t>ee</a:t>
            </a:r>
            <a:r>
              <a:rPr lang="en-US" sz="2000" b="1" dirty="0">
                <a:solidFill>
                  <a:srgbClr val="FF0000"/>
                </a:solidFill>
              </a:rPr>
              <a:t>-Z) 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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Similar design choices for absorber, shielding and cooling scheme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56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Lefevre - FCCW 2020 - 12 November 2020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BBEF3DB-E555-034A-BC30-299CBC058A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Beam</a:t>
            </a:r>
            <a:r>
              <a:rPr lang="fr-FR" dirty="0"/>
              <a:t> instrumentation </a:t>
            </a:r>
            <a:r>
              <a:rPr lang="fr-FR" dirty="0" err="1"/>
              <a:t>workpackages</a:t>
            </a:r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1B9B79D9-8412-2F4B-96DC-75609EEC7FF2}"/>
              </a:ext>
            </a:extLst>
          </p:cNvPr>
          <p:cNvSpPr txBox="1">
            <a:spLocks/>
          </p:cNvSpPr>
          <p:nvPr/>
        </p:nvSpPr>
        <p:spPr>
          <a:xfrm>
            <a:off x="407989" y="1812928"/>
            <a:ext cx="11376024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Identify and follow-up design challenges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Concentrate on performance (1</a:t>
            </a:r>
            <a:r>
              <a:rPr lang="en-GB" sz="2400" baseline="30000" dirty="0"/>
              <a:t>st</a:t>
            </a:r>
            <a:r>
              <a:rPr lang="en-GB" sz="2400" dirty="0"/>
              <a:t>) and cost (2</a:t>
            </a:r>
            <a:r>
              <a:rPr lang="en-GB" sz="2400" baseline="30000" dirty="0"/>
              <a:t>nd</a:t>
            </a:r>
            <a:r>
              <a:rPr lang="en-GB" sz="2400" dirty="0"/>
              <a:t>) related issues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Define responsibilities with collaborating partners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71302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LER.Mazzoni.2020</Template>
  <TotalTime>3686</TotalTime>
  <Words>2048</Words>
  <Application>Microsoft Macintosh PowerPoint</Application>
  <PresentationFormat>Widescreen</PresentationFormat>
  <Paragraphs>468</Paragraphs>
  <Slides>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MS PGothic</vt:lpstr>
      <vt:lpstr>Arial</vt:lpstr>
      <vt:lpstr>Calibri</vt:lpstr>
      <vt:lpstr>Cambria Math</vt:lpstr>
      <vt:lpstr>CMR10</vt:lpstr>
      <vt:lpstr>Corbel</vt:lpstr>
      <vt:lpstr>Mangal</vt:lpstr>
      <vt:lpstr>Symbol</vt:lpstr>
      <vt:lpstr>Times New Roman</vt:lpstr>
      <vt:lpstr>Wingdings</vt:lpstr>
      <vt:lpstr>Office Theme</vt:lpstr>
      <vt:lpstr>EIC / FCC beam instrumentation</vt:lpstr>
      <vt:lpstr>Outline</vt:lpstr>
      <vt:lpstr>Machine Layout</vt:lpstr>
      <vt:lpstr>Beam Parameters</vt:lpstr>
      <vt:lpstr>Beam Parameters</vt:lpstr>
      <vt:lpstr>Beam Parameters</vt:lpstr>
      <vt:lpstr>Beam Parameters</vt:lpstr>
      <vt:lpstr>Beam Parameters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Diffracted Cherenkov radiation diagnostics</dc:title>
  <dc:creator>Stefano Mazzoni</dc:creator>
  <cp:lastModifiedBy>Microsoft Office User</cp:lastModifiedBy>
  <cp:revision>217</cp:revision>
  <dcterms:created xsi:type="dcterms:W3CDTF">2020-10-29T09:14:53Z</dcterms:created>
  <dcterms:modified xsi:type="dcterms:W3CDTF">2021-06-03T10:29:41Z</dcterms:modified>
</cp:coreProperties>
</file>