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1ded6a14e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e1ded6a14e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1ded6a14e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e1ded6a14e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12aaa82c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e12aaa82c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e12aaa82c8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e12aaa82c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e1ded6a14e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e1ded6a14e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e1ded6a14e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e1ded6a14e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1ded6a14e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e1ded6a14e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e1ded6a14e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e1ded6a14e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e1ded6a14e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e1ded6a14e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e1ded6a14e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e1ded6a14e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1ded6a14e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1ded6a14e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e1ded6a14e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e1ded6a14e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cdsweb.cern.ch/record/2724632/files/ATL-PHYS-PUB-2020-018.pdf" TargetMode="External"/><Relationship Id="rId4" Type="http://schemas.openxmlformats.org/officeDocument/2006/relationships/hyperlink" Target="https://www.sciencedirect.com/science/article/pii/S0168900202014900" TargetMode="External"/><Relationship Id="rId10" Type="http://schemas.openxmlformats.org/officeDocument/2006/relationships/hyperlink" Target="https://www.radiation-dosimetry.org/what-is-calorimeter-definition/" TargetMode="External"/><Relationship Id="rId9" Type="http://schemas.openxmlformats.org/officeDocument/2006/relationships/hyperlink" Target="https://indico.cern.ch/event/817555/attachments/1865535/3087442/L5_solid_calo_pid_riegler.pdf" TargetMode="External"/><Relationship Id="rId5" Type="http://schemas.openxmlformats.org/officeDocument/2006/relationships/hyperlink" Target="https://www.stathis-stefanidis.com/the-em-calorimeter/" TargetMode="External"/><Relationship Id="rId6" Type="http://schemas.openxmlformats.org/officeDocument/2006/relationships/hyperlink" Target="https://indico.cern.ch/event/781244/contributions/3251933/attachments/1782461/2902499/HadronicPhysics.pdf" TargetMode="External"/><Relationship Id="rId7" Type="http://schemas.openxmlformats.org/officeDocument/2006/relationships/hyperlink" Target="https://www.nevis.columbia.edu/reu/2010/CherstonReport.pdf" TargetMode="External"/><Relationship Id="rId8" Type="http://schemas.openxmlformats.org/officeDocument/2006/relationships/hyperlink" Target="https://core.ac.uk/download/pdf/44194418.pd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Energy Regression for Hadrons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By: Adithya Suresh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Electromagnetic (EM) Showers</a:t>
            </a:r>
            <a:endParaRPr/>
          </a:p>
        </p:txBody>
      </p:sp>
      <p:sp>
        <p:nvSpPr>
          <p:cNvPr id="147" name="Google Shape;147;p22"/>
          <p:cNvSpPr txBox="1"/>
          <p:nvPr>
            <p:ph idx="1" type="body"/>
          </p:nvPr>
        </p:nvSpPr>
        <p:spPr>
          <a:xfrm>
            <a:off x="729450" y="2078875"/>
            <a:ext cx="5186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The produced photons from </a:t>
            </a:r>
            <a:r>
              <a:rPr lang="en"/>
              <a:t>neutral</a:t>
            </a:r>
            <a:r>
              <a:rPr lang="en"/>
              <a:t> </a:t>
            </a:r>
            <a:r>
              <a:rPr lang="en"/>
              <a:t>pion</a:t>
            </a:r>
            <a:r>
              <a:rPr lang="en"/>
              <a:t> decay </a:t>
            </a:r>
            <a:r>
              <a:rPr lang="en"/>
              <a:t>travel and perform </a:t>
            </a:r>
            <a:r>
              <a:rPr lang="en"/>
              <a:t>pair production at high energies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Then, the new particles undergo Bremsstrahlung </a:t>
            </a:r>
            <a:r>
              <a:rPr lang="en"/>
              <a:t>(electrons) or pair production (photons)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This process continues until ionization becomes the dominant process which is when photons are at lower energies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1000"/>
              </a:spcAft>
              <a:buSzPts val="1100"/>
              <a:buChar char="◆"/>
            </a:pPr>
            <a:r>
              <a:rPr lang="en"/>
              <a:t>Occurs when energy of particle &lt; critical energy E</a:t>
            </a:r>
            <a:r>
              <a:rPr baseline="-25000" lang="en"/>
              <a:t>0</a:t>
            </a:r>
            <a:endParaRPr baseline="-25000"/>
          </a:p>
        </p:txBody>
      </p:sp>
      <p:pic>
        <p:nvPicPr>
          <p:cNvPr id="148" name="Google Shape;14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6121" y="1851584"/>
            <a:ext cx="2989274" cy="271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ML Energy Regression</a:t>
            </a:r>
            <a:endParaRPr/>
          </a:p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729450" y="2078875"/>
            <a:ext cx="5429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Calibrating the pion energy response is a core component of reconstruction in the ATLAS calorimeter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Deep learning approaches outperform the classification applied in the baseline local hadronic calibration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Deep learning techniques have shown the best energy resolution for a wide range of particle momenta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1000"/>
              </a:spcAft>
              <a:buSzPts val="1100"/>
              <a:buChar char="◆"/>
            </a:pPr>
            <a:r>
              <a:rPr lang="en" sz="1300"/>
              <a:t>Deep Learning performs especially well for low energy pions</a:t>
            </a:r>
            <a:endParaRPr baseline="30000"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1250" y="1791550"/>
            <a:ext cx="2129550" cy="2835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ML Energy Regression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Ongoing Projects</a:t>
            </a:r>
            <a:endParaRPr b="1" sz="1500"/>
          </a:p>
          <a:p>
            <a:pPr indent="-311150" lvl="0" marL="914400" rtl="0" algn="l">
              <a:spcBef>
                <a:spcPts val="10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Utilizing Mixture Density Networks (MDNs), it is possible to estimates the associated energy resolution for each individual pion</a:t>
            </a:r>
            <a:endParaRPr/>
          </a:p>
          <a:p>
            <a:pPr indent="-298450" lvl="1" marL="1371600" rtl="0" algn="l">
              <a:spcBef>
                <a:spcPts val="100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This enables the resolution to be quantified on a per pion basis for the first time</a:t>
            </a:r>
            <a:endParaRPr/>
          </a:p>
          <a:p>
            <a:pPr indent="-298450" lvl="2" marL="1828800" rtl="0" algn="l">
              <a:spcBef>
                <a:spcPts val="1000"/>
              </a:spcBef>
              <a:spcAft>
                <a:spcPts val="0"/>
              </a:spcAft>
              <a:buSzPts val="1100"/>
              <a:buAutoNum type="romanLcPeriod"/>
            </a:pPr>
            <a:r>
              <a:rPr lang="en"/>
              <a:t>Resolution is defined as (measured energy - true energy ) / true energy</a:t>
            </a:r>
            <a:endParaRPr/>
          </a:p>
          <a:p>
            <a:pPr indent="-311150" lvl="0" marL="914400" rtl="0" algn="l">
              <a:spcBef>
                <a:spcPts val="1000"/>
              </a:spcBef>
              <a:spcAft>
                <a:spcPts val="1000"/>
              </a:spcAft>
              <a:buSzPts val="1300"/>
              <a:buAutoNum type="arabicPeriod"/>
            </a:pPr>
            <a:r>
              <a:rPr lang="en"/>
              <a:t>Pion charge classification to separate showers created by 𝛑</a:t>
            </a:r>
            <a:r>
              <a:rPr baseline="30000" lang="en"/>
              <a:t>+</a:t>
            </a:r>
            <a:r>
              <a:rPr lang="en"/>
              <a:t>, 𝛑</a:t>
            </a:r>
            <a:r>
              <a:rPr baseline="30000" lang="en"/>
              <a:t>-</a:t>
            </a:r>
            <a:r>
              <a:rPr lang="en"/>
              <a:t> from 𝛑</a:t>
            </a:r>
            <a:r>
              <a:rPr baseline="30000" lang="en"/>
              <a:t>0</a:t>
            </a:r>
            <a:r>
              <a:rPr lang="en"/>
              <a:t> can be done through Classification and Regression techniques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67" name="Google Shape;167;p2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http://cdsweb.cern.ch/record/2724632/files/ATL-PHYS-PUB-2020-018.pdf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https://www.sciencedirect.com/science/article/pii/S0168900202014900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https://www.stathis-stefanidis.com/the-em-calorimeter/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https://indico.cern.ch/event/781244/contributions/3251933/attachments/1782461/2902499/HadronicPhysics.pdf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https://www.nevis.columbia.edu/reu/2010/CherstonReport.pdf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https://core.ac.uk/download/pdf/44194418.pdf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9"/>
              </a:rPr>
              <a:t>https://indico.cern.ch/event/817555/attachments/1865535/3087442/L5_solid_calo_pid_riegler.pdf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10"/>
              </a:rPr>
              <a:t>https://www.radiation-dosimetry.org/what-is-calorimeter-definition/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29876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lang="en"/>
              <a:t>What are Pions?</a:t>
            </a:r>
            <a:endParaRPr/>
          </a:p>
          <a:p>
            <a:pPr indent="-287972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Types of Pions</a:t>
            </a:r>
            <a:endParaRPr/>
          </a:p>
          <a:p>
            <a:pPr indent="-287972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Pion Decay</a:t>
            </a:r>
            <a:endParaRPr/>
          </a:p>
          <a:p>
            <a:pPr indent="-298767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★"/>
            </a:pPr>
            <a:r>
              <a:rPr lang="en"/>
              <a:t>What is a Calorimeter?</a:t>
            </a:r>
            <a:endParaRPr/>
          </a:p>
          <a:p>
            <a:pPr indent="-287972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EM Calorimeter</a:t>
            </a:r>
            <a:endParaRPr/>
          </a:p>
          <a:p>
            <a:pPr indent="-287972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Hadronic Calorimeter</a:t>
            </a:r>
            <a:endParaRPr/>
          </a:p>
          <a:p>
            <a:pPr indent="-298767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★"/>
            </a:pPr>
            <a:r>
              <a:rPr lang="en"/>
              <a:t>Pion-Induced Hadronic Showers</a:t>
            </a:r>
            <a:endParaRPr/>
          </a:p>
          <a:p>
            <a:pPr indent="-298767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★"/>
            </a:pPr>
            <a:r>
              <a:rPr lang="en"/>
              <a:t>Machine Learning Energy Regression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Pions?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❖"/>
            </a:pPr>
            <a:r>
              <a:rPr lang="en"/>
              <a:t>Pions are a the </a:t>
            </a:r>
            <a:r>
              <a:rPr lang="en"/>
              <a:t>lightest</a:t>
            </a:r>
            <a:r>
              <a:rPr lang="en"/>
              <a:t> type of meson (made up of a quark and antiquark)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➢"/>
            </a:pPr>
            <a:r>
              <a:rPr lang="en"/>
              <a:t>Quarks are an elementary particle that is the </a:t>
            </a:r>
            <a:r>
              <a:rPr lang="en"/>
              <a:t>fundamental</a:t>
            </a:r>
            <a:r>
              <a:rPr lang="en"/>
              <a:t> </a:t>
            </a:r>
            <a:r>
              <a:rPr lang="en"/>
              <a:t>constituent of matter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➢"/>
            </a:pPr>
            <a:r>
              <a:rPr lang="en"/>
              <a:t>Quarks combine to form hadrons (composite particles)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❖"/>
            </a:pPr>
            <a:r>
              <a:rPr lang="en"/>
              <a:t>There are three types of pions: 𝛑</a:t>
            </a:r>
            <a:r>
              <a:rPr baseline="30000" lang="en"/>
              <a:t>+</a:t>
            </a:r>
            <a:r>
              <a:rPr lang="en"/>
              <a:t>, </a:t>
            </a:r>
            <a:r>
              <a:rPr lang="en"/>
              <a:t>𝛑</a:t>
            </a:r>
            <a:r>
              <a:rPr baseline="30000" lang="en"/>
              <a:t>-</a:t>
            </a:r>
            <a:r>
              <a:rPr lang="en"/>
              <a:t>, </a:t>
            </a:r>
            <a:r>
              <a:rPr lang="en"/>
              <a:t>𝛑</a:t>
            </a:r>
            <a:r>
              <a:rPr baseline="30000" lang="en"/>
              <a:t>0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➢"/>
            </a:pPr>
            <a:r>
              <a:rPr lang="en"/>
              <a:t>Charged pions decay due to nuclear force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1000"/>
              </a:spcAft>
              <a:buSzPts val="1100"/>
              <a:buChar char="➢"/>
            </a:pPr>
            <a:r>
              <a:rPr lang="en"/>
              <a:t>Neutral</a:t>
            </a:r>
            <a:r>
              <a:rPr lang="en"/>
              <a:t> pions decay due to </a:t>
            </a:r>
            <a:r>
              <a:rPr lang="en"/>
              <a:t>electromagnetic</a:t>
            </a:r>
            <a:r>
              <a:rPr lang="en"/>
              <a:t> force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Types of Pions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𝛑</a:t>
            </a:r>
            <a:r>
              <a:rPr baseline="30000" lang="en"/>
              <a:t>+</a:t>
            </a:r>
            <a:r>
              <a:rPr lang="en"/>
              <a:t> : Made up of an up quark and down antiquark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𝛑</a:t>
            </a:r>
            <a:r>
              <a:rPr baseline="30000" lang="en"/>
              <a:t>-</a:t>
            </a:r>
            <a:r>
              <a:rPr lang="en"/>
              <a:t> : Made up of an up antiquark and down quark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𝛑</a:t>
            </a:r>
            <a:r>
              <a:rPr baseline="30000" lang="en"/>
              <a:t>0</a:t>
            </a:r>
            <a:r>
              <a:rPr lang="en"/>
              <a:t> : Made up of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 An up quark with an anti-up quark 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1000"/>
              </a:spcAft>
              <a:buSzPts val="1100"/>
              <a:buChar char="○"/>
            </a:pPr>
            <a:r>
              <a:rPr lang="en"/>
              <a:t>A down quark with an anti-down quark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Pion Decay</a:t>
            </a:r>
            <a:endParaRPr/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Decay of Charged Pions (</a:t>
            </a:r>
            <a:r>
              <a:rPr lang="en"/>
              <a:t>𝛑</a:t>
            </a:r>
            <a:r>
              <a:rPr baseline="30000" lang="en"/>
              <a:t>+</a:t>
            </a:r>
            <a:r>
              <a:rPr lang="en"/>
              <a:t>, 𝛑</a:t>
            </a:r>
            <a:r>
              <a:rPr baseline="30000" lang="en"/>
              <a:t>-</a:t>
            </a:r>
            <a:r>
              <a:rPr lang="en"/>
              <a:t>)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◆"/>
            </a:pPr>
            <a:r>
              <a:rPr lang="en"/>
              <a:t>Decay due to weak nuclear force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◆"/>
            </a:pPr>
            <a:r>
              <a:rPr lang="en"/>
              <a:t>Most Common Method: Leptonic Decay to Muon and Muon Neutrino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Decay of Neutral Pions (</a:t>
            </a:r>
            <a:r>
              <a:rPr lang="en"/>
              <a:t>𝛑</a:t>
            </a:r>
            <a:r>
              <a:rPr baseline="30000" lang="en"/>
              <a:t>0</a:t>
            </a:r>
            <a:r>
              <a:rPr lang="en"/>
              <a:t>)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◆"/>
            </a:pPr>
            <a:r>
              <a:rPr lang="en"/>
              <a:t>Decay due to electromagnetic force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1000"/>
              </a:spcAft>
              <a:buSzPts val="1100"/>
              <a:buChar char="◆"/>
            </a:pPr>
            <a:r>
              <a:rPr lang="en"/>
              <a:t>Most Common Method: 2 Photon Decay</a:t>
            </a:r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3825" y="2472625"/>
            <a:ext cx="1406650" cy="8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1300" y="3676850"/>
            <a:ext cx="1047750" cy="47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Calorimeter?</a:t>
            </a:r>
            <a:endParaRPr/>
          </a:p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729450" y="2089900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/>
          </a:bodyPr>
          <a:lstStyle/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★"/>
            </a:pPr>
            <a:r>
              <a:rPr lang="en"/>
              <a:t>In particle physics , a calorimeter is an experimental device that measures the energy a particle loses as it passes through. </a:t>
            </a:r>
            <a:endParaRPr/>
          </a:p>
          <a:p>
            <a:pPr indent="-292576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★"/>
            </a:pPr>
            <a:r>
              <a:rPr lang="en"/>
              <a:t>Calorimeters are where the energy of absorbed particles are transformed into a measurable quantity. </a:t>
            </a:r>
            <a:endParaRPr/>
          </a:p>
          <a:p>
            <a:pPr indent="-282733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 signal detected by a calorimeter is proportional to that deposited energy. </a:t>
            </a:r>
            <a:endParaRPr/>
          </a:p>
          <a:p>
            <a:pPr indent="-292576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★"/>
            </a:pPr>
            <a:r>
              <a:rPr lang="en"/>
              <a:t> Most particles enter the calorimeter and initiate a particle shower and the particles’ energy is deposited in the calorimeter, collected, and measured.</a:t>
            </a:r>
            <a:endParaRPr/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824963"/>
            <a:ext cx="3966374" cy="27909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Electromagnetic (EM) Calorimeter</a:t>
            </a:r>
            <a:endParaRPr/>
          </a:p>
        </p:txBody>
      </p:sp>
      <p:sp>
        <p:nvSpPr>
          <p:cNvPr id="126" name="Google Shape;126;p19"/>
          <p:cNvSpPr txBox="1"/>
          <p:nvPr>
            <p:ph idx="1" type="body"/>
          </p:nvPr>
        </p:nvSpPr>
        <p:spPr>
          <a:xfrm>
            <a:off x="729450" y="2078875"/>
            <a:ext cx="49230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292576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➔"/>
            </a:pPr>
            <a:r>
              <a:rPr lang="en"/>
              <a:t>Electromagnetic calorimeters are used to measure the energy of electrons and photons as they interact</a:t>
            </a:r>
            <a:endParaRPr/>
          </a:p>
          <a:p>
            <a:pPr indent="-292576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➔"/>
            </a:pPr>
            <a:r>
              <a:rPr lang="en"/>
              <a:t>The ATLAS electromagnetic calorimeter is a sampling calorimeter with accordion geometry absorbers immersed in Liquid Argon</a:t>
            </a:r>
            <a:endParaRPr/>
          </a:p>
          <a:p>
            <a:pPr indent="-282733" lvl="1" marL="914400" rtl="0" algn="l">
              <a:spcBef>
                <a:spcPts val="1000"/>
              </a:spcBef>
              <a:spcAft>
                <a:spcPts val="0"/>
              </a:spcAft>
              <a:buSzPct val="100000"/>
              <a:buChar char="◆"/>
            </a:pPr>
            <a:r>
              <a:rPr lang="en"/>
              <a:t>Sampling calorimeter consist of alternating layers of an absorber, a dense material used to degrade the energy of the incident particle, and an active medium that provides the detectable signal</a:t>
            </a:r>
            <a:endParaRPr/>
          </a:p>
          <a:p>
            <a:pPr indent="-292576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➔"/>
            </a:pPr>
            <a:r>
              <a:rPr lang="en"/>
              <a:t>Pre-sampler corrects for energy loss of particles in inactive material before those particles enter the calorimeter</a:t>
            </a:r>
            <a:endParaRPr/>
          </a:p>
          <a:p>
            <a:pPr indent="-292576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➔"/>
            </a:pPr>
            <a:r>
              <a:rPr lang="en"/>
              <a:t>Three samplers have boundaries which  are determined by acquiring electronic signals of each sample</a:t>
            </a:r>
            <a:endParaRPr/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0024" y="2019075"/>
            <a:ext cx="2855206" cy="22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Hadronic Calorimeter</a:t>
            </a:r>
            <a:endParaRPr/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729450" y="2078875"/>
            <a:ext cx="5264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Hadronic calorimeters are used to measure mainly hadrons through their strong and electromagnetic interactions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➔"/>
            </a:pPr>
            <a:r>
              <a:rPr lang="en"/>
              <a:t>Hadrons can deposit energy in matter through a series of successive interactions</a:t>
            </a:r>
            <a:endParaRPr/>
          </a:p>
          <a:p>
            <a:pPr indent="-298450" lvl="1" marL="914400" rtl="0" algn="l">
              <a:spcBef>
                <a:spcPts val="1000"/>
              </a:spcBef>
              <a:spcAft>
                <a:spcPts val="0"/>
              </a:spcAft>
              <a:buSzPts val="1100"/>
              <a:buChar char="◆"/>
            </a:pPr>
            <a:r>
              <a:rPr lang="en"/>
              <a:t>Hadrons are relatively massive and lose their energy mainly through multiple nuclear collisions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1000"/>
              </a:spcAft>
              <a:buSzPts val="1300"/>
              <a:buChar char="➔"/>
            </a:pPr>
            <a:r>
              <a:rPr lang="en"/>
              <a:t>Atlas Hadronic Calorimeter is a sampling calorimeter using iron as absorber material and scintillating tiles as active material</a:t>
            </a:r>
            <a:endParaRPr/>
          </a:p>
        </p:txBody>
      </p:sp>
      <p:pic>
        <p:nvPicPr>
          <p:cNvPr id="134" name="Google Shape;13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3850" y="1717000"/>
            <a:ext cx="2564963" cy="298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Hadronic Showers (Pion-Induced)</a:t>
            </a:r>
            <a:endParaRPr/>
          </a:p>
        </p:txBody>
      </p:sp>
      <p:sp>
        <p:nvSpPr>
          <p:cNvPr id="140" name="Google Shape;140;p21"/>
          <p:cNvSpPr txBox="1"/>
          <p:nvPr>
            <p:ph idx="1" type="body"/>
          </p:nvPr>
        </p:nvSpPr>
        <p:spPr>
          <a:xfrm>
            <a:off x="729450" y="2078875"/>
            <a:ext cx="49230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1000"/>
              </a:spcBef>
              <a:spcAft>
                <a:spcPts val="0"/>
              </a:spcAft>
              <a:buSzPts val="1300"/>
              <a:buChar char="❖"/>
            </a:pPr>
            <a:r>
              <a:rPr lang="en"/>
              <a:t>In the Large Hadron Collider, a pion impinges on the hadronic calorimeter to produce secondary hadrons of lower energies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❖"/>
            </a:pPr>
            <a:r>
              <a:rPr lang="en"/>
              <a:t>The produced lower energy hadrons can produce other hadrons to form the shower</a:t>
            </a:r>
            <a:endParaRPr/>
          </a:p>
          <a:p>
            <a:pPr indent="-311150" lvl="0" marL="457200" rtl="0" algn="l">
              <a:spcBef>
                <a:spcPts val="1000"/>
              </a:spcBef>
              <a:spcAft>
                <a:spcPts val="1200"/>
              </a:spcAft>
              <a:buSzPts val="1300"/>
              <a:buChar char="❖"/>
            </a:pPr>
            <a:r>
              <a:rPr lang="en"/>
              <a:t>Due to </a:t>
            </a:r>
            <a:r>
              <a:rPr lang="en"/>
              <a:t>𝛑</a:t>
            </a:r>
            <a:r>
              <a:rPr baseline="30000" lang="en"/>
              <a:t>0</a:t>
            </a:r>
            <a:r>
              <a:rPr lang="en"/>
              <a:t> decaying into photons, some pion-induced showers produce showers in the EM calorimeter</a:t>
            </a:r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4575" y="2224888"/>
            <a:ext cx="3186749" cy="196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