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19"/>
  </p:notesMasterIdLst>
  <p:sldIdLst>
    <p:sldId id="420" r:id="rId2"/>
    <p:sldId id="369" r:id="rId3"/>
    <p:sldId id="412" r:id="rId4"/>
    <p:sldId id="389" r:id="rId5"/>
    <p:sldId id="418" r:id="rId6"/>
    <p:sldId id="419" r:id="rId7"/>
    <p:sldId id="423" r:id="rId8"/>
    <p:sldId id="422" r:id="rId9"/>
    <p:sldId id="388" r:id="rId10"/>
    <p:sldId id="417" r:id="rId11"/>
    <p:sldId id="280" r:id="rId12"/>
    <p:sldId id="281" r:id="rId13"/>
    <p:sldId id="282" r:id="rId14"/>
    <p:sldId id="424" r:id="rId15"/>
    <p:sldId id="414" r:id="rId16"/>
    <p:sldId id="427" r:id="rId17"/>
    <p:sldId id="421" r:id="rId18"/>
  </p:sldIdLst>
  <p:sldSz cx="10080625" cy="7559675"/>
  <p:notesSz cx="7772400" cy="10058400"/>
  <p:embeddedFontLst>
    <p:embeddedFont>
      <p:font typeface="Luxi Sans" panose="020B0600000000000000" pitchFamily="34" charset="0"/>
      <p:regular r:id="rId20"/>
      <p:bold r:id="rId21"/>
      <p:italic r:id="rId22"/>
      <p:boldItalic r:id="rId23"/>
    </p:embeddedFont>
  </p:embeddedFont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0080"/>
    <a:srgbClr val="FFFF99"/>
    <a:srgbClr val="00127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772"/>
    <p:restoredTop sz="94660"/>
  </p:normalViewPr>
  <p:slideViewPr>
    <p:cSldViewPr>
      <p:cViewPr>
        <p:scale>
          <a:sx n="190" d="100"/>
          <a:sy n="190" d="100"/>
        </p:scale>
        <p:origin x="896" y="-2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1058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9125" cy="33226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5276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7636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0538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480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35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790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168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638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7537" cy="3321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554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9125" cy="33226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134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9125" cy="33226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4888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443038" y="922338"/>
            <a:ext cx="4429125" cy="33226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043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145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5538" y="46038"/>
            <a:ext cx="2398712" cy="70850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4638" y="46038"/>
            <a:ext cx="7048500" cy="70850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3334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11075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74638" y="1189038"/>
            <a:ext cx="4722812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149850" y="1189038"/>
            <a:ext cx="4724400" cy="5942012"/>
          </a:xfrm>
        </p:spPr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800"/>
            </a:lvl1pPr>
            <a:lvl2pPr>
              <a:defRPr sz="2000"/>
            </a:lvl2pPr>
            <a:lvl3pPr>
              <a:defRPr sz="1600"/>
            </a:lvl3pPr>
            <a:lvl4pPr>
              <a:defRPr sz="14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8556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6385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62310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61238"/>
            <a:ext cx="1005046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sz="1100" i="1" dirty="0">
                <a:latin typeface="Luxi Sans" charset="0"/>
              </a:rPr>
              <a:t>   </a:t>
            </a:r>
            <a:r>
              <a:rPr lang="en-GB" sz="1100" i="1" baseline="0" dirty="0">
                <a:latin typeface="Luxi Sans" charset="0"/>
              </a:rPr>
              <a:t>DAC </a:t>
            </a:r>
            <a:r>
              <a:rPr lang="en-GB" sz="1100" i="1" baseline="0" dirty="0" err="1">
                <a:latin typeface="Luxi Sans" charset="0"/>
              </a:rPr>
              <a:t>Versammlung</a:t>
            </a:r>
            <a:r>
              <a:rPr lang="en-GB" sz="1100" i="1" baseline="0" dirty="0">
                <a:latin typeface="Luxi Sans" charset="0"/>
              </a:rPr>
              <a:t> 2021</a:t>
            </a:r>
            <a:r>
              <a:rPr lang="en-GB" sz="1100" i="1" dirty="0">
                <a:latin typeface="Luxi Sans" charset="0"/>
              </a:rPr>
              <a:t>                               </a:t>
            </a:r>
            <a:r>
              <a:rPr lang="en-GB" sz="1100" i="1" baseline="0" dirty="0">
                <a:latin typeface="Luxi Sans" charset="0"/>
              </a:rPr>
              <a:t>                                                                                                                                            </a:t>
            </a:r>
            <a:r>
              <a:rPr lang="en-GB" sz="1100" i="1" dirty="0">
                <a:latin typeface="Luxi Sans" charset="0"/>
              </a:rPr>
              <a:t>Michael Hauschild,  page </a:t>
            </a:r>
            <a:fld id="{CD02E499-E086-4D0D-9264-F4BED9070101}" type="slidenum">
              <a:rPr lang="en-GB" sz="1100" i="1">
                <a:latin typeface="Luxi Sans" charset="0"/>
              </a:rPr>
              <a:pPr>
                <a:lnSpc>
                  <a:spcPct val="93000"/>
                </a:lnSpc>
              </a:pPr>
              <a:t>‹#›</a:t>
            </a:fld>
            <a:endParaRPr lang="en-GB" sz="1100" i="1" dirty="0">
              <a:latin typeface="Luxi Sans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1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1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>
          <a:solidFill>
            <a:srgbClr val="000080"/>
          </a:solidFill>
          <a:latin typeface="+mn-lt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15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800" b="1">
          <a:solidFill>
            <a:srgbClr val="000000"/>
          </a:solidFill>
          <a:latin typeface="+mn-lt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6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+mn-lt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7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1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Christine.Vollinger@cern.ch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videos.cern.ch/record/2272042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hyperlink" Target="https://german-dac.web.cern.ch/sites/german-dac.web.cern.ch/files/Overview%20Leaflet%202019%20-%20DE_0.pdf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tiff"/><Relationship Id="rId4" Type="http://schemas.openxmlformats.org/officeDocument/2006/relationships/image" Target="../media/image7.png"/><Relationship Id="rId9" Type="http://schemas.openxmlformats.org/officeDocument/2006/relationships/image" Target="../media/image1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erman-dac.web.cern.ch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Markus.Elsing@cern.ch" TargetMode="External"/><Relationship Id="rId2" Type="http://schemas.openxmlformats.org/officeDocument/2006/relationships/hyperlink" Target="https://www.ketweb.d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undeswahlleiter.de/bundestagswahlen/2021/informationen-waehler/deutsche-im-ausland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dac.de/verkehr/rund-um-den-fuehrerschein/aktuelles/fristen-fuehrerschein-umtausch/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hyperlink" Target="https://strassenverkehrsaemter.ch/" TargetMode="External"/><Relationship Id="rId4" Type="http://schemas.openxmlformats.org/officeDocument/2006/relationships/hyperlink" Target="https://www.service-public.fr/particuliers/vosdroits/F1758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64C842C-B671-9C45-9169-2C2C6757D3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5650" y="467469"/>
            <a:ext cx="8569325" cy="1620837"/>
          </a:xfrm>
        </p:spPr>
        <p:txBody>
          <a:bodyPr/>
          <a:lstStyle/>
          <a:p>
            <a:r>
              <a:rPr lang="de-DE" dirty="0"/>
              <a:t>Vollversammlung der deutschen CERN-Mitarbeitenden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C0D70958-0E48-B34E-8D41-B472C81928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6029" y="2555701"/>
            <a:ext cx="8424763" cy="3600400"/>
          </a:xfrm>
        </p:spPr>
        <p:txBody>
          <a:bodyPr/>
          <a:lstStyle/>
          <a:p>
            <a:pPr marL="498475" lvl="0" indent="-355600" algn="l">
              <a:buBlip>
                <a:blip r:embed="rId2"/>
              </a:buBlip>
            </a:pPr>
            <a:r>
              <a:rPr lang="de-DE" sz="2000" dirty="0"/>
              <a:t>DAC Komitee</a:t>
            </a:r>
          </a:p>
          <a:p>
            <a:pPr marL="498475" lvl="0" indent="-355600" algn="l">
              <a:buBlip>
                <a:blip r:embed="rId2"/>
              </a:buBlip>
            </a:pPr>
            <a:r>
              <a:rPr lang="de-DE" sz="2000" dirty="0"/>
              <a:t>KET Wahl 2021</a:t>
            </a:r>
          </a:p>
          <a:p>
            <a:pPr marL="498475" indent="-355600" algn="l">
              <a:buBlip>
                <a:blip r:embed="rId2"/>
              </a:buBlip>
            </a:pPr>
            <a:r>
              <a:rPr lang="de-DE" dirty="0"/>
              <a:t>Umtausch deutscher Führerscheine</a:t>
            </a:r>
          </a:p>
          <a:p>
            <a:pPr marL="498475" indent="-355600" algn="l">
              <a:buBlip>
                <a:blip r:embed="rId2"/>
              </a:buBlip>
            </a:pPr>
            <a:r>
              <a:rPr lang="de-DE" dirty="0"/>
              <a:t>Bundestagswahl</a:t>
            </a:r>
          </a:p>
          <a:p>
            <a:pPr marL="498475" lvl="0" indent="-355600" algn="l">
              <a:buBlip>
                <a:blip r:embed="rId2"/>
              </a:buBlip>
            </a:pPr>
            <a:r>
              <a:rPr lang="de-DE" sz="2000" dirty="0"/>
              <a:t>Statistik der deutschen CERN-Mitarbeitenden</a:t>
            </a:r>
          </a:p>
          <a:p>
            <a:pPr marL="498475" indent="-355600" algn="l">
              <a:buBlip>
                <a:blip r:embed="rId2"/>
              </a:buBlip>
            </a:pPr>
            <a:r>
              <a:rPr lang="de-DE" dirty="0" err="1"/>
              <a:t>Gentner</a:t>
            </a:r>
            <a:r>
              <a:rPr lang="de-DE" dirty="0"/>
              <a:t>-Programm, Baden-Württemberg-Programm</a:t>
            </a:r>
          </a:p>
          <a:p>
            <a:pPr marL="498475" lvl="0" indent="-355600" algn="l">
              <a:buBlip>
                <a:blip r:embed="rId2"/>
              </a:buBlip>
            </a:pPr>
            <a:r>
              <a:rPr lang="de-DE" dirty="0"/>
              <a:t>Anzahl der deutschen Bewerbungen</a:t>
            </a:r>
          </a:p>
          <a:p>
            <a:pPr marL="498475" indent="-355600" algn="l">
              <a:buBlip>
                <a:blip r:embed="rId2"/>
              </a:buBlip>
            </a:pPr>
            <a:r>
              <a:rPr lang="de-DE" dirty="0"/>
              <a:t>Working Group </a:t>
            </a:r>
            <a:r>
              <a:rPr lang="de-DE" dirty="0" err="1"/>
              <a:t>for</a:t>
            </a:r>
            <a:r>
              <a:rPr lang="de-DE" dirty="0"/>
              <a:t> Germany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under-represented</a:t>
            </a:r>
            <a:r>
              <a:rPr lang="de-DE" dirty="0"/>
              <a:t> </a:t>
            </a:r>
            <a:r>
              <a:rPr lang="de-DE" dirty="0" err="1"/>
              <a:t>country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31414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Anteil der deutschen </a:t>
            </a:r>
            <a:r>
              <a:rPr lang="de-DE" dirty="0" err="1"/>
              <a:t>Staff</a:t>
            </a:r>
            <a:r>
              <a:rPr lang="de-DE" dirty="0"/>
              <a:t>, Fellows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/>
              <a:t>Anzahl der deutschen Bewerbungen nach wie vor </a:t>
            </a:r>
            <a:r>
              <a:rPr lang="de-DE" sz="2000" dirty="0" err="1"/>
              <a:t>zuuu</a:t>
            </a:r>
            <a:r>
              <a:rPr lang="de-DE" sz="2000" dirty="0"/>
              <a:t> gering</a:t>
            </a:r>
          </a:p>
          <a:p>
            <a:pPr lvl="1"/>
            <a:r>
              <a:rPr lang="de-DE" sz="1800" dirty="0"/>
              <a:t>keine sichtbare Änderung des Trends (2020: 2.6%)</a:t>
            </a:r>
          </a:p>
          <a:p>
            <a:r>
              <a:rPr lang="de-DE" sz="2000" dirty="0"/>
              <a:t>Anteil erfolgreicher deutscher Bewerbungen vergleichsweise hoch</a:t>
            </a:r>
          </a:p>
          <a:p>
            <a:pPr lvl="1"/>
            <a:r>
              <a:rPr lang="de-DE" sz="1800" dirty="0"/>
              <a:t>Einbruch bei erfolgreichen Fellow Bewerbungen 2017-19 korreliert mit geringem Fellow Anteil 2018/19</a:t>
            </a:r>
          </a:p>
          <a:p>
            <a:pPr marL="647700" lvl="2" indent="0">
              <a:buNone/>
            </a:pPr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2BCFE5-B55C-7145-B879-DFEB18147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361" y="3393490"/>
            <a:ext cx="4832943" cy="36210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9614EE-3957-A346-B8F9-05B2B134FD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1833" y="3393489"/>
            <a:ext cx="4957031" cy="36210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11A43D1-342D-B44D-91C2-C3A2B69441B9}"/>
              </a:ext>
            </a:extLst>
          </p:cNvPr>
          <p:cNvSpPr/>
          <p:nvPr/>
        </p:nvSpPr>
        <p:spPr bwMode="auto">
          <a:xfrm>
            <a:off x="7560592" y="3978000"/>
            <a:ext cx="612000" cy="144000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7EBFA33-AB42-0F4E-9A62-6D746BA4753D}"/>
              </a:ext>
            </a:extLst>
          </p:cNvPr>
          <p:cNvCxnSpPr>
            <a:cxnSpLocks/>
          </p:cNvCxnSpPr>
          <p:nvPr/>
        </p:nvCxnSpPr>
        <p:spPr bwMode="auto">
          <a:xfrm flipV="1">
            <a:off x="9528071" y="6151219"/>
            <a:ext cx="197571" cy="332664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4C0B016D-9B4A-A547-9FA9-201D630ECBD8}"/>
              </a:ext>
            </a:extLst>
          </p:cNvPr>
          <p:cNvSpPr>
            <a:spLocks noChangeAspect="1"/>
          </p:cNvSpPr>
          <p:nvPr/>
        </p:nvSpPr>
        <p:spPr bwMode="auto">
          <a:xfrm>
            <a:off x="9581626" y="5750490"/>
            <a:ext cx="327746" cy="327782"/>
          </a:xfrm>
          <a:prstGeom prst="ellipse">
            <a:avLst/>
          </a:prstGeom>
          <a:noFill/>
          <a:ln w="47625" cap="flat" cmpd="sng" algn="ctr">
            <a:solidFill>
              <a:srgbClr val="FF0000">
                <a:alpha val="50117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F7E479-D801-B242-806B-7EDBE3D5BDD1}"/>
              </a:ext>
            </a:extLst>
          </p:cNvPr>
          <p:cNvSpPr txBox="1"/>
          <p:nvPr/>
        </p:nvSpPr>
        <p:spPr>
          <a:xfrm>
            <a:off x="8908655" y="6439865"/>
            <a:ext cx="71820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7.6%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D1D502-8C6D-884C-B6A7-DAC0B62781C4}"/>
              </a:ext>
            </a:extLst>
          </p:cNvPr>
          <p:cNvSpPr txBox="1"/>
          <p:nvPr/>
        </p:nvSpPr>
        <p:spPr>
          <a:xfrm>
            <a:off x="4968304" y="3196512"/>
            <a:ext cx="2186817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Quelle: Annual Personnel Statistics Reports</a:t>
            </a:r>
            <a:endParaRPr lang="en-US" sz="800" dirty="0">
              <a:solidFill>
                <a:srgbClr val="000000"/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6E2A954-D75B-974E-B964-38087B78D5BF}"/>
              </a:ext>
            </a:extLst>
          </p:cNvPr>
          <p:cNvCxnSpPr>
            <a:cxnSpLocks/>
          </p:cNvCxnSpPr>
          <p:nvPr/>
        </p:nvCxnSpPr>
        <p:spPr bwMode="auto">
          <a:xfrm flipV="1">
            <a:off x="4451723" y="6552697"/>
            <a:ext cx="233653" cy="360206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07B59F0D-E759-9041-8245-C7BB15DBC88B}"/>
              </a:ext>
            </a:extLst>
          </p:cNvPr>
          <p:cNvSpPr>
            <a:spLocks noChangeAspect="1"/>
          </p:cNvSpPr>
          <p:nvPr/>
        </p:nvSpPr>
        <p:spPr bwMode="auto">
          <a:xfrm>
            <a:off x="4568550" y="6156101"/>
            <a:ext cx="327746" cy="327782"/>
          </a:xfrm>
          <a:prstGeom prst="ellipse">
            <a:avLst/>
          </a:prstGeom>
          <a:noFill/>
          <a:ln w="47625" cap="flat" cmpd="sng" algn="ctr">
            <a:solidFill>
              <a:srgbClr val="FF0000">
                <a:alpha val="50117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374B2B3-976C-5F40-BAD7-6B7A42E993C9}"/>
              </a:ext>
            </a:extLst>
          </p:cNvPr>
          <p:cNvSpPr txBox="1"/>
          <p:nvPr/>
        </p:nvSpPr>
        <p:spPr>
          <a:xfrm>
            <a:off x="3844856" y="7003679"/>
            <a:ext cx="738298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2.6%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E259356-4159-A64B-8E61-474034412F27}"/>
              </a:ext>
            </a:extLst>
          </p:cNvPr>
          <p:cNvSpPr/>
          <p:nvPr/>
        </p:nvSpPr>
        <p:spPr bwMode="auto">
          <a:xfrm>
            <a:off x="2988152" y="3978000"/>
            <a:ext cx="612000" cy="144000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2EC687E-D059-E14E-AB3E-E40203FD4A67}"/>
              </a:ext>
            </a:extLst>
          </p:cNvPr>
          <p:cNvSpPr>
            <a:spLocks noChangeAspect="1"/>
          </p:cNvSpPr>
          <p:nvPr/>
        </p:nvSpPr>
        <p:spPr bwMode="auto">
          <a:xfrm rot="960499">
            <a:off x="8467856" y="5788012"/>
            <a:ext cx="1037472" cy="418841"/>
          </a:xfrm>
          <a:prstGeom prst="ellipse">
            <a:avLst/>
          </a:prstGeom>
          <a:noFill/>
          <a:ln w="47625" cap="flat" cmpd="sng" algn="ctr">
            <a:solidFill>
              <a:srgbClr val="FF0000">
                <a:alpha val="50117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14F4C1-0353-9D48-98E3-01F1E9B93F31}"/>
              </a:ext>
            </a:extLst>
          </p:cNvPr>
          <p:cNvSpPr/>
          <p:nvPr/>
        </p:nvSpPr>
        <p:spPr bwMode="auto">
          <a:xfrm>
            <a:off x="7560592" y="4130400"/>
            <a:ext cx="612000" cy="144000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45792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12055" b="6202"/>
          <a:stretch/>
        </p:blipFill>
        <p:spPr>
          <a:xfrm>
            <a:off x="5065257" y="3672000"/>
            <a:ext cx="4773101" cy="31796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" t="11660" r="126" b="80"/>
          <a:stretch/>
        </p:blipFill>
        <p:spPr>
          <a:xfrm>
            <a:off x="406751" y="3672000"/>
            <a:ext cx="4615200" cy="309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Oval 5"/>
          <p:cNvSpPr/>
          <p:nvPr/>
        </p:nvSpPr>
        <p:spPr>
          <a:xfrm rot="2700000">
            <a:off x="756000" y="6088168"/>
            <a:ext cx="216957" cy="804560"/>
          </a:xfrm>
          <a:prstGeom prst="ellipse">
            <a:avLst/>
          </a:prstGeom>
          <a:noFill/>
          <a:ln w="2222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939D48C-F631-F14F-9F9E-4EDCA0DD7557}"/>
              </a:ext>
            </a:extLst>
          </p:cNvPr>
          <p:cNvSpPr/>
          <p:nvPr/>
        </p:nvSpPr>
        <p:spPr>
          <a:xfrm rot="5400000">
            <a:off x="1423672" y="3689837"/>
            <a:ext cx="180000" cy="576064"/>
          </a:xfrm>
          <a:prstGeom prst="ellipse">
            <a:avLst/>
          </a:prstGeom>
          <a:noFill/>
          <a:ln w="2222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141ED5-9E1A-DB4A-94B1-D2F6C5C098B1}"/>
              </a:ext>
            </a:extLst>
          </p:cNvPr>
          <p:cNvCxnSpPr>
            <a:cxnSpLocks/>
          </p:cNvCxnSpPr>
          <p:nvPr/>
        </p:nvCxnSpPr>
        <p:spPr>
          <a:xfrm flipH="1">
            <a:off x="1151880" y="4092692"/>
            <a:ext cx="144016" cy="335217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</a:t>
            </a:r>
            <a:r>
              <a:rPr lang="de-DE" dirty="0" err="1"/>
              <a:t>Gentner</a:t>
            </a:r>
            <a:r>
              <a:rPr lang="de-DE" dirty="0"/>
              <a:t>-Programm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/>
              <a:t>Derzeit </a:t>
            </a:r>
            <a:r>
              <a:rPr lang="de-DE" sz="2000" dirty="0">
                <a:solidFill>
                  <a:srgbClr val="FF0000"/>
                </a:solidFill>
              </a:rPr>
              <a:t>40 aktive </a:t>
            </a:r>
            <a:r>
              <a:rPr lang="de-DE" sz="2000" dirty="0" err="1"/>
              <a:t>Gentner</a:t>
            </a:r>
            <a:r>
              <a:rPr lang="de-DE" sz="2000" dirty="0"/>
              <a:t>-Doktorierende am CERN (Stand: Juni 2021)</a:t>
            </a:r>
          </a:p>
          <a:p>
            <a:pPr lvl="1"/>
            <a:r>
              <a:rPr lang="de-DE" sz="1600" dirty="0">
                <a:solidFill>
                  <a:srgbClr val="FF0000"/>
                </a:solidFill>
              </a:rPr>
              <a:t>Frauenanteil</a:t>
            </a:r>
            <a:r>
              <a:rPr lang="de-DE" sz="1600" dirty="0"/>
              <a:t> 12/40 = </a:t>
            </a:r>
            <a:r>
              <a:rPr lang="de-DE" sz="1600" dirty="0">
                <a:solidFill>
                  <a:srgbClr val="FF0000"/>
                </a:solidFill>
              </a:rPr>
              <a:t>30% </a:t>
            </a:r>
            <a:r>
              <a:rPr lang="de-DE" sz="1400" dirty="0">
                <a:solidFill>
                  <a:srgbClr val="000080"/>
                </a:solidFill>
              </a:rPr>
              <a:t>(Erholung nach nur 13% in 2018 </a:t>
            </a:r>
            <a:r>
              <a:rPr lang="de-DE" sz="1400" dirty="0">
                <a:solidFill>
                  <a:srgbClr val="000080"/>
                </a:solidFill>
                <a:sym typeface="Wingdings" pitchFamily="2" charset="2"/>
              </a:rPr>
              <a:t> </a:t>
            </a:r>
            <a:r>
              <a:rPr lang="de-DE" sz="1400" dirty="0">
                <a:solidFill>
                  <a:srgbClr val="000080"/>
                </a:solidFill>
              </a:rPr>
              <a:t>sehr wenige Bewerbungen von Frauen)</a:t>
            </a:r>
            <a:endParaRPr lang="de-DE" sz="1600" dirty="0">
              <a:solidFill>
                <a:srgbClr val="000080"/>
              </a:solidFill>
            </a:endParaRPr>
          </a:p>
          <a:p>
            <a:r>
              <a:rPr lang="de-DE" sz="2000" dirty="0"/>
              <a:t>226 Doktorierende im gesamten CERN </a:t>
            </a:r>
            <a:r>
              <a:rPr lang="de-DE" sz="2000" dirty="0" err="1"/>
              <a:t>Doctoral</a:t>
            </a:r>
            <a:r>
              <a:rPr lang="de-DE" sz="2000" dirty="0"/>
              <a:t> Student Programme</a:t>
            </a:r>
          </a:p>
          <a:p>
            <a:pPr lvl="1"/>
            <a:r>
              <a:rPr lang="de-DE" sz="1600" dirty="0"/>
              <a:t>davon 62 Doktorierende an deutschen Universitäten (27.4%)</a:t>
            </a:r>
          </a:p>
          <a:p>
            <a:pPr lvl="1"/>
            <a:r>
              <a:rPr lang="de-DE" sz="1600" dirty="0"/>
              <a:t>davon 47 Doktorierende mit deutscher Nationalität (20.8%)</a:t>
            </a:r>
            <a:endParaRPr lang="de-DE" sz="1600" dirty="0">
              <a:solidFill>
                <a:srgbClr val="000080"/>
              </a:solidFill>
            </a:endParaRPr>
          </a:p>
          <a:p>
            <a:r>
              <a:rPr lang="de-DE" sz="2000" dirty="0">
                <a:solidFill>
                  <a:srgbClr val="FF0000"/>
                </a:solidFill>
              </a:rPr>
              <a:t>169 aktive + ehemalige</a:t>
            </a:r>
            <a:r>
              <a:rPr lang="de-DE" sz="2000" dirty="0"/>
              <a:t> </a:t>
            </a:r>
            <a:r>
              <a:rPr lang="de-DE" sz="2000" dirty="0" err="1"/>
              <a:t>Gentner</a:t>
            </a:r>
            <a:r>
              <a:rPr lang="de-DE" sz="2000" dirty="0"/>
              <a:t>-Doktorierende seit 2007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4752" y="6876181"/>
            <a:ext cx="4434227" cy="458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dirty="0">
                <a:solidFill>
                  <a:srgbClr val="FF0000"/>
                </a:solidFill>
              </a:rPr>
              <a:t>Heimat-Universitäten</a:t>
            </a:r>
          </a:p>
          <a:p>
            <a:pPr algn="ctr"/>
            <a:r>
              <a:rPr lang="de-DE" sz="1400" b="1" dirty="0">
                <a:solidFill>
                  <a:srgbClr val="000000"/>
                </a:solidFill>
              </a:rPr>
              <a:t>der aktiven + ehemaligen </a:t>
            </a:r>
            <a:r>
              <a:rPr lang="de-DE" sz="1400" b="1" dirty="0" err="1">
                <a:solidFill>
                  <a:srgbClr val="FF0000"/>
                </a:solidFill>
              </a:rPr>
              <a:t>Gentner</a:t>
            </a:r>
            <a:r>
              <a:rPr lang="de-DE" sz="1400" b="1" dirty="0">
                <a:solidFill>
                  <a:srgbClr val="000000"/>
                </a:solidFill>
              </a:rPr>
              <a:t>-Doktorierenden</a:t>
            </a:r>
            <a:endParaRPr lang="en-GB" sz="1400" b="1" dirty="0">
              <a:solidFill>
                <a:srgbClr val="0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3848" y="6804173"/>
            <a:ext cx="3927114" cy="45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1400" b="1" dirty="0">
                <a:solidFill>
                  <a:srgbClr val="FF0000"/>
                </a:solidFill>
              </a:rPr>
              <a:t>Länderverteilung der Heimat-Universitäten</a:t>
            </a:r>
            <a:endParaRPr lang="de-DE" sz="1400" b="1" dirty="0">
              <a:solidFill>
                <a:prstClr val="black"/>
              </a:solidFill>
            </a:endParaRPr>
          </a:p>
          <a:p>
            <a:pPr lvl="0" algn="ctr"/>
            <a:r>
              <a:rPr lang="de-DE" sz="1400" b="1" dirty="0">
                <a:solidFill>
                  <a:srgbClr val="FF0000"/>
                </a:solidFill>
              </a:rPr>
              <a:t>aller</a:t>
            </a:r>
            <a:r>
              <a:rPr lang="de-DE" sz="1400" b="1" dirty="0">
                <a:solidFill>
                  <a:prstClr val="black"/>
                </a:solidFill>
              </a:rPr>
              <a:t> technischen Doktorierenden am CERN</a:t>
            </a:r>
            <a:endParaRPr lang="en-GB" sz="1400" b="1" dirty="0">
              <a:solidFill>
                <a:prstClr val="black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0192A5-AC17-D74D-A93C-5741FD4B5A79}"/>
              </a:ext>
            </a:extLst>
          </p:cNvPr>
          <p:cNvSpPr txBox="1"/>
          <p:nvPr/>
        </p:nvSpPr>
        <p:spPr>
          <a:xfrm>
            <a:off x="7373066" y="6599141"/>
            <a:ext cx="2488181" cy="236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100" b="1" dirty="0">
                <a:solidFill>
                  <a:srgbClr val="000080"/>
                </a:solidFill>
              </a:rPr>
              <a:t>36 Universitäten, 12 Bundesländer</a:t>
            </a:r>
            <a:endParaRPr lang="en-GB" sz="1100" b="1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142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</a:t>
            </a:r>
            <a:r>
              <a:rPr lang="de-DE" dirty="0" err="1"/>
              <a:t>Gentner</a:t>
            </a:r>
            <a:r>
              <a:rPr lang="de-DE" dirty="0"/>
              <a:t>-Programm 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/>
              <a:t>Bisher </a:t>
            </a:r>
            <a:r>
              <a:rPr lang="de-DE" sz="2000" dirty="0">
                <a:solidFill>
                  <a:srgbClr val="FF0000"/>
                </a:solidFill>
              </a:rPr>
              <a:t>87 abgeschlossene Promotionen</a:t>
            </a:r>
            <a:endParaRPr lang="de-DE" sz="2000" dirty="0"/>
          </a:p>
          <a:p>
            <a:pPr lvl="2"/>
            <a:r>
              <a:rPr lang="de-DE" dirty="0"/>
              <a:t>mittlere </a:t>
            </a:r>
            <a:r>
              <a:rPr lang="de-DE" dirty="0">
                <a:solidFill>
                  <a:srgbClr val="FF0000"/>
                </a:solidFill>
              </a:rPr>
              <a:t>Promotionsdauer: 44 Monate, </a:t>
            </a:r>
            <a:r>
              <a:rPr lang="de-DE" dirty="0"/>
              <a:t>Physik-Promotionen in DE 2019 (DPG): 53 Monate</a:t>
            </a:r>
          </a:p>
          <a:p>
            <a:r>
              <a:rPr lang="de-DE" sz="2000" dirty="0">
                <a:solidFill>
                  <a:srgbClr val="FF0000"/>
                </a:solidFill>
              </a:rPr>
              <a:t>Verbleib</a:t>
            </a:r>
            <a:r>
              <a:rPr lang="de-DE" sz="2000" dirty="0"/>
              <a:t> ehemaliger </a:t>
            </a:r>
            <a:r>
              <a:rPr lang="de-DE" sz="2000" dirty="0" err="1"/>
              <a:t>Gentner</a:t>
            </a:r>
            <a:r>
              <a:rPr lang="de-DE" sz="2000" dirty="0"/>
              <a:t>-Doktorierender (107)</a:t>
            </a:r>
          </a:p>
          <a:p>
            <a:pPr lvl="2"/>
            <a:r>
              <a:rPr lang="de-DE" dirty="0">
                <a:solidFill>
                  <a:srgbClr val="FF0000"/>
                </a:solidFill>
              </a:rPr>
              <a:t>61%</a:t>
            </a:r>
            <a:r>
              <a:rPr lang="de-DE" dirty="0"/>
              <a:t> der Doktorierenden erhalten eine </a:t>
            </a:r>
            <a:r>
              <a:rPr lang="de-DE" dirty="0">
                <a:solidFill>
                  <a:srgbClr val="FF0000"/>
                </a:solidFill>
              </a:rPr>
              <a:t>Erstanstellung am CERN </a:t>
            </a:r>
            <a:r>
              <a:rPr lang="de-DE" dirty="0"/>
              <a:t>(Fellow, </a:t>
            </a:r>
            <a:r>
              <a:rPr lang="de-DE" dirty="0" err="1"/>
              <a:t>Staff</a:t>
            </a:r>
            <a:r>
              <a:rPr lang="de-DE" dirty="0"/>
              <a:t>)</a:t>
            </a:r>
          </a:p>
          <a:p>
            <a:pPr lvl="2"/>
            <a:r>
              <a:rPr lang="de-DE" dirty="0"/>
              <a:t>Verbleib nach Fellowship</a:t>
            </a:r>
          </a:p>
          <a:p>
            <a:pPr marL="935037" lvl="3" indent="0">
              <a:buNone/>
            </a:pPr>
            <a:r>
              <a:rPr lang="de-DE" dirty="0"/>
              <a:t>	Akademischer Bereich: 69% (CERN </a:t>
            </a:r>
            <a:r>
              <a:rPr lang="de-DE" dirty="0" err="1"/>
              <a:t>Staff</a:t>
            </a:r>
            <a:r>
              <a:rPr lang="de-DE" dirty="0"/>
              <a:t>: 23%, Universität oder Forschungszentrum: 46%)</a:t>
            </a:r>
          </a:p>
          <a:p>
            <a:pPr marL="935037" lvl="3" indent="0">
              <a:buNone/>
            </a:pPr>
            <a:r>
              <a:rPr lang="de-DE" dirty="0"/>
              <a:t>	Industrie: 19%</a:t>
            </a:r>
          </a:p>
          <a:p>
            <a:pPr lvl="3"/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849642"/>
            <a:ext cx="5346206" cy="39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rgbClr val="000000"/>
                </a:solidFill>
              </a:rPr>
              <a:t>Verbleib ehemaliger </a:t>
            </a:r>
            <a:r>
              <a:rPr lang="de-DE" sz="1400" b="1" dirty="0" err="1">
                <a:solidFill>
                  <a:srgbClr val="000000"/>
                </a:solidFill>
              </a:rPr>
              <a:t>Gentner</a:t>
            </a:r>
            <a:r>
              <a:rPr lang="de-DE" sz="1400" b="1" dirty="0">
                <a:solidFill>
                  <a:srgbClr val="000000"/>
                </a:solidFill>
              </a:rPr>
              <a:t>-Doktorierender (</a:t>
            </a:r>
            <a:r>
              <a:rPr lang="de-DE" sz="1400" b="1" dirty="0">
                <a:solidFill>
                  <a:srgbClr val="FF0000"/>
                </a:solidFill>
              </a:rPr>
              <a:t>Erstanstellung</a:t>
            </a:r>
            <a:r>
              <a:rPr lang="de-DE" sz="1400" b="1" dirty="0">
                <a:solidFill>
                  <a:srgbClr val="000000"/>
                </a:solidFill>
              </a:rPr>
              <a:t>)</a:t>
            </a:r>
          </a:p>
          <a:p>
            <a:pPr algn="ctr"/>
            <a:r>
              <a:rPr lang="de-DE" sz="900" b="1" dirty="0">
                <a:solidFill>
                  <a:srgbClr val="000000"/>
                </a:solidFill>
              </a:rPr>
              <a:t>ohne Doktorierende in Übergangsphase (z.B. Kurzzeit-Verträge bis Promotion oder Fellowship)</a:t>
            </a:r>
            <a:endParaRPr lang="en-GB" sz="900" b="1" dirty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1" t="10715" r="951" b="12537"/>
          <a:stretch/>
        </p:blipFill>
        <p:spPr>
          <a:xfrm>
            <a:off x="119868" y="3678862"/>
            <a:ext cx="4815305" cy="309485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Oval 8"/>
          <p:cNvSpPr/>
          <p:nvPr/>
        </p:nvSpPr>
        <p:spPr>
          <a:xfrm>
            <a:off x="3105675" y="3737925"/>
            <a:ext cx="1224136" cy="432048"/>
          </a:xfrm>
          <a:prstGeom prst="ellipse">
            <a:avLst/>
          </a:prstGeom>
          <a:noFill/>
          <a:ln w="412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960192" y="5010266"/>
            <a:ext cx="1008112" cy="432048"/>
          </a:xfrm>
          <a:prstGeom prst="ellipse">
            <a:avLst/>
          </a:prstGeom>
          <a:noFill/>
          <a:ln w="412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4B46A6-6051-F742-BAC0-A4FEFA865E6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84"/>
          <a:stretch/>
        </p:blipFill>
        <p:spPr>
          <a:xfrm>
            <a:off x="5209812" y="3678862"/>
            <a:ext cx="4596176" cy="309550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786A2B9-EC51-E447-B0F1-A64967737DE6}"/>
              </a:ext>
            </a:extLst>
          </p:cNvPr>
          <p:cNvSpPr txBox="1"/>
          <p:nvPr/>
        </p:nvSpPr>
        <p:spPr>
          <a:xfrm>
            <a:off x="5688384" y="6849642"/>
            <a:ext cx="3744416" cy="45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>
                <a:solidFill>
                  <a:srgbClr val="000000"/>
                </a:solidFill>
              </a:rPr>
              <a:t>Aktueller Verbleib ehemaliger </a:t>
            </a:r>
            <a:r>
              <a:rPr lang="de-DE" sz="1400" b="1" dirty="0" err="1">
                <a:solidFill>
                  <a:srgbClr val="000000"/>
                </a:solidFill>
              </a:rPr>
              <a:t>Gentner</a:t>
            </a:r>
            <a:r>
              <a:rPr lang="de-DE" sz="1400" b="1" dirty="0">
                <a:solidFill>
                  <a:srgbClr val="000000"/>
                </a:solidFill>
              </a:rPr>
              <a:t> Doktorierender </a:t>
            </a:r>
            <a:r>
              <a:rPr lang="de-DE" sz="1400" b="1" dirty="0">
                <a:solidFill>
                  <a:srgbClr val="FF0000"/>
                </a:solidFill>
              </a:rPr>
              <a:t>nach CERN Fellowship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2533901-80A9-3F4F-B278-6DD4886FDAF9}"/>
              </a:ext>
            </a:extLst>
          </p:cNvPr>
          <p:cNvSpPr/>
          <p:nvPr/>
        </p:nvSpPr>
        <p:spPr>
          <a:xfrm>
            <a:off x="5292000" y="4291081"/>
            <a:ext cx="1008112" cy="432048"/>
          </a:xfrm>
          <a:prstGeom prst="ellipse">
            <a:avLst/>
          </a:prstGeom>
          <a:noFill/>
          <a:ln w="412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153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 </a:t>
            </a:r>
            <a:r>
              <a:rPr lang="de-DE" dirty="0" err="1"/>
              <a:t>Gentner</a:t>
            </a:r>
            <a:r>
              <a:rPr lang="de-DE" dirty="0"/>
              <a:t>-Programm III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/>
              <a:t>In 2020: 42 Bewerbungen aus Deutschland (2019: 30, 2018: 27)</a:t>
            </a:r>
          </a:p>
          <a:p>
            <a:pPr lvl="1"/>
            <a:r>
              <a:rPr lang="de-DE" dirty="0"/>
              <a:t>k</a:t>
            </a:r>
            <a:r>
              <a:rPr lang="de-DE" sz="1800" dirty="0"/>
              <a:t>ein Rückgang der Bewerbungen aufgrund Covid-19</a:t>
            </a:r>
          </a:p>
          <a:p>
            <a:pPr lvl="1"/>
            <a:r>
              <a:rPr lang="de-DE" sz="1800" dirty="0"/>
              <a:t>typisch 13 Plätze für neue </a:t>
            </a:r>
            <a:r>
              <a:rPr lang="de-DE" sz="1800" dirty="0" err="1"/>
              <a:t>Gentner</a:t>
            </a:r>
            <a:r>
              <a:rPr lang="de-DE" sz="1800" dirty="0"/>
              <a:t>-Doktoranden pro Jahr</a:t>
            </a:r>
          </a:p>
          <a:p>
            <a:r>
              <a:rPr lang="de-DE" dirty="0"/>
              <a:t>Covid-19 Auswirkungen</a:t>
            </a:r>
          </a:p>
          <a:p>
            <a:pPr lvl="1"/>
            <a:r>
              <a:rPr lang="en-GB" dirty="0" err="1">
                <a:solidFill>
                  <a:srgbClr val="FF0000"/>
                </a:solidFill>
              </a:rPr>
              <a:t>verzögerter</a:t>
            </a:r>
            <a:r>
              <a:rPr lang="en-GB" dirty="0">
                <a:solidFill>
                  <a:srgbClr val="FF0000"/>
                </a:solidFill>
              </a:rPr>
              <a:t> Start </a:t>
            </a:r>
            <a:r>
              <a:rPr lang="en-GB" dirty="0" err="1"/>
              <a:t>neuer</a:t>
            </a:r>
            <a:r>
              <a:rPr lang="en-GB" dirty="0"/>
              <a:t> </a:t>
            </a:r>
            <a:r>
              <a:rPr lang="en-GB" dirty="0" err="1"/>
              <a:t>Doktorierender</a:t>
            </a:r>
            <a:r>
              <a:rPr lang="en-GB" dirty="0"/>
              <a:t> in 2020 (bis </a:t>
            </a:r>
            <a:r>
              <a:rPr lang="en-GB" dirty="0" err="1"/>
              <a:t>zu</a:t>
            </a:r>
            <a:r>
              <a:rPr lang="en-GB" dirty="0"/>
              <a:t> 6 </a:t>
            </a:r>
            <a:r>
              <a:rPr lang="en-GB" dirty="0" err="1"/>
              <a:t>Monate</a:t>
            </a:r>
            <a:r>
              <a:rPr lang="en-GB" dirty="0"/>
              <a:t>)</a:t>
            </a:r>
          </a:p>
          <a:p>
            <a:pPr lvl="1"/>
            <a:r>
              <a:rPr lang="en-GB" dirty="0" err="1"/>
              <a:t>generelles</a:t>
            </a:r>
            <a:r>
              <a:rPr lang="en-GB" dirty="0"/>
              <a:t> </a:t>
            </a:r>
            <a:r>
              <a:rPr lang="en-GB" dirty="0" err="1">
                <a:solidFill>
                  <a:srgbClr val="FF0000"/>
                </a:solidFill>
              </a:rPr>
              <a:t>Dienstreise-Verbot</a:t>
            </a:r>
            <a:r>
              <a:rPr lang="en-GB" dirty="0"/>
              <a:t> am CERN (gilt </a:t>
            </a:r>
            <a:r>
              <a:rPr lang="en-GB" dirty="0" err="1"/>
              <a:t>auch</a:t>
            </a:r>
            <a:r>
              <a:rPr lang="en-GB" dirty="0"/>
              <a:t> </a:t>
            </a:r>
            <a:r>
              <a:rPr lang="en-GB" dirty="0" err="1"/>
              <a:t>für</a:t>
            </a:r>
            <a:r>
              <a:rPr lang="en-GB" dirty="0"/>
              <a:t> </a:t>
            </a:r>
            <a:r>
              <a:rPr lang="en-GB" dirty="0" err="1"/>
              <a:t>Gentner</a:t>
            </a:r>
            <a:r>
              <a:rPr lang="en-GB" dirty="0"/>
              <a:t>)</a:t>
            </a:r>
          </a:p>
          <a:p>
            <a:pPr lvl="2"/>
            <a:r>
              <a:rPr lang="en-GB" dirty="0" err="1"/>
              <a:t>nur</a:t>
            </a:r>
            <a:r>
              <a:rPr lang="en-GB" dirty="0"/>
              <a:t> </a:t>
            </a:r>
            <a:r>
              <a:rPr lang="en-GB" dirty="0" err="1"/>
              <a:t>wenige</a:t>
            </a:r>
            <a:r>
              <a:rPr lang="en-GB" dirty="0"/>
              <a:t> </a:t>
            </a:r>
            <a:r>
              <a:rPr lang="en-GB" dirty="0" err="1"/>
              <a:t>Ausnahmen</a:t>
            </a:r>
            <a:r>
              <a:rPr lang="en-GB" dirty="0"/>
              <a:t> </a:t>
            </a:r>
            <a:r>
              <a:rPr lang="en-GB" sz="1000" dirty="0"/>
              <a:t>(</a:t>
            </a:r>
            <a:r>
              <a:rPr lang="en-GB" sz="1000" dirty="0" err="1"/>
              <a:t>Genehmigung</a:t>
            </a:r>
            <a:r>
              <a:rPr lang="en-GB" sz="1000" dirty="0"/>
              <a:t> </a:t>
            </a:r>
            <a:r>
              <a:rPr lang="en-GB" sz="1000" dirty="0" err="1"/>
              <a:t>durch</a:t>
            </a:r>
            <a:r>
              <a:rPr lang="en-GB" sz="1000" dirty="0"/>
              <a:t> Department Heads </a:t>
            </a:r>
            <a:r>
              <a:rPr lang="en-GB" sz="1000" dirty="0" err="1"/>
              <a:t>erforderlich</a:t>
            </a:r>
            <a:r>
              <a:rPr lang="en-GB" sz="1000" dirty="0"/>
              <a:t>)</a:t>
            </a:r>
          </a:p>
          <a:p>
            <a:pPr lvl="2"/>
            <a:r>
              <a:rPr lang="en-GB" dirty="0" err="1">
                <a:solidFill>
                  <a:srgbClr val="FF0000"/>
                </a:solidFill>
              </a:rPr>
              <a:t>derzeit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keine</a:t>
            </a:r>
            <a:r>
              <a:rPr lang="en-GB" dirty="0">
                <a:solidFill>
                  <a:srgbClr val="FF0000"/>
                </a:solidFill>
              </a:rPr>
              <a:t> Reisen an die Heimat-</a:t>
            </a:r>
            <a:r>
              <a:rPr lang="en-GB" dirty="0" err="1">
                <a:solidFill>
                  <a:srgbClr val="FF0000"/>
                </a:solidFill>
              </a:rPr>
              <a:t>Universitäten</a:t>
            </a:r>
            <a:r>
              <a:rPr lang="en-GB" dirty="0"/>
              <a:t> </a:t>
            </a:r>
            <a:r>
              <a:rPr lang="en-GB" dirty="0" err="1"/>
              <a:t>möglich</a:t>
            </a:r>
            <a:endParaRPr lang="en-GB" dirty="0"/>
          </a:p>
          <a:p>
            <a:pPr lvl="3"/>
            <a:r>
              <a:rPr lang="en-GB" dirty="0" err="1"/>
              <a:t>werden</a:t>
            </a:r>
            <a:r>
              <a:rPr lang="en-GB" dirty="0"/>
              <a:t> </a:t>
            </a:r>
            <a:r>
              <a:rPr lang="en-GB" dirty="0" err="1"/>
              <a:t>normalerweise</a:t>
            </a:r>
            <a:r>
              <a:rPr lang="en-GB" dirty="0"/>
              <a:t> </a:t>
            </a:r>
            <a:r>
              <a:rPr lang="en-GB" dirty="0" err="1"/>
              <a:t>über</a:t>
            </a:r>
            <a:r>
              <a:rPr lang="en-GB" dirty="0"/>
              <a:t> </a:t>
            </a:r>
            <a:r>
              <a:rPr lang="en-GB" dirty="0" err="1"/>
              <a:t>Gentner</a:t>
            </a:r>
            <a:r>
              <a:rPr lang="en-GB" dirty="0"/>
              <a:t> </a:t>
            </a:r>
            <a:r>
              <a:rPr lang="en-GB" dirty="0" err="1"/>
              <a:t>Programm</a:t>
            </a:r>
            <a:r>
              <a:rPr lang="en-GB" dirty="0"/>
              <a:t> </a:t>
            </a:r>
            <a:r>
              <a:rPr lang="en-GB" dirty="0" err="1"/>
              <a:t>finanziert</a:t>
            </a:r>
            <a:endParaRPr lang="en-GB" dirty="0"/>
          </a:p>
          <a:p>
            <a:pPr lvl="3"/>
            <a:endParaRPr lang="en-GB" sz="600" dirty="0"/>
          </a:p>
          <a:p>
            <a:pPr lvl="1"/>
            <a:r>
              <a:rPr lang="en-GB" dirty="0" err="1"/>
              <a:t>für</a:t>
            </a:r>
            <a:r>
              <a:rPr lang="en-GB" dirty="0"/>
              <a:t> alle CERN Doctoral Students: </a:t>
            </a:r>
            <a:r>
              <a:rPr lang="en-GB" dirty="0" err="1"/>
              <a:t>Verlängerung</a:t>
            </a:r>
            <a:r>
              <a:rPr lang="en-GB" dirty="0"/>
              <a:t> </a:t>
            </a:r>
            <a:r>
              <a:rPr lang="en-GB" dirty="0" err="1"/>
              <a:t>über</a:t>
            </a:r>
            <a:r>
              <a:rPr lang="en-GB" dirty="0"/>
              <a:t> 3 Jahre </a:t>
            </a:r>
            <a:r>
              <a:rPr lang="en-GB" dirty="0" err="1"/>
              <a:t>hinaus</a:t>
            </a:r>
            <a:r>
              <a:rPr lang="en-GB" dirty="0"/>
              <a:t> </a:t>
            </a:r>
            <a:r>
              <a:rPr lang="en-GB" dirty="0" err="1"/>
              <a:t>möglich</a:t>
            </a:r>
            <a:r>
              <a:rPr lang="en-GB" dirty="0"/>
              <a:t> </a:t>
            </a:r>
            <a:r>
              <a:rPr lang="en-GB" dirty="0" err="1"/>
              <a:t>bei</a:t>
            </a:r>
            <a:r>
              <a:rPr lang="en-GB" dirty="0"/>
              <a:t> Covid-19 </a:t>
            </a:r>
            <a:r>
              <a:rPr lang="en-GB" dirty="0" err="1"/>
              <a:t>bedingten</a:t>
            </a:r>
            <a:r>
              <a:rPr lang="en-GB" dirty="0"/>
              <a:t> </a:t>
            </a:r>
            <a:r>
              <a:rPr lang="en-GB" dirty="0" err="1"/>
              <a:t>Verzögerungen</a:t>
            </a:r>
            <a:endParaRPr lang="en-GB" dirty="0"/>
          </a:p>
          <a:p>
            <a:pPr lvl="2"/>
            <a:r>
              <a:rPr lang="en-GB" dirty="0"/>
              <a:t>bis </a:t>
            </a:r>
            <a:r>
              <a:rPr lang="en-GB" dirty="0" err="1"/>
              <a:t>zu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6 </a:t>
            </a:r>
            <a:r>
              <a:rPr lang="en-GB" dirty="0" err="1">
                <a:solidFill>
                  <a:srgbClr val="FF0000"/>
                </a:solidFill>
              </a:rPr>
              <a:t>Monate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Verlängerung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möglich</a:t>
            </a:r>
            <a:r>
              <a:rPr lang="en-GB" dirty="0">
                <a:solidFill>
                  <a:srgbClr val="FF0000"/>
                </a:solidFill>
              </a:rPr>
              <a:t> (auf </a:t>
            </a:r>
            <a:r>
              <a:rPr lang="en-GB" dirty="0" err="1">
                <a:solidFill>
                  <a:srgbClr val="FF0000"/>
                </a:solidFill>
              </a:rPr>
              <a:t>Antrag</a:t>
            </a:r>
            <a:r>
              <a:rPr lang="en-GB" dirty="0">
                <a:solidFill>
                  <a:srgbClr val="FF0000"/>
                </a:solidFill>
              </a:rPr>
              <a:t>)</a:t>
            </a:r>
            <a:endParaRPr lang="en-GB" sz="1000" dirty="0"/>
          </a:p>
          <a:p>
            <a:pPr lvl="2"/>
            <a:r>
              <a:rPr lang="en-GB" dirty="0" err="1"/>
              <a:t>Kosten</a:t>
            </a:r>
            <a:r>
              <a:rPr lang="en-GB" dirty="0"/>
              <a:t> der </a:t>
            </a:r>
            <a:r>
              <a:rPr lang="en-GB" dirty="0" err="1"/>
              <a:t>Verlängerung</a:t>
            </a:r>
            <a:r>
              <a:rPr lang="en-GB" dirty="0"/>
              <a:t> </a:t>
            </a:r>
            <a:r>
              <a:rPr lang="en-GB" dirty="0" err="1"/>
              <a:t>tragen</a:t>
            </a:r>
            <a:r>
              <a:rPr lang="en-GB" dirty="0"/>
              <a:t> CERN Departments/Gruppen</a:t>
            </a:r>
          </a:p>
          <a:p>
            <a:pPr lvl="2"/>
            <a:r>
              <a:rPr lang="en-GB" dirty="0" err="1">
                <a:solidFill>
                  <a:srgbClr val="FF0000"/>
                </a:solidFill>
              </a:rPr>
              <a:t>Sonderprogramme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wie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Gentner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Programm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sollen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nicht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belastet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werden</a:t>
            </a:r>
            <a:endParaRPr lang="en-GB" dirty="0">
              <a:solidFill>
                <a:srgbClr val="FF0000"/>
              </a:solidFill>
            </a:endParaRPr>
          </a:p>
          <a:p>
            <a:pPr lvl="2"/>
            <a:r>
              <a:rPr lang="en-GB" dirty="0" err="1"/>
              <a:t>bisher</a:t>
            </a:r>
            <a:r>
              <a:rPr lang="en-GB" dirty="0"/>
              <a:t> </a:t>
            </a:r>
            <a:r>
              <a:rPr lang="en-GB" dirty="0" err="1"/>
              <a:t>Verlängerung</a:t>
            </a:r>
            <a:r>
              <a:rPr lang="en-GB" dirty="0"/>
              <a:t> </a:t>
            </a:r>
            <a:r>
              <a:rPr lang="en-GB" dirty="0" err="1"/>
              <a:t>für</a:t>
            </a:r>
            <a:r>
              <a:rPr lang="en-GB" dirty="0"/>
              <a:t> 9 </a:t>
            </a:r>
            <a:r>
              <a:rPr lang="en-GB" dirty="0" err="1"/>
              <a:t>Gentner</a:t>
            </a:r>
            <a:r>
              <a:rPr lang="en-GB" dirty="0"/>
              <a:t> </a:t>
            </a:r>
            <a:r>
              <a:rPr lang="en-GB" dirty="0" err="1"/>
              <a:t>Doktorierende</a:t>
            </a:r>
            <a:r>
              <a:rPr lang="en-GB" dirty="0"/>
              <a:t> (</a:t>
            </a:r>
            <a:r>
              <a:rPr lang="en-GB" dirty="0" err="1"/>
              <a:t>jeweils</a:t>
            </a:r>
            <a:r>
              <a:rPr lang="en-GB" dirty="0"/>
              <a:t> 2 – 6 </a:t>
            </a:r>
            <a:r>
              <a:rPr lang="en-GB" dirty="0" err="1"/>
              <a:t>Monate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273652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sz="3600" dirty="0"/>
              <a:t>Baden-Württemberg Programm</a:t>
            </a:r>
            <a:br>
              <a:rPr lang="de-DE" sz="3600" dirty="0"/>
            </a:br>
            <a:r>
              <a:rPr lang="de-DE" sz="3600" dirty="0"/>
              <a:t>für Technical </a:t>
            </a:r>
            <a:r>
              <a:rPr lang="de-DE" sz="3600" dirty="0" err="1"/>
              <a:t>Students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Existiert seit 2007</a:t>
            </a:r>
          </a:p>
          <a:p>
            <a:r>
              <a:rPr lang="de-DE" dirty="0"/>
              <a:t>Teilnehmende Hochschulen in Baden-Württemberg</a:t>
            </a:r>
          </a:p>
          <a:p>
            <a:pPr lvl="2"/>
            <a:r>
              <a:rPr lang="de-DE" dirty="0"/>
              <a:t>Hochschulen Esslingen, Karlsruhe, Offenburg, Karlsruhe Institute </a:t>
            </a:r>
            <a:r>
              <a:rPr lang="de-DE" dirty="0" err="1"/>
              <a:t>of</a:t>
            </a:r>
            <a:r>
              <a:rPr lang="de-DE" dirty="0"/>
              <a:t> Technology (KIT)</a:t>
            </a:r>
          </a:p>
          <a:p>
            <a:r>
              <a:rPr lang="de-DE" dirty="0"/>
              <a:t>Finanzierung von </a:t>
            </a:r>
            <a:r>
              <a:rPr lang="de-DE" dirty="0">
                <a:solidFill>
                  <a:srgbClr val="FF0000"/>
                </a:solidFill>
              </a:rPr>
              <a:t>3 Monaten CERN Aufenthalt</a:t>
            </a:r>
          </a:p>
          <a:p>
            <a:r>
              <a:rPr lang="de-DE" dirty="0"/>
              <a:t>Breit gestreute Fachrichtungen im technischen Bereich</a:t>
            </a:r>
          </a:p>
          <a:p>
            <a:pPr lvl="2"/>
            <a:r>
              <a:rPr lang="de-DE" dirty="0"/>
              <a:t>Informatik, Maschinenbau, Elektrotechnik und Elektronik, + weitere Fachrichtungen</a:t>
            </a:r>
          </a:p>
          <a:p>
            <a:r>
              <a:rPr lang="de-DE" dirty="0"/>
              <a:t>Koordinatorin: </a:t>
            </a:r>
            <a:r>
              <a:rPr lang="de-DE" dirty="0">
                <a:hlinkClick r:id="rId3"/>
              </a:rPr>
              <a:t>Christine Völlinger</a:t>
            </a:r>
            <a:r>
              <a:rPr lang="de-DE" dirty="0"/>
              <a:t> (SY-RF-BR)</a:t>
            </a:r>
          </a:p>
          <a:p>
            <a:pPr marL="935037" lvl="3" indent="0">
              <a:buNone/>
            </a:pPr>
            <a:endParaRPr lang="de-DE" dirty="0"/>
          </a:p>
          <a:p>
            <a:r>
              <a:rPr lang="de-DE" dirty="0"/>
              <a:t>Generelles Problem</a:t>
            </a:r>
          </a:p>
          <a:p>
            <a:pPr lvl="1"/>
            <a:r>
              <a:rPr lang="de-DE" dirty="0"/>
              <a:t>Technical </a:t>
            </a:r>
            <a:r>
              <a:rPr lang="de-DE" dirty="0" err="1"/>
              <a:t>Studentship</a:t>
            </a:r>
            <a:r>
              <a:rPr lang="de-DE" dirty="0"/>
              <a:t> am CERN wird nicht von allen Hochschulen als im Studienplan vorgesehenes Industriepraktikum anerkannt</a:t>
            </a:r>
          </a:p>
          <a:p>
            <a:pPr lvl="1"/>
            <a:r>
              <a:rPr lang="en-GB" dirty="0" err="1"/>
              <a:t>Ausnahmen</a:t>
            </a:r>
            <a:r>
              <a:rPr lang="en-GB" dirty="0"/>
              <a:t> </a:t>
            </a:r>
            <a:r>
              <a:rPr lang="en-GB" dirty="0" err="1"/>
              <a:t>für</a:t>
            </a:r>
            <a:r>
              <a:rPr lang="en-GB" dirty="0"/>
              <a:t> </a:t>
            </a:r>
            <a:r>
              <a:rPr lang="en-GB" dirty="0" err="1"/>
              <a:t>Forschungseinrichtungen</a:t>
            </a:r>
            <a:r>
              <a:rPr lang="en-GB" dirty="0"/>
              <a:t> </a:t>
            </a:r>
            <a:r>
              <a:rPr lang="en-GB" dirty="0" err="1"/>
              <a:t>sind</a:t>
            </a:r>
            <a:r>
              <a:rPr lang="en-GB" dirty="0"/>
              <a:t> </a:t>
            </a:r>
            <a:r>
              <a:rPr lang="en-GB" dirty="0" err="1"/>
              <a:t>vorgesehen</a:t>
            </a:r>
            <a:r>
              <a:rPr lang="en-GB" dirty="0"/>
              <a:t>, </a:t>
            </a:r>
            <a:r>
              <a:rPr lang="en-GB" dirty="0" err="1"/>
              <a:t>Ausnahme</a:t>
            </a:r>
            <a:r>
              <a:rPr lang="en-GB" dirty="0"/>
              <a:t> </a:t>
            </a:r>
            <a:r>
              <a:rPr lang="en-GB" dirty="0" err="1"/>
              <a:t>für</a:t>
            </a:r>
            <a:r>
              <a:rPr lang="en-GB" dirty="0"/>
              <a:t> CERN </a:t>
            </a:r>
            <a:r>
              <a:rPr lang="en-GB" dirty="0" err="1"/>
              <a:t>scheint</a:t>
            </a:r>
            <a:r>
              <a:rPr lang="en-GB" dirty="0"/>
              <a:t> </a:t>
            </a:r>
            <a:r>
              <a:rPr lang="en-GB" dirty="0" err="1"/>
              <a:t>nicht</a:t>
            </a:r>
            <a:r>
              <a:rPr lang="en-GB" dirty="0"/>
              <a:t> </a:t>
            </a:r>
            <a:r>
              <a:rPr lang="en-GB" dirty="0" err="1"/>
              <a:t>immer</a:t>
            </a:r>
            <a:r>
              <a:rPr lang="en-GB" dirty="0"/>
              <a:t> </a:t>
            </a:r>
            <a:r>
              <a:rPr lang="en-GB" dirty="0" err="1"/>
              <a:t>möglich</a:t>
            </a:r>
            <a:endParaRPr lang="en-GB" dirty="0"/>
          </a:p>
          <a:p>
            <a:pPr lvl="1"/>
            <a:r>
              <a:rPr lang="en-GB" dirty="0" err="1"/>
              <a:t>Bewerbende</a:t>
            </a:r>
            <a:r>
              <a:rPr lang="en-GB" dirty="0"/>
              <a:t> </a:t>
            </a:r>
            <a:r>
              <a:rPr lang="en-GB" dirty="0" err="1"/>
              <a:t>sollten</a:t>
            </a:r>
            <a:r>
              <a:rPr lang="en-GB" dirty="0"/>
              <a:t> </a:t>
            </a:r>
            <a:r>
              <a:rPr lang="en-GB" dirty="0" err="1"/>
              <a:t>deswegen</a:t>
            </a:r>
            <a:r>
              <a:rPr lang="en-GB" dirty="0"/>
              <a:t> </a:t>
            </a:r>
            <a:r>
              <a:rPr lang="en-GB" dirty="0" err="1"/>
              <a:t>möglichst</a:t>
            </a:r>
            <a:r>
              <a:rPr lang="en-GB" dirty="0"/>
              <a:t> </a:t>
            </a:r>
            <a:r>
              <a:rPr lang="en-GB" dirty="0" err="1"/>
              <a:t>zu</a:t>
            </a:r>
            <a:r>
              <a:rPr lang="en-GB" dirty="0"/>
              <a:t> </a:t>
            </a:r>
            <a:r>
              <a:rPr lang="en-GB" dirty="0" err="1"/>
              <a:t>einem</a:t>
            </a:r>
            <a:r>
              <a:rPr lang="en-GB" dirty="0"/>
              <a:t> </a:t>
            </a:r>
            <a:r>
              <a:rPr lang="en-GB" dirty="0" err="1"/>
              <a:t>frühen</a:t>
            </a:r>
            <a:r>
              <a:rPr lang="en-GB" dirty="0"/>
              <a:t> </a:t>
            </a:r>
            <a:r>
              <a:rPr lang="en-GB" dirty="0" err="1"/>
              <a:t>Zeitpunkt</a:t>
            </a:r>
            <a:r>
              <a:rPr lang="en-GB" dirty="0"/>
              <a:t> auf </a:t>
            </a:r>
            <a:r>
              <a:rPr lang="en-GB" dirty="0" err="1"/>
              <a:t>diesen</a:t>
            </a:r>
            <a:r>
              <a:rPr lang="en-GB" dirty="0"/>
              <a:t> </a:t>
            </a:r>
            <a:r>
              <a:rPr lang="en-GB" dirty="0" err="1"/>
              <a:t>Umstand</a:t>
            </a:r>
            <a:r>
              <a:rPr lang="en-GB" dirty="0"/>
              <a:t> </a:t>
            </a:r>
            <a:r>
              <a:rPr lang="en-GB" dirty="0" err="1"/>
              <a:t>hingewiesen</a:t>
            </a:r>
            <a:r>
              <a:rPr lang="en-GB" dirty="0"/>
              <a:t> </a:t>
            </a:r>
            <a:r>
              <a:rPr lang="en-GB" dirty="0" err="1"/>
              <a:t>werden</a:t>
            </a:r>
            <a:r>
              <a:rPr lang="en-GB" dirty="0"/>
              <a:t> 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898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Anzahl der deutschen Bewerbungen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Wahrnehmung von CERN in Deutschland</a:t>
            </a:r>
          </a:p>
          <a:p>
            <a:pPr lvl="1"/>
            <a:r>
              <a:rPr lang="de-DE" dirty="0"/>
              <a:t>wird praktisch ausschließlich als Labor für Teilchenphysik-Forschung angesehen (z.B. </a:t>
            </a:r>
            <a:r>
              <a:rPr lang="de-DE" dirty="0" err="1"/>
              <a:t>Higgs</a:t>
            </a:r>
            <a:r>
              <a:rPr lang="de-DE" dirty="0"/>
              <a:t>-Entdeckung)</a:t>
            </a:r>
          </a:p>
          <a:p>
            <a:pPr lvl="1"/>
            <a:r>
              <a:rPr lang="de-DE" dirty="0"/>
              <a:t>Rolle des CERN als (Hoch-)Technologie-Labor mit Forschung und Entwicklung für Beschleuniger und Detektoren weitgehend unbekannt</a:t>
            </a:r>
          </a:p>
          <a:p>
            <a:r>
              <a:rPr lang="de-DE" dirty="0"/>
              <a:t>Überwiegende Zahl der CERN Stellen (</a:t>
            </a:r>
            <a:r>
              <a:rPr lang="de-DE" dirty="0" err="1"/>
              <a:t>Staff</a:t>
            </a:r>
            <a:r>
              <a:rPr lang="de-DE" dirty="0"/>
              <a:t>, Fellows) und Studierenden-Programme liegt im Technologie-Bereich</a:t>
            </a:r>
          </a:p>
          <a:p>
            <a:pPr lvl="1"/>
            <a:r>
              <a:rPr lang="de-DE" dirty="0"/>
              <a:t>ist Studierenden an ingenieurswissenschaftlichen Hochschulen / Ingenieuren nicht jedoch bewusst</a:t>
            </a:r>
          </a:p>
          <a:p>
            <a:r>
              <a:rPr lang="de-DE" dirty="0"/>
              <a:t>Weitere Hinderungsgründe</a:t>
            </a:r>
          </a:p>
          <a:p>
            <a:pPr lvl="1"/>
            <a:r>
              <a:rPr lang="de-DE" dirty="0"/>
              <a:t>Bereitschaft zum Auslandsaufenthalt im französisch-sprachigen Umfeld nicht immer gegeben</a:t>
            </a:r>
          </a:p>
          <a:p>
            <a:pPr lvl="1"/>
            <a:r>
              <a:rPr lang="de-DE" dirty="0"/>
              <a:t>Beschränkte Möglichkeiten für Partner*innen</a:t>
            </a:r>
          </a:p>
          <a:p>
            <a:pPr marL="500063" lvl="1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805353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Anzahl der deutschen Bewerbungen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Seit 2017: Initiative zur Steigerung der Anzahl der deutschen Bewerbungen durch </a:t>
            </a:r>
            <a:r>
              <a:rPr lang="de-DE" dirty="0" err="1"/>
              <a:t>Werbemassnahmen</a:t>
            </a:r>
            <a:r>
              <a:rPr lang="de-DE" dirty="0"/>
              <a:t> mit HR Talent </a:t>
            </a:r>
            <a:r>
              <a:rPr lang="de-DE" dirty="0" err="1"/>
              <a:t>Aquisition</a:t>
            </a:r>
            <a:r>
              <a:rPr lang="de-DE" dirty="0"/>
              <a:t> </a:t>
            </a:r>
            <a:r>
              <a:rPr lang="de-DE" dirty="0" err="1"/>
              <a:t>group</a:t>
            </a:r>
            <a:endParaRPr lang="de-DE" dirty="0"/>
          </a:p>
          <a:p>
            <a:pPr lvl="1"/>
            <a:r>
              <a:rPr lang="de-DE" dirty="0"/>
              <a:t>verstärkte Beteiligung an Job-Messen in DE, organisiert durch HR</a:t>
            </a:r>
          </a:p>
          <a:p>
            <a:pPr lvl="2"/>
            <a:r>
              <a:rPr lang="de-DE" dirty="0"/>
              <a:t>mit Untersetzer (aka „Bierdeckel“)</a:t>
            </a:r>
          </a:p>
          <a:p>
            <a:pPr lvl="1"/>
            <a:r>
              <a:rPr lang="de-DE" dirty="0"/>
              <a:t>Platzierung von CERN-Jobs und CERN-Info auf Karriere Portalen</a:t>
            </a:r>
          </a:p>
          <a:p>
            <a:pPr marL="935037" lvl="3" indent="0">
              <a:buNone/>
            </a:pPr>
            <a:r>
              <a:rPr lang="de-DE" dirty="0"/>
              <a:t>z.B. LinkedIn, XING (am meisten verbreitet in Deutschland)</a:t>
            </a:r>
          </a:p>
          <a:p>
            <a:pPr marL="935037" lvl="3" indent="0">
              <a:buNone/>
            </a:pPr>
            <a:r>
              <a:rPr lang="de-DE" dirty="0">
                <a:sym typeface="Wingdings" pitchFamily="2" charset="2"/>
              </a:rPr>
              <a:t> jedoch als </a:t>
            </a:r>
            <a:r>
              <a:rPr lang="de-DE" dirty="0"/>
              <a:t>wenig effektiv erwiesen und zugleich kostenintensiv, wird nicht fortgeführt</a:t>
            </a:r>
          </a:p>
          <a:p>
            <a:pPr lvl="1"/>
            <a:r>
              <a:rPr lang="de-DE" dirty="0"/>
              <a:t>Werbevideo Technical </a:t>
            </a:r>
            <a:r>
              <a:rPr lang="de-DE" dirty="0" err="1"/>
              <a:t>Students</a:t>
            </a:r>
            <a:r>
              <a:rPr lang="de-DE" dirty="0"/>
              <a:t> (Christine </a:t>
            </a:r>
            <a:r>
              <a:rPr lang="de-DE" dirty="0" err="1"/>
              <a:t>Völlinger</a:t>
            </a:r>
            <a:r>
              <a:rPr lang="de-DE" dirty="0"/>
              <a:t>)</a:t>
            </a:r>
            <a:r>
              <a:rPr lang="de-DE" sz="1200" dirty="0"/>
              <a:t>					            </a:t>
            </a:r>
            <a:r>
              <a:rPr lang="en-GB" sz="1200" dirty="0">
                <a:hlinkClick r:id="rId3"/>
              </a:rPr>
              <a:t>Student’s Internship at CERN – Technical Student Program</a:t>
            </a:r>
            <a:endParaRPr lang="de-DE" sz="1200" dirty="0"/>
          </a:p>
          <a:p>
            <a:pPr lvl="1"/>
            <a:r>
              <a:rPr lang="de-DE" dirty="0"/>
              <a:t>zusammenfassender einfacher Flyer auf Deutsch auf DAC Website</a:t>
            </a:r>
            <a:r>
              <a:rPr lang="de-DE" sz="1600" dirty="0"/>
              <a:t>		        </a:t>
            </a:r>
            <a:r>
              <a:rPr lang="de-DE" sz="1200" dirty="0">
                <a:hlinkClick r:id="rId4"/>
              </a:rPr>
              <a:t>Übersicht über die CERN Ausbildungs-Programme für Studierende und Hochschulabsolventinnen und –absolventen</a:t>
            </a:r>
            <a:endParaRPr lang="de-DE" sz="600" dirty="0"/>
          </a:p>
          <a:p>
            <a:pPr lvl="0"/>
            <a:r>
              <a:rPr lang="de-DE" dirty="0"/>
              <a:t>Covid-19 bedingt nur wenige Jobmessen in 2020/21 (Herbst 2020)</a:t>
            </a:r>
          </a:p>
          <a:p>
            <a:pPr marL="142875" lvl="0" indent="0">
              <a:buNone/>
            </a:pPr>
            <a:r>
              <a:rPr lang="de-DE" dirty="0">
                <a:sym typeface="Wingdings" pitchFamily="2" charset="2"/>
              </a:rPr>
              <a:t>ABER  </a:t>
            </a:r>
            <a:r>
              <a:rPr lang="de-DE" dirty="0"/>
              <a:t>Bisherige </a:t>
            </a:r>
            <a:r>
              <a:rPr lang="de-DE" dirty="0" err="1"/>
              <a:t>Massnahmen</a:t>
            </a:r>
            <a:r>
              <a:rPr lang="de-DE" dirty="0"/>
              <a:t> zeigen nur geringe Wirkung</a:t>
            </a:r>
          </a:p>
          <a:p>
            <a:pPr lvl="0"/>
            <a:r>
              <a:rPr lang="de-DE" dirty="0"/>
              <a:t>Direkter Kontakt zu Studierenden in Deutschland ist vielversprechender</a:t>
            </a:r>
          </a:p>
          <a:p>
            <a:pPr lvl="2"/>
            <a:r>
              <a:rPr lang="en-GB" dirty="0" err="1"/>
              <a:t>Vorträge</a:t>
            </a:r>
            <a:r>
              <a:rPr lang="en-GB" dirty="0"/>
              <a:t> / </a:t>
            </a:r>
            <a:r>
              <a:rPr lang="en-GB" dirty="0" err="1"/>
              <a:t>Vorlesungen</a:t>
            </a:r>
            <a:r>
              <a:rPr lang="en-GB" dirty="0"/>
              <a:t> von </a:t>
            </a:r>
            <a:r>
              <a:rPr lang="en-GB" dirty="0" err="1"/>
              <a:t>deutschen</a:t>
            </a:r>
            <a:r>
              <a:rPr lang="en-GB" dirty="0"/>
              <a:t> CERN </a:t>
            </a:r>
            <a:r>
              <a:rPr lang="en-GB" dirty="0" err="1"/>
              <a:t>Mitarbeitenden</a:t>
            </a:r>
            <a:r>
              <a:rPr lang="en-GB" dirty="0"/>
              <a:t> </a:t>
            </a:r>
            <a:r>
              <a:rPr lang="en-GB" dirty="0" err="1"/>
              <a:t>aus</a:t>
            </a:r>
            <a:r>
              <a:rPr lang="en-GB" dirty="0"/>
              <a:t> </a:t>
            </a:r>
            <a:r>
              <a:rPr lang="en-GB" dirty="0" err="1"/>
              <a:t>Technologiebereichen</a:t>
            </a:r>
            <a:r>
              <a:rPr lang="en-GB" dirty="0"/>
              <a:t> in Deutschland, </a:t>
            </a:r>
            <a:r>
              <a:rPr lang="en-GB" dirty="0" err="1"/>
              <a:t>z.B.</a:t>
            </a:r>
            <a:r>
              <a:rPr lang="en-GB" dirty="0"/>
              <a:t> an </a:t>
            </a:r>
            <a:r>
              <a:rPr lang="en-GB" dirty="0" err="1"/>
              <a:t>früheren</a:t>
            </a:r>
            <a:r>
              <a:rPr lang="en-GB" dirty="0"/>
              <a:t> </a:t>
            </a:r>
            <a:r>
              <a:rPr lang="en-GB" dirty="0" err="1"/>
              <a:t>Heimathochschulen</a:t>
            </a:r>
            <a:endParaRPr lang="en-GB" dirty="0"/>
          </a:p>
          <a:p>
            <a:pPr lvl="2"/>
            <a:r>
              <a:rPr lang="en-GB" dirty="0" err="1"/>
              <a:t>Wünschenswert</a:t>
            </a:r>
            <a:r>
              <a:rPr lang="en-GB" dirty="0"/>
              <a:t>: </a:t>
            </a:r>
            <a:r>
              <a:rPr lang="en-GB" dirty="0" err="1"/>
              <a:t>Freistellung</a:t>
            </a:r>
            <a:r>
              <a:rPr lang="en-GB" dirty="0"/>
              <a:t> und </a:t>
            </a:r>
            <a:r>
              <a:rPr lang="en-GB" dirty="0" err="1"/>
              <a:t>Reisekostenübernahme</a:t>
            </a:r>
            <a:endParaRPr lang="en-GB" dirty="0"/>
          </a:p>
          <a:p>
            <a:pPr lvl="3"/>
            <a:r>
              <a:rPr lang="en-GB" dirty="0" err="1"/>
              <a:t>Unterstützung</a:t>
            </a:r>
            <a:r>
              <a:rPr lang="en-GB" dirty="0"/>
              <a:t> des CERN Management </a:t>
            </a:r>
            <a:r>
              <a:rPr lang="en-GB" dirty="0" err="1"/>
              <a:t>willkommen</a:t>
            </a: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D23B3D-B16E-2945-983C-F14C4F51F36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t="8621" r="8621" b="8621"/>
          <a:stretch/>
        </p:blipFill>
        <p:spPr>
          <a:xfrm>
            <a:off x="8797875" y="1526521"/>
            <a:ext cx="1008112" cy="10081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495C42-3F0F-6F48-B4D9-7D3B75FEE99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1" t="8621" r="8621" b="8621"/>
          <a:stretch/>
        </p:blipFill>
        <p:spPr>
          <a:xfrm>
            <a:off x="8797875" y="2733265"/>
            <a:ext cx="1008112" cy="10081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38274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 Working Group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CERN unterhält jeweils Working Groups für einige „</a:t>
            </a:r>
            <a:r>
              <a:rPr lang="de-DE" dirty="0" err="1"/>
              <a:t>under-represented</a:t>
            </a:r>
            <a:r>
              <a:rPr lang="de-DE" dirty="0"/>
              <a:t>“ Member States</a:t>
            </a:r>
          </a:p>
          <a:p>
            <a:pPr lvl="1"/>
            <a:r>
              <a:rPr lang="de-DE" dirty="0"/>
              <a:t>„</a:t>
            </a:r>
            <a:r>
              <a:rPr lang="de-DE" dirty="0" err="1"/>
              <a:t>under-represented</a:t>
            </a:r>
            <a:r>
              <a:rPr lang="de-DE" dirty="0"/>
              <a:t>“ Member States</a:t>
            </a:r>
          </a:p>
          <a:p>
            <a:pPr lvl="2"/>
            <a:r>
              <a:rPr lang="de-DE" dirty="0"/>
              <a:t>zu geringer </a:t>
            </a:r>
            <a:r>
              <a:rPr lang="de-DE" dirty="0" err="1"/>
              <a:t>industrial</a:t>
            </a:r>
            <a:r>
              <a:rPr lang="de-DE" dirty="0"/>
              <a:t> </a:t>
            </a:r>
            <a:r>
              <a:rPr lang="de-DE" dirty="0" err="1"/>
              <a:t>return</a:t>
            </a:r>
            <a:endParaRPr lang="de-DE" dirty="0"/>
          </a:p>
          <a:p>
            <a:pPr lvl="2"/>
            <a:r>
              <a:rPr lang="de-DE" dirty="0"/>
              <a:t>zu geringer Personalanteil</a:t>
            </a:r>
          </a:p>
          <a:p>
            <a:pPr lvl="2"/>
            <a:r>
              <a:rPr lang="de-DE" dirty="0"/>
              <a:t>+ weitere Kriterien</a:t>
            </a:r>
          </a:p>
          <a:p>
            <a:pPr lvl="1"/>
            <a:r>
              <a:rPr lang="de-DE" dirty="0"/>
              <a:t>gemessen am Budgetanteil</a:t>
            </a:r>
          </a:p>
          <a:p>
            <a:r>
              <a:rPr lang="de-DE" dirty="0"/>
              <a:t>NEU seit Dezember 2020</a:t>
            </a:r>
          </a:p>
          <a:p>
            <a:pPr lvl="1"/>
            <a:r>
              <a:rPr lang="de-DE" dirty="0"/>
              <a:t>Working Group für Deutschland </a:t>
            </a:r>
            <a:r>
              <a:rPr lang="de-DE" dirty="0" err="1"/>
              <a:t>as</a:t>
            </a:r>
            <a:r>
              <a:rPr lang="de-DE" dirty="0"/>
              <a:t> „</a:t>
            </a:r>
            <a:r>
              <a:rPr lang="de-DE" dirty="0" err="1"/>
              <a:t>under-represented</a:t>
            </a:r>
            <a:r>
              <a:rPr lang="de-DE" dirty="0"/>
              <a:t>“ Member State</a:t>
            </a:r>
          </a:p>
          <a:p>
            <a:pPr lvl="2"/>
            <a:r>
              <a:rPr lang="de-DE" dirty="0" err="1"/>
              <a:t>industrial</a:t>
            </a:r>
            <a:r>
              <a:rPr lang="de-DE" dirty="0"/>
              <a:t> </a:t>
            </a:r>
            <a:r>
              <a:rPr lang="de-DE" dirty="0" err="1"/>
              <a:t>return</a:t>
            </a:r>
            <a:r>
              <a:rPr lang="de-DE" dirty="0"/>
              <a:t> zufriedenstellend</a:t>
            </a:r>
          </a:p>
          <a:p>
            <a:pPr lvl="2"/>
            <a:r>
              <a:rPr lang="de-DE" dirty="0"/>
              <a:t>Personalanteil deutlich zu gering</a:t>
            </a:r>
          </a:p>
          <a:p>
            <a:pPr lvl="1"/>
            <a:r>
              <a:rPr lang="de-DE" dirty="0"/>
              <a:t>Working Group </a:t>
            </a:r>
            <a:r>
              <a:rPr lang="de-DE" dirty="0" err="1"/>
              <a:t>members</a:t>
            </a:r>
            <a:endParaRPr lang="de-DE" dirty="0"/>
          </a:p>
          <a:p>
            <a:pPr lvl="2"/>
            <a:r>
              <a:rPr lang="de-DE" dirty="0"/>
              <a:t>CERN </a:t>
            </a:r>
            <a:r>
              <a:rPr lang="de-DE" dirty="0" err="1"/>
              <a:t>management</a:t>
            </a:r>
            <a:r>
              <a:rPr lang="de-DE" dirty="0"/>
              <a:t> + </a:t>
            </a:r>
            <a:r>
              <a:rPr lang="de-DE" dirty="0" err="1"/>
              <a:t>representatives</a:t>
            </a:r>
            <a:endParaRPr lang="de-DE" dirty="0"/>
          </a:p>
          <a:p>
            <a:pPr lvl="2"/>
            <a:r>
              <a:rPr lang="de-DE" dirty="0"/>
              <a:t>deutsche Council Vertreter (Martin </a:t>
            </a:r>
            <a:r>
              <a:rPr lang="en-GB" dirty="0" err="1"/>
              <a:t>Thomé</a:t>
            </a:r>
            <a:r>
              <a:rPr lang="en-GB" dirty="0"/>
              <a:t> / BMBF, Klaus </a:t>
            </a:r>
            <a:r>
              <a:rPr lang="en-GB" dirty="0" err="1"/>
              <a:t>Desch</a:t>
            </a:r>
            <a:r>
              <a:rPr lang="en-GB" dirty="0"/>
              <a:t> / Universität Bonn)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068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Komitee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638" y="1189038"/>
            <a:ext cx="9662218" cy="5942012"/>
          </a:xfrm>
        </p:spPr>
        <p:txBody>
          <a:bodyPr/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DAC vertritt die deutschen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Staff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, Fellows und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Doctoral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err="1"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 am CERN</a:t>
            </a:r>
          </a:p>
          <a:p>
            <a:pPr lvl="2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betreibt regelmäßigen Austausch mit den deutschen Vertretern im Council</a:t>
            </a:r>
          </a:p>
          <a:p>
            <a:pPr lvl="2"/>
            <a:r>
              <a:rPr lang="de-DE" dirty="0"/>
              <a:t>veranstaltet regelmäßige Plenartreffen der deutschen CERN-Mitarbeitenden mit den deutschen Vertretern im Council</a:t>
            </a:r>
          </a:p>
          <a:p>
            <a:pPr lvl="2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Ansprechpartner für</a:t>
            </a:r>
          </a:p>
          <a:p>
            <a:pPr lvl="3"/>
            <a:r>
              <a:rPr lang="de-DE" dirty="0"/>
              <a:t>Vertreter von Universitäten, Wissenschaft, Politik, Wirtschaft, Behörden und Medien, insbesondere aus Deutschland</a:t>
            </a:r>
          </a:p>
          <a:p>
            <a:pPr lvl="3"/>
            <a:r>
              <a:rPr lang="de-DE" dirty="0"/>
              <a:t>deutsche Vertretungen, Einrichtungen und Gruppierungen im Raum Genf</a:t>
            </a:r>
          </a:p>
          <a:p>
            <a:pPr lvl="3"/>
            <a:r>
              <a:rPr lang="de-DE" dirty="0"/>
              <a:t>das CERN-Management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6 gewählte Mitglieder (Wahlperiode 2 Jahre, letzte </a:t>
            </a:r>
            <a:r>
              <a:rPr lang="de-DE" dirty="0"/>
              <a:t>DAC Wahl im Mai 2020)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88988" lvl="2" indent="0">
              <a:buNone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Babette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Döbrich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88988" lvl="2" indent="0">
              <a:buNone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Benedikt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Hegner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88988" lvl="2" indent="0">
              <a:buNone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Frank Zimmermann</a:t>
            </a:r>
          </a:p>
          <a:p>
            <a:pPr marL="788988" lvl="2" indent="0">
              <a:buNone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Klaus Hanke</a:t>
            </a:r>
          </a:p>
          <a:p>
            <a:pPr marL="788988" lvl="2" indent="0">
              <a:buNone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Michael Hauschild        (Sprecher)</a:t>
            </a:r>
          </a:p>
          <a:p>
            <a:pPr marL="788988" lvl="2" indent="0">
              <a:buNone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Sascha Marc Schmeling</a:t>
            </a:r>
          </a:p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2 ex-officio Mitglieder (CERN Vertreter in deutschen Komitees)</a:t>
            </a:r>
          </a:p>
          <a:p>
            <a:pPr marL="788988" lvl="2" indent="0">
              <a:buNone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Markus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Elsing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       (Komitee für Elementarteilchenphysik KET)</a:t>
            </a:r>
          </a:p>
          <a:p>
            <a:pPr marL="788988" lvl="2" indent="0">
              <a:buNone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Michaela Schaumann       bis 30. Juni, Frank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Tecker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      ab 1. Juli (Komitee für Beschleunigerphysik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KfB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00063" lvl="1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17" t="5647" r="18964" b="37335"/>
          <a:stretch/>
        </p:blipFill>
        <p:spPr>
          <a:xfrm>
            <a:off x="2573465" y="4526971"/>
            <a:ext cx="267822" cy="2893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23" t="3104" r="11912" b="40316"/>
          <a:stretch/>
        </p:blipFill>
        <p:spPr>
          <a:xfrm>
            <a:off x="2765189" y="4816362"/>
            <a:ext cx="281883" cy="2948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16" t="4459" r="21462" b="32311"/>
          <a:stretch/>
        </p:blipFill>
        <p:spPr>
          <a:xfrm>
            <a:off x="2157015" y="5141964"/>
            <a:ext cx="267823" cy="2997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" r="4458" b="14757"/>
          <a:stretch/>
        </p:blipFill>
        <p:spPr>
          <a:xfrm>
            <a:off x="2647630" y="5430775"/>
            <a:ext cx="267822" cy="2932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7" t="8353" r="7769" b="15611"/>
          <a:stretch/>
        </p:blipFill>
        <p:spPr>
          <a:xfrm>
            <a:off x="3169490" y="5724053"/>
            <a:ext cx="267822" cy="2960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7" r="15637" b="8764"/>
          <a:stretch/>
        </p:blipFill>
        <p:spPr>
          <a:xfrm>
            <a:off x="2366619" y="6503238"/>
            <a:ext cx="220922" cy="29327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99585" y="4227533"/>
            <a:ext cx="296089" cy="29608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9F446E8-3306-C442-825C-C2FB2D5B93B8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15452" y="6801690"/>
            <a:ext cx="217043" cy="2893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1CF183E-915A-D941-9689-1EAC0E61B0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00" y="6807209"/>
            <a:ext cx="213689" cy="286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8769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3EE981-9AB2-D740-A0E3-213C42FF47C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9" t="-1" r="153" b="17162"/>
          <a:stretch/>
        </p:blipFill>
        <p:spPr>
          <a:xfrm>
            <a:off x="251780" y="2195661"/>
            <a:ext cx="9577064" cy="46085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DAC Website</a:t>
            </a:r>
            <a:endParaRPr lang="en-US" sz="20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4FFD1E-B845-2F47-A83D-7917A286E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DAC Website (</a:t>
            </a:r>
            <a:r>
              <a:rPr lang="en-US" dirty="0">
                <a:hlinkClick r:id="rId4"/>
              </a:rPr>
              <a:t>https://german-dac.web.cern.ch/</a:t>
            </a:r>
            <a:r>
              <a:rPr lang="en-US" dirty="0"/>
              <a:t>)</a:t>
            </a:r>
            <a:endParaRPr lang="de-DE" dirty="0"/>
          </a:p>
          <a:p>
            <a:pPr lvl="1"/>
            <a:r>
              <a:rPr lang="de-DE" dirty="0"/>
              <a:t>aktuelle News, Statistiken, FAQs, </a:t>
            </a:r>
            <a:r>
              <a:rPr lang="de-DE" dirty="0" err="1"/>
              <a:t>e</a:t>
            </a:r>
            <a:r>
              <a:rPr lang="de-DE" dirty="0"/>
              <a:t>-groups, Info-Material + mehr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9D2B7E6-3A2C-634B-80DD-25183F1B20A4}"/>
              </a:ext>
            </a:extLst>
          </p:cNvPr>
          <p:cNvSpPr/>
          <p:nvPr/>
        </p:nvSpPr>
        <p:spPr bwMode="auto">
          <a:xfrm>
            <a:off x="5292340" y="3059757"/>
            <a:ext cx="540060" cy="180000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3E1CDE-E27D-BC4B-AB5C-648FD7004B25}"/>
              </a:ext>
            </a:extLst>
          </p:cNvPr>
          <p:cNvSpPr/>
          <p:nvPr/>
        </p:nvSpPr>
        <p:spPr bwMode="auto">
          <a:xfrm>
            <a:off x="6552480" y="3059757"/>
            <a:ext cx="314634" cy="180000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AAC0097-EF95-244D-AF20-F2F31DAAE10A}"/>
              </a:ext>
            </a:extLst>
          </p:cNvPr>
          <p:cNvSpPr/>
          <p:nvPr/>
        </p:nvSpPr>
        <p:spPr bwMode="auto">
          <a:xfrm>
            <a:off x="6948524" y="3059757"/>
            <a:ext cx="540060" cy="180000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A6639-5E5D-9F43-98C4-776B0C237D6E}"/>
              </a:ext>
            </a:extLst>
          </p:cNvPr>
          <p:cNvSpPr/>
          <p:nvPr/>
        </p:nvSpPr>
        <p:spPr bwMode="auto">
          <a:xfrm>
            <a:off x="7992640" y="3059757"/>
            <a:ext cx="792088" cy="180000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D3FA6C7-1FC7-1847-ABC1-44F84A787615}"/>
              </a:ext>
            </a:extLst>
          </p:cNvPr>
          <p:cNvCxnSpPr>
            <a:cxnSpLocks/>
          </p:cNvCxnSpPr>
          <p:nvPr/>
        </p:nvCxnSpPr>
        <p:spPr bwMode="auto">
          <a:xfrm>
            <a:off x="4032200" y="2051645"/>
            <a:ext cx="1042244" cy="797218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2325899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DAC Veranstaltungen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Vollversammlung der deutschen CERN Mitarbeitenden (Juni)</a:t>
            </a:r>
          </a:p>
          <a:p>
            <a:pPr lvl="1"/>
            <a:r>
              <a:rPr lang="de-DE" dirty="0"/>
              <a:t>mit deutschen Vertretern im Council</a:t>
            </a:r>
          </a:p>
          <a:p>
            <a:pPr lvl="2"/>
            <a:r>
              <a:rPr lang="de-DE" dirty="0"/>
              <a:t>Volkmar Dietz / BMBF (Leiter der deutschen Delegation)</a:t>
            </a:r>
          </a:p>
          <a:p>
            <a:pPr lvl="2"/>
            <a:r>
              <a:rPr lang="en-GB" dirty="0"/>
              <a:t>Martin </a:t>
            </a:r>
            <a:r>
              <a:rPr lang="en-GB" dirty="0" err="1"/>
              <a:t>Thomé</a:t>
            </a:r>
            <a:r>
              <a:rPr lang="en-GB" dirty="0"/>
              <a:t> / BMBF (bis </a:t>
            </a:r>
            <a:r>
              <a:rPr lang="en-GB" dirty="0" err="1"/>
              <a:t>März</a:t>
            </a:r>
            <a:r>
              <a:rPr lang="en-GB" dirty="0"/>
              <a:t> 2021: Thomas Roth)</a:t>
            </a:r>
          </a:p>
          <a:p>
            <a:pPr lvl="2"/>
            <a:r>
              <a:rPr lang="en-GB" dirty="0"/>
              <a:t>Klaus </a:t>
            </a:r>
            <a:r>
              <a:rPr lang="en-GB" dirty="0" err="1"/>
              <a:t>Desch</a:t>
            </a:r>
            <a:r>
              <a:rPr lang="en-GB" dirty="0"/>
              <a:t> / Univ. Bonn (bis </a:t>
            </a:r>
            <a:r>
              <a:rPr lang="en-GB" dirty="0" err="1"/>
              <a:t>Dezember</a:t>
            </a:r>
            <a:r>
              <a:rPr lang="en-GB" dirty="0"/>
              <a:t> 2020: </a:t>
            </a:r>
            <a:r>
              <a:rPr lang="en-GB" dirty="0" err="1"/>
              <a:t>Siggi</a:t>
            </a:r>
            <a:r>
              <a:rPr lang="en-GB" dirty="0"/>
              <a:t> </a:t>
            </a:r>
            <a:r>
              <a:rPr lang="en-GB" dirty="0" err="1"/>
              <a:t>Bethke</a:t>
            </a:r>
            <a:r>
              <a:rPr lang="en-GB" dirty="0"/>
              <a:t> / MPI </a:t>
            </a:r>
            <a:r>
              <a:rPr lang="en-GB" dirty="0" err="1"/>
              <a:t>Physik</a:t>
            </a:r>
            <a:r>
              <a:rPr lang="en-GB" dirty="0"/>
              <a:t>, München)</a:t>
            </a:r>
            <a:endParaRPr lang="de-DE" dirty="0"/>
          </a:p>
          <a:p>
            <a:pPr lvl="1"/>
            <a:r>
              <a:rPr lang="de-DE" dirty="0"/>
              <a:t>wie schon 2020 nur per Video nach der Council Woche</a:t>
            </a:r>
          </a:p>
          <a:p>
            <a:r>
              <a:rPr lang="de-DE" dirty="0"/>
              <a:t>Weihnachtsempfang des BMBF für deutsche CERN Mitarbeitende während Dezember Council Woche (vielen Dank an das BMBF!)</a:t>
            </a:r>
          </a:p>
          <a:p>
            <a:pPr lvl="1"/>
            <a:r>
              <a:rPr lang="de-DE" dirty="0"/>
              <a:t>letztmals 2019: ca. 180 Teilnehmende insgesamt </a:t>
            </a:r>
            <a:r>
              <a:rPr lang="de-DE" sz="1400" dirty="0"/>
              <a:t>(bis zu 150 gleichzeitig)</a:t>
            </a:r>
            <a:r>
              <a:rPr lang="de-DE" dirty="0"/>
              <a:t>, viele junge Mitarbeitende</a:t>
            </a:r>
          </a:p>
          <a:p>
            <a:pPr marL="935037" lvl="3" indent="0">
              <a:buNone/>
            </a:pPr>
            <a:endParaRPr lang="de-DE" dirty="0"/>
          </a:p>
          <a:p>
            <a:pPr marL="935037" lvl="3" indent="0">
              <a:buNone/>
            </a:pPr>
            <a:endParaRPr lang="de-DE" dirty="0"/>
          </a:p>
          <a:p>
            <a:pPr marL="935037" lvl="3" indent="0">
              <a:buNone/>
            </a:pPr>
            <a:endParaRPr lang="de-DE" dirty="0"/>
          </a:p>
          <a:p>
            <a:pPr marL="935037" lvl="3" indent="0">
              <a:buNone/>
            </a:pPr>
            <a:endParaRPr lang="de-DE" dirty="0"/>
          </a:p>
          <a:p>
            <a:pPr marL="935037" lvl="3" indent="0">
              <a:buNone/>
            </a:pPr>
            <a:endParaRPr lang="de-DE" dirty="0"/>
          </a:p>
          <a:p>
            <a:pPr marL="1076325" lvl="3" indent="0">
              <a:buNone/>
            </a:pPr>
            <a:endParaRPr lang="de-DE" dirty="0"/>
          </a:p>
          <a:p>
            <a:pPr lvl="1"/>
            <a:r>
              <a:rPr lang="de-DE" dirty="0"/>
              <a:t>leider kein Weihnachtsempfang 2020</a:t>
            </a:r>
          </a:p>
          <a:p>
            <a:pPr lvl="1"/>
            <a:r>
              <a:rPr lang="de-DE" dirty="0"/>
              <a:t>2021 wieder möglich(???)</a:t>
            </a:r>
            <a:endParaRPr lang="de-DE" sz="1600" i="1" dirty="0"/>
          </a:p>
          <a:p>
            <a:pPr lvl="1"/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A803E4-9B77-534F-B3B2-EB7B318593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336" y="4896367"/>
            <a:ext cx="3038579" cy="14401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8F05BED-B099-274D-B66A-5FF09D279F0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9"/>
          <a:stretch/>
        </p:blipFill>
        <p:spPr>
          <a:xfrm>
            <a:off x="1151881" y="4897250"/>
            <a:ext cx="3709079" cy="143927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7079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946EF-250E-6344-B343-9660D8831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KET Wahl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85368-5CE1-B640-AF2C-3343977C0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>
                <a:hlinkClick r:id="rId2"/>
              </a:rPr>
              <a:t>KET (Komitee für Elementarteilchenphysik)</a:t>
            </a:r>
            <a:r>
              <a:rPr lang="de-DE" sz="2000" dirty="0"/>
              <a:t>: Vertretung der deutschen Teilchenphysikerinnen und Teilchenphysiker</a:t>
            </a:r>
          </a:p>
          <a:p>
            <a:pPr lvl="1"/>
            <a:r>
              <a:rPr lang="de-DE" sz="1600" dirty="0"/>
              <a:t>9 gewählte Mitglieder / Wahlkreise (Mandatsdauer: 3 Jahre)</a:t>
            </a:r>
          </a:p>
          <a:p>
            <a:pPr lvl="2"/>
            <a:r>
              <a:rPr lang="de-DE" sz="1400" dirty="0"/>
              <a:t>5 geographische Wahlkreise für Experimentalphysiker (Nord, Mitte, West, Südost, Südwest)</a:t>
            </a:r>
          </a:p>
          <a:p>
            <a:pPr lvl="2"/>
            <a:r>
              <a:rPr lang="de-DE" sz="1400" dirty="0"/>
              <a:t>2 geographische Wahlkreise für Theorie (Nord, </a:t>
            </a:r>
            <a:r>
              <a:rPr lang="de-DE" sz="1400" dirty="0">
                <a:solidFill>
                  <a:srgbClr val="FF0000"/>
                </a:solidFill>
              </a:rPr>
              <a:t>Süd</a:t>
            </a:r>
            <a:r>
              <a:rPr lang="de-DE" sz="1400" dirty="0"/>
              <a:t>)</a:t>
            </a:r>
          </a:p>
          <a:p>
            <a:pPr marL="935037" lvl="3" indent="0">
              <a:buNone/>
            </a:pPr>
            <a:r>
              <a:rPr lang="de-DE" sz="1200" dirty="0"/>
              <a:t>	</a:t>
            </a:r>
            <a:r>
              <a:rPr lang="de-DE" sz="1200" dirty="0">
                <a:solidFill>
                  <a:srgbClr val="FF0000"/>
                </a:solidFill>
              </a:rPr>
              <a:t>CERN Theorie </a:t>
            </a:r>
            <a:r>
              <a:rPr lang="de-DE" sz="1200" dirty="0"/>
              <a:t>ist Teil des Wahlkreises Theorie Süd</a:t>
            </a:r>
          </a:p>
          <a:p>
            <a:pPr lvl="2"/>
            <a:r>
              <a:rPr lang="de-DE" sz="1400" dirty="0"/>
              <a:t>2 Forschungszentren: DESY, </a:t>
            </a:r>
            <a:r>
              <a:rPr lang="de-DE" sz="1400" dirty="0">
                <a:solidFill>
                  <a:srgbClr val="FF0000"/>
                </a:solidFill>
              </a:rPr>
              <a:t>CERN </a:t>
            </a:r>
            <a:r>
              <a:rPr lang="de-DE" sz="1400" dirty="0"/>
              <a:t>(ohne Theorie)</a:t>
            </a:r>
          </a:p>
          <a:p>
            <a:pPr marL="935037" lvl="3" indent="0">
              <a:buNone/>
            </a:pPr>
            <a:r>
              <a:rPr lang="de-DE" sz="1200" dirty="0"/>
              <a:t>	derzeitiger CERN Vertreter im KET: Markus </a:t>
            </a:r>
            <a:r>
              <a:rPr lang="de-DE" sz="1200" dirty="0" err="1"/>
              <a:t>Elsing</a:t>
            </a:r>
            <a:r>
              <a:rPr lang="de-DE" sz="1200" dirty="0"/>
              <a:t> (EP-ADP)</a:t>
            </a:r>
          </a:p>
          <a:p>
            <a:pPr lvl="1"/>
            <a:r>
              <a:rPr lang="de-DE" sz="1600" dirty="0"/>
              <a:t>weitere ex-officio Mitglieder und permanente Gäste (Vertreter anderer Komitees)</a:t>
            </a:r>
          </a:p>
          <a:p>
            <a:r>
              <a:rPr lang="de-DE" sz="2000" dirty="0"/>
              <a:t>Neuwahl im Herbst 2021</a:t>
            </a:r>
            <a:endParaRPr lang="de-DE" sz="1600" dirty="0"/>
          </a:p>
          <a:p>
            <a:pPr lvl="1"/>
            <a:r>
              <a:rPr lang="de-DE" sz="1600" dirty="0"/>
              <a:t>Markus </a:t>
            </a:r>
            <a:r>
              <a:rPr lang="de-DE" sz="1600" dirty="0" err="1"/>
              <a:t>Elsing</a:t>
            </a:r>
            <a:r>
              <a:rPr lang="de-DE" sz="1600" dirty="0"/>
              <a:t> kann nach 2 Amtszeiten nicht mehr kandidieren</a:t>
            </a:r>
          </a:p>
          <a:p>
            <a:r>
              <a:rPr lang="de-DE" sz="2000" dirty="0">
                <a:sym typeface="Wingdings" pitchFamily="2" charset="2"/>
              </a:rPr>
              <a:t> </a:t>
            </a:r>
            <a:r>
              <a:rPr lang="de-DE" sz="2000" dirty="0"/>
              <a:t>NEUE KANDIDIERENDE gesucht!!!</a:t>
            </a:r>
          </a:p>
          <a:p>
            <a:pPr lvl="1"/>
            <a:r>
              <a:rPr lang="de-DE" sz="1600" dirty="0"/>
              <a:t>Kandidaturen </a:t>
            </a:r>
            <a:r>
              <a:rPr lang="de-DE" sz="1600" dirty="0">
                <a:sym typeface="Wingdings" pitchFamily="2" charset="2"/>
              </a:rPr>
              <a:t> </a:t>
            </a:r>
            <a:r>
              <a:rPr lang="de-DE" sz="1600" dirty="0">
                <a:hlinkClick r:id="rId3"/>
              </a:rPr>
              <a:t>Markus </a:t>
            </a:r>
            <a:r>
              <a:rPr lang="de-DE" sz="1600" dirty="0" err="1">
                <a:hlinkClick r:id="rId3"/>
              </a:rPr>
              <a:t>Elsing</a:t>
            </a:r>
            <a:r>
              <a:rPr lang="de-DE" sz="1600" dirty="0">
                <a:hlinkClick r:id="rId3"/>
              </a:rPr>
              <a:t> </a:t>
            </a:r>
            <a:r>
              <a:rPr lang="de-DE" sz="1600" dirty="0"/>
              <a:t>(Mitglied der Wahlkommission)</a:t>
            </a:r>
          </a:p>
          <a:p>
            <a:r>
              <a:rPr lang="de-DE" sz="2000" dirty="0"/>
              <a:t>Besonderheit der KET Wahlordnung</a:t>
            </a:r>
          </a:p>
          <a:p>
            <a:pPr lvl="1"/>
            <a:r>
              <a:rPr lang="de-DE" sz="1600" dirty="0"/>
              <a:t>alle KET Wahlberechtigten können generell Kandidierende </a:t>
            </a:r>
            <a:r>
              <a:rPr lang="de-DE" sz="1600" dirty="0">
                <a:solidFill>
                  <a:srgbClr val="FF0000"/>
                </a:solidFill>
              </a:rPr>
              <a:t>im eigenen und in allen anderen Wahlkreisen</a:t>
            </a:r>
            <a:r>
              <a:rPr lang="de-DE" sz="1600" dirty="0"/>
              <a:t> wählen!</a:t>
            </a:r>
          </a:p>
          <a:p>
            <a:pPr lvl="2"/>
            <a:r>
              <a:rPr lang="de-DE" sz="1200" dirty="0"/>
              <a:t>CERN Vertreter wird auch von Wahlberechtigten in ganz Deutschland (mit)gewählt</a:t>
            </a:r>
          </a:p>
          <a:p>
            <a:pPr lvl="2"/>
            <a:r>
              <a:rPr lang="de-DE" sz="1200" dirty="0"/>
              <a:t>CERN Wahlberechtigte können auch Kandidierende in ganz Deutschland wählen</a:t>
            </a:r>
          </a:p>
        </p:txBody>
      </p:sp>
    </p:spTree>
    <p:extLst>
      <p:ext uri="{BB962C8B-B14F-4D97-AF65-F5344CB8AC3E}">
        <p14:creationId xmlns:p14="http://schemas.microsoft.com/office/powerpoint/2010/main" val="467262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5946EF-250E-6344-B343-9660D8831A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KET Wahl 2021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485368-5CE1-B640-AF2C-3343977C06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/>
              <a:t>Wahlberechtigt (Kriterien für CERN)</a:t>
            </a:r>
          </a:p>
          <a:p>
            <a:pPr lvl="1"/>
            <a:r>
              <a:rPr lang="de-DE" sz="1600" dirty="0"/>
              <a:t>Fellow oder </a:t>
            </a:r>
            <a:r>
              <a:rPr lang="de-DE" sz="1600" dirty="0" err="1"/>
              <a:t>Staff</a:t>
            </a:r>
            <a:endParaRPr lang="de-DE" sz="1600" dirty="0"/>
          </a:p>
          <a:p>
            <a:pPr lvl="1"/>
            <a:r>
              <a:rPr lang="de-DE" sz="1600" dirty="0"/>
              <a:t>Deutsche Nationalität (1. oder 2. Nationalität)</a:t>
            </a:r>
          </a:p>
          <a:p>
            <a:pPr lvl="1"/>
            <a:r>
              <a:rPr lang="de-DE" sz="1600" dirty="0"/>
              <a:t>Professional </a:t>
            </a:r>
            <a:r>
              <a:rPr lang="de-DE" sz="1600" dirty="0" err="1"/>
              <a:t>Category</a:t>
            </a:r>
            <a:r>
              <a:rPr lang="de-DE" sz="1600" dirty="0"/>
              <a:t> 1, 2 oder 5A</a:t>
            </a:r>
          </a:p>
          <a:p>
            <a:pPr lvl="1"/>
            <a:r>
              <a:rPr lang="de-DE" sz="1600" dirty="0"/>
              <a:t>promoviert (aufgrund CERN </a:t>
            </a:r>
            <a:r>
              <a:rPr lang="de-DE" sz="1600" dirty="0" err="1"/>
              <a:t>personnel</a:t>
            </a:r>
            <a:r>
              <a:rPr lang="de-DE" sz="1600" dirty="0"/>
              <a:t> </a:t>
            </a:r>
            <a:r>
              <a:rPr lang="de-DE" sz="1600" dirty="0" err="1"/>
              <a:t>data</a:t>
            </a:r>
            <a:r>
              <a:rPr lang="de-DE" sz="1600" dirty="0"/>
              <a:t> </a:t>
            </a:r>
            <a:r>
              <a:rPr lang="de-DE" sz="1600" dirty="0" err="1"/>
              <a:t>base</a:t>
            </a:r>
            <a:r>
              <a:rPr lang="de-DE" sz="1600" dirty="0"/>
              <a:t> oder existierender </a:t>
            </a:r>
            <a:r>
              <a:rPr lang="de-DE" sz="1600" dirty="0" err="1"/>
              <a:t>PhD</a:t>
            </a:r>
            <a:r>
              <a:rPr lang="de-DE" sz="1600" dirty="0"/>
              <a:t> Thesis)</a:t>
            </a:r>
          </a:p>
          <a:p>
            <a:r>
              <a:rPr lang="de-DE" sz="2000" dirty="0"/>
              <a:t>Liste der Wahlberechtigen wurde erstellt</a:t>
            </a:r>
          </a:p>
          <a:p>
            <a:pPr lvl="1"/>
            <a:r>
              <a:rPr lang="de-DE" sz="1600" dirty="0"/>
              <a:t>entspricht Mitgliedern der </a:t>
            </a:r>
            <a:r>
              <a:rPr lang="de-DE" sz="1600" dirty="0" err="1"/>
              <a:t>e</a:t>
            </a:r>
            <a:r>
              <a:rPr lang="de-DE" sz="1600" dirty="0"/>
              <a:t>-groups </a:t>
            </a:r>
            <a:r>
              <a:rPr lang="de-DE" sz="1600" dirty="0" err="1"/>
              <a:t>dhep-exp-cern</a:t>
            </a:r>
            <a:r>
              <a:rPr lang="de-DE" sz="1600" dirty="0"/>
              <a:t> und </a:t>
            </a:r>
            <a:r>
              <a:rPr lang="de-DE" sz="1600" dirty="0" err="1"/>
              <a:t>dhep-theo-cern</a:t>
            </a:r>
            <a:r>
              <a:rPr lang="de-DE" sz="1600" dirty="0"/>
              <a:t> am 17. Juni</a:t>
            </a:r>
          </a:p>
          <a:p>
            <a:r>
              <a:rPr lang="de-DE" sz="2000" dirty="0"/>
              <a:t>Datenschutz erlaubt keine Weitergabe ohne Einwilligung</a:t>
            </a:r>
          </a:p>
          <a:p>
            <a:pPr lvl="1"/>
            <a:r>
              <a:rPr lang="de-DE" sz="1600" dirty="0"/>
              <a:t>alle Wahlberechtigten werden demnächst Mail zur Einwilligung erhalten</a:t>
            </a:r>
          </a:p>
          <a:p>
            <a:pPr lvl="1"/>
            <a:r>
              <a:rPr lang="de-DE" sz="1600" dirty="0"/>
              <a:t>“</a:t>
            </a:r>
            <a:r>
              <a:rPr lang="de-DE" sz="1600" dirty="0" err="1"/>
              <a:t>opt</a:t>
            </a:r>
            <a:r>
              <a:rPr lang="de-DE" sz="1600" dirty="0"/>
              <a:t>-in” über SharePoint </a:t>
            </a:r>
            <a:r>
              <a:rPr lang="de-DE" sz="1600" dirty="0" err="1"/>
              <a:t>survey</a:t>
            </a:r>
            <a:endParaRPr lang="de-DE" sz="1600" dirty="0"/>
          </a:p>
          <a:p>
            <a:r>
              <a:rPr lang="de-DE" sz="2000" dirty="0"/>
              <a:t>Durchführung der Wahl voraussichtlich im September</a:t>
            </a:r>
          </a:p>
          <a:p>
            <a:pPr lvl="1"/>
            <a:r>
              <a:rPr lang="de-DE" sz="1600" dirty="0"/>
              <a:t>elektronisches Wahlverfahren</a:t>
            </a:r>
          </a:p>
          <a:p>
            <a:r>
              <a:rPr lang="de-DE" sz="2000" dirty="0"/>
              <a:t>Konstituierung des neuen KET im November</a:t>
            </a:r>
          </a:p>
          <a:p>
            <a:pPr lvl="1"/>
            <a:r>
              <a:rPr lang="de-DE" sz="1600" dirty="0"/>
              <a:t>KET Jahresversammlung Bad Honnef 25./26. November 2021</a:t>
            </a:r>
          </a:p>
          <a:p>
            <a:pPr lvl="1"/>
            <a:endParaRPr lang="en-GB" sz="1600" dirty="0"/>
          </a:p>
          <a:p>
            <a:pPr marL="142875" indent="0">
              <a:buNone/>
            </a:pPr>
            <a:endParaRPr lang="en-US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194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BC238-757F-794A-A6DA-650F217B2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Bundestagswahl</a:t>
            </a:r>
            <a:r>
              <a:rPr lang="en-US" dirty="0"/>
              <a:t> am 26. September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67C9D-FF07-DD45-8292-A70C28853F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Eintragung ins Wählerverzeichnis ohne deutschen Wohnsitz</a:t>
            </a:r>
          </a:p>
          <a:p>
            <a:pPr lvl="1"/>
            <a:r>
              <a:rPr lang="de-DE" dirty="0"/>
              <a:t>Informationen und Antrag</a:t>
            </a:r>
          </a:p>
          <a:p>
            <a:pPr lvl="2"/>
            <a:r>
              <a:rPr lang="de-DE" dirty="0">
                <a:hlinkClick r:id="rId2"/>
              </a:rPr>
              <a:t>https://www.bundeswahlleiter.de/bundestagswahlen/2021/informationen-waehler/deutsche-im-ausland.html</a:t>
            </a:r>
            <a:endParaRPr lang="de-DE" dirty="0"/>
          </a:p>
          <a:p>
            <a:pPr lvl="1"/>
            <a:r>
              <a:rPr lang="de-DE" dirty="0"/>
              <a:t>Antrag muss an zuständige Gemeindebehörde des letzten deutschen Wohnsitzes geschickt werden (z.B. Wahlamt)</a:t>
            </a:r>
          </a:p>
          <a:p>
            <a:pPr lvl="2"/>
            <a:r>
              <a:rPr lang="de-DE" dirty="0"/>
              <a:t>Eingang bei der Behörde bis spätestens 5. September (21 Tage vor der Wahl)</a:t>
            </a:r>
          </a:p>
          <a:p>
            <a:r>
              <a:rPr lang="de-DE" dirty="0"/>
              <a:t>Wahlberechtigung</a:t>
            </a:r>
          </a:p>
          <a:p>
            <a:pPr lvl="1"/>
            <a:r>
              <a:rPr lang="de-DE" dirty="0"/>
              <a:t>mindestens 3 Monate ununterbrochener Aufenthalt in Deutschland nach Vollendung des 14. Lebensjahrs</a:t>
            </a:r>
          </a:p>
          <a:p>
            <a:pPr lvl="1"/>
            <a:r>
              <a:rPr lang="de-DE" dirty="0"/>
              <a:t>Aufenthalt liegt nicht länger als 25 Jahre zurück</a:t>
            </a:r>
          </a:p>
          <a:p>
            <a:pPr lvl="2"/>
            <a:r>
              <a:rPr lang="de-DE" sz="1800" dirty="0"/>
              <a:t>ODER</a:t>
            </a:r>
            <a:endParaRPr lang="de-DE" dirty="0"/>
          </a:p>
          <a:p>
            <a:pPr lvl="1"/>
            <a:r>
              <a:rPr lang="de-DE" dirty="0"/>
              <a:t>persönliche und unmittelbare Vertrautheit mit den politischen Verhältnissen in Deutschland und von ihnen betroffen (gesonderte Begründung erforderlich)</a:t>
            </a:r>
          </a:p>
          <a:p>
            <a:pPr lvl="2"/>
            <a:r>
              <a:rPr lang="de-DE" dirty="0"/>
              <a:t>CERN Anstellung genügt NICHT (keine Entsendung)</a:t>
            </a:r>
          </a:p>
          <a:p>
            <a:pPr lvl="2"/>
            <a:r>
              <a:rPr lang="de-DE" dirty="0"/>
              <a:t>Mögliche Gründe: regelmäßige Teilnahme an Wahlen; Immobilien- oder Kapitalbesitz </a:t>
            </a:r>
            <a:r>
              <a:rPr lang="de-DE" i="1" dirty="0"/>
              <a:t>in Deutschland;</a:t>
            </a:r>
            <a:r>
              <a:rPr lang="de-DE" dirty="0"/>
              <a:t> regelmäßige Besuche </a:t>
            </a:r>
            <a:r>
              <a:rPr lang="de-DE" i="1" dirty="0"/>
              <a:t>in Deutschland; </a:t>
            </a:r>
            <a:r>
              <a:rPr lang="de-DE" dirty="0"/>
              <a:t>Engagement in Verbänden, Parteien und sonstigen Organisationen</a:t>
            </a:r>
          </a:p>
        </p:txBody>
      </p:sp>
    </p:spTree>
    <p:extLst>
      <p:ext uri="{BB962C8B-B14F-4D97-AF65-F5344CB8AC3E}">
        <p14:creationId xmlns:p14="http://schemas.microsoft.com/office/powerpoint/2010/main" val="830576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Umtausch deutscher Führerscheine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Alte deutsche Führerscheine (vor 19.1.2013 ausgestellt) müssen </a:t>
            </a:r>
            <a:r>
              <a:rPr lang="en-GB" dirty="0"/>
              <a:t>in den </a:t>
            </a:r>
            <a:r>
              <a:rPr lang="en-GB" dirty="0" err="1"/>
              <a:t>nächsten</a:t>
            </a:r>
            <a:r>
              <a:rPr lang="en-GB" dirty="0"/>
              <a:t> Jahren in </a:t>
            </a:r>
            <a:r>
              <a:rPr lang="en-GB" dirty="0" err="1"/>
              <a:t>neue</a:t>
            </a:r>
            <a:r>
              <a:rPr lang="en-GB" dirty="0"/>
              <a:t> EU-</a:t>
            </a:r>
            <a:r>
              <a:rPr lang="en-GB" dirty="0" err="1"/>
              <a:t>konforme</a:t>
            </a:r>
            <a:r>
              <a:rPr lang="en-GB" dirty="0"/>
              <a:t> </a:t>
            </a:r>
            <a:r>
              <a:rPr lang="en-GB" dirty="0" err="1"/>
              <a:t>Führerscheine</a:t>
            </a:r>
            <a:r>
              <a:rPr lang="en-GB" dirty="0"/>
              <a:t> </a:t>
            </a:r>
            <a:r>
              <a:rPr lang="en-GB" dirty="0" err="1"/>
              <a:t>umgetauscht</a:t>
            </a:r>
            <a:r>
              <a:rPr lang="en-GB" dirty="0"/>
              <a:t> </a:t>
            </a:r>
            <a:r>
              <a:rPr lang="en-GB" dirty="0" err="1"/>
              <a:t>werden</a:t>
            </a:r>
            <a:endParaRPr lang="en-GB" dirty="0"/>
          </a:p>
          <a:p>
            <a:r>
              <a:rPr lang="en-GB" dirty="0" err="1"/>
              <a:t>Fristen</a:t>
            </a:r>
            <a:r>
              <a:rPr lang="en-GB" dirty="0"/>
              <a:t> (</a:t>
            </a:r>
            <a:r>
              <a:rPr lang="en-GB" dirty="0" err="1"/>
              <a:t>siehe</a:t>
            </a:r>
            <a:r>
              <a:rPr lang="en-GB" dirty="0"/>
              <a:t> </a:t>
            </a:r>
            <a:r>
              <a:rPr lang="en-GB" dirty="0">
                <a:hlinkClick r:id="rId3"/>
              </a:rPr>
              <a:t>ADAC website</a:t>
            </a:r>
            <a:r>
              <a:rPr lang="en-GB" dirty="0"/>
              <a:t>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Umtausch</a:t>
            </a:r>
            <a:r>
              <a:rPr lang="en-GB" dirty="0"/>
              <a:t> </a:t>
            </a:r>
            <a:r>
              <a:rPr lang="en-GB" dirty="0" err="1"/>
              <a:t>bei</a:t>
            </a:r>
            <a:r>
              <a:rPr lang="en-GB" dirty="0"/>
              <a:t> </a:t>
            </a:r>
            <a:r>
              <a:rPr lang="en-GB" dirty="0" err="1"/>
              <a:t>deutschem</a:t>
            </a:r>
            <a:r>
              <a:rPr lang="en-GB" dirty="0"/>
              <a:t> </a:t>
            </a:r>
            <a:r>
              <a:rPr lang="en-GB" dirty="0" err="1"/>
              <a:t>Wohnsitz</a:t>
            </a:r>
            <a:endParaRPr lang="en-GB" dirty="0"/>
          </a:p>
          <a:p>
            <a:pPr lvl="1"/>
            <a:r>
              <a:rPr lang="en-GB" dirty="0" err="1"/>
              <a:t>Führerscheinstelle</a:t>
            </a:r>
            <a:r>
              <a:rPr lang="en-GB" dirty="0"/>
              <a:t> des </a:t>
            </a:r>
            <a:r>
              <a:rPr lang="en-GB" dirty="0" err="1"/>
              <a:t>Wohnorts</a:t>
            </a:r>
            <a:endParaRPr lang="en-GB" dirty="0"/>
          </a:p>
          <a:p>
            <a:r>
              <a:rPr lang="en-GB" dirty="0" err="1"/>
              <a:t>Umtausch</a:t>
            </a:r>
            <a:r>
              <a:rPr lang="en-GB" dirty="0"/>
              <a:t> </a:t>
            </a:r>
            <a:r>
              <a:rPr lang="en-GB" dirty="0" err="1"/>
              <a:t>ohne</a:t>
            </a:r>
            <a:r>
              <a:rPr lang="en-GB" dirty="0"/>
              <a:t> </a:t>
            </a:r>
            <a:r>
              <a:rPr lang="en-GB" dirty="0" err="1"/>
              <a:t>deutschen</a:t>
            </a:r>
            <a:r>
              <a:rPr lang="en-GB" dirty="0"/>
              <a:t> </a:t>
            </a:r>
            <a:r>
              <a:rPr lang="en-GB" dirty="0" err="1"/>
              <a:t>Wohnsitz</a:t>
            </a:r>
            <a:endParaRPr lang="en-GB" dirty="0"/>
          </a:p>
          <a:p>
            <a:pPr lvl="1"/>
            <a:r>
              <a:rPr lang="en-GB" dirty="0" err="1">
                <a:sym typeface="Wingdings" pitchFamily="2" charset="2"/>
              </a:rPr>
              <a:t>mit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 err="1">
                <a:sym typeface="Wingdings" pitchFamily="2" charset="2"/>
              </a:rPr>
              <a:t>Wohnsitz</a:t>
            </a:r>
            <a:r>
              <a:rPr lang="en-GB" dirty="0">
                <a:sym typeface="Wingdings" pitchFamily="2" charset="2"/>
              </a:rPr>
              <a:t> in EU/EWR  </a:t>
            </a:r>
            <a:r>
              <a:rPr lang="en-GB" dirty="0" err="1">
                <a:sym typeface="Wingdings" pitchFamily="2" charset="2"/>
              </a:rPr>
              <a:t>Umtausch</a:t>
            </a:r>
            <a:r>
              <a:rPr lang="en-GB" dirty="0">
                <a:sym typeface="Wingdings" pitchFamily="2" charset="2"/>
              </a:rPr>
              <a:t> in </a:t>
            </a:r>
            <a:r>
              <a:rPr lang="en-GB" dirty="0" err="1">
                <a:sym typeface="Wingdings" pitchFamily="2" charset="2"/>
              </a:rPr>
              <a:t>Führerschein</a:t>
            </a:r>
            <a:r>
              <a:rPr lang="en-GB" dirty="0">
                <a:sym typeface="Wingdings" pitchFamily="2" charset="2"/>
              </a:rPr>
              <a:t> des </a:t>
            </a:r>
            <a:r>
              <a:rPr lang="en-GB" dirty="0" err="1">
                <a:sym typeface="Wingdings" pitchFamily="2" charset="2"/>
              </a:rPr>
              <a:t>jeweiligen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 err="1">
                <a:sym typeface="Wingdings" pitchFamily="2" charset="2"/>
              </a:rPr>
              <a:t>Landes</a:t>
            </a:r>
            <a:endParaRPr lang="en-GB" dirty="0">
              <a:sym typeface="Wingdings" pitchFamily="2" charset="2"/>
            </a:endParaRPr>
          </a:p>
          <a:p>
            <a:pPr lvl="2"/>
            <a:r>
              <a:rPr lang="en-GB" dirty="0" err="1">
                <a:sym typeface="Wingdings" pitchFamily="2" charset="2"/>
              </a:rPr>
              <a:t>bisher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 err="1">
                <a:sym typeface="Wingdings" pitchFamily="2" charset="2"/>
              </a:rPr>
              <a:t>keine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 err="1">
                <a:sym typeface="Wingdings" pitchFamily="2" charset="2"/>
              </a:rPr>
              <a:t>Verpflichtung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 err="1">
                <a:sym typeface="Wingdings" pitchFamily="2" charset="2"/>
              </a:rPr>
              <a:t>zum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 err="1">
                <a:sym typeface="Wingdings" pitchFamily="2" charset="2"/>
              </a:rPr>
              <a:t>Umtausch</a:t>
            </a:r>
            <a:r>
              <a:rPr lang="en-GB" dirty="0">
                <a:sym typeface="Wingdings" pitchFamily="2" charset="2"/>
              </a:rPr>
              <a:t> in </a:t>
            </a:r>
            <a:r>
              <a:rPr lang="en-GB" dirty="0" err="1">
                <a:sym typeface="Wingdings" pitchFamily="2" charset="2"/>
              </a:rPr>
              <a:t>Frankreich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 err="1">
                <a:sym typeface="Wingdings" pitchFamily="2" charset="2"/>
              </a:rPr>
              <a:t>oder</a:t>
            </a:r>
            <a:r>
              <a:rPr lang="en-GB" dirty="0">
                <a:sym typeface="Wingdings" pitchFamily="2" charset="2"/>
              </a:rPr>
              <a:t> der Schweiz, </a:t>
            </a:r>
            <a:r>
              <a:rPr lang="en-GB" dirty="0" err="1">
                <a:sym typeface="Wingdings" pitchFamily="2" charset="2"/>
              </a:rPr>
              <a:t>wird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 err="1">
                <a:sym typeface="Wingdings" pitchFamily="2" charset="2"/>
              </a:rPr>
              <a:t>aber</a:t>
            </a:r>
            <a:r>
              <a:rPr lang="en-GB" dirty="0">
                <a:sym typeface="Wingdings" pitchFamily="2" charset="2"/>
              </a:rPr>
              <a:t> nun </a:t>
            </a:r>
            <a:r>
              <a:rPr lang="en-GB" dirty="0" err="1">
                <a:sym typeface="Wingdings" pitchFamily="2" charset="2"/>
              </a:rPr>
              <a:t>notwendig</a:t>
            </a:r>
            <a:endParaRPr lang="en-GB" dirty="0">
              <a:sym typeface="Wingdings" pitchFamily="2" charset="2"/>
            </a:endParaRPr>
          </a:p>
          <a:p>
            <a:pPr lvl="2"/>
            <a:r>
              <a:rPr lang="en-GB" dirty="0" err="1">
                <a:sym typeface="Wingdings" pitchFamily="2" charset="2"/>
              </a:rPr>
              <a:t>Frankreich</a:t>
            </a:r>
            <a:r>
              <a:rPr lang="en-GB" dirty="0">
                <a:sym typeface="Wingdings" pitchFamily="2" charset="2"/>
              </a:rPr>
              <a:t>: </a:t>
            </a:r>
            <a:r>
              <a:rPr lang="en-GB" dirty="0">
                <a:sym typeface="Wingdings" pitchFamily="2" charset="2"/>
                <a:hlinkClick r:id="rId4"/>
              </a:rPr>
              <a:t>https://www.service-public.fr/particuliers/vosdroits/F1758</a:t>
            </a:r>
            <a:endParaRPr lang="en-GB" dirty="0">
              <a:sym typeface="Wingdings" pitchFamily="2" charset="2"/>
            </a:endParaRPr>
          </a:p>
          <a:p>
            <a:pPr lvl="2"/>
            <a:r>
              <a:rPr lang="en-GB" dirty="0">
                <a:sym typeface="Wingdings" pitchFamily="2" charset="2"/>
              </a:rPr>
              <a:t>Schweiz: </a:t>
            </a:r>
            <a:r>
              <a:rPr lang="en-GB" dirty="0">
                <a:sym typeface="Wingdings" pitchFamily="2" charset="2"/>
                <a:hlinkClick r:id="rId5"/>
              </a:rPr>
              <a:t>https://strassenverkehrsaemter.ch/</a:t>
            </a:r>
            <a:endParaRPr lang="en-GB" dirty="0">
              <a:sym typeface="Wingdings" pitchFamily="2" charset="2"/>
            </a:endParaRPr>
          </a:p>
          <a:p>
            <a:pPr marL="647700" lvl="2" indent="0">
              <a:buNone/>
            </a:pPr>
            <a:endParaRPr lang="en-GB" dirty="0"/>
          </a:p>
          <a:p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C55335-9BF1-6B40-8D31-990BDF5E99F6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0" b="50000"/>
          <a:stretch/>
        </p:blipFill>
        <p:spPr>
          <a:xfrm>
            <a:off x="268645" y="2411685"/>
            <a:ext cx="4753272" cy="17281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B2BBE0-9AEF-8D43-840A-EB1A10D4D6E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70" b="28092"/>
          <a:stretch/>
        </p:blipFill>
        <p:spPr>
          <a:xfrm>
            <a:off x="5102540" y="2411685"/>
            <a:ext cx="4771710" cy="2592288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DCB1636-25AE-F849-842A-EBBA8F4054E6}"/>
              </a:ext>
            </a:extLst>
          </p:cNvPr>
          <p:cNvGrpSpPr/>
          <p:nvPr/>
        </p:nvGrpSpPr>
        <p:grpSpPr>
          <a:xfrm>
            <a:off x="3168104" y="3078000"/>
            <a:ext cx="1209056" cy="144000"/>
            <a:chOff x="3168104" y="3096000"/>
            <a:chExt cx="1209056" cy="144000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9001D10F-6ECA-9C46-BC26-76BA68FAAD7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960192" y="3168000"/>
              <a:ext cx="416968" cy="0"/>
            </a:xfrm>
            <a:prstGeom prst="straightConnector1">
              <a:avLst/>
            </a:prstGeom>
            <a:solidFill>
              <a:srgbClr val="00B8FF"/>
            </a:solidFill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342029D-B5D7-1E46-922C-9E7D390D06D4}"/>
                </a:ext>
              </a:extLst>
            </p:cNvPr>
            <p:cNvSpPr/>
            <p:nvPr/>
          </p:nvSpPr>
          <p:spPr bwMode="auto">
            <a:xfrm>
              <a:off x="3168104" y="3096000"/>
              <a:ext cx="676454" cy="144000"/>
            </a:xfrm>
            <a:prstGeom prst="rect">
              <a:avLst/>
            </a:prstGeom>
            <a:noFill/>
            <a:ln w="222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72359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6038"/>
            <a:ext cx="10080625" cy="912812"/>
          </a:xfrm>
        </p:spPr>
        <p:txBody>
          <a:bodyPr/>
          <a:lstStyle/>
          <a:p>
            <a:r>
              <a:rPr lang="de-DE" dirty="0"/>
              <a:t>Anteil der deutschen </a:t>
            </a:r>
            <a:r>
              <a:rPr lang="de-DE" dirty="0" err="1"/>
              <a:t>Staff</a:t>
            </a:r>
            <a:r>
              <a:rPr lang="de-DE" dirty="0"/>
              <a:t>, Fellows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000" dirty="0"/>
              <a:t>Anteil der deutschen </a:t>
            </a:r>
            <a:r>
              <a:rPr lang="de-DE" sz="2000" dirty="0" err="1"/>
              <a:t>Staff</a:t>
            </a:r>
            <a:r>
              <a:rPr lang="de-DE" sz="2000" dirty="0"/>
              <a:t> seit Jahren stagnierend bei &lt; 7%</a:t>
            </a:r>
          </a:p>
          <a:p>
            <a:pPr lvl="1"/>
            <a:r>
              <a:rPr lang="de-DE" sz="1800" dirty="0"/>
              <a:t>keine sichtbare Änderung des Trends</a:t>
            </a:r>
          </a:p>
          <a:p>
            <a:r>
              <a:rPr lang="de-DE" sz="2000" dirty="0"/>
              <a:t>Seit 2018 auch Rückgang bei Fellows auf &lt; 10% (2019: 6.8%)</a:t>
            </a:r>
          </a:p>
          <a:p>
            <a:pPr lvl="1"/>
            <a:r>
              <a:rPr lang="de-DE" sz="1800" dirty="0"/>
              <a:t>leichte Erholung in 2020: 8.0%</a:t>
            </a:r>
          </a:p>
          <a:p>
            <a:r>
              <a:rPr lang="de-DE" sz="2000" dirty="0"/>
              <a:t>Zum Vergleich: Deutscher Anteil am CERN-Budget 2020 = 20.80%</a:t>
            </a:r>
          </a:p>
          <a:p>
            <a:pPr lvl="1"/>
            <a:endParaRPr lang="de-DE" dirty="0"/>
          </a:p>
          <a:p>
            <a:endParaRPr lang="de-DE" dirty="0"/>
          </a:p>
          <a:p>
            <a:pPr lvl="1"/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2BCFE5-B55C-7145-B879-DFEB181476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562" y="3387865"/>
            <a:ext cx="4832943" cy="3632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9614EE-3957-A346-B8F9-05B2B134FD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80119" y="3387865"/>
            <a:ext cx="4832943" cy="3632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C481297-9D92-3A45-9F8D-BA1091BE281B}"/>
              </a:ext>
            </a:extLst>
          </p:cNvPr>
          <p:cNvSpPr/>
          <p:nvPr/>
        </p:nvSpPr>
        <p:spPr bwMode="auto">
          <a:xfrm>
            <a:off x="1046868" y="4251961"/>
            <a:ext cx="972000" cy="150704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11A43D1-342D-B44D-91C2-C3A2B69441B9}"/>
              </a:ext>
            </a:extLst>
          </p:cNvPr>
          <p:cNvSpPr/>
          <p:nvPr/>
        </p:nvSpPr>
        <p:spPr bwMode="auto">
          <a:xfrm>
            <a:off x="6876000" y="4302000"/>
            <a:ext cx="1008112" cy="146459"/>
          </a:xfrm>
          <a:prstGeom prst="rect">
            <a:avLst/>
          </a:prstGeom>
          <a:noFill/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B21BFDC-DC3C-7D44-93CE-B6124FD905F4}"/>
              </a:ext>
            </a:extLst>
          </p:cNvPr>
          <p:cNvCxnSpPr>
            <a:cxnSpLocks/>
          </p:cNvCxnSpPr>
          <p:nvPr/>
        </p:nvCxnSpPr>
        <p:spPr bwMode="auto">
          <a:xfrm flipV="1">
            <a:off x="4579505" y="5610318"/>
            <a:ext cx="186865" cy="473807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063F4945-CA73-5446-A11C-3D833E65BE8F}"/>
              </a:ext>
            </a:extLst>
          </p:cNvPr>
          <p:cNvSpPr>
            <a:spLocks noChangeAspect="1"/>
          </p:cNvSpPr>
          <p:nvPr/>
        </p:nvSpPr>
        <p:spPr bwMode="auto">
          <a:xfrm>
            <a:off x="4679734" y="5250642"/>
            <a:ext cx="327746" cy="327782"/>
          </a:xfrm>
          <a:prstGeom prst="ellipse">
            <a:avLst/>
          </a:prstGeom>
          <a:noFill/>
          <a:ln w="47625" cap="flat" cmpd="sng" algn="ctr">
            <a:solidFill>
              <a:srgbClr val="FF0000">
                <a:alpha val="50336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F26BF4-99D4-DE45-928A-90B0E2AE0DDF}"/>
              </a:ext>
            </a:extLst>
          </p:cNvPr>
          <p:cNvSpPr txBox="1"/>
          <p:nvPr/>
        </p:nvSpPr>
        <p:spPr>
          <a:xfrm>
            <a:off x="4220405" y="6084125"/>
            <a:ext cx="71820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6.7%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7EBFA33-AB42-0F4E-9A62-6D746BA4753D}"/>
              </a:ext>
            </a:extLst>
          </p:cNvPr>
          <p:cNvCxnSpPr>
            <a:cxnSpLocks/>
          </p:cNvCxnSpPr>
          <p:nvPr/>
        </p:nvCxnSpPr>
        <p:spPr bwMode="auto">
          <a:xfrm flipV="1">
            <a:off x="9372654" y="6242657"/>
            <a:ext cx="288032" cy="266844"/>
          </a:xfrm>
          <a:prstGeom prst="straightConnector1">
            <a:avLst/>
          </a:prstGeom>
          <a:solidFill>
            <a:srgbClr val="00B8FF"/>
          </a:soli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4C0B016D-9B4A-A547-9FA9-201D630ECBD8}"/>
              </a:ext>
            </a:extLst>
          </p:cNvPr>
          <p:cNvSpPr>
            <a:spLocks noChangeAspect="1"/>
          </p:cNvSpPr>
          <p:nvPr/>
        </p:nvSpPr>
        <p:spPr bwMode="auto">
          <a:xfrm>
            <a:off x="9576816" y="5868069"/>
            <a:ext cx="327746" cy="327782"/>
          </a:xfrm>
          <a:prstGeom prst="ellipse">
            <a:avLst/>
          </a:prstGeom>
          <a:noFill/>
          <a:ln w="47625" cap="flat" cmpd="sng" algn="ctr">
            <a:solidFill>
              <a:srgbClr val="FF0000">
                <a:alpha val="50117"/>
              </a:srgbClr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9F7E479-D801-B242-806B-7EDBE3D5BDD1}"/>
              </a:ext>
            </a:extLst>
          </p:cNvPr>
          <p:cNvSpPr txBox="1"/>
          <p:nvPr/>
        </p:nvSpPr>
        <p:spPr>
          <a:xfrm>
            <a:off x="8751724" y="6411907"/>
            <a:ext cx="718201" cy="327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8.0%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D1D502-8C6D-884C-B6A7-DAC0B62781C4}"/>
              </a:ext>
            </a:extLst>
          </p:cNvPr>
          <p:cNvSpPr txBox="1"/>
          <p:nvPr/>
        </p:nvSpPr>
        <p:spPr>
          <a:xfrm>
            <a:off x="3913899" y="7064455"/>
            <a:ext cx="2186817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solidFill>
                  <a:srgbClr val="000000"/>
                </a:solidFill>
              </a:rPr>
              <a:t>Quelle: Annual Personnel Statistics Reports</a:t>
            </a:r>
            <a:endParaRPr lang="en-US" sz="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888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0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0000FF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75941</TotalTime>
  <Words>1673</Words>
  <Application>Microsoft Macintosh PowerPoint</Application>
  <PresentationFormat>Custom</PresentationFormat>
  <Paragraphs>218</Paragraphs>
  <Slides>17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Luxi Sans</vt:lpstr>
      <vt:lpstr>Times New Roman</vt:lpstr>
      <vt:lpstr>Arial</vt:lpstr>
      <vt:lpstr>Office Theme</vt:lpstr>
      <vt:lpstr>Vollversammlung der deutschen CERN-Mitarbeitenden</vt:lpstr>
      <vt:lpstr>DAC Komitee</vt:lpstr>
      <vt:lpstr>DAC Website</vt:lpstr>
      <vt:lpstr>DAC Veranstaltungen</vt:lpstr>
      <vt:lpstr>KET Wahl 2021</vt:lpstr>
      <vt:lpstr>KET Wahl 2021</vt:lpstr>
      <vt:lpstr>Bundestagswahl am 26. September</vt:lpstr>
      <vt:lpstr>Umtausch deutscher Führerscheine</vt:lpstr>
      <vt:lpstr>Anteil der deutschen Staff, Fellows I</vt:lpstr>
      <vt:lpstr>Anteil der deutschen Staff, Fellows II</vt:lpstr>
      <vt:lpstr>Status Gentner-Programm I</vt:lpstr>
      <vt:lpstr>Status Gentner-Programm II</vt:lpstr>
      <vt:lpstr>Status Gentner-Programm III</vt:lpstr>
      <vt:lpstr>Baden-Württemberg Programm für Technical Students</vt:lpstr>
      <vt:lpstr>Anzahl der deutschen Bewerbungen I</vt:lpstr>
      <vt:lpstr>Anzahl der deutschen Bewerbungen II</vt:lpstr>
      <vt:lpstr>DE Working Group 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1384</cp:revision>
  <cp:lastPrinted>2018-06-13T10:47:44Z</cp:lastPrinted>
  <dcterms:created xsi:type="dcterms:W3CDTF">2003-03-07T08:03:06Z</dcterms:created>
  <dcterms:modified xsi:type="dcterms:W3CDTF">2021-06-21T10:33:17Z</dcterms:modified>
</cp:coreProperties>
</file>