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69" r:id="rId6"/>
    <p:sldId id="272" r:id="rId7"/>
    <p:sldId id="271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8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9D07D-AEBC-498E-A387-C3CA5333E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205BE5-A491-445F-9853-2C1DA838B4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746DC-F59B-42DC-9C13-A65790FDA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3420D-252B-4F92-A057-C557934CB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37FCA-FCDA-4BDB-A80D-5F78A9355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0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8645-C896-405E-9109-5C809AE93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1AB6C-99E6-4182-B3E2-C85E68827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32F42-EAEA-4435-852B-949B550BD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382CC-B13C-42B9-B2F6-398AE9D1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75050-C12B-433A-A23E-49E0BE5E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01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D10BBB-AD7F-436D-B91B-EF1649F660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316DFA-ECBB-4D80-AC6B-F99B9354A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B5186-B18F-49AE-A018-4977E3D37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9E187-C760-4150-8124-28547E3C5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978A5-4347-46D3-8DE9-98465CF5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FF4EA-1932-4576-BBAB-E4A008253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4F84D-1C6D-4403-A91B-3A68CAB08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8AF2A-7881-4D47-BEE2-3B2CDB07C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326C1-618D-4F94-B7A0-7C07FD95C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9EF1A-1830-4D8C-AB3C-267E3638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3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B4749-DAAB-43E4-9A8F-1D19BAA24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BD4B8-C0B4-40D3-B32E-D65F6E45C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9E9F1-7B69-473A-89C0-FA28D944C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805A4-9248-4F03-A844-FDF17F3B2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1FD9A-46C6-45DF-80DD-C4652058B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9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39C88-7456-4460-8432-D81A7B17C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EB5D9-6F70-40A8-B5C5-8696F9CA1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60AFF7-3C39-4014-89CE-F160C5AFD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4965D-9696-4672-AFC3-C354F1FE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7EAF5-BA64-4D1D-8B0F-06BCD349C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4497AD-9262-4D01-AAA5-83F3122A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17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D52C0-AEA3-4C74-AAE3-AF729ED7A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47033-60C3-4199-AFA7-EF9FACFA5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265FF-843D-4EA3-8307-489EDFB51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745028-3DD4-4269-8A44-C14706514C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A7131C-4436-4161-9730-F73732E3D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DD5A61-7F50-4987-8076-723C30D82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071F93-611F-49F8-B748-92E2ADE29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9E1AB-6914-4638-941F-4711083BE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1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793B4-F369-4489-BE4C-9B8002DED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CB2EA0-0DFB-4CE5-9F33-D13D8F05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3CBFFF-68A1-49E0-8178-E94F4A369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2014F-5E91-4D44-B379-DAEF8A16D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E3D8DE-6F6E-4480-BADE-1FF1B7808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5A729-126F-49DA-AAF8-13D85A1E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60F72-41A7-45BE-900C-8E321241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29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35C5A-E054-4961-9D08-51210FCFD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71E0A-6BFE-4EBB-9AFB-F5436A17C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303F3-B5BD-407F-BC02-74E978B8C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36651-870B-48A4-AA44-7EBBE1DB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842A3-73D2-499C-86CA-C3B8B706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BFAC1-C10D-4B89-8FE9-8E66D5D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7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657E-12D3-4832-9173-3472F5F45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D25135-2F5D-4786-9C69-11E860DD14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2E91C-9A6E-42F8-B343-2B5926AEF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B7047B-64EA-4DCF-8636-4541D9974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60705-DAB4-4C3C-A48C-A1B8C48D7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B9A96-16AD-40A9-B2AF-B81521CB1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93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63DBA6-0B1D-448E-86A4-0690D9277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135EC-428F-4924-BE7B-A67457F67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624E1-D0DB-48A0-B81C-60BDC6EC2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C73D8-BAC9-4DD5-B14C-A8A3A00123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4924E-71AB-44AE-8489-33C0E97F4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73703-3FFF-41AF-A597-37B398981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4BB3A-E47E-49F2-9CA8-6E9E052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1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093E4-66BE-47BD-9EA6-11D0E6E3B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016000"/>
            <a:ext cx="9144000" cy="2387600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 Review  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4619D3-6AE9-44FB-822E-6DA589EBFE6B}"/>
              </a:ext>
            </a:extLst>
          </p:cNvPr>
          <p:cNvSpPr/>
          <p:nvPr/>
        </p:nvSpPr>
        <p:spPr>
          <a:xfrm>
            <a:off x="1047750" y="1568827"/>
            <a:ext cx="100965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u="sng" dirty="0"/>
              <a:t>REVIEWERS :</a:t>
            </a:r>
            <a:r>
              <a:rPr lang="en-GB" sz="3200" dirty="0"/>
              <a:t> Deepa Angal-Kalinin (CI), Ralph Assmann (DESY), Günther Dissertori (ETHZ, Chair), Andrew Hutton (JLAB), Kazuro Furukawa (KEK), Marc Ross (SLAC), John Seeman (SLAC)</a:t>
            </a:r>
          </a:p>
          <a:p>
            <a:pPr algn="ctr"/>
            <a:r>
              <a:rPr lang="en-GB" sz="3200" i="1" dirty="0"/>
              <a:t>official release by end of this week </a:t>
            </a:r>
          </a:p>
          <a:p>
            <a:endParaRPr lang="en-GB" sz="3200" dirty="0"/>
          </a:p>
          <a:p>
            <a:pPr algn="ctr"/>
            <a:r>
              <a:rPr lang="en-GB" sz="3200" dirty="0"/>
              <a:t>Michael Benedikt, Paolo Craievich</a:t>
            </a:r>
            <a:r>
              <a:rPr lang="en-GB" sz="3200"/>
              <a:t>, </a:t>
            </a:r>
            <a:endParaRPr lang="en-GB" sz="3200" dirty="0"/>
          </a:p>
          <a:p>
            <a:pPr algn="ctr"/>
            <a:r>
              <a:rPr lang="en-GB" sz="3200" dirty="0"/>
              <a:t>Frank Zimmermann, </a:t>
            </a:r>
          </a:p>
          <a:p>
            <a:pPr algn="ctr"/>
            <a:r>
              <a:rPr lang="en-GB" sz="3200" dirty="0"/>
              <a:t>FCC-</a:t>
            </a:r>
            <a:r>
              <a:rPr lang="en-GB" sz="3200" dirty="0" err="1"/>
              <a:t>ee</a:t>
            </a:r>
            <a:r>
              <a:rPr lang="en-GB" sz="3200" dirty="0"/>
              <a:t> injector working group, 17 June 2021</a:t>
            </a:r>
          </a:p>
        </p:txBody>
      </p:sp>
    </p:spTree>
    <p:extLst>
      <p:ext uri="{BB962C8B-B14F-4D97-AF65-F5344CB8AC3E}">
        <p14:creationId xmlns:p14="http://schemas.microsoft.com/office/powerpoint/2010/main" val="49841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609B6B-BBCD-4524-A835-71186D408AB6}"/>
              </a:ext>
            </a:extLst>
          </p:cNvPr>
          <p:cNvSpPr txBox="1">
            <a:spLocks/>
          </p:cNvSpPr>
          <p:nvPr/>
        </p:nvSpPr>
        <p:spPr>
          <a:xfrm>
            <a:off x="457200" y="-5080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general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9DE167C-DEF0-40C3-8DB4-E9A015BEF955}"/>
                  </a:ext>
                </a:extLst>
              </p:cNvPr>
              <p:cNvSpPr/>
              <p:nvPr/>
            </p:nvSpPr>
            <p:spPr>
              <a:xfrm>
                <a:off x="457200" y="653849"/>
                <a:ext cx="11830050" cy="24468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Charge control to the percent level or better is </a:t>
                </a:r>
                <a:r>
                  <a:rPr kumimoji="0" lang="en-GB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critica</a:t>
                </a:r>
                <a:r>
                  <a:rPr lang="en-GB" sz="2400" b="1" dirty="0">
                    <a:solidFill>
                      <a:srgbClr val="FF0000"/>
                    </a:solidFill>
                    <a:latin typeface="Calibri" panose="020F0502020204030204"/>
                  </a:rPr>
                  <a:t>l.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400" dirty="0">
                    <a:latin typeface="Calibri" panose="020F0502020204030204"/>
                  </a:rPr>
                  <a:t>Tolerances 5% (Z) and 3% (W, ZH, top) expected. </a:t>
                </a:r>
                <a:endParaRPr lang="en-GB" sz="2400" b="1" dirty="0">
                  <a:solidFill>
                    <a:srgbClr val="00B050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400" b="1" dirty="0">
                    <a:solidFill>
                      <a:srgbClr val="FF0000"/>
                    </a:solidFill>
                    <a:latin typeface="Calibri" panose="020F0502020204030204"/>
                  </a:rPr>
                  <a:t>What are the imbalance tolerances including errors? </a:t>
                </a:r>
                <a:r>
                  <a:rPr lang="en-GB" sz="2400" dirty="0">
                    <a:latin typeface="Calibri" panose="020F0502020204030204"/>
                  </a:rPr>
                  <a:t>Review commented suggested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>
                    <a:latin typeface="Calibri" panose="020F0502020204030204"/>
                  </a:rPr>
                  <a:t>1%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What are the implications for operation and diagnostics etc.?</a:t>
                </a:r>
              </a:p>
              <a:p>
                <a:pPr lvl="0">
                  <a:defRPr/>
                </a:pPr>
                <a:r>
                  <a:rPr lang="en-GB" sz="900" dirty="0">
                    <a:solidFill>
                      <a:prstClr val="black"/>
                    </a:solidFill>
                  </a:rPr>
                  <a:t> </a:t>
                </a:r>
              </a:p>
              <a:p>
                <a:pPr lvl="0">
                  <a:defRPr/>
                </a:pPr>
                <a:r>
                  <a:rPr lang="en-GB" sz="2400" dirty="0">
                    <a:solidFill>
                      <a:prstClr val="black"/>
                    </a:solidFill>
                  </a:rPr>
                  <a:t>The RF frequency of the main </a:t>
                </a:r>
                <a:r>
                  <a:rPr lang="en-GB" sz="2400" dirty="0" err="1">
                    <a:solidFill>
                      <a:prstClr val="black"/>
                    </a:solidFill>
                  </a:rPr>
                  <a:t>linac</a:t>
                </a:r>
                <a:r>
                  <a:rPr lang="en-GB" sz="2400" dirty="0">
                    <a:solidFill>
                      <a:prstClr val="black"/>
                    </a:solidFill>
                  </a:rPr>
                  <a:t> could be changed to facilitate the synchronization to the booster/storage rings. </a:t>
                </a: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9DE167C-DEF0-40C3-8DB4-E9A015BEF9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53849"/>
                <a:ext cx="11830050" cy="2446824"/>
              </a:xfrm>
              <a:prstGeom prst="rect">
                <a:avLst/>
              </a:prstGeom>
              <a:blipFill>
                <a:blip r:embed="rId2"/>
                <a:stretch>
                  <a:fillRect l="-773" t="-1990" b="-44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6EDB3CA5-1A65-45A8-B844-21D3D5192E16}"/>
              </a:ext>
            </a:extLst>
          </p:cNvPr>
          <p:cNvSpPr/>
          <p:nvPr/>
        </p:nvSpPr>
        <p:spPr>
          <a:xfrm>
            <a:off x="457200" y="3971673"/>
            <a:ext cx="118300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Many different 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injector layouts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were shown in the review that have been worked on over that past year. Results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to end simulations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various options were not presented to the committee for assessing the achievable performances of those schemes.</a:t>
            </a:r>
          </a:p>
          <a:p>
            <a:pPr lvl="0">
              <a:defRPr/>
            </a:pPr>
            <a:r>
              <a:rPr lang="en-GB" sz="2400" dirty="0">
                <a:solidFill>
                  <a:prstClr val="black"/>
                </a:solidFill>
              </a:rPr>
              <a:t>If the electrons need to be damped in the damping ring as well as the positrons, then the injector complex and overall operating modes become more complicated.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Recommendation: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methodology for a cost comparison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contrast the various injector layouts.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DD2BAB-29B5-4251-A091-BCF84EAA7472}"/>
              </a:ext>
            </a:extLst>
          </p:cNvPr>
          <p:cNvSpPr txBox="1">
            <a:spLocks/>
          </p:cNvSpPr>
          <p:nvPr/>
        </p:nvSpPr>
        <p:spPr>
          <a:xfrm>
            <a:off x="457200" y="330889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70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9806352-1F92-4B4A-A8AE-956F469C926D}"/>
                  </a:ext>
                </a:extLst>
              </p:cNvPr>
              <p:cNvSpPr/>
              <p:nvPr/>
            </p:nvSpPr>
            <p:spPr>
              <a:xfrm>
                <a:off x="293688" y="1170704"/>
                <a:ext cx="11401425" cy="4278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hybrid positron target complex predicts a very high increase in the </a:t>
                </a: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positron yield, to a value way beyond what was achieved in previous facilities.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</a:t>
                </a: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tumbling (trolling) positron target used at the SLC worked quite well with a long lifetime (~</a:t>
                </a:r>
                <a14:m>
                  <m:oMath xmlns:m="http://schemas.openxmlformats.org/officeDocument/2006/math">
                    <m:r>
                      <a:rPr kumimoji="0" lang="en-GB" sz="2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𝒇</m:t>
                    </m:r>
                  </m:oMath>
                </a14:m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ew years). Its vacuum aspects with no rotating vacuum seals proved to be a sound principle</a:t>
                </a: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 Further investigation of this design is suggested.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Recommendation:</a:t>
                </a: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project should perform an</a:t>
                </a: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in-depth technical review of the realistically achievable positron yield,</a:t>
                </a: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taking into account the yields achieved in existing facilities and explaining the factors contributing to the predicted gain in yield for the FCC-</a:t>
                </a:r>
                <a:r>
                  <a:rPr kumimoji="0" lang="en-GB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ee</a:t>
                </a: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9806352-1F92-4B4A-A8AE-956F469C9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8" y="1170704"/>
                <a:ext cx="11401425" cy="4278094"/>
              </a:xfrm>
              <a:prstGeom prst="rect">
                <a:avLst/>
              </a:prstGeom>
              <a:blipFill>
                <a:blip r:embed="rId2"/>
                <a:stretch>
                  <a:fillRect l="-802" t="-1140" r="-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7343DF74-87F9-4C3C-BE47-3273BEFAD4E7}"/>
              </a:ext>
            </a:extLst>
          </p:cNvPr>
          <p:cNvSpPr txBox="1">
            <a:spLocks/>
          </p:cNvSpPr>
          <p:nvPr/>
        </p:nvSpPr>
        <p:spPr>
          <a:xfrm>
            <a:off x="39528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+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source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82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DC83-A0BD-4BD7-BD60-1184CC31C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-389932"/>
            <a:ext cx="10515600" cy="1325563"/>
          </a:xfrm>
        </p:spPr>
        <p:txBody>
          <a:bodyPr/>
          <a:lstStyle/>
          <a:p>
            <a:r>
              <a:rPr lang="en-US" dirty="0" err="1"/>
              <a:t>multibunch</a:t>
            </a:r>
            <a:r>
              <a:rPr lang="en-US" dirty="0"/>
              <a:t> operation mode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C0A1CF-4852-4010-820D-A8793AB63B33}"/>
              </a:ext>
            </a:extLst>
          </p:cNvPr>
          <p:cNvSpPr/>
          <p:nvPr/>
        </p:nvSpPr>
        <p:spPr>
          <a:xfrm>
            <a:off x="395287" y="767215"/>
            <a:ext cx="1183005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With multi-bunch injection operation of more than two bunches, the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(s) must be un-</a:t>
            </a:r>
            <a:r>
              <a:rPr lang="en-GB" sz="2400" b="1" dirty="0" err="1">
                <a:solidFill>
                  <a:srgbClr val="FF0000"/>
                </a:solidFill>
              </a:rPr>
              <a:t>SLEDed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to keep the energies of the injected bunches equal due to longitudinal loading. </a:t>
            </a:r>
            <a:r>
              <a:rPr lang="en-GB" sz="2400" b="1" dirty="0">
                <a:solidFill>
                  <a:srgbClr val="FF0000"/>
                </a:solidFill>
              </a:rPr>
              <a:t>Operating un-</a:t>
            </a:r>
            <a:r>
              <a:rPr lang="en-GB" sz="2400" b="1" dirty="0" err="1">
                <a:solidFill>
                  <a:srgbClr val="FF0000"/>
                </a:solidFill>
              </a:rPr>
              <a:t>SLEDed</a:t>
            </a:r>
            <a:r>
              <a:rPr lang="en-GB" sz="2400" b="1" dirty="0">
                <a:solidFill>
                  <a:srgbClr val="FF0000"/>
                </a:solidFill>
              </a:rPr>
              <a:t> would significantly increase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 length(s) and thus the injector cost.</a:t>
            </a:r>
          </a:p>
          <a:p>
            <a:endParaRPr lang="en-GB" sz="2400" dirty="0"/>
          </a:p>
          <a:p>
            <a:r>
              <a:rPr lang="en-GB" sz="2400" dirty="0"/>
              <a:t>The efforts of the FCC team to </a:t>
            </a:r>
            <a:r>
              <a:rPr lang="en-GB" sz="2400" b="1" dirty="0">
                <a:solidFill>
                  <a:srgbClr val="0070C0"/>
                </a:solidFill>
              </a:rPr>
              <a:t>rely as much as possible on conservative solutions and to build on technology paths demonstrated in other facilities</a:t>
            </a:r>
            <a:r>
              <a:rPr lang="en-GB" sz="2400" dirty="0"/>
              <a:t> are supported. The </a:t>
            </a:r>
            <a:r>
              <a:rPr lang="en-GB" sz="2400" b="1" dirty="0" err="1">
                <a:solidFill>
                  <a:srgbClr val="FF0000"/>
                </a:solidFill>
              </a:rPr>
              <a:t>multibunch</a:t>
            </a:r>
            <a:r>
              <a:rPr lang="en-GB" sz="2400" b="1" dirty="0">
                <a:solidFill>
                  <a:srgbClr val="FF0000"/>
                </a:solidFill>
              </a:rPr>
              <a:t> operation is more demanding than a few bunch operation - in terms of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 operation, including bunch intensity control for top off, for the positron source and capture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, and for the damping ring design. </a:t>
            </a:r>
            <a:r>
              <a:rPr lang="en-GB" sz="2400" b="1" dirty="0">
                <a:solidFill>
                  <a:srgbClr val="0070C0"/>
                </a:solidFill>
              </a:rPr>
              <a:t>Approach to avoid </a:t>
            </a:r>
            <a:r>
              <a:rPr lang="en-GB" sz="2400" b="1" dirty="0" err="1">
                <a:solidFill>
                  <a:srgbClr val="0070C0"/>
                </a:solidFill>
              </a:rPr>
              <a:t>multibunch</a:t>
            </a:r>
            <a:r>
              <a:rPr lang="en-GB" sz="2400" b="1" dirty="0">
                <a:solidFill>
                  <a:srgbClr val="0070C0"/>
                </a:solidFill>
              </a:rPr>
              <a:t> operation is supported if the few-bunch operation scheme meets the requirements. </a:t>
            </a:r>
          </a:p>
          <a:p>
            <a:r>
              <a:rPr lang="en-GB" sz="800" dirty="0">
                <a:solidFill>
                  <a:srgbClr val="FF0000"/>
                </a:solidFill>
              </a:rPr>
              <a:t>  </a:t>
            </a:r>
          </a:p>
          <a:p>
            <a:r>
              <a:rPr lang="en-GB" sz="2400" b="1" dirty="0"/>
              <a:t>Recommendation: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The </a:t>
            </a:r>
            <a:r>
              <a:rPr lang="en-GB" sz="2400" b="1" dirty="0" err="1">
                <a:solidFill>
                  <a:srgbClr val="0070C0"/>
                </a:solidFill>
              </a:rPr>
              <a:t>multibunch</a:t>
            </a:r>
            <a:r>
              <a:rPr lang="en-GB" sz="2400" b="1" dirty="0">
                <a:solidFill>
                  <a:srgbClr val="0070C0"/>
                </a:solidFill>
              </a:rPr>
              <a:t> operation scheme should only be considered if it is needed in order to guarantee the target performance of the collider. Otherwise an optimized design based on a conservative approach with only a few bunches per pulse, like at the SLC and </a:t>
            </a:r>
            <a:r>
              <a:rPr lang="en-GB" sz="2400" b="1" dirty="0" err="1">
                <a:solidFill>
                  <a:srgbClr val="0070C0"/>
                </a:solidFill>
              </a:rPr>
              <a:t>SuperKEKB</a:t>
            </a:r>
            <a:r>
              <a:rPr lang="en-GB" sz="2400" b="1" dirty="0">
                <a:solidFill>
                  <a:srgbClr val="0070C0"/>
                </a:solidFill>
              </a:rPr>
              <a:t>, should be preferred.</a:t>
            </a:r>
          </a:p>
        </p:txBody>
      </p:sp>
    </p:spTree>
    <p:extLst>
      <p:ext uri="{BB962C8B-B14F-4D97-AF65-F5344CB8AC3E}">
        <p14:creationId xmlns:p14="http://schemas.microsoft.com/office/powerpoint/2010/main" val="2366631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C7DC66-A800-4873-A0EB-A9EEAFE53F24}"/>
              </a:ext>
            </a:extLst>
          </p:cNvPr>
          <p:cNvSpPr txBox="1">
            <a:spLocks/>
          </p:cNvSpPr>
          <p:nvPr/>
        </p:nvSpPr>
        <p:spPr>
          <a:xfrm>
            <a:off x="522287" y="25776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Linac4 and PBR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1D1BA5-180E-4914-A87E-FC041FA64E7A}"/>
              </a:ext>
            </a:extLst>
          </p:cNvPr>
          <p:cNvSpPr/>
          <p:nvPr/>
        </p:nvSpPr>
        <p:spPr>
          <a:xfrm>
            <a:off x="522287" y="1997502"/>
            <a:ext cx="1092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prstClr val="black"/>
                </a:solidFill>
              </a:rPr>
              <a:t>Recommendations:</a:t>
            </a:r>
          </a:p>
          <a:p>
            <a:r>
              <a:rPr lang="en-GB" sz="2400" dirty="0"/>
              <a:t>Do a </a:t>
            </a:r>
            <a:r>
              <a:rPr lang="en-GB" sz="2400" b="1" dirty="0">
                <a:solidFill>
                  <a:srgbClr val="0070C0"/>
                </a:solidFill>
              </a:rPr>
              <a:t>study of the optimum </a:t>
            </a:r>
            <a:r>
              <a:rPr lang="en-GB" sz="2400" b="1" dirty="0" err="1">
                <a:solidFill>
                  <a:srgbClr val="0070C0"/>
                </a:solidFill>
              </a:rPr>
              <a:t>tradeoff</a:t>
            </a:r>
            <a:r>
              <a:rPr lang="en-GB" sz="2400" b="1" dirty="0">
                <a:solidFill>
                  <a:srgbClr val="0070C0"/>
                </a:solidFill>
              </a:rPr>
              <a:t> of the peak </a:t>
            </a:r>
            <a:r>
              <a:rPr lang="en-GB" sz="2400" b="1" dirty="0" err="1">
                <a:solidFill>
                  <a:srgbClr val="0070C0"/>
                </a:solidFill>
              </a:rPr>
              <a:t>linac</a:t>
            </a:r>
            <a:r>
              <a:rPr lang="en-GB" sz="2400" b="1" dirty="0">
                <a:solidFill>
                  <a:srgbClr val="0070C0"/>
                </a:solidFill>
              </a:rPr>
              <a:t> energy (6 to 40 GeV) including the beam stability/emittance issues and costs</a:t>
            </a:r>
            <a:r>
              <a:rPr lang="en-GB" sz="2400" dirty="0"/>
              <a:t>. Define a comparison metric including technical and beam issues.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Redo the study on emittance growth in the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with BNS damping properly included. A numerical simulation with realistic random imperfections and beam correction is recommended in addition to the analytic investigation. </a:t>
            </a:r>
          </a:p>
        </p:txBody>
      </p:sp>
    </p:spTree>
    <p:extLst>
      <p:ext uri="{BB962C8B-B14F-4D97-AF65-F5344CB8AC3E}">
        <p14:creationId xmlns:p14="http://schemas.microsoft.com/office/powerpoint/2010/main" val="18616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8A2FAB-0305-4310-B4FC-CD9025E31D96}"/>
              </a:ext>
            </a:extLst>
          </p:cNvPr>
          <p:cNvSpPr txBox="1"/>
          <p:nvPr/>
        </p:nvSpPr>
        <p:spPr>
          <a:xfrm>
            <a:off x="4102100" y="2870200"/>
            <a:ext cx="4277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comments from our side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7209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A08920F-EC90-4664-9766-997782272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00" y="492320"/>
            <a:ext cx="105791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General Requirements: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Seen from the collider, we would like to have </a:t>
            </a: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a factor of 2 margin with respect to the maximum requirements in the case of 4 IPs</a:t>
            </a:r>
            <a:r>
              <a:rPr kumimoji="0" lang="en-GB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, and for all modes of operation. This should be defining the minimum necessary performance of the injector.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en-US" sz="2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The two-bunch operation meets this requirement </a:t>
            </a:r>
            <a:r>
              <a:rPr kumimoji="0" lang="en-GB" altLang="en-US" sz="2800" i="0" u="none" strike="noStrike" cap="none" normalizeH="0" baseline="0" dirty="0">
                <a:ln>
                  <a:noFill/>
                </a:ln>
                <a:effectLst/>
              </a:rPr>
              <a:t>(talk by K. Oide)</a:t>
            </a:r>
            <a:endParaRPr kumimoji="0" lang="en-GB" altLang="en-US" sz="160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559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4938A-7B97-46C6-973E-D521AA3593EA}"/>
              </a:ext>
            </a:extLst>
          </p:cNvPr>
          <p:cNvSpPr txBox="1">
            <a:spLocks/>
          </p:cNvSpPr>
          <p:nvPr/>
        </p:nvSpPr>
        <p:spPr>
          <a:xfrm>
            <a:off x="671513" y="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  <a:cs typeface="Calibri" panose="020F0502020204030204" pitchFamily="34" charset="0"/>
              </a:rPr>
              <a:t>→ g</a:t>
            </a:r>
            <a:r>
              <a:rPr lang="en-US" dirty="0">
                <a:latin typeface="+mn-lt"/>
              </a:rPr>
              <a:t>uidelines for the future studies</a:t>
            </a:r>
            <a:endParaRPr lang="en-GB" dirty="0"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E2BCF5-61D9-4889-85F7-5A76F9C853F7}"/>
              </a:ext>
            </a:extLst>
          </p:cNvPr>
          <p:cNvSpPr/>
          <p:nvPr/>
        </p:nvSpPr>
        <p:spPr>
          <a:xfrm>
            <a:off x="94456" y="662781"/>
            <a:ext cx="1200308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1. </a:t>
            </a:r>
            <a:r>
              <a:rPr lang="en-GB" sz="2400" b="1" dirty="0">
                <a:solidFill>
                  <a:srgbClr val="00B050"/>
                </a:solidFill>
              </a:rPr>
              <a:t>adopt new layout for 6 GeV with only one energy in each </a:t>
            </a:r>
            <a:r>
              <a:rPr lang="en-GB" sz="2400" b="1" dirty="0" err="1">
                <a:solidFill>
                  <a:srgbClr val="00B050"/>
                </a:solidFill>
              </a:rPr>
              <a:t>linac</a:t>
            </a:r>
            <a:r>
              <a:rPr lang="en-GB" sz="2400" b="1" dirty="0">
                <a:solidFill>
                  <a:srgbClr val="00B050"/>
                </a:solidFill>
              </a:rPr>
              <a:t> &amp; e+ production at 6 GeV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1.b </a:t>
            </a:r>
            <a:r>
              <a:rPr lang="en-GB" sz="2000" b="1" dirty="0" err="1">
                <a:solidFill>
                  <a:srgbClr val="00B050"/>
                </a:solidFill>
              </a:rPr>
              <a:t>linac</a:t>
            </a:r>
            <a:r>
              <a:rPr lang="en-GB" sz="2000" b="1" dirty="0">
                <a:solidFill>
                  <a:srgbClr val="00B050"/>
                </a:solidFill>
              </a:rPr>
              <a:t> RF frequency </a:t>
            </a:r>
            <a:r>
              <a:rPr lang="en-GB" sz="2000" dirty="0"/>
              <a:t>should be chosen to be an appropriate multiple of the FCC-</a:t>
            </a:r>
            <a:r>
              <a:rPr lang="en-GB" sz="2000" dirty="0" err="1"/>
              <a:t>ee</a:t>
            </a:r>
            <a:r>
              <a:rPr lang="en-GB" sz="2000" dirty="0"/>
              <a:t> collider RF frequency to make potential future injection operation much easier to perform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2. </a:t>
            </a:r>
            <a:r>
              <a:rPr lang="en-GB" sz="2400" b="1" dirty="0">
                <a:solidFill>
                  <a:srgbClr val="FF0000"/>
                </a:solidFill>
              </a:rPr>
              <a:t>check the acceptance of the booster ring </a:t>
            </a:r>
            <a:r>
              <a:rPr lang="en-GB" sz="2400" dirty="0"/>
              <a:t>in terms of emittance because this parameter will greatly influence the injector itself, i.e. RF guns and damping ring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3.  </a:t>
            </a:r>
            <a:r>
              <a:rPr lang="en-GB" sz="2400" b="1" dirty="0">
                <a:solidFill>
                  <a:srgbClr val="FF0000"/>
                </a:solidFill>
              </a:rPr>
              <a:t>carry out start-to-end simulations for the new baseline layout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4. </a:t>
            </a:r>
            <a:r>
              <a:rPr lang="en-GB" sz="2400" b="1" dirty="0">
                <a:solidFill>
                  <a:srgbClr val="FF0000"/>
                </a:solidFill>
              </a:rPr>
              <a:t>rough relative cost comparison for new and old layout </a:t>
            </a:r>
            <a:r>
              <a:rPr lang="en-GB" sz="2000" dirty="0"/>
              <a:t>(probably only marginal differences) </a:t>
            </a:r>
            <a:endParaRPr lang="en-GB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7. </a:t>
            </a:r>
            <a:r>
              <a:rPr lang="en-GB" sz="2400" b="1" dirty="0">
                <a:solidFill>
                  <a:srgbClr val="00B050"/>
                </a:solidFill>
              </a:rPr>
              <a:t>concentrate on 2 bunch per pulse conservative scheme </a:t>
            </a:r>
            <a:r>
              <a:rPr lang="en-GB" sz="2400" dirty="0"/>
              <a:t>as recommended by review, with</a:t>
            </a:r>
            <a:r>
              <a:rPr lang="en-GB" sz="2400" dirty="0">
                <a:solidFill>
                  <a:srgbClr val="00B050"/>
                </a:solidFill>
              </a:rPr>
              <a:t> </a:t>
            </a:r>
            <a:r>
              <a:rPr lang="en-GB" sz="2400" b="1" dirty="0">
                <a:solidFill>
                  <a:srgbClr val="00B050"/>
                </a:solidFill>
              </a:rPr>
              <a:t>e+ target inspired by SLC’s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5. </a:t>
            </a:r>
            <a:r>
              <a:rPr lang="en-GB" sz="2400" b="1" dirty="0">
                <a:solidFill>
                  <a:srgbClr val="FF0000"/>
                </a:solidFill>
              </a:rPr>
              <a:t>study of 6-to-20 GeV </a:t>
            </a:r>
            <a:r>
              <a:rPr lang="en-GB" sz="2400" b="1" dirty="0" err="1">
                <a:solidFill>
                  <a:srgbClr val="FF0000"/>
                </a:solidFill>
              </a:rPr>
              <a:t>linac</a:t>
            </a:r>
            <a:r>
              <a:rPr lang="en-GB" sz="2400" b="1" dirty="0">
                <a:solidFill>
                  <a:srgbClr val="FF0000"/>
                </a:solidFill>
              </a:rPr>
              <a:t>, </a:t>
            </a:r>
            <a:r>
              <a:rPr lang="en-GB" sz="2400" dirty="0"/>
              <a:t>including rough cost estimate; e+ source performance at e- energy of 20 GeV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8. </a:t>
            </a:r>
            <a:r>
              <a:rPr lang="en-GB" sz="2400" b="1" dirty="0">
                <a:solidFill>
                  <a:srgbClr val="FF0000"/>
                </a:solidFill>
              </a:rPr>
              <a:t>consolidation and confirmation of e+ yields </a:t>
            </a:r>
            <a:r>
              <a:rPr lang="en-GB" sz="2400" dirty="0"/>
              <a:t>expected at 6 and 20 GeV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9. </a:t>
            </a:r>
            <a:r>
              <a:rPr lang="en-GB" sz="2400" b="1" dirty="0">
                <a:solidFill>
                  <a:srgbClr val="0070C0"/>
                </a:solidFill>
              </a:rPr>
              <a:t>preparation of PSI e+ experiment based on a target compatible with FCC 2 bunch operation </a:t>
            </a:r>
          </a:p>
        </p:txBody>
      </p:sp>
    </p:spTree>
    <p:extLst>
      <p:ext uri="{BB962C8B-B14F-4D97-AF65-F5344CB8AC3E}">
        <p14:creationId xmlns:p14="http://schemas.microsoft.com/office/powerpoint/2010/main" val="3734985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3423</TotalTime>
  <Words>882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FCC-ee Injector Review  </vt:lpstr>
      <vt:lpstr>PowerPoint Presentation</vt:lpstr>
      <vt:lpstr>PowerPoint Presentation</vt:lpstr>
      <vt:lpstr>multibunch operation mode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SRF Review</dc:title>
  <dc:creator>Frank Zimmermann</dc:creator>
  <cp:lastModifiedBy>Frank Zimmermann</cp:lastModifiedBy>
  <cp:revision>69</cp:revision>
  <dcterms:created xsi:type="dcterms:W3CDTF">2021-05-21T08:18:43Z</dcterms:created>
  <dcterms:modified xsi:type="dcterms:W3CDTF">2021-06-17T06:54:56Z</dcterms:modified>
</cp:coreProperties>
</file>