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80CFE-9D2A-404E-B463-0070C71134B2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E849A-27DF-47EB-83B2-4F550290B1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78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15210-10D5-488E-891D-FE2FBD3B9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FC1776-091F-4CA0-A14E-42977DE9EB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46A1A-F07B-4EB2-AF75-5247B4181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0691C-6F41-4E49-BDAE-7883132BE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ED138-D345-4457-B2CC-5B66CD6BA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180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0926B-3615-4236-BDD4-91437A00D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E1DF3E-32A8-415A-9C90-9B182978F4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4092E-15C1-482E-8718-54D2B0D3F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2FAFF-5C78-4CAB-A4C9-3B8866B14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B941-398C-4013-A390-EEF08B98A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65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D87E3F-7619-4034-A150-03BD9D296B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ED362-3145-4743-8356-CCFCC681E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3F2DB-156F-425C-AC83-C7F7C11B5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0E265-2D23-44B3-9CF3-A95711535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945C2-632F-4D17-BA64-47530BFAD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84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44E39-60B8-410A-8A6C-4020B45EF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479B1-AA14-49C6-BB04-09C408E5C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207E0-172E-4818-962C-EFBFFA992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80F9B-83D4-4BA3-A09D-D424740A1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D71C4-4D23-4FBD-B5D3-E22A48508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1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95AF9-3ED8-4D82-B321-4F7C55C41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A3140-59E3-47FA-9D1F-FF2331187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B2455-258E-4944-875A-7F988147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6E12E-AEA4-46F4-AAB7-38211B8F3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9AC52-63CA-4D83-BA1E-1472D459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66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3672F-3023-4880-962F-4A12E7A31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DB941-4E3E-439F-9DD0-A677F6190C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A98285-33C5-45C9-B275-0A362A012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BD222-D1AF-43A1-ADE9-73000E2A3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5C2AB-6D03-4EB2-B84B-6B46B1C10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58FFFF-BBF2-43F4-B64F-79000D92A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80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8B44-0432-4AA8-B22B-8D29F12C0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F5CBF-FE19-4621-B68B-38F010C66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C515C-CA65-4659-9275-9204BEE1F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8F21E0-4830-4CD5-8F64-4381B8BD1D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FDC8AC-7786-4A0A-B3E0-94F494F4E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D7C2DB-4F0F-471E-B14B-10617DB70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3ABA1C-A754-4177-8A62-9BEAF0A81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6AC33F-065B-450A-940D-8455FDF5A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2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C5377-081D-405B-A76B-F15AAA9EC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3D16A5-9443-40E3-96B7-9A695FF00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200FF0-1143-4F86-A01D-2D8EDC420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F7BA8D-0415-4A8C-8EB1-824460761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12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26E23B-37FE-4809-BA1A-B8D927FEF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86209C-82FB-4F35-995C-C650356B6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DA95B-FF27-4C7E-95C7-5BD75A8B0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56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F5C40-777A-4774-AA05-E3AADF81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7433A-65BF-4623-8249-ACA24A895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698152-A72D-4C80-BE4E-CE07A5480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5E930A-3040-432D-B34B-0AF9204D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E888A2-19A1-4BB8-9E2E-FA2B4B0DB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140A84-B4AE-4490-BEDC-8D55B82C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641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AEEDE-101A-4045-9015-7833D3AB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001602-A398-4E5C-8A5A-23D2576BB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64504-C1A0-42B0-98DE-69A2CFCC5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B216A0-EFFB-4495-AF6D-2BF69928B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DFDB4-72AE-4250-96CE-E2B10A86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C62E8-A459-466E-97A8-41123811D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83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752CE8-FBC6-4461-B113-0741DA748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1EBF1-0B4A-44B6-B798-D0B598B74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C8654-B757-4585-B81A-612093138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FC8B6-F8FE-480B-9BBC-B6A9E67B3BD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D36E8-C886-4522-A109-036FAF379C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190FF-5A3B-4474-8E61-D37EF3233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78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E85F1-1234-441C-AACB-DA2D24EE81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WP1 report</a:t>
            </a:r>
            <a:br>
              <a:rPr lang="en-US" dirty="0"/>
            </a:br>
            <a:r>
              <a:rPr lang="pt-BR" dirty="0"/>
              <a:t>e+/e- 6 GeV Injector Linacs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595458-F2E3-4787-9E7B-C151BD0E8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on behalf of WP1</a:t>
            </a:r>
          </a:p>
          <a:p>
            <a:r>
              <a:rPr lang="en-US" dirty="0"/>
              <a:t>17/06/2021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85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2A97F-8406-4A5C-BB73-80381F3F8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WP1 meetings since last general meeting: 11/03/2021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1EEF834-70F0-4D24-96DD-458B42A00C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55" y="1728787"/>
            <a:ext cx="6498910" cy="476408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771B35-AB70-451E-892B-51D4611F83B3}"/>
              </a:ext>
            </a:extLst>
          </p:cNvPr>
          <p:cNvSpPr txBox="1"/>
          <p:nvPr/>
        </p:nvSpPr>
        <p:spPr>
          <a:xfrm>
            <a:off x="8804113" y="4783763"/>
            <a:ext cx="265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Preparation for the review</a:t>
            </a:r>
            <a:endParaRPr lang="en-GB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AB2E08E-6EDE-49C1-9334-6065A30ED93F}"/>
              </a:ext>
            </a:extLst>
          </p:cNvPr>
          <p:cNvSpPr/>
          <p:nvPr/>
        </p:nvSpPr>
        <p:spPr>
          <a:xfrm rot="10800000">
            <a:off x="7614565" y="472611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600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2F77D-072C-449D-950E-2DA4A913A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Task 1.1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CD2FE-2B45-4A7E-B99D-BF9DC114B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175172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Task 1.1 Electron source and pre-injector design</a:t>
            </a:r>
          </a:p>
          <a:p>
            <a:pPr lvl="1"/>
            <a:r>
              <a:rPr lang="en-US" dirty="0"/>
              <a:t>Design is in progress following to options for the electron source:</a:t>
            </a:r>
          </a:p>
          <a:p>
            <a:pPr lvl="2"/>
            <a:r>
              <a:rPr lang="en-US" dirty="0"/>
              <a:t>Photo cathode RF gun</a:t>
            </a:r>
          </a:p>
          <a:p>
            <a:pPr lvl="2"/>
            <a:r>
              <a:rPr lang="en-US" dirty="0"/>
              <a:t>Thermionic gun + buncher</a:t>
            </a:r>
          </a:p>
          <a:p>
            <a:pPr lvl="1"/>
            <a:r>
              <a:rPr lang="en-GB" dirty="0"/>
              <a:t>Preliminary results have been presented indicating feasibility of both options</a:t>
            </a:r>
          </a:p>
          <a:p>
            <a:pPr lvl="1"/>
            <a:r>
              <a:rPr lang="en-GB" dirty="0"/>
              <a:t>Latest results show that Photo cathode RF gun can provide ~5mm*</a:t>
            </a:r>
            <a:r>
              <a:rPr lang="en-GB" dirty="0" err="1"/>
              <a:t>mrad</a:t>
            </a:r>
            <a:r>
              <a:rPr lang="en-GB" dirty="0"/>
              <a:t> normalized emittance for 5 </a:t>
            </a:r>
            <a:r>
              <a:rPr lang="en-GB" dirty="0" err="1"/>
              <a:t>nC</a:t>
            </a:r>
            <a:r>
              <a:rPr lang="en-GB" dirty="0"/>
              <a:t> bunches. </a:t>
            </a:r>
          </a:p>
          <a:p>
            <a:pPr lvl="1"/>
            <a:r>
              <a:rPr lang="en-GB" dirty="0"/>
              <a:t>If this emittance is preserves though the </a:t>
            </a:r>
            <a:r>
              <a:rPr lang="en-GB" dirty="0" err="1"/>
              <a:t>linacs</a:t>
            </a:r>
            <a:r>
              <a:rPr lang="en-GB" dirty="0"/>
              <a:t> it gives a hope to avoid necessity for DR for electron bunches even for injection </a:t>
            </a:r>
            <a:r>
              <a:rPr lang="en-GB" dirty="0" err="1"/>
              <a:t>ot</a:t>
            </a:r>
            <a:r>
              <a:rPr lang="en-GB" dirty="0"/>
              <a:t> BR (vert. norm emittance &lt; 8mm*</a:t>
            </a:r>
            <a:r>
              <a:rPr lang="en-GB" dirty="0" err="1"/>
              <a:t>mrad</a:t>
            </a:r>
            <a:r>
              <a:rPr lang="en-GB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8FA124-9101-465F-9251-4F1F1C6C42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559"/>
          <a:stretch/>
        </p:blipFill>
        <p:spPr>
          <a:xfrm>
            <a:off x="8913578" y="1389902"/>
            <a:ext cx="3278422" cy="23330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5CA294-A1BE-41F2-B827-76C784EDBC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401"/>
          <a:stretch/>
        </p:blipFill>
        <p:spPr>
          <a:xfrm>
            <a:off x="9143310" y="3722914"/>
            <a:ext cx="3048690" cy="23330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6F2DA8-2662-46EB-9BEB-9659AAEBDA9E}"/>
              </a:ext>
            </a:extLst>
          </p:cNvPr>
          <p:cNvSpPr txBox="1"/>
          <p:nvPr/>
        </p:nvSpPr>
        <p:spPr>
          <a:xfrm>
            <a:off x="9013372" y="1466137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PHIN gun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C03087-12D8-4C82-8511-D70ECE70659B}"/>
              </a:ext>
            </a:extLst>
          </p:cNvPr>
          <p:cNvSpPr txBox="1"/>
          <p:nvPr/>
        </p:nvSpPr>
        <p:spPr>
          <a:xfrm>
            <a:off x="8913578" y="3647031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Thermioninc</a:t>
            </a:r>
            <a:r>
              <a:rPr lang="en-US" dirty="0"/>
              <a:t> gun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0552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EB01D-799D-4C5E-B6A1-56F3F8C12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Task 1.2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45D96-36C9-47BD-96ED-F6FA9628E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220146" cy="45649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Task 1.2 RF design of </a:t>
            </a:r>
            <a:r>
              <a:rPr lang="en-US" dirty="0" err="1"/>
              <a:t>linacs</a:t>
            </a:r>
            <a:endParaRPr lang="en-US" dirty="0"/>
          </a:p>
          <a:p>
            <a:pPr lvl="1"/>
            <a:r>
              <a:rPr lang="en-US" dirty="0"/>
              <a:t>Tools for RF design and optimization of </a:t>
            </a:r>
            <a:r>
              <a:rPr lang="en-US" dirty="0" err="1"/>
              <a:t>linacs</a:t>
            </a:r>
            <a:r>
              <a:rPr lang="en-US" dirty="0"/>
              <a:t> have been developed including</a:t>
            </a:r>
          </a:p>
          <a:p>
            <a:pPr lvl="2"/>
            <a:r>
              <a:rPr lang="en-US" dirty="0"/>
              <a:t>Calculation of fundamental mode parameters in the accelerating structure as a function of gradient, frequency, aperture, structure length, </a:t>
            </a:r>
            <a:r>
              <a:rPr lang="en-US" dirty="0" err="1"/>
              <a:t>etc</a:t>
            </a:r>
            <a:endParaRPr lang="en-US" dirty="0"/>
          </a:p>
          <a:p>
            <a:pPr lvl="2"/>
            <a:r>
              <a:rPr lang="en-US" dirty="0"/>
              <a:t>Calculation of monopole and dipole HOMs: first 20 modes</a:t>
            </a:r>
          </a:p>
          <a:p>
            <a:pPr lvl="2"/>
            <a:r>
              <a:rPr lang="en-US" dirty="0"/>
              <a:t>Calculation of long-range dipole and monopole wakes for the whole train of bunches from 2 to any number of bunches for arbitrary bunch spacing</a:t>
            </a:r>
          </a:p>
          <a:p>
            <a:pPr lvl="1"/>
            <a:r>
              <a:rPr lang="en-US" dirty="0"/>
              <a:t>The development is almost complete and is ready for application to </a:t>
            </a:r>
            <a:r>
              <a:rPr lang="en-US" dirty="0" err="1"/>
              <a:t>linacs</a:t>
            </a:r>
            <a:r>
              <a:rPr lang="en-US" dirty="0"/>
              <a:t> design following the beam dynamics specifications for aperture and dipole kick on the second bunch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B3276B-432E-402A-97E3-E637B5311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726" y="365125"/>
            <a:ext cx="2453756" cy="18730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A2EF0F-AC30-4EE5-80AC-DE9A68A3F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1607" y="2338555"/>
            <a:ext cx="4180158" cy="19800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D75131-F58B-49AD-93A8-456C532F6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9872" y="4419037"/>
            <a:ext cx="4101893" cy="243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458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11674-EB88-4030-A305-6AEEF62AA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Task 1.3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F3449-125B-4C5A-96C4-E07695069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Task 1.3 Beam dynamics design of the </a:t>
            </a:r>
            <a:r>
              <a:rPr lang="en-US" dirty="0" err="1"/>
              <a:t>linacs</a:t>
            </a:r>
            <a:endParaRPr lang="en-US" dirty="0"/>
          </a:p>
          <a:p>
            <a:pPr lvl="1"/>
            <a:r>
              <a:rPr lang="en-US" dirty="0"/>
              <a:t>For the review preparation several examples of beam dynamics simulations have been prepared demonstrating that the tools are available.</a:t>
            </a:r>
          </a:p>
          <a:p>
            <a:pPr lvl="1"/>
            <a:r>
              <a:rPr lang="en-US" dirty="0"/>
              <a:t>This examples indicate that for the electron beams there is not issues but in-depth optimization together with RF design is required</a:t>
            </a:r>
          </a:p>
          <a:p>
            <a:pPr lvl="1"/>
            <a:r>
              <a:rPr lang="en-US" dirty="0"/>
              <a:t>This will start a soon as a new postdoc will arrive</a:t>
            </a:r>
          </a:p>
          <a:p>
            <a:pPr lvl="1"/>
            <a:r>
              <a:rPr lang="en-US" dirty="0"/>
              <a:t>The positron acceleration still must be looked at. This will be the starting point of the </a:t>
            </a:r>
            <a:r>
              <a:rPr lang="en-US" dirty="0" err="1"/>
              <a:t>linacs</a:t>
            </a:r>
            <a:r>
              <a:rPr lang="en-US" dirty="0"/>
              <a:t> optimization: </a:t>
            </a:r>
          </a:p>
          <a:p>
            <a:pPr lvl="1"/>
            <a:r>
              <a:rPr lang="en-US" dirty="0"/>
              <a:t>LINAC1: positron parameters for design and optimization</a:t>
            </a:r>
          </a:p>
          <a:p>
            <a:pPr lvl="2"/>
            <a:r>
              <a:rPr lang="en-GB" dirty="0"/>
              <a:t>8000 </a:t>
            </a:r>
            <a:r>
              <a:rPr lang="en-GB" dirty="0" err="1"/>
              <a:t>mm.mrad</a:t>
            </a:r>
            <a:r>
              <a:rPr lang="en-GB" dirty="0"/>
              <a:t> emittance</a:t>
            </a:r>
          </a:p>
          <a:p>
            <a:pPr lvl="2"/>
            <a:r>
              <a:rPr lang="en-GB" dirty="0"/>
              <a:t>8% energy spread</a:t>
            </a:r>
          </a:p>
          <a:p>
            <a:pPr lvl="2"/>
            <a:r>
              <a:rPr lang="en-GB" dirty="0"/>
              <a:t>charge up to 7 </a:t>
            </a:r>
            <a:r>
              <a:rPr lang="en-GB" dirty="0" err="1"/>
              <a:t>nC</a:t>
            </a:r>
            <a:endParaRPr lang="en-GB" dirty="0"/>
          </a:p>
          <a:p>
            <a:pPr lvl="2"/>
            <a:r>
              <a:rPr lang="en-GB" dirty="0"/>
              <a:t>RF frequencies: 2 - 3 GHz</a:t>
            </a:r>
          </a:p>
          <a:p>
            <a:pPr lvl="2"/>
            <a:r>
              <a:rPr lang="en-GB" dirty="0"/>
              <a:t>RF Gradients: 15 - 30 MV/m</a:t>
            </a:r>
          </a:p>
          <a:p>
            <a:pPr lvl="2"/>
            <a:r>
              <a:rPr lang="en-GB" dirty="0"/>
              <a:t>Aperture: a/lambda: 0.1 - 0.2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E634374-1E4A-4460-B0B0-C96F363AF306}"/>
              </a:ext>
            </a:extLst>
          </p:cNvPr>
          <p:cNvGrpSpPr/>
          <p:nvPr/>
        </p:nvGrpSpPr>
        <p:grpSpPr>
          <a:xfrm>
            <a:off x="8331570" y="3889414"/>
            <a:ext cx="3115765" cy="2679938"/>
            <a:chOff x="8242794" y="3631962"/>
            <a:chExt cx="3115765" cy="267993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6EC6392-E56E-4597-AD14-83F7A9FA4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8242794" y="3932895"/>
              <a:ext cx="3111006" cy="237900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F50F922-214C-4908-8AC8-8280864C4427}"/>
                </a:ext>
              </a:extLst>
            </p:cNvPr>
            <p:cNvSpPr txBox="1"/>
            <p:nvPr/>
          </p:nvSpPr>
          <p:spPr>
            <a:xfrm>
              <a:off x="8434874" y="3631962"/>
              <a:ext cx="2923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Linac</a:t>
              </a:r>
              <a:r>
                <a:rPr lang="en-US" dirty="0"/>
                <a:t> 1, electrons, 2</a:t>
              </a:r>
              <a:r>
                <a:rPr lang="en-US" baseline="30000" dirty="0"/>
                <a:t>nd</a:t>
              </a:r>
              <a:r>
                <a:rPr lang="en-US" dirty="0"/>
                <a:t> bunch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39247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B53F7-6632-4FC6-8025-CA5D76813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Task 1.4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8B4C1-F34F-4182-A5F5-28C34069E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11175" cy="4351338"/>
          </a:xfrm>
        </p:spPr>
        <p:txBody>
          <a:bodyPr/>
          <a:lstStyle/>
          <a:p>
            <a:r>
              <a:rPr lang="en-US" dirty="0"/>
              <a:t>Task 1.4 RF module design and cost</a:t>
            </a:r>
          </a:p>
          <a:p>
            <a:pPr lvl="1"/>
            <a:r>
              <a:rPr lang="en-US" dirty="0"/>
              <a:t>Review of possible RF module layouts</a:t>
            </a:r>
          </a:p>
          <a:p>
            <a:pPr lvl="1"/>
            <a:r>
              <a:rPr lang="en-US" dirty="0"/>
              <a:t>In depth analysis of available commercial RF power sources in S- and C- band range with target parameters for </a:t>
            </a:r>
            <a:r>
              <a:rPr lang="en-US" dirty="0" err="1"/>
              <a:t>FCCee</a:t>
            </a:r>
            <a:r>
              <a:rPr lang="en-US" dirty="0"/>
              <a:t>- injectors </a:t>
            </a:r>
            <a:r>
              <a:rPr lang="en-US" dirty="0" err="1"/>
              <a:t>linacs</a:t>
            </a:r>
            <a:endParaRPr lang="en-US" dirty="0"/>
          </a:p>
          <a:p>
            <a:pPr lvl="1"/>
            <a:r>
              <a:rPr lang="en-US" dirty="0"/>
              <a:t>Evaluation of possible cost model for </a:t>
            </a:r>
            <a:r>
              <a:rPr lang="en-US" dirty="0" err="1"/>
              <a:t>linacs</a:t>
            </a:r>
            <a:r>
              <a:rPr lang="en-US" dirty="0"/>
              <a:t> optimization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ABC2DE-85AE-41B9-80D0-D667C054E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114" y="1714351"/>
            <a:ext cx="5195115" cy="389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567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418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WP1 report e+/e- 6 GeV Injector Linacs</vt:lpstr>
      <vt:lpstr>Joint WP1 meetings since last general meeting: 11/03/2021</vt:lpstr>
      <vt:lpstr>Summary Task 1.1</vt:lpstr>
      <vt:lpstr>Summary Task 1.2 </vt:lpstr>
      <vt:lpstr>Summary Task 1.3 </vt:lpstr>
      <vt:lpstr>Summary Task 1.4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 report</dc:title>
  <dc:creator>Alexej Grudiev</dc:creator>
  <cp:lastModifiedBy>Alexej Grudiev</cp:lastModifiedBy>
  <cp:revision>57</cp:revision>
  <dcterms:created xsi:type="dcterms:W3CDTF">2021-03-11T06:45:48Z</dcterms:created>
  <dcterms:modified xsi:type="dcterms:W3CDTF">2021-06-17T07:00:00Z</dcterms:modified>
</cp:coreProperties>
</file>