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9" r:id="rId2"/>
    <p:sldId id="260" r:id="rId3"/>
    <p:sldId id="265" r:id="rId4"/>
    <p:sldId id="266" r:id="rId5"/>
    <p:sldId id="26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98"/>
  </p:normalViewPr>
  <p:slideViewPr>
    <p:cSldViewPr snapToGrid="0" snapToObjects="1">
      <p:cViewPr varScale="1">
        <p:scale>
          <a:sx n="95" d="100"/>
          <a:sy n="95" d="100"/>
        </p:scale>
        <p:origin x="5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8F2ED-4C07-A54E-B592-DCFFD427E560}" type="datetimeFigureOut">
              <a:rPr lang="fr-FR" smtClean="0"/>
              <a:t>16/06/2021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B2F98D-7ECC-2140-B089-29E8736A3AA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34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000000"/>
                </a:solidFill>
                <a:latin typeface="Tahoma" panose="020B0604030504040204" pitchFamily="34" charset="0"/>
              </a:rPr>
              <a:t>It is essential for estimating the annual dose in the solenoid.</a:t>
            </a:r>
            <a:endParaRPr lang="en-US" sz="1200" dirty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B2F98D-7ECC-2140-B089-29E8736A3AA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33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753FC-C44D-1C4F-AFB6-7848176AEF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8E7460-39F8-F94E-B382-58AA9CC52A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5BA9-41C1-094D-B167-880E1EB4D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16/06/2021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44673-B549-F145-906F-8EA0E0566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2968A-21E9-CF44-B8C8-04142BE52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817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BE638-2B65-0345-A4EA-6851C5257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50E20D-33D6-B841-99C7-96BA6FBEE0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33767-DB62-C545-A76A-D042CBECC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16/06/2021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DA856-D4F6-794B-A866-855B5B257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ADE6F-A47E-7043-93FC-4C38D5CBC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0989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4833CF-41F5-7A4E-B567-733FC21A9F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7C3658-09B8-8B40-AEE0-8974F11CE6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86389-1D6F-714D-8F25-C4D19418D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16/06/2021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50392-7914-AE49-92D7-60F210C1F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E878D-16C0-8943-87E0-E06E78C70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733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1C242-5963-5547-9591-D8A566A5D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95AB4-7D7C-994E-9EC4-E2287A7AC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B89D2-28FE-DE49-94D7-5264FC5BD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16/06/2021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03296-D806-F94E-BA98-727768A51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A5A3D-CC03-A247-86F5-97CCFEA32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82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F1299-E0A6-7647-B3A2-C11CE4F70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F21EC5-C406-D44A-B8D2-06605F4008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230C01-2CAC-3F40-B4E5-642DDFD4E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16/06/2021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84E42-B350-054E-A032-53484CE68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65569-92B7-D84A-B3E3-D31ADD75E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55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7D157-37FF-1046-B3BC-CB586D90A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08C4A-9190-2945-AA0F-BBB0676B65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879B70-0C94-0B48-BF19-7FFB900D7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B6A430-B481-8B40-B9D4-7E093EDE7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16/06/2021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E7AA91-F282-8A40-8DAB-C5A1E5FCA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A86AAE-D7DF-9949-96D9-E31E913E8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93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07324-050F-3B4F-9807-F0D5A320D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D253E7-F599-BF47-B536-A1965C315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5DB805-41BE-E241-A458-A183BADF6B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97509E-CECA-254A-B60B-B3CDB22713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351DA2-791A-4440-A634-36209B11F3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84F061-0ACA-3E41-88C9-F231F6F11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16/06/2021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60FE09-DAF1-AB4C-9C40-39AED7863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9D966B-0259-A446-A9B5-2D7275247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534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B9E3C-5D02-3E4D-AE42-727CF075C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6F2C2B-B643-6346-8452-C5D596059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16/06/2021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CBB6EF-11C0-C145-B691-995527CF3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8A29BA-0C15-0149-9954-43A11E500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7108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FCE0BB-D9F0-E245-8E4F-8AD46ED2F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16/06/2021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90EDAA-7331-1342-A01C-68B9D934A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730720-CAFE-2A43-8210-E754B966A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2534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80A70-AD91-D045-866F-57793971A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DC84A-6AB6-0244-95F7-64B8AEFE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8F3F43-F618-2E48-8586-2F7D1B1DA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D38954-ABE7-0D47-8B45-768E7A977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16/06/2021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88C9A1-DB98-EB41-9CB8-E7B42FEDB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5A2709-B844-F644-A00C-0D42F8F4E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372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DD2C8-9F01-B440-B931-5D5DE92F2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271815-9EFD-0B46-8003-9D8393142D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F86C87-9F02-CF42-8167-443CAD2A0B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DDCCC-A2EF-524C-8B31-E3C0EB188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A725-9597-B848-A9CA-99E86313F081}" type="datetimeFigureOut">
              <a:rPr lang="fr-FR" smtClean="0"/>
              <a:t>16/06/2021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2E1BC9-AD49-5240-8B79-6CE9AE9F1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59BD75-93D3-9247-9EED-3397F1806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886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2CF0EE-7818-FA4E-ACEF-3E2666C59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097C47-E64C-3043-9176-2F533FEE79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E3CDAA-60D0-6C48-98D5-3DE40A67FC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FA725-9597-B848-A9CA-99E86313F081}" type="datetimeFigureOut">
              <a:rPr lang="fr-FR" smtClean="0"/>
              <a:t>16/06/2021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9BD4D7-5EF7-4949-A4B6-FDF5700DD8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E5738-BB15-9D49-8CEB-350822696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B9D80-6D97-5A4F-B869-BA49E86435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469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BDFFAA-E92D-E64D-8406-CC73D7D96196}"/>
              </a:ext>
            </a:extLst>
          </p:cNvPr>
          <p:cNvSpPr txBox="1"/>
          <p:nvPr/>
        </p:nvSpPr>
        <p:spPr>
          <a:xfrm>
            <a:off x="911387" y="1540785"/>
            <a:ext cx="99254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+mn-lt"/>
              </a:rPr>
              <a:t>WP3</a:t>
            </a:r>
            <a:r>
              <a:rPr lang="en-GB" sz="3200" dirty="0"/>
              <a:t> update</a:t>
            </a:r>
          </a:p>
          <a:p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Positron Source: Target and Capture System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809D12-6E3A-E54B-80A9-32B5DC2B15BE}"/>
              </a:ext>
            </a:extLst>
          </p:cNvPr>
          <p:cNvSpPr txBox="1"/>
          <p:nvPr/>
        </p:nvSpPr>
        <p:spPr>
          <a:xfrm>
            <a:off x="911387" y="3244913"/>
            <a:ext cx="2687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Iryna Chaikovska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on behalf of the WP3 team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0FEF9B-267B-C848-8FD4-C34EDE4BB611}"/>
              </a:ext>
            </a:extLst>
          </p:cNvPr>
          <p:cNvSpPr/>
          <p:nvPr/>
        </p:nvSpPr>
        <p:spPr>
          <a:xfrm>
            <a:off x="4798864" y="5992880"/>
            <a:ext cx="16528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</a:rPr>
              <a:t>17 June 2021</a:t>
            </a:r>
            <a:endParaRPr lang="en-GB" dirty="0">
              <a:solidFill>
                <a:srgbClr val="000000"/>
              </a:solidFill>
              <a:latin typeface="Calibri Light" panose="020F0302020204030204" pitchFamily="34" charset="0"/>
              <a:ea typeface="Palatino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514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C978D406-78A4-1244-8673-3EE9131A6722}"/>
              </a:ext>
            </a:extLst>
          </p:cNvPr>
          <p:cNvSpPr txBox="1">
            <a:spLocks/>
          </p:cNvSpPr>
          <p:nvPr/>
        </p:nvSpPr>
        <p:spPr>
          <a:xfrm>
            <a:off x="557584" y="1546994"/>
            <a:ext cx="10514069" cy="38158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FCC-</a:t>
            </a:r>
            <a:r>
              <a:rPr lang="en-US" sz="2000" b="1" dirty="0" err="1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ee</a:t>
            </a:r>
            <a:r>
              <a:rPr lang="en-US" sz="2000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injector review  (April 19th) =&gt;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Positron source advantages/disadvantages of single bunch vs multi-bunch operation.</a:t>
            </a:r>
            <a:endParaRPr lang="en-US" sz="2000" dirty="0">
              <a:latin typeface="Calibri Light" panose="020F030202020403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  <a:p>
            <a:pPr algn="just" fontAlgn="auto"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IJCLab: </a:t>
            </a:r>
            <a:r>
              <a:rPr lang="en-US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Salim OGUR has started to work at IJCLab from 1</a:t>
            </a:r>
            <a:r>
              <a:rPr lang="en-US" sz="2000" baseline="30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st </a:t>
            </a:r>
            <a:r>
              <a:rPr lang="en-US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June 2021. A new PhD will start this Autumn 2021 (the potential candidate is identified). </a:t>
            </a:r>
          </a:p>
          <a:p>
            <a:pPr algn="just" fontAlgn="auto"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PSI: </a:t>
            </a:r>
            <a:r>
              <a:rPr lang="en-US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A new PhD will start in summer 2021 (the candidate is identified).</a:t>
            </a:r>
          </a:p>
          <a:p>
            <a:pPr algn="just" fontAlgn="auto"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The detailed plan for 2 PhD to be discussed between IJCLab and PSI.</a:t>
            </a:r>
          </a:p>
          <a:p>
            <a:pPr algn="just" fontAlgn="auto"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A new MoU between CNRS/IN2P3 and CERN  is under the preparation.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BC0C16-9982-5E4C-9225-F0E095B64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347" y="272992"/>
            <a:ext cx="8762232" cy="505483"/>
          </a:xfrm>
        </p:spPr>
        <p:txBody>
          <a:bodyPr>
            <a:normAutofit fontScale="90000"/>
          </a:bodyPr>
          <a:lstStyle/>
          <a:p>
            <a:r>
              <a:rPr lang="en-US" dirty="0"/>
              <a:t>General updates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4213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7C08571-1DF0-6B4D-82B0-93DA130C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92" t="8408" r="6334" b="16726"/>
          <a:stretch/>
        </p:blipFill>
        <p:spPr>
          <a:xfrm>
            <a:off x="346837" y="931642"/>
            <a:ext cx="9437180" cy="566230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9D22B8F-DE50-344A-9BBF-DB9437E60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837" y="186495"/>
            <a:ext cx="8762232" cy="505483"/>
          </a:xfrm>
        </p:spPr>
        <p:txBody>
          <a:bodyPr>
            <a:normAutofit fontScale="90000"/>
          </a:bodyPr>
          <a:lstStyle/>
          <a:p>
            <a:r>
              <a:rPr lang="en-US" dirty="0"/>
              <a:t>Some highlights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38B6CA-1972-3444-90EB-1583AE060E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94" t="8407" r="66795" b="29799"/>
          <a:stretch/>
        </p:blipFill>
        <p:spPr>
          <a:xfrm>
            <a:off x="9784016" y="1272918"/>
            <a:ext cx="1683053" cy="265208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7D1C61-163F-FC48-AF92-9D6DF56A950F}"/>
              </a:ext>
            </a:extLst>
          </p:cNvPr>
          <p:cNvSpPr/>
          <p:nvPr/>
        </p:nvSpPr>
        <p:spPr>
          <a:xfrm>
            <a:off x="9930563" y="4136091"/>
            <a:ext cx="20706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@ILC</a:t>
            </a:r>
          </a:p>
          <a:p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FC: 5 T -&gt; 0.5 T + L band 1.3GHz, 2a=60 mm</a:t>
            </a:r>
          </a:p>
          <a:p>
            <a:endParaRPr lang="en-GB" sz="14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Target: W26Re, 16mm</a:t>
            </a:r>
          </a:p>
          <a:p>
            <a:endParaRPr lang="en-GB" sz="14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Nb. bunches: 66 in ~0.5 us and 1320 in 63 </a:t>
            </a:r>
            <a:r>
              <a:rPr lang="en-GB" sz="14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ms</a:t>
            </a:r>
            <a:endParaRPr lang="en-GB" sz="14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14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1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 yield: 1.25-1.28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FA5654-2A0E-4C4D-8E21-0DEC0080E868}"/>
              </a:ext>
            </a:extLst>
          </p:cNvPr>
          <p:cNvSpPr/>
          <p:nvPr/>
        </p:nvSpPr>
        <p:spPr>
          <a:xfrm>
            <a:off x="4992130" y="70475"/>
            <a:ext cx="7009061" cy="85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649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dedicated/systematic studies on the target thermal load/target design, </a:t>
            </a:r>
            <a:r>
              <a:rPr lang="en-US" sz="1649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beam losses on the structures (FC/SC solenoid, DC solenoid, acc. sections…),</a:t>
            </a:r>
            <a:r>
              <a:rPr lang="en-GB" sz="1649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radiation environment, etc.  will be done in Tasks 3.5/3.6</a:t>
            </a:r>
            <a:endParaRPr lang="en-GB" sz="1649" b="1" u="sng" dirty="0">
              <a:solidFill>
                <a:srgbClr val="E05314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59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A057254-7CF9-3740-829A-A55DB54F2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703" y="186495"/>
            <a:ext cx="10812161" cy="666122"/>
          </a:xfrm>
        </p:spPr>
        <p:txBody>
          <a:bodyPr>
            <a:normAutofit fontScale="90000"/>
          </a:bodyPr>
          <a:lstStyle/>
          <a:p>
            <a:r>
              <a:rPr lang="en-US" dirty="0"/>
              <a:t>Some highlights (work ongoing) </a:t>
            </a:r>
            <a:endParaRPr lang="en-GB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0A453BC8-B3C2-E948-8A8C-B63870877313}"/>
              </a:ext>
            </a:extLst>
          </p:cNvPr>
          <p:cNvSpPr txBox="1">
            <a:spLocks/>
          </p:cNvSpPr>
          <p:nvPr/>
        </p:nvSpPr>
        <p:spPr>
          <a:xfrm>
            <a:off x="519748" y="2170382"/>
            <a:ext cx="10514069" cy="41686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Discussions/iterations between CERN and PSI on the conceptual design of the SC solenoid and target integration have been started.</a:t>
            </a:r>
          </a:p>
          <a:p>
            <a:pPr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CERN/STI group performed the FLUKA power deposition studies for the first solenoid design as proposed by PSI. </a:t>
            </a:r>
          </a:p>
          <a:p>
            <a:pPr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Based on these results, the PSI colleagues redesigned the solenoid and sent a the new design to the CERN/STI group  this week (the design is also a bit more realistic than the old one since it includes for example the cryostats). </a:t>
            </a:r>
          </a:p>
          <a:p>
            <a:pPr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Implementation of this new design in FLUKA is ongoing  to perform a power deposition analysis, and study the long-term radiation damage based on the operational parameters.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3F9993-26E9-8549-AD8B-01BAE424D33F}"/>
              </a:ext>
            </a:extLst>
          </p:cNvPr>
          <p:cNvSpPr/>
          <p:nvPr/>
        </p:nvSpPr>
        <p:spPr>
          <a:xfrm>
            <a:off x="519748" y="1125998"/>
            <a:ext cx="63431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Helvetica" pitchFamily="2" charset="0"/>
                <a:ea typeface="Calibri" panose="020F0502020204030204" pitchFamily="34" charset="0"/>
                <a:cs typeface="Helvetica" pitchFamily="2" charset="0"/>
              </a:rPr>
              <a:t>Task 3.5 Design and integration of positron target area</a:t>
            </a:r>
          </a:p>
          <a:p>
            <a:r>
              <a:rPr lang="en-US" b="1" dirty="0">
                <a:solidFill>
                  <a:srgbClr val="000000"/>
                </a:solidFill>
                <a:latin typeface="Helvetica" pitchFamily="2" charset="0"/>
                <a:ea typeface="Calibri" panose="020F0502020204030204" pitchFamily="34" charset="0"/>
                <a:cs typeface="Helvetica" pitchFamily="2" charset="0"/>
              </a:rPr>
              <a:t>Task 3.6 Design of target mechanical system </a:t>
            </a:r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891E34-7A79-E041-BED7-A02F52CF8430}"/>
              </a:ext>
            </a:extLst>
          </p:cNvPr>
          <p:cNvSpPr/>
          <p:nvPr/>
        </p:nvSpPr>
        <p:spPr>
          <a:xfrm>
            <a:off x="10028926" y="181002"/>
            <a:ext cx="20097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Courtesy of A. Lechner</a:t>
            </a:r>
            <a:endParaRPr lang="en-GB" sz="1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4729E-9F1E-CA49-9941-3C63CF49B2A7}"/>
              </a:ext>
            </a:extLst>
          </p:cNvPr>
          <p:cNvSpPr/>
          <p:nvPr/>
        </p:nvSpPr>
        <p:spPr>
          <a:xfrm>
            <a:off x="8568280" y="804642"/>
            <a:ext cx="2465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</a:rPr>
              <a:t>SC solenoid studies</a:t>
            </a:r>
            <a:endParaRPr lang="en-US" dirty="0">
              <a:solidFill>
                <a:schemeClr val="accent2">
                  <a:lumMod val="75000"/>
                </a:schemeClr>
              </a:solidFill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702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5265BB-549B-CD46-BE89-9C787B9DF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779" y="129309"/>
            <a:ext cx="10812161" cy="666122"/>
          </a:xfrm>
        </p:spPr>
        <p:txBody>
          <a:bodyPr>
            <a:normAutofit fontScale="90000"/>
          </a:bodyPr>
          <a:lstStyle/>
          <a:p>
            <a:r>
              <a:rPr lang="en-US" dirty="0"/>
              <a:t>Annual number of hits on the target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589A66-2B19-1444-B617-8EAF086331ED}"/>
              </a:ext>
            </a:extLst>
          </p:cNvPr>
          <p:cNvSpPr/>
          <p:nvPr/>
        </p:nvSpPr>
        <p:spPr>
          <a:xfrm>
            <a:off x="457313" y="852617"/>
            <a:ext cx="7288693" cy="26161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415431">
              <a:defRPr sz="2300">
                <a:latin typeface="Palatino"/>
                <a:ea typeface="Palatino"/>
                <a:cs typeface="Palatino"/>
                <a:sym typeface="Palatino"/>
              </a:defRPr>
            </a:pPr>
            <a:r>
              <a:rPr lang="en-US" sz="2300" b="1" u="sng" dirty="0">
                <a:solidFill>
                  <a:srgbClr val="000000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  <a:sym typeface="Palatino"/>
              </a:rPr>
              <a:t>The CDR injector was supposed to hit the target with electrons at 200 Hz with 2 bunches:</a:t>
            </a:r>
            <a:r>
              <a:rPr lang="en-US" sz="2300" b="1" dirty="0">
                <a:solidFill>
                  <a:srgbClr val="000000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  <a:sym typeface="Palatino"/>
              </a:rPr>
              <a:t> </a:t>
            </a:r>
          </a:p>
          <a:p>
            <a:endParaRPr lang="en-US" dirty="0"/>
          </a:p>
          <a:p>
            <a:r>
              <a:rPr lang="en-US" dirty="0"/>
              <a:t>400 Hits/s * 3600 s *24 h* 185 days * 0.804 = </a:t>
            </a:r>
            <a:r>
              <a:rPr lang="en-US" b="1" dirty="0"/>
              <a:t>5.1E9 Hits/year</a:t>
            </a:r>
            <a:endParaRPr lang="en-US" dirty="0"/>
          </a:p>
          <a:p>
            <a:endParaRPr lang="en-US" dirty="0">
              <a:solidFill>
                <a:srgbClr val="000000"/>
              </a:solidFill>
              <a:latin typeface="Calibri Light" panose="020F0302020204030204" pitchFamily="34" charset="0"/>
              <a:ea typeface="Palatino"/>
              <a:cs typeface="Calibri Light" panose="020F03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Helvetica Neue" panose="02000503000000020004" pitchFamily="2" charset="0"/>
              </a:rPr>
              <a:t>The first fill from scratch (daily few times). The required positron charge during top up may vary between 0 to 100% of the nominal charge. </a:t>
            </a:r>
          </a:p>
          <a:p>
            <a:r>
              <a:rPr lang="en-US" sz="1600" dirty="0">
                <a:solidFill>
                  <a:srgbClr val="000000"/>
                </a:solidFill>
                <a:latin typeface="Helvetica Neue" panose="02000503000000020004" pitchFamily="2" charset="0"/>
              </a:rPr>
              <a:t>Roughly, we expect &lt;10% of the nominal positron charge to be top-upped. Therefore, we expect after first fill in 17 mins, the injectors carries ~2E9 e+/e-. 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98B926-F9C0-164A-8B98-48C8F0F66AA3}"/>
              </a:ext>
            </a:extLst>
          </p:cNvPr>
          <p:cNvSpPr/>
          <p:nvPr/>
        </p:nvSpPr>
        <p:spPr>
          <a:xfrm>
            <a:off x="8130746" y="1886985"/>
            <a:ext cx="31880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4C4C4C"/>
                </a:solidFill>
                <a:latin typeface="Helvetica Neue" panose="02000503000000020004" pitchFamily="2" charset="0"/>
              </a:rPr>
              <a:t>The </a:t>
            </a:r>
            <a:r>
              <a:rPr lang="en-US" dirty="0" err="1">
                <a:solidFill>
                  <a:srgbClr val="4C4C4C"/>
                </a:solidFill>
                <a:latin typeface="Helvetica Neue" panose="02000503000000020004" pitchFamily="2" charset="0"/>
              </a:rPr>
              <a:t>linac</a:t>
            </a:r>
            <a:r>
              <a:rPr lang="en-US" dirty="0">
                <a:solidFill>
                  <a:srgbClr val="4C4C4C"/>
                </a:solidFill>
                <a:latin typeface="Helvetica Neue" panose="02000503000000020004" pitchFamily="2" charset="0"/>
              </a:rPr>
              <a:t> is OFF when the synchrotrons are filled, therefore the </a:t>
            </a:r>
            <a:r>
              <a:rPr lang="en-US" dirty="0" err="1">
                <a:solidFill>
                  <a:srgbClr val="4C4C4C"/>
                </a:solidFill>
                <a:latin typeface="Helvetica Neue" panose="02000503000000020004" pitchFamily="2" charset="0"/>
              </a:rPr>
              <a:t>linac</a:t>
            </a:r>
            <a:r>
              <a:rPr lang="en-US" dirty="0">
                <a:solidFill>
                  <a:srgbClr val="4C4C4C"/>
                </a:solidFill>
                <a:latin typeface="Helvetica Neue" panose="02000503000000020004" pitchFamily="2" charset="0"/>
              </a:rPr>
              <a:t> duty cycle is 80.4%</a:t>
            </a:r>
            <a:endParaRPr lang="en-US" dirty="0">
              <a:solidFill>
                <a:srgbClr val="4C4C4C"/>
              </a:solidFill>
              <a:effectLst/>
              <a:latin typeface="Helvetica Neue" panose="02000503000000020004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358F79-FC6C-A747-9ED5-2CC45FB6041E}"/>
              </a:ext>
            </a:extLst>
          </p:cNvPr>
          <p:cNvSpPr/>
          <p:nvPr/>
        </p:nvSpPr>
        <p:spPr>
          <a:xfrm>
            <a:off x="457312" y="3701816"/>
            <a:ext cx="7288693" cy="297004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415431">
              <a:defRPr sz="2300">
                <a:latin typeface="Palatino"/>
                <a:ea typeface="Palatino"/>
                <a:cs typeface="Palatino"/>
                <a:sym typeface="Palatino"/>
              </a:defRPr>
            </a:pPr>
            <a:r>
              <a:rPr lang="en-US" sz="2300" b="1" u="sng" dirty="0">
                <a:solidFill>
                  <a:srgbClr val="000000"/>
                </a:solidFill>
                <a:latin typeface="Calibri Light" panose="020F0302020204030204" pitchFamily="34" charset="0"/>
                <a:ea typeface="Palatino"/>
                <a:cs typeface="Calibri Light" panose="020F0302020204030204" pitchFamily="34" charset="0"/>
                <a:sym typeface="Palatino"/>
              </a:rPr>
              <a:t>The new injector option may hit the target with electrons at 100 Hz with 20 bunches (number of bunches is not fixed yet):</a:t>
            </a:r>
          </a:p>
          <a:p>
            <a:endParaRPr lang="en-US" dirty="0"/>
          </a:p>
          <a:p>
            <a:r>
              <a:rPr lang="en-US" dirty="0"/>
              <a:t>2000 Hits/s * 3600 s *24 h* 185 days * 0.50 = ~</a:t>
            </a:r>
            <a:r>
              <a:rPr lang="en-US" b="1" dirty="0"/>
              <a:t>1.6E10 Hits/year</a:t>
            </a:r>
            <a:endParaRPr lang="en-US" dirty="0"/>
          </a:p>
          <a:p>
            <a:endParaRPr lang="en-US" dirty="0">
              <a:solidFill>
                <a:srgbClr val="000000"/>
              </a:solidFill>
              <a:latin typeface="Calibri Light" panose="020F0302020204030204" pitchFamily="34" charset="0"/>
              <a:ea typeface="Palatino"/>
              <a:cs typeface="Calibri Light" panose="020F0302020204030204" pitchFamily="34" charset="0"/>
            </a:endParaRPr>
          </a:p>
          <a:p>
            <a:pPr>
              <a:defRPr sz="2300">
                <a:latin typeface="Palatino"/>
                <a:ea typeface="Palatino"/>
                <a:cs typeface="Palatino"/>
                <a:sym typeface="Palatino"/>
              </a:defRPr>
            </a:pPr>
            <a:r>
              <a:rPr lang="en-US" sz="1600" dirty="0">
                <a:solidFill>
                  <a:srgbClr val="000000"/>
                </a:solidFill>
                <a:latin typeface="Helvetica Neue" panose="02000503000000020004" pitchFamily="2" charset="0"/>
                <a:ea typeface="Palatino"/>
                <a:sym typeface="Palatino"/>
              </a:rPr>
              <a:t>The first fill from scratch (daily few times), the required positron charge during top up may vary between 0 to 100% of the nominal charge. </a:t>
            </a:r>
          </a:p>
          <a:p>
            <a:pPr>
              <a:defRPr sz="2300">
                <a:latin typeface="Palatino"/>
                <a:ea typeface="Palatino"/>
                <a:cs typeface="Palatino"/>
                <a:sym typeface="Palatino"/>
              </a:defRPr>
            </a:pPr>
            <a:r>
              <a:rPr lang="en-US" sz="1600" dirty="0">
                <a:solidFill>
                  <a:srgbClr val="000000"/>
                </a:solidFill>
                <a:latin typeface="Helvetica Neue" panose="02000503000000020004" pitchFamily="2" charset="0"/>
                <a:ea typeface="Palatino"/>
                <a:sym typeface="Palatino"/>
              </a:rPr>
              <a:t>Roughly, we expect &lt;5% of the </a:t>
            </a:r>
            <a:r>
              <a:rPr lang="en-US" sz="1600" dirty="0">
                <a:solidFill>
                  <a:srgbClr val="000000"/>
                </a:solidFill>
                <a:latin typeface="Helvetica Neue" panose="02000503000000020004" pitchFamily="2" charset="0"/>
                <a:sym typeface="Palatino"/>
              </a:rPr>
              <a:t>nominal positron charge to be top-upped. Therefore, we expect after first fill in 5 mins, the injectors carries ~1E9 e+/e-. 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CF2B16A-FF75-7641-A237-8B5B7ECE15BD}"/>
              </a:ext>
            </a:extLst>
          </p:cNvPr>
          <p:cNvSpPr/>
          <p:nvPr/>
        </p:nvSpPr>
        <p:spPr>
          <a:xfrm>
            <a:off x="8130747" y="4429896"/>
            <a:ext cx="31880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4C4C4C"/>
                </a:solidFill>
                <a:latin typeface="Helvetica Neue" panose="02000503000000020004" pitchFamily="2" charset="0"/>
              </a:rPr>
              <a:t>The </a:t>
            </a:r>
            <a:r>
              <a:rPr lang="en-US" dirty="0" err="1">
                <a:solidFill>
                  <a:srgbClr val="4C4C4C"/>
                </a:solidFill>
                <a:latin typeface="Helvetica Neue" panose="02000503000000020004" pitchFamily="2" charset="0"/>
              </a:rPr>
              <a:t>linac</a:t>
            </a:r>
            <a:r>
              <a:rPr lang="en-US" dirty="0">
                <a:solidFill>
                  <a:srgbClr val="4C4C4C"/>
                </a:solidFill>
                <a:latin typeface="Helvetica Neue" panose="02000503000000020004" pitchFamily="2" charset="0"/>
              </a:rPr>
              <a:t> is OFF when the synchrotrons are filled, therefore the </a:t>
            </a:r>
            <a:r>
              <a:rPr lang="en-US" dirty="0" err="1">
                <a:solidFill>
                  <a:srgbClr val="4C4C4C"/>
                </a:solidFill>
                <a:latin typeface="Helvetica Neue" panose="02000503000000020004" pitchFamily="2" charset="0"/>
              </a:rPr>
              <a:t>linac</a:t>
            </a:r>
            <a:r>
              <a:rPr lang="en-US" dirty="0">
                <a:solidFill>
                  <a:srgbClr val="4C4C4C"/>
                </a:solidFill>
                <a:latin typeface="Helvetica Neue" panose="02000503000000020004" pitchFamily="2" charset="0"/>
              </a:rPr>
              <a:t> duty cycle is 50%</a:t>
            </a:r>
            <a:endParaRPr lang="en-US" dirty="0">
              <a:solidFill>
                <a:srgbClr val="4C4C4C"/>
              </a:solidFill>
              <a:effectLst/>
              <a:latin typeface="Helvetica Neue" panose="02000503000000020004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00C8E1-3ABF-3C41-80C6-7807851E4A4A}"/>
              </a:ext>
            </a:extLst>
          </p:cNvPr>
          <p:cNvSpPr/>
          <p:nvPr/>
        </p:nvSpPr>
        <p:spPr>
          <a:xfrm>
            <a:off x="10218441" y="72123"/>
            <a:ext cx="17522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Courtesy of S. </a:t>
            </a:r>
            <a:r>
              <a:rPr lang="en-GB" sz="1600" i="1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Ogur</a:t>
            </a:r>
            <a:endParaRPr lang="en-GB" sz="1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872F5C5-47CE-A94D-BC8A-D5A4544E0902}"/>
              </a:ext>
            </a:extLst>
          </p:cNvPr>
          <p:cNvSpPr/>
          <p:nvPr/>
        </p:nvSpPr>
        <p:spPr>
          <a:xfrm>
            <a:off x="8130746" y="1143556"/>
            <a:ext cx="36811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</a:rPr>
              <a:t>Assumption: the collider will work 185 days per year (Z-operation).</a:t>
            </a:r>
            <a:endParaRPr lang="en-US" dirty="0">
              <a:solidFill>
                <a:schemeClr val="accent2">
                  <a:lumMod val="75000"/>
                </a:schemeClr>
              </a:solidFill>
              <a:effectLst/>
              <a:latin typeface="Helvetica Neue" panose="02000503000000020004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22D7C7-0EA7-8343-ADD6-5C5DF2835139}"/>
              </a:ext>
            </a:extLst>
          </p:cNvPr>
          <p:cNvSpPr/>
          <p:nvPr/>
        </p:nvSpPr>
        <p:spPr>
          <a:xfrm>
            <a:off x="8498542" y="6025529"/>
            <a:ext cx="358224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4C4C4C"/>
                </a:solidFill>
                <a:latin typeface="Helvetica Neue" panose="02000503000000020004" pitchFamily="2" charset="0"/>
              </a:rPr>
              <a:t>SLC (rotating target, 365 days): </a:t>
            </a:r>
            <a:r>
              <a:rPr lang="en-GB" dirty="0">
                <a:solidFill>
                  <a:srgbClr val="4C4C4C"/>
                </a:solidFill>
                <a:latin typeface="Times" pitchFamily="2" charset="0"/>
              </a:rPr>
              <a:t> </a:t>
            </a:r>
            <a:endParaRPr lang="en-GB" dirty="0">
              <a:solidFill>
                <a:srgbClr val="4C4C4C"/>
              </a:solidFill>
              <a:latin typeface="Helvetica Neue" panose="02000503000000020004" pitchFamily="2" charset="0"/>
            </a:endParaRPr>
          </a:p>
          <a:p>
            <a:pPr algn="ctr"/>
            <a:r>
              <a:rPr lang="en-GB" b="1" dirty="0">
                <a:solidFill>
                  <a:srgbClr val="FB0207"/>
                </a:solidFill>
                <a:latin typeface="Helvetica Neue" panose="02000503000000020004" pitchFamily="2" charset="0"/>
              </a:rPr>
              <a:t>~4E9 Hits/year</a:t>
            </a:r>
            <a:endParaRPr lang="en-GB" dirty="0">
              <a:solidFill>
                <a:srgbClr val="4C4C4C"/>
              </a:solidFill>
              <a:effectLst/>
              <a:latin typeface="Helvetica Neue" panose="02000503000000020004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CCFFF52-DFBB-E74C-8D6F-C1EEE00B0CED}"/>
              </a:ext>
            </a:extLst>
          </p:cNvPr>
          <p:cNvSpPr/>
          <p:nvPr/>
        </p:nvSpPr>
        <p:spPr>
          <a:xfrm>
            <a:off x="7838630" y="3364313"/>
            <a:ext cx="1754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1 hit = 1 bunch   </a:t>
            </a:r>
            <a:endParaRPr lang="en-US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074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2011</TotalTime>
  <Words>663</Words>
  <Application>Microsoft Macintosh PowerPoint</Application>
  <PresentationFormat>Widescreen</PresentationFormat>
  <Paragraphs>52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Helvetica</vt:lpstr>
      <vt:lpstr>Helvetica Neue</vt:lpstr>
      <vt:lpstr>Palatino</vt:lpstr>
      <vt:lpstr>Tahoma</vt:lpstr>
      <vt:lpstr>Times</vt:lpstr>
      <vt:lpstr>Verdana</vt:lpstr>
      <vt:lpstr>Office Theme</vt:lpstr>
      <vt:lpstr>PowerPoint Presentation</vt:lpstr>
      <vt:lpstr>General updates </vt:lpstr>
      <vt:lpstr>Some highlights</vt:lpstr>
      <vt:lpstr>Some highlights (work ongoing) </vt:lpstr>
      <vt:lpstr>Annual number of hits on the target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WP3</dc:title>
  <dc:creator>Microsoft Office User</dc:creator>
  <cp:lastModifiedBy>Iryna Chaikovska</cp:lastModifiedBy>
  <cp:revision>157</cp:revision>
  <dcterms:created xsi:type="dcterms:W3CDTF">2020-12-16T15:18:22Z</dcterms:created>
  <dcterms:modified xsi:type="dcterms:W3CDTF">2021-06-17T08:09:41Z</dcterms:modified>
</cp:coreProperties>
</file>