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9" r:id="rId3"/>
    <p:sldId id="260" r:id="rId4"/>
    <p:sldId id="257" r:id="rId5"/>
    <p:sldId id="258" r:id="rId6"/>
    <p:sldId id="261" r:id="rId7"/>
    <p:sldId id="262" r:id="rId8"/>
    <p:sldId id="273" r:id="rId9"/>
    <p:sldId id="264" r:id="rId10"/>
    <p:sldId id="265" r:id="rId11"/>
    <p:sldId id="263" r:id="rId12"/>
    <p:sldId id="266" r:id="rId13"/>
    <p:sldId id="268" r:id="rId14"/>
    <p:sldId id="272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7" d="100"/>
          <a:sy n="127" d="100"/>
        </p:scale>
        <p:origin x="-11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D29C82-4A71-49AF-BEAE-01499E98F547}" type="datetimeFigureOut">
              <a:rPr lang="en-US" smtClean="0"/>
              <a:pPr/>
              <a:t>9/1/2010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E3706C-7628-4E4E-9E07-E3B469EA860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2010/09/01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Peter Speckmayer, WG2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94952-16D3-4898-950F-F7C7621708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2010/09/01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Peter Speckmayer, WG2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94952-16D3-4898-950F-F7C7621708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2010/09/01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Peter Speckmayer, WG2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94952-16D3-4898-950F-F7C7621708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2010/09/01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Peter Speckmayer, WG2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94952-16D3-4898-950F-F7C7621708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2010/09/01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Peter Speckmayer, WG2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94952-16D3-4898-950F-F7C7621708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2010/09/01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Peter Speckmayer, WG2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94952-16D3-4898-950F-F7C7621708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2010/09/01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Peter Speckmayer, WG2 meeting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94952-16D3-4898-950F-F7C7621708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2010/09/01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Peter Speckmayer, WG2 meeting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94952-16D3-4898-950F-F7C7621708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2010/09/01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Peter Speckmayer, WG2 meeting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94952-16D3-4898-950F-F7C7621708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2010/09/01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Peter Speckmayer, WG2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94952-16D3-4898-950F-F7C7621708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2010/09/01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Peter Speckmayer, WG2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94952-16D3-4898-950F-F7C76217082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2010/09/01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Peter Speckmayer, WG2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194952-16D3-4898-950F-F7C76217082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Pandora </a:t>
            </a:r>
            <a:r>
              <a:rPr lang="en-US" dirty="0" err="1" smtClean="0"/>
              <a:t>calorimetry</a:t>
            </a:r>
            <a:r>
              <a:rPr lang="en-US" dirty="0" smtClean="0"/>
              <a:t> and leakage correction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Peter Speckmayer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2010/09/01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94952-16D3-4898-950F-F7C762170821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Peter Speckmayer, WG2 meeting</a:t>
            </a:r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K</a:t>
            </a:r>
            <a:r>
              <a:rPr lang="en-US" sz="2400" baseline="-25000" dirty="0" smtClean="0"/>
              <a:t>L </a:t>
            </a:r>
            <a:r>
              <a:rPr lang="en-US" sz="2400" dirty="0" smtClean="0"/>
              <a:t>– </a:t>
            </a:r>
            <a:r>
              <a:rPr lang="en-US" sz="2400" dirty="0" err="1" smtClean="0"/>
              <a:t>jj</a:t>
            </a:r>
            <a:r>
              <a:rPr lang="en-US" sz="2400" dirty="0" smtClean="0"/>
              <a:t> (</a:t>
            </a:r>
            <a:r>
              <a:rPr lang="en-US" sz="2400" dirty="0" err="1" smtClean="0"/>
              <a:t>uds</a:t>
            </a:r>
            <a:r>
              <a:rPr lang="en-US" sz="2400" dirty="0" smtClean="0"/>
              <a:t> 500GeV)</a:t>
            </a:r>
            <a:br>
              <a:rPr lang="en-US" sz="2400" dirty="0" smtClean="0"/>
            </a:br>
            <a:endParaRPr lang="en-US" sz="2400" dirty="0"/>
          </a:p>
        </p:txBody>
      </p:sp>
      <p:pic>
        <p:nvPicPr>
          <p:cNvPr id="7" name="Content Placeholder 6" descr="linearity__cmp_uds500_Klong__all.gif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2780570"/>
            <a:ext cx="4040188" cy="2739898"/>
          </a:xfrm>
        </p:spPr>
      </p:pic>
      <p:pic>
        <p:nvPicPr>
          <p:cNvPr id="8" name="Content Placeholder 7" descr="resolution__cmp_uds500_Klong__all.gif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5025" y="2780032"/>
            <a:ext cx="4041775" cy="2740974"/>
          </a:xfrm>
        </p:spPr>
      </p:pic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2010/09/01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94952-16D3-4898-950F-F7C762170821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Peter Speckmayer, WG2 meeting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484438"/>
            <a:ext cx="4040188" cy="639762"/>
          </a:xfrm>
        </p:spPr>
        <p:txBody>
          <a:bodyPr/>
          <a:lstStyle/>
          <a:p>
            <a:r>
              <a:rPr lang="en-US" dirty="0" smtClean="0"/>
              <a:t>Linearity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484438"/>
            <a:ext cx="4041775" cy="639762"/>
          </a:xfrm>
        </p:spPr>
        <p:txBody>
          <a:bodyPr/>
          <a:lstStyle/>
          <a:p>
            <a:r>
              <a:rPr lang="en-US" dirty="0" smtClean="0"/>
              <a:t>Resolution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219200" y="5715000"/>
            <a:ext cx="69530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 large difference in energy resolution and linearity between K</a:t>
            </a:r>
            <a:r>
              <a:rPr lang="en-US" baseline="-25000" dirty="0" smtClean="0"/>
              <a:t>L</a:t>
            </a:r>
            <a:r>
              <a:rPr lang="en-US" dirty="0" smtClean="0"/>
              <a:t> and jets</a:t>
            </a:r>
            <a:endParaRPr lang="en-US" dirty="0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609600" y="11430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jets are “perfectly reconstructed”, </a:t>
            </a:r>
            <a:b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take calorimetric energy (no track information used)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jets, perfect reconstruction</a:t>
            </a:r>
            <a:br>
              <a:rPr lang="en-US" dirty="0" smtClean="0"/>
            </a:br>
            <a:r>
              <a:rPr lang="en-US" dirty="0" smtClean="0"/>
              <a:t>K</a:t>
            </a:r>
            <a:r>
              <a:rPr lang="en-US" baseline="-25000" dirty="0" smtClean="0"/>
              <a:t>L </a:t>
            </a:r>
            <a:r>
              <a:rPr lang="en-US" dirty="0" smtClean="0"/>
              <a:t>– </a:t>
            </a:r>
            <a:r>
              <a:rPr lang="en-US" dirty="0" err="1" smtClean="0"/>
              <a:t>jj</a:t>
            </a:r>
            <a:r>
              <a:rPr lang="en-US" dirty="0" smtClean="0"/>
              <a:t> (</a:t>
            </a:r>
            <a:r>
              <a:rPr lang="en-US" dirty="0" err="1" smtClean="0"/>
              <a:t>uds</a:t>
            </a:r>
            <a:r>
              <a:rPr lang="en-US" dirty="0"/>
              <a:t> </a:t>
            </a:r>
            <a:r>
              <a:rPr lang="en-US" dirty="0" smtClean="0"/>
              <a:t>500GeV)</a:t>
            </a:r>
            <a:endParaRPr lang="en-US" baseline="-25000" dirty="0"/>
          </a:p>
        </p:txBody>
      </p:sp>
      <p:pic>
        <p:nvPicPr>
          <p:cNvPr id="9" name="Content Placeholder 8" descr="linearity__cmp_uds500_Klong__PFAcorr__noOuter_noMuon.gif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2780570"/>
            <a:ext cx="4040188" cy="2739898"/>
          </a:xfrm>
        </p:spPr>
      </p:pic>
      <p:pic>
        <p:nvPicPr>
          <p:cNvPr id="10" name="Content Placeholder 9" descr="resolution__cmp_uds500_Klong__PFAcorr__noOuter_noMuon.gif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5025" y="2780032"/>
            <a:ext cx="4041775" cy="2740974"/>
          </a:xfrm>
        </p:spPr>
      </p:pic>
      <p:sp>
        <p:nvSpPr>
          <p:cNvPr id="11" name="TextBox 10"/>
          <p:cNvSpPr txBox="1"/>
          <p:nvPr/>
        </p:nvSpPr>
        <p:spPr>
          <a:xfrm>
            <a:off x="685800" y="1676400"/>
            <a:ext cx="819288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clusters with hits in the HCAL outer layers or in the </a:t>
            </a:r>
            <a:r>
              <a:rPr lang="en-US" dirty="0" err="1" smtClean="0"/>
              <a:t>muon</a:t>
            </a:r>
            <a:r>
              <a:rPr lang="en-US" dirty="0" smtClean="0"/>
              <a:t> system are suppressed</a:t>
            </a:r>
          </a:p>
          <a:p>
            <a:pPr>
              <a:buFont typeface="Wingdings"/>
              <a:buChar char="à"/>
            </a:pPr>
            <a:r>
              <a:rPr lang="en-US" dirty="0" smtClean="0">
                <a:sym typeface="Wingdings" pitchFamily="2" charset="2"/>
              </a:rPr>
              <a:t>shows impact of leakage</a:t>
            </a:r>
          </a:p>
          <a:p>
            <a:pPr>
              <a:buFont typeface="Wingdings"/>
              <a:buChar char="à"/>
            </a:pPr>
            <a:r>
              <a:rPr lang="en-US" dirty="0" smtClean="0"/>
              <a:t>jets have higher energies (took </a:t>
            </a:r>
            <a:r>
              <a:rPr lang="en-US" dirty="0" err="1" smtClean="0"/>
              <a:t>hadronic</a:t>
            </a:r>
            <a:r>
              <a:rPr lang="en-US" dirty="0" smtClean="0"/>
              <a:t> E instead of </a:t>
            </a:r>
            <a:r>
              <a:rPr lang="en-US" dirty="0" err="1" smtClean="0"/>
              <a:t>em</a:t>
            </a:r>
            <a:r>
              <a:rPr lang="en-US" dirty="0" smtClean="0"/>
              <a:t>-Energy), resolution similar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2010/09/01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94952-16D3-4898-950F-F7C762170821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Peter Speckmayer, WG2 meeting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457200" y="2484438"/>
            <a:ext cx="4040188" cy="639762"/>
          </a:xfrm>
        </p:spPr>
        <p:txBody>
          <a:bodyPr/>
          <a:lstStyle/>
          <a:p>
            <a:r>
              <a:rPr lang="en-US" dirty="0" smtClean="0"/>
              <a:t>Linearity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xfrm>
            <a:off x="4645025" y="2484438"/>
            <a:ext cx="4041775" cy="639762"/>
          </a:xfrm>
        </p:spPr>
        <p:txBody>
          <a:bodyPr/>
          <a:lstStyle/>
          <a:p>
            <a:r>
              <a:rPr lang="en-US" dirty="0" smtClean="0"/>
              <a:t>Resolution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Sum of </a:t>
            </a:r>
            <a:r>
              <a:rPr lang="en-US" sz="2400" dirty="0" err="1" smtClean="0"/>
              <a:t>E</a:t>
            </a:r>
            <a:r>
              <a:rPr lang="en-US" sz="2400" baseline="-25000" dirty="0" err="1" smtClean="0"/>
              <a:t>hits</a:t>
            </a:r>
            <a:r>
              <a:rPr lang="en-US" sz="2400" dirty="0" smtClean="0"/>
              <a:t>/Pandora corr./local corr.</a:t>
            </a:r>
            <a:endParaRPr lang="en-US" sz="2400" dirty="0"/>
          </a:p>
        </p:txBody>
      </p:sp>
      <p:pic>
        <p:nvPicPr>
          <p:cNvPr id="7" name="Content Placeholder 6" descr="linearity__uds500_noOuter_noMuon__raw_PFAcorr_locCorr.gif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2780570"/>
            <a:ext cx="4040188" cy="2739898"/>
          </a:xfrm>
        </p:spPr>
      </p:pic>
      <p:pic>
        <p:nvPicPr>
          <p:cNvPr id="8" name="Content Placeholder 7" descr="resolution__uds500_noOuter_noMuon__raw_PFAcorr_locCorr.gif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5025" y="2780032"/>
            <a:ext cx="4041775" cy="2740974"/>
          </a:xfrm>
        </p:spPr>
      </p:pic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2010/09/01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94952-16D3-4898-950F-F7C762170821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Peter Speckmayer, WG2 meeting</a:t>
            </a:r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914400" y="5638800"/>
            <a:ext cx="76996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clusters with hits in the HCAL outer layers or in the </a:t>
            </a:r>
            <a:r>
              <a:rPr lang="en-US" dirty="0" err="1" smtClean="0"/>
              <a:t>muon</a:t>
            </a:r>
            <a:r>
              <a:rPr lang="en-US" dirty="0" smtClean="0"/>
              <a:t> system are suppressed</a:t>
            </a:r>
          </a:p>
          <a:p>
            <a:r>
              <a:rPr lang="en-US" dirty="0" smtClean="0"/>
              <a:t>(to remove the impact of leakage on corrections)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484438"/>
            <a:ext cx="4040188" cy="639762"/>
          </a:xfrm>
        </p:spPr>
        <p:txBody>
          <a:bodyPr/>
          <a:lstStyle/>
          <a:p>
            <a:r>
              <a:rPr lang="en-US" dirty="0" smtClean="0"/>
              <a:t>Linearity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484438"/>
            <a:ext cx="4041775" cy="639762"/>
          </a:xfrm>
        </p:spPr>
        <p:txBody>
          <a:bodyPr/>
          <a:lstStyle/>
          <a:p>
            <a:r>
              <a:rPr lang="en-US" dirty="0" smtClean="0"/>
              <a:t>Resolution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838200" y="1371600"/>
            <a:ext cx="758637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local correction: correction based on hit energy and energy surrounding the hit</a:t>
            </a:r>
          </a:p>
          <a:p>
            <a:pPr>
              <a:buFont typeface="Wingdings"/>
              <a:buChar char="à"/>
            </a:pPr>
            <a:r>
              <a:rPr lang="en-US" dirty="0" smtClean="0">
                <a:sym typeface="Wingdings" pitchFamily="2" charset="2"/>
              </a:rPr>
              <a:t>compute average corrections</a:t>
            </a:r>
          </a:p>
          <a:p>
            <a:pPr>
              <a:buFont typeface="Wingdings"/>
              <a:buChar char="à"/>
            </a:pPr>
            <a:endParaRPr lang="en-US" dirty="0">
              <a:sym typeface="Wingdings" pitchFamily="2" charset="2"/>
            </a:endParaRPr>
          </a:p>
          <a:p>
            <a:pPr>
              <a:buFont typeface="Wingdings"/>
              <a:buChar char="à"/>
            </a:pPr>
            <a:r>
              <a:rPr lang="en-US" dirty="0" smtClean="0">
                <a:sym typeface="Wingdings" pitchFamily="2" charset="2"/>
              </a:rPr>
              <a:t>does not lead to big improvements, but I think this can be done better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Impact of leakage</a:t>
            </a:r>
            <a:endParaRPr lang="en-US" dirty="0"/>
          </a:p>
        </p:txBody>
      </p:sp>
      <p:pic>
        <p:nvPicPr>
          <p:cNvPr id="7" name="Content Placeholder 6" descr="linearity__uds500_PFAcorr__cmp_noOuter_noMuon__all.gif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2780570"/>
            <a:ext cx="4040188" cy="2739898"/>
          </a:xfrm>
        </p:spPr>
      </p:pic>
      <p:pic>
        <p:nvPicPr>
          <p:cNvPr id="8" name="Content Placeholder 7" descr="resolution__uds500_PFAcorr__cmp_noOuter_noMuon__all.gif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5025" y="2780032"/>
            <a:ext cx="4041775" cy="2740974"/>
          </a:xfrm>
        </p:spPr>
      </p:pic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2010/09/01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94952-16D3-4898-950F-F7C762170821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Peter Speckmayer, WG2 meeting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484438"/>
            <a:ext cx="4040188" cy="639762"/>
          </a:xfrm>
        </p:spPr>
        <p:txBody>
          <a:bodyPr/>
          <a:lstStyle/>
          <a:p>
            <a:r>
              <a:rPr lang="en-US" dirty="0" smtClean="0"/>
              <a:t>Linearity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484438"/>
            <a:ext cx="4041775" cy="639762"/>
          </a:xfrm>
        </p:spPr>
        <p:txBody>
          <a:bodyPr/>
          <a:lstStyle/>
          <a:p>
            <a:r>
              <a:rPr lang="en-US" dirty="0" smtClean="0"/>
              <a:t>Resolution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581400" y="5562600"/>
            <a:ext cx="1957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slope from leakage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 rot="10800000">
            <a:off x="4114800" y="5029200"/>
            <a:ext cx="990600" cy="609600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 and outlook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Energy correction:</a:t>
            </a:r>
          </a:p>
          <a:p>
            <a:pPr lvl="1"/>
            <a:r>
              <a:rPr lang="en-US" dirty="0" smtClean="0"/>
              <a:t>OK for low energies</a:t>
            </a:r>
          </a:p>
          <a:p>
            <a:pPr lvl="1"/>
            <a:r>
              <a:rPr lang="en-US" dirty="0" smtClean="0"/>
              <a:t>potential improvements for high energies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Leakage correction:</a:t>
            </a:r>
          </a:p>
          <a:p>
            <a:pPr lvl="1"/>
            <a:r>
              <a:rPr lang="en-US" dirty="0" smtClean="0"/>
              <a:t>will derive corrections from perfectly reconstructed jets</a:t>
            </a:r>
          </a:p>
          <a:p>
            <a:pPr lvl="2"/>
            <a:r>
              <a:rPr lang="en-US" dirty="0" smtClean="0"/>
              <a:t>try neural net first</a:t>
            </a:r>
          </a:p>
          <a:p>
            <a:pPr lvl="2"/>
            <a:r>
              <a:rPr lang="en-US" dirty="0" smtClean="0"/>
              <a:t>approach to NN solution with a formula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2010/09/01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94952-16D3-4898-950F-F7C762170821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Peter Speckmayer, WG2 meeting</a:t>
            </a: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Calorimeter depth limited (cost, technical reasons)</a:t>
            </a:r>
          </a:p>
          <a:p>
            <a:pPr lvl="1"/>
            <a:r>
              <a:rPr lang="en-US" dirty="0" smtClean="0"/>
              <a:t>some shower will leak longitudinally</a:t>
            </a:r>
          </a:p>
          <a:p>
            <a:pPr lvl="1"/>
            <a:r>
              <a:rPr lang="en-US" dirty="0" smtClean="0"/>
              <a:t>harms PFA: </a:t>
            </a:r>
          </a:p>
          <a:p>
            <a:pPr lvl="2"/>
            <a:r>
              <a:rPr lang="en-US" dirty="0" smtClean="0"/>
              <a:t>E from tracks and E from calorimeter inconsistent</a:t>
            </a:r>
          </a:p>
          <a:p>
            <a:pPr lvl="3"/>
            <a:r>
              <a:rPr lang="en-US" dirty="0" smtClean="0">
                <a:sym typeface="Wingdings" pitchFamily="2" charset="2"/>
              </a:rPr>
              <a:t> leads to errors in the clustering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E of (leaking) neutral particles wrong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2010/09/01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94952-16D3-4898-950F-F7C762170821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Peter Speckmayer, WG2 meeting</a:t>
            </a:r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Calorimetric energy in Pandora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Basically just ...</a:t>
            </a:r>
          </a:p>
          <a:p>
            <a:pPr lvl="1"/>
            <a:r>
              <a:rPr lang="en-US" dirty="0" smtClean="0"/>
              <a:t>multiply cell energies with factor (different for EM and </a:t>
            </a:r>
            <a:r>
              <a:rPr lang="en-US" dirty="0" err="1" smtClean="0"/>
              <a:t>hadronic</a:t>
            </a:r>
            <a:r>
              <a:rPr lang="en-US" dirty="0" smtClean="0"/>
              <a:t> clusters)</a:t>
            </a:r>
          </a:p>
          <a:p>
            <a:pPr lvl="1"/>
            <a:r>
              <a:rPr lang="en-US" dirty="0" smtClean="0"/>
              <a:t>sum up cell energies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2010/09/01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94952-16D3-4898-950F-F7C762170821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Peter Speckmayer, WG2 meeting</a:t>
            </a:r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Leakage correction in Pandora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</a:t>
            </a:r>
            <a:r>
              <a:rPr lang="en-US" dirty="0" err="1" smtClean="0"/>
              <a:t>muon</a:t>
            </a:r>
            <a:r>
              <a:rPr lang="en-US" dirty="0" smtClean="0"/>
              <a:t> hits in the barrel</a:t>
            </a:r>
          </a:p>
          <a:p>
            <a:pPr lvl="1"/>
            <a:r>
              <a:rPr lang="en-US" dirty="0" smtClean="0"/>
              <a:t>standalone </a:t>
            </a:r>
            <a:r>
              <a:rPr lang="en-US" dirty="0" err="1" smtClean="0"/>
              <a:t>muon</a:t>
            </a:r>
            <a:r>
              <a:rPr lang="en-US" dirty="0" smtClean="0"/>
              <a:t> clusters:</a:t>
            </a:r>
          </a:p>
          <a:p>
            <a:pPr lvl="2"/>
            <a:r>
              <a:rPr lang="en-US" dirty="0" smtClean="0"/>
              <a:t>scale </a:t>
            </a:r>
            <a:r>
              <a:rPr lang="en-US" dirty="0" err="1" smtClean="0"/>
              <a:t>muon</a:t>
            </a:r>
            <a:r>
              <a:rPr lang="en-US" dirty="0" smtClean="0"/>
              <a:t> hits by a factor</a:t>
            </a:r>
          </a:p>
          <a:p>
            <a:pPr lvl="1"/>
            <a:r>
              <a:rPr lang="en-US" dirty="0" smtClean="0"/>
              <a:t>cluster has no tracks (neutral hadrons)</a:t>
            </a:r>
          </a:p>
          <a:p>
            <a:pPr lvl="2"/>
            <a:r>
              <a:rPr lang="en-US" dirty="0" smtClean="0"/>
              <a:t>add fixed amount of energy</a:t>
            </a:r>
          </a:p>
          <a:p>
            <a:pPr lvl="1"/>
            <a:r>
              <a:rPr lang="en-US" dirty="0" smtClean="0"/>
              <a:t>cluster has tracks:</a:t>
            </a:r>
          </a:p>
          <a:p>
            <a:pPr lvl="2"/>
            <a:r>
              <a:rPr lang="en-US" dirty="0" smtClean="0"/>
              <a:t>add fixed amount of energy if chi2 between E in tracks and E in calorimeter is improved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2010/09/01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94952-16D3-4898-950F-F7C762170821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Peter Speckmayer, WG2 meeting</a:t>
            </a:r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Envisaged improvements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make leakage correction dependent on cluster properties</a:t>
            </a:r>
          </a:p>
          <a:p>
            <a:pPr lvl="1"/>
            <a:r>
              <a:rPr lang="en-US" dirty="0" smtClean="0"/>
              <a:t>has to be a fast algorithm (energy correction functions are called often)</a:t>
            </a:r>
          </a:p>
          <a:p>
            <a:pPr lvl="1"/>
            <a:r>
              <a:rPr lang="en-US" dirty="0" smtClean="0"/>
              <a:t>should work all over the detector</a:t>
            </a:r>
          </a:p>
          <a:p>
            <a:pPr lvl="2"/>
            <a:r>
              <a:rPr lang="en-US" dirty="0" smtClean="0"/>
              <a:t>different coil thicknesses seen by shower </a:t>
            </a:r>
          </a:p>
          <a:p>
            <a:pPr lvl="3"/>
            <a:r>
              <a:rPr lang="en-US" dirty="0" smtClean="0"/>
              <a:t>depends on angle of cluster</a:t>
            </a:r>
          </a:p>
          <a:p>
            <a:pPr lvl="2"/>
            <a:r>
              <a:rPr lang="en-US" dirty="0" smtClean="0"/>
              <a:t>in </a:t>
            </a:r>
            <a:r>
              <a:rPr lang="en-US" dirty="0" err="1" smtClean="0"/>
              <a:t>EndCap</a:t>
            </a:r>
            <a:r>
              <a:rPr lang="en-US" dirty="0" smtClean="0"/>
              <a:t> no coil at all</a:t>
            </a:r>
          </a:p>
          <a:p>
            <a:pPr lvl="1"/>
            <a:r>
              <a:rPr lang="en-US" dirty="0" smtClean="0"/>
              <a:t>robust</a:t>
            </a:r>
          </a:p>
          <a:p>
            <a:pPr lvl="2"/>
            <a:r>
              <a:rPr lang="en-US" dirty="0" smtClean="0"/>
              <a:t>not affected by overlapping clusters or split up particles</a:t>
            </a:r>
          </a:p>
          <a:p>
            <a:pPr lvl="1"/>
            <a:r>
              <a:rPr lang="en-US" dirty="0" smtClean="0"/>
              <a:t>a simple formula probably the best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2010/09/01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94952-16D3-4898-950F-F7C762170821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Peter Speckmayer, WG2 meeting</a:t>
            </a:r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Implemented: interaction length from IP to calorimeter hits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want to get info about seen coil thickness</a:t>
            </a:r>
          </a:p>
          <a:p>
            <a:r>
              <a:rPr lang="en-US" dirty="0" smtClean="0"/>
              <a:t>implemented “poor man’s” solution</a:t>
            </a:r>
          </a:p>
          <a:p>
            <a:pPr lvl="1"/>
            <a:r>
              <a:rPr lang="en-US" dirty="0" smtClean="0"/>
              <a:t>probably good enough for now (had. showers are not that precise)</a:t>
            </a:r>
          </a:p>
          <a:p>
            <a:pPr lvl="1"/>
            <a:r>
              <a:rPr lang="en-US" dirty="0" smtClean="0"/>
              <a:t>implemented as well GEAR distance properties which uses </a:t>
            </a:r>
            <a:r>
              <a:rPr lang="en-US" dirty="0" err="1" smtClean="0"/>
              <a:t>TGeo</a:t>
            </a:r>
            <a:r>
              <a:rPr lang="en-US" dirty="0" smtClean="0"/>
              <a:t> implementation. </a:t>
            </a:r>
          </a:p>
          <a:p>
            <a:pPr lvl="2"/>
            <a:r>
              <a:rPr lang="en-US" dirty="0" smtClean="0"/>
              <a:t>much more accurate</a:t>
            </a:r>
          </a:p>
          <a:p>
            <a:pPr lvl="2"/>
            <a:r>
              <a:rPr lang="en-US" dirty="0" smtClean="0"/>
              <a:t>no additional material parameters needed</a:t>
            </a:r>
          </a:p>
          <a:p>
            <a:pPr lvl="2"/>
            <a:r>
              <a:rPr lang="en-US" dirty="0" smtClean="0"/>
              <a:t>probably too slow</a:t>
            </a:r>
          </a:p>
          <a:p>
            <a:pPr lvl="3"/>
            <a:r>
              <a:rPr lang="en-US" dirty="0" smtClean="0"/>
              <a:t>can be solved with some caching of theta, phi-maps of int. lengths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2010/09/01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94952-16D3-4898-950F-F7C762170821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Peter Speckmayer, WG2 meeting</a:t>
            </a:r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 hoc formula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 smtClean="0"/>
              <a:t>tried ad hoc formula(s)</a:t>
            </a:r>
          </a:p>
          <a:p>
            <a:endParaRPr lang="en-US" dirty="0" smtClean="0"/>
          </a:p>
          <a:p>
            <a:r>
              <a:rPr lang="en-US" dirty="0" smtClean="0"/>
              <a:t>does improve resolution slightly</a:t>
            </a:r>
          </a:p>
          <a:p>
            <a:r>
              <a:rPr lang="en-US" dirty="0" smtClean="0"/>
              <a:t>but parameter scan is tedious</a:t>
            </a:r>
          </a:p>
          <a:p>
            <a:r>
              <a:rPr lang="en-US" dirty="0" smtClean="0"/>
              <a:t>... and phase space for formulas  is large (one has to be lucky to find the best one “ad hoc”)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full </a:t>
            </a:r>
            <a:r>
              <a:rPr lang="en-US" dirty="0"/>
              <a:t>reconstruction with photon clustering:</a:t>
            </a:r>
          </a:p>
          <a:p>
            <a:r>
              <a:rPr lang="pt-BR" dirty="0"/>
              <a:t>uds91 : </a:t>
            </a:r>
            <a:r>
              <a:rPr lang="pt-BR" dirty="0" smtClean="0"/>
              <a:t>mean </a:t>
            </a:r>
            <a:r>
              <a:rPr lang="pt-BR" dirty="0"/>
              <a:t>: 89.601 </a:t>
            </a:r>
            <a:r>
              <a:rPr lang="pt-BR" dirty="0" smtClean="0"/>
              <a:t>sE/E </a:t>
            </a:r>
            <a:r>
              <a:rPr lang="pt-BR" dirty="0"/>
              <a:t>: 3.7437+-0.0481189</a:t>
            </a:r>
          </a:p>
          <a:p>
            <a:r>
              <a:rPr lang="pt-BR" dirty="0"/>
              <a:t>uds200: </a:t>
            </a:r>
            <a:r>
              <a:rPr lang="pt-BR" dirty="0" smtClean="0"/>
              <a:t>mean </a:t>
            </a:r>
            <a:r>
              <a:rPr lang="pt-BR" dirty="0"/>
              <a:t>: 197.131 </a:t>
            </a:r>
            <a:r>
              <a:rPr lang="pt-BR" dirty="0" smtClean="0"/>
              <a:t>sE/E </a:t>
            </a:r>
            <a:r>
              <a:rPr lang="pt-BR" dirty="0"/>
              <a:t>: 2.96368+-0.0380083</a:t>
            </a:r>
          </a:p>
          <a:p>
            <a:r>
              <a:rPr lang="pt-BR" dirty="0"/>
              <a:t>uds360: </a:t>
            </a:r>
            <a:r>
              <a:rPr lang="pt-BR" dirty="0" smtClean="0"/>
              <a:t>mean </a:t>
            </a:r>
            <a:r>
              <a:rPr lang="pt-BR" dirty="0"/>
              <a:t>: 354.555 </a:t>
            </a:r>
            <a:r>
              <a:rPr lang="pt-BR" dirty="0" smtClean="0"/>
              <a:t>sE/E </a:t>
            </a:r>
            <a:r>
              <a:rPr lang="pt-BR" dirty="0"/>
              <a:t>: 3.00459+-0.0426365</a:t>
            </a:r>
          </a:p>
          <a:p>
            <a:r>
              <a:rPr lang="pt-BR" dirty="0"/>
              <a:t>uds500: </a:t>
            </a:r>
            <a:r>
              <a:rPr lang="pt-BR" dirty="0" smtClean="0"/>
              <a:t>mean </a:t>
            </a:r>
            <a:r>
              <a:rPr lang="pt-BR" dirty="0"/>
              <a:t>: 491.187 </a:t>
            </a:r>
            <a:r>
              <a:rPr lang="pt-BR" dirty="0" smtClean="0"/>
              <a:t>sE/E </a:t>
            </a:r>
            <a:r>
              <a:rPr lang="pt-BR" dirty="0"/>
              <a:t>: 3.21821+-0.041141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full reconstruction with photon clustering and leakage correction:</a:t>
            </a:r>
          </a:p>
          <a:p>
            <a:r>
              <a:rPr lang="pt-BR" dirty="0"/>
              <a:t>uds91 : </a:t>
            </a:r>
            <a:r>
              <a:rPr lang="pt-BR" dirty="0" smtClean="0"/>
              <a:t>mean </a:t>
            </a:r>
            <a:r>
              <a:rPr lang="pt-BR" dirty="0"/>
              <a:t>: 89.5951 </a:t>
            </a:r>
            <a:r>
              <a:rPr lang="pt-BR" dirty="0" smtClean="0"/>
              <a:t>sE/E </a:t>
            </a:r>
            <a:r>
              <a:rPr lang="pt-BR" dirty="0"/>
              <a:t>: 3.73874+-0.0480552</a:t>
            </a:r>
          </a:p>
          <a:p>
            <a:r>
              <a:rPr lang="pt-BR" dirty="0"/>
              <a:t>uds200: </a:t>
            </a:r>
            <a:r>
              <a:rPr lang="pt-BR" dirty="0" smtClean="0"/>
              <a:t>mean </a:t>
            </a:r>
            <a:r>
              <a:rPr lang="pt-BR" dirty="0"/>
              <a:t>: 197.125 </a:t>
            </a:r>
            <a:r>
              <a:rPr lang="pt-BR" dirty="0" smtClean="0"/>
              <a:t>sE/E </a:t>
            </a:r>
            <a:r>
              <a:rPr lang="pt-BR" dirty="0"/>
              <a:t>: 2.9658+-0.0380356</a:t>
            </a:r>
          </a:p>
          <a:p>
            <a:r>
              <a:rPr lang="pt-BR" dirty="0"/>
              <a:t>uds360: </a:t>
            </a:r>
            <a:r>
              <a:rPr lang="pt-BR" dirty="0" smtClean="0"/>
              <a:t>mean </a:t>
            </a:r>
            <a:r>
              <a:rPr lang="pt-BR" dirty="0"/>
              <a:t>: 354.525 </a:t>
            </a:r>
            <a:r>
              <a:rPr lang="pt-BR" dirty="0" smtClean="0"/>
              <a:t>sE/E </a:t>
            </a:r>
            <a:r>
              <a:rPr lang="pt-BR" dirty="0"/>
              <a:t>: 2.97281+-0.0423393</a:t>
            </a:r>
          </a:p>
          <a:p>
            <a:r>
              <a:rPr lang="pt-BR" dirty="0"/>
              <a:t>uds500: </a:t>
            </a:r>
            <a:r>
              <a:rPr lang="pt-BR" dirty="0" smtClean="0"/>
              <a:t>mean </a:t>
            </a:r>
            <a:r>
              <a:rPr lang="pt-BR" dirty="0"/>
              <a:t>: 490.949 </a:t>
            </a:r>
            <a:r>
              <a:rPr lang="pt-BR" dirty="0" smtClean="0"/>
              <a:t>sE/E </a:t>
            </a:r>
            <a:r>
              <a:rPr lang="pt-BR" dirty="0"/>
              <a:t>: 3.18088+-0.0406637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3124200" y="5410200"/>
            <a:ext cx="990600" cy="609600"/>
          </a:xfrm>
          <a:prstGeom prst="ellipse">
            <a:avLst/>
          </a:prstGeom>
          <a:noFill/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/>
          <p:cNvCxnSpPr>
            <a:endCxn id="5" idx="5"/>
          </p:cNvCxnSpPr>
          <p:nvPr/>
        </p:nvCxnSpPr>
        <p:spPr>
          <a:xfrm rot="10800000">
            <a:off x="3969730" y="5930526"/>
            <a:ext cx="983270" cy="317874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953000" y="6031468"/>
            <a:ext cx="20617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slight improvement</a:t>
            </a:r>
            <a:endParaRPr lang="en-US" dirty="0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2971800" y="1524000"/>
          <a:ext cx="2844800" cy="431800"/>
        </p:xfrm>
        <a:graphic>
          <a:graphicData uri="http://schemas.openxmlformats.org/presentationml/2006/ole">
            <p:oleObj spid="_x0000_s1026" name="Equation" r:id="rId3" imgW="2844720" imgH="431640" progId="Equation.3">
              <p:embed/>
            </p:oleObj>
          </a:graphicData>
        </a:graphic>
      </p:graphicFrame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2010/09/01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94952-16D3-4898-950F-F7C762170821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Peter Speckmayer, WG2 meeting</a:t>
            </a:r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Pandora on K</a:t>
            </a:r>
            <a:r>
              <a:rPr lang="en-US" baseline="-25000" dirty="0" smtClean="0"/>
              <a:t>L</a:t>
            </a:r>
            <a:endParaRPr lang="en-US" dirty="0"/>
          </a:p>
        </p:txBody>
      </p:sp>
      <p:pic>
        <p:nvPicPr>
          <p:cNvPr id="10" name="Content Placeholder 9" descr="linearity__Klong__cmp_PFA_raw.gif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2780570"/>
            <a:ext cx="4040188" cy="2739898"/>
          </a:xfrm>
        </p:spPr>
      </p:pic>
      <p:pic>
        <p:nvPicPr>
          <p:cNvPr id="11" name="Content Placeholder 10" descr="resolution__cmp_uds500_Klong__all.gif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5025" y="2780032"/>
            <a:ext cx="4041775" cy="2740973"/>
          </a:xfr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2010/09/01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Peter Speckmayer, WG2 meeting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94952-16D3-4898-950F-F7C762170821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484438"/>
            <a:ext cx="4040188" cy="639762"/>
          </a:xfrm>
        </p:spPr>
        <p:txBody>
          <a:bodyPr/>
          <a:lstStyle/>
          <a:p>
            <a:r>
              <a:rPr lang="en-US" dirty="0" smtClean="0"/>
              <a:t>Linearity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484438"/>
            <a:ext cx="4041775" cy="639762"/>
          </a:xfrm>
        </p:spPr>
        <p:txBody>
          <a:bodyPr/>
          <a:lstStyle/>
          <a:p>
            <a:r>
              <a:rPr lang="en-US" dirty="0" smtClean="0"/>
              <a:t>Resolution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762000" y="1828800"/>
            <a:ext cx="75245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tried: Look at single K</a:t>
            </a:r>
            <a:r>
              <a:rPr lang="en-US" baseline="-25000" dirty="0" smtClean="0"/>
              <a:t>L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derive energy corrections  apply on clusters of jets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 rot="10800000">
            <a:off x="3962400" y="4876800"/>
            <a:ext cx="990600" cy="533400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581400" y="5421868"/>
            <a:ext cx="19575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slope from leakage</a:t>
            </a:r>
          </a:p>
          <a:p>
            <a:r>
              <a:rPr lang="en-US" dirty="0" smtClean="0"/>
              <a:t>(will show later)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5967213" y="5410200"/>
            <a:ext cx="22549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not the known energy</a:t>
            </a:r>
          </a:p>
          <a:p>
            <a:r>
              <a:rPr lang="en-US" dirty="0" smtClean="0"/>
              <a:t>resolution curve</a:t>
            </a:r>
            <a:endParaRPr lang="en-US" dirty="0"/>
          </a:p>
        </p:txBody>
      </p:sp>
      <p:cxnSp>
        <p:nvCxnSpPr>
          <p:cNvPr id="20" name="Straight Arrow Connector 19"/>
          <p:cNvCxnSpPr/>
          <p:nvPr/>
        </p:nvCxnSpPr>
        <p:spPr>
          <a:xfrm rot="16200000" flipV="1">
            <a:off x="6742906" y="4687094"/>
            <a:ext cx="1372394" cy="75406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K</a:t>
            </a:r>
            <a:r>
              <a:rPr lang="en-US" sz="2400" baseline="-25000" dirty="0" smtClean="0"/>
              <a:t>L </a:t>
            </a:r>
            <a:r>
              <a:rPr lang="en-US" sz="2400" dirty="0" smtClean="0"/>
              <a:t>Pandora reconstruction vs. Neural network reconstruction</a:t>
            </a:r>
            <a:br>
              <a:rPr lang="en-US" sz="2400" dirty="0" smtClean="0"/>
            </a:br>
            <a:r>
              <a:rPr lang="en-US" sz="2400" dirty="0" smtClean="0"/>
              <a:t>(using only a few variables)</a:t>
            </a:r>
            <a:endParaRPr lang="en-US" sz="2400" dirty="0"/>
          </a:p>
        </p:txBody>
      </p:sp>
      <p:pic>
        <p:nvPicPr>
          <p:cNvPr id="7" name="Content Placeholder 6" descr="linearity__cmp_PFAcorr_tmvaNN__few_variables.gif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2780570"/>
            <a:ext cx="4040188" cy="2739898"/>
          </a:xfrm>
        </p:spPr>
      </p:pic>
      <p:pic>
        <p:nvPicPr>
          <p:cNvPr id="8" name="Content Placeholder 7" descr="resolution__cmp_PFAcorr_tmvaNN__few_variables.gif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5025" y="2780032"/>
            <a:ext cx="4041775" cy="2740974"/>
          </a:xfrm>
        </p:spPr>
      </p:pic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2010/09/01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94952-16D3-4898-950F-F7C762170821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Peter Speckmayer, WG2 meeting</a:t>
            </a:r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762000" y="1676400"/>
            <a:ext cx="777777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tried: Look at single K</a:t>
            </a:r>
            <a:r>
              <a:rPr lang="en-US" baseline="-25000" dirty="0" smtClean="0"/>
              <a:t>L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derive energy corrections  apply on clusters of jets</a:t>
            </a:r>
          </a:p>
          <a:p>
            <a:endParaRPr lang="en-US" dirty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 while improvement of resolution for </a:t>
            </a:r>
            <a:r>
              <a:rPr lang="en-US" dirty="0" smtClean="0"/>
              <a:t>K</a:t>
            </a:r>
            <a:r>
              <a:rPr lang="en-US" baseline="-25000" dirty="0" smtClean="0"/>
              <a:t>L </a:t>
            </a:r>
            <a:r>
              <a:rPr lang="en-US" dirty="0" smtClean="0">
                <a:sym typeface="Wingdings" pitchFamily="2" charset="2"/>
              </a:rPr>
              <a:t> : </a:t>
            </a:r>
            <a:r>
              <a:rPr lang="en-US" b="1" dirty="0" smtClean="0">
                <a:sym typeface="Wingdings" pitchFamily="2" charset="2"/>
              </a:rPr>
              <a:t>application on jets fails completely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484438"/>
            <a:ext cx="4040188" cy="639762"/>
          </a:xfrm>
        </p:spPr>
        <p:txBody>
          <a:bodyPr/>
          <a:lstStyle/>
          <a:p>
            <a:r>
              <a:rPr lang="en-US" dirty="0" smtClean="0"/>
              <a:t>Linearity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484438"/>
            <a:ext cx="4041775" cy="639762"/>
          </a:xfrm>
        </p:spPr>
        <p:txBody>
          <a:bodyPr/>
          <a:lstStyle/>
          <a:p>
            <a:r>
              <a:rPr lang="en-US" dirty="0" smtClean="0"/>
              <a:t>Resolution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486400" y="5498068"/>
            <a:ext cx="3047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NN curve more “as expected”</a:t>
            </a:r>
            <a:endParaRPr lang="en-US" dirty="0"/>
          </a:p>
        </p:txBody>
      </p:sp>
      <p:cxnSp>
        <p:nvCxnSpPr>
          <p:cNvPr id="14" name="Straight Arrow Connector 13"/>
          <p:cNvCxnSpPr/>
          <p:nvPr/>
        </p:nvCxnSpPr>
        <p:spPr>
          <a:xfrm rot="5400000" flipH="1" flipV="1">
            <a:off x="7124700" y="4991100"/>
            <a:ext cx="838200" cy="304800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1001</TotalTime>
  <Words>753</Words>
  <Application>Microsoft Office PowerPoint</Application>
  <PresentationFormat>On-screen Show (4:3)</PresentationFormat>
  <Paragraphs>151</Paragraphs>
  <Slides>14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Office Theme</vt:lpstr>
      <vt:lpstr>Equation</vt:lpstr>
      <vt:lpstr>Pandora calorimetry and leakage correction</vt:lpstr>
      <vt:lpstr>Motivation</vt:lpstr>
      <vt:lpstr>Calorimetric energy in Pandora</vt:lpstr>
      <vt:lpstr>Leakage correction in Pandora</vt:lpstr>
      <vt:lpstr>Envisaged improvements</vt:lpstr>
      <vt:lpstr>Implemented: interaction length from IP to calorimeter hits</vt:lpstr>
      <vt:lpstr>Ad hoc formula</vt:lpstr>
      <vt:lpstr>Pandora on KL</vt:lpstr>
      <vt:lpstr>KL Pandora reconstruction vs. Neural network reconstruction (using only a few variables)</vt:lpstr>
      <vt:lpstr>KL – jj (uds 500GeV) </vt:lpstr>
      <vt:lpstr>jets, perfect reconstruction KL – jj (uds 500GeV)</vt:lpstr>
      <vt:lpstr>Sum of Ehits/Pandora corr./local corr.</vt:lpstr>
      <vt:lpstr>Impact of leakage</vt:lpstr>
      <vt:lpstr>Conclusions and outlook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NICE</dc:creator>
  <cp:lastModifiedBy>NICE</cp:lastModifiedBy>
  <cp:revision>79</cp:revision>
  <dcterms:created xsi:type="dcterms:W3CDTF">2010-08-31T15:40:45Z</dcterms:created>
  <dcterms:modified xsi:type="dcterms:W3CDTF">2010-09-01T08:23:17Z</dcterms:modified>
</cp:coreProperties>
</file>