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88" r:id="rId3"/>
    <p:sldId id="293" r:id="rId4"/>
    <p:sldId id="294" r:id="rId5"/>
    <p:sldId id="295" r:id="rId6"/>
    <p:sldId id="296" r:id="rId7"/>
    <p:sldId id="297" r:id="rId8"/>
    <p:sldId id="298" r:id="rId9"/>
    <p:sldId id="29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33CC"/>
    <a:srgbClr val="CAF4FE"/>
    <a:srgbClr val="EAEAEA"/>
    <a:srgbClr val="441D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ED0F-2E43-425B-A59E-6DCD96619343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1B9DA-B8D1-4F66-8DD9-6D885BE9D67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1B9DA-B8D1-4F66-8DD9-6D885BE9D676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>
            <a:lvl1pPr>
              <a:defRPr sz="47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8/31/2010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8/31/2010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7786710" y="6572272"/>
            <a:ext cx="114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</a:rPr>
              <a:t>John Marshall, </a:t>
            </a:r>
            <a:fld id="{8E089C5F-C523-44A2-A3C6-5C9993860160}" type="slidenum">
              <a:rPr lang="en-GB" sz="80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en-GB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13" cstate="print">
            <a:lum/>
          </a:blip>
          <a:srcRect/>
          <a:stretch>
            <a:fillRect/>
          </a:stretch>
        </p:blipFill>
        <p:spPr bwMode="auto">
          <a:xfrm>
            <a:off x="142847" y="142858"/>
            <a:ext cx="285752" cy="35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6394" y="4462483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John Marshall,</a:t>
            </a:r>
          </a:p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University of Cambridge</a:t>
            </a:r>
          </a:p>
          <a:p>
            <a:pPr algn="ctr"/>
            <a:endParaRPr lang="en-GB" sz="2200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LCD-WG2, September 1 2010</a:t>
            </a:r>
            <a:endParaRPr lang="en-GB" sz="22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23" descr="zh7"/>
          <p:cNvPicPr>
            <a:picLocks noChangeAspect="1" noChangeArrowheads="1"/>
          </p:cNvPicPr>
          <p:nvPr/>
        </p:nvPicPr>
        <p:blipFill>
          <a:blip r:embed="rId2" cstate="print"/>
          <a:srcRect l="17378" t="16774" r="17165" b="17101"/>
          <a:stretch>
            <a:fillRect/>
          </a:stretch>
        </p:blipFill>
        <p:spPr bwMode="auto">
          <a:xfrm>
            <a:off x="1357293" y="1898637"/>
            <a:ext cx="1701184" cy="168157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286116" y="2143124"/>
            <a:ext cx="4143404" cy="147002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GB" sz="6000" dirty="0" smtClean="0"/>
              <a:t>Pandora PFA </a:t>
            </a:r>
            <a:r>
              <a:rPr lang="en-GB" sz="4000" dirty="0" smtClean="0"/>
              <a:t>Recent Changes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Recent Changes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86860" y="1715058"/>
            <a:ext cx="8677628" cy="473827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350" b="1" dirty="0" smtClean="0"/>
              <a:t>This talk will discuss two areas of recent </a:t>
            </a:r>
            <a:r>
              <a:rPr lang="en-GB" sz="1350" b="1" dirty="0" smtClean="0"/>
              <a:t>Pandora </a:t>
            </a:r>
            <a:r>
              <a:rPr lang="en-GB" sz="1350" b="1" dirty="0" smtClean="0"/>
              <a:t>PFA development</a:t>
            </a:r>
            <a:r>
              <a:rPr lang="en-GB" sz="1350" b="1" dirty="0" smtClean="0"/>
              <a:t>:</a:t>
            </a:r>
            <a:endParaRPr lang="en-GB" sz="1350" b="1" dirty="0" smtClean="0"/>
          </a:p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350" dirty="0" smtClean="0"/>
          </a:p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1. Forced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clustering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This concerns the behaviour of the reconstruction when the reclustering identifies a poor track-cluster match, which </a:t>
            </a:r>
            <a:r>
              <a:rPr lang="en-GB" sz="1350" dirty="0" smtClean="0"/>
              <a:t>cannot be resolved by use </a:t>
            </a:r>
            <a:r>
              <a:rPr lang="en-GB" sz="1350" dirty="0" smtClean="0"/>
              <a:t>of new clustering </a:t>
            </a:r>
            <a:r>
              <a:rPr lang="en-GB" sz="1350" dirty="0" smtClean="0"/>
              <a:t>algorithms/parameters.</a:t>
            </a:r>
            <a:endParaRPr lang="en-GB" sz="1350" dirty="0" smtClean="0"/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In this case, we know the </a:t>
            </a:r>
            <a:r>
              <a:rPr lang="en-GB" sz="1350" dirty="0" smtClean="0"/>
              <a:t>original reconstruction </a:t>
            </a:r>
            <a:r>
              <a:rPr lang="en-GB" sz="1350" dirty="0" smtClean="0"/>
              <a:t>is poor</a:t>
            </a:r>
            <a:r>
              <a:rPr lang="en-GB" sz="1350" dirty="0" smtClean="0"/>
              <a:t>, so </a:t>
            </a:r>
            <a:r>
              <a:rPr lang="en-GB" sz="1350" dirty="0" smtClean="0"/>
              <a:t>we try to enforce a solution; hits closely associated with the track are identified and added to a new cluster </a:t>
            </a:r>
            <a:r>
              <a:rPr lang="en-GB" sz="1350" dirty="0" smtClean="0"/>
              <a:t>until </a:t>
            </a:r>
            <a:r>
              <a:rPr lang="en-GB" sz="1350" dirty="0" smtClean="0"/>
              <a:t>the cluster </a:t>
            </a:r>
            <a:r>
              <a:rPr lang="en-GB" sz="1350" dirty="0" smtClean="0"/>
              <a:t>and track energies match.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This </a:t>
            </a:r>
            <a:r>
              <a:rPr lang="en-GB" sz="1350" dirty="0" smtClean="0"/>
              <a:t>is a solution that </a:t>
            </a:r>
            <a:r>
              <a:rPr lang="en-GB" sz="1350" dirty="0" smtClean="0"/>
              <a:t>we never </a:t>
            </a:r>
            <a:r>
              <a:rPr lang="en-GB" sz="1350" dirty="0" smtClean="0"/>
              <a:t>actually want </a:t>
            </a:r>
            <a:r>
              <a:rPr lang="en-GB" sz="1350" dirty="0" smtClean="0"/>
              <a:t>to use, but which will in reality prove important until we have a number of new and suitably different clustering algorithms.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350" dirty="0" smtClean="0"/>
          </a:p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2. Detector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gap treatment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gaps in the HCal, between staves and at </a:t>
            </a:r>
            <a:r>
              <a:rPr lang="en-GB" sz="1350" dirty="0" smtClean="0">
                <a:latin typeface="Symbol" pitchFamily="18" charset="2"/>
              </a:rPr>
              <a:t>q=90</a:t>
            </a:r>
            <a:r>
              <a:rPr lang="en-GB" sz="1350" dirty="0" smtClean="0">
                <a:latin typeface="Symbol" pitchFamily="18" charset="2"/>
                <a:sym typeface="Symbol"/>
              </a:rPr>
              <a:t></a:t>
            </a:r>
            <a:r>
              <a:rPr lang="en-GB" sz="1350" dirty="0" smtClean="0"/>
              <a:t>, cause a number of problems for the Pandora muon identification. Gaps in </a:t>
            </a:r>
            <a:r>
              <a:rPr lang="en-GB" sz="1350" dirty="0" smtClean="0"/>
              <a:t>the clusters lead to failure of </a:t>
            </a:r>
            <a:r>
              <a:rPr lang="en-GB" sz="1350" dirty="0" smtClean="0"/>
              <a:t>cuts </a:t>
            </a:r>
            <a:r>
              <a:rPr lang="en-GB" sz="1350" dirty="0" smtClean="0"/>
              <a:t>searching </a:t>
            </a:r>
            <a:r>
              <a:rPr lang="en-GB" sz="1350" dirty="0" smtClean="0"/>
              <a:t>for constant energy deposition.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</a:t>
            </a:r>
            <a:r>
              <a:rPr lang="en-GB" sz="1350" dirty="0" smtClean="0"/>
              <a:t>topological </a:t>
            </a:r>
            <a:r>
              <a:rPr lang="en-GB" sz="1350" dirty="0" smtClean="0"/>
              <a:t>association </a:t>
            </a:r>
            <a:r>
              <a:rPr lang="en-GB" sz="1350" dirty="0" smtClean="0"/>
              <a:t>algorithms (used </a:t>
            </a:r>
            <a:r>
              <a:rPr lang="en-GB" sz="1350" dirty="0" smtClean="0"/>
              <a:t>to stitch cluster fragments </a:t>
            </a:r>
            <a:r>
              <a:rPr lang="en-GB" sz="1350" dirty="0" smtClean="0"/>
              <a:t>together) </a:t>
            </a:r>
            <a:r>
              <a:rPr lang="en-GB" sz="1350" dirty="0" smtClean="0"/>
              <a:t>can also be confused, as the distance between </a:t>
            </a:r>
            <a:r>
              <a:rPr lang="en-GB" sz="1350" dirty="0" smtClean="0"/>
              <a:t>the cluster fragments </a:t>
            </a:r>
            <a:r>
              <a:rPr lang="en-GB" sz="1350" dirty="0" smtClean="0"/>
              <a:t>can be large.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In this talk, will </a:t>
            </a:r>
            <a:r>
              <a:rPr lang="en-GB" sz="1350" dirty="0" smtClean="0"/>
              <a:t>discuss new </a:t>
            </a:r>
            <a:r>
              <a:rPr lang="en-GB" sz="1350" dirty="0" smtClean="0"/>
              <a:t>additions </a:t>
            </a:r>
            <a:r>
              <a:rPr lang="en-GB" sz="1350" dirty="0" smtClean="0"/>
              <a:t>to the Pandora framework, </a:t>
            </a:r>
            <a:r>
              <a:rPr lang="en-GB" sz="1350" dirty="0" smtClean="0"/>
              <a:t>allowing </a:t>
            </a:r>
            <a:r>
              <a:rPr lang="en-GB" sz="1350" dirty="0" smtClean="0"/>
              <a:t>client </a:t>
            </a:r>
            <a:r>
              <a:rPr lang="en-GB" sz="1350" dirty="0" smtClean="0"/>
              <a:t>applications </a:t>
            </a:r>
            <a:r>
              <a:rPr lang="en-GB" sz="1350" dirty="0" smtClean="0"/>
              <a:t>to specify gap volumes in the active detector medium. Clusters can then be queried as to whether they cross a gap.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Forced Clustering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7504" y="1484784"/>
            <a:ext cx="8858312" cy="272205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In the new Pandora framework, forced clustering can be implemented by simply adding a new entry </a:t>
            </a:r>
            <a:r>
              <a:rPr lang="en-GB" sz="1350" dirty="0" smtClean="0"/>
              <a:t>to the</a:t>
            </a:r>
            <a:r>
              <a:rPr lang="en-GB" sz="1350" dirty="0" smtClean="0"/>
              <a:t> </a:t>
            </a:r>
            <a:r>
              <a:rPr lang="en-GB" sz="1350" dirty="0" smtClean="0"/>
              <a:t>list of clustering algorithms used in the reclustering phase. </a:t>
            </a:r>
          </a:p>
          <a:p>
            <a:pPr marL="2743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Pandora framework ensures that the input to </a:t>
            </a:r>
            <a:r>
              <a:rPr lang="en-GB" sz="1350" dirty="0" smtClean="0"/>
              <a:t>this </a:t>
            </a:r>
            <a:r>
              <a:rPr lang="en-GB" sz="1350" dirty="0" smtClean="0"/>
              <a:t>algorithm </a:t>
            </a:r>
            <a:r>
              <a:rPr lang="en-GB" sz="1350" dirty="0" smtClean="0"/>
              <a:t>(the “current</a:t>
            </a:r>
            <a:r>
              <a:rPr lang="en-GB" sz="1350" dirty="0" smtClean="0"/>
              <a:t>” </a:t>
            </a:r>
            <a:r>
              <a:rPr lang="en-GB" sz="1350" dirty="0" smtClean="0"/>
              <a:t>lists</a:t>
            </a:r>
            <a:r>
              <a:rPr lang="en-GB" sz="1350" dirty="0" smtClean="0"/>
              <a:t>) will automatically be the poorly matched track and the constituent hits of the poorly matched cluster</a:t>
            </a:r>
            <a:r>
              <a:rPr lang="en-GB" sz="1350" dirty="0" smtClean="0"/>
              <a:t>.</a:t>
            </a:r>
            <a:br>
              <a:rPr lang="en-GB" sz="1350" dirty="0" smtClean="0"/>
            </a:br>
            <a:endParaRPr lang="en-GB" sz="11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</a:t>
            </a:r>
            <a:r>
              <a:rPr lang="en-GB" sz="1350" dirty="0" smtClean="0"/>
              <a:t>algorithm works as follows:</a:t>
            </a:r>
          </a:p>
          <a:p>
            <a:pPr marL="731520" lvl="1" indent="-27432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track helix fit is extrapolated into the calorimeters and the distance between the propagated track and each available hit is calculated.</a:t>
            </a:r>
          </a:p>
          <a:p>
            <a:pPr marL="731520" lvl="1" indent="-27432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 new track-seeded cluster is created (the “forced cluster”)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and the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distance-ordered hits are added to the cluster until the cluster energy matches the track energy.</a:t>
            </a:r>
          </a:p>
          <a:p>
            <a:pPr marL="731520" lvl="1" indent="-27432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Any remaining hits are clustered using a further instance of the standard clustering algorithm.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GB" sz="135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1345" y="4293096"/>
            <a:ext cx="3248807" cy="236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4273475" y="4951661"/>
            <a:ext cx="237010" cy="2160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99992" y="472514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Forced cluster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endCxn id="16" idx="0"/>
          </p:cNvCxnSpPr>
          <p:nvPr/>
        </p:nvCxnSpPr>
        <p:spPr>
          <a:xfrm rot="16200000" flipH="1">
            <a:off x="3149842" y="5427222"/>
            <a:ext cx="360040" cy="108012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9792" y="5661248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Remnant neutral cluster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9792" y="6238473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Track E = 46.9GeV</a:t>
            </a:r>
          </a:p>
          <a:p>
            <a:r>
              <a:rPr lang="en-GB" sz="1100" b="1" dirty="0" smtClean="0">
                <a:solidFill>
                  <a:schemeClr val="bg1"/>
                </a:solidFill>
              </a:rPr>
              <a:t>Original Cluster E = 89.6GeV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5128046" y="5993681"/>
            <a:ext cx="237010" cy="2160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20072" y="5733256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Track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Forced Clustering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1628800"/>
            <a:ext cx="8749636" cy="1713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b="1" dirty="0" smtClean="0"/>
              <a:t>There are two use-cases for the forced clustering algorithm:</a:t>
            </a:r>
          </a:p>
          <a:p>
            <a:pPr marL="628650" lvl="1" indent="-3429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+mj-lt"/>
              <a:buAutoNum type="arabicPeriod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original cluster energy is much greater than the track energy. In this case, hits remaining after the creation of the forced cluster are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grouped using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standard Pandora clustering algorithm.</a:t>
            </a:r>
          </a:p>
          <a:p>
            <a:pPr marL="628650" lvl="1" indent="-34290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+mj-lt"/>
              <a:buAutoNum type="arabicPeriod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original track energy is much greater than the cluster energy. In this case, the parent reclustering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algorithm must identify likely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fragments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near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original cluster. These are typically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clusters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lying in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 cone along the track direction, but without any track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associations.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The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additional clusters are added to the reclustering list, so their constituent hits are available to the forced clustering algorithm.</a:t>
            </a:r>
          </a:p>
        </p:txBody>
      </p:sp>
      <p:sp>
        <p:nvSpPr>
          <p:cNvPr id="4" name="Rectangle 3"/>
          <p:cNvSpPr/>
          <p:nvPr/>
        </p:nvSpPr>
        <p:spPr>
          <a:xfrm>
            <a:off x="1315763" y="6237312"/>
            <a:ext cx="1868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1 . ClusterE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&gt; TrackE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96283" y="6237312"/>
            <a:ext cx="1846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2. TrackE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&gt; ClusterE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645024"/>
            <a:ext cx="3289238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645024"/>
            <a:ext cx="32956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Arrow Connector 13"/>
          <p:cNvCxnSpPr>
            <a:endCxn id="15" idx="0"/>
          </p:cNvCxnSpPr>
          <p:nvPr/>
        </p:nvCxnSpPr>
        <p:spPr>
          <a:xfrm rot="5400000">
            <a:off x="1439652" y="5121188"/>
            <a:ext cx="720080" cy="21602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5576" y="5589240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Forced cluster driven through original cluster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804248" y="5301208"/>
            <a:ext cx="310927" cy="23281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48264" y="53732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Two separate clusters merged, but still insufficient energy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44208" y="5589240"/>
            <a:ext cx="594767" cy="8766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92080" y="3718193"/>
            <a:ext cx="1512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   Track E = 39.7GeV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Cluster E = 29.0GeV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67744" y="3718193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   Track E = 150GeV</a:t>
            </a:r>
          </a:p>
          <a:p>
            <a:pPr algn="ctr"/>
            <a:r>
              <a:rPr lang="en-GB" sz="1100" b="1" dirty="0" smtClean="0">
                <a:solidFill>
                  <a:schemeClr val="bg1"/>
                </a:solidFill>
              </a:rPr>
              <a:t>Cluster E = 325GeV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1TeVForc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6333" y="2348880"/>
            <a:ext cx="3912131" cy="2664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Forced Clustering - Performance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5275757"/>
          <a:ext cx="8352928" cy="961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304987"/>
                <a:gridCol w="1245612"/>
                <a:gridCol w="1172341"/>
                <a:gridCol w="1245612"/>
              </a:tblGrid>
              <a:tr h="322723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 smtClean="0"/>
                        <a:t>E</a:t>
                      </a:r>
                      <a:r>
                        <a:rPr lang="en-GB" sz="1000" b="1" baseline="-25000" dirty="0" smtClean="0"/>
                        <a:t>j</a:t>
                      </a:r>
                      <a:endParaRPr lang="en-GB" sz="1000" b="1" baseline="-25000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45GeV</a:t>
                      </a:r>
                      <a:endParaRPr lang="en-GB" sz="1000" b="1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100GeV</a:t>
                      </a:r>
                      <a:endParaRPr lang="en-GB" sz="1000" b="1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250GeV</a:t>
                      </a:r>
                      <a:endParaRPr lang="en-GB" sz="1000" b="1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500GeV</a:t>
                      </a:r>
                      <a:endParaRPr lang="en-GB" sz="1000" b="1" dirty="0"/>
                    </a:p>
                  </a:txBody>
                  <a:tcPr marL="67586" marR="67586" marT="33793" marB="33793"/>
                </a:tc>
              </a:tr>
              <a:tr h="314537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PandoraPFANew, No</a:t>
                      </a:r>
                      <a:r>
                        <a:rPr lang="en-GB" sz="1000" baseline="0" dirty="0" smtClean="0"/>
                        <a:t> Forced Clustering, </a:t>
                      </a:r>
                      <a:r>
                        <a:rPr lang="en-GB" sz="1000" dirty="0" smtClean="0"/>
                        <a:t>rms</a:t>
                      </a:r>
                      <a:r>
                        <a:rPr lang="en-GB" sz="1000" baseline="-25000" dirty="0" smtClean="0"/>
                        <a:t>90</a:t>
                      </a:r>
                      <a:r>
                        <a:rPr lang="en-GB" sz="1000" dirty="0" smtClean="0"/>
                        <a:t>(E</a:t>
                      </a:r>
                      <a:r>
                        <a:rPr lang="en-GB" sz="1000" baseline="-25000" dirty="0" smtClean="0"/>
                        <a:t>j</a:t>
                      </a:r>
                      <a:r>
                        <a:rPr lang="en-GB" sz="1000" dirty="0" smtClean="0"/>
                        <a:t>) / E</a:t>
                      </a:r>
                      <a:r>
                        <a:rPr lang="en-GB" sz="1000" baseline="-25000" dirty="0" smtClean="0"/>
                        <a:t>j</a:t>
                      </a:r>
                      <a:endParaRPr lang="en-GB" sz="1000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GB" sz="1000" dirty="0" smtClean="0"/>
                        <a:t>3.56 ± 0.11</a:t>
                      </a:r>
                      <a:endParaRPr lang="en-GB" sz="1000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2.94 ± 0.08</a:t>
                      </a:r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3.00 ± 0.07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3.97 ± 0.09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67586" marR="67586" marT="33793" marB="33793"/>
                </a:tc>
              </a:tr>
              <a:tr h="3242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PandoraPFANew, </a:t>
                      </a:r>
                      <a:r>
                        <a:rPr lang="en-GB" sz="1000" baseline="0" dirty="0" smtClean="0"/>
                        <a:t>Forced Clustering, </a:t>
                      </a:r>
                      <a:r>
                        <a:rPr lang="en-GB" sz="1000" dirty="0" smtClean="0"/>
                        <a:t>rms</a:t>
                      </a:r>
                      <a:r>
                        <a:rPr lang="en-GB" sz="1000" baseline="-25000" dirty="0" smtClean="0"/>
                        <a:t>90</a:t>
                      </a:r>
                      <a:r>
                        <a:rPr lang="en-GB" sz="1000" dirty="0" smtClean="0"/>
                        <a:t>(E</a:t>
                      </a:r>
                      <a:r>
                        <a:rPr lang="en-GB" sz="1000" baseline="-25000" dirty="0" smtClean="0"/>
                        <a:t>j</a:t>
                      </a:r>
                      <a:r>
                        <a:rPr lang="en-GB" sz="1000" dirty="0" smtClean="0"/>
                        <a:t>) / E</a:t>
                      </a:r>
                      <a:r>
                        <a:rPr lang="en-GB" sz="1000" baseline="-25000" dirty="0" smtClean="0"/>
                        <a:t>j</a:t>
                      </a:r>
                      <a:endParaRPr lang="en-GB" sz="1000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GB" sz="1000" dirty="0" smtClean="0"/>
                        <a:t>3.56 ± 0.11</a:t>
                      </a:r>
                      <a:endParaRPr lang="en-GB" sz="1000" dirty="0"/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2.94 ± 0.08</a:t>
                      </a:r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2.88 ± 0.07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67586" marR="67586" marT="33793" marB="33793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GB" sz="1000" b="1" dirty="0" smtClean="0">
                          <a:solidFill>
                            <a:srgbClr val="FF0000"/>
                          </a:solidFill>
                        </a:rPr>
                        <a:t>3.01 ± 0.07</a:t>
                      </a:r>
                      <a:endParaRPr lang="en-GB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67586" marR="67586" marT="33793" marB="33793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1520642"/>
            <a:ext cx="874008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GB" sz="1350" dirty="0" smtClean="0"/>
              <a:t>Performance tests using MC samples of </a:t>
            </a:r>
            <a:r>
              <a:rPr lang="en-GB" sz="1350" i="1" dirty="0" smtClean="0"/>
              <a:t>Z</a:t>
            </a:r>
            <a:r>
              <a:rPr lang="en-GB" sz="1350" dirty="0" smtClean="0"/>
              <a:t> </a:t>
            </a:r>
            <a:r>
              <a:rPr lang="en-GB" sz="1350" dirty="0" smtClean="0">
                <a:sym typeface="Symbol"/>
              </a:rPr>
              <a:t></a:t>
            </a:r>
            <a:r>
              <a:rPr lang="en-GB" sz="1350" dirty="0" smtClean="0"/>
              <a:t> </a:t>
            </a:r>
            <a:r>
              <a:rPr lang="en-GB" sz="1350" i="1" dirty="0" smtClean="0"/>
              <a:t>uds</a:t>
            </a:r>
            <a:r>
              <a:rPr lang="en-GB" sz="1350" dirty="0" smtClean="0"/>
              <a:t> generated with the </a:t>
            </a:r>
            <a:r>
              <a:rPr lang="en-GB" sz="1350" i="1" dirty="0" smtClean="0"/>
              <a:t>Z</a:t>
            </a:r>
            <a:r>
              <a:rPr lang="en-GB" sz="1350" dirty="0" smtClean="0"/>
              <a:t> decaying at rest, show that the forced reclustering is very important for CLIC_ILD.  </a:t>
            </a:r>
            <a:endParaRPr lang="en-GB" sz="135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GB" sz="1350" dirty="0" smtClean="0"/>
              <a:t>The </a:t>
            </a:r>
            <a:r>
              <a:rPr lang="en-GB" sz="1350" dirty="0" smtClean="0"/>
              <a:t>addition of new (suitably “different”) clustering algorithms should be a priority task.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512" y="6330806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GB" sz="800" dirty="0" smtClean="0"/>
              <a:t>Performance is quoted in terms of rms</a:t>
            </a:r>
            <a:r>
              <a:rPr lang="en-GB" sz="800" baseline="-25000" dirty="0" smtClean="0"/>
              <a:t>90</a:t>
            </a:r>
            <a:r>
              <a:rPr lang="en-GB" sz="800" dirty="0" smtClean="0"/>
              <a:t>, the rms in the smallest range of reconstructed energy containing 90% of the events. The total energy is reconstructed and the jet energy resolution obtained by dividing the total energy resolution by </a:t>
            </a:r>
            <a:r>
              <a:rPr lang="en-GB" sz="800" dirty="0" smtClean="0">
                <a:sym typeface="Symbol"/>
              </a:rPr>
              <a:t>2. </a:t>
            </a:r>
            <a:r>
              <a:rPr lang="en-GB" sz="800" dirty="0" smtClean="0"/>
              <a:t>A cut on the polar angle is applied to avoid the barrel/endcap overlap region: |cos </a:t>
            </a:r>
            <a:r>
              <a:rPr lang="en-GB" sz="800" dirty="0" smtClean="0">
                <a:sym typeface="Symbol"/>
              </a:rPr>
              <a:t>| &lt; 0.7</a:t>
            </a:r>
          </a:p>
        </p:txBody>
      </p:sp>
      <p:pic>
        <p:nvPicPr>
          <p:cNvPr id="8" name="Picture 7" descr="500GeVForc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830" y="2348880"/>
            <a:ext cx="3912130" cy="26642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36134" y="2420888"/>
            <a:ext cx="1105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E</a:t>
            </a:r>
            <a:r>
              <a:rPr lang="en-GB" sz="1400" i="1" baseline="-25000" dirty="0" smtClean="0"/>
              <a:t>j</a:t>
            </a:r>
            <a:r>
              <a:rPr lang="en-GB" sz="1400" dirty="0" smtClean="0"/>
              <a:t> = 250GeV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7524328" y="2420888"/>
            <a:ext cx="11176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E</a:t>
            </a:r>
            <a:r>
              <a:rPr lang="en-GB" sz="1400" i="1" baseline="-25000" dirty="0" smtClean="0"/>
              <a:t>j</a:t>
            </a:r>
            <a:r>
              <a:rPr lang="en-GB" sz="1400" dirty="0" smtClean="0"/>
              <a:t> = 500GeV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Gaps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1711638"/>
            <a:ext cx="8858312" cy="4932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Quick reminder of the problems caused by HCal gaps in smuon events (high energy muons):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6568" y="2465422"/>
            <a:ext cx="3459370" cy="3406345"/>
            <a:chOff x="357158" y="2071678"/>
            <a:chExt cx="3786215" cy="3728180"/>
          </a:xfrm>
        </p:grpSpPr>
        <p:grpSp>
          <p:nvGrpSpPr>
            <p:cNvPr id="6" name="Group 40"/>
            <p:cNvGrpSpPr/>
            <p:nvPr/>
          </p:nvGrpSpPr>
          <p:grpSpPr>
            <a:xfrm>
              <a:off x="357158" y="2071678"/>
              <a:ext cx="3762383" cy="3728180"/>
              <a:chOff x="2786050" y="1928802"/>
              <a:chExt cx="3405193" cy="3374237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786050" y="1928802"/>
                <a:ext cx="3405193" cy="3374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3" name="Straight Connector 12"/>
              <p:cNvCxnSpPr/>
              <p:nvPr/>
            </p:nvCxnSpPr>
            <p:spPr>
              <a:xfrm rot="16200000" flipH="1">
                <a:off x="4201634" y="2212490"/>
                <a:ext cx="458472" cy="3492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4652168" y="2198528"/>
                <a:ext cx="360680" cy="159704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4962052" y="2350924"/>
                <a:ext cx="335272" cy="317184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6200000" flipH="1">
                <a:off x="3857307" y="2177733"/>
                <a:ext cx="362580" cy="172714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 flipV="1">
                <a:off x="5189536" y="2727960"/>
                <a:ext cx="352744" cy="162552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 flipV="1">
                <a:off x="5194616" y="3195320"/>
                <a:ext cx="459424" cy="10152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10800000">
                <a:off x="5206994" y="3513452"/>
                <a:ext cx="355606" cy="154308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0800000">
                <a:off x="4963154" y="3742052"/>
                <a:ext cx="340366" cy="321948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 flipH="1" flipV="1">
                <a:off x="4217983" y="4192907"/>
                <a:ext cx="458790" cy="4756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0800000" flipV="1">
                <a:off x="3219760" y="3199453"/>
                <a:ext cx="459424" cy="10152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0800000" flipV="1">
                <a:off x="3341362" y="3517268"/>
                <a:ext cx="352744" cy="162552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10800000">
                <a:off x="3332784" y="2734622"/>
                <a:ext cx="355606" cy="154308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3577112" y="3751422"/>
                <a:ext cx="335272" cy="317184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10800000">
                <a:off x="3577896" y="2346952"/>
                <a:ext cx="340366" cy="321948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Arrow Connector 6"/>
            <p:cNvCxnSpPr>
              <a:endCxn id="8" idx="0"/>
            </p:cNvCxnSpPr>
            <p:nvPr/>
          </p:nvCxnSpPr>
          <p:spPr>
            <a:xfrm rot="16200000" flipH="1">
              <a:off x="1735119" y="4551371"/>
              <a:ext cx="500064" cy="398466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571604" y="5000636"/>
              <a:ext cx="1225558" cy="503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B050"/>
                  </a:solidFill>
                </a:rPr>
                <a:t>Mu+ passes through GAP</a:t>
              </a:r>
              <a:endParaRPr lang="en-GB" sz="11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9" name="Straight Arrow Connector 8"/>
            <p:cNvCxnSpPr>
              <a:endCxn id="11" idx="2"/>
            </p:cNvCxnSpPr>
            <p:nvPr/>
          </p:nvCxnSpPr>
          <p:spPr>
            <a:xfrm rot="5400000" flipH="1" flipV="1">
              <a:off x="3371558" y="2704022"/>
              <a:ext cx="282350" cy="167483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49578" y="2143116"/>
              <a:ext cx="1093795" cy="503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B050"/>
                  </a:solidFill>
                </a:rPr>
                <a:t>HCal barrel gaps</a:t>
              </a:r>
              <a:endParaRPr lang="en-GB" sz="11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906355" y="2465050"/>
            <a:ext cx="3842109" cy="3412222"/>
            <a:chOff x="578582" y="2033002"/>
            <a:chExt cx="3598869" cy="3196198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582" y="2033002"/>
              <a:ext cx="3598869" cy="3196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0" name="Straight Arrow Connector 29"/>
            <p:cNvCxnSpPr>
              <a:endCxn id="31" idx="3"/>
            </p:cNvCxnSpPr>
            <p:nvPr/>
          </p:nvCxnSpPr>
          <p:spPr>
            <a:xfrm rot="10800000">
              <a:off x="2285984" y="4639426"/>
              <a:ext cx="352449" cy="179197"/>
            </a:xfrm>
            <a:prstGeom prst="straightConnector1">
              <a:avLst/>
            </a:prstGeom>
            <a:ln>
              <a:solidFill>
                <a:srgbClr val="FF00FF"/>
              </a:solidFill>
              <a:headEnd type="arrow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428728" y="4437621"/>
              <a:ext cx="857256" cy="403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b="1" dirty="0" smtClean="0">
                  <a:solidFill>
                    <a:srgbClr val="FF00FF"/>
                  </a:solidFill>
                </a:rPr>
                <a:t>Identified as Pi-</a:t>
              </a:r>
              <a:endParaRPr lang="en-GB" sz="1100" b="1" dirty="0">
                <a:solidFill>
                  <a:srgbClr val="FF00FF"/>
                </a:solidFill>
              </a:endParaRPr>
            </a:p>
          </p:txBody>
        </p:sp>
        <p:cxnSp>
          <p:nvCxnSpPr>
            <p:cNvPr id="32" name="Straight Arrow Connector 31"/>
            <p:cNvCxnSpPr>
              <a:endCxn id="33" idx="3"/>
            </p:cNvCxnSpPr>
            <p:nvPr/>
          </p:nvCxnSpPr>
          <p:spPr>
            <a:xfrm rot="10800000">
              <a:off x="2285984" y="3724372"/>
              <a:ext cx="352448" cy="165555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428728" y="3508927"/>
              <a:ext cx="85725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b="1" dirty="0" smtClean="0">
                  <a:solidFill>
                    <a:srgbClr val="00B050"/>
                  </a:solidFill>
                </a:rPr>
                <a:t>GAP region</a:t>
              </a:r>
              <a:endParaRPr lang="en-GB" sz="11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331640" y="6093296"/>
            <a:ext cx="15157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Barrel stave gap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18514" y="6093296"/>
            <a:ext cx="970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q=90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sym typeface="Symbol"/>
              </a:rPr>
              <a:t>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gap</a:t>
            </a:r>
            <a:endParaRPr lang="en-GB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16200000" flipV="1">
            <a:off x="1123951" y="5286375"/>
            <a:ext cx="219075" cy="161925"/>
          </a:xfrm>
          <a:prstGeom prst="straightConnector1">
            <a:avLst/>
          </a:prstGeom>
          <a:ln>
            <a:solidFill>
              <a:srgbClr val="FF00FF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9552" y="4797152"/>
            <a:ext cx="9151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 smtClean="0">
                <a:solidFill>
                  <a:srgbClr val="FF00FF"/>
                </a:solidFill>
              </a:rPr>
              <a:t>Identified as Pi+</a:t>
            </a:r>
            <a:endParaRPr lang="en-GB" sz="11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Gaps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1484784"/>
            <a:ext cx="8858312" cy="20882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A Pandora client application can now specify the positions of </a:t>
            </a:r>
            <a:r>
              <a:rPr lang="en-GB" sz="1350" b="1" dirty="0" smtClean="0"/>
              <a:t>BoxGaps</a:t>
            </a:r>
            <a:r>
              <a:rPr lang="en-GB" sz="1350" dirty="0" smtClean="0"/>
              <a:t> and </a:t>
            </a:r>
            <a:r>
              <a:rPr lang="en-GB" sz="1350" b="1" dirty="0" smtClean="0"/>
              <a:t>ConcentricPolygonGaps</a:t>
            </a:r>
            <a:r>
              <a:rPr lang="en-GB" sz="1350" dirty="0" smtClean="0"/>
              <a:t>. </a:t>
            </a:r>
          </a:p>
          <a:p>
            <a:pPr marL="731520" lvl="1" indent="-27432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BoxGaps require specification of vectors describing a vertex and three sides 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meeting the vertex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731520" lvl="1" indent="-27432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/>
              <a:buChar char=""/>
            </a:pP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Concentric polygon gaps are assumed to lie along </a:t>
            </a:r>
            <a:r>
              <a:rPr lang="en-GB" sz="1350" i="1" dirty="0" smtClean="0">
                <a:solidFill>
                  <a:schemeClr val="accent2">
                    <a:lumMod val="50000"/>
                  </a:schemeClr>
                </a:solidFill>
              </a:rPr>
              <a:t>Z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 axis and require specification of inner and outer symmetries, radii and phi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0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 coordinates, together with inner and outer </a:t>
            </a:r>
            <a:r>
              <a:rPr lang="en-GB" sz="1350" i="1" dirty="0" smtClean="0">
                <a:solidFill>
                  <a:schemeClr val="accent2">
                    <a:lumMod val="50000"/>
                  </a:schemeClr>
                </a:solidFill>
              </a:rPr>
              <a:t>Z</a:t>
            </a:r>
            <a:r>
              <a:rPr lang="en-GB" sz="1350" dirty="0" smtClean="0">
                <a:solidFill>
                  <a:schemeClr val="accent2">
                    <a:lumMod val="50000"/>
                  </a:schemeClr>
                </a:solidFill>
              </a:rPr>
              <a:t> positions.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35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 defined </a:t>
            </a:r>
            <a:r>
              <a:rPr lang="en-GB" sz="1350" dirty="0" smtClean="0"/>
              <a:t>interface means that each Gap class must answer whether a specified position lies within the gap. For concentric polygon gaps, this is answered via a polygon “winding” algorithm.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Positions of HCal gaps (for ILD LoI design 1) have been implemented in MarlinPandora for ILD-like detectors.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273" y="3717032"/>
            <a:ext cx="3110103" cy="283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719485"/>
            <a:ext cx="3242242" cy="279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11066" y="6084616"/>
            <a:ext cx="11928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 smtClean="0">
                <a:solidFill>
                  <a:srgbClr val="00B050"/>
                </a:solidFill>
              </a:rPr>
              <a:t>ILD HCal </a:t>
            </a:r>
            <a:br>
              <a:rPr lang="en-GB" sz="1100" b="1" dirty="0" smtClean="0">
                <a:solidFill>
                  <a:srgbClr val="00B050"/>
                </a:solidFill>
              </a:rPr>
            </a:br>
            <a:r>
              <a:rPr lang="en-GB" sz="1100" b="1" dirty="0" smtClean="0">
                <a:solidFill>
                  <a:srgbClr val="00B050"/>
                </a:solidFill>
              </a:rPr>
              <a:t>EndCap Gaps</a:t>
            </a:r>
            <a:endParaRPr lang="en-GB" sz="11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49058" y="6111205"/>
            <a:ext cx="11928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 smtClean="0">
                <a:solidFill>
                  <a:srgbClr val="00B050"/>
                </a:solidFill>
              </a:rPr>
              <a:t>ILD HCal </a:t>
            </a:r>
            <a:br>
              <a:rPr lang="en-GB" sz="1100" b="1" dirty="0" smtClean="0">
                <a:solidFill>
                  <a:srgbClr val="00B050"/>
                </a:solidFill>
              </a:rPr>
            </a:br>
            <a:r>
              <a:rPr lang="en-GB" sz="1100" b="1" dirty="0" smtClean="0">
                <a:solidFill>
                  <a:srgbClr val="00B050"/>
                </a:solidFill>
              </a:rPr>
              <a:t>Barrel Gaps</a:t>
            </a:r>
            <a:endParaRPr lang="en-GB" sz="11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Gaps - Usage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2844" y="1628800"/>
            <a:ext cx="8858312" cy="142591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A number of ClusterHelper functions have been provided to make using the gap information as simple as possible.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These functions answer questions such as “Does a cluster cross a gap region?”, “Does a linear fit intersect a gap region?” Manipulation of the function arguments allows for more complex queries.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This is only a first implementation and these functions are potentially quite </a:t>
            </a:r>
            <a:r>
              <a:rPr lang="en-GB" sz="1350" dirty="0" smtClean="0"/>
              <a:t>slow. Some refinements may </a:t>
            </a:r>
            <a:r>
              <a:rPr lang="en-GB" sz="1350" dirty="0" smtClean="0"/>
              <a:t>follow.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S</a:t>
            </a:r>
            <a:r>
              <a:rPr lang="en-GB" sz="1350" dirty="0" smtClean="0"/>
              <a:t>o </a:t>
            </a:r>
            <a:r>
              <a:rPr lang="en-GB" sz="1350" dirty="0" smtClean="0"/>
              <a:t>far the functions have only been </a:t>
            </a:r>
            <a:r>
              <a:rPr lang="en-GB" sz="1350" dirty="0" smtClean="0"/>
              <a:t>used </a:t>
            </a:r>
            <a:r>
              <a:rPr lang="en-GB" sz="1350" dirty="0" smtClean="0"/>
              <a:t>in the muon </a:t>
            </a:r>
            <a:r>
              <a:rPr lang="en-GB" sz="1350" dirty="0" smtClean="0"/>
              <a:t>identification and in </a:t>
            </a:r>
            <a:r>
              <a:rPr lang="en-GB" sz="1350" dirty="0" smtClean="0"/>
              <a:t>the </a:t>
            </a:r>
            <a:r>
              <a:rPr lang="en-GB" sz="1350" dirty="0" smtClean="0"/>
              <a:t>broken-tracks </a:t>
            </a:r>
            <a:r>
              <a:rPr lang="en-GB" sz="1350" dirty="0" smtClean="0"/>
              <a:t>topological association algorithm to recover the correct behaviour </a:t>
            </a:r>
            <a:r>
              <a:rPr lang="en-GB" sz="1350" dirty="0" smtClean="0"/>
              <a:t>if specific cuts have been failed:</a:t>
            </a:r>
            <a:endParaRPr lang="en-GB" sz="135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25" y="3288195"/>
            <a:ext cx="3110855" cy="330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707904" y="3241551"/>
            <a:ext cx="5184576" cy="345638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Muon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Identification</a:t>
            </a:r>
            <a:endParaRPr lang="en-GB" sz="20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If a candidate cluster fails the cut on the minimum number of layers, </a:t>
            </a:r>
            <a:r>
              <a:rPr lang="en-GB" sz="1350" dirty="0" smtClean="0"/>
              <a:t>but still contains </a:t>
            </a:r>
            <a:r>
              <a:rPr lang="en-GB" sz="1350" dirty="0" smtClean="0"/>
              <a:t>yoke hits, the cluster can be recovered if it is declared to cross a gap region.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350" dirty="0" smtClean="0"/>
          </a:p>
          <a:p>
            <a:pPr marL="263525" indent="-263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Broken-tracks algorithm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350" dirty="0" smtClean="0"/>
              <a:t>If parent and daughter candidate clusters fail </a:t>
            </a:r>
            <a:r>
              <a:rPr lang="en-GB" sz="1350" dirty="0" smtClean="0"/>
              <a:t>the proximity </a:t>
            </a:r>
            <a:r>
              <a:rPr lang="en-GB" sz="1350" dirty="0" smtClean="0"/>
              <a:t>cuts, successful cluster merging can be recovered if fits to the end of the parent cluster (and the start of the daughter cluster) are declared to cross a gap region.</a:t>
            </a:r>
          </a:p>
          <a:p>
            <a:pPr marL="263525" lvl="1" indent="-263525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A further improvement is to re-fit and re-use </a:t>
            </a:r>
            <a:r>
              <a:rPr lang="en-GB" sz="1400" dirty="0" smtClean="0"/>
              <a:t>the </a:t>
            </a:r>
            <a:r>
              <a:rPr lang="en-GB" sz="1400" dirty="0" smtClean="0"/>
              <a:t>parent candidate cluster </a:t>
            </a:r>
            <a:r>
              <a:rPr lang="en-GB" sz="1400" dirty="0" smtClean="0"/>
              <a:t>if </a:t>
            </a:r>
            <a:r>
              <a:rPr lang="en-GB" sz="1400" dirty="0" smtClean="0"/>
              <a:t>it has been used successfully. This is vital </a:t>
            </a:r>
            <a:r>
              <a:rPr lang="en-GB" sz="1400" dirty="0" smtClean="0"/>
              <a:t>if there </a:t>
            </a:r>
            <a:r>
              <a:rPr lang="en-GB" sz="1400" dirty="0" smtClean="0"/>
              <a:t>are chains of fragments to join to the same parent.</a:t>
            </a:r>
            <a:endParaRPr lang="en-GB" sz="1350" dirty="0" smtClean="0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1533155" y="3644444"/>
            <a:ext cx="288029" cy="72589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21184" y="3429000"/>
            <a:ext cx="1598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0B050"/>
                </a:solidFill>
                <a:latin typeface="Symbol" pitchFamily="18" charset="2"/>
              </a:rPr>
              <a:t>q=90</a:t>
            </a:r>
            <a:r>
              <a:rPr lang="en-GB" sz="1100" b="1" dirty="0" smtClean="0">
                <a:solidFill>
                  <a:srgbClr val="00B050"/>
                </a:solidFill>
                <a:latin typeface="Symbol" pitchFamily="18" charset="2"/>
                <a:sym typeface="Symbol"/>
              </a:rPr>
              <a:t></a:t>
            </a:r>
            <a:r>
              <a:rPr lang="en-GB" sz="1100" b="1" dirty="0" smtClean="0">
                <a:solidFill>
                  <a:srgbClr val="00B050"/>
                </a:solidFill>
              </a:rPr>
              <a:t> </a:t>
            </a:r>
            <a:r>
              <a:rPr lang="en-GB" sz="1100" b="1" dirty="0" smtClean="0">
                <a:solidFill>
                  <a:srgbClr val="00B050"/>
                </a:solidFill>
              </a:rPr>
              <a:t>concentric polygon gap</a:t>
            </a:r>
            <a:endParaRPr lang="en-GB" sz="1100" b="1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886173" y="4448179"/>
            <a:ext cx="828677" cy="66673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59632" y="4099719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00B050"/>
                </a:solidFill>
              </a:rPr>
              <a:t>Muon passes through </a:t>
            </a:r>
            <a:r>
              <a:rPr lang="en-GB" sz="1100" b="1" dirty="0" smtClean="0">
                <a:solidFill>
                  <a:srgbClr val="00B050"/>
                </a:solidFill>
              </a:rPr>
              <a:t>registered gap, and is recovered</a:t>
            </a:r>
            <a:r>
              <a:rPr lang="en-GB" sz="1100" b="1" dirty="0" smtClean="0">
                <a:solidFill>
                  <a:srgbClr val="00B050"/>
                </a:solidFill>
              </a:rPr>
              <a:t>.</a:t>
            </a:r>
            <a:endParaRPr lang="en-GB" sz="11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5720" y="1916832"/>
            <a:ext cx="8643998" cy="31683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Forced clustering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In the past few weeks, the Pandora reconstruction has been extended and improved to deal with cases where reclustering is unable to fix poor track/cluster matches.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This forced clustering proves very important, but is only intended to be used as a last resort.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The addition of </a:t>
            </a:r>
            <a:r>
              <a:rPr lang="en-GB" sz="1400" dirty="0" smtClean="0"/>
              <a:t>new and suitably different </a:t>
            </a:r>
            <a:r>
              <a:rPr lang="en-GB" sz="1400" dirty="0" smtClean="0"/>
              <a:t>clustering algorithms should allow more of the track/cluster matches to be fixed properly.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4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Detector gap treatment</a:t>
            </a:r>
            <a:endParaRPr lang="en-GB" sz="20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A framework for specifying Box and ConcentricPolygon Gaps in the detector has been implemented. This allows algorithms and helper functions to query whether a position lies in a gap region.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400" dirty="0" smtClean="0"/>
              <a:t>The first (simplistic) use of this information in the muon identification and broken-tracks topological association algorithm allows muons to be recovered and cluster fragments to be correctly merged.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3751</TotalTime>
  <Words>1196</Words>
  <Application>Microsoft Office PowerPoint</Application>
  <PresentationFormat>On-screen Show (4:3)</PresentationFormat>
  <Paragraphs>103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Pandora PFA Recent Changes</vt:lpstr>
      <vt:lpstr>Recent Changes</vt:lpstr>
      <vt:lpstr>Forced Clustering</vt:lpstr>
      <vt:lpstr>Forced Clustering</vt:lpstr>
      <vt:lpstr>Forced Clustering - Performance</vt:lpstr>
      <vt:lpstr>Detector Gaps</vt:lpstr>
      <vt:lpstr>Detector Gaps</vt:lpstr>
      <vt:lpstr>Detector Gaps - Usage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1377</cp:revision>
  <dcterms:created xsi:type="dcterms:W3CDTF">2009-12-14T10:36:57Z</dcterms:created>
  <dcterms:modified xsi:type="dcterms:W3CDTF">2010-08-31T20:34:30Z</dcterms:modified>
</cp:coreProperties>
</file>