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63" r:id="rId8"/>
    <p:sldId id="260" r:id="rId9"/>
    <p:sldId id="262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EA6645-EC4A-436C-AD67-060C4547BCB7}" v="1570" dt="2021-07-14T11:59:40.536"/>
    <p1510:client id="{958B60D6-4BF1-44BF-91F1-AF5EBE54DCEC}" v="1120" dt="2021-07-14T11:29:02.432"/>
    <p1510:client id="{A6D542F4-C76F-460E-9F0F-F9D00BD0EA0F}" v="51" dt="2021-07-14T12:07:00.307"/>
    <p1510:client id="{BB81FE6A-A388-4C18-9556-F312F2AD131A}" v="1546" dt="2021-07-14T11:59:11.4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gedoorn, Mart" userId="4106bafd-f561-4565-a8cd-e6a4f32d31b6" providerId="ADAL" clId="{A6D542F4-C76F-460E-9F0F-F9D00BD0EA0F}"/>
    <pc:docChg chg="custSel modSld">
      <pc:chgData name="Hagedoorn, Mart" userId="4106bafd-f561-4565-a8cd-e6a4f32d31b6" providerId="ADAL" clId="{A6D542F4-C76F-460E-9F0F-F9D00BD0EA0F}" dt="2021-07-14T12:07:00.307" v="50" actId="14100"/>
      <pc:docMkLst>
        <pc:docMk/>
      </pc:docMkLst>
      <pc:sldChg chg="delSp mod">
        <pc:chgData name="Hagedoorn, Mart" userId="4106bafd-f561-4565-a8cd-e6a4f32d31b6" providerId="ADAL" clId="{A6D542F4-C76F-460E-9F0F-F9D00BD0EA0F}" dt="2021-07-14T12:04:38.641" v="0" actId="478"/>
        <pc:sldMkLst>
          <pc:docMk/>
          <pc:sldMk cId="4199794060" sldId="260"/>
        </pc:sldMkLst>
        <pc:spChg chg="del">
          <ac:chgData name="Hagedoorn, Mart" userId="4106bafd-f561-4565-a8cd-e6a4f32d31b6" providerId="ADAL" clId="{A6D542F4-C76F-460E-9F0F-F9D00BD0EA0F}" dt="2021-07-14T12:04:38.641" v="0" actId="478"/>
          <ac:spMkLst>
            <pc:docMk/>
            <pc:sldMk cId="4199794060" sldId="260"/>
            <ac:spMk id="9" creationId="{1D0F806D-8C55-494E-A90D-B22F19034B1B}"/>
          </ac:spMkLst>
        </pc:spChg>
      </pc:sldChg>
      <pc:sldChg chg="addSp modSp mod">
        <pc:chgData name="Hagedoorn, Mart" userId="4106bafd-f561-4565-a8cd-e6a4f32d31b6" providerId="ADAL" clId="{A6D542F4-C76F-460E-9F0F-F9D00BD0EA0F}" dt="2021-07-14T12:07:00.307" v="50" actId="14100"/>
        <pc:sldMkLst>
          <pc:docMk/>
          <pc:sldMk cId="3725639658" sldId="262"/>
        </pc:sldMkLst>
        <pc:spChg chg="mod">
          <ac:chgData name="Hagedoorn, Mart" userId="4106bafd-f561-4565-a8cd-e6a4f32d31b6" providerId="ADAL" clId="{A6D542F4-C76F-460E-9F0F-F9D00BD0EA0F}" dt="2021-07-14T12:06:38.370" v="45" actId="20577"/>
          <ac:spMkLst>
            <pc:docMk/>
            <pc:sldMk cId="3725639658" sldId="262"/>
            <ac:spMk id="3" creationId="{DC3EA938-7D1E-4AA5-9C4F-040AEFE04703}"/>
          </ac:spMkLst>
        </pc:spChg>
        <pc:graphicFrameChg chg="add mod modGraphic">
          <ac:chgData name="Hagedoorn, Mart" userId="4106bafd-f561-4565-a8cd-e6a4f32d31b6" providerId="ADAL" clId="{A6D542F4-C76F-460E-9F0F-F9D00BD0EA0F}" dt="2021-07-14T12:07:00.307" v="50" actId="14100"/>
          <ac:graphicFrameMkLst>
            <pc:docMk/>
            <pc:sldMk cId="3725639658" sldId="262"/>
            <ac:graphicFrameMk id="4" creationId="{A2B67FE8-ECF6-4C5E-ABB0-77CF558595FD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5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6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2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67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52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38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98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8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73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1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94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C796C03-FD48-42E1-85EA-6CAA09C2E4DC}" type="datetimeFigureOut">
              <a:rPr lang="en-US" smtClean="0"/>
              <a:t>14-Jul-21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EA2476-9149-40A7-8C22-CC10DDA986C0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547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FAB67B-6AAB-42AB-BDD1-310F7814D7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7617" y="639097"/>
            <a:ext cx="4395454" cy="3705306"/>
          </a:xfrm>
        </p:spPr>
        <p:txBody>
          <a:bodyPr>
            <a:normAutofit/>
          </a:bodyPr>
          <a:lstStyle/>
          <a:p>
            <a:r>
              <a:rPr lang="en-US" sz="6600">
                <a:cs typeface="Calibri Light"/>
              </a:rPr>
              <a:t>Cern Paratrack Hackaton</a:t>
            </a:r>
            <a:endParaRPr lang="en-US" sz="66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C4BE68-B75E-46D4-B999-72D60FD6C8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47617" y="4455621"/>
            <a:ext cx="4401838" cy="123861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cs typeface="Calibri Light"/>
              </a:rPr>
              <a:t>Jorge Cruz, Mart Hagedoorn, Shiqi Liao</a:t>
            </a:r>
          </a:p>
        </p:txBody>
      </p:sp>
      <p:pic>
        <p:nvPicPr>
          <p:cNvPr id="5" name="Afbeelding 13">
            <a:extLst>
              <a:ext uri="{FF2B5EF4-FFF2-40B4-BE49-F238E27FC236}">
                <a16:creationId xmlns:a16="http://schemas.microsoft.com/office/drawing/2014/main" id="{7A4D42BA-F896-48FB-8FD0-EB0EFE46A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90" y="640081"/>
            <a:ext cx="6397666" cy="5054156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33166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2E82E-1A6B-4E25-B8A2-87E862C4C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Problem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7309D-E9DF-4B67-A851-68CDC2A29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>
              <a:buFont typeface="Wingdings" panose="020F0502020204030204" pitchFamily="34" charset="0"/>
              <a:buChar char="§"/>
            </a:pPr>
            <a:r>
              <a:rPr lang="en-US">
                <a:cs typeface="Calibri" panose="020F0502020204030204"/>
              </a:rPr>
              <a:t>Detecting particles</a:t>
            </a:r>
            <a:endParaRPr lang="nl-NL">
              <a:cs typeface="Calibri" panose="020F0502020204030204"/>
            </a:endParaRPr>
          </a:p>
          <a:p>
            <a:pPr>
              <a:buFont typeface="Wingdings" panose="020F0502020204030204" pitchFamily="34" charset="0"/>
              <a:buChar char="§"/>
            </a:pPr>
            <a:r>
              <a:rPr lang="en-US">
                <a:cs typeface="Calibri" panose="020F0502020204030204"/>
              </a:rPr>
              <a:t>Clustering problem in 3D data</a:t>
            </a:r>
          </a:p>
          <a:p>
            <a:pPr>
              <a:buFont typeface="Wingdings" panose="020F0502020204030204" pitchFamily="34" charset="0"/>
              <a:buChar char="§"/>
            </a:pPr>
            <a:r>
              <a:rPr lang="en-US">
                <a:cs typeface="Calibri" panose="020F0502020204030204"/>
              </a:rPr>
              <a:t>Data exploration</a:t>
            </a: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cs typeface="Calibri" panose="020F0502020204030204"/>
              </a:rPr>
              <a:t>(Un)supervised data</a:t>
            </a: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cs typeface="Calibri" panose="020F0502020204030204"/>
              </a:rPr>
              <a:t>Limited features</a:t>
            </a: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cs typeface="Calibri" panose="020F0502020204030204"/>
              </a:rPr>
              <a:t>Non-linear clustering</a:t>
            </a: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cs typeface="Calibri" panose="020F0502020204030204"/>
              </a:rPr>
              <a:t>Limited developing time</a:t>
            </a:r>
          </a:p>
          <a:p>
            <a:pPr>
              <a:buFont typeface="Wingdings" panose="020F0502020204030204" pitchFamily="34" charset="0"/>
              <a:buChar char="§"/>
            </a:pPr>
            <a:endParaRPr lang="en-US">
              <a:cs typeface="Calibri" panose="020F0502020204030204"/>
            </a:endParaRPr>
          </a:p>
          <a:p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78655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84AE9-9F88-4633-9BBB-04A41D2B1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exploration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16801-6B14-49C2-AA26-55BB5508C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>
              <a:buFont typeface="Wingdings" panose="020F0502020204030204" pitchFamily="34" charset="0"/>
              <a:buChar char="§"/>
            </a:pPr>
            <a:r>
              <a:rPr lang="en-US">
                <a:cs typeface="Calibri"/>
              </a:rPr>
              <a:t>Each event contains indexed points with the following features</a:t>
            </a:r>
            <a:endParaRPr lang="en-US">
              <a:ea typeface="+mn-lt"/>
              <a:cs typeface="+mn-lt"/>
            </a:endParaRP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ea typeface="+mn-lt"/>
                <a:cs typeface="+mn-lt"/>
              </a:rPr>
              <a:t>Index</a:t>
            </a:r>
            <a:endParaRPr lang="nl-NL"/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ea typeface="+mn-lt"/>
                <a:cs typeface="+mn-lt"/>
              </a:rPr>
              <a:t>Coordinate in 3D space</a:t>
            </a: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ea typeface="+mn-lt"/>
                <a:cs typeface="+mn-lt"/>
              </a:rPr>
              <a:t>Time when point was detected, most are missing</a:t>
            </a: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ea typeface="+mn-lt"/>
                <a:cs typeface="+mn-lt"/>
              </a:rPr>
              <a:t>Layer where point was detected</a:t>
            </a: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ea typeface="+mn-lt"/>
                <a:cs typeface="+mn-lt"/>
              </a:rPr>
              <a:t>Radial coordinates</a:t>
            </a:r>
            <a:endParaRPr lang="en-US">
              <a:cs typeface="Calibri" panose="020F0502020204030204"/>
            </a:endParaRP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 err="1">
                <a:ea typeface="+mn-lt"/>
                <a:cs typeface="+mn-lt"/>
              </a:rPr>
              <a:t>Enegry</a:t>
            </a:r>
            <a:r>
              <a:rPr lang="en-US">
                <a:ea typeface="+mn-lt"/>
                <a:cs typeface="+mn-lt"/>
              </a:rPr>
              <a:t> detected</a:t>
            </a:r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ea typeface="+mn-lt"/>
                <a:cs typeface="+mn-lt"/>
              </a:rPr>
              <a:t>True labels, corresponding </a:t>
            </a:r>
            <a:r>
              <a:rPr lang="en-US" err="1">
                <a:ea typeface="+mn-lt"/>
                <a:cs typeface="+mn-lt"/>
              </a:rPr>
              <a:t>tracksters</a:t>
            </a:r>
            <a:r>
              <a:rPr lang="en-US">
                <a:ea typeface="+mn-lt"/>
                <a:cs typeface="+mn-lt"/>
              </a:rPr>
              <a:t> for each point and their fraction</a:t>
            </a:r>
            <a:endParaRPr lang="en-US"/>
          </a:p>
          <a:p>
            <a:pPr marL="383540" lvl="1">
              <a:buFont typeface="Wingdings" panose="020F0502020204030204" pitchFamily="34" charset="0"/>
              <a:buChar char="§"/>
            </a:pPr>
            <a:endParaRPr lang="en-US" sz="2000">
              <a:cs typeface="Calibri"/>
            </a:endParaRPr>
          </a:p>
          <a:p>
            <a:pPr marL="90805">
              <a:buFont typeface="Wingdings" panose="020F0502020204030204" pitchFamily="34" charset="0"/>
              <a:buChar char="§"/>
            </a:pPr>
            <a:r>
              <a:rPr lang="en-US" err="1">
                <a:cs typeface="Calibri"/>
              </a:rPr>
              <a:t>Spacial</a:t>
            </a:r>
            <a:r>
              <a:rPr lang="en-US">
                <a:cs typeface="Calibri"/>
              </a:rPr>
              <a:t> coordinates, energy, and radial coordinates are candidate features.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63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84AE9-9F88-4633-9BBB-04A41D2B1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Options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DC52A641-223B-4801-9838-53C6C30AE5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6715570"/>
              </p:ext>
            </p:extLst>
          </p:nvPr>
        </p:nvGraphicFramePr>
        <p:xfrm>
          <a:off x="1097289" y="2350673"/>
          <a:ext cx="10058392" cy="278872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79222">
                  <a:extLst>
                    <a:ext uri="{9D8B030D-6E8A-4147-A177-3AD203B41FA5}">
                      <a16:colId xmlns:a16="http://schemas.microsoft.com/office/drawing/2014/main" val="2589313589"/>
                    </a:ext>
                  </a:extLst>
                </a:gridCol>
                <a:gridCol w="1775067">
                  <a:extLst>
                    <a:ext uri="{9D8B030D-6E8A-4147-A177-3AD203B41FA5}">
                      <a16:colId xmlns:a16="http://schemas.microsoft.com/office/drawing/2014/main" val="1795102386"/>
                    </a:ext>
                  </a:extLst>
                </a:gridCol>
                <a:gridCol w="1774906">
                  <a:extLst>
                    <a:ext uri="{9D8B030D-6E8A-4147-A177-3AD203B41FA5}">
                      <a16:colId xmlns:a16="http://schemas.microsoft.com/office/drawing/2014/main" val="700327162"/>
                    </a:ext>
                  </a:extLst>
                </a:gridCol>
                <a:gridCol w="1910009">
                  <a:extLst>
                    <a:ext uri="{9D8B030D-6E8A-4147-A177-3AD203B41FA5}">
                      <a16:colId xmlns:a16="http://schemas.microsoft.com/office/drawing/2014/main" val="1723825170"/>
                    </a:ext>
                  </a:extLst>
                </a:gridCol>
                <a:gridCol w="1559594">
                  <a:extLst>
                    <a:ext uri="{9D8B030D-6E8A-4147-A177-3AD203B41FA5}">
                      <a16:colId xmlns:a16="http://schemas.microsoft.com/office/drawing/2014/main" val="1241841850"/>
                    </a:ext>
                  </a:extLst>
                </a:gridCol>
                <a:gridCol w="1559594">
                  <a:extLst>
                    <a:ext uri="{9D8B030D-6E8A-4147-A177-3AD203B41FA5}">
                      <a16:colId xmlns:a16="http://schemas.microsoft.com/office/drawing/2014/main" val="30133777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Unsupervised approach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/>
                        <a:t>Works with limited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Non-</a:t>
                      </a:r>
                      <a:r>
                        <a:rPr lang="nl-NL" err="1"/>
                        <a:t>linear</a:t>
                      </a:r>
                      <a:r>
                        <a:rPr lang="nl-NL"/>
                        <a:t> clustering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err="1"/>
                        <a:t>Implemented</a:t>
                      </a:r>
                      <a:r>
                        <a:rPr lang="nl-NL"/>
                        <a:t> in a short </a:t>
                      </a:r>
                      <a:r>
                        <a:rPr lang="nl-NL" err="1"/>
                        <a:t>period</a:t>
                      </a:r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Fit once, </a:t>
                      </a:r>
                      <a:r>
                        <a:rPr lang="nl-NL" err="1"/>
                        <a:t>predict</a:t>
                      </a:r>
                      <a:r>
                        <a:rPr lang="nl-NL"/>
                        <a:t> multiple </a:t>
                      </a:r>
                      <a:r>
                        <a:rPr lang="nl-NL" err="1"/>
                        <a:t>times</a:t>
                      </a:r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767778"/>
                  </a:ext>
                </a:extLst>
              </a:tr>
              <a:tr h="594167">
                <a:tc>
                  <a:txBody>
                    <a:bodyPr/>
                    <a:lstStyle/>
                    <a:p>
                      <a:r>
                        <a:rPr lang="nl-NL"/>
                        <a:t>K Means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177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Neural </a:t>
                      </a:r>
                    </a:p>
                    <a:p>
                      <a:r>
                        <a:rPr lang="nl-NL"/>
                        <a:t>Network</a:t>
                      </a:r>
                      <a:endParaRPr lang="nl-NL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01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err="1"/>
                        <a:t>Gaussian</a:t>
                      </a:r>
                      <a:r>
                        <a:rPr lang="nl-NL"/>
                        <a:t> Mixture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394001"/>
                  </a:ext>
                </a:extLst>
              </a:tr>
            </a:tbl>
          </a:graphicData>
        </a:graphic>
      </p:graphicFrame>
      <p:pic>
        <p:nvPicPr>
          <p:cNvPr id="5" name="Graphic 53" descr="Checkmark">
            <a:extLst>
              <a:ext uri="{FF2B5EF4-FFF2-40B4-BE49-F238E27FC236}">
                <a16:creationId xmlns:a16="http://schemas.microsoft.com/office/drawing/2014/main" id="{8AFEB5A6-B729-4CAE-8612-D91C6C7C6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74251" y="3380693"/>
            <a:ext cx="364343" cy="364343"/>
          </a:xfrm>
          <a:prstGeom prst="rect">
            <a:avLst/>
          </a:prstGeom>
        </p:spPr>
      </p:pic>
      <p:pic>
        <p:nvPicPr>
          <p:cNvPr id="7" name="Graphic 53" descr="Checkmark">
            <a:extLst>
              <a:ext uri="{FF2B5EF4-FFF2-40B4-BE49-F238E27FC236}">
                <a16:creationId xmlns:a16="http://schemas.microsoft.com/office/drawing/2014/main" id="{4D2E5BA2-ADB6-4ED4-9E9D-E6FB82C9B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89262" y="3380693"/>
            <a:ext cx="364343" cy="364343"/>
          </a:xfrm>
          <a:prstGeom prst="rect">
            <a:avLst/>
          </a:prstGeom>
        </p:spPr>
      </p:pic>
      <p:pic>
        <p:nvPicPr>
          <p:cNvPr id="8" name="Graphic 53" descr="Checkmark">
            <a:extLst>
              <a:ext uri="{FF2B5EF4-FFF2-40B4-BE49-F238E27FC236}">
                <a16:creationId xmlns:a16="http://schemas.microsoft.com/office/drawing/2014/main" id="{818F653D-4C95-4255-97D4-5A0BB74AB0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33408" y="3380693"/>
            <a:ext cx="364343" cy="364343"/>
          </a:xfrm>
          <a:prstGeom prst="rect">
            <a:avLst/>
          </a:prstGeom>
        </p:spPr>
      </p:pic>
      <p:pic>
        <p:nvPicPr>
          <p:cNvPr id="9" name="Graphic 53" descr="Checkmark">
            <a:extLst>
              <a:ext uri="{FF2B5EF4-FFF2-40B4-BE49-F238E27FC236}">
                <a16:creationId xmlns:a16="http://schemas.microsoft.com/office/drawing/2014/main" id="{70058B81-444E-4FF6-9726-6F8B743E4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4274" y="3974347"/>
            <a:ext cx="364343" cy="364343"/>
          </a:xfrm>
          <a:prstGeom prst="rect">
            <a:avLst/>
          </a:prstGeom>
        </p:spPr>
      </p:pic>
      <p:pic>
        <p:nvPicPr>
          <p:cNvPr id="10" name="Graphic 53" descr="Checkmark">
            <a:extLst>
              <a:ext uri="{FF2B5EF4-FFF2-40B4-BE49-F238E27FC236}">
                <a16:creationId xmlns:a16="http://schemas.microsoft.com/office/drawing/2014/main" id="{240B3B96-A034-41CA-957C-3B389BC48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62438" y="4624919"/>
            <a:ext cx="364343" cy="364343"/>
          </a:xfrm>
          <a:prstGeom prst="rect">
            <a:avLst/>
          </a:prstGeom>
        </p:spPr>
      </p:pic>
      <p:pic>
        <p:nvPicPr>
          <p:cNvPr id="11" name="Graphic 53" descr="Checkmark">
            <a:extLst>
              <a:ext uri="{FF2B5EF4-FFF2-40B4-BE49-F238E27FC236}">
                <a16:creationId xmlns:a16="http://schemas.microsoft.com/office/drawing/2014/main" id="{1828AD57-C73A-4B42-962B-951FF9E84F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4273" y="4635965"/>
            <a:ext cx="364343" cy="364343"/>
          </a:xfrm>
          <a:prstGeom prst="rect">
            <a:avLst/>
          </a:prstGeom>
        </p:spPr>
      </p:pic>
      <p:pic>
        <p:nvPicPr>
          <p:cNvPr id="12" name="Graphic 53" descr="Checkmark">
            <a:extLst>
              <a:ext uri="{FF2B5EF4-FFF2-40B4-BE49-F238E27FC236}">
                <a16:creationId xmlns:a16="http://schemas.microsoft.com/office/drawing/2014/main" id="{1FE6F03E-F05E-43FB-B832-93BCAFDFC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89262" y="4566850"/>
            <a:ext cx="364343" cy="364343"/>
          </a:xfrm>
          <a:prstGeom prst="rect">
            <a:avLst/>
          </a:prstGeom>
        </p:spPr>
      </p:pic>
      <p:pic>
        <p:nvPicPr>
          <p:cNvPr id="13" name="Graphic 53" descr="Checkmark">
            <a:extLst>
              <a:ext uri="{FF2B5EF4-FFF2-40B4-BE49-F238E27FC236}">
                <a16:creationId xmlns:a16="http://schemas.microsoft.com/office/drawing/2014/main" id="{CF579010-7CDE-43D4-A07D-6FCCAEEABD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50634" y="4635965"/>
            <a:ext cx="364343" cy="364343"/>
          </a:xfrm>
          <a:prstGeom prst="rect">
            <a:avLst/>
          </a:prstGeom>
        </p:spPr>
      </p:pic>
      <p:pic>
        <p:nvPicPr>
          <p:cNvPr id="14" name="Graphic 13" descr="Close">
            <a:extLst>
              <a:ext uri="{FF2B5EF4-FFF2-40B4-BE49-F238E27FC236}">
                <a16:creationId xmlns:a16="http://schemas.microsoft.com/office/drawing/2014/main" id="{A6529006-F00D-4470-B3E7-FB5D14F1CF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74275" y="3429000"/>
            <a:ext cx="364343" cy="364343"/>
          </a:xfrm>
          <a:prstGeom prst="rect">
            <a:avLst/>
          </a:prstGeom>
        </p:spPr>
      </p:pic>
      <p:pic>
        <p:nvPicPr>
          <p:cNvPr id="15" name="Graphic 14" descr="Close">
            <a:extLst>
              <a:ext uri="{FF2B5EF4-FFF2-40B4-BE49-F238E27FC236}">
                <a16:creationId xmlns:a16="http://schemas.microsoft.com/office/drawing/2014/main" id="{304B50AA-C429-4AB6-A6C0-D10CAADCD6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07235" y="4021503"/>
            <a:ext cx="364343" cy="364343"/>
          </a:xfrm>
          <a:prstGeom prst="rect">
            <a:avLst/>
          </a:prstGeom>
        </p:spPr>
      </p:pic>
      <p:pic>
        <p:nvPicPr>
          <p:cNvPr id="16" name="Graphic 15" descr="Close">
            <a:extLst>
              <a:ext uri="{FF2B5EF4-FFF2-40B4-BE49-F238E27FC236}">
                <a16:creationId xmlns:a16="http://schemas.microsoft.com/office/drawing/2014/main" id="{0B35AEC6-6F49-4F58-AA39-3FC9E5F7BD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74252" y="4011606"/>
            <a:ext cx="364343" cy="364343"/>
          </a:xfrm>
          <a:prstGeom prst="rect">
            <a:avLst/>
          </a:prstGeom>
        </p:spPr>
      </p:pic>
      <p:pic>
        <p:nvPicPr>
          <p:cNvPr id="17" name="Graphic 16" descr="Close">
            <a:extLst>
              <a:ext uri="{FF2B5EF4-FFF2-40B4-BE49-F238E27FC236}">
                <a16:creationId xmlns:a16="http://schemas.microsoft.com/office/drawing/2014/main" id="{70EB6954-CFFA-4777-8480-05FB8ABFFD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91841" y="3985029"/>
            <a:ext cx="364343" cy="36434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14C72BF-554A-4907-86C9-B7B7CD7788F6}"/>
              </a:ext>
            </a:extLst>
          </p:cNvPr>
          <p:cNvSpPr/>
          <p:nvPr/>
        </p:nvSpPr>
        <p:spPr>
          <a:xfrm>
            <a:off x="875881" y="4467322"/>
            <a:ext cx="10440238" cy="763674"/>
          </a:xfrm>
          <a:prstGeom prst="rect">
            <a:avLst/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phic 53" descr="Checkmark">
            <a:extLst>
              <a:ext uri="{FF2B5EF4-FFF2-40B4-BE49-F238E27FC236}">
                <a16:creationId xmlns:a16="http://schemas.microsoft.com/office/drawing/2014/main" id="{7DB04DAA-FE7D-4CBB-8F0F-DAC3FDB194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8197" y="3985028"/>
            <a:ext cx="364343" cy="364343"/>
          </a:xfrm>
          <a:prstGeom prst="rect">
            <a:avLst/>
          </a:prstGeom>
        </p:spPr>
      </p:pic>
      <p:pic>
        <p:nvPicPr>
          <p:cNvPr id="23" name="Graphic 22" descr="Close">
            <a:extLst>
              <a:ext uri="{FF2B5EF4-FFF2-40B4-BE49-F238E27FC236}">
                <a16:creationId xmlns:a16="http://schemas.microsoft.com/office/drawing/2014/main" id="{1070EEC7-93DC-49A5-AE67-78EE9FC451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28198" y="3380693"/>
            <a:ext cx="364343" cy="364343"/>
          </a:xfrm>
          <a:prstGeom prst="rect">
            <a:avLst/>
          </a:prstGeom>
        </p:spPr>
      </p:pic>
      <p:pic>
        <p:nvPicPr>
          <p:cNvPr id="24" name="Graphic 23" descr="Close">
            <a:extLst>
              <a:ext uri="{FF2B5EF4-FFF2-40B4-BE49-F238E27FC236}">
                <a16:creationId xmlns:a16="http://schemas.microsoft.com/office/drawing/2014/main" id="{0D374177-EBF0-4AD8-942E-CABBE429A4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28196" y="4635965"/>
            <a:ext cx="364343" cy="36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630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8C810-E85E-45A3-92E6-8B0F717A6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EA938-7D1E-4AA5-9C4F-040AEFE04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 marL="0" indent="0">
              <a:buNone/>
            </a:pPr>
            <a:r>
              <a:rPr lang="en-US" sz="2400">
                <a:cs typeface="Calibri"/>
              </a:rPr>
              <a:t>Gaussian Mixture</a:t>
            </a:r>
            <a:endParaRPr lang="nl-NL" sz="2400"/>
          </a:p>
          <a:p>
            <a:pPr>
              <a:buFont typeface="Wingdings" panose="020F0502020204030204" pitchFamily="34" charset="0"/>
              <a:buChar char="§"/>
            </a:pPr>
            <a:r>
              <a:rPr lang="el-GR" err="1">
                <a:ea typeface="+mn-lt"/>
                <a:cs typeface="+mn-lt"/>
              </a:rPr>
              <a:t>Radial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coordinates</a:t>
            </a:r>
            <a:r>
              <a:rPr lang="el-GR">
                <a:ea typeface="+mn-lt"/>
                <a:cs typeface="+mn-lt"/>
              </a:rPr>
              <a:t> (ρ, η)</a:t>
            </a:r>
            <a:endParaRPr lang="en-US">
              <a:cs typeface="Calibri"/>
            </a:endParaRPr>
          </a:p>
          <a:p>
            <a:pPr>
              <a:buFont typeface="Wingdings" panose="020F0502020204030204" pitchFamily="34" charset="0"/>
              <a:buChar char="§"/>
            </a:pPr>
            <a:r>
              <a:rPr lang="en-US">
                <a:cs typeface="Calibri"/>
              </a:rPr>
              <a:t>Determining cluster size</a:t>
            </a:r>
            <a:endParaRPr lang="en-US"/>
          </a:p>
          <a:p>
            <a:pPr marL="383540" lvl="1">
              <a:buFont typeface="Wingdings" panose="020F0502020204030204" pitchFamily="34" charset="0"/>
              <a:buChar char="§"/>
            </a:pPr>
            <a:r>
              <a:rPr lang="en-US">
                <a:cs typeface="Calibri"/>
              </a:rPr>
              <a:t>Elbow method</a:t>
            </a:r>
          </a:p>
          <a:p>
            <a:pPr>
              <a:buFont typeface="Wingdings" panose="020F0502020204030204" pitchFamily="34" charset="0"/>
              <a:buChar char="§"/>
            </a:pPr>
            <a:endParaRPr lang="en-US">
              <a:cs typeface="Calibri"/>
            </a:endParaRPr>
          </a:p>
        </p:txBody>
      </p:sp>
      <p:pic>
        <p:nvPicPr>
          <p:cNvPr id="8" name="Afbeelding 8">
            <a:extLst>
              <a:ext uri="{FF2B5EF4-FFF2-40B4-BE49-F238E27FC236}">
                <a16:creationId xmlns:a16="http://schemas.microsoft.com/office/drawing/2014/main" id="{843C1BE2-C834-4FCD-81DA-E9EFE7B9B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185" y="2203842"/>
            <a:ext cx="3823504" cy="371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9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8C810-E85E-45A3-92E6-8B0F717A6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EA938-7D1E-4AA5-9C4F-040AEFE04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Four particle data set</a:t>
            </a:r>
            <a:endParaRPr lang="en-US" dirty="0">
              <a:cs typeface="Calibri"/>
            </a:endParaRP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A2B67FE8-ECF6-4C5E-ABB0-77CF558595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729749"/>
              </p:ext>
            </p:extLst>
          </p:nvPr>
        </p:nvGraphicFramePr>
        <p:xfrm>
          <a:off x="1097279" y="2744894"/>
          <a:ext cx="10058400" cy="111252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3864430347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35520719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Efficiency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277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a typeface="+mn-lt"/>
                          <a:cs typeface="+mn-lt"/>
                        </a:rPr>
                        <a:t>172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723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ea typeface="+mn-lt"/>
                          <a:cs typeface="+mn-lt"/>
                        </a:rPr>
                        <a:t>over-shooting rate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a typeface="+mn-lt"/>
                          <a:cs typeface="+mn-lt"/>
                        </a:rPr>
                        <a:t>0.6275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824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639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3">
            <a:extLst>
              <a:ext uri="{FF2B5EF4-FFF2-40B4-BE49-F238E27FC236}">
                <a16:creationId xmlns:a16="http://schemas.microsoft.com/office/drawing/2014/main" id="{05B9BE93-0100-4B09-BF94-F8E86347D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633" y="3494755"/>
            <a:ext cx="2309150" cy="23353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135949-DBAD-4D02-94DB-D37A3A4B9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work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6206D2-8948-4C4B-900D-C1992DC5E2B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Warm start based on energy values: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 First, fit using points with higher energy values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 Then, fine tune using all points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B932176-2A1F-4753-8853-CAB591D25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7920" y="1845734"/>
            <a:ext cx="4937760" cy="4324812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>
                <a:cs typeface="Calibri"/>
              </a:rPr>
              <a:t>Ensemble approach based on majority voting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347EFA-860C-4397-9AD6-555E0FE0979A}"/>
              </a:ext>
            </a:extLst>
          </p:cNvPr>
          <p:cNvCxnSpPr>
            <a:cxnSpLocks/>
          </p:cNvCxnSpPr>
          <p:nvPr/>
        </p:nvCxnSpPr>
        <p:spPr>
          <a:xfrm flipH="1">
            <a:off x="2381459" y="3429000"/>
            <a:ext cx="894324" cy="5099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3D7CADD-BB3B-4C7E-A069-3AA9B4FE55DD}"/>
              </a:ext>
            </a:extLst>
          </p:cNvPr>
          <p:cNvCxnSpPr>
            <a:cxnSpLocks/>
          </p:cNvCxnSpPr>
          <p:nvPr/>
        </p:nvCxnSpPr>
        <p:spPr>
          <a:xfrm flipV="1">
            <a:off x="791852" y="3857414"/>
            <a:ext cx="896271" cy="815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5DF1DA3-BDD0-40A1-B0C9-7185E9A0AA81}"/>
              </a:ext>
            </a:extLst>
          </p:cNvPr>
          <p:cNvCxnSpPr>
            <a:cxnSpLocks/>
          </p:cNvCxnSpPr>
          <p:nvPr/>
        </p:nvCxnSpPr>
        <p:spPr>
          <a:xfrm>
            <a:off x="705730" y="4662435"/>
            <a:ext cx="982393" cy="1718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Afbeelding 14">
            <a:extLst>
              <a:ext uri="{FF2B5EF4-FFF2-40B4-BE49-F238E27FC236}">
                <a16:creationId xmlns:a16="http://schemas.microsoft.com/office/drawing/2014/main" id="{FEF65D50-6A31-4615-AE70-14611729B8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258" y="3593286"/>
            <a:ext cx="2309151" cy="233926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B80570C-5CA8-48B3-8BDF-C185B3E73A76}"/>
              </a:ext>
            </a:extLst>
          </p:cNvPr>
          <p:cNvSpPr/>
          <p:nvPr/>
        </p:nvSpPr>
        <p:spPr>
          <a:xfrm>
            <a:off x="7968388" y="2478811"/>
            <a:ext cx="994787" cy="6933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tx1">
                    <a:lumMod val="95000"/>
                    <a:lumOff val="5000"/>
                  </a:schemeClr>
                </a:solidFill>
              </a:rPr>
              <a:t>Model 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FF9AA90-204D-4E2A-82F6-E3FA897AD61F}"/>
              </a:ext>
            </a:extLst>
          </p:cNvPr>
          <p:cNvSpPr/>
          <p:nvPr/>
        </p:nvSpPr>
        <p:spPr>
          <a:xfrm>
            <a:off x="7963364" y="3542886"/>
            <a:ext cx="994787" cy="6933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tx1">
                    <a:lumMod val="95000"/>
                    <a:lumOff val="5000"/>
                  </a:schemeClr>
                </a:solidFill>
              </a:rPr>
              <a:t>Model 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91E154A-BB9C-4DAA-B7B9-22830FD15024}"/>
              </a:ext>
            </a:extLst>
          </p:cNvPr>
          <p:cNvSpPr/>
          <p:nvPr/>
        </p:nvSpPr>
        <p:spPr>
          <a:xfrm>
            <a:off x="7968388" y="5438229"/>
            <a:ext cx="994787" cy="6933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tx1">
                    <a:lumMod val="95000"/>
                    <a:lumOff val="5000"/>
                  </a:schemeClr>
                </a:solidFill>
              </a:rPr>
              <a:t>Model 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1D3305-D690-40D3-B731-D9CC1D8814B8}"/>
              </a:ext>
            </a:extLst>
          </p:cNvPr>
          <p:cNvSpPr txBox="1"/>
          <p:nvPr/>
        </p:nvSpPr>
        <p:spPr>
          <a:xfrm>
            <a:off x="8316018" y="4460712"/>
            <a:ext cx="452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</a:t>
            </a:r>
          </a:p>
          <a:p>
            <a:r>
              <a:rPr lang="en-US"/>
              <a:t>*</a:t>
            </a:r>
          </a:p>
          <a:p>
            <a:r>
              <a:rPr lang="en-US"/>
              <a:t>*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0D2BB64-5CFC-4B4E-A974-5788F739E027}"/>
              </a:ext>
            </a:extLst>
          </p:cNvPr>
          <p:cNvSpPr/>
          <p:nvPr/>
        </p:nvSpPr>
        <p:spPr>
          <a:xfrm>
            <a:off x="9566450" y="3676185"/>
            <a:ext cx="994787" cy="92333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>
                <a:solidFill>
                  <a:schemeClr val="tx1">
                    <a:lumMod val="95000"/>
                    <a:lumOff val="5000"/>
                  </a:schemeClr>
                </a:solidFill>
              </a:rPr>
              <a:t>Majority voting</a:t>
            </a:r>
          </a:p>
        </p:txBody>
      </p:sp>
      <p:pic>
        <p:nvPicPr>
          <p:cNvPr id="29" name="Picture 28" descr="Chart, scatter chart&#10;&#10;Description automatically generated">
            <a:extLst>
              <a:ext uri="{FF2B5EF4-FFF2-40B4-BE49-F238E27FC236}">
                <a16:creationId xmlns:a16="http://schemas.microsoft.com/office/drawing/2014/main" id="{3B8176D9-61DC-482F-9378-30BB6699F0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017" y="2368589"/>
            <a:ext cx="937954" cy="9137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991B1A-9805-4E3C-8474-E2095F5D80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6557" y="3437853"/>
            <a:ext cx="904873" cy="9137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5AA6843-130B-4F1A-ADD9-D7C73BA7D4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1706" y="5335838"/>
            <a:ext cx="937954" cy="898118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11949E7-9C03-4942-8697-84C7C4C1CD66}"/>
              </a:ext>
            </a:extLst>
          </p:cNvPr>
          <p:cNvCxnSpPr/>
          <p:nvPr/>
        </p:nvCxnSpPr>
        <p:spPr>
          <a:xfrm>
            <a:off x="7526215" y="2825479"/>
            <a:ext cx="32154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8C66DDA-CE14-492C-AD54-DDC140E6E229}"/>
              </a:ext>
            </a:extLst>
          </p:cNvPr>
          <p:cNvCxnSpPr/>
          <p:nvPr/>
        </p:nvCxnSpPr>
        <p:spPr>
          <a:xfrm>
            <a:off x="7517841" y="3852927"/>
            <a:ext cx="32154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19B74C5-230E-4359-8049-CF21F44DE9B0}"/>
              </a:ext>
            </a:extLst>
          </p:cNvPr>
          <p:cNvCxnSpPr/>
          <p:nvPr/>
        </p:nvCxnSpPr>
        <p:spPr>
          <a:xfrm>
            <a:off x="7517841" y="5784897"/>
            <a:ext cx="32154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240B15F-98D8-4ABA-8594-794D004AFAB8}"/>
              </a:ext>
            </a:extLst>
          </p:cNvPr>
          <p:cNvCxnSpPr>
            <a:cxnSpLocks/>
          </p:cNvCxnSpPr>
          <p:nvPr/>
        </p:nvCxnSpPr>
        <p:spPr>
          <a:xfrm>
            <a:off x="9154048" y="2902771"/>
            <a:ext cx="572756" cy="7734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0886551-B5E2-4F29-8261-CC48994CB67B}"/>
              </a:ext>
            </a:extLst>
          </p:cNvPr>
          <p:cNvCxnSpPr>
            <a:cxnSpLocks/>
          </p:cNvCxnSpPr>
          <p:nvPr/>
        </p:nvCxnSpPr>
        <p:spPr>
          <a:xfrm>
            <a:off x="8996623" y="3852927"/>
            <a:ext cx="443803" cy="1325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9A8445D-2BB6-412D-90F8-D531B5022305}"/>
              </a:ext>
            </a:extLst>
          </p:cNvPr>
          <p:cNvCxnSpPr>
            <a:cxnSpLocks/>
          </p:cNvCxnSpPr>
          <p:nvPr/>
        </p:nvCxnSpPr>
        <p:spPr>
          <a:xfrm flipV="1">
            <a:off x="9154048" y="4682533"/>
            <a:ext cx="572756" cy="11023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12B47D8-0F49-4B23-A690-B63D01A7ED74}"/>
              </a:ext>
            </a:extLst>
          </p:cNvPr>
          <p:cNvCxnSpPr/>
          <p:nvPr/>
        </p:nvCxnSpPr>
        <p:spPr>
          <a:xfrm>
            <a:off x="10644553" y="4134803"/>
            <a:ext cx="32154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88D06D7-0057-4545-9E20-54E09DD2E633}"/>
              </a:ext>
            </a:extLst>
          </p:cNvPr>
          <p:cNvSpPr txBox="1"/>
          <p:nvPr/>
        </p:nvSpPr>
        <p:spPr>
          <a:xfrm>
            <a:off x="11094721" y="3945236"/>
            <a:ext cx="906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clusters</a:t>
            </a:r>
          </a:p>
        </p:txBody>
      </p:sp>
    </p:spTree>
    <p:extLst>
      <p:ext uri="{BB962C8B-B14F-4D97-AF65-F5344CB8AC3E}">
        <p14:creationId xmlns:p14="http://schemas.microsoft.com/office/powerpoint/2010/main" val="84885150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FB76C406CC0A489453FE33A9A1ACD3" ma:contentTypeVersion="13" ma:contentTypeDescription="Create a new document." ma:contentTypeScope="" ma:versionID="14b352885891c28fdb2a3fd42d666f4e">
  <xsd:schema xmlns:xsd="http://www.w3.org/2001/XMLSchema" xmlns:xs="http://www.w3.org/2001/XMLSchema" xmlns:p="http://schemas.microsoft.com/office/2006/metadata/properties" xmlns:ns3="22413bf4-5964-4161-86d2-9e87e2db9212" xmlns:ns4="43cec570-35de-4870-a155-6e72ad64d91e" targetNamespace="http://schemas.microsoft.com/office/2006/metadata/properties" ma:root="true" ma:fieldsID="fa1f559a975ea83cfb60c7e0229b7b25" ns3:_="" ns4:_="">
    <xsd:import namespace="22413bf4-5964-4161-86d2-9e87e2db9212"/>
    <xsd:import namespace="43cec570-35de-4870-a155-6e72ad64d9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13bf4-5964-4161-86d2-9e87e2db92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cec570-35de-4870-a155-6e72ad64d9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F8FB1B-5BB2-4519-8E42-F5D9EA5C0D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B6A746-6EBB-4285-A7F1-1CA11830473D}">
  <ds:schemaRefs>
    <ds:schemaRef ds:uri="22413bf4-5964-4161-86d2-9e87e2db9212"/>
    <ds:schemaRef ds:uri="43cec570-35de-4870-a155-6e72ad64d91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9E3E032-911A-4F65-BE07-845E44DC0020}">
  <ds:schemaRefs>
    <ds:schemaRef ds:uri="22413bf4-5964-4161-86d2-9e87e2db9212"/>
    <ds:schemaRef ds:uri="43cec570-35de-4870-a155-6e72ad64d91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190</Words>
  <Application>Microsoft Office PowerPoint</Application>
  <PresentationFormat>Breedbeeld</PresentationFormat>
  <Paragraphs>59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Retrospect</vt:lpstr>
      <vt:lpstr>Cern Paratrack Hackaton</vt:lpstr>
      <vt:lpstr>Problem Description</vt:lpstr>
      <vt:lpstr>Data exploration</vt:lpstr>
      <vt:lpstr>Options</vt:lpstr>
      <vt:lpstr>Implementation</vt:lpstr>
      <vt:lpstr>Results</vt:lpstr>
      <vt:lpstr>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Cordero Cruz, Jorge</dc:creator>
  <cp:lastModifiedBy>Hagedoorn, Mart</cp:lastModifiedBy>
  <cp:revision>1</cp:revision>
  <dcterms:created xsi:type="dcterms:W3CDTF">2021-07-14T10:29:00Z</dcterms:created>
  <dcterms:modified xsi:type="dcterms:W3CDTF">2021-07-14T12:07:29Z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0x010100D6FB76C406CC0A489453FE33A9A1ACD3</vt:lpwstr>
  </property>
</Properties>
</file>