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oboto Black"/>
      <p:bold r:id="rId16"/>
      <p:boldItalic r:id="rId17"/>
    </p:embeddedFont>
    <p:embeddedFont>
      <p:font typeface="Roboto Medium"/>
      <p:regular r:id="rId18"/>
      <p:bold r:id="rId19"/>
      <p:italic r:id="rId20"/>
      <p:boldItalic r:id="rId21"/>
    </p:embeddedFont>
    <p:embeddedFont>
      <p:font typeface="Average"/>
      <p:regular r:id="rId22"/>
    </p:embeddedFont>
    <p:embeddedFont>
      <p:font typeface="Oswald"/>
      <p:regular r:id="rId23"/>
      <p:bold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Medium-italic.fntdata"/><Relationship Id="rId11" Type="http://schemas.openxmlformats.org/officeDocument/2006/relationships/slide" Target="slides/slide6.xml"/><Relationship Id="rId22" Type="http://schemas.openxmlformats.org/officeDocument/2006/relationships/font" Target="fonts/Average-regular.fntdata"/><Relationship Id="rId10" Type="http://schemas.openxmlformats.org/officeDocument/2006/relationships/slide" Target="slides/slide5.xml"/><Relationship Id="rId21" Type="http://schemas.openxmlformats.org/officeDocument/2006/relationships/font" Target="fonts/RobotoMedium-boldItalic.fntdata"/><Relationship Id="rId13" Type="http://schemas.openxmlformats.org/officeDocument/2006/relationships/slide" Target="slides/slide8.xml"/><Relationship Id="rId24" Type="http://schemas.openxmlformats.org/officeDocument/2006/relationships/font" Target="fonts/Oswald-bold.fntdata"/><Relationship Id="rId12" Type="http://schemas.openxmlformats.org/officeDocument/2006/relationships/slide" Target="slides/slide7.xml"/><Relationship Id="rId23" Type="http://schemas.openxmlformats.org/officeDocument/2006/relationships/font" Target="fonts/Oswald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Black-boldItalic.fntdata"/><Relationship Id="rId16" Type="http://schemas.openxmlformats.org/officeDocument/2006/relationships/font" Target="fonts/RobotoBlack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Medium-bold.fntdata"/><Relationship Id="rId6" Type="http://schemas.openxmlformats.org/officeDocument/2006/relationships/slide" Target="slides/slide1.xml"/><Relationship Id="rId18" Type="http://schemas.openxmlformats.org/officeDocument/2006/relationships/font" Target="fonts/RobotoMedium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e4d7580df0_0_19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e4d7580df0_0_19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e4d7580df0_0_19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e4d7580df0_0_19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4d7580df0_0_19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e4d7580df0_0_19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4d198fb54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e4d198fb54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e4d198fb54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e4d198fb54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e4d198fb54_0_2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e4d198fb54_0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e4d198fb54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e4d198fb54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e4d198fb54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e4d198fb54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e4d198fb54_2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e4d198fb54_2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250800" y="334300"/>
            <a:ext cx="8642400" cy="97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 sz="2500"/>
              <a:t>9th CERN Patatrack Hackathon @TU/e</a:t>
            </a:r>
            <a:r>
              <a:rPr lang="nl" sz="3300"/>
              <a:t> </a:t>
            </a:r>
            <a:endParaRPr sz="3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 sz="4000"/>
              <a:t>CMS Particle Trajectory Reconstruction</a:t>
            </a:r>
            <a:endParaRPr sz="4000"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311700" y="4126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 sz="2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Auditorium 14 Group</a:t>
            </a:r>
            <a:endParaRPr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nl" sz="3011"/>
              <a:t>Future Possible Improvements</a:t>
            </a:r>
            <a:endParaRPr sz="301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3011"/>
          </a:p>
        </p:txBody>
      </p:sp>
      <p:sp>
        <p:nvSpPr>
          <p:cNvPr id="307" name="Google Shape;307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131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60"/>
              <a:buFont typeface="Roboto Medium"/>
              <a:buChar char="●"/>
            </a:pPr>
            <a:r>
              <a:rPr lang="nl" sz="1460">
                <a:latin typeface="Roboto Medium"/>
                <a:ea typeface="Roboto Medium"/>
                <a:cs typeface="Roboto Medium"/>
                <a:sym typeface="Roboto Medium"/>
              </a:rPr>
              <a:t>Automatically select the appropriate methods(HDBScan/Elbow method) for choosing the number of clusters (k) instead manually </a:t>
            </a:r>
            <a:endParaRPr sz="1460"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460"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-32131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460"/>
              <a:buFont typeface="Roboto Medium"/>
              <a:buChar char="●"/>
            </a:pPr>
            <a:r>
              <a:rPr lang="nl" sz="1460">
                <a:latin typeface="Roboto Medium"/>
                <a:ea typeface="Roboto Medium"/>
                <a:cs typeface="Roboto Medium"/>
                <a:sym typeface="Roboto Medium"/>
              </a:rPr>
              <a:t>Including pos_z when doing layer level clustering, considering the discrepancy of the distances between the layers</a:t>
            </a:r>
            <a:endParaRPr sz="1460"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460"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-32131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460"/>
              <a:buFont typeface="Roboto Medium"/>
              <a:buChar char="●"/>
            </a:pPr>
            <a:r>
              <a:rPr lang="nl" sz="1460">
                <a:latin typeface="Roboto Medium"/>
                <a:ea typeface="Roboto Medium"/>
                <a:cs typeface="Roboto Medium"/>
                <a:sym typeface="Roboto Medium"/>
              </a:rPr>
              <a:t>Using grid search for the hyper parameter tuning</a:t>
            </a:r>
            <a:endParaRPr sz="1460"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460"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-32131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460"/>
              <a:buFont typeface="Roboto Medium"/>
              <a:buChar char="●"/>
            </a:pPr>
            <a:r>
              <a:rPr lang="nl" sz="1460">
                <a:latin typeface="Roboto Medium"/>
                <a:ea typeface="Roboto Medium"/>
                <a:cs typeface="Roboto Medium"/>
                <a:sym typeface="Roboto Medium"/>
              </a:rPr>
              <a:t>Using weighted(energy) HDBscan</a:t>
            </a:r>
            <a:endParaRPr sz="1460"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460"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-32131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460"/>
              <a:buFont typeface="Roboto Medium"/>
              <a:buChar char="●"/>
            </a:pPr>
            <a:r>
              <a:rPr lang="nl" sz="1460">
                <a:latin typeface="Roboto Medium"/>
                <a:ea typeface="Roboto Medium"/>
                <a:cs typeface="Roboto Medium"/>
                <a:sym typeface="Roboto Medium"/>
              </a:rPr>
              <a:t>Considering multiple particles contribution (energy fraction) to a layercluster</a:t>
            </a:r>
            <a:endParaRPr sz="1460"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/>
          <p:nvPr/>
        </p:nvSpPr>
        <p:spPr>
          <a:xfrm>
            <a:off x="5388775" y="536250"/>
            <a:ext cx="1029870" cy="721558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6" name="Google Shape;66;p14"/>
          <p:cNvSpPr/>
          <p:nvPr/>
        </p:nvSpPr>
        <p:spPr>
          <a:xfrm rot="-3284060">
            <a:off x="4590056" y="399987"/>
            <a:ext cx="1593206" cy="1714558"/>
          </a:xfrm>
          <a:custGeom>
            <a:rect b="b" l="l" r="r" t="t"/>
            <a:pathLst>
              <a:path extrusionOk="0" h="98155" w="94297">
                <a:moveTo>
                  <a:pt x="0" y="21431"/>
                </a:moveTo>
                <a:lnTo>
                  <a:pt x="44148" y="0"/>
                </a:lnTo>
                <a:lnTo>
                  <a:pt x="87011" y="30004"/>
                </a:lnTo>
                <a:lnTo>
                  <a:pt x="94297" y="53578"/>
                </a:lnTo>
                <a:lnTo>
                  <a:pt x="77581" y="88726"/>
                </a:lnTo>
                <a:lnTo>
                  <a:pt x="36004" y="98155"/>
                </a:lnTo>
                <a:lnTo>
                  <a:pt x="0" y="62151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7" name="Google Shape;67;p14"/>
          <p:cNvSpPr/>
          <p:nvPr/>
        </p:nvSpPr>
        <p:spPr>
          <a:xfrm>
            <a:off x="3851700" y="1087025"/>
            <a:ext cx="1593148" cy="1714522"/>
          </a:xfrm>
          <a:custGeom>
            <a:rect b="b" l="l" r="r" t="t"/>
            <a:pathLst>
              <a:path extrusionOk="0" h="98155" w="94297">
                <a:moveTo>
                  <a:pt x="0" y="21431"/>
                </a:moveTo>
                <a:lnTo>
                  <a:pt x="44148" y="0"/>
                </a:lnTo>
                <a:lnTo>
                  <a:pt x="87011" y="30004"/>
                </a:lnTo>
                <a:lnTo>
                  <a:pt x="94297" y="53578"/>
                </a:lnTo>
                <a:lnTo>
                  <a:pt x="77581" y="88726"/>
                </a:lnTo>
                <a:lnTo>
                  <a:pt x="36004" y="98155"/>
                </a:lnTo>
                <a:lnTo>
                  <a:pt x="0" y="62151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8" name="Google Shape;68;p14"/>
          <p:cNvSpPr/>
          <p:nvPr/>
        </p:nvSpPr>
        <p:spPr>
          <a:xfrm rot="3218124">
            <a:off x="2906341" y="1905034"/>
            <a:ext cx="1593163" cy="1714490"/>
          </a:xfrm>
          <a:custGeom>
            <a:rect b="b" l="l" r="r" t="t"/>
            <a:pathLst>
              <a:path extrusionOk="0" h="98155" w="94297">
                <a:moveTo>
                  <a:pt x="0" y="21431"/>
                </a:moveTo>
                <a:lnTo>
                  <a:pt x="44148" y="0"/>
                </a:lnTo>
                <a:lnTo>
                  <a:pt x="87011" y="30004"/>
                </a:lnTo>
                <a:lnTo>
                  <a:pt x="94297" y="53578"/>
                </a:lnTo>
                <a:lnTo>
                  <a:pt x="77581" y="88726"/>
                </a:lnTo>
                <a:lnTo>
                  <a:pt x="36004" y="98155"/>
                </a:lnTo>
                <a:lnTo>
                  <a:pt x="0" y="62151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9" name="Google Shape;69;p14"/>
          <p:cNvSpPr/>
          <p:nvPr/>
        </p:nvSpPr>
        <p:spPr>
          <a:xfrm>
            <a:off x="2003825" y="2595525"/>
            <a:ext cx="1593148" cy="1714522"/>
          </a:xfrm>
          <a:custGeom>
            <a:rect b="b" l="l" r="r" t="t"/>
            <a:pathLst>
              <a:path extrusionOk="0" h="98155" w="94297">
                <a:moveTo>
                  <a:pt x="0" y="21431"/>
                </a:moveTo>
                <a:lnTo>
                  <a:pt x="44148" y="0"/>
                </a:lnTo>
                <a:lnTo>
                  <a:pt x="87011" y="30004"/>
                </a:lnTo>
                <a:lnTo>
                  <a:pt x="94297" y="53578"/>
                </a:lnTo>
                <a:lnTo>
                  <a:pt x="77581" y="88726"/>
                </a:lnTo>
                <a:lnTo>
                  <a:pt x="36004" y="98155"/>
                </a:lnTo>
                <a:lnTo>
                  <a:pt x="0" y="62151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0" name="Google Shape;70;p14"/>
          <p:cNvSpPr/>
          <p:nvPr/>
        </p:nvSpPr>
        <p:spPr>
          <a:xfrm>
            <a:off x="3315925" y="2647225"/>
            <a:ext cx="434555" cy="355995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1" name="Google Shape;71;p14"/>
          <p:cNvSpPr/>
          <p:nvPr/>
        </p:nvSpPr>
        <p:spPr>
          <a:xfrm>
            <a:off x="4296924" y="1930500"/>
            <a:ext cx="275069" cy="224978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2" name="Google Shape;72;p14"/>
          <p:cNvSpPr/>
          <p:nvPr/>
        </p:nvSpPr>
        <p:spPr>
          <a:xfrm>
            <a:off x="5113699" y="1257800"/>
            <a:ext cx="275069" cy="224978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3" name="Google Shape;73;p14"/>
          <p:cNvSpPr txBox="1"/>
          <p:nvPr/>
        </p:nvSpPr>
        <p:spPr>
          <a:xfrm>
            <a:off x="3515925" y="3961825"/>
            <a:ext cx="120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Layer=1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74" name="Google Shape;74;p14"/>
          <p:cNvSpPr txBox="1"/>
          <p:nvPr/>
        </p:nvSpPr>
        <p:spPr>
          <a:xfrm>
            <a:off x="6162675" y="1670450"/>
            <a:ext cx="120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Layer=n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75" name="Google Shape;75;p14"/>
          <p:cNvSpPr/>
          <p:nvPr/>
        </p:nvSpPr>
        <p:spPr>
          <a:xfrm>
            <a:off x="2390218" y="2943750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4"/>
          <p:cNvSpPr/>
          <p:nvPr/>
        </p:nvSpPr>
        <p:spPr>
          <a:xfrm>
            <a:off x="2485845" y="3044905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4"/>
          <p:cNvSpPr/>
          <p:nvPr/>
        </p:nvSpPr>
        <p:spPr>
          <a:xfrm>
            <a:off x="2259389" y="3095482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4"/>
          <p:cNvSpPr/>
          <p:nvPr/>
        </p:nvSpPr>
        <p:spPr>
          <a:xfrm>
            <a:off x="2390218" y="3303980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4"/>
          <p:cNvSpPr/>
          <p:nvPr/>
        </p:nvSpPr>
        <p:spPr>
          <a:xfrm>
            <a:off x="2546459" y="3180906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4"/>
          <p:cNvSpPr/>
          <p:nvPr/>
        </p:nvSpPr>
        <p:spPr>
          <a:xfrm>
            <a:off x="2198775" y="3421131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4"/>
          <p:cNvSpPr/>
          <p:nvPr/>
        </p:nvSpPr>
        <p:spPr>
          <a:xfrm>
            <a:off x="2390218" y="3095482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4"/>
          <p:cNvSpPr/>
          <p:nvPr/>
        </p:nvSpPr>
        <p:spPr>
          <a:xfrm>
            <a:off x="3011795" y="3146059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4"/>
          <p:cNvSpPr/>
          <p:nvPr/>
        </p:nvSpPr>
        <p:spPr>
          <a:xfrm>
            <a:off x="3107422" y="3247214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4"/>
          <p:cNvSpPr/>
          <p:nvPr/>
        </p:nvSpPr>
        <p:spPr>
          <a:xfrm>
            <a:off x="2880966" y="3297791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4"/>
          <p:cNvSpPr/>
          <p:nvPr/>
        </p:nvSpPr>
        <p:spPr>
          <a:xfrm>
            <a:off x="3011795" y="3506289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4"/>
          <p:cNvSpPr/>
          <p:nvPr/>
        </p:nvSpPr>
        <p:spPr>
          <a:xfrm>
            <a:off x="3168036" y="3383215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4"/>
          <p:cNvSpPr/>
          <p:nvPr/>
        </p:nvSpPr>
        <p:spPr>
          <a:xfrm>
            <a:off x="2820352" y="3623440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4"/>
          <p:cNvSpPr/>
          <p:nvPr/>
        </p:nvSpPr>
        <p:spPr>
          <a:xfrm>
            <a:off x="3011795" y="3297791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4"/>
          <p:cNvSpPr/>
          <p:nvPr/>
        </p:nvSpPr>
        <p:spPr>
          <a:xfrm>
            <a:off x="2533659" y="3398945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4"/>
          <p:cNvSpPr/>
          <p:nvPr/>
        </p:nvSpPr>
        <p:spPr>
          <a:xfrm>
            <a:off x="2629286" y="3500100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4"/>
          <p:cNvSpPr/>
          <p:nvPr/>
        </p:nvSpPr>
        <p:spPr>
          <a:xfrm>
            <a:off x="2402830" y="3550677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4"/>
          <p:cNvSpPr/>
          <p:nvPr/>
        </p:nvSpPr>
        <p:spPr>
          <a:xfrm>
            <a:off x="2533659" y="3759175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4"/>
          <p:cNvSpPr/>
          <p:nvPr/>
        </p:nvSpPr>
        <p:spPr>
          <a:xfrm>
            <a:off x="2689900" y="3636101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4"/>
          <p:cNvSpPr/>
          <p:nvPr/>
        </p:nvSpPr>
        <p:spPr>
          <a:xfrm>
            <a:off x="2342216" y="3876326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4"/>
          <p:cNvSpPr/>
          <p:nvPr/>
        </p:nvSpPr>
        <p:spPr>
          <a:xfrm>
            <a:off x="2533659" y="3550677"/>
            <a:ext cx="60600" cy="855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4"/>
          <p:cNvSpPr/>
          <p:nvPr/>
        </p:nvSpPr>
        <p:spPr>
          <a:xfrm>
            <a:off x="1821650" y="3397325"/>
            <a:ext cx="910825" cy="1018000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7" name="Google Shape;97;p14"/>
          <p:cNvSpPr txBox="1"/>
          <p:nvPr/>
        </p:nvSpPr>
        <p:spPr>
          <a:xfrm>
            <a:off x="490175" y="340900"/>
            <a:ext cx="2978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Black"/>
                <a:ea typeface="Roboto Black"/>
                <a:cs typeface="Roboto Black"/>
                <a:sym typeface="Roboto Black"/>
              </a:rPr>
              <a:t>CMS DETECTOR</a:t>
            </a:r>
            <a:endParaRPr>
              <a:solidFill>
                <a:schemeClr val="dk1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nl" sz="3011"/>
              <a:t>Motivation</a:t>
            </a:r>
            <a:endParaRPr sz="3011"/>
          </a:p>
        </p:txBody>
      </p:sp>
      <p:sp>
        <p:nvSpPr>
          <p:cNvPr id="103" name="Google Shape;103;p15"/>
          <p:cNvSpPr txBox="1"/>
          <p:nvPr>
            <p:ph idx="1" type="body"/>
          </p:nvPr>
        </p:nvSpPr>
        <p:spPr>
          <a:xfrm>
            <a:off x="311700" y="1152475"/>
            <a:ext cx="8520600" cy="32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Roboto Medium"/>
              <a:buChar char="●"/>
            </a:pPr>
            <a:r>
              <a:rPr lang="nl">
                <a:latin typeface="Roboto Medium"/>
                <a:ea typeface="Roboto Medium"/>
                <a:cs typeface="Roboto Medium"/>
                <a:sym typeface="Roboto Medium"/>
              </a:rPr>
              <a:t>Energy is important, but not as a dimension.</a:t>
            </a:r>
            <a:endParaRPr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Font typeface="Roboto Medium"/>
              <a:buChar char="●"/>
            </a:pPr>
            <a:r>
              <a:rPr lang="nl">
                <a:latin typeface="Roboto Medium"/>
                <a:ea typeface="Roboto Medium"/>
                <a:cs typeface="Roboto Medium"/>
                <a:sym typeface="Roboto Medium"/>
              </a:rPr>
              <a:t>KMean : allows for weights.</a:t>
            </a:r>
            <a:endParaRPr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Font typeface="Roboto Medium"/>
              <a:buChar char="●"/>
            </a:pPr>
            <a:r>
              <a:rPr lang="nl">
                <a:latin typeface="Roboto Medium"/>
                <a:ea typeface="Roboto Medium"/>
                <a:cs typeface="Roboto Medium"/>
                <a:sym typeface="Roboto Medium"/>
              </a:rPr>
              <a:t>HDBScan: better in multiple particle scenarios.</a:t>
            </a:r>
            <a:endParaRPr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Font typeface="Roboto Medium"/>
              <a:buChar char="○"/>
            </a:pPr>
            <a:r>
              <a:rPr lang="nl">
                <a:latin typeface="Roboto Medium"/>
                <a:ea typeface="Roboto Medium"/>
                <a:cs typeface="Roboto Medium"/>
                <a:sym typeface="Roboto Medium"/>
              </a:rPr>
              <a:t>density based </a:t>
            </a:r>
            <a:endParaRPr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Font typeface="Roboto Medium"/>
              <a:buChar char="○"/>
            </a:pPr>
            <a:r>
              <a:rPr lang="nl">
                <a:latin typeface="Roboto Medium"/>
                <a:ea typeface="Roboto Medium"/>
                <a:cs typeface="Roboto Medium"/>
                <a:sym typeface="Roboto Medium"/>
              </a:rPr>
              <a:t>does not require number of cluster  </a:t>
            </a:r>
            <a:endParaRPr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Font typeface="Roboto Medium"/>
              <a:buChar char="●"/>
            </a:pPr>
            <a:r>
              <a:rPr lang="nl">
                <a:latin typeface="Roboto Medium"/>
                <a:ea typeface="Roboto Medium"/>
                <a:cs typeface="Roboto Medium"/>
                <a:sym typeface="Roboto Medium"/>
              </a:rPr>
              <a:t>Results are </a:t>
            </a:r>
            <a:r>
              <a:rPr lang="nl">
                <a:latin typeface="Roboto Medium"/>
                <a:ea typeface="Roboto Medium"/>
                <a:cs typeface="Roboto Medium"/>
                <a:sym typeface="Roboto Medium"/>
              </a:rPr>
              <a:t>comprehensible. </a:t>
            </a:r>
            <a:r>
              <a:rPr lang="nl">
                <a:latin typeface="Roboto Medium"/>
                <a:ea typeface="Roboto Medium"/>
                <a:cs typeface="Roboto Medium"/>
                <a:sym typeface="Roboto Medium"/>
              </a:rPr>
              <a:t> </a:t>
            </a: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/>
          <p:nvPr/>
        </p:nvSpPr>
        <p:spPr>
          <a:xfrm>
            <a:off x="1013225" y="798875"/>
            <a:ext cx="2604719" cy="2512277"/>
          </a:xfrm>
          <a:custGeom>
            <a:rect b="b" l="l" r="r" t="t"/>
            <a:pathLst>
              <a:path extrusionOk="0" h="98155" w="94297">
                <a:moveTo>
                  <a:pt x="0" y="21431"/>
                </a:moveTo>
                <a:lnTo>
                  <a:pt x="44148" y="0"/>
                </a:lnTo>
                <a:lnTo>
                  <a:pt x="87011" y="30004"/>
                </a:lnTo>
                <a:lnTo>
                  <a:pt x="94297" y="53578"/>
                </a:lnTo>
                <a:lnTo>
                  <a:pt x="77581" y="88726"/>
                </a:lnTo>
                <a:lnTo>
                  <a:pt x="36004" y="98155"/>
                </a:lnTo>
                <a:lnTo>
                  <a:pt x="0" y="62151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9" name="Google Shape;109;p16"/>
          <p:cNvSpPr/>
          <p:nvPr/>
        </p:nvSpPr>
        <p:spPr>
          <a:xfrm>
            <a:off x="1477950" y="1962525"/>
            <a:ext cx="1100700" cy="1108500"/>
          </a:xfrm>
          <a:prstGeom prst="ellipse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6"/>
          <p:cNvSpPr txBox="1"/>
          <p:nvPr/>
        </p:nvSpPr>
        <p:spPr>
          <a:xfrm>
            <a:off x="1201197" y="3426092"/>
            <a:ext cx="196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Layer=1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11" name="Google Shape;111;p16"/>
          <p:cNvSpPr/>
          <p:nvPr/>
        </p:nvSpPr>
        <p:spPr>
          <a:xfrm>
            <a:off x="1827600" y="1326350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6"/>
          <p:cNvSpPr/>
          <p:nvPr/>
        </p:nvSpPr>
        <p:spPr>
          <a:xfrm>
            <a:off x="1980000" y="1478750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6"/>
          <p:cNvSpPr/>
          <p:nvPr/>
        </p:nvSpPr>
        <p:spPr>
          <a:xfrm>
            <a:off x="1619100" y="1554950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6"/>
          <p:cNvSpPr/>
          <p:nvPr/>
        </p:nvSpPr>
        <p:spPr>
          <a:xfrm>
            <a:off x="1827600" y="1869075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6"/>
          <p:cNvSpPr/>
          <p:nvPr/>
        </p:nvSpPr>
        <p:spPr>
          <a:xfrm>
            <a:off x="2076600" y="1683650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6"/>
          <p:cNvSpPr/>
          <p:nvPr/>
        </p:nvSpPr>
        <p:spPr>
          <a:xfrm>
            <a:off x="1522500" y="2045575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6"/>
          <p:cNvSpPr/>
          <p:nvPr/>
        </p:nvSpPr>
        <p:spPr>
          <a:xfrm>
            <a:off x="1827600" y="1554950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6"/>
          <p:cNvSpPr/>
          <p:nvPr/>
        </p:nvSpPr>
        <p:spPr>
          <a:xfrm>
            <a:off x="2818200" y="1631150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6"/>
          <p:cNvSpPr/>
          <p:nvPr/>
        </p:nvSpPr>
        <p:spPr>
          <a:xfrm>
            <a:off x="2970600" y="1783550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6"/>
          <p:cNvSpPr/>
          <p:nvPr/>
        </p:nvSpPr>
        <p:spPr>
          <a:xfrm>
            <a:off x="2609700" y="1859750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6"/>
          <p:cNvSpPr/>
          <p:nvPr/>
        </p:nvSpPr>
        <p:spPr>
          <a:xfrm>
            <a:off x="2818200" y="2173875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6"/>
          <p:cNvSpPr/>
          <p:nvPr/>
        </p:nvSpPr>
        <p:spPr>
          <a:xfrm>
            <a:off x="3067200" y="1988450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6"/>
          <p:cNvSpPr/>
          <p:nvPr/>
        </p:nvSpPr>
        <p:spPr>
          <a:xfrm>
            <a:off x="2513100" y="2350375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6"/>
          <p:cNvSpPr/>
          <p:nvPr/>
        </p:nvSpPr>
        <p:spPr>
          <a:xfrm>
            <a:off x="2818200" y="1859750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6"/>
          <p:cNvSpPr/>
          <p:nvPr/>
        </p:nvSpPr>
        <p:spPr>
          <a:xfrm>
            <a:off x="2056200" y="2012150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6"/>
          <p:cNvSpPr/>
          <p:nvPr/>
        </p:nvSpPr>
        <p:spPr>
          <a:xfrm>
            <a:off x="2208600" y="2164550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6"/>
          <p:cNvSpPr/>
          <p:nvPr/>
        </p:nvSpPr>
        <p:spPr>
          <a:xfrm>
            <a:off x="1847700" y="2240750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6"/>
          <p:cNvSpPr/>
          <p:nvPr/>
        </p:nvSpPr>
        <p:spPr>
          <a:xfrm>
            <a:off x="2056200" y="2554875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6"/>
          <p:cNvSpPr/>
          <p:nvPr/>
        </p:nvSpPr>
        <p:spPr>
          <a:xfrm>
            <a:off x="2305200" y="2369450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6"/>
          <p:cNvSpPr/>
          <p:nvPr/>
        </p:nvSpPr>
        <p:spPr>
          <a:xfrm>
            <a:off x="1751100" y="2731375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6"/>
          <p:cNvSpPr/>
          <p:nvPr/>
        </p:nvSpPr>
        <p:spPr>
          <a:xfrm>
            <a:off x="2056200" y="2240750"/>
            <a:ext cx="96600" cy="1287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6"/>
          <p:cNvSpPr txBox="1"/>
          <p:nvPr/>
        </p:nvSpPr>
        <p:spPr>
          <a:xfrm>
            <a:off x="5541126" y="1054850"/>
            <a:ext cx="2604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Determine the number of clusters in a layer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33" name="Google Shape;133;p16"/>
          <p:cNvSpPr/>
          <p:nvPr/>
        </p:nvSpPr>
        <p:spPr>
          <a:xfrm>
            <a:off x="1204400" y="1132225"/>
            <a:ext cx="1100700" cy="1108500"/>
          </a:xfrm>
          <a:prstGeom prst="ellipse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6"/>
          <p:cNvSpPr/>
          <p:nvPr/>
        </p:nvSpPr>
        <p:spPr>
          <a:xfrm>
            <a:off x="2361000" y="1531575"/>
            <a:ext cx="1100700" cy="1108500"/>
          </a:xfrm>
          <a:prstGeom prst="ellipse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35" name="Google Shape;135;p16"/>
          <p:cNvCxnSpPr>
            <a:stCxn id="132" idx="1"/>
            <a:endCxn id="133" idx="7"/>
          </p:cNvCxnSpPr>
          <p:nvPr/>
        </p:nvCxnSpPr>
        <p:spPr>
          <a:xfrm rot="10800000">
            <a:off x="2143926" y="1294550"/>
            <a:ext cx="3397200" cy="68100"/>
          </a:xfrm>
          <a:prstGeom prst="curvedConnector4">
            <a:avLst>
              <a:gd fmla="val 47628" name="adj1"/>
              <a:gd fmla="val 688032" name="adj2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6" name="Google Shape;136;p16"/>
          <p:cNvSpPr txBox="1"/>
          <p:nvPr/>
        </p:nvSpPr>
        <p:spPr>
          <a:xfrm>
            <a:off x="4572000" y="2731250"/>
            <a:ext cx="213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HBDScan 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37" name="Google Shape;137;p16"/>
          <p:cNvSpPr txBox="1"/>
          <p:nvPr/>
        </p:nvSpPr>
        <p:spPr>
          <a:xfrm>
            <a:off x="6731750" y="2731375"/>
            <a:ext cx="2136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KMeans with elbow method 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138" name="Google Shape;138;p16"/>
          <p:cNvCxnSpPr>
            <a:stCxn id="132" idx="2"/>
            <a:endCxn id="136" idx="0"/>
          </p:cNvCxnSpPr>
          <p:nvPr/>
        </p:nvCxnSpPr>
        <p:spPr>
          <a:xfrm rot="5400000">
            <a:off x="5711376" y="1599200"/>
            <a:ext cx="1060800" cy="12033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9" name="Google Shape;139;p16"/>
          <p:cNvCxnSpPr>
            <a:endCxn id="137" idx="0"/>
          </p:cNvCxnSpPr>
          <p:nvPr/>
        </p:nvCxnSpPr>
        <p:spPr>
          <a:xfrm flipH="1" rot="-5400000">
            <a:off x="6791150" y="1722775"/>
            <a:ext cx="1060800" cy="956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7"/>
          <p:cNvSpPr/>
          <p:nvPr/>
        </p:nvSpPr>
        <p:spPr>
          <a:xfrm>
            <a:off x="1013225" y="798875"/>
            <a:ext cx="2604719" cy="2512277"/>
          </a:xfrm>
          <a:custGeom>
            <a:rect b="b" l="l" r="r" t="t"/>
            <a:pathLst>
              <a:path extrusionOk="0" h="98155" w="94297">
                <a:moveTo>
                  <a:pt x="0" y="21431"/>
                </a:moveTo>
                <a:lnTo>
                  <a:pt x="44148" y="0"/>
                </a:lnTo>
                <a:lnTo>
                  <a:pt x="87011" y="30004"/>
                </a:lnTo>
                <a:lnTo>
                  <a:pt x="94297" y="53578"/>
                </a:lnTo>
                <a:lnTo>
                  <a:pt x="77581" y="88726"/>
                </a:lnTo>
                <a:lnTo>
                  <a:pt x="36004" y="98155"/>
                </a:lnTo>
                <a:lnTo>
                  <a:pt x="0" y="62151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5" name="Google Shape;145;p17"/>
          <p:cNvSpPr/>
          <p:nvPr/>
        </p:nvSpPr>
        <p:spPr>
          <a:xfrm>
            <a:off x="1477950" y="1962525"/>
            <a:ext cx="1100700" cy="1108500"/>
          </a:xfrm>
          <a:prstGeom prst="ellipse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7"/>
          <p:cNvSpPr txBox="1"/>
          <p:nvPr/>
        </p:nvSpPr>
        <p:spPr>
          <a:xfrm>
            <a:off x="1201197" y="3426092"/>
            <a:ext cx="196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Layer=1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47" name="Google Shape;147;p17"/>
          <p:cNvSpPr/>
          <p:nvPr/>
        </p:nvSpPr>
        <p:spPr>
          <a:xfrm>
            <a:off x="1827600" y="1326350"/>
            <a:ext cx="96600" cy="1287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7"/>
          <p:cNvSpPr/>
          <p:nvPr/>
        </p:nvSpPr>
        <p:spPr>
          <a:xfrm>
            <a:off x="1980000" y="1478750"/>
            <a:ext cx="96600" cy="1287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7"/>
          <p:cNvSpPr/>
          <p:nvPr/>
        </p:nvSpPr>
        <p:spPr>
          <a:xfrm>
            <a:off x="1619100" y="1554950"/>
            <a:ext cx="96600" cy="1287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7"/>
          <p:cNvSpPr/>
          <p:nvPr/>
        </p:nvSpPr>
        <p:spPr>
          <a:xfrm>
            <a:off x="1827600" y="1869075"/>
            <a:ext cx="96600" cy="1287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7"/>
          <p:cNvSpPr/>
          <p:nvPr/>
        </p:nvSpPr>
        <p:spPr>
          <a:xfrm>
            <a:off x="2076600" y="1683650"/>
            <a:ext cx="96600" cy="1287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7"/>
          <p:cNvSpPr/>
          <p:nvPr/>
        </p:nvSpPr>
        <p:spPr>
          <a:xfrm>
            <a:off x="1522500" y="2045575"/>
            <a:ext cx="96600" cy="1287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7"/>
          <p:cNvSpPr/>
          <p:nvPr/>
        </p:nvSpPr>
        <p:spPr>
          <a:xfrm>
            <a:off x="1827600" y="1554950"/>
            <a:ext cx="96600" cy="1287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7"/>
          <p:cNvSpPr/>
          <p:nvPr/>
        </p:nvSpPr>
        <p:spPr>
          <a:xfrm>
            <a:off x="2818200" y="1631150"/>
            <a:ext cx="96600" cy="1287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7"/>
          <p:cNvSpPr/>
          <p:nvPr/>
        </p:nvSpPr>
        <p:spPr>
          <a:xfrm>
            <a:off x="2970600" y="1783550"/>
            <a:ext cx="96600" cy="1287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7"/>
          <p:cNvSpPr/>
          <p:nvPr/>
        </p:nvSpPr>
        <p:spPr>
          <a:xfrm>
            <a:off x="2609700" y="1859750"/>
            <a:ext cx="96600" cy="1287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7"/>
          <p:cNvSpPr/>
          <p:nvPr/>
        </p:nvSpPr>
        <p:spPr>
          <a:xfrm>
            <a:off x="2818200" y="2173875"/>
            <a:ext cx="96600" cy="1287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7"/>
          <p:cNvSpPr/>
          <p:nvPr/>
        </p:nvSpPr>
        <p:spPr>
          <a:xfrm>
            <a:off x="3067200" y="1988450"/>
            <a:ext cx="96600" cy="1287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7"/>
          <p:cNvSpPr/>
          <p:nvPr/>
        </p:nvSpPr>
        <p:spPr>
          <a:xfrm>
            <a:off x="2513100" y="2350375"/>
            <a:ext cx="96600" cy="1287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7"/>
          <p:cNvSpPr/>
          <p:nvPr/>
        </p:nvSpPr>
        <p:spPr>
          <a:xfrm>
            <a:off x="2818200" y="1859750"/>
            <a:ext cx="96600" cy="1287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7"/>
          <p:cNvSpPr/>
          <p:nvPr/>
        </p:nvSpPr>
        <p:spPr>
          <a:xfrm>
            <a:off x="2056200" y="2012150"/>
            <a:ext cx="96600" cy="1287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7"/>
          <p:cNvSpPr/>
          <p:nvPr/>
        </p:nvSpPr>
        <p:spPr>
          <a:xfrm>
            <a:off x="2208600" y="2164550"/>
            <a:ext cx="96600" cy="1287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7"/>
          <p:cNvSpPr/>
          <p:nvPr/>
        </p:nvSpPr>
        <p:spPr>
          <a:xfrm>
            <a:off x="1847700" y="2240750"/>
            <a:ext cx="96600" cy="1287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7"/>
          <p:cNvSpPr/>
          <p:nvPr/>
        </p:nvSpPr>
        <p:spPr>
          <a:xfrm>
            <a:off x="2056200" y="2554875"/>
            <a:ext cx="96600" cy="1287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7"/>
          <p:cNvSpPr/>
          <p:nvPr/>
        </p:nvSpPr>
        <p:spPr>
          <a:xfrm>
            <a:off x="2305200" y="2369450"/>
            <a:ext cx="96600" cy="1287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7"/>
          <p:cNvSpPr/>
          <p:nvPr/>
        </p:nvSpPr>
        <p:spPr>
          <a:xfrm>
            <a:off x="1751100" y="2731375"/>
            <a:ext cx="96600" cy="1287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7"/>
          <p:cNvSpPr/>
          <p:nvPr/>
        </p:nvSpPr>
        <p:spPr>
          <a:xfrm>
            <a:off x="2056200" y="2240750"/>
            <a:ext cx="96600" cy="1287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7"/>
          <p:cNvSpPr txBox="1"/>
          <p:nvPr/>
        </p:nvSpPr>
        <p:spPr>
          <a:xfrm>
            <a:off x="5541126" y="2321625"/>
            <a:ext cx="2604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cluster points on each layer 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169" name="Google Shape;169;p17"/>
          <p:cNvCxnSpPr>
            <a:stCxn id="168" idx="1"/>
          </p:cNvCxnSpPr>
          <p:nvPr/>
        </p:nvCxnSpPr>
        <p:spPr>
          <a:xfrm rot="10800000">
            <a:off x="3067026" y="1828725"/>
            <a:ext cx="2474100" cy="6930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0" name="Google Shape;170;p17"/>
          <p:cNvSpPr txBox="1"/>
          <p:nvPr/>
        </p:nvSpPr>
        <p:spPr>
          <a:xfrm>
            <a:off x="5541126" y="1054850"/>
            <a:ext cx="2604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determine the number of clusters in a layer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71" name="Google Shape;171;p17"/>
          <p:cNvSpPr/>
          <p:nvPr/>
        </p:nvSpPr>
        <p:spPr>
          <a:xfrm>
            <a:off x="1204400" y="1132225"/>
            <a:ext cx="1100700" cy="1108500"/>
          </a:xfrm>
          <a:prstGeom prst="ellipse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7"/>
          <p:cNvSpPr/>
          <p:nvPr/>
        </p:nvSpPr>
        <p:spPr>
          <a:xfrm>
            <a:off x="2361000" y="1531575"/>
            <a:ext cx="1100700" cy="1108500"/>
          </a:xfrm>
          <a:prstGeom prst="ellipse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73" name="Google Shape;173;p17"/>
          <p:cNvCxnSpPr>
            <a:stCxn id="170" idx="1"/>
            <a:endCxn id="171" idx="7"/>
          </p:cNvCxnSpPr>
          <p:nvPr/>
        </p:nvCxnSpPr>
        <p:spPr>
          <a:xfrm rot="10800000">
            <a:off x="2143926" y="1294550"/>
            <a:ext cx="3397200" cy="68100"/>
          </a:xfrm>
          <a:prstGeom prst="curvedConnector4">
            <a:avLst>
              <a:gd fmla="val 47628" name="adj1"/>
              <a:gd fmla="val 688032" name="adj2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4" name="Google Shape;174;p17"/>
          <p:cNvSpPr txBox="1"/>
          <p:nvPr/>
        </p:nvSpPr>
        <p:spPr>
          <a:xfrm>
            <a:off x="5541126" y="3235725"/>
            <a:ext cx="2604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KMeans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175" name="Google Shape;175;p17"/>
          <p:cNvCxnSpPr>
            <a:stCxn id="168" idx="2"/>
            <a:endCxn id="174" idx="0"/>
          </p:cNvCxnSpPr>
          <p:nvPr/>
        </p:nvCxnSpPr>
        <p:spPr>
          <a:xfrm flipH="1" rot="-5400000">
            <a:off x="6586776" y="2978475"/>
            <a:ext cx="513900" cy="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8"/>
          <p:cNvSpPr/>
          <p:nvPr/>
        </p:nvSpPr>
        <p:spPr>
          <a:xfrm>
            <a:off x="1013225" y="798875"/>
            <a:ext cx="2604719" cy="2512277"/>
          </a:xfrm>
          <a:custGeom>
            <a:rect b="b" l="l" r="r" t="t"/>
            <a:pathLst>
              <a:path extrusionOk="0" h="98155" w="94297">
                <a:moveTo>
                  <a:pt x="0" y="21431"/>
                </a:moveTo>
                <a:lnTo>
                  <a:pt x="44148" y="0"/>
                </a:lnTo>
                <a:lnTo>
                  <a:pt x="87011" y="30004"/>
                </a:lnTo>
                <a:lnTo>
                  <a:pt x="94297" y="53578"/>
                </a:lnTo>
                <a:lnTo>
                  <a:pt x="77581" y="88726"/>
                </a:lnTo>
                <a:lnTo>
                  <a:pt x="36004" y="98155"/>
                </a:lnTo>
                <a:lnTo>
                  <a:pt x="0" y="62151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1" name="Google Shape;181;p18"/>
          <p:cNvSpPr/>
          <p:nvPr/>
        </p:nvSpPr>
        <p:spPr>
          <a:xfrm>
            <a:off x="1477950" y="1962525"/>
            <a:ext cx="1100700" cy="1108500"/>
          </a:xfrm>
          <a:prstGeom prst="ellipse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8"/>
          <p:cNvSpPr txBox="1"/>
          <p:nvPr/>
        </p:nvSpPr>
        <p:spPr>
          <a:xfrm>
            <a:off x="1201197" y="3426092"/>
            <a:ext cx="196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Layer=1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83" name="Google Shape;183;p18"/>
          <p:cNvSpPr/>
          <p:nvPr/>
        </p:nvSpPr>
        <p:spPr>
          <a:xfrm>
            <a:off x="1827600" y="1326350"/>
            <a:ext cx="96600" cy="1287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8"/>
          <p:cNvSpPr/>
          <p:nvPr/>
        </p:nvSpPr>
        <p:spPr>
          <a:xfrm>
            <a:off x="1980000" y="1478750"/>
            <a:ext cx="96600" cy="1287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18"/>
          <p:cNvSpPr/>
          <p:nvPr/>
        </p:nvSpPr>
        <p:spPr>
          <a:xfrm>
            <a:off x="1619100" y="1554950"/>
            <a:ext cx="96600" cy="1287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8"/>
          <p:cNvSpPr/>
          <p:nvPr/>
        </p:nvSpPr>
        <p:spPr>
          <a:xfrm>
            <a:off x="1827600" y="1869075"/>
            <a:ext cx="96600" cy="1287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8"/>
          <p:cNvSpPr/>
          <p:nvPr/>
        </p:nvSpPr>
        <p:spPr>
          <a:xfrm>
            <a:off x="2076600" y="1683650"/>
            <a:ext cx="96600" cy="1287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8"/>
          <p:cNvSpPr/>
          <p:nvPr/>
        </p:nvSpPr>
        <p:spPr>
          <a:xfrm>
            <a:off x="1522500" y="2045575"/>
            <a:ext cx="96600" cy="1287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8"/>
          <p:cNvSpPr/>
          <p:nvPr/>
        </p:nvSpPr>
        <p:spPr>
          <a:xfrm>
            <a:off x="1827600" y="1554950"/>
            <a:ext cx="96600" cy="1287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8"/>
          <p:cNvSpPr/>
          <p:nvPr/>
        </p:nvSpPr>
        <p:spPr>
          <a:xfrm>
            <a:off x="2818200" y="1631150"/>
            <a:ext cx="96600" cy="1287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8"/>
          <p:cNvSpPr/>
          <p:nvPr/>
        </p:nvSpPr>
        <p:spPr>
          <a:xfrm>
            <a:off x="2970600" y="1783550"/>
            <a:ext cx="96600" cy="1287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8"/>
          <p:cNvSpPr/>
          <p:nvPr/>
        </p:nvSpPr>
        <p:spPr>
          <a:xfrm>
            <a:off x="2609700" y="1859750"/>
            <a:ext cx="96600" cy="1287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8"/>
          <p:cNvSpPr/>
          <p:nvPr/>
        </p:nvSpPr>
        <p:spPr>
          <a:xfrm>
            <a:off x="2818200" y="2173875"/>
            <a:ext cx="96600" cy="1287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8"/>
          <p:cNvSpPr/>
          <p:nvPr/>
        </p:nvSpPr>
        <p:spPr>
          <a:xfrm>
            <a:off x="3067200" y="1988450"/>
            <a:ext cx="96600" cy="1287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8"/>
          <p:cNvSpPr/>
          <p:nvPr/>
        </p:nvSpPr>
        <p:spPr>
          <a:xfrm>
            <a:off x="2513100" y="2350375"/>
            <a:ext cx="96600" cy="1287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8"/>
          <p:cNvSpPr/>
          <p:nvPr/>
        </p:nvSpPr>
        <p:spPr>
          <a:xfrm>
            <a:off x="2818200" y="1859750"/>
            <a:ext cx="96600" cy="1287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8"/>
          <p:cNvSpPr/>
          <p:nvPr/>
        </p:nvSpPr>
        <p:spPr>
          <a:xfrm>
            <a:off x="2056200" y="2012150"/>
            <a:ext cx="96600" cy="1287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18"/>
          <p:cNvSpPr/>
          <p:nvPr/>
        </p:nvSpPr>
        <p:spPr>
          <a:xfrm>
            <a:off x="2208600" y="2164550"/>
            <a:ext cx="96600" cy="1287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8"/>
          <p:cNvSpPr/>
          <p:nvPr/>
        </p:nvSpPr>
        <p:spPr>
          <a:xfrm>
            <a:off x="1847700" y="2240750"/>
            <a:ext cx="96600" cy="1287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18"/>
          <p:cNvSpPr/>
          <p:nvPr/>
        </p:nvSpPr>
        <p:spPr>
          <a:xfrm>
            <a:off x="2056200" y="2554875"/>
            <a:ext cx="96600" cy="1287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8"/>
          <p:cNvSpPr/>
          <p:nvPr/>
        </p:nvSpPr>
        <p:spPr>
          <a:xfrm>
            <a:off x="2305200" y="2369450"/>
            <a:ext cx="96600" cy="1287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8"/>
          <p:cNvSpPr/>
          <p:nvPr/>
        </p:nvSpPr>
        <p:spPr>
          <a:xfrm>
            <a:off x="1751100" y="2731375"/>
            <a:ext cx="96600" cy="1287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8"/>
          <p:cNvSpPr/>
          <p:nvPr/>
        </p:nvSpPr>
        <p:spPr>
          <a:xfrm>
            <a:off x="2056200" y="2240750"/>
            <a:ext cx="96600" cy="1287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18"/>
          <p:cNvSpPr txBox="1"/>
          <p:nvPr/>
        </p:nvSpPr>
        <p:spPr>
          <a:xfrm>
            <a:off x="5541126" y="2321625"/>
            <a:ext cx="2604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cluster points on each layer 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205" name="Google Shape;205;p18"/>
          <p:cNvCxnSpPr>
            <a:stCxn id="204" idx="1"/>
          </p:cNvCxnSpPr>
          <p:nvPr/>
        </p:nvCxnSpPr>
        <p:spPr>
          <a:xfrm rot="10800000">
            <a:off x="3067026" y="1828725"/>
            <a:ext cx="2474100" cy="6930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6" name="Google Shape;206;p18"/>
          <p:cNvSpPr txBox="1"/>
          <p:nvPr/>
        </p:nvSpPr>
        <p:spPr>
          <a:xfrm>
            <a:off x="5541126" y="1054850"/>
            <a:ext cx="2604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determine the number of clusters in a layer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07" name="Google Shape;207;p18"/>
          <p:cNvSpPr/>
          <p:nvPr/>
        </p:nvSpPr>
        <p:spPr>
          <a:xfrm>
            <a:off x="1204400" y="1132225"/>
            <a:ext cx="1100700" cy="1108500"/>
          </a:xfrm>
          <a:prstGeom prst="ellipse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8"/>
          <p:cNvSpPr/>
          <p:nvPr/>
        </p:nvSpPr>
        <p:spPr>
          <a:xfrm>
            <a:off x="2361000" y="1531575"/>
            <a:ext cx="1100700" cy="1108500"/>
          </a:xfrm>
          <a:prstGeom prst="ellipse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9" name="Google Shape;209;p18"/>
          <p:cNvCxnSpPr>
            <a:stCxn id="206" idx="1"/>
            <a:endCxn id="207" idx="7"/>
          </p:cNvCxnSpPr>
          <p:nvPr/>
        </p:nvCxnSpPr>
        <p:spPr>
          <a:xfrm rot="10800000">
            <a:off x="2143926" y="1294550"/>
            <a:ext cx="3397200" cy="68100"/>
          </a:xfrm>
          <a:prstGeom prst="curvedConnector4">
            <a:avLst>
              <a:gd fmla="val 47628" name="adj1"/>
              <a:gd fmla="val 688032" name="adj2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0" name="Google Shape;210;p18"/>
          <p:cNvSpPr txBox="1"/>
          <p:nvPr/>
        </p:nvSpPr>
        <p:spPr>
          <a:xfrm>
            <a:off x="5684001" y="3623875"/>
            <a:ext cx="2604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determine the centroid of the clusters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11" name="Google Shape;211;p18"/>
          <p:cNvSpPr/>
          <p:nvPr/>
        </p:nvSpPr>
        <p:spPr>
          <a:xfrm>
            <a:off x="1909975" y="2446575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0B53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18"/>
          <p:cNvSpPr/>
          <p:nvPr/>
        </p:nvSpPr>
        <p:spPr>
          <a:xfrm>
            <a:off x="1681850" y="1616275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18"/>
          <p:cNvSpPr/>
          <p:nvPr/>
        </p:nvSpPr>
        <p:spPr>
          <a:xfrm>
            <a:off x="2810613" y="2010963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14" name="Google Shape;214;p18"/>
          <p:cNvCxnSpPr>
            <a:stCxn id="210" idx="1"/>
            <a:endCxn id="213" idx="3"/>
          </p:cNvCxnSpPr>
          <p:nvPr/>
        </p:nvCxnSpPr>
        <p:spPr>
          <a:xfrm rot="10800000">
            <a:off x="2928501" y="2151475"/>
            <a:ext cx="2755500" cy="1780200"/>
          </a:xfrm>
          <a:prstGeom prst="curvedConnector2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5" name="Google Shape;215;p18"/>
          <p:cNvSpPr txBox="1"/>
          <p:nvPr/>
        </p:nvSpPr>
        <p:spPr>
          <a:xfrm>
            <a:off x="5684001" y="4483500"/>
            <a:ext cx="2604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KMeans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216" name="Google Shape;216;p18"/>
          <p:cNvCxnSpPr>
            <a:stCxn id="210" idx="2"/>
            <a:endCxn id="215" idx="0"/>
          </p:cNvCxnSpPr>
          <p:nvPr/>
        </p:nvCxnSpPr>
        <p:spPr>
          <a:xfrm flipH="1" rot="-5400000">
            <a:off x="6864651" y="4361125"/>
            <a:ext cx="243900" cy="600"/>
          </a:xfrm>
          <a:prstGeom prst="bentConnector3">
            <a:avLst>
              <a:gd fmla="val 50026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9"/>
          <p:cNvSpPr/>
          <p:nvPr/>
        </p:nvSpPr>
        <p:spPr>
          <a:xfrm>
            <a:off x="1927625" y="1027475"/>
            <a:ext cx="2604719" cy="2512277"/>
          </a:xfrm>
          <a:custGeom>
            <a:rect b="b" l="l" r="r" t="t"/>
            <a:pathLst>
              <a:path extrusionOk="0" h="98155" w="94297">
                <a:moveTo>
                  <a:pt x="0" y="21431"/>
                </a:moveTo>
                <a:lnTo>
                  <a:pt x="44148" y="0"/>
                </a:lnTo>
                <a:lnTo>
                  <a:pt x="87011" y="30004"/>
                </a:lnTo>
                <a:lnTo>
                  <a:pt x="94297" y="53578"/>
                </a:lnTo>
                <a:lnTo>
                  <a:pt x="77581" y="88726"/>
                </a:lnTo>
                <a:lnTo>
                  <a:pt x="36004" y="98155"/>
                </a:lnTo>
                <a:lnTo>
                  <a:pt x="0" y="62151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22" name="Google Shape;222;p19"/>
          <p:cNvSpPr txBox="1"/>
          <p:nvPr/>
        </p:nvSpPr>
        <p:spPr>
          <a:xfrm>
            <a:off x="2115597" y="3654692"/>
            <a:ext cx="196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Layer=1...n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23" name="Google Shape;223;p19"/>
          <p:cNvSpPr/>
          <p:nvPr/>
        </p:nvSpPr>
        <p:spPr>
          <a:xfrm>
            <a:off x="2824375" y="2675175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0B53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9"/>
          <p:cNvSpPr/>
          <p:nvPr/>
        </p:nvSpPr>
        <p:spPr>
          <a:xfrm>
            <a:off x="2596250" y="1844875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19"/>
          <p:cNvSpPr/>
          <p:nvPr/>
        </p:nvSpPr>
        <p:spPr>
          <a:xfrm>
            <a:off x="3725013" y="2239563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19"/>
          <p:cNvSpPr/>
          <p:nvPr/>
        </p:nvSpPr>
        <p:spPr>
          <a:xfrm>
            <a:off x="2612925" y="2114050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19"/>
          <p:cNvSpPr/>
          <p:nvPr/>
        </p:nvSpPr>
        <p:spPr>
          <a:xfrm>
            <a:off x="2894450" y="2280650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19"/>
          <p:cNvSpPr/>
          <p:nvPr/>
        </p:nvSpPr>
        <p:spPr>
          <a:xfrm>
            <a:off x="2372400" y="2254450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9"/>
          <p:cNvSpPr/>
          <p:nvPr/>
        </p:nvSpPr>
        <p:spPr>
          <a:xfrm>
            <a:off x="3120125" y="1928225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19"/>
          <p:cNvSpPr/>
          <p:nvPr/>
        </p:nvSpPr>
        <p:spPr>
          <a:xfrm>
            <a:off x="2429575" y="1952050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19"/>
          <p:cNvSpPr/>
          <p:nvPr/>
        </p:nvSpPr>
        <p:spPr>
          <a:xfrm>
            <a:off x="2932000" y="1787825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19"/>
          <p:cNvSpPr/>
          <p:nvPr/>
        </p:nvSpPr>
        <p:spPr>
          <a:xfrm>
            <a:off x="2894450" y="2034238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19"/>
          <p:cNvSpPr/>
          <p:nvPr/>
        </p:nvSpPr>
        <p:spPr>
          <a:xfrm>
            <a:off x="2976775" y="2827575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0B53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19"/>
          <p:cNvSpPr/>
          <p:nvPr/>
        </p:nvSpPr>
        <p:spPr>
          <a:xfrm>
            <a:off x="3120125" y="2675175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0B53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19"/>
          <p:cNvSpPr/>
          <p:nvPr/>
        </p:nvSpPr>
        <p:spPr>
          <a:xfrm>
            <a:off x="3281575" y="3132375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0B53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9"/>
          <p:cNvSpPr/>
          <p:nvPr/>
        </p:nvSpPr>
        <p:spPr>
          <a:xfrm>
            <a:off x="3455400" y="2637075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0B53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19"/>
          <p:cNvSpPr/>
          <p:nvPr/>
        </p:nvSpPr>
        <p:spPr>
          <a:xfrm>
            <a:off x="3455400" y="2967975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0B53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19"/>
          <p:cNvSpPr/>
          <p:nvPr/>
        </p:nvSpPr>
        <p:spPr>
          <a:xfrm>
            <a:off x="2742050" y="2920450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0B53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19"/>
          <p:cNvSpPr/>
          <p:nvPr/>
        </p:nvSpPr>
        <p:spPr>
          <a:xfrm>
            <a:off x="3877413" y="2391963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19"/>
          <p:cNvSpPr/>
          <p:nvPr/>
        </p:nvSpPr>
        <p:spPr>
          <a:xfrm>
            <a:off x="4029813" y="2544363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9"/>
          <p:cNvSpPr/>
          <p:nvPr/>
        </p:nvSpPr>
        <p:spPr>
          <a:xfrm>
            <a:off x="4029813" y="2140263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19"/>
          <p:cNvSpPr/>
          <p:nvPr/>
        </p:nvSpPr>
        <p:spPr>
          <a:xfrm>
            <a:off x="3524988" y="2140263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19"/>
          <p:cNvSpPr/>
          <p:nvPr/>
        </p:nvSpPr>
        <p:spPr>
          <a:xfrm>
            <a:off x="3524988" y="2306188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19"/>
          <p:cNvSpPr/>
          <p:nvPr/>
        </p:nvSpPr>
        <p:spPr>
          <a:xfrm>
            <a:off x="3772638" y="1973663"/>
            <a:ext cx="145800" cy="140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19"/>
          <p:cNvSpPr txBox="1"/>
          <p:nvPr/>
        </p:nvSpPr>
        <p:spPr>
          <a:xfrm>
            <a:off x="5224401" y="1172225"/>
            <a:ext cx="2604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cluster the centroids according to particle 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46" name="Google Shape;246;p19"/>
          <p:cNvSpPr/>
          <p:nvPr/>
        </p:nvSpPr>
        <p:spPr>
          <a:xfrm>
            <a:off x="3321137" y="1920125"/>
            <a:ext cx="997970" cy="830322"/>
          </a:xfrm>
          <a:custGeom>
            <a:rect b="b" l="l" r="r" t="t"/>
            <a:pathLst>
              <a:path extrusionOk="0" h="39217" w="64034">
                <a:moveTo>
                  <a:pt x="21812" y="2127"/>
                </a:moveTo>
                <a:cubicBezTo>
                  <a:pt x="27273" y="32"/>
                  <a:pt x="40799" y="-1238"/>
                  <a:pt x="47720" y="2127"/>
                </a:cubicBezTo>
                <a:cubicBezTo>
                  <a:pt x="54642" y="5493"/>
                  <a:pt x="61500" y="16351"/>
                  <a:pt x="63341" y="22320"/>
                </a:cubicBezTo>
                <a:cubicBezTo>
                  <a:pt x="65183" y="28289"/>
                  <a:pt x="63214" y="35465"/>
                  <a:pt x="58769" y="37941"/>
                </a:cubicBezTo>
                <a:cubicBezTo>
                  <a:pt x="54324" y="40418"/>
                  <a:pt x="43212" y="38576"/>
                  <a:pt x="36671" y="37179"/>
                </a:cubicBezTo>
                <a:cubicBezTo>
                  <a:pt x="30131" y="35782"/>
                  <a:pt x="25622" y="31528"/>
                  <a:pt x="19526" y="29559"/>
                </a:cubicBezTo>
                <a:cubicBezTo>
                  <a:pt x="13430" y="27591"/>
                  <a:pt x="857" y="27845"/>
                  <a:pt x="95" y="25368"/>
                </a:cubicBezTo>
                <a:cubicBezTo>
                  <a:pt x="-667" y="22892"/>
                  <a:pt x="11335" y="18574"/>
                  <a:pt x="14954" y="14700"/>
                </a:cubicBezTo>
                <a:cubicBezTo>
                  <a:pt x="18574" y="10827"/>
                  <a:pt x="16351" y="4223"/>
                  <a:pt x="21812" y="2127"/>
                </a:cubicBezTo>
                <a:close/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7" name="Google Shape;247;p19"/>
          <p:cNvSpPr/>
          <p:nvPr/>
        </p:nvSpPr>
        <p:spPr>
          <a:xfrm>
            <a:off x="2114054" y="1475482"/>
            <a:ext cx="1487275" cy="1031175"/>
          </a:xfrm>
          <a:custGeom>
            <a:rect b="b" l="l" r="r" t="t"/>
            <a:pathLst>
              <a:path extrusionOk="0" h="41247" w="59491">
                <a:moveTo>
                  <a:pt x="401" y="11085"/>
                </a:moveTo>
                <a:cubicBezTo>
                  <a:pt x="2878" y="8291"/>
                  <a:pt x="15133" y="1624"/>
                  <a:pt x="24785" y="417"/>
                </a:cubicBezTo>
                <a:cubicBezTo>
                  <a:pt x="34437" y="-789"/>
                  <a:pt x="53868" y="989"/>
                  <a:pt x="58313" y="3846"/>
                </a:cubicBezTo>
                <a:cubicBezTo>
                  <a:pt x="62758" y="6704"/>
                  <a:pt x="52662" y="13435"/>
                  <a:pt x="51455" y="17562"/>
                </a:cubicBezTo>
                <a:cubicBezTo>
                  <a:pt x="50249" y="21690"/>
                  <a:pt x="53424" y="25055"/>
                  <a:pt x="51074" y="28611"/>
                </a:cubicBezTo>
                <a:cubicBezTo>
                  <a:pt x="48725" y="32167"/>
                  <a:pt x="42375" y="36803"/>
                  <a:pt x="37358" y="38898"/>
                </a:cubicBezTo>
                <a:cubicBezTo>
                  <a:pt x="32342" y="40994"/>
                  <a:pt x="26055" y="41121"/>
                  <a:pt x="20975" y="41184"/>
                </a:cubicBezTo>
                <a:cubicBezTo>
                  <a:pt x="15895" y="41248"/>
                  <a:pt x="9799" y="41311"/>
                  <a:pt x="6878" y="39279"/>
                </a:cubicBezTo>
                <a:cubicBezTo>
                  <a:pt x="3957" y="37247"/>
                  <a:pt x="2941" y="32675"/>
                  <a:pt x="3449" y="28992"/>
                </a:cubicBezTo>
                <a:cubicBezTo>
                  <a:pt x="3957" y="25309"/>
                  <a:pt x="10434" y="20166"/>
                  <a:pt x="9926" y="17181"/>
                </a:cubicBezTo>
                <a:cubicBezTo>
                  <a:pt x="9418" y="14197"/>
                  <a:pt x="-2075" y="13879"/>
                  <a:pt x="401" y="11085"/>
                </a:cubicBezTo>
                <a:close/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8" name="Google Shape;248;p19"/>
          <p:cNvSpPr/>
          <p:nvPr/>
        </p:nvSpPr>
        <p:spPr>
          <a:xfrm>
            <a:off x="2585641" y="2518073"/>
            <a:ext cx="1235875" cy="846225"/>
          </a:xfrm>
          <a:custGeom>
            <a:rect b="b" l="l" r="r" t="t"/>
            <a:pathLst>
              <a:path extrusionOk="0" h="33849" w="49435">
                <a:moveTo>
                  <a:pt x="206" y="10910"/>
                </a:moveTo>
                <a:cubicBezTo>
                  <a:pt x="1032" y="7100"/>
                  <a:pt x="6048" y="2084"/>
                  <a:pt x="12017" y="623"/>
                </a:cubicBezTo>
                <a:cubicBezTo>
                  <a:pt x="17986" y="-837"/>
                  <a:pt x="29797" y="687"/>
                  <a:pt x="36020" y="2147"/>
                </a:cubicBezTo>
                <a:cubicBezTo>
                  <a:pt x="42243" y="3608"/>
                  <a:pt x="48720" y="7227"/>
                  <a:pt x="49355" y="9386"/>
                </a:cubicBezTo>
                <a:cubicBezTo>
                  <a:pt x="49990" y="11545"/>
                  <a:pt x="40465" y="12752"/>
                  <a:pt x="39830" y="15101"/>
                </a:cubicBezTo>
                <a:cubicBezTo>
                  <a:pt x="39195" y="17451"/>
                  <a:pt x="45355" y="20816"/>
                  <a:pt x="45545" y="23483"/>
                </a:cubicBezTo>
                <a:cubicBezTo>
                  <a:pt x="45736" y="26150"/>
                  <a:pt x="44720" y="29452"/>
                  <a:pt x="40973" y="31103"/>
                </a:cubicBezTo>
                <a:cubicBezTo>
                  <a:pt x="37227" y="32754"/>
                  <a:pt x="26178" y="34723"/>
                  <a:pt x="23066" y="33389"/>
                </a:cubicBezTo>
                <a:cubicBezTo>
                  <a:pt x="19955" y="32056"/>
                  <a:pt x="24971" y="24753"/>
                  <a:pt x="22304" y="23102"/>
                </a:cubicBezTo>
                <a:cubicBezTo>
                  <a:pt x="19637" y="21451"/>
                  <a:pt x="10747" y="25515"/>
                  <a:pt x="7064" y="23483"/>
                </a:cubicBezTo>
                <a:cubicBezTo>
                  <a:pt x="3381" y="21451"/>
                  <a:pt x="-619" y="14720"/>
                  <a:pt x="206" y="10910"/>
                </a:cubicBezTo>
                <a:close/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249" name="Google Shape;249;p19"/>
          <p:cNvCxnSpPr>
            <a:stCxn id="245" idx="1"/>
          </p:cNvCxnSpPr>
          <p:nvPr/>
        </p:nvCxnSpPr>
        <p:spPr>
          <a:xfrm flipH="1">
            <a:off x="3448101" y="1480025"/>
            <a:ext cx="1776300" cy="4251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chemeClr val="accent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0" name="Google Shape;250;p19"/>
          <p:cNvSpPr txBox="1"/>
          <p:nvPr/>
        </p:nvSpPr>
        <p:spPr>
          <a:xfrm>
            <a:off x="5384150" y="2417838"/>
            <a:ext cx="22851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HBDScan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using </a:t>
            </a: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euclidean distance to assign outliners to clusters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251" name="Google Shape;251;p19"/>
          <p:cNvCxnSpPr>
            <a:stCxn id="245" idx="2"/>
            <a:endCxn id="250" idx="0"/>
          </p:cNvCxnSpPr>
          <p:nvPr/>
        </p:nvCxnSpPr>
        <p:spPr>
          <a:xfrm flipH="1" rot="-5400000">
            <a:off x="6212001" y="2102525"/>
            <a:ext cx="630000" cy="600"/>
          </a:xfrm>
          <a:prstGeom prst="bentConnector3">
            <a:avLst>
              <a:gd fmla="val 50001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0"/>
          <p:cNvSpPr/>
          <p:nvPr/>
        </p:nvSpPr>
        <p:spPr>
          <a:xfrm>
            <a:off x="5464975" y="612450"/>
            <a:ext cx="1029870" cy="721558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57" name="Google Shape;257;p20"/>
          <p:cNvSpPr/>
          <p:nvPr/>
        </p:nvSpPr>
        <p:spPr>
          <a:xfrm>
            <a:off x="5617375" y="993450"/>
            <a:ext cx="1029870" cy="721558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rgbClr val="BF9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58" name="Google Shape;258;p20"/>
          <p:cNvSpPr/>
          <p:nvPr/>
        </p:nvSpPr>
        <p:spPr>
          <a:xfrm>
            <a:off x="5083975" y="307650"/>
            <a:ext cx="1029870" cy="721558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59" name="Google Shape;259;p20"/>
          <p:cNvSpPr/>
          <p:nvPr/>
        </p:nvSpPr>
        <p:spPr>
          <a:xfrm rot="-3284060">
            <a:off x="4590056" y="399987"/>
            <a:ext cx="1593206" cy="1714558"/>
          </a:xfrm>
          <a:custGeom>
            <a:rect b="b" l="l" r="r" t="t"/>
            <a:pathLst>
              <a:path extrusionOk="0" h="98155" w="94297">
                <a:moveTo>
                  <a:pt x="0" y="21431"/>
                </a:moveTo>
                <a:lnTo>
                  <a:pt x="44148" y="0"/>
                </a:lnTo>
                <a:lnTo>
                  <a:pt x="87011" y="30004"/>
                </a:lnTo>
                <a:lnTo>
                  <a:pt x="94297" y="53578"/>
                </a:lnTo>
                <a:lnTo>
                  <a:pt x="77581" y="88726"/>
                </a:lnTo>
                <a:lnTo>
                  <a:pt x="36004" y="98155"/>
                </a:lnTo>
                <a:lnTo>
                  <a:pt x="0" y="62151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60" name="Google Shape;260;p20"/>
          <p:cNvSpPr/>
          <p:nvPr/>
        </p:nvSpPr>
        <p:spPr>
          <a:xfrm>
            <a:off x="3851700" y="1087025"/>
            <a:ext cx="1593148" cy="1714522"/>
          </a:xfrm>
          <a:custGeom>
            <a:rect b="b" l="l" r="r" t="t"/>
            <a:pathLst>
              <a:path extrusionOk="0" h="98155" w="94297">
                <a:moveTo>
                  <a:pt x="0" y="21431"/>
                </a:moveTo>
                <a:lnTo>
                  <a:pt x="44148" y="0"/>
                </a:lnTo>
                <a:lnTo>
                  <a:pt x="87011" y="30004"/>
                </a:lnTo>
                <a:lnTo>
                  <a:pt x="94297" y="53578"/>
                </a:lnTo>
                <a:lnTo>
                  <a:pt x="77581" y="88726"/>
                </a:lnTo>
                <a:lnTo>
                  <a:pt x="36004" y="98155"/>
                </a:lnTo>
                <a:lnTo>
                  <a:pt x="0" y="62151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61" name="Google Shape;261;p20"/>
          <p:cNvSpPr/>
          <p:nvPr/>
        </p:nvSpPr>
        <p:spPr>
          <a:xfrm rot="3218124">
            <a:off x="2906341" y="1905034"/>
            <a:ext cx="1593163" cy="1714490"/>
          </a:xfrm>
          <a:custGeom>
            <a:rect b="b" l="l" r="r" t="t"/>
            <a:pathLst>
              <a:path extrusionOk="0" h="98155" w="94297">
                <a:moveTo>
                  <a:pt x="0" y="21431"/>
                </a:moveTo>
                <a:lnTo>
                  <a:pt x="44148" y="0"/>
                </a:lnTo>
                <a:lnTo>
                  <a:pt x="87011" y="30004"/>
                </a:lnTo>
                <a:lnTo>
                  <a:pt x="94297" y="53578"/>
                </a:lnTo>
                <a:lnTo>
                  <a:pt x="77581" y="88726"/>
                </a:lnTo>
                <a:lnTo>
                  <a:pt x="36004" y="98155"/>
                </a:lnTo>
                <a:lnTo>
                  <a:pt x="0" y="62151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62" name="Google Shape;262;p20"/>
          <p:cNvSpPr/>
          <p:nvPr/>
        </p:nvSpPr>
        <p:spPr>
          <a:xfrm>
            <a:off x="2003825" y="2595525"/>
            <a:ext cx="1593148" cy="1714522"/>
          </a:xfrm>
          <a:custGeom>
            <a:rect b="b" l="l" r="r" t="t"/>
            <a:pathLst>
              <a:path extrusionOk="0" h="98155" w="94297">
                <a:moveTo>
                  <a:pt x="0" y="21431"/>
                </a:moveTo>
                <a:lnTo>
                  <a:pt x="44148" y="0"/>
                </a:lnTo>
                <a:lnTo>
                  <a:pt x="87011" y="30004"/>
                </a:lnTo>
                <a:lnTo>
                  <a:pt x="94297" y="53578"/>
                </a:lnTo>
                <a:lnTo>
                  <a:pt x="77581" y="88726"/>
                </a:lnTo>
                <a:lnTo>
                  <a:pt x="36004" y="98155"/>
                </a:lnTo>
                <a:lnTo>
                  <a:pt x="0" y="62151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63" name="Google Shape;263;p20"/>
          <p:cNvSpPr/>
          <p:nvPr/>
        </p:nvSpPr>
        <p:spPr>
          <a:xfrm>
            <a:off x="1516850" y="3168725"/>
            <a:ext cx="910825" cy="1018000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64" name="Google Shape;264;p20"/>
          <p:cNvSpPr/>
          <p:nvPr/>
        </p:nvSpPr>
        <p:spPr>
          <a:xfrm>
            <a:off x="3011125" y="2418625"/>
            <a:ext cx="434555" cy="355995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65" name="Google Shape;265;p20"/>
          <p:cNvSpPr/>
          <p:nvPr/>
        </p:nvSpPr>
        <p:spPr>
          <a:xfrm>
            <a:off x="3915924" y="1778100"/>
            <a:ext cx="275069" cy="224978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66" name="Google Shape;266;p20"/>
          <p:cNvSpPr/>
          <p:nvPr/>
        </p:nvSpPr>
        <p:spPr>
          <a:xfrm>
            <a:off x="4808899" y="1029200"/>
            <a:ext cx="275069" cy="224978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67" name="Google Shape;267;p20"/>
          <p:cNvSpPr txBox="1"/>
          <p:nvPr/>
        </p:nvSpPr>
        <p:spPr>
          <a:xfrm>
            <a:off x="3182550" y="4310050"/>
            <a:ext cx="120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Layer=1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68" name="Google Shape;268;p20"/>
          <p:cNvSpPr txBox="1"/>
          <p:nvPr/>
        </p:nvSpPr>
        <p:spPr>
          <a:xfrm>
            <a:off x="5895975" y="2051450"/>
            <a:ext cx="120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Layer=n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69" name="Google Shape;269;p20"/>
          <p:cNvSpPr/>
          <p:nvPr/>
        </p:nvSpPr>
        <p:spPr>
          <a:xfrm>
            <a:off x="1897850" y="3473525"/>
            <a:ext cx="910825" cy="1018000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0" name="Google Shape;270;p20"/>
          <p:cNvSpPr/>
          <p:nvPr/>
        </p:nvSpPr>
        <p:spPr>
          <a:xfrm>
            <a:off x="3392125" y="2723425"/>
            <a:ext cx="434555" cy="355995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1" name="Google Shape;271;p20"/>
          <p:cNvSpPr/>
          <p:nvPr/>
        </p:nvSpPr>
        <p:spPr>
          <a:xfrm>
            <a:off x="4373124" y="2006700"/>
            <a:ext cx="275069" cy="224978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2" name="Google Shape;272;p20"/>
          <p:cNvSpPr/>
          <p:nvPr/>
        </p:nvSpPr>
        <p:spPr>
          <a:xfrm>
            <a:off x="5189899" y="1334000"/>
            <a:ext cx="275069" cy="224978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3" name="Google Shape;273;p20"/>
          <p:cNvSpPr/>
          <p:nvPr/>
        </p:nvSpPr>
        <p:spPr>
          <a:xfrm>
            <a:off x="2050250" y="3854525"/>
            <a:ext cx="910825" cy="1018000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rgbClr val="BF9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4" name="Google Shape;274;p20"/>
          <p:cNvSpPr/>
          <p:nvPr/>
        </p:nvSpPr>
        <p:spPr>
          <a:xfrm>
            <a:off x="3544525" y="3104425"/>
            <a:ext cx="434555" cy="355995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rgbClr val="BF9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5" name="Google Shape;275;p20"/>
          <p:cNvSpPr/>
          <p:nvPr/>
        </p:nvSpPr>
        <p:spPr>
          <a:xfrm>
            <a:off x="4366054" y="2387700"/>
            <a:ext cx="434555" cy="355995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rgbClr val="BF9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6" name="Google Shape;276;p20"/>
          <p:cNvSpPr/>
          <p:nvPr/>
        </p:nvSpPr>
        <p:spPr>
          <a:xfrm>
            <a:off x="5418499" y="1715000"/>
            <a:ext cx="275069" cy="224978"/>
          </a:xfrm>
          <a:custGeom>
            <a:rect b="b" l="l" r="r" t="t"/>
            <a:pathLst>
              <a:path extrusionOk="0" h="40720" w="36433">
                <a:moveTo>
                  <a:pt x="0" y="40720"/>
                </a:moveTo>
                <a:cubicBezTo>
                  <a:pt x="3501" y="36077"/>
                  <a:pt x="14931" y="19646"/>
                  <a:pt x="21003" y="12859"/>
                </a:cubicBezTo>
                <a:cubicBezTo>
                  <a:pt x="27075" y="6072"/>
                  <a:pt x="33861" y="2143"/>
                  <a:pt x="36433" y="0"/>
                </a:cubicBezTo>
              </a:path>
            </a:pathLst>
          </a:custGeom>
          <a:noFill/>
          <a:ln cap="flat" cmpd="sng" w="9525">
            <a:solidFill>
              <a:srgbClr val="BF9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7" name="Google Shape;277;p20"/>
          <p:cNvSpPr/>
          <p:nvPr/>
        </p:nvSpPr>
        <p:spPr>
          <a:xfrm>
            <a:off x="2458650" y="3070375"/>
            <a:ext cx="38100" cy="34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20"/>
          <p:cNvSpPr/>
          <p:nvPr/>
        </p:nvSpPr>
        <p:spPr>
          <a:xfrm>
            <a:off x="2611050" y="3222775"/>
            <a:ext cx="38100" cy="34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20"/>
          <p:cNvSpPr/>
          <p:nvPr/>
        </p:nvSpPr>
        <p:spPr>
          <a:xfrm>
            <a:off x="2389575" y="3347775"/>
            <a:ext cx="38100" cy="34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20"/>
          <p:cNvSpPr/>
          <p:nvPr/>
        </p:nvSpPr>
        <p:spPr>
          <a:xfrm>
            <a:off x="2334213" y="3271575"/>
            <a:ext cx="38100" cy="34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20"/>
          <p:cNvSpPr/>
          <p:nvPr/>
        </p:nvSpPr>
        <p:spPr>
          <a:xfrm>
            <a:off x="2287788" y="3134525"/>
            <a:ext cx="38100" cy="34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20"/>
          <p:cNvSpPr/>
          <p:nvPr/>
        </p:nvSpPr>
        <p:spPr>
          <a:xfrm>
            <a:off x="2587838" y="3045225"/>
            <a:ext cx="38100" cy="34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20"/>
          <p:cNvSpPr/>
          <p:nvPr/>
        </p:nvSpPr>
        <p:spPr>
          <a:xfrm>
            <a:off x="2687250" y="3451375"/>
            <a:ext cx="38100" cy="342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20"/>
          <p:cNvSpPr/>
          <p:nvPr/>
        </p:nvSpPr>
        <p:spPr>
          <a:xfrm>
            <a:off x="2839650" y="3603775"/>
            <a:ext cx="38100" cy="342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20"/>
          <p:cNvSpPr/>
          <p:nvPr/>
        </p:nvSpPr>
        <p:spPr>
          <a:xfrm>
            <a:off x="2839650" y="3515525"/>
            <a:ext cx="38100" cy="342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20"/>
          <p:cNvSpPr/>
          <p:nvPr/>
        </p:nvSpPr>
        <p:spPr>
          <a:xfrm>
            <a:off x="2839638" y="3353025"/>
            <a:ext cx="38100" cy="342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20"/>
          <p:cNvSpPr/>
          <p:nvPr/>
        </p:nvSpPr>
        <p:spPr>
          <a:xfrm>
            <a:off x="2744988" y="3591725"/>
            <a:ext cx="38100" cy="342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20"/>
          <p:cNvSpPr/>
          <p:nvPr/>
        </p:nvSpPr>
        <p:spPr>
          <a:xfrm>
            <a:off x="2816438" y="3426225"/>
            <a:ext cx="38100" cy="342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20"/>
          <p:cNvSpPr/>
          <p:nvPr/>
        </p:nvSpPr>
        <p:spPr>
          <a:xfrm rot="3769784">
            <a:off x="3175488" y="3756748"/>
            <a:ext cx="38105" cy="34080"/>
          </a:xfrm>
          <a:prstGeom prst="ellipse">
            <a:avLst/>
          </a:prstGeom>
          <a:solidFill>
            <a:srgbClr val="BF9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20"/>
          <p:cNvSpPr/>
          <p:nvPr/>
        </p:nvSpPr>
        <p:spPr>
          <a:xfrm rot="3769784">
            <a:off x="3109538" y="3961936"/>
            <a:ext cx="38105" cy="34080"/>
          </a:xfrm>
          <a:prstGeom prst="ellipse">
            <a:avLst/>
          </a:prstGeom>
          <a:solidFill>
            <a:srgbClr val="BF9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20"/>
          <p:cNvSpPr/>
          <p:nvPr/>
        </p:nvSpPr>
        <p:spPr>
          <a:xfrm rot="3769784">
            <a:off x="2897170" y="3822022"/>
            <a:ext cx="38105" cy="34080"/>
          </a:xfrm>
          <a:prstGeom prst="ellipse">
            <a:avLst/>
          </a:prstGeom>
          <a:solidFill>
            <a:srgbClr val="BF9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20"/>
          <p:cNvSpPr/>
          <p:nvPr/>
        </p:nvSpPr>
        <p:spPr>
          <a:xfrm rot="3769784">
            <a:off x="2939664" y="3737965"/>
            <a:ext cx="38105" cy="34080"/>
          </a:xfrm>
          <a:prstGeom prst="ellipse">
            <a:avLst/>
          </a:prstGeom>
          <a:solidFill>
            <a:srgbClr val="BF9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20"/>
          <p:cNvSpPr/>
          <p:nvPr/>
        </p:nvSpPr>
        <p:spPr>
          <a:xfrm rot="3769784">
            <a:off x="3040370" y="3634060"/>
            <a:ext cx="38105" cy="34080"/>
          </a:xfrm>
          <a:prstGeom prst="ellipse">
            <a:avLst/>
          </a:prstGeom>
          <a:solidFill>
            <a:srgbClr val="BF9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20"/>
          <p:cNvSpPr/>
          <p:nvPr/>
        </p:nvSpPr>
        <p:spPr>
          <a:xfrm rot="3769784">
            <a:off x="3028276" y="3860179"/>
            <a:ext cx="38105" cy="34080"/>
          </a:xfrm>
          <a:prstGeom prst="ellipse">
            <a:avLst/>
          </a:prstGeom>
          <a:solidFill>
            <a:srgbClr val="BF9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20"/>
          <p:cNvSpPr txBox="1"/>
          <p:nvPr/>
        </p:nvSpPr>
        <p:spPr>
          <a:xfrm>
            <a:off x="1050963" y="509475"/>
            <a:ext cx="2604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Trajectory Mapping: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Translate the centroid labelling to all the positions </a:t>
            </a:r>
            <a:endParaRPr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5A5A5A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Google Shape;30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2575" y="257175"/>
            <a:ext cx="5648325" cy="414905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21"/>
          <p:cNvSpPr txBox="1"/>
          <p:nvPr/>
        </p:nvSpPr>
        <p:spPr>
          <a:xfrm>
            <a:off x="1109700" y="4620475"/>
            <a:ext cx="6924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nl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W</a:t>
            </a:r>
            <a:r>
              <a:rPr lang="nl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eighted </a:t>
            </a:r>
            <a:r>
              <a:rPr b="1" lang="nl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U</a:t>
            </a:r>
            <a:r>
              <a:rPr lang="nl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nsupervised </a:t>
            </a:r>
            <a:r>
              <a:rPr b="1" lang="nl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P</a:t>
            </a:r>
            <a:r>
              <a:rPr lang="nl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arallelized </a:t>
            </a:r>
            <a:r>
              <a:rPr b="1" lang="nl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S</a:t>
            </a:r>
            <a:r>
              <a:rPr lang="nl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patial </a:t>
            </a:r>
            <a:r>
              <a:rPr b="1" lang="nl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C</a:t>
            </a:r>
            <a:r>
              <a:rPr lang="nl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lustering  </a:t>
            </a:r>
            <a:r>
              <a:rPr b="1" lang="nl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(WUPSC)</a:t>
            </a:r>
            <a:endParaRPr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