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5"/>
  </p:notesMasterIdLst>
  <p:sldIdLst>
    <p:sldId id="268" r:id="rId5"/>
    <p:sldId id="271" r:id="rId6"/>
    <p:sldId id="270" r:id="rId7"/>
    <p:sldId id="259" r:id="rId8"/>
    <p:sldId id="272" r:id="rId9"/>
    <p:sldId id="273" r:id="rId10"/>
    <p:sldId id="274" r:id="rId11"/>
    <p:sldId id="275" r:id="rId12"/>
    <p:sldId id="276" r:id="rId13"/>
    <p:sldId id="269" r:id="rId14"/>
  </p:sldIdLst>
  <p:sldSz cx="9144000" cy="5143500" type="screen16x9"/>
  <p:notesSz cx="6858000" cy="9144000"/>
  <p:defaultTextStyle>
    <a:defPPr>
      <a:defRPr lang="nl-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EE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FB33F0-EC69-4ED3-AB33-F3F4997051FC}" v="1622" dt="2021-07-14T10:33:51.423"/>
    <p1510:client id="{38D77E2F-2E58-341B-024A-F16F9FF7D278}" v="33" dt="2021-07-14T10:30:37.623"/>
    <p1510:client id="{D77F8099-B8DB-4B48-A07D-98C38B96B9D6}" v="654" dt="2021-07-14T07:44:19.7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4" autoAdjust="0"/>
    <p:restoredTop sz="96433" autoAdjust="0"/>
  </p:normalViewPr>
  <p:slideViewPr>
    <p:cSldViewPr snapToGrid="0" showGuides="1">
      <p:cViewPr varScale="1">
        <p:scale>
          <a:sx n="101" d="100"/>
          <a:sy n="101" d="100"/>
        </p:scale>
        <p:origin x="125" y="134"/>
      </p:cViewPr>
      <p:guideLst/>
    </p:cSldViewPr>
  </p:slideViewPr>
  <p:outlineViewPr>
    <p:cViewPr>
      <p:scale>
        <a:sx n="33" d="100"/>
        <a:sy n="33" d="100"/>
      </p:scale>
      <p:origin x="0" y="-39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25DE2-B715-4EA4-8CF0-DA425EA806A7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99BBE-B871-48D7-983C-C0B1D7156D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719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99BBE-B871-48D7-983C-C0B1D7156DC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919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99BBE-B871-48D7-983C-C0B1D7156DCD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206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99BBE-B871-48D7-983C-C0B1D7156DC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014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Title at the top">
    <p:bg>
      <p:bgPr>
        <a:solidFill>
          <a:srgbClr val="EE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lack75"/>
          <p:cNvSpPr/>
          <p:nvPr userDrawn="1"/>
        </p:nvSpPr>
        <p:spPr>
          <a:xfrm>
            <a:off x="0" y="756000"/>
            <a:ext cx="9144000" cy="1080000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1" y="756049"/>
            <a:ext cx="9143999" cy="792000"/>
          </a:xfrm>
          <a:solidFill>
            <a:schemeClr val="tx2">
              <a:alpha val="50000"/>
            </a:schemeClr>
          </a:solidFill>
        </p:spPr>
        <p:txBody>
          <a:bodyPr lIns="756000" rIns="1962000" anchor="ctr"/>
          <a:lstStyle>
            <a:lvl1pPr algn="l">
              <a:lnSpc>
                <a:spcPts val="2300"/>
              </a:lnSpc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Example of a title at the top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-1" y="1548000"/>
            <a:ext cx="9143999" cy="288000"/>
          </a:xfrm>
          <a:solidFill>
            <a:schemeClr val="tx2">
              <a:alpha val="50000"/>
            </a:schemeClr>
          </a:solidFill>
          <a:ln>
            <a:noFill/>
          </a:ln>
        </p:spPr>
        <p:txBody>
          <a:bodyPr wrap="none" lIns="756000" tIns="18000" rIns="1962000"/>
          <a:lstStyle>
            <a:lvl1pPr marL="0" indent="0" algn="l">
              <a:buNone/>
              <a:defRPr sz="1000" b="1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SUBTITLE OR DATE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21D38FC-6D70-0146-84E1-32B3F0A2D6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40600" y="4568825"/>
            <a:ext cx="1803400" cy="574675"/>
          </a:xfrm>
          <a:prstGeom prst="rect">
            <a:avLst/>
          </a:prstGeom>
        </p:spPr>
      </p:pic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990975"/>
            <a:ext cx="9143999" cy="576263"/>
          </a:xfrm>
          <a:solidFill>
            <a:srgbClr val="000000">
              <a:alpha val="25000"/>
            </a:srgbClr>
          </a:solidFill>
          <a:ln>
            <a:noFill/>
          </a:ln>
        </p:spPr>
        <p:txBody>
          <a:bodyPr lIns="756000" anchor="ctr" anchorCtr="0"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Name, Function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811243" y="610998"/>
            <a:ext cx="1729409" cy="16312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</p:txBody>
      </p:sp>
      <p:sp>
        <p:nvSpPr>
          <p:cNvPr id="11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6667" y="4567237"/>
            <a:ext cx="7347267" cy="576263"/>
          </a:xfrm>
          <a:solidFill>
            <a:srgbClr val="FFFFFF"/>
          </a:solidFill>
          <a:ln>
            <a:noFill/>
          </a:ln>
        </p:spPr>
        <p:txBody>
          <a:bodyPr lIns="756000" anchor="ctr" anchorCtr="0"/>
          <a:lstStyle>
            <a:lvl1pPr>
              <a:defRPr sz="11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Department, Sub department or Capacity Group</a:t>
            </a:r>
          </a:p>
        </p:txBody>
      </p:sp>
    </p:spTree>
    <p:extLst>
      <p:ext uri="{BB962C8B-B14F-4D97-AF65-F5344CB8AC3E}">
        <p14:creationId xmlns:p14="http://schemas.microsoft.com/office/powerpoint/2010/main" val="164422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image - 1/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518" y="586800"/>
            <a:ext cx="3600000" cy="732238"/>
          </a:xfrm>
        </p:spPr>
        <p:txBody>
          <a:bodyPr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This is an example of 19,5 </a:t>
            </a:r>
            <a:r>
              <a:rPr lang="en-GB" dirty="0" err="1"/>
              <a:t>pt</a:t>
            </a:r>
            <a:r>
              <a:rPr lang="en-GB" dirty="0"/>
              <a:t> text with single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20343" y="1295401"/>
            <a:ext cx="359886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354513" cy="4567238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7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image -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94405" y="586800"/>
            <a:ext cx="4820920" cy="732238"/>
          </a:xfrm>
        </p:spPr>
        <p:txBody>
          <a:bodyPr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This is an example of 19,5 </a:t>
            </a:r>
            <a:r>
              <a:rPr lang="en-GB" dirty="0" err="1"/>
              <a:t>pt</a:t>
            </a:r>
            <a:r>
              <a:rPr lang="en-GB" dirty="0"/>
              <a:t> text with single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491230" y="1295401"/>
            <a:ext cx="4824095" cy="29337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3022600" cy="4567238"/>
          </a:xfrm>
        </p:spPr>
        <p:txBody>
          <a:bodyPr/>
          <a:lstStyle/>
          <a:p>
            <a:r>
              <a:rPr lang="en-GB" dirty="0"/>
              <a:t>Click to insert image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2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full screen dark image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18400"/>
            <a:ext cx="7556500" cy="733827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This is an example of a white headline on a full screen, dark image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ekstvak 7"/>
          <p:cNvSpPr txBox="1"/>
          <p:nvPr userDrawn="1"/>
        </p:nvSpPr>
        <p:spPr>
          <a:xfrm>
            <a:off x="-1811243" y="610998"/>
            <a:ext cx="1729409" cy="16312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</p:txBody>
      </p:sp>
    </p:spTree>
    <p:extLst>
      <p:ext uri="{BB962C8B-B14F-4D97-AF65-F5344CB8AC3E}">
        <p14:creationId xmlns:p14="http://schemas.microsoft.com/office/powerpoint/2010/main" val="77015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full screen light imag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18400"/>
            <a:ext cx="7556500" cy="73382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an example of a black headline on a full screen, light image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ekstvak 7"/>
          <p:cNvSpPr txBox="1"/>
          <p:nvPr userDrawn="1"/>
        </p:nvSpPr>
        <p:spPr>
          <a:xfrm>
            <a:off x="-1811243" y="610998"/>
            <a:ext cx="1729409" cy="16312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</p:txBody>
      </p:sp>
    </p:spTree>
    <p:extLst>
      <p:ext uri="{BB962C8B-B14F-4D97-AF65-F5344CB8AC3E}">
        <p14:creationId xmlns:p14="http://schemas.microsoft.com/office/powerpoint/2010/main" val="269683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18400"/>
            <a:ext cx="7556500" cy="73382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an example of a black headline on a white background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7" name="Rechte verbindingslijn 6"/>
          <p:cNvCxnSpPr/>
          <p:nvPr userDrawn="1"/>
        </p:nvCxnSpPr>
        <p:spPr>
          <a:xfrm>
            <a:off x="0" y="4563782"/>
            <a:ext cx="9144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afbeelding 8"/>
          <p:cNvSpPr>
            <a:spLocks noGrp="1"/>
          </p:cNvSpPr>
          <p:nvPr>
            <p:ph type="pic" sz="quarter" idx="13" hasCustomPrompt="1"/>
          </p:nvPr>
        </p:nvSpPr>
        <p:spPr>
          <a:xfrm>
            <a:off x="1890000" y="1299075"/>
            <a:ext cx="5292725" cy="2977200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  <a:p>
            <a:endParaRPr lang="en-GB" dirty="0"/>
          </a:p>
        </p:txBody>
      </p:sp>
      <p:sp>
        <p:nvSpPr>
          <p:cNvPr id="8" name="Tekstvak 7"/>
          <p:cNvSpPr txBox="1"/>
          <p:nvPr userDrawn="1"/>
        </p:nvSpPr>
        <p:spPr>
          <a:xfrm>
            <a:off x="-1811243" y="610998"/>
            <a:ext cx="1729409" cy="270843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For the placement of a photo/illustration with a white background, as shown on the right, please choose this slide-layout.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  <a:p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86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carlet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This is an example of a 27 </a:t>
            </a:r>
            <a:r>
              <a:rPr lang="en-GB" dirty="0" err="1"/>
              <a:t>pt</a:t>
            </a:r>
            <a:r>
              <a:rPr lang="en-GB" dirty="0"/>
              <a:t> headline with 27 </a:t>
            </a:r>
            <a:r>
              <a:rPr lang="en-GB" dirty="0" err="1"/>
              <a:t>pt</a:t>
            </a:r>
            <a:r>
              <a:rPr lang="en-GB" dirty="0"/>
              <a:t>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ekstvak 8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96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50" y="586800"/>
            <a:ext cx="7563556" cy="516339"/>
          </a:xfrm>
        </p:spPr>
        <p:txBody>
          <a:bodyPr wrap="none"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US" dirty="0"/>
              <a:t>Sample slide with table and 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1" y="2638425"/>
            <a:ext cx="7563556" cy="1590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jdelijke aanduiding voor tabel 7"/>
          <p:cNvSpPr>
            <a:spLocks noGrp="1"/>
          </p:cNvSpPr>
          <p:nvPr>
            <p:ph type="tbl" sz="quarter" idx="13" hasCustomPrompt="1"/>
          </p:nvPr>
        </p:nvSpPr>
        <p:spPr>
          <a:xfrm>
            <a:off x="755650" y="1079501"/>
            <a:ext cx="7559675" cy="115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table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811243" y="610998"/>
            <a:ext cx="1729409" cy="40011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table by clicking the table icon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2" name="Tekstvak 11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3" name="Afbeelding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8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50" y="586800"/>
            <a:ext cx="7563556" cy="516339"/>
          </a:xfrm>
        </p:spPr>
        <p:txBody>
          <a:bodyPr wrap="none"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Example chart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ijdelijke aanduiding voor grafiek 8"/>
          <p:cNvSpPr>
            <a:spLocks noGrp="1"/>
          </p:cNvSpPr>
          <p:nvPr>
            <p:ph type="chart" sz="quarter" idx="13" hasCustomPrompt="1"/>
          </p:nvPr>
        </p:nvSpPr>
        <p:spPr>
          <a:xfrm>
            <a:off x="755650" y="1079500"/>
            <a:ext cx="7559675" cy="31496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chart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818863" y="1449198"/>
            <a:ext cx="1729409" cy="40011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chart by clicking the chart icon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34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Title in th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ack75"/>
          <p:cNvSpPr/>
          <p:nvPr userDrawn="1"/>
        </p:nvSpPr>
        <p:spPr>
          <a:xfrm>
            <a:off x="0" y="1836000"/>
            <a:ext cx="9144000" cy="1080000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835549"/>
            <a:ext cx="9143999" cy="792000"/>
          </a:xfrm>
          <a:solidFill>
            <a:schemeClr val="tx2">
              <a:alpha val="50000"/>
            </a:schemeClr>
          </a:solidFill>
        </p:spPr>
        <p:txBody>
          <a:bodyPr lIns="756000" rIns="1962000" anchor="ctr"/>
          <a:lstStyle>
            <a:lvl1pPr algn="l">
              <a:lnSpc>
                <a:spcPts val="23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Example of a title in the middle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-1" y="2628097"/>
            <a:ext cx="9143999" cy="288000"/>
          </a:xfrm>
          <a:solidFill>
            <a:schemeClr val="tx2">
              <a:alpha val="50000"/>
            </a:schemeClr>
          </a:solidFill>
          <a:ln>
            <a:noFill/>
          </a:ln>
        </p:spPr>
        <p:txBody>
          <a:bodyPr wrap="none" lIns="756000" tIns="18000" rIns="1962000"/>
          <a:lstStyle>
            <a:lvl1pPr marL="0" indent="0" algn="l">
              <a:buNone/>
              <a:defRPr sz="1000" b="1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SUBTITLE OR DATE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21D38FC-6D70-0146-84E1-32B3F0A2D6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40600" y="4568825"/>
            <a:ext cx="1803400" cy="574675"/>
          </a:xfrm>
          <a:prstGeom prst="rect">
            <a:avLst/>
          </a:prstGeom>
        </p:spPr>
      </p:pic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990975"/>
            <a:ext cx="9143999" cy="576263"/>
          </a:xfrm>
          <a:solidFill>
            <a:srgbClr val="000000">
              <a:alpha val="25098"/>
            </a:srgbClr>
          </a:solidFill>
          <a:ln>
            <a:noFill/>
          </a:ln>
        </p:spPr>
        <p:txBody>
          <a:bodyPr lIns="756000" anchor="ctr" anchorCtr="0"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Name, Function</a:t>
            </a:r>
          </a:p>
        </p:txBody>
      </p:sp>
      <p:sp>
        <p:nvSpPr>
          <p:cNvPr id="11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6667" y="4567237"/>
            <a:ext cx="7347267" cy="576263"/>
          </a:xfrm>
          <a:solidFill>
            <a:srgbClr val="FFFFFF"/>
          </a:solidFill>
          <a:ln>
            <a:noFill/>
          </a:ln>
        </p:spPr>
        <p:txBody>
          <a:bodyPr lIns="756000" anchor="ctr" anchorCtr="0"/>
          <a:lstStyle>
            <a:lvl1pPr>
              <a:defRPr sz="11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Department, Sub department or Capacity Group</a:t>
            </a:r>
          </a:p>
        </p:txBody>
      </p:sp>
      <p:sp>
        <p:nvSpPr>
          <p:cNvPr id="10" name="Tekstvak 9"/>
          <p:cNvSpPr txBox="1"/>
          <p:nvPr userDrawn="1"/>
        </p:nvSpPr>
        <p:spPr>
          <a:xfrm>
            <a:off x="-1811243" y="610998"/>
            <a:ext cx="1729409" cy="16312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</p:txBody>
      </p:sp>
    </p:spTree>
    <p:extLst>
      <p:ext uri="{BB962C8B-B14F-4D97-AF65-F5344CB8AC3E}">
        <p14:creationId xmlns:p14="http://schemas.microsoft.com/office/powerpoint/2010/main" val="293110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Title at the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ack75"/>
          <p:cNvSpPr/>
          <p:nvPr userDrawn="1"/>
        </p:nvSpPr>
        <p:spPr>
          <a:xfrm>
            <a:off x="0" y="2916000"/>
            <a:ext cx="9144000" cy="1080000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1" y="2915049"/>
            <a:ext cx="9143999" cy="792000"/>
          </a:xfrm>
          <a:solidFill>
            <a:schemeClr val="tx2">
              <a:alpha val="50000"/>
            </a:schemeClr>
          </a:solidFill>
        </p:spPr>
        <p:txBody>
          <a:bodyPr lIns="756000" rIns="1962000" anchor="ctr"/>
          <a:lstStyle>
            <a:lvl1pPr algn="l">
              <a:lnSpc>
                <a:spcPts val="23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Example of a title at the bottom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-1" y="3708591"/>
            <a:ext cx="9143999" cy="288000"/>
          </a:xfrm>
          <a:solidFill>
            <a:schemeClr val="tx2">
              <a:alpha val="50000"/>
            </a:schemeClr>
          </a:solidFill>
          <a:ln>
            <a:noFill/>
          </a:ln>
        </p:spPr>
        <p:txBody>
          <a:bodyPr wrap="none" lIns="756000" tIns="18000" rIns="1962000"/>
          <a:lstStyle>
            <a:lvl1pPr marL="0" indent="0" algn="l">
              <a:buNone/>
              <a:defRPr sz="1000" b="1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SUBTITLE OR DATE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21D38FC-6D70-0146-84E1-32B3F0A2D6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40600" y="4568825"/>
            <a:ext cx="1803400" cy="574675"/>
          </a:xfrm>
          <a:prstGeom prst="rect">
            <a:avLst/>
          </a:prstGeom>
        </p:spPr>
      </p:pic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990975"/>
            <a:ext cx="9143999" cy="576263"/>
          </a:xfrm>
          <a:solidFill>
            <a:srgbClr val="000000">
              <a:alpha val="25098"/>
            </a:srgbClr>
          </a:solidFill>
          <a:ln>
            <a:noFill/>
          </a:ln>
        </p:spPr>
        <p:txBody>
          <a:bodyPr lIns="756000" anchor="ctr" anchorCtr="0"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Name, Function</a:t>
            </a:r>
          </a:p>
        </p:txBody>
      </p:sp>
      <p:sp>
        <p:nvSpPr>
          <p:cNvPr id="11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6667" y="4567237"/>
            <a:ext cx="7347267" cy="576263"/>
          </a:xfrm>
          <a:solidFill>
            <a:srgbClr val="FFFFFF"/>
          </a:solidFill>
          <a:ln>
            <a:noFill/>
          </a:ln>
        </p:spPr>
        <p:txBody>
          <a:bodyPr lIns="756000" anchor="ctr" anchorCtr="0"/>
          <a:lstStyle>
            <a:lvl1pPr>
              <a:defRPr sz="11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Department, Sub department or Capacity Group</a:t>
            </a:r>
          </a:p>
        </p:txBody>
      </p:sp>
      <p:sp>
        <p:nvSpPr>
          <p:cNvPr id="10" name="Tekstvak 9"/>
          <p:cNvSpPr txBox="1"/>
          <p:nvPr userDrawn="1"/>
        </p:nvSpPr>
        <p:spPr>
          <a:xfrm>
            <a:off x="-1811243" y="610998"/>
            <a:ext cx="1729409" cy="16312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</p:txBody>
      </p:sp>
    </p:spTree>
    <p:extLst>
      <p:ext uri="{BB962C8B-B14F-4D97-AF65-F5344CB8AC3E}">
        <p14:creationId xmlns:p14="http://schemas.microsoft.com/office/powerpoint/2010/main" val="22374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This is an example of a 27 </a:t>
            </a:r>
            <a:r>
              <a:rPr lang="en-GB" dirty="0" err="1"/>
              <a:t>pt</a:t>
            </a:r>
            <a:r>
              <a:rPr lang="en-GB" dirty="0"/>
              <a:t> headline with 27 </a:t>
            </a:r>
            <a:r>
              <a:rPr lang="en-GB" dirty="0" err="1"/>
              <a:t>pt</a:t>
            </a:r>
            <a:r>
              <a:rPr lang="en-GB" dirty="0"/>
              <a:t>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83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85793"/>
            <a:ext cx="3595688" cy="732238"/>
          </a:xfrm>
        </p:spPr>
        <p:txBody>
          <a:bodyPr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This is an example of 19,5 </a:t>
            </a:r>
            <a:r>
              <a:rPr lang="en-GB" dirty="0" err="1"/>
              <a:t>pt</a:t>
            </a:r>
            <a:r>
              <a:rPr lang="en-GB" dirty="0"/>
              <a:t> text with single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0" y="1295401"/>
            <a:ext cx="359886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3606" y="1296000"/>
            <a:ext cx="3595688" cy="29331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714875" y="586800"/>
            <a:ext cx="3604419" cy="732238"/>
          </a:xfrm>
        </p:spPr>
        <p:txBody>
          <a:bodyPr anchor="t"/>
          <a:lstStyle>
            <a:lvl1pPr marL="0" indent="0">
              <a:buNone/>
              <a:defRPr lang="nl-NL" sz="195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12" name="Tekstvak 11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3" name="Afbeelding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0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text - 1/2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6000" y="586800"/>
            <a:ext cx="3600000" cy="732238"/>
          </a:xfrm>
        </p:spPr>
        <p:txBody>
          <a:bodyPr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This is an example of 19,5 </a:t>
            </a:r>
            <a:r>
              <a:rPr lang="en-GB" dirty="0" err="1"/>
              <a:t>pt</a:t>
            </a:r>
            <a:r>
              <a:rPr lang="en-GB" dirty="0"/>
              <a:t> text with single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0" y="1295401"/>
            <a:ext cx="359886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4714875" y="0"/>
            <a:ext cx="4429125" cy="45672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image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54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text - 1/3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6000" y="586800"/>
            <a:ext cx="4910138" cy="732238"/>
          </a:xfrm>
        </p:spPr>
        <p:txBody>
          <a:bodyPr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This is an example of 19,5 </a:t>
            </a:r>
            <a:r>
              <a:rPr lang="en-GB" dirty="0" err="1"/>
              <a:t>pt</a:t>
            </a:r>
            <a:r>
              <a:rPr lang="en-GB" dirty="0"/>
              <a:t> text with single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0" y="1295401"/>
            <a:ext cx="491331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6046788" y="0"/>
            <a:ext cx="3097212" cy="45672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image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0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image/movie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wrap="none"/>
          <a:lstStyle/>
          <a:p>
            <a:r>
              <a:rPr lang="en-GB" dirty="0"/>
              <a:t>This is an example of a 27 </a:t>
            </a:r>
            <a:r>
              <a:rPr lang="en-GB" dirty="0" err="1"/>
              <a:t>pt</a:t>
            </a:r>
            <a:r>
              <a:rPr lang="en-GB" dirty="0"/>
              <a:t> headline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inhoud 9"/>
          <p:cNvSpPr>
            <a:spLocks noGrp="1" noChangeAspect="1"/>
          </p:cNvSpPr>
          <p:nvPr>
            <p:ph sz="quarter" idx="13" hasCustomPrompt="1"/>
          </p:nvPr>
        </p:nvSpPr>
        <p:spPr>
          <a:xfrm>
            <a:off x="1889125" y="1079501"/>
            <a:ext cx="5292725" cy="29772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dirty="0"/>
              <a:t>Click icon to insert 16x9 image or movie</a:t>
            </a:r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4" hasCustomPrompt="1"/>
          </p:nvPr>
        </p:nvSpPr>
        <p:spPr>
          <a:xfrm>
            <a:off x="1889125" y="4106268"/>
            <a:ext cx="5292725" cy="165100"/>
          </a:xfrm>
        </p:spPr>
        <p:txBody>
          <a:bodyPr/>
          <a:lstStyle>
            <a:lvl1pPr>
              <a:defRPr sz="1100" i="1"/>
            </a:lvl1pPr>
          </a:lstStyle>
          <a:p>
            <a:pPr lvl="0"/>
            <a:r>
              <a:rPr lang="en-GB" dirty="0"/>
              <a:t>Click to insert Caption under image or movie</a:t>
            </a:r>
          </a:p>
        </p:txBody>
      </p:sp>
    </p:spTree>
    <p:extLst>
      <p:ext uri="{BB962C8B-B14F-4D97-AF65-F5344CB8AC3E}">
        <p14:creationId xmlns:p14="http://schemas.microsoft.com/office/powerpoint/2010/main" val="193849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A 27pt headline on a slide with three images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58824" y="1306642"/>
            <a:ext cx="2084389" cy="636458"/>
          </a:xfrm>
        </p:spPr>
        <p:txBody>
          <a:bodyPr/>
          <a:lstStyle>
            <a:lvl1pPr>
              <a:defRPr sz="165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Room 15 Solution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3490913" y="1302661"/>
            <a:ext cx="2084389" cy="636458"/>
          </a:xfrm>
        </p:spPr>
        <p:txBody>
          <a:bodyPr/>
          <a:lstStyle>
            <a:lvl1pPr>
              <a:defRPr sz="165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235414" y="1302661"/>
            <a:ext cx="2084389" cy="636458"/>
          </a:xfrm>
        </p:spPr>
        <p:txBody>
          <a:bodyPr/>
          <a:lstStyle>
            <a:lvl1pPr>
              <a:defRPr sz="165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5" hasCustomPrompt="1"/>
          </p:nvPr>
        </p:nvSpPr>
        <p:spPr>
          <a:xfrm>
            <a:off x="755650" y="1943101"/>
            <a:ext cx="2087563" cy="26252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insert image</a:t>
            </a:r>
          </a:p>
        </p:txBody>
      </p:sp>
      <p:sp>
        <p:nvSpPr>
          <p:cNvPr id="11" name="Tijdelijke aanduiding voor afbeelding 9"/>
          <p:cNvSpPr>
            <a:spLocks noGrp="1"/>
          </p:cNvSpPr>
          <p:nvPr>
            <p:ph type="pic" sz="quarter" idx="16" hasCustomPrompt="1"/>
          </p:nvPr>
        </p:nvSpPr>
        <p:spPr>
          <a:xfrm>
            <a:off x="3487739" y="1943101"/>
            <a:ext cx="2087563" cy="2625298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  <a:p>
            <a:endParaRPr lang="en-GB" dirty="0"/>
          </a:p>
        </p:txBody>
      </p:sp>
      <p:sp>
        <p:nvSpPr>
          <p:cNvPr id="12" name="Tijdelijke aanduiding voor afbeelding 9"/>
          <p:cNvSpPr>
            <a:spLocks noGrp="1"/>
          </p:cNvSpPr>
          <p:nvPr>
            <p:ph type="pic" sz="quarter" idx="17" hasCustomPrompt="1"/>
          </p:nvPr>
        </p:nvSpPr>
        <p:spPr>
          <a:xfrm>
            <a:off x="6235414" y="1943101"/>
            <a:ext cx="2087563" cy="2625298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20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" y="4568400"/>
            <a:ext cx="1114424" cy="572286"/>
          </a:xfrm>
          <a:prstGeom prst="rect">
            <a:avLst/>
          </a:prstGeom>
          <a:solidFill>
            <a:schemeClr val="bg1"/>
          </a:solidFill>
        </p:spPr>
        <p:txBody>
          <a:bodyPr vert="horz" lIns="756000" tIns="0" rIns="0" bIns="0" rtlCol="0" anchor="ctr"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fld id="{C194BDB0-F4EA-4DD6-8281-CCE2440D0CE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825" y="518711"/>
            <a:ext cx="7556500" cy="5390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This is an example of a 27 </a:t>
            </a:r>
            <a:r>
              <a:rPr lang="en-GB" dirty="0" err="1"/>
              <a:t>pt</a:t>
            </a:r>
            <a:r>
              <a:rPr lang="en-GB" dirty="0"/>
              <a:t> headline with 27 </a:t>
            </a:r>
            <a:r>
              <a:rPr lang="en-GB" dirty="0" err="1"/>
              <a:t>pt</a:t>
            </a:r>
            <a:r>
              <a:rPr lang="en-GB" dirty="0"/>
              <a:t> line spacing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4" y="1306642"/>
            <a:ext cx="7556501" cy="29224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14426" y="4568400"/>
            <a:ext cx="7042149" cy="57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GB"/>
              <a:t>Room 15 Solution</a:t>
            </a:r>
            <a:endParaRPr lang="en-GB" dirty="0"/>
          </a:p>
        </p:txBody>
      </p:sp>
      <p:pic>
        <p:nvPicPr>
          <p:cNvPr id="66" name="Picture 4">
            <a:extLst>
              <a:ext uri="{FF2B5EF4-FFF2-40B4-BE49-F238E27FC236}">
                <a16:creationId xmlns:a16="http://schemas.microsoft.com/office/drawing/2014/main" id="{93FD69BB-9D62-3A4C-8433-C5954D52BB6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8156575" y="4568825"/>
            <a:ext cx="987425" cy="57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79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61" r:id="rId3"/>
    <p:sldLayoutId id="2147483662" r:id="rId4"/>
    <p:sldLayoutId id="2147483664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ts val="27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650" kern="1200">
          <a:solidFill>
            <a:schemeClr val="tx1"/>
          </a:solidFill>
          <a:latin typeface="+mn-lt"/>
          <a:ea typeface="+mn-ea"/>
          <a:cs typeface="+mn-cs"/>
        </a:defRPr>
      </a:lvl2pPr>
      <a:lvl3pPr marL="180975" indent="-180975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975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4pPr>
      <a:lvl5pPr marL="539750" indent="-1778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hyperlink" Target="https://hdbscan.readthedocs.io/en/latest/comparing_clustering_algorithms.html" TargetMode="Externa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9th </a:t>
            </a:r>
            <a:r>
              <a:rPr lang="en-GB" dirty="0">
                <a:ea typeface="+mj-lt"/>
                <a:cs typeface="+mj-lt"/>
              </a:rPr>
              <a:t>CERN </a:t>
            </a:r>
            <a:r>
              <a:rPr lang="en-GB" dirty="0" err="1"/>
              <a:t>Patatrack</a:t>
            </a:r>
            <a:r>
              <a:rPr lang="en-GB" dirty="0"/>
              <a:t> Hackathon @TUE</a:t>
            </a:r>
          </a:p>
        </p:txBody>
      </p:sp>
      <p:sp>
        <p:nvSpPr>
          <p:cNvPr id="7" name="Ondertitel 6"/>
          <p:cNvSpPr>
            <a:spLocks noGrp="1"/>
          </p:cNvSpPr>
          <p:nvPr>
            <p:ph type="subTitle" idx="1"/>
          </p:nvPr>
        </p:nvSpPr>
        <p:spPr/>
        <p:txBody>
          <a:bodyPr vert="horz" wrap="none" lIns="756000" tIns="18000" rIns="1962000" bIns="0" rtlCol="0" anchor="t">
            <a:noAutofit/>
          </a:bodyPr>
          <a:lstStyle/>
          <a:p>
            <a:r>
              <a:rPr lang="en-GB" dirty="0"/>
              <a:t>Group</a:t>
            </a:r>
            <a:r>
              <a:rPr lang="en-GB"/>
              <a:t> 3</a:t>
            </a:r>
            <a:r>
              <a:rPr lang="en-GB" dirty="0"/>
              <a:t>, 14 July 2021</a:t>
            </a:r>
            <a:endParaRPr lang="en-GB" dirty="0">
              <a:cs typeface="Calibri"/>
            </a:endParaRP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0">
                <a:ea typeface="+mn-lt"/>
                <a:cs typeface="+mn-lt"/>
              </a:rPr>
              <a:t>Luis Roma Barge, Mees Willem Bieling, Ngoc Quan Pham</a:t>
            </a:r>
            <a:endParaRPr lang="en-GB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Department of Hacking</a:t>
            </a:r>
          </a:p>
        </p:txBody>
      </p:sp>
    </p:spTree>
    <p:extLst>
      <p:ext uri="{BB962C8B-B14F-4D97-AF65-F5344CB8AC3E}">
        <p14:creationId xmlns:p14="http://schemas.microsoft.com/office/powerpoint/2010/main" val="1347096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"/>
              </a:rPr>
              <a:t>Future possible improvements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Best approach is raw clustering to get the number of clusters following with precise (density-based) clustering method such as:</a:t>
            </a:r>
            <a:endParaRPr lang="en-GB" dirty="0">
              <a:solidFill>
                <a:schemeClr val="tx2"/>
              </a:solidFill>
              <a:cs typeface="Calibri"/>
            </a:endParaRPr>
          </a:p>
          <a:p>
            <a:pPr marL="457200" indent="-457200">
              <a:buAutoNum type="arabicPeriod"/>
            </a:pPr>
            <a:r>
              <a:rPr lang="en-GB" sz="1650" dirty="0">
                <a:cs typeface="Calibri"/>
              </a:rPr>
              <a:t>Flatten the image in each clusters' angle and use a stricter cluster algorithm based on the energy density</a:t>
            </a:r>
          </a:p>
          <a:p>
            <a:pPr marL="457200" indent="-457200">
              <a:buAutoNum type="arabicPeriod"/>
            </a:pPr>
            <a:r>
              <a:rPr lang="en-GB" sz="1650" dirty="0">
                <a:cs typeface="Calibri"/>
              </a:rPr>
              <a:t>Use HBDSCAN to create a tree based on energy density and pick the appropriate level contour that matches to expected energy of the particles</a:t>
            </a:r>
          </a:p>
          <a:p>
            <a:pPr marL="457200" indent="-457200">
              <a:buAutoNum type="arabicPeriod"/>
            </a:pPr>
            <a:r>
              <a:rPr lang="en-GB" sz="1650" dirty="0">
                <a:cs typeface="Calibri"/>
              </a:rPr>
              <a:t>Create circles around points and expand until it includes n points, the radius of each circles corresponds whether it is a core point, boundary point or noise point (the outliers)</a:t>
            </a:r>
          </a:p>
          <a:p>
            <a:pPr marL="457200" indent="-457200">
              <a:buAutoNum type="arabicPeriod"/>
            </a:pPr>
            <a:r>
              <a:rPr lang="en-GB" sz="1650" b="1" dirty="0">
                <a:cs typeface="Calibri"/>
              </a:rPr>
              <a:t>Extra:</a:t>
            </a:r>
            <a:r>
              <a:rPr lang="en-GB" sz="1650" dirty="0">
                <a:cs typeface="Calibri"/>
              </a:rPr>
              <a:t> Use temporal dependencies to distinguish different particle showers for files with overlapping showers</a:t>
            </a:r>
          </a:p>
          <a:p>
            <a:endParaRPr lang="en-GB" dirty="0">
              <a:cs typeface="Calibri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Luis Roma Barge, Mees Willem Bieling, Ngoc Quan Pham</a:t>
            </a:r>
            <a:endParaRPr lang="en-US">
              <a:ea typeface="+mn-lt"/>
              <a:cs typeface="+mn-lt"/>
            </a:endParaRPr>
          </a:p>
          <a:p>
            <a:r>
              <a:rPr lang="en-GB"/>
              <a:t>Group 3 - Final</a:t>
            </a:r>
            <a:r>
              <a:rPr lang="en-GB" dirty="0"/>
              <a:t> Solution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446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2DDBD-1ABE-459A-869F-CF2439E61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83D76-7DB8-44CD-9826-F0AB88CA6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0385" y="518711"/>
            <a:ext cx="5786756" cy="349969"/>
          </a:xfrm>
        </p:spPr>
        <p:txBody>
          <a:bodyPr/>
          <a:lstStyle/>
          <a:p>
            <a:r>
              <a:rPr lang="en-US" dirty="0"/>
              <a:t>Identifying </a:t>
            </a:r>
            <a:r>
              <a:rPr lang="en-US" dirty="0" err="1"/>
              <a:t>tracksters</a:t>
            </a:r>
            <a:r>
              <a:rPr lang="en-US" dirty="0"/>
              <a:t> and the points belonging to them</a:t>
            </a:r>
          </a:p>
          <a:p>
            <a:endParaRPr lang="LID4096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DE0523-61CD-4C11-8B13-E5B44DD6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Luis Roma Barge, Mees Willem Bieling, Ngoc Quan Pham</a:t>
            </a:r>
            <a:endParaRPr lang="en-GB">
              <a:ea typeface="+mn-lt"/>
              <a:cs typeface="+mn-lt"/>
            </a:endParaRPr>
          </a:p>
          <a:p>
            <a:r>
              <a:rPr lang="en-GB"/>
              <a:t>Group 3 - Final Solution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736343-025D-4CDB-813A-F369D1B61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2</a:t>
            </a:fld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1BBBE0D-E82E-48CD-A3E4-DD27532F9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140" y="868680"/>
            <a:ext cx="3122035" cy="335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19A12990-2126-4B8C-9B8B-4D0960B566B3}"/>
              </a:ext>
            </a:extLst>
          </p:cNvPr>
          <p:cNvSpPr/>
          <p:nvPr/>
        </p:nvSpPr>
        <p:spPr>
          <a:xfrm>
            <a:off x="4292661" y="2388870"/>
            <a:ext cx="868680" cy="3657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A1E02778-B561-496C-B6E3-23BB0BF41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626" y="868680"/>
            <a:ext cx="3122035" cy="335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761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151A2-0BD0-44D6-A4DB-94F901615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C412E-A36B-46B1-A360-620462285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334" y="1135364"/>
            <a:ext cx="2368866" cy="292245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Contains information about positions, energy, time, and layers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Intuitively, there are areas that are more </a:t>
            </a:r>
            <a:r>
              <a:rPr lang="en-US" b="1" dirty="0"/>
              <a:t>densely</a:t>
            </a:r>
            <a:r>
              <a:rPr lang="en-US" dirty="0"/>
              <a:t> populated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Some </a:t>
            </a:r>
            <a:r>
              <a:rPr lang="en-US" b="1" dirty="0"/>
              <a:t>pattern</a:t>
            </a:r>
            <a:r>
              <a:rPr lang="en-US" dirty="0"/>
              <a:t> </a:t>
            </a:r>
            <a:r>
              <a:rPr lang="en-US" b="1" dirty="0"/>
              <a:t>intuition</a:t>
            </a:r>
            <a:r>
              <a:rPr lang="en-US" dirty="0"/>
              <a:t> involving </a:t>
            </a:r>
            <a:r>
              <a:rPr lang="en-US" b="1" dirty="0"/>
              <a:t>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LID4096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59365-EB25-4592-83CD-3775B83FB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ea typeface="+mn-lt"/>
                <a:cs typeface="+mn-lt"/>
              </a:rPr>
              <a:t>Luis Roma Barge, Mees Willem Bieling, Ngoc Quan Pham</a:t>
            </a:r>
          </a:p>
          <a:p>
            <a:r>
              <a:rPr lang="en-GB">
                <a:ea typeface="+mn-lt"/>
                <a:cs typeface="+mn-lt"/>
              </a:rPr>
              <a:t>Group 3 - Final Solution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275EFF-6EFB-43AD-99CD-BD9F8F88B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3</a:t>
            </a:fld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385269-5865-40EC-A7A1-D61B180C7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460" y="165491"/>
            <a:ext cx="3746943" cy="3969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82FB2A3-74F1-4626-8F2B-E50C88D72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992" y="463101"/>
            <a:ext cx="1864468" cy="180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9E3090-0A9D-43B7-975D-D652DBE565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4990"/>
          <a:stretch/>
        </p:blipFill>
        <p:spPr>
          <a:xfrm>
            <a:off x="4050021" y="2429362"/>
            <a:ext cx="724567" cy="17060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6667613-FC2E-4D61-91A5-AC21576A7C2A}"/>
              </a:ext>
            </a:extLst>
          </p:cNvPr>
          <p:cNvSpPr/>
          <p:nvPr/>
        </p:nvSpPr>
        <p:spPr>
          <a:xfrm>
            <a:off x="4050021" y="2429362"/>
            <a:ext cx="724568" cy="170607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9EE3ADB-38AD-4FE6-B98B-1DEA74A3E48E}"/>
              </a:ext>
            </a:extLst>
          </p:cNvPr>
          <p:cNvSpPr/>
          <p:nvPr/>
        </p:nvSpPr>
        <p:spPr>
          <a:xfrm>
            <a:off x="4069080" y="1257300"/>
            <a:ext cx="381000" cy="37194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Parallelogram 12">
            <a:extLst>
              <a:ext uri="{FF2B5EF4-FFF2-40B4-BE49-F238E27FC236}">
                <a16:creationId xmlns:a16="http://schemas.microsoft.com/office/drawing/2014/main" id="{25737A84-4C2B-464B-87A1-6E05B3D882AD}"/>
              </a:ext>
            </a:extLst>
          </p:cNvPr>
          <p:cNvSpPr/>
          <p:nvPr/>
        </p:nvSpPr>
        <p:spPr>
          <a:xfrm>
            <a:off x="6050280" y="1135364"/>
            <a:ext cx="495300" cy="432964"/>
          </a:xfrm>
          <a:prstGeom prst="parallelogram">
            <a:avLst>
              <a:gd name="adj" fmla="val 80907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55C14CF4-7D1B-4DA7-9B9C-C0546C32F5D6}"/>
              </a:ext>
            </a:extLst>
          </p:cNvPr>
          <p:cNvSpPr/>
          <p:nvPr/>
        </p:nvSpPr>
        <p:spPr>
          <a:xfrm>
            <a:off x="7844365" y="1151260"/>
            <a:ext cx="624420" cy="339452"/>
          </a:xfrm>
          <a:prstGeom prst="parallelogram">
            <a:avLst>
              <a:gd name="adj" fmla="val 129629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A0B7165F-47E4-47A6-B24E-B06D89D40101}"/>
              </a:ext>
            </a:extLst>
          </p:cNvPr>
          <p:cNvSpPr/>
          <p:nvPr/>
        </p:nvSpPr>
        <p:spPr>
          <a:xfrm rot="9038327">
            <a:off x="6046096" y="2561966"/>
            <a:ext cx="503664" cy="1228520"/>
          </a:xfrm>
          <a:prstGeom prst="parallelogram">
            <a:avLst>
              <a:gd name="adj" fmla="val 75110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D5F3A18E-EAA6-4E07-B935-E844A37FA0F1}"/>
              </a:ext>
            </a:extLst>
          </p:cNvPr>
          <p:cNvSpPr/>
          <p:nvPr/>
        </p:nvSpPr>
        <p:spPr>
          <a:xfrm rot="9248597">
            <a:off x="7889502" y="2616323"/>
            <a:ext cx="503664" cy="1228520"/>
          </a:xfrm>
          <a:prstGeom prst="parallelogram">
            <a:avLst>
              <a:gd name="adj" fmla="val 83598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090623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2" grpId="0" animBg="1"/>
      <p:bldP spid="12" grpId="1" animBg="1"/>
      <p:bldP spid="13" grpId="0" animBg="1"/>
      <p:bldP spid="16" grpId="0" animBg="1"/>
      <p:bldP spid="16" grpId="1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idea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8824" y="879922"/>
            <a:ext cx="7556501" cy="2922458"/>
          </a:xfrm>
        </p:spPr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Focusing on </a:t>
            </a:r>
            <a:r>
              <a:rPr lang="en-GB" b="1" dirty="0">
                <a:cs typeface="Calibri"/>
              </a:rPr>
              <a:t>density-</a:t>
            </a:r>
            <a:r>
              <a:rPr lang="en-GB" dirty="0">
                <a:cs typeface="Calibri"/>
              </a:rPr>
              <a:t>&gt; DBSCAN algorithm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DBSCAN uses </a:t>
            </a:r>
            <a:r>
              <a:rPr lang="en-GB" b="1" dirty="0">
                <a:cs typeface="Calibri"/>
              </a:rPr>
              <a:t>core samples </a:t>
            </a:r>
            <a:r>
              <a:rPr lang="en-GB" dirty="0">
                <a:cs typeface="Calibri"/>
              </a:rPr>
              <a:t>to build the clusters around them -&gt; More </a:t>
            </a:r>
            <a:r>
              <a:rPr lang="en-GB" b="1" dirty="0">
                <a:cs typeface="Calibri"/>
              </a:rPr>
              <a:t>energetic points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HDBSCAN = DBSCAN + varying density clusters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Luis Roma Barge, Mees Willem Bieling, Ngoc Quan Pham</a:t>
            </a:r>
            <a:endParaRPr lang="en-US">
              <a:ea typeface="+mn-lt"/>
              <a:cs typeface="+mn-lt"/>
            </a:endParaRPr>
          </a:p>
          <a:p>
            <a:r>
              <a:rPr lang="en-GB"/>
              <a:t>Group 3 - Final Solution</a:t>
            </a:r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A6480A70-B367-46A1-B923-904AF57A09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220" y="2254658"/>
            <a:ext cx="2747833" cy="1992934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7168EFFD-DC86-4F9A-B35D-CAE3202851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141" y="2270643"/>
            <a:ext cx="2747834" cy="199293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EA3F14-317C-40DC-92AC-38CD24C194F7}"/>
              </a:ext>
            </a:extLst>
          </p:cNvPr>
          <p:cNvSpPr/>
          <p:nvPr/>
        </p:nvSpPr>
        <p:spPr>
          <a:xfrm>
            <a:off x="8183749" y="4098138"/>
            <a:ext cx="74974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err="1">
                <a:hlinkClick r:id="rId5"/>
              </a:rPr>
              <a:t>Source</a:t>
            </a:r>
            <a:endParaRPr lang="LID4096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2612AB-93E2-4F52-A4FD-6F587ED1A311}"/>
              </a:ext>
            </a:extLst>
          </p:cNvPr>
          <p:cNvSpPr/>
          <p:nvPr/>
        </p:nvSpPr>
        <p:spPr>
          <a:xfrm>
            <a:off x="2191537" y="2719328"/>
            <a:ext cx="944628" cy="98241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BAAC28-A560-4ED7-AF20-1984CA6DAB55}"/>
              </a:ext>
            </a:extLst>
          </p:cNvPr>
          <p:cNvSpPr/>
          <p:nvPr/>
        </p:nvSpPr>
        <p:spPr>
          <a:xfrm>
            <a:off x="5117365" y="2711771"/>
            <a:ext cx="944628" cy="98241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323E0B-0262-452B-8A55-19020B0D361A}"/>
              </a:ext>
            </a:extLst>
          </p:cNvPr>
          <p:cNvSpPr/>
          <p:nvPr/>
        </p:nvSpPr>
        <p:spPr>
          <a:xfrm>
            <a:off x="3007696" y="2977588"/>
            <a:ext cx="615609" cy="72415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93129B-D266-4560-AC5F-E10402F65260}"/>
              </a:ext>
            </a:extLst>
          </p:cNvPr>
          <p:cNvSpPr/>
          <p:nvPr/>
        </p:nvSpPr>
        <p:spPr>
          <a:xfrm>
            <a:off x="5947379" y="2977588"/>
            <a:ext cx="589447" cy="78072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13DC8CB7-5941-4271-9D8B-DF4EB887E7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444" y="3684586"/>
            <a:ext cx="556396" cy="556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167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09B37-BB09-4F29-9586-FF4E279C9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  <a:endParaRPr lang="LID4096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EAA108B-42CC-49FE-9719-32680A6334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7425" y="269550"/>
            <a:ext cx="6057900" cy="70485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192594-7BE6-49C3-B630-CBCC129A6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Luis Roma Barge, Mees Willem Bieling, Ngoc Quan Pham</a:t>
            </a:r>
            <a:endParaRPr lang="en-US">
              <a:ea typeface="+mn-lt"/>
              <a:cs typeface="+mn-lt"/>
            </a:endParaRPr>
          </a:p>
          <a:p>
            <a:r>
              <a:rPr lang="en-GB"/>
              <a:t>Group 3 - Final Solution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F6BC27-BE0B-47AD-B1F8-4B3DEFFC3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5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7C8ED3-166D-4A77-9C96-F28AF2EC12C2}"/>
              </a:ext>
            </a:extLst>
          </p:cNvPr>
          <p:cNvSpPr txBox="1"/>
          <p:nvPr/>
        </p:nvSpPr>
        <p:spPr>
          <a:xfrm>
            <a:off x="557214" y="1488734"/>
            <a:ext cx="5524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Clustered on density based on </a:t>
            </a:r>
            <a:r>
              <a:rPr lang="el-GR" dirty="0"/>
              <a:t>η</a:t>
            </a:r>
            <a:r>
              <a:rPr lang="en-US" dirty="0"/>
              <a:t> and </a:t>
            </a:r>
            <a:r>
              <a:rPr lang="es-ES" dirty="0"/>
              <a:t>ɸ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can fine-tune HDBSCAN with these parameters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min_cluster_size</a:t>
            </a:r>
            <a:r>
              <a:rPr lang="en-US" dirty="0"/>
              <a:t> and </a:t>
            </a:r>
            <a:r>
              <a:rPr lang="en-US" dirty="0" err="1"/>
              <a:t>min_samples</a:t>
            </a:r>
            <a:r>
              <a:rPr lang="en-US" dirty="0"/>
              <a:t> -&gt; # to consider a cluster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cluster_selection_epsilon</a:t>
            </a:r>
            <a:r>
              <a:rPr lang="en-US" dirty="0"/>
              <a:t> -&gt; minimum separation between clusters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893B72-5AE4-4ED4-9AD7-DF44A49F4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425" y="2423657"/>
            <a:ext cx="2041607" cy="17077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DFE890-B7CA-46F9-A84B-5868BE6D7F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1968" y="2357364"/>
            <a:ext cx="1936849" cy="17077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897322-F375-48F4-B62B-CA652B4C86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291" y="2943937"/>
            <a:ext cx="400418" cy="4004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4A3C86-DB32-4296-82F1-E573CD8589D7}"/>
              </a:ext>
            </a:extLst>
          </p:cNvPr>
          <p:cNvSpPr txBox="1"/>
          <p:nvPr/>
        </p:nvSpPr>
        <p:spPr>
          <a:xfrm>
            <a:off x="2990701" y="4174771"/>
            <a:ext cx="6575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ε</a:t>
            </a:r>
            <a:r>
              <a:rPr lang="en-US" dirty="0"/>
              <a:t>=0.02</a:t>
            </a:r>
            <a:endParaRPr lang="LID4096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725E71-EEF8-44E5-A429-A0D82F8BDD88}"/>
              </a:ext>
            </a:extLst>
          </p:cNvPr>
          <p:cNvSpPr txBox="1"/>
          <p:nvPr/>
        </p:nvSpPr>
        <p:spPr>
          <a:xfrm>
            <a:off x="5567533" y="4180388"/>
            <a:ext cx="7457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ε</a:t>
            </a:r>
            <a:r>
              <a:rPr lang="en-US" dirty="0"/>
              <a:t>=0.002</a:t>
            </a:r>
            <a:endParaRPr lang="LID4096" dirty="0"/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80AA6BA3-17FA-4627-8ADD-35A88C5372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443" y="3892307"/>
            <a:ext cx="345633" cy="3456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E9A7E87-A9EE-47E5-9E06-4B50AADE84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7425" y="1080672"/>
            <a:ext cx="4924425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767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3E417-4741-4E39-8034-A2CB748AF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317825"/>
            <a:ext cx="7556500" cy="539038"/>
          </a:xfrm>
        </p:spPr>
        <p:txBody>
          <a:bodyPr/>
          <a:lstStyle/>
          <a:p>
            <a:r>
              <a:rPr lang="en-US" dirty="0"/>
              <a:t>Results (I)</a:t>
            </a:r>
            <a:endParaRPr lang="LID4096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8C4801-AA9A-4043-98DF-41066432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Luis Roma Barge, Mees Willem Bieling, Ngoc Quan Pham</a:t>
            </a:r>
            <a:endParaRPr lang="en-US">
              <a:ea typeface="+mn-lt"/>
              <a:cs typeface="+mn-lt"/>
            </a:endParaRPr>
          </a:p>
          <a:p>
            <a:r>
              <a:rPr lang="en-GB"/>
              <a:t>Group 3 - Final Solution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16320-AD98-4241-9999-661FF7621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6</a:t>
            </a:fld>
            <a:endParaRPr lang="en-GB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4E8F78F-03A2-49FC-9C08-55E346829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316" y="-117280"/>
            <a:ext cx="4259625" cy="452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E5DF25FF-481F-4E62-9C47-0FF25BCFF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276" y="755420"/>
            <a:ext cx="3265588" cy="3272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231A4C4-83D3-481B-B066-292B90192F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52514" y="4069669"/>
            <a:ext cx="28003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137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9AF20-8772-4FEA-A357-DE9759C1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outliers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6EF312-FDC1-4F37-B77A-80947EF0B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KDTree</a:t>
            </a:r>
            <a:r>
              <a:rPr lang="en-US" dirty="0"/>
              <a:t> on the classified points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the not classified:</a:t>
            </a:r>
          </a:p>
          <a:p>
            <a:pPr marL="523875" lvl="2" indent="-342900"/>
            <a:r>
              <a:rPr lang="en-US" dirty="0"/>
              <a:t>Find the nearest point in the classified tree</a:t>
            </a:r>
          </a:p>
          <a:p>
            <a:pPr marL="523875" lvl="2" indent="-342900"/>
            <a:r>
              <a:rPr lang="en-US" dirty="0"/>
              <a:t>Take the cluster from that point</a:t>
            </a:r>
          </a:p>
          <a:p>
            <a:pPr marL="523875" lvl="2" indent="-342900"/>
            <a:r>
              <a:rPr lang="en-US" dirty="0"/>
              <a:t>Assign that cluster to the unclassified point</a:t>
            </a:r>
            <a:endParaRPr lang="LID4096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8003AC-18FE-4A94-9592-3A14A127E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Luis Roma Barge, Mees Willem Bieling, Ngoc Quan Pham</a:t>
            </a:r>
            <a:endParaRPr lang="en-US">
              <a:ea typeface="+mn-lt"/>
              <a:cs typeface="+mn-lt"/>
            </a:endParaRPr>
          </a:p>
          <a:p>
            <a:r>
              <a:rPr lang="en-GB"/>
              <a:t>Group 3 - Final Solution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A2F323-24C3-4FBA-A0F1-5B49AA8FF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9969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B11CB-E8EB-4A21-B1E7-1AEE45D88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483" y="312949"/>
            <a:ext cx="7556500" cy="539038"/>
          </a:xfrm>
        </p:spPr>
        <p:txBody>
          <a:bodyPr/>
          <a:lstStyle/>
          <a:p>
            <a:r>
              <a:rPr lang="en-US" dirty="0"/>
              <a:t>Results (II)</a:t>
            </a:r>
            <a:endParaRPr lang="LID4096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DF410E-502A-4135-A32A-F962B9679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Luis Roma Barge, Mees Willem Bieling, Ngoc Quan Pham</a:t>
            </a:r>
            <a:endParaRPr lang="en-US">
              <a:ea typeface="+mn-lt"/>
              <a:cs typeface="+mn-lt"/>
            </a:endParaRPr>
          </a:p>
          <a:p>
            <a:r>
              <a:rPr lang="en-GB"/>
              <a:t>Group 3 - Final Solution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A06511-C009-4101-AD51-73D25101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8</a:t>
            </a:fld>
            <a:endParaRPr lang="en-GB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F5936C3-7719-4894-8A1C-3823FE6FE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731" y="-171088"/>
            <a:ext cx="4259625" cy="452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04BDF6DF-B96A-41F8-A3C4-FD0DA6CA95F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64" y="587681"/>
            <a:ext cx="3462880" cy="347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E960E1-347B-4B16-91F2-2EE300C410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9213" y="4159816"/>
            <a:ext cx="28003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29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5B4F2-71BC-4F70-ABB1-81CD3ACF9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589" y="343468"/>
            <a:ext cx="7556500" cy="539038"/>
          </a:xfrm>
        </p:spPr>
        <p:txBody>
          <a:bodyPr/>
          <a:lstStyle/>
          <a:p>
            <a:r>
              <a:rPr lang="en-US" dirty="0"/>
              <a:t>Results (II)</a:t>
            </a:r>
            <a:endParaRPr lang="LID4096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E5F5D3-20BE-417F-B446-07EA67A7A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Luis Roma Barge, Mees Willem Bieling, Ngoc Quan Pham</a:t>
            </a:r>
            <a:endParaRPr lang="en-US">
              <a:ea typeface="+mn-lt"/>
              <a:cs typeface="+mn-lt"/>
            </a:endParaRPr>
          </a:p>
          <a:p>
            <a:r>
              <a:rPr lang="en-GB"/>
              <a:t>Group 3 - Final Solution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651F8-6A02-44A3-967D-EC0B6F5F7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9</a:t>
            </a:fld>
            <a:endParaRPr lang="en-GB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C9C1BB69-C094-4E54-89D9-9576912F9F4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572" y="-224668"/>
            <a:ext cx="4350839" cy="467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2888D986-CE97-4EBF-BB24-3CF9D4F4C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89" y="788230"/>
            <a:ext cx="3347762" cy="335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B4EC40-85D2-4F54-AA13-1E0617F76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9519" y="4117122"/>
            <a:ext cx="2356625" cy="29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852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TUe_PPT_V2">
      <a:dk1>
        <a:sysClr val="windowText" lastClr="000000"/>
      </a:dk1>
      <a:lt1>
        <a:sysClr val="window" lastClr="FFFFFF"/>
      </a:lt1>
      <a:dk2>
        <a:srgbClr val="C81919"/>
      </a:dk2>
      <a:lt2>
        <a:srgbClr val="101073"/>
      </a:lt2>
      <a:accent1>
        <a:srgbClr val="C81919"/>
      </a:accent1>
      <a:accent2>
        <a:srgbClr val="9E9EB1"/>
      </a:accent2>
      <a:accent3>
        <a:srgbClr val="0092B5"/>
      </a:accent3>
      <a:accent4>
        <a:srgbClr val="FF9A00"/>
      </a:accent4>
      <a:accent5>
        <a:srgbClr val="101073"/>
      </a:accent5>
      <a:accent6>
        <a:srgbClr val="CEDF00"/>
      </a:accent6>
      <a:hlink>
        <a:srgbClr val="0563C1"/>
      </a:hlink>
      <a:folHlink>
        <a:srgbClr val="954F72"/>
      </a:folHlink>
    </a:clrScheme>
    <a:fontScheme name="TUe_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Ue_16x9.potx" id="{9370F84E-7576-4FDA-B736-A09996DF8429}" vid="{ED81D3C9-A1FB-4E5B-AF38-E92F700A58F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A0153F1B984B4FA967CE15D2356A98" ma:contentTypeVersion="10" ma:contentTypeDescription="Create a new document." ma:contentTypeScope="" ma:versionID="8b28b12da9477ec895dfca1e717d5263">
  <xsd:schema xmlns:xsd="http://www.w3.org/2001/XMLSchema" xmlns:xs="http://www.w3.org/2001/XMLSchema" xmlns:p="http://schemas.microsoft.com/office/2006/metadata/properties" xmlns:ns3="d7afed23-79ab-4b8a-b5f8-f448de8b3362" xmlns:ns4="c0db0f64-7b63-41d5-82fc-43f2ee367079" targetNamespace="http://schemas.microsoft.com/office/2006/metadata/properties" ma:root="true" ma:fieldsID="85e48956e493b3346ee30e11a8159e07" ns3:_="" ns4:_="">
    <xsd:import namespace="d7afed23-79ab-4b8a-b5f8-f448de8b3362"/>
    <xsd:import namespace="c0db0f64-7b63-41d5-82fc-43f2ee36707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afed23-79ab-4b8a-b5f8-f448de8b33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db0f64-7b63-41d5-82fc-43f2ee36707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CB3811-0739-4E94-82E2-9ECA57D30A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56ACE2-F086-4566-B4C9-CA6553258E94}">
  <ds:schemaRefs>
    <ds:schemaRef ds:uri="c0db0f64-7b63-41d5-82fc-43f2ee367079"/>
    <ds:schemaRef ds:uri="d7afed23-79ab-4b8a-b5f8-f448de8b336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0BC088A-3CF6-4412-B997-0E72EF7727E4}">
  <ds:schemaRefs>
    <ds:schemaRef ds:uri="c0db0f64-7b63-41d5-82fc-43f2ee367079"/>
    <ds:schemaRef ds:uri="d7afed23-79ab-4b8a-b5f8-f448de8b336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Group_15_ppt</Template>
  <TotalTime>197</TotalTime>
  <Words>457</Words>
  <Application>Microsoft Office PowerPoint</Application>
  <PresentationFormat>On-screen Show (16:9)</PresentationFormat>
  <Paragraphs>67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9th CERN Patatrack Hackathon @TUE</vt:lpstr>
      <vt:lpstr>Goal</vt:lpstr>
      <vt:lpstr>Datasets</vt:lpstr>
      <vt:lpstr>Main idea</vt:lpstr>
      <vt:lpstr>Findings</vt:lpstr>
      <vt:lpstr>Results (I)</vt:lpstr>
      <vt:lpstr>Classifying outliers</vt:lpstr>
      <vt:lpstr>Results (II)</vt:lpstr>
      <vt:lpstr>Results (II)</vt:lpstr>
      <vt:lpstr>Future possible improvements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of a title at the top</dc:title>
  <dc:creator>Roma Barge, Luis</dc:creator>
  <cp:lastModifiedBy>Roma Barge, Luis</cp:lastModifiedBy>
  <cp:revision>2</cp:revision>
  <dcterms:created xsi:type="dcterms:W3CDTF">2021-07-14T07:16:25Z</dcterms:created>
  <dcterms:modified xsi:type="dcterms:W3CDTF">2021-07-14T10:33:51Z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0x01010076A0153F1B984B4FA967CE15D2356A98</vt:lpwstr>
  </property>
</Properties>
</file>