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37" r:id="rId2"/>
    <p:sldId id="318" r:id="rId3"/>
    <p:sldId id="319" r:id="rId4"/>
    <p:sldId id="320" r:id="rId5"/>
    <p:sldId id="321" r:id="rId6"/>
    <p:sldId id="322" r:id="rId7"/>
    <p:sldId id="323" r:id="rId8"/>
    <p:sldId id="340" r:id="rId9"/>
    <p:sldId id="338" r:id="rId10"/>
    <p:sldId id="325" r:id="rId11"/>
    <p:sldId id="329" r:id="rId12"/>
    <p:sldId id="330" r:id="rId13"/>
    <p:sldId id="332" r:id="rId14"/>
    <p:sldId id="333" r:id="rId15"/>
    <p:sldId id="334" r:id="rId16"/>
    <p:sldId id="336" r:id="rId17"/>
    <p:sldId id="310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e Kotte-Eriksen" initials="KK" lastIdx="28" clrIdx="0">
    <p:extLst>
      <p:ext uri="{19B8F6BF-5375-455C-9EA6-DF929625EA0E}">
        <p15:presenceInfo xmlns:p15="http://schemas.microsoft.com/office/powerpoint/2012/main" userId="S-1-5-21-1526224874-1540688658-1361462980-73333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E61"/>
    <a:srgbClr val="001E60"/>
    <a:srgbClr val="0E163E"/>
    <a:srgbClr val="95C6C8"/>
    <a:srgbClr val="2BCAD0"/>
    <a:srgbClr val="FFFFFF"/>
    <a:srgbClr val="63C5C9"/>
    <a:srgbClr val="63D9DF"/>
    <a:srgbClr val="11B4B9"/>
    <a:srgbClr val="0095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2638" autoAdjust="0"/>
  </p:normalViewPr>
  <p:slideViewPr>
    <p:cSldViewPr>
      <p:cViewPr varScale="1">
        <p:scale>
          <a:sx n="102" d="100"/>
          <a:sy n="102" d="100"/>
        </p:scale>
        <p:origin x="144" y="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13-Sep-21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iversity-and-inclusion.web.cern.ch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https://diversity-and-inclusion.web.cern.ch/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55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6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7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94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90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5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50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01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fr-FR" sz="1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31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01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19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We have an</a:t>
            </a:r>
            <a:r>
              <a:rPr lang="en-US" sz="1200" baseline="0" dirty="0" smtClean="0"/>
              <a:t> a</a:t>
            </a:r>
            <a:r>
              <a:rPr lang="en-US" sz="1200" dirty="0" smtClean="0"/>
              <a:t>dvisory role within</a:t>
            </a:r>
            <a:r>
              <a:rPr lang="en-US" sz="1200" baseline="0" dirty="0" smtClean="0"/>
              <a:t> the Organization</a:t>
            </a:r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26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605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62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Barriers: D&amp;I Reporting,</a:t>
            </a:r>
            <a:r>
              <a:rPr lang="en-US" sz="1200" b="0" baseline="0" dirty="0" smtClean="0"/>
              <a:t> bring the activists to the table</a:t>
            </a: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27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13-Sep-21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13-Sep-21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13-Sep-21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13-Sep-21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13-Sep-21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504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91B3A32-BAB3-0443-8E17-6C835E3534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23854"/>
            <a:ext cx="12234407" cy="6881854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13-Sep-21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13-Sep-21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13-Sep-21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13-Sep-21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13-Sep-21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13-Sep-21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117FE32-0FAB-0C48-8BE8-6E909429915C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www.linkedin.com/groups/4702467" TargetMode="Externa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medical-service.web.cern.ch/" TargetMode="External"/><Relationship Id="rId13" Type="http://schemas.openxmlformats.org/officeDocument/2006/relationships/hyperlink" Target="https://diversity-and-inclusion.web.cern.ch/contact-0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hr-dep.web.cern.ch/social/social-affairs-service" TargetMode="External"/><Relationship Id="rId12" Type="http://schemas.openxmlformats.org/officeDocument/2006/relationships/hyperlink" Target="http://staff-association.web.cern.ch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hr-dep.web.cern.ch/content/anti-harassment-policy" TargetMode="External"/><Relationship Id="rId11" Type="http://schemas.openxmlformats.org/officeDocument/2006/relationships/hyperlink" Target="https://diversity-and-inclusion.web.cern.ch/disability-network" TargetMode="External"/><Relationship Id="rId5" Type="http://schemas.openxmlformats.org/officeDocument/2006/relationships/hyperlink" Target="https://hr-dep.web.cern.ch/content/hr-key-contacts" TargetMode="External"/><Relationship Id="rId10" Type="http://schemas.openxmlformats.org/officeDocument/2006/relationships/hyperlink" Target="https://diversity-and-inclusion.web.cern.ch/lgbtq-network" TargetMode="External"/><Relationship Id="rId4" Type="http://schemas.openxmlformats.org/officeDocument/2006/relationships/hyperlink" Target="https://ombuds.web.cern.ch/" TargetMode="External"/><Relationship Id="rId9" Type="http://schemas.openxmlformats.org/officeDocument/2006/relationships/hyperlink" Target="https://hse.cern/content/psychologist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5" y="3429000"/>
            <a:ext cx="11376026" cy="164920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Diversity &amp; Inclusion Programme</a:t>
            </a:r>
            <a:br>
              <a:rPr lang="en-US" dirty="0" smtClean="0"/>
            </a:br>
            <a:r>
              <a:rPr lang="en-US" sz="2800" b="0" smtClean="0"/>
              <a:t>Induction 2021</a:t>
            </a:r>
            <a:endParaRPr lang="en-US" sz="6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6381328"/>
            <a:ext cx="11520043" cy="288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						diversity-and-inclusion.web.cern.ch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3666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0" y="1891307"/>
            <a:ext cx="5668582" cy="4129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85009" y="275828"/>
            <a:ext cx="8151300" cy="611688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The Diversity Roundtable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Content Placeholder 24"/>
          <p:cNvSpPr>
            <a:spLocks noGrp="1"/>
          </p:cNvSpPr>
          <p:nvPr>
            <p:ph sz="half" idx="1"/>
          </p:nvPr>
        </p:nvSpPr>
        <p:spPr>
          <a:xfrm>
            <a:off x="6459006" y="2846005"/>
            <a:ext cx="5151603" cy="3056595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US" sz="2000" b="0" dirty="0" smtClean="0">
                <a:solidFill>
                  <a:srgbClr val="001B58"/>
                </a:solidFill>
              </a:rPr>
              <a:t>Diversity Roundtable Recommendations </a:t>
            </a:r>
            <a:r>
              <a:rPr lang="en-US" sz="2000" dirty="0" smtClean="0">
                <a:solidFill>
                  <a:srgbClr val="001B58"/>
                </a:solidFill>
              </a:rPr>
              <a:t>“wholeheartedly” approved by the </a:t>
            </a:r>
            <a:r>
              <a:rPr lang="en-US" sz="2000" dirty="0">
                <a:solidFill>
                  <a:srgbClr val="001B58"/>
                </a:solidFill>
              </a:rPr>
              <a:t/>
            </a:r>
            <a:br>
              <a:rPr lang="en-US" sz="2000" dirty="0">
                <a:solidFill>
                  <a:srgbClr val="001B58"/>
                </a:solidFill>
              </a:rPr>
            </a:br>
            <a:r>
              <a:rPr lang="en-US" sz="2000" dirty="0" smtClean="0">
                <a:solidFill>
                  <a:srgbClr val="001B58"/>
                </a:solidFill>
              </a:rPr>
              <a:t>DG 2020</a:t>
            </a:r>
            <a:endParaRPr lang="en-US" sz="2000" dirty="0">
              <a:solidFill>
                <a:srgbClr val="001B58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Making CERN’s Science Gateway accessible and inclusive.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Gender-inclusive language for Staff Rules and Regulations.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b="0" dirty="0" smtClean="0">
                <a:solidFill>
                  <a:srgbClr val="001B58"/>
                </a:solidFill>
              </a:rPr>
              <a:t>Extension of Fellow’s employment contract following maternity leave.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58428"/>
            <a:ext cx="5668582" cy="1588921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21852" r="6656" b="14815"/>
          <a:stretch/>
        </p:blipFill>
        <p:spPr>
          <a:xfrm>
            <a:off x="768710" y="1177362"/>
            <a:ext cx="4533900" cy="27192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307" y="4056718"/>
            <a:ext cx="48245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ATLAS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, ALICE, CMS,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LHCb</a:t>
            </a:r>
            <a:endParaRPr lang="fr-CH" sz="16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LGBTQ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Women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in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Technology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Disability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Network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TH Diversity 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&amp; </a:t>
            </a:r>
            <a:r>
              <a:rPr lang="fr-CH" sz="1600" dirty="0" err="1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gender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representative</a:t>
            </a:r>
            <a:endParaRPr lang="fr-CH" sz="16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International Relations taskforce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Staff </a:t>
            </a: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Association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CH" sz="1600" dirty="0" err="1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Chaired</a:t>
            </a:r>
            <a:r>
              <a:rPr lang="fr-CH" sz="1600" dirty="0" smtClean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600" dirty="0">
                <a:solidFill>
                  <a:schemeClr val="bg1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by D&amp;I Programme </a:t>
            </a:r>
            <a:endParaRPr lang="fr-CH" sz="1000" dirty="0">
              <a:solidFill>
                <a:schemeClr val="bg1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0481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67610" y="382685"/>
            <a:ext cx="7661639" cy="886075"/>
          </a:xfrm>
        </p:spPr>
        <p:txBody>
          <a:bodyPr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Disability inclusion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133724" y="1961965"/>
            <a:ext cx="58416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Short-term internship for STEM students with disabilities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77740" y="3389656"/>
            <a:ext cx="504056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“This was an excellent experience. We have benefited not only from a smart and very productive student but also from integrating a co-worker with special needs into the team. It was a good change for the team (even though they might not have noticed) and definitely a good challenge for me.”</a:t>
            </a:r>
            <a:br>
              <a:rPr lang="en-GB" sz="1600" i="1" dirty="0">
                <a:solidFill>
                  <a:schemeClr val="bg1"/>
                </a:solidFill>
              </a:rPr>
            </a:br>
            <a:endParaRPr lang="en-GB" sz="1600" i="1" dirty="0">
              <a:solidFill>
                <a:schemeClr val="bg1"/>
              </a:solidFill>
            </a:endParaRP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- Supervisor, Experimental Physics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1370153"/>
            <a:ext cx="3087253" cy="439141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926037" y="2114100"/>
            <a:ext cx="207689" cy="207689"/>
          </a:xfrm>
          <a:prstGeom prst="ellipse">
            <a:avLst/>
          </a:prstGeom>
          <a:solidFill>
            <a:srgbClr val="E73775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7328" y="25010"/>
            <a:ext cx="792089" cy="792089"/>
          </a:xfrm>
          <a:prstGeom prst="ellipse">
            <a:avLst/>
          </a:prstGeom>
          <a:solidFill>
            <a:srgbClr val="E737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-96688" y="314856"/>
            <a:ext cx="1088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Inclusion</a:t>
            </a:r>
          </a:p>
        </p:txBody>
      </p:sp>
    </p:spTree>
    <p:extLst>
      <p:ext uri="{BB962C8B-B14F-4D97-AF65-F5344CB8AC3E}">
        <p14:creationId xmlns:p14="http://schemas.microsoft.com/office/powerpoint/2010/main" val="58439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368" y="368461"/>
            <a:ext cx="4752528" cy="5735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159898" y="677282"/>
            <a:ext cx="6941559" cy="1065743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Visible, tangible change</a:t>
            </a:r>
          </a:p>
        </p:txBody>
      </p:sp>
      <p:sp>
        <p:nvSpPr>
          <p:cNvPr id="9" name="Rectangle 8"/>
          <p:cNvSpPr/>
          <p:nvPr/>
        </p:nvSpPr>
        <p:spPr>
          <a:xfrm>
            <a:off x="6384033" y="2325194"/>
            <a:ext cx="59741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NEW official CERN lanyard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Moving, vibrant, merging particles reflecting diversity &amp; inclusion at CERN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Available in building 55.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2202762"/>
            <a:ext cx="2268494" cy="22646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31" y="623049"/>
            <a:ext cx="1437292" cy="5276816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226835" y="3185947"/>
            <a:ext cx="169571" cy="169571"/>
          </a:xfrm>
          <a:prstGeom prst="ellipse">
            <a:avLst/>
          </a:prstGeom>
          <a:solidFill>
            <a:srgbClr val="F2E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226059" y="2476003"/>
            <a:ext cx="170347" cy="170347"/>
          </a:xfrm>
          <a:prstGeom prst="ellipse">
            <a:avLst/>
          </a:prstGeom>
          <a:solidFill>
            <a:srgbClr val="E73775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231505" y="4297879"/>
            <a:ext cx="169571" cy="169571"/>
          </a:xfrm>
          <a:prstGeom prst="ellipse">
            <a:avLst/>
          </a:prstGeom>
          <a:solidFill>
            <a:srgbClr val="61C4D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7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65180" y="488470"/>
            <a:ext cx="7661639" cy="1065742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Spouse / partner support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75188" y="2250380"/>
            <a:ext cx="77453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Spouse Welcome brochure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*</a:t>
            </a:r>
            <a:r>
              <a:rPr lang="en-US" dirty="0" smtClean="0">
                <a:solidFill>
                  <a:schemeClr val="bg1"/>
                </a:solidFill>
              </a:rPr>
              <a:t>Staff, Fellows, Administrative, Technical and Doctoral students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International Dual Career Network (IDCN)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780199" y="3597514"/>
            <a:ext cx="337658" cy="337658"/>
          </a:xfrm>
          <a:prstGeom prst="ellipse">
            <a:avLst/>
          </a:prstGeom>
          <a:solidFill>
            <a:srgbClr val="F2E514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778113" y="2348880"/>
            <a:ext cx="339202" cy="339202"/>
          </a:xfrm>
          <a:prstGeom prst="ellipse">
            <a:avLst/>
          </a:prstGeom>
          <a:solidFill>
            <a:srgbClr val="E73775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61C4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>
            <a:off x="10416480" y="4580528"/>
            <a:ext cx="288032" cy="220202"/>
          </a:xfrm>
          <a:prstGeom prst="rightArrow">
            <a:avLst/>
          </a:prstGeom>
          <a:solidFill>
            <a:srgbClr val="D1EAEA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9375" y="318203"/>
            <a:ext cx="10360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Partner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support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7461218" y="5962758"/>
            <a:ext cx="47307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https://diversity-and-inclusion.web.cern.ch/spousesupport</a:t>
            </a:r>
          </a:p>
        </p:txBody>
      </p:sp>
    </p:spTree>
    <p:extLst>
      <p:ext uri="{BB962C8B-B14F-4D97-AF65-F5344CB8AC3E}">
        <p14:creationId xmlns:p14="http://schemas.microsoft.com/office/powerpoint/2010/main" val="192484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61C4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8" name="TextShape 1"/>
          <p:cNvSpPr txBox="1"/>
          <p:nvPr/>
        </p:nvSpPr>
        <p:spPr>
          <a:xfrm>
            <a:off x="639475" y="37080"/>
            <a:ext cx="10966680" cy="777240"/>
          </a:xfrm>
          <a:prstGeom prst="rect">
            <a:avLst/>
          </a:prstGeom>
          <a:noFill/>
          <a:ln w="12600">
            <a:noFill/>
          </a:ln>
        </p:spPr>
        <p:txBody>
          <a:bodyPr lIns="22860" rIns="228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300" b="1" spc="-1" dirty="0">
                <a:solidFill>
                  <a:srgbClr val="FFFFFF"/>
                </a:solidFill>
              </a:rPr>
              <a:t>What you can expect from IDCN </a:t>
            </a:r>
            <a:endParaRPr lang="en-US" sz="3300" spc="-1" dirty="0">
              <a:solidFill>
                <a:srgbClr val="000000"/>
              </a:solidFill>
            </a:endParaRPr>
          </a:p>
        </p:txBody>
      </p:sp>
      <p:sp>
        <p:nvSpPr>
          <p:cNvPr id="329" name="TextShape 2"/>
          <p:cNvSpPr txBox="1"/>
          <p:nvPr/>
        </p:nvSpPr>
        <p:spPr>
          <a:xfrm>
            <a:off x="604712" y="1160508"/>
            <a:ext cx="5178420" cy="395162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>
            <a:normAutofit/>
          </a:bodyPr>
          <a:lstStyle/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An ally in your professional Swiss journey.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Help decoding Swiss job market and culture.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Enhance your visibility to top employers in the region.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FFFFFF"/>
                </a:solidFill>
              </a:rPr>
              <a:t> To be in contact with other spouses  in your same situation. </a:t>
            </a:r>
            <a:endParaRPr lang="en-GB" sz="2400" spc="-1" dirty="0" smtClean="0">
              <a:solidFill>
                <a:srgbClr val="000000"/>
              </a:solidFill>
            </a:endParaRPr>
          </a:p>
          <a:p>
            <a:pPr marL="343080" indent="-342900">
              <a:spcBef>
                <a:spcPts val="200"/>
              </a:spcBef>
              <a:buClr>
                <a:srgbClr val="FFFFFF"/>
              </a:buClr>
              <a:buFont typeface="Wingdings" panose="05000000000000000000" pitchFamily="2" charset="2"/>
              <a:buChar char="ü"/>
            </a:pPr>
            <a:r>
              <a:rPr lang="en-GB" sz="2400" b="1" spc="-1" dirty="0" smtClean="0">
                <a:solidFill>
                  <a:srgbClr val="E9FFF9"/>
                </a:solidFill>
              </a:rPr>
              <a:t> Opportunity to volunteer. </a:t>
            </a:r>
            <a:endParaRPr lang="en-GB" sz="2400" spc="-1" dirty="0">
              <a:solidFill>
                <a:srgbClr val="000000"/>
              </a:solidFill>
            </a:endParaRPr>
          </a:p>
        </p:txBody>
      </p:sp>
      <p:sp>
        <p:nvSpPr>
          <p:cNvPr id="330" name="CustomShape 3"/>
          <p:cNvSpPr/>
          <p:nvPr/>
        </p:nvSpPr>
        <p:spPr>
          <a:xfrm>
            <a:off x="6905455" y="2780928"/>
            <a:ext cx="4069080" cy="251071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171540" indent="-171360">
              <a:spcBef>
                <a:spcPts val="501"/>
              </a:spcBef>
              <a:buClr>
                <a:srgbClr val="FFFFFF"/>
              </a:buClr>
              <a:buFont typeface="Wingdings" charset="2"/>
              <a:buChar char=""/>
            </a:pPr>
            <a:r>
              <a:rPr lang="en-GB" sz="2400" b="1" spc="-1" dirty="0" smtClean="0">
                <a:solidFill>
                  <a:srgbClr val="FFFFFF"/>
                </a:solidFill>
                <a:ea typeface="MS PGothic"/>
              </a:rPr>
              <a:t> Find a job for you.</a:t>
            </a:r>
            <a:endParaRPr lang="en-GB" sz="2400" spc="-1" dirty="0" smtClean="0"/>
          </a:p>
          <a:p>
            <a:pPr marL="171540" indent="-171360">
              <a:spcBef>
                <a:spcPts val="501"/>
              </a:spcBef>
              <a:buClr>
                <a:srgbClr val="FFFFFF"/>
              </a:buClr>
              <a:buFont typeface="Wingdings" charset="2"/>
              <a:buChar char=""/>
            </a:pPr>
            <a:r>
              <a:rPr lang="en-GB" sz="2400" b="1" spc="-1" dirty="0" smtClean="0">
                <a:solidFill>
                  <a:srgbClr val="FFFFFF"/>
                </a:solidFill>
                <a:ea typeface="MS PGothic"/>
              </a:rPr>
              <a:t> Do networking for you. </a:t>
            </a:r>
            <a:endParaRPr lang="en-GB" sz="2400" spc="-1" dirty="0" smtClean="0"/>
          </a:p>
          <a:p>
            <a:pPr>
              <a:spcBef>
                <a:spcPts val="501"/>
              </a:spcBef>
            </a:pPr>
            <a:endParaRPr lang="en-GB" sz="2400" spc="-1" dirty="0" smtClean="0"/>
          </a:p>
          <a:p>
            <a:pPr>
              <a:spcBef>
                <a:spcPts val="501"/>
              </a:spcBef>
            </a:pPr>
            <a:endParaRPr lang="en-GB" sz="2400" spc="-1" dirty="0" smtClean="0"/>
          </a:p>
          <a:p>
            <a:pPr>
              <a:spcBef>
                <a:spcPts val="501"/>
              </a:spcBef>
            </a:pPr>
            <a:endParaRPr lang="en-GB" sz="2400" spc="-1" dirty="0"/>
          </a:p>
        </p:txBody>
      </p:sp>
      <p:pic>
        <p:nvPicPr>
          <p:cNvPr id="331" name="Picture 2_3" descr="C:\Users\noemi\AppData\Local\Microsoft\Windows\INetCache\IE\0316LJPX\primary-ok[1].png"/>
          <p:cNvPicPr/>
          <p:nvPr/>
        </p:nvPicPr>
        <p:blipFill>
          <a:blip r:embed="rId2"/>
          <a:stretch/>
        </p:blipFill>
        <p:spPr>
          <a:xfrm>
            <a:off x="2142655" y="5029200"/>
            <a:ext cx="1198080" cy="970560"/>
          </a:xfrm>
          <a:prstGeom prst="rect">
            <a:avLst/>
          </a:prstGeom>
          <a:ln>
            <a:noFill/>
          </a:ln>
        </p:spPr>
      </p:pic>
      <p:pic>
        <p:nvPicPr>
          <p:cNvPr id="332" name="Picture 2_4" descr="C:\Users\noemi\AppData\Local\Microsoft\Windows\INetCache\IE\7LAST9Z1\OK-2[1].png"/>
          <p:cNvPicPr/>
          <p:nvPr/>
        </p:nvPicPr>
        <p:blipFill>
          <a:blip r:embed="rId3"/>
          <a:stretch/>
        </p:blipFill>
        <p:spPr>
          <a:xfrm>
            <a:off x="8324215" y="4780440"/>
            <a:ext cx="989460" cy="893520"/>
          </a:xfrm>
          <a:prstGeom prst="rect">
            <a:avLst/>
          </a:prstGeom>
          <a:ln>
            <a:noFill/>
          </a:ln>
        </p:spPr>
      </p:pic>
      <p:pic>
        <p:nvPicPr>
          <p:cNvPr id="333" name="Picture 2_5"/>
          <p:cNvPicPr/>
          <p:nvPr/>
        </p:nvPicPr>
        <p:blipFill>
          <a:blip r:embed="rId4"/>
          <a:stretch/>
        </p:blipFill>
        <p:spPr>
          <a:xfrm>
            <a:off x="9226195" y="6097320"/>
            <a:ext cx="2975940" cy="731520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9375" y="318203"/>
            <a:ext cx="10360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Partner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support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68710" y="6212498"/>
            <a:ext cx="6405825" cy="501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51"/>
              </a:spcBef>
            </a:pPr>
            <a:r>
              <a:rPr lang="en-US" sz="1400" b="1" spc="-1" dirty="0" smtClean="0">
                <a:solidFill>
                  <a:srgbClr val="0E6E6D"/>
                </a:solidFill>
                <a:ea typeface="Arial"/>
              </a:rPr>
              <a:t>Website:</a:t>
            </a:r>
            <a:r>
              <a:rPr lang="en-US" sz="1400" spc="-1" dirty="0" smtClean="0">
                <a:solidFill>
                  <a:srgbClr val="000000"/>
                </a:solidFill>
                <a:ea typeface="Arial"/>
              </a:rPr>
              <a:t> </a:t>
            </a:r>
            <a:r>
              <a:rPr lang="en-US" sz="1400" b="1" spc="-1" dirty="0" smtClean="0">
                <a:solidFill>
                  <a:schemeClr val="bg1"/>
                </a:solidFill>
                <a:ea typeface="Arial"/>
              </a:rPr>
              <a:t>www.idcn.info</a:t>
            </a:r>
            <a:endParaRPr lang="en-US" sz="1400" spc="-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ts val="451"/>
              </a:spcBef>
            </a:pPr>
            <a:r>
              <a:rPr lang="en-US" sz="1400" b="1" spc="-1" dirty="0" smtClean="0">
                <a:solidFill>
                  <a:srgbClr val="0E6E6D"/>
                </a:solidFill>
                <a:ea typeface="Arial"/>
              </a:rPr>
              <a:t>LinkedIn:</a:t>
            </a:r>
            <a:r>
              <a:rPr lang="en-US" sz="1400" spc="-1" dirty="0" smtClean="0">
                <a:solidFill>
                  <a:srgbClr val="000000"/>
                </a:solidFill>
                <a:ea typeface="Arial"/>
              </a:rPr>
              <a:t> </a:t>
            </a:r>
            <a:r>
              <a:rPr lang="en-US" sz="1400" b="1" spc="-1" dirty="0" smtClean="0">
                <a:solidFill>
                  <a:schemeClr val="bg1"/>
                </a:solidFill>
                <a:ea typeface="Arial"/>
                <a:hlinkClick r:id="rId5"/>
              </a:rPr>
              <a:t>IDCN </a:t>
            </a:r>
            <a:r>
              <a:rPr lang="en-US" sz="1400" b="1" spc="-1" dirty="0">
                <a:solidFill>
                  <a:schemeClr val="bg1"/>
                </a:solidFill>
                <a:ea typeface="Arial"/>
                <a:hlinkClick r:id="rId5"/>
              </a:rPr>
              <a:t>Lake Geneva Region</a:t>
            </a:r>
            <a:endParaRPr lang="en-US" sz="1400" spc="-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6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E16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1055440" y="333589"/>
            <a:ext cx="10585176" cy="1065743"/>
          </a:xfrm>
        </p:spPr>
        <p:txBody>
          <a:bodyPr/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Anti-Harassment Support Structures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013491" y="1124744"/>
          <a:ext cx="8292469" cy="4987833"/>
        </p:xfrm>
        <a:graphic>
          <a:graphicData uri="http://schemas.openxmlformats.org/drawingml/2006/table">
            <a:tbl>
              <a:tblPr firstRow="1" bandRow="1"/>
              <a:tblGrid>
                <a:gridCol w="1999703">
                  <a:extLst>
                    <a:ext uri="{9D8B030D-6E8A-4147-A177-3AD203B41FA5}">
                      <a16:colId xmlns:a16="http://schemas.microsoft.com/office/drawing/2014/main" val="3707068966"/>
                    </a:ext>
                  </a:extLst>
                </a:gridCol>
                <a:gridCol w="2084313">
                  <a:extLst>
                    <a:ext uri="{9D8B030D-6E8A-4147-A177-3AD203B41FA5}">
                      <a16:colId xmlns:a16="http://schemas.microsoft.com/office/drawing/2014/main" val="2040217264"/>
                    </a:ext>
                  </a:extLst>
                </a:gridCol>
                <a:gridCol w="839947">
                  <a:extLst>
                    <a:ext uri="{9D8B030D-6E8A-4147-A177-3AD203B41FA5}">
                      <a16:colId xmlns:a16="http://schemas.microsoft.com/office/drawing/2014/main" val="1673834183"/>
                    </a:ext>
                  </a:extLst>
                </a:gridCol>
                <a:gridCol w="832171">
                  <a:extLst>
                    <a:ext uri="{9D8B030D-6E8A-4147-A177-3AD203B41FA5}">
                      <a16:colId xmlns:a16="http://schemas.microsoft.com/office/drawing/2014/main" val="1188756652"/>
                    </a:ext>
                  </a:extLst>
                </a:gridCol>
                <a:gridCol w="816615">
                  <a:extLst>
                    <a:ext uri="{9D8B030D-6E8A-4147-A177-3AD203B41FA5}">
                      <a16:colId xmlns:a16="http://schemas.microsoft.com/office/drawing/2014/main" val="3096775349"/>
                    </a:ext>
                  </a:extLst>
                </a:gridCol>
                <a:gridCol w="1719720">
                  <a:extLst>
                    <a:ext uri="{9D8B030D-6E8A-4147-A177-3AD203B41FA5}">
                      <a16:colId xmlns:a16="http://schemas.microsoft.com/office/drawing/2014/main" val="3686783621"/>
                    </a:ext>
                  </a:extLst>
                </a:gridCol>
              </a:tblGrid>
              <a:tr h="735875">
                <a:tc>
                  <a:txBody>
                    <a:bodyPr/>
                    <a:lstStyle/>
                    <a:p>
                      <a:pPr marL="0" marR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Handling </a:t>
                      </a:r>
                      <a:r>
                        <a:rPr lang="fr-CH" sz="1100" b="1" kern="12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100" b="1" kern="12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concern</a:t>
                      </a: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fr-CH" sz="1100" b="1" u="sng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full </a:t>
                      </a:r>
                      <a:r>
                        <a:rPr lang="fr-CH" sz="1100" b="1" u="sng" kern="12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confidentiality</a:t>
                      </a:r>
                      <a:endParaRPr lang="en-GB" sz="1100" b="1" u="sng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Contact Information </a:t>
                      </a:r>
                      <a:endParaRPr lang="en-GB" sz="11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Building</a:t>
                      </a:r>
                      <a:r>
                        <a:rPr lang="fr-CH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fr-CH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floor</a:t>
                      </a:r>
                      <a:r>
                        <a:rPr lang="fr-CH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-o</a:t>
                      </a:r>
                      <a:r>
                        <a:rPr lang="fr-CH" sz="11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ffice location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Listening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Mediation 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Advice </a:t>
                      </a:r>
                      <a:b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&amp;/or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Guidance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Receipt of formal</a:t>
                      </a:r>
                      <a:r>
                        <a:rPr lang="en-US" sz="11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complaint;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Investigation;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Disciplinary action 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78036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Ombud’s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Office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ombuds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@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cern.ch 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500-1-04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051880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Social Affairs Service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social.affairs@cern.ch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33-1-38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22199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Medical Service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medical.service@cern.ch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57-1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721330"/>
                  </a:ext>
                </a:extLst>
              </a:tr>
              <a:tr h="6749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 </a:t>
                      </a:r>
                      <a:r>
                        <a:rPr lang="en-GB" sz="11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Adviser</a:t>
                      </a:r>
                      <a:r>
                        <a:rPr lang="en-GB" sz="1100" b="1" baseline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(Staff</a:t>
                      </a:r>
                      <a:r>
                        <a:rPr lang="en-GB" sz="11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or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 Coordinator (Fellows, Trainees, Students)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b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cern.ch/hr/hr-key-contacts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5-1 </a:t>
                      </a:r>
                      <a:r>
                        <a:rPr lang="en-GB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en-GB" sz="1100" b="1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5-2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2E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944068"/>
                  </a:ext>
                </a:extLst>
              </a:tr>
              <a:tr h="552995">
                <a:tc>
                  <a:txBody>
                    <a:bodyPr/>
                    <a:lstStyle/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Staff Association </a:t>
                      </a:r>
                    </a:p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staff.association@cern.ch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64-R-010</a:t>
                      </a:r>
                      <a:endParaRPr lang="en-GB" sz="11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957497"/>
                  </a:ext>
                </a:extLst>
              </a:tr>
              <a:tr h="634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Department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Head, or Head,</a:t>
                      </a:r>
                      <a:r>
                        <a:rPr lang="fr-CH" sz="11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GB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uman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Resources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fr-CH" sz="11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name</a:t>
                      </a:r>
                      <a:r>
                        <a:rPr lang="fr-CH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)@cern.ch, or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hr-dept.head@cern.ch</a:t>
                      </a: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2300" b="1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502442"/>
                  </a:ext>
                </a:extLst>
              </a:tr>
              <a:tr h="634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Harassment Investigation Panel (HIP)</a:t>
                      </a:r>
                    </a:p>
                  </a:txBody>
                  <a:tcPr marL="65315" marR="65315" marT="32657" marB="32657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 Chairperson</a:t>
                      </a:r>
                      <a:endParaRPr lang="en-US" sz="1100" b="1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HIP.Chair@cern.ch</a:t>
                      </a:r>
                      <a:r>
                        <a:rPr lang="en-US" sz="9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1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2300" b="1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5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3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2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15" marR="65315" marT="32657" marB="326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872240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902770" y="6102971"/>
            <a:ext cx="1844796" cy="497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Staff, Fellows, Trainees,</a:t>
            </a:r>
          </a:p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Students*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5573" y="6168981"/>
            <a:ext cx="287287" cy="365124"/>
          </a:xfrm>
          <a:prstGeom prst="rect">
            <a:avLst/>
          </a:prstGeom>
          <a:solidFill>
            <a:srgbClr val="00D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87">
              <a:latin typeface="PT serif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28331" y="6149651"/>
            <a:ext cx="183498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members of personnel (incl. Users)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34151" y="6172663"/>
            <a:ext cx="287287" cy="365124"/>
          </a:xfrm>
          <a:prstGeom prst="rect">
            <a:avLst/>
          </a:prstGeom>
          <a:solidFill>
            <a:srgbClr val="FF2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87">
              <a:latin typeface="PT serif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48600" y="6183832"/>
            <a:ext cx="2857357" cy="37830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*Students: TECH, ADMIN, DOCT, Short-Term</a:t>
            </a:r>
          </a:p>
          <a:p>
            <a:pPr algn="r"/>
            <a:r>
              <a:rPr lang="en-US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Internship </a:t>
            </a:r>
            <a:r>
              <a:rPr lang="en-US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coordinated by CERN HR</a:t>
            </a:r>
            <a:endParaRPr lang="en-GB" sz="929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328" y="25010"/>
            <a:ext cx="955718" cy="955718"/>
          </a:xfrm>
          <a:prstGeom prst="ellipse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-33019" y="260648"/>
            <a:ext cx="10884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Anti-Harassment</a:t>
            </a:r>
          </a:p>
        </p:txBody>
      </p:sp>
    </p:spTree>
    <p:extLst>
      <p:ext uri="{BB962C8B-B14F-4D97-AF65-F5344CB8AC3E}">
        <p14:creationId xmlns:p14="http://schemas.microsoft.com/office/powerpoint/2010/main" val="21551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2140" y="379860"/>
            <a:ext cx="9424340" cy="814500"/>
          </a:xfrm>
        </p:spPr>
        <p:txBody>
          <a:bodyPr/>
          <a:lstStyle/>
          <a:p>
            <a:pPr algn="ctr"/>
            <a:r>
              <a:rPr lang="en-GB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Additional Resources</a:t>
            </a:r>
            <a:endParaRPr lang="en-GB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5" name="Oval 5"/>
          <p:cNvSpPr/>
          <p:nvPr/>
        </p:nvSpPr>
        <p:spPr bwMode="auto">
          <a:xfrm>
            <a:off x="7428783" y="2629872"/>
            <a:ext cx="1944254" cy="1944254"/>
          </a:xfrm>
          <a:prstGeom prst="ellipse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16" name="Oval 7"/>
          <p:cNvSpPr/>
          <p:nvPr/>
        </p:nvSpPr>
        <p:spPr bwMode="auto">
          <a:xfrm>
            <a:off x="8993991" y="1309311"/>
            <a:ext cx="1834272" cy="1834272"/>
          </a:xfrm>
          <a:prstGeom prst="ellipse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Mission/ Scientific Contribution</a:t>
            </a:r>
            <a:endParaRPr lang="en-GB" sz="1600"/>
          </a:p>
        </p:txBody>
      </p:sp>
      <p:sp>
        <p:nvSpPr>
          <p:cNvPr id="17" name="Oval 8"/>
          <p:cNvSpPr>
            <a:spLocks noChangeAspect="1"/>
          </p:cNvSpPr>
          <p:nvPr/>
        </p:nvSpPr>
        <p:spPr bwMode="auto">
          <a:xfrm>
            <a:off x="9607129" y="3184134"/>
            <a:ext cx="1420217" cy="1420217"/>
          </a:xfrm>
          <a:prstGeom prst="ellipse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Other</a:t>
            </a:r>
            <a:endParaRPr lang="en-GB" sz="1600"/>
          </a:p>
        </p:txBody>
      </p:sp>
      <p:sp>
        <p:nvSpPr>
          <p:cNvPr id="18" name="Oval 9"/>
          <p:cNvSpPr>
            <a:spLocks noChangeAspect="1"/>
          </p:cNvSpPr>
          <p:nvPr/>
        </p:nvSpPr>
        <p:spPr bwMode="auto">
          <a:xfrm>
            <a:off x="9037325" y="4399577"/>
            <a:ext cx="1002506" cy="1002506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Colleagues</a:t>
            </a:r>
            <a:endParaRPr lang="en-GB" sz="700"/>
          </a:p>
        </p:txBody>
      </p:sp>
      <p:sp>
        <p:nvSpPr>
          <p:cNvPr id="19" name="Oval 10"/>
          <p:cNvSpPr>
            <a:spLocks noChangeAspect="1"/>
          </p:cNvSpPr>
          <p:nvPr/>
        </p:nvSpPr>
        <p:spPr bwMode="auto">
          <a:xfrm>
            <a:off x="7936874" y="4662273"/>
            <a:ext cx="1002506" cy="1002506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The work itself</a:t>
            </a:r>
            <a:endParaRPr lang="en-GB" sz="700"/>
          </a:p>
        </p:txBody>
      </p:sp>
      <p:sp>
        <p:nvSpPr>
          <p:cNvPr id="20" name="Oval 14"/>
          <p:cNvSpPr>
            <a:spLocks noChangeAspect="1"/>
          </p:cNvSpPr>
          <p:nvPr/>
        </p:nvSpPr>
        <p:spPr bwMode="auto">
          <a:xfrm>
            <a:off x="6751971" y="4327758"/>
            <a:ext cx="949343" cy="949343"/>
          </a:xfrm>
          <a:prstGeom prst="ellips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Challenges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1" name="Oval 15"/>
          <p:cNvSpPr>
            <a:spLocks noChangeAspect="1"/>
          </p:cNvSpPr>
          <p:nvPr/>
        </p:nvSpPr>
        <p:spPr bwMode="auto">
          <a:xfrm>
            <a:off x="6406736" y="3288830"/>
            <a:ext cx="949343" cy="949343"/>
          </a:xfrm>
          <a:prstGeom prst="ellipse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Tech- nologies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2" name="Oval 16"/>
          <p:cNvSpPr>
            <a:spLocks noChangeAspect="1"/>
          </p:cNvSpPr>
          <p:nvPr/>
        </p:nvSpPr>
        <p:spPr bwMode="auto">
          <a:xfrm>
            <a:off x="6705250" y="2092654"/>
            <a:ext cx="949343" cy="949343"/>
          </a:xfrm>
          <a:prstGeom prst="ellipse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 dirty="0">
                <a:solidFill>
                  <a:sysClr val="windowText" lastClr="000000"/>
                </a:solidFill>
              </a:rPr>
              <a:t>Benefits and Remuneration</a:t>
            </a:r>
            <a:endParaRPr lang="en-GB" sz="700" dirty="0">
              <a:solidFill>
                <a:sysClr val="windowText" lastClr="000000"/>
              </a:solidFill>
            </a:endParaRPr>
          </a:p>
        </p:txBody>
      </p:sp>
      <p:sp>
        <p:nvSpPr>
          <p:cNvPr id="23" name="Oval 17"/>
          <p:cNvSpPr>
            <a:spLocks noChangeAspect="1"/>
          </p:cNvSpPr>
          <p:nvPr/>
        </p:nvSpPr>
        <p:spPr bwMode="auto">
          <a:xfrm>
            <a:off x="7883850" y="1566050"/>
            <a:ext cx="949343" cy="949343"/>
          </a:xfrm>
          <a:prstGeom prst="ellipse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Pride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6413" y="1276009"/>
            <a:ext cx="6096000" cy="46519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0E163E"/>
                </a:solidFill>
                <a:latin typeface="PT Sans"/>
                <a:hlinkClick r:id="rId4"/>
              </a:rPr>
              <a:t>Ombuds</a:t>
            </a:r>
            <a:r>
              <a:rPr lang="en-GB" sz="2000" dirty="0">
                <a:solidFill>
                  <a:srgbClr val="0E163E"/>
                </a:solidFill>
                <a:latin typeface="PT Sans"/>
                <a:hlinkClick r:id="rId4"/>
              </a:rPr>
              <a:t> Office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5"/>
              </a:rPr>
              <a:t>HR Key Contacts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6"/>
              </a:rPr>
              <a:t>Anti-Harassment Policy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7"/>
              </a:rPr>
              <a:t>Social Affairs Service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8"/>
              </a:rPr>
              <a:t>Medical Service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9"/>
              </a:rPr>
              <a:t>Psychologist</a:t>
            </a:r>
            <a:r>
              <a:rPr lang="en-GB" sz="2000" dirty="0">
                <a:solidFill>
                  <a:srgbClr val="0E163E"/>
                </a:solidFill>
                <a:latin typeface="PT Sans"/>
              </a:rPr>
              <a:t> 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10"/>
              </a:rPr>
              <a:t>LGBTQ CERN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11"/>
              </a:rPr>
              <a:t>Disability Network</a:t>
            </a:r>
            <a:endParaRPr lang="en-GB" sz="2000" dirty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163E"/>
                </a:solidFill>
                <a:latin typeface="PT Sans"/>
                <a:hlinkClick r:id="rId12"/>
              </a:rPr>
              <a:t>Staff </a:t>
            </a:r>
            <a:r>
              <a:rPr lang="en-GB" sz="2000" dirty="0" smtClean="0">
                <a:solidFill>
                  <a:srgbClr val="0E163E"/>
                </a:solidFill>
                <a:latin typeface="PT Sans"/>
                <a:hlinkClick r:id="rId12"/>
              </a:rPr>
              <a:t>Association</a:t>
            </a:r>
            <a:endParaRPr lang="en-GB" sz="2000" dirty="0" smtClean="0">
              <a:solidFill>
                <a:srgbClr val="0E163E"/>
              </a:solidFill>
              <a:latin typeface="PT San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E163E"/>
                </a:solidFill>
                <a:latin typeface="PT Sans"/>
                <a:hlinkClick r:id="rId13"/>
              </a:rPr>
              <a:t>D&amp;I Newsletter</a:t>
            </a:r>
            <a:endParaRPr lang="en-GB" sz="2000" dirty="0" smtClean="0">
              <a:solidFill>
                <a:srgbClr val="0E163E"/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32416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368" y="3429000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Thank you!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7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487522" y="1503995"/>
            <a:ext cx="3929847" cy="3929847"/>
          </a:xfrm>
          <a:prstGeom prst="ellipse">
            <a:avLst/>
          </a:prstGeom>
          <a:solidFill>
            <a:srgbClr val="54BCBE">
              <a:alpha val="80000"/>
            </a:srgbClr>
          </a:solidFill>
          <a:ln>
            <a:noFill/>
          </a:ln>
          <a:effectLst>
            <a:glow rad="101600">
              <a:srgbClr val="49A4A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481390" y="1728526"/>
            <a:ext cx="3315375" cy="3668073"/>
          </a:xfrm>
          <a:prstGeom prst="rect">
            <a:avLst/>
          </a:prstGeom>
          <a:solidFill>
            <a:srgbClr val="8AA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78057"/>
          </a:xfrm>
        </p:spPr>
        <p:txBody>
          <a:bodyPr>
            <a:noAutofit/>
          </a:bodyPr>
          <a:lstStyle/>
          <a:p>
            <a:pPr algn="ctr"/>
            <a:r>
              <a:rPr lang="fr-CH" sz="4800" dirty="0">
                <a:solidFill>
                  <a:schemeClr val="bg1"/>
                </a:solidFill>
              </a:rPr>
              <a:t>CERN </a:t>
            </a:r>
            <a:r>
              <a:rPr lang="fr-CH" sz="4800" dirty="0" err="1">
                <a:solidFill>
                  <a:schemeClr val="bg1"/>
                </a:solidFill>
              </a:rPr>
              <a:t>Core</a:t>
            </a:r>
            <a:r>
              <a:rPr lang="fr-CH" sz="4800" dirty="0">
                <a:solidFill>
                  <a:schemeClr val="bg1"/>
                </a:solidFill>
              </a:rPr>
              <a:t> Value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22725" y="2087381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Diversity &amp; Inclusion at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 is based on the three principles of </a:t>
            </a:r>
            <a:r>
              <a:rPr lang="en-GB" dirty="0" smtClean="0">
                <a:solidFill>
                  <a:schemeClr val="bg1"/>
                </a:solidFill>
              </a:rPr>
              <a:t>: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appreciating differences,  fostering equality, 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promoting collaboration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CERN's Diversity value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1" y="1787643"/>
            <a:ext cx="5163723" cy="364619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404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263352" y="333589"/>
            <a:ext cx="11665296" cy="1065743"/>
          </a:xfrm>
        </p:spPr>
        <p:txBody>
          <a:bodyPr>
            <a:noAutofit/>
          </a:bodyPr>
          <a:lstStyle/>
          <a:p>
            <a:pPr algn="ctr"/>
            <a:r>
              <a:rPr lang="en-GB" sz="4267" dirty="0">
                <a:solidFill>
                  <a:schemeClr val="bg1"/>
                </a:solidFill>
              </a:rPr>
              <a:t>Diversity = No.1 </a:t>
            </a:r>
            <a:br>
              <a:rPr lang="en-GB" sz="4267" dirty="0">
                <a:solidFill>
                  <a:schemeClr val="bg1"/>
                </a:solidFill>
              </a:rPr>
            </a:br>
            <a:r>
              <a:rPr lang="en-GB" sz="4267" dirty="0">
                <a:solidFill>
                  <a:schemeClr val="bg1"/>
                </a:solidFill>
              </a:rPr>
              <a:t>most appreciated workplace attribute</a:t>
            </a:r>
          </a:p>
        </p:txBody>
      </p:sp>
      <p:graphicFrame>
        <p:nvGraphicFramePr>
          <p:cNvPr id="18" name="Table 6"/>
          <p:cNvGraphicFramePr>
            <a:graphicFrameLocks noGrp="1"/>
          </p:cNvGraphicFramePr>
          <p:nvPr>
            <p:extLst/>
          </p:nvPr>
        </p:nvGraphicFramePr>
        <p:xfrm>
          <a:off x="418846" y="3289787"/>
          <a:ext cx="1937754" cy="24319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endPos="65000" dist="50800" dir="5400000" sy="-100000" algn="bl" rotWithShape="0"/>
                </a:effectLst>
              </a:tblPr>
              <a:tblGrid>
                <a:gridCol w="1571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Diversity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256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Mission/Scientific Contribution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251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Other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187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Colleagues and Collaboration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The work itself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131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Work environment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83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Challenges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78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Technologies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63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Benefits and Remuneration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57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Pride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692379" y="5919445"/>
            <a:ext cx="2410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CERN Staff </a:t>
            </a:r>
            <a:r>
              <a:rPr lang="en-US" sz="1600" i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Survey 2019</a:t>
            </a:r>
            <a:endParaRPr lang="en-US" sz="1400" i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Oval 5"/>
          <p:cNvSpPr/>
          <p:nvPr/>
        </p:nvSpPr>
        <p:spPr bwMode="auto">
          <a:xfrm>
            <a:off x="5439333" y="3007650"/>
            <a:ext cx="1944255" cy="1944255"/>
          </a:xfrm>
          <a:prstGeom prst="ellipse">
            <a:avLst/>
          </a:prstGeom>
          <a:solidFill>
            <a:srgbClr val="F693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21" name="Oval 7"/>
          <p:cNvSpPr/>
          <p:nvPr/>
        </p:nvSpPr>
        <p:spPr bwMode="auto">
          <a:xfrm>
            <a:off x="7004540" y="1687088"/>
            <a:ext cx="1834272" cy="1834272"/>
          </a:xfrm>
          <a:prstGeom prst="ellipse">
            <a:avLst/>
          </a:prstGeom>
          <a:solidFill>
            <a:srgbClr val="0070C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defRPr/>
            </a:pPr>
            <a:r>
              <a:rPr lang="en-US" sz="1467" dirty="0"/>
              <a:t>Mission/ Scientific Contribution</a:t>
            </a:r>
            <a:endParaRPr lang="en-GB" sz="1467" dirty="0"/>
          </a:p>
        </p:txBody>
      </p:sp>
      <p:sp>
        <p:nvSpPr>
          <p:cNvPr id="22" name="Oval 8"/>
          <p:cNvSpPr>
            <a:spLocks noChangeAspect="1"/>
          </p:cNvSpPr>
          <p:nvPr/>
        </p:nvSpPr>
        <p:spPr bwMode="auto">
          <a:xfrm>
            <a:off x="7617680" y="3561913"/>
            <a:ext cx="1420217" cy="1420217"/>
          </a:xfrm>
          <a:prstGeom prst="ellipse">
            <a:avLst/>
          </a:prstGeom>
          <a:solidFill>
            <a:srgbClr val="00B0F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dirty="0"/>
              <a:t>Other</a:t>
            </a:r>
            <a:endParaRPr lang="en-GB" sz="1600" dirty="0"/>
          </a:p>
        </p:txBody>
      </p:sp>
      <p:sp>
        <p:nvSpPr>
          <p:cNvPr id="23" name="Oval 9"/>
          <p:cNvSpPr>
            <a:spLocks noChangeAspect="1"/>
          </p:cNvSpPr>
          <p:nvPr/>
        </p:nvSpPr>
        <p:spPr bwMode="auto">
          <a:xfrm>
            <a:off x="7047873" y="4777353"/>
            <a:ext cx="1002507" cy="1002507"/>
          </a:xfrm>
          <a:prstGeom prst="ellipse">
            <a:avLst/>
          </a:prstGeom>
          <a:solidFill>
            <a:srgbClr val="00B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Colleagues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4" name="Oval 10"/>
          <p:cNvSpPr>
            <a:spLocks noChangeAspect="1"/>
          </p:cNvSpPr>
          <p:nvPr/>
        </p:nvSpPr>
        <p:spPr bwMode="auto">
          <a:xfrm>
            <a:off x="5947423" y="5040049"/>
            <a:ext cx="1002507" cy="1002507"/>
          </a:xfrm>
          <a:prstGeom prst="ellipse">
            <a:avLst/>
          </a:prstGeom>
          <a:solidFill>
            <a:srgbClr val="92D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The work </a:t>
            </a:r>
          </a:p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itself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5" name="Oval 14"/>
          <p:cNvSpPr>
            <a:spLocks noChangeAspect="1"/>
          </p:cNvSpPr>
          <p:nvPr/>
        </p:nvSpPr>
        <p:spPr bwMode="auto">
          <a:xfrm>
            <a:off x="4715800" y="4772413"/>
            <a:ext cx="996064" cy="949343"/>
          </a:xfrm>
          <a:prstGeom prst="ellipse">
            <a:avLst/>
          </a:prstGeom>
          <a:solidFill>
            <a:srgbClr val="FFFF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Challenges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6" name="Oval 15"/>
          <p:cNvSpPr>
            <a:spLocks noChangeAspect="1"/>
          </p:cNvSpPr>
          <p:nvPr/>
        </p:nvSpPr>
        <p:spPr bwMode="auto">
          <a:xfrm>
            <a:off x="4417286" y="3666609"/>
            <a:ext cx="949343" cy="949343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Technologies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7" name="Oval 16"/>
          <p:cNvSpPr>
            <a:spLocks noChangeAspect="1"/>
          </p:cNvSpPr>
          <p:nvPr/>
        </p:nvSpPr>
        <p:spPr bwMode="auto">
          <a:xfrm>
            <a:off x="4715801" y="2470433"/>
            <a:ext cx="949343" cy="949343"/>
          </a:xfrm>
          <a:prstGeom prst="ellipse">
            <a:avLst/>
          </a:prstGeom>
          <a:solidFill>
            <a:srgbClr val="E73775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Benefits and 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Remuneration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8" name="Oval 17"/>
          <p:cNvSpPr>
            <a:spLocks noChangeAspect="1"/>
          </p:cNvSpPr>
          <p:nvPr/>
        </p:nvSpPr>
        <p:spPr bwMode="auto">
          <a:xfrm>
            <a:off x="5894401" y="1943829"/>
            <a:ext cx="949343" cy="949343"/>
          </a:xfrm>
          <a:prstGeom prst="ellipse">
            <a:avLst/>
          </a:prstGeom>
          <a:solidFill>
            <a:srgbClr val="E73775">
              <a:alpha val="9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051" dirty="0">
                <a:solidFill>
                  <a:schemeClr val="bg1"/>
                </a:solidFill>
              </a:rPr>
              <a:t>Pride</a:t>
            </a:r>
            <a:endParaRPr lang="en-GB" sz="105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53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/>
          <p:cNvSpPr/>
          <p:nvPr/>
        </p:nvSpPr>
        <p:spPr>
          <a:xfrm>
            <a:off x="4349086" y="5053867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4349086" y="4111451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335879" y="3171089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4335879" y="2280504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41840" y="1332445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5360" y="2700649"/>
            <a:ext cx="360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 sz="2200"/>
            </a:pP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History of </a:t>
            </a:r>
            <a:endParaRPr lang="en-US" sz="36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  <a:sym typeface="Marker Felt"/>
            </a:endParaRPr>
          </a:p>
          <a:p>
            <a:pPr algn="ctr">
              <a:defRPr sz="2200"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D&amp;I </a:t>
            </a: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at CERN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+mj-lt"/>
              <a:ea typeface="Marker Felt"/>
              <a:cs typeface="Marker Felt"/>
              <a:sym typeface="Marker Fe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29919" y="355952"/>
            <a:ext cx="1061562" cy="1039429"/>
            <a:chOff x="-6475689" y="95079"/>
            <a:chExt cx="1208031" cy="1180800"/>
          </a:xfrm>
        </p:grpSpPr>
        <p:sp>
          <p:nvSpPr>
            <p:cNvPr id="57" name="Oval 56"/>
            <p:cNvSpPr/>
            <p:nvPr/>
          </p:nvSpPr>
          <p:spPr>
            <a:xfrm>
              <a:off x="-6448458" y="95079"/>
              <a:ext cx="1180800" cy="1180800"/>
            </a:xfrm>
            <a:prstGeom prst="ellipse">
              <a:avLst/>
            </a:prstGeom>
            <a:solidFill>
              <a:srgbClr val="00DDD2"/>
            </a:solidFill>
            <a:ln w="76200">
              <a:solidFill>
                <a:srgbClr val="01626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ln w="0"/>
                <a:solidFill>
                  <a:srgbClr val="01A4A2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-6475689" y="469348"/>
              <a:ext cx="1194365" cy="45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1983</a:t>
              </a:r>
              <a:endPara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/>
          <a:srcRect l="10465" r="15948"/>
          <a:stretch/>
        </p:blipFill>
        <p:spPr>
          <a:xfrm>
            <a:off x="5639026" y="502354"/>
            <a:ext cx="2454552" cy="119846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4317210" y="1645562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/>
          <a:srcRect b="67966"/>
          <a:stretch/>
        </p:blipFill>
        <p:spPr>
          <a:xfrm>
            <a:off x="5639026" y="1600515"/>
            <a:ext cx="2644382" cy="750726"/>
          </a:xfrm>
          <a:prstGeom prst="rect">
            <a:avLst/>
          </a:prstGeom>
          <a:ln w="9525">
            <a:solidFill>
              <a:srgbClr val="001B58"/>
            </a:solidFill>
          </a:ln>
        </p:spPr>
      </p:pic>
      <p:sp>
        <p:nvSpPr>
          <p:cNvPr id="72" name="Rectangle 2"/>
          <p:cNvSpPr>
            <a:spLocks noChangeArrowheads="1"/>
          </p:cNvSpPr>
          <p:nvPr/>
        </p:nvSpPr>
        <p:spPr bwMode="auto">
          <a:xfrm>
            <a:off x="5609044" y="2550500"/>
            <a:ext cx="6490072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an Equal Opportunity Office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First E.O and non discrimination statement published</a:t>
            </a:r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5609044" y="3516494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 smtClean="0">
                <a:solidFill>
                  <a:schemeClr val="bg1"/>
                </a:solidFill>
                <a:cs typeface="Calibri" pitchFamily="34" charset="0"/>
              </a:rPr>
              <a:t>Introduction of Code </a:t>
            </a: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of Conduct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5539279" y="4223050"/>
            <a:ext cx="552362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the Ombuds role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Professionalization of the Harassment resolution process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Diversity Office and Policy created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17206" y="263693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1996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208" y="352745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26367" y="4469050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17207" y="5399878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5553273" y="5407969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 smtClean="0">
                <a:solidFill>
                  <a:schemeClr val="bg1"/>
                </a:solidFill>
                <a:cs typeface="Calibri" pitchFamily="34" charset="0"/>
              </a:rPr>
              <a:t>Diversity &amp; Inclusion Programme</a:t>
            </a:r>
            <a:endParaRPr lang="en-US" sz="1400" dirty="0">
              <a:solidFill>
                <a:schemeClr val="bg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487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2141" y="379861"/>
            <a:ext cx="9424340" cy="1065743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bg1"/>
                </a:solidFill>
                <a:sym typeface="Wingdings" panose="05000000000000000000" pitchFamily="2" charset="2"/>
              </a:rPr>
              <a:t>T</a:t>
            </a:r>
            <a:r>
              <a:rPr lang="en-GB" sz="4000" dirty="0">
                <a:solidFill>
                  <a:schemeClr val="bg1"/>
                </a:solidFill>
              </a:rPr>
              <a:t>he D&amp;I Team</a:t>
            </a:r>
          </a:p>
        </p:txBody>
      </p:sp>
      <p:sp>
        <p:nvSpPr>
          <p:cNvPr id="9" name="Rectangle 8"/>
          <p:cNvSpPr/>
          <p:nvPr/>
        </p:nvSpPr>
        <p:spPr>
          <a:xfrm>
            <a:off x="332075" y="4289046"/>
            <a:ext cx="30963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Louise Carvalho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D&amp;I Programme Leader (50%)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Legal Adviser (50%)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09474" y="4293117"/>
            <a:ext cx="26114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D&amp;I </a:t>
            </a:r>
            <a:r>
              <a:rPr lang="en-US" sz="1600" dirty="0">
                <a:solidFill>
                  <a:schemeClr val="bg1"/>
                </a:solidFill>
              </a:rPr>
              <a:t>Analyst (100%)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1" y="2182885"/>
            <a:ext cx="4730195" cy="18438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89" y="1861957"/>
            <a:ext cx="2182980" cy="22770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4223792" y="26369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Under</a:t>
            </a:r>
          </a:p>
          <a:p>
            <a:r>
              <a:rPr lang="fr-CH" dirty="0" smtClean="0">
                <a:solidFill>
                  <a:schemeClr val="bg1"/>
                </a:solidFill>
              </a:rPr>
              <a:t>Recruitment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16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19536" y="2132856"/>
            <a:ext cx="87129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tabLst>
                <a:tab pos="268281" algn="l"/>
              </a:tabLst>
              <a:defRPr/>
            </a:pPr>
            <a:r>
              <a:rPr lang="en-US" sz="3200" dirty="0">
                <a:solidFill>
                  <a:schemeClr val="bg1"/>
                </a:solidFill>
              </a:rPr>
              <a:t>The Diversity &amp; Inclusion Programme aims to </a:t>
            </a:r>
          </a:p>
          <a:p>
            <a:pPr algn="ctr">
              <a:spcBef>
                <a:spcPts val="1200"/>
              </a:spcBef>
              <a:tabLst>
                <a:tab pos="268281" algn="l"/>
              </a:tabLst>
              <a:defRPr/>
            </a:pPr>
            <a:r>
              <a:rPr lang="en-GB" sz="3200" dirty="0">
                <a:solidFill>
                  <a:srgbClr val="E73775"/>
                </a:solidFill>
              </a:rPr>
              <a:t>enable</a:t>
            </a:r>
            <a:r>
              <a:rPr lang="en-GB" sz="3200" dirty="0">
                <a:solidFill>
                  <a:schemeClr val="bg1"/>
                </a:solidFill>
              </a:rPr>
              <a:t>, </a:t>
            </a:r>
            <a:r>
              <a:rPr lang="en-GB" sz="3200" dirty="0">
                <a:solidFill>
                  <a:srgbClr val="F2E514"/>
                </a:solidFill>
              </a:rPr>
              <a:t>inspire</a:t>
            </a:r>
            <a:r>
              <a:rPr lang="en-GB" sz="3200" dirty="0">
                <a:solidFill>
                  <a:schemeClr val="bg1"/>
                </a:solidFill>
              </a:rPr>
              <a:t> and </a:t>
            </a:r>
            <a:r>
              <a:rPr lang="en-GB" sz="3200" dirty="0">
                <a:solidFill>
                  <a:srgbClr val="54BCBE"/>
                </a:solidFill>
              </a:rPr>
              <a:t>motivate</a:t>
            </a:r>
            <a:r>
              <a:rPr lang="en-GB" sz="3200" dirty="0">
                <a:solidFill>
                  <a:schemeClr val="bg1"/>
                </a:solidFill>
              </a:rPr>
              <a:t> our </a:t>
            </a:r>
            <a:r>
              <a:rPr lang="en-GB" sz="3200" b="1" dirty="0">
                <a:solidFill>
                  <a:schemeClr val="bg1"/>
                </a:solidFill>
              </a:rPr>
              <a:t>diverse</a:t>
            </a:r>
            <a:r>
              <a:rPr lang="en-GB" sz="3200" dirty="0">
                <a:solidFill>
                  <a:schemeClr val="bg1"/>
                </a:solidFill>
              </a:rPr>
              <a:t> personnel to create an </a:t>
            </a:r>
            <a:r>
              <a:rPr lang="en-GB" sz="3200" b="1" dirty="0">
                <a:solidFill>
                  <a:schemeClr val="bg1"/>
                </a:solidFill>
              </a:rPr>
              <a:t>inclusive</a:t>
            </a:r>
            <a:r>
              <a:rPr lang="en-GB" sz="3200" dirty="0">
                <a:solidFill>
                  <a:schemeClr val="bg1"/>
                </a:solidFill>
              </a:rPr>
              <a:t> and </a:t>
            </a:r>
            <a:r>
              <a:rPr lang="en-GB" sz="3200" b="1" dirty="0">
                <a:solidFill>
                  <a:schemeClr val="bg1"/>
                </a:solidFill>
              </a:rPr>
              <a:t>collaborative</a:t>
            </a:r>
            <a:r>
              <a:rPr lang="en-GB" sz="3200" dirty="0">
                <a:solidFill>
                  <a:schemeClr val="bg1"/>
                </a:solidFill>
              </a:rPr>
              <a:t> work culture.</a:t>
            </a:r>
          </a:p>
          <a:p>
            <a:pPr algn="ctr"/>
            <a:endParaRPr 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3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79376" y="221629"/>
            <a:ext cx="11161240" cy="1065742"/>
          </a:xfrm>
        </p:spPr>
        <p:txBody>
          <a:bodyPr/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The Diversity &amp; Inclusion Programme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87214" y="1472719"/>
            <a:ext cx="55446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25 by ’25 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Diversity Roundtable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Inclusive workplace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Spouse / Partner </a:t>
            </a:r>
            <a:r>
              <a:rPr lang="en-US" sz="3200" dirty="0" smtClean="0">
                <a:solidFill>
                  <a:schemeClr val="bg1"/>
                </a:solidFill>
              </a:rPr>
              <a:t>support</a:t>
            </a:r>
          </a:p>
          <a:p>
            <a:r>
              <a:rPr lang="en-US" sz="3200" dirty="0">
                <a:solidFill>
                  <a:schemeClr val="bg1"/>
                </a:solidFill>
              </a:rPr>
              <a:t>	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08" y="2349509"/>
            <a:ext cx="4603664" cy="306271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372373" y="1659990"/>
            <a:ext cx="279324" cy="279324"/>
          </a:xfrm>
          <a:prstGeom prst="ellipse">
            <a:avLst/>
          </a:prstGeom>
          <a:solidFill>
            <a:srgbClr val="F2E51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392407" y="2598941"/>
            <a:ext cx="279324" cy="279324"/>
          </a:xfrm>
          <a:prstGeom prst="ellipse">
            <a:avLst/>
          </a:prstGeom>
          <a:solidFill>
            <a:srgbClr val="E737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393856" y="3596484"/>
            <a:ext cx="279324" cy="279324"/>
          </a:xfrm>
          <a:prstGeom prst="ellipse">
            <a:avLst/>
          </a:prstGeom>
          <a:solidFill>
            <a:srgbClr val="54BC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372373" y="4535435"/>
            <a:ext cx="279324" cy="279324"/>
          </a:xfrm>
          <a:prstGeom prst="ellipse">
            <a:avLst/>
          </a:prstGeom>
          <a:solidFill>
            <a:srgbClr val="0033A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1E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-96688" y="133601"/>
            <a:ext cx="11634976" cy="886075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Trends &amp; </a:t>
            </a:r>
            <a:r>
              <a:rPr lang="en-GB" sz="4000" dirty="0" smtClean="0">
                <a:solidFill>
                  <a:schemeClr val="bg1"/>
                </a:solidFill>
              </a:rPr>
              <a:t>Challenges</a:t>
            </a:r>
            <a:endParaRPr lang="en-GB" sz="4800" b="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9264352" y="3973132"/>
            <a:ext cx="2808312" cy="1832132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</a:t>
            </a:r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selecting</a:t>
            </a:r>
            <a:r>
              <a:rPr lang="fr-CH" dirty="0" smtClean="0"/>
              <a:t> me, but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b="1" dirty="0" err="1" smtClean="0"/>
              <a:t>husband</a:t>
            </a:r>
            <a:r>
              <a:rPr lang="fr-CH" dirty="0" smtClean="0"/>
              <a:t> </a:t>
            </a:r>
            <a:r>
              <a:rPr lang="fr-CH" dirty="0" err="1" smtClean="0"/>
              <a:t>won’t</a:t>
            </a:r>
            <a:r>
              <a:rPr lang="fr-CH" dirty="0" smtClean="0"/>
              <a:t> move </a:t>
            </a:r>
            <a:r>
              <a:rPr lang="fr-CH" dirty="0" err="1" smtClean="0"/>
              <a:t>here</a:t>
            </a:r>
            <a:r>
              <a:rPr lang="fr-CH" dirty="0" smtClean="0"/>
              <a:t> </a:t>
            </a:r>
            <a:r>
              <a:rPr lang="fr-CH" dirty="0" err="1" smtClean="0"/>
              <a:t>without</a:t>
            </a:r>
            <a:r>
              <a:rPr lang="fr-CH" dirty="0" smtClean="0"/>
              <a:t> a job » </a:t>
            </a:r>
            <a:endParaRPr lang="en-GB" dirty="0"/>
          </a:p>
        </p:txBody>
      </p:sp>
      <p:sp>
        <p:nvSpPr>
          <p:cNvPr id="11" name="Oval Callout 10"/>
          <p:cNvSpPr/>
          <p:nvPr/>
        </p:nvSpPr>
        <p:spPr>
          <a:xfrm>
            <a:off x="9264352" y="260356"/>
            <a:ext cx="2736304" cy="1554067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</a:t>
            </a:r>
            <a:r>
              <a:rPr lang="fr-CH" b="1" dirty="0" err="1" smtClean="0"/>
              <a:t>Paternity</a:t>
            </a:r>
            <a:r>
              <a:rPr lang="fr-CH" b="1" dirty="0" smtClean="0"/>
              <a:t> </a:t>
            </a:r>
            <a:r>
              <a:rPr lang="fr-CH" b="1" dirty="0" err="1" smtClean="0"/>
              <a:t>leave</a:t>
            </a:r>
            <a:r>
              <a:rPr lang="fr-CH" b="1" dirty="0" smtClean="0"/>
              <a:t> </a:t>
            </a:r>
            <a:r>
              <a:rPr lang="fr-CH" dirty="0" smtClean="0"/>
              <a:t>at 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short in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era</a:t>
            </a:r>
            <a:r>
              <a:rPr lang="fr-CH" dirty="0" smtClean="0"/>
              <a:t> »</a:t>
            </a:r>
            <a:endParaRPr lang="en-GB" dirty="0"/>
          </a:p>
        </p:txBody>
      </p:sp>
      <p:sp>
        <p:nvSpPr>
          <p:cNvPr id="14" name="Oval Callout 13"/>
          <p:cNvSpPr/>
          <p:nvPr/>
        </p:nvSpPr>
        <p:spPr>
          <a:xfrm>
            <a:off x="8383048" y="2139751"/>
            <a:ext cx="2489961" cy="1512168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CERN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keep</a:t>
            </a:r>
            <a:r>
              <a:rPr lang="fr-CH" dirty="0" smtClean="0"/>
              <a:t> </a:t>
            </a:r>
            <a:r>
              <a:rPr lang="fr-CH" dirty="0" err="1" smtClean="0"/>
              <a:t>stats</a:t>
            </a:r>
            <a:r>
              <a:rPr lang="fr-CH" dirty="0" smtClean="0"/>
              <a:t> on </a:t>
            </a:r>
            <a:r>
              <a:rPr lang="fr-CH" b="1" dirty="0" smtClean="0"/>
              <a:t>race</a:t>
            </a:r>
            <a:r>
              <a:rPr lang="fr-CH" dirty="0" smtClean="0"/>
              <a:t> »</a:t>
            </a:r>
            <a:endParaRPr lang="en-GB" dirty="0"/>
          </a:p>
        </p:txBody>
      </p:sp>
      <p:sp>
        <p:nvSpPr>
          <p:cNvPr id="15" name="Oval Callout 14"/>
          <p:cNvSpPr/>
          <p:nvPr/>
        </p:nvSpPr>
        <p:spPr>
          <a:xfrm>
            <a:off x="2207568" y="1834382"/>
            <a:ext cx="3157200" cy="1474054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« </a:t>
            </a:r>
            <a:r>
              <a:rPr lang="fr-CH" dirty="0" err="1"/>
              <a:t>My</a:t>
            </a:r>
            <a:r>
              <a:rPr lang="fr-CH" dirty="0"/>
              <a:t> </a:t>
            </a:r>
            <a:r>
              <a:rPr lang="fr-CH" dirty="0" err="1"/>
              <a:t>co-workers</a:t>
            </a:r>
            <a:r>
              <a:rPr lang="fr-CH" dirty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b="1" dirty="0" err="1" smtClean="0"/>
              <a:t>neurodiversity</a:t>
            </a:r>
            <a:r>
              <a:rPr lang="fr-CH" dirty="0" smtClean="0"/>
              <a:t> </a:t>
            </a:r>
          </a:p>
          <a:p>
            <a:pPr algn="ctr"/>
            <a:r>
              <a:rPr lang="fr-CH" dirty="0" smtClean="0"/>
              <a:t>as </a:t>
            </a:r>
            <a:r>
              <a:rPr lang="fr-CH" dirty="0"/>
              <a:t>a </a:t>
            </a:r>
            <a:r>
              <a:rPr lang="fr-CH" dirty="0" err="1"/>
              <a:t>disability</a:t>
            </a:r>
            <a:r>
              <a:rPr lang="fr-CH" dirty="0"/>
              <a:t>. </a:t>
            </a:r>
            <a:endParaRPr lang="fr-CH" dirty="0" smtClean="0"/>
          </a:p>
          <a:p>
            <a:pPr algn="ctr"/>
            <a:r>
              <a:rPr lang="fr-CH" dirty="0" smtClean="0"/>
              <a:t>But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/>
              <a:t>an </a:t>
            </a:r>
            <a:r>
              <a:rPr lang="fr-CH" dirty="0" err="1"/>
              <a:t>asset</a:t>
            </a:r>
            <a:r>
              <a:rPr lang="fr-CH" dirty="0"/>
              <a:t>! »</a:t>
            </a:r>
            <a:endParaRPr lang="en-GB" dirty="0"/>
          </a:p>
        </p:txBody>
      </p:sp>
      <p:sp>
        <p:nvSpPr>
          <p:cNvPr id="18" name="Oval Callout 17"/>
          <p:cNvSpPr/>
          <p:nvPr/>
        </p:nvSpPr>
        <p:spPr>
          <a:xfrm>
            <a:off x="78226" y="3532024"/>
            <a:ext cx="2771982" cy="1812396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« I </a:t>
            </a:r>
            <a:r>
              <a:rPr lang="fr-CH" dirty="0" err="1"/>
              <a:t>identify</a:t>
            </a:r>
            <a:r>
              <a:rPr lang="fr-CH" dirty="0"/>
              <a:t> as </a:t>
            </a:r>
            <a:r>
              <a:rPr lang="fr-CH" b="1" dirty="0"/>
              <a:t>non-</a:t>
            </a:r>
            <a:r>
              <a:rPr lang="fr-CH" b="1" dirty="0" err="1"/>
              <a:t>binary</a:t>
            </a:r>
            <a:r>
              <a:rPr lang="fr-CH" dirty="0"/>
              <a:t>. There are no WC or </a:t>
            </a:r>
            <a:r>
              <a:rPr lang="fr-CH" dirty="0" err="1"/>
              <a:t>shower</a:t>
            </a:r>
            <a:r>
              <a:rPr lang="fr-CH" dirty="0"/>
              <a:t> </a:t>
            </a:r>
            <a:r>
              <a:rPr lang="fr-CH" dirty="0" err="1"/>
              <a:t>facilities</a:t>
            </a:r>
            <a:r>
              <a:rPr lang="fr-CH" dirty="0"/>
              <a:t> </a:t>
            </a:r>
            <a:r>
              <a:rPr lang="fr-CH" dirty="0" err="1"/>
              <a:t>here</a:t>
            </a:r>
            <a:r>
              <a:rPr lang="fr-CH" dirty="0"/>
              <a:t> </a:t>
            </a:r>
          </a:p>
          <a:p>
            <a:pPr algn="ctr"/>
            <a:r>
              <a:rPr lang="fr-CH" dirty="0"/>
              <a:t>for me »</a:t>
            </a:r>
            <a:endParaRPr lang="en-GB" dirty="0"/>
          </a:p>
        </p:txBody>
      </p:sp>
      <p:sp>
        <p:nvSpPr>
          <p:cNvPr id="24" name="Oval Callout 23"/>
          <p:cNvSpPr/>
          <p:nvPr/>
        </p:nvSpPr>
        <p:spPr>
          <a:xfrm>
            <a:off x="3518129" y="3673503"/>
            <a:ext cx="2458062" cy="1667216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doing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as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. </a:t>
            </a:r>
            <a:r>
              <a:rPr lang="fr-CH" dirty="0" err="1" smtClean="0"/>
              <a:t>Why</a:t>
            </a:r>
            <a:r>
              <a:rPr lang="fr-CH" dirty="0" smtClean="0"/>
              <a:t> change? » </a:t>
            </a:r>
            <a:endParaRPr lang="en-GB" dirty="0"/>
          </a:p>
        </p:txBody>
      </p:sp>
      <p:sp>
        <p:nvSpPr>
          <p:cNvPr id="26" name="Oval Callout 25"/>
          <p:cNvSpPr/>
          <p:nvPr/>
        </p:nvSpPr>
        <p:spPr>
          <a:xfrm>
            <a:off x="6348029" y="3333696"/>
            <a:ext cx="2509128" cy="1619850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« I lie about </a:t>
            </a:r>
            <a:r>
              <a:rPr lang="fr-CH" dirty="0" err="1"/>
              <a:t>my</a:t>
            </a:r>
            <a:r>
              <a:rPr lang="fr-CH" dirty="0"/>
              <a:t> </a:t>
            </a:r>
            <a:r>
              <a:rPr lang="fr-CH" dirty="0" err="1"/>
              <a:t>sexual</a:t>
            </a:r>
            <a:r>
              <a:rPr lang="fr-CH" dirty="0"/>
              <a:t> orientation </a:t>
            </a:r>
          </a:p>
          <a:p>
            <a:pPr algn="ctr"/>
            <a:r>
              <a:rPr lang="fr-CH" dirty="0" err="1"/>
              <a:t>just</a:t>
            </a:r>
            <a:r>
              <a:rPr lang="fr-CH" dirty="0"/>
              <a:t> to fit in »</a:t>
            </a:r>
            <a:endParaRPr lang="en-GB" dirty="0"/>
          </a:p>
        </p:txBody>
      </p:sp>
      <p:sp>
        <p:nvSpPr>
          <p:cNvPr id="28" name="Oval Callout 27"/>
          <p:cNvSpPr/>
          <p:nvPr/>
        </p:nvSpPr>
        <p:spPr>
          <a:xfrm>
            <a:off x="5587178" y="934631"/>
            <a:ext cx="2225954" cy="1564062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« If I file a complaint, </a:t>
            </a:r>
            <a:r>
              <a:rPr lang="fr-CH" dirty="0" err="1"/>
              <a:t>my</a:t>
            </a:r>
            <a:r>
              <a:rPr lang="fr-CH" dirty="0"/>
              <a:t> </a:t>
            </a:r>
            <a:r>
              <a:rPr lang="fr-CH" dirty="0" err="1"/>
              <a:t>career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over »</a:t>
            </a:r>
            <a:endParaRPr lang="en-GB" dirty="0"/>
          </a:p>
        </p:txBody>
      </p:sp>
      <p:sp>
        <p:nvSpPr>
          <p:cNvPr id="29" name="Oval Callout 28"/>
          <p:cNvSpPr/>
          <p:nvPr/>
        </p:nvSpPr>
        <p:spPr>
          <a:xfrm>
            <a:off x="132315" y="559083"/>
            <a:ext cx="2436583" cy="1255340"/>
          </a:xfrm>
          <a:prstGeom prst="wedgeEllipseCallout">
            <a:avLst/>
          </a:prstGeom>
          <a:effectLst>
            <a:outerShdw blurRad="50800" dist="50800" dir="5400000" algn="ctr" rotWithShape="0">
              <a:srgbClr val="AA3B7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« </a:t>
            </a:r>
            <a:r>
              <a:rPr lang="fr-CH" dirty="0" err="1" smtClean="0"/>
              <a:t>Women</a:t>
            </a:r>
            <a:r>
              <a:rPr lang="fr-CH" dirty="0" smtClean="0"/>
              <a:t> </a:t>
            </a:r>
            <a:r>
              <a:rPr lang="fr-CH" dirty="0" err="1" smtClean="0"/>
              <a:t>don’t</a:t>
            </a:r>
            <a:r>
              <a:rPr lang="fr-CH" dirty="0" smtClean="0"/>
              <a:t>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STEM jobs! »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36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phic 8" descr="Bullseye with solid fill">
            <a:extLst>
              <a:ext uri="{FF2B5EF4-FFF2-40B4-BE49-F238E27FC236}">
                <a16:creationId xmlns:a16="http://schemas.microsoft.com/office/drawing/2014/main" id="{96B0A43F-7ACD-49C4-9475-F00BA9478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447892" y="4760180"/>
            <a:ext cx="1463804" cy="1463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8" y="0"/>
            <a:ext cx="12192000" cy="304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FC78B6-42B8-4032-9478-1DA9789CFE0C}"/>
              </a:ext>
            </a:extLst>
          </p:cNvPr>
          <p:cNvSpPr txBox="1"/>
          <p:nvPr/>
        </p:nvSpPr>
        <p:spPr bwMode="auto">
          <a:xfrm>
            <a:off x="8606819" y="3465628"/>
            <a:ext cx="2964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NATIONALITY </a:t>
            </a:r>
            <a:r>
              <a:rPr lang="en-US" b="1" dirty="0" smtClean="0">
                <a:solidFill>
                  <a:srgbClr val="002060"/>
                </a:solidFill>
              </a:rPr>
              <a:t>indicator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53D520-093F-4A83-9379-5839A85A0253}"/>
              </a:ext>
            </a:extLst>
          </p:cNvPr>
          <p:cNvSpPr txBox="1"/>
          <p:nvPr/>
        </p:nvSpPr>
        <p:spPr bwMode="auto">
          <a:xfrm>
            <a:off x="563325" y="3448906"/>
            <a:ext cx="296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GENDER </a:t>
            </a:r>
            <a:r>
              <a:rPr lang="en-US" b="1" dirty="0" smtClean="0">
                <a:solidFill>
                  <a:srgbClr val="002060"/>
                </a:solidFill>
              </a:rPr>
              <a:t>target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655234-A534-43DE-A968-958425DF7D38}"/>
              </a:ext>
            </a:extLst>
          </p:cNvPr>
          <p:cNvSpPr txBox="1"/>
          <p:nvPr/>
        </p:nvSpPr>
        <p:spPr bwMode="auto">
          <a:xfrm>
            <a:off x="61754" y="457200"/>
            <a:ext cx="401802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3"/>
                </a:solidFill>
              </a:rPr>
              <a:t>OUR VISION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scientific excellence through diversity and inclusion</a:t>
            </a:r>
          </a:p>
          <a:p>
            <a:endParaRPr lang="de-DE" sz="1400" i="1" dirty="0">
              <a:solidFill>
                <a:srgbClr val="FFFFFF"/>
              </a:solidFill>
            </a:endParaRPr>
          </a:p>
          <a:p>
            <a:endParaRPr lang="en-CH" sz="1400" i="1" dirty="0">
              <a:solidFill>
                <a:srgbClr val="FFFFFF"/>
              </a:solidFill>
            </a:endParaRPr>
          </a:p>
          <a:p>
            <a:r>
              <a:rPr lang="en-US" sz="1400" b="1" i="1" dirty="0">
                <a:solidFill>
                  <a:srgbClr val="C6D501"/>
                </a:solidFill>
              </a:rPr>
              <a:t>OUR GOAL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to increase the nationality and gender diversity 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of </a:t>
            </a:r>
            <a:r>
              <a:rPr lang="en-US" sz="1300" i="1" dirty="0" smtClean="0">
                <a:solidFill>
                  <a:srgbClr val="FFFFFF"/>
                </a:solidFill>
              </a:rPr>
              <a:t>Staff &amp; Fellows </a:t>
            </a:r>
            <a:r>
              <a:rPr lang="en-US" sz="1300" i="1" dirty="0">
                <a:solidFill>
                  <a:srgbClr val="FFFFFF"/>
                </a:solidFill>
              </a:rPr>
              <a:t>(MPE</a:t>
            </a:r>
            <a:r>
              <a:rPr lang="en-US" sz="1300" i="1" dirty="0" smtClean="0">
                <a:solidFill>
                  <a:srgbClr val="FFFFFF"/>
                </a:solidFill>
              </a:rPr>
              <a:t>) population </a:t>
            </a:r>
            <a:r>
              <a:rPr lang="en-US" sz="1300" i="1" dirty="0">
                <a:solidFill>
                  <a:srgbClr val="FFFFFF"/>
                </a:solidFill>
              </a:rPr>
              <a:t>by 2025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3582AB-C319-47BA-91DF-2519385CDB26}"/>
              </a:ext>
            </a:extLst>
          </p:cNvPr>
          <p:cNvSpPr txBox="1"/>
          <p:nvPr/>
        </p:nvSpPr>
        <p:spPr bwMode="auto">
          <a:xfrm>
            <a:off x="5070903" y="3123819"/>
            <a:ext cx="1951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 STRATEGY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1AA4C-4F5C-44BC-BBD0-216DF8ABA763}"/>
              </a:ext>
            </a:extLst>
          </p:cNvPr>
          <p:cNvSpPr txBox="1"/>
          <p:nvPr/>
        </p:nvSpPr>
        <p:spPr bwMode="auto">
          <a:xfrm>
            <a:off x="4380923" y="3801999"/>
            <a:ext cx="356327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fr-CH" sz="1300" b="1" dirty="0">
                <a:solidFill>
                  <a:srgbClr val="00AEA9"/>
                </a:solidFill>
              </a:rPr>
              <a:t>Leadership</a:t>
            </a:r>
            <a:r>
              <a:rPr lang="fr-CH" sz="1300" dirty="0">
                <a:solidFill>
                  <a:srgbClr val="00AEA9"/>
                </a:solidFill>
              </a:rPr>
              <a:t>-</a:t>
            </a:r>
            <a:r>
              <a:rPr lang="fr-CH" sz="1300" dirty="0" err="1">
                <a:solidFill>
                  <a:srgbClr val="00AEA9"/>
                </a:solidFill>
              </a:rPr>
              <a:t>led</a:t>
            </a:r>
            <a:r>
              <a:rPr lang="fr-CH" sz="1300" b="1" dirty="0">
                <a:solidFill>
                  <a:srgbClr val="00AEA9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1300" b="1" dirty="0">
                <a:solidFill>
                  <a:srgbClr val="00AEA9"/>
                </a:solidFill>
              </a:rPr>
              <a:t>Leverage existing progress:</a:t>
            </a:r>
            <a:r>
              <a:rPr lang="en-GB" sz="1300" dirty="0">
                <a:solidFill>
                  <a:srgbClr val="00AEA9"/>
                </a:solidFill>
              </a:rPr>
              <a:t> gender balance increased in Senior Management </a:t>
            </a:r>
            <a:endParaRPr lang="fr-CH" sz="1300" b="1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300" b="1" dirty="0">
                <a:solidFill>
                  <a:srgbClr val="00AEA9"/>
                </a:solidFill>
              </a:rPr>
              <a:t>25% as an average </a:t>
            </a:r>
            <a:r>
              <a:rPr lang="en-US" sz="1300" dirty="0">
                <a:solidFill>
                  <a:srgbClr val="00AEA9"/>
                </a:solidFill>
              </a:rPr>
              <a:t>across </a:t>
            </a:r>
            <a:r>
              <a:rPr lang="en-US" sz="1300" dirty="0" smtClean="0">
                <a:solidFill>
                  <a:srgbClr val="00AEA9"/>
                </a:solidFill>
              </a:rPr>
              <a:t>MPE </a:t>
            </a:r>
            <a:r>
              <a:rPr lang="en-US" sz="1300" dirty="0">
                <a:solidFill>
                  <a:srgbClr val="00AEA9"/>
                </a:solidFill>
              </a:rPr>
              <a:t>population (not per Department)</a:t>
            </a:r>
            <a:endParaRPr lang="en-GB" sz="1300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1300" b="1" dirty="0">
                <a:solidFill>
                  <a:srgbClr val="00AEA9"/>
                </a:solidFill>
              </a:rPr>
              <a:t>Diversity &amp; inclusion </a:t>
            </a:r>
            <a:r>
              <a:rPr lang="en-GB" sz="1300" dirty="0">
                <a:solidFill>
                  <a:srgbClr val="00AEA9"/>
                </a:solidFill>
              </a:rPr>
              <a:t>in recruitment </a:t>
            </a:r>
            <a:r>
              <a:rPr lang="en-GB" sz="1300" dirty="0" smtClean="0">
                <a:solidFill>
                  <a:srgbClr val="00AEA9"/>
                </a:solidFill>
              </a:rPr>
              <a:t>(and </a:t>
            </a:r>
            <a:r>
              <a:rPr lang="en-GB" sz="1300" dirty="0">
                <a:solidFill>
                  <a:srgbClr val="00AEA9"/>
                </a:solidFill>
              </a:rPr>
              <a:t>talent pipelines), promotion, training, </a:t>
            </a:r>
            <a:r>
              <a:rPr lang="en-GB" sz="1300" dirty="0" smtClean="0">
                <a:solidFill>
                  <a:srgbClr val="00AEA9"/>
                </a:solidFill>
              </a:rPr>
              <a:t>communications </a:t>
            </a:r>
            <a:endParaRPr lang="en-GB" sz="1300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300" b="1" dirty="0">
                <a:solidFill>
                  <a:srgbClr val="00AEA9"/>
                </a:solidFill>
              </a:rPr>
              <a:t>Sustainable actions</a:t>
            </a:r>
            <a:r>
              <a:rPr lang="en-US" sz="1300" dirty="0">
                <a:solidFill>
                  <a:srgbClr val="00AEA9"/>
                </a:solidFill>
              </a:rPr>
              <a:t> toward long-term gender parity</a:t>
            </a:r>
            <a:endParaRPr lang="en-US" sz="1300" b="1" dirty="0">
              <a:solidFill>
                <a:srgbClr val="00AEA9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9702232" y="141782"/>
            <a:ext cx="2377110" cy="2131300"/>
          </a:xfrm>
          <a:prstGeom prst="ellipse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300" i="1" dirty="0">
                <a:solidFill>
                  <a:schemeClr val="bg1"/>
                </a:solidFill>
              </a:rPr>
              <a:t>“We commit to</a:t>
            </a:r>
          </a:p>
          <a:p>
            <a:pPr algn="ctr"/>
            <a:r>
              <a:rPr lang="en-GB" sz="1300" i="1" dirty="0">
                <a:solidFill>
                  <a:schemeClr val="bg1"/>
                </a:solidFill>
              </a:rPr>
              <a:t> placing the principles of </a:t>
            </a:r>
          </a:p>
          <a:p>
            <a:pPr algn="ctr"/>
            <a:r>
              <a:rPr lang="en-GB" sz="1300" i="1" dirty="0">
                <a:solidFill>
                  <a:schemeClr val="bg1"/>
                </a:solidFill>
              </a:rPr>
              <a:t>equality, diversity &amp; inclusion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at the heart of all the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physics community’s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activities</a:t>
            </a:r>
            <a:r>
              <a:rPr lang="en-GB" sz="1300" i="1" dirty="0">
                <a:solidFill>
                  <a:schemeClr val="bg1"/>
                </a:solidFill>
              </a:rPr>
              <a:t>.” </a:t>
            </a:r>
          </a:p>
          <a:p>
            <a:pPr algn="ctr"/>
            <a:r>
              <a:rPr lang="en-GB" sz="1300" dirty="0">
                <a:solidFill>
                  <a:schemeClr val="bg1"/>
                </a:solidFill>
              </a:rPr>
              <a:t/>
            </a:r>
            <a:br>
              <a:rPr lang="en-GB" sz="1300" dirty="0">
                <a:solidFill>
                  <a:schemeClr val="bg1"/>
                </a:solidFill>
              </a:rPr>
            </a:br>
            <a:r>
              <a:rPr lang="en-GB" sz="1300" b="1" dirty="0">
                <a:solidFill>
                  <a:schemeClr val="bg1"/>
                </a:solidFill>
              </a:rPr>
              <a:t>- ESPP 2020 update</a:t>
            </a:r>
            <a:endParaRPr lang="en-GB" sz="1300" b="1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1153" y="4024659"/>
            <a:ext cx="3445428" cy="1925886"/>
            <a:chOff x="386571" y="3324837"/>
            <a:chExt cx="3751270" cy="201813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41ED75-5AE4-45D4-94A7-001D0A09F403}"/>
                </a:ext>
              </a:extLst>
            </p:cNvPr>
            <p:cNvSpPr txBox="1"/>
            <p:nvPr/>
          </p:nvSpPr>
          <p:spPr bwMode="auto">
            <a:xfrm>
              <a:off x="386571" y="3324837"/>
              <a:ext cx="3751270" cy="6127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b="1" dirty="0" smtClean="0">
                  <a:solidFill>
                    <a:srgbClr val="00AEA9"/>
                  </a:solidFill>
                </a:rPr>
                <a:t>GOAL:</a:t>
              </a:r>
              <a:endParaRPr lang="en-GB" sz="1400" b="1" dirty="0">
                <a:solidFill>
                  <a:srgbClr val="00AEA9"/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GB" sz="1300" dirty="0">
                  <a:solidFill>
                    <a:srgbClr val="00AEA9"/>
                  </a:solidFill>
                </a:rPr>
                <a:t>With a particular focus on </a:t>
              </a:r>
              <a:r>
                <a:rPr lang="en-GB" sz="1300" b="1" dirty="0">
                  <a:solidFill>
                    <a:srgbClr val="00AEA9"/>
                  </a:solidFill>
                </a:rPr>
                <a:t>women in STEM:</a:t>
              </a:r>
              <a:r>
                <a:rPr lang="en-GB" sz="1300" dirty="0">
                  <a:solidFill>
                    <a:srgbClr val="00AEA9"/>
                  </a:solidFill>
                </a:rPr>
                <a:t> 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1163713-3306-405F-8B9B-2AEFEA445B88}"/>
                </a:ext>
              </a:extLst>
            </p:cNvPr>
            <p:cNvSpPr/>
            <p:nvPr/>
          </p:nvSpPr>
          <p:spPr>
            <a:xfrm>
              <a:off x="443810" y="4356754"/>
              <a:ext cx="1110952" cy="986218"/>
            </a:xfrm>
            <a:prstGeom prst="ellipse">
              <a:avLst/>
            </a:prstGeom>
            <a:solidFill>
              <a:srgbClr val="C6D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from 21%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in 2020</a:t>
              </a:r>
            </a:p>
          </p:txBody>
        </p:sp>
        <p:sp>
          <p:nvSpPr>
            <p:cNvPr id="17" name="Right Arrow 37">
              <a:extLst>
                <a:ext uri="{FF2B5EF4-FFF2-40B4-BE49-F238E27FC236}">
                  <a16:creationId xmlns:a16="http://schemas.microsoft.com/office/drawing/2014/main" id="{BBE30422-69DB-4D65-AADA-0A73472823C5}"/>
                </a:ext>
              </a:extLst>
            </p:cNvPr>
            <p:cNvSpPr/>
            <p:nvPr/>
          </p:nvSpPr>
          <p:spPr>
            <a:xfrm>
              <a:off x="1860133" y="4710344"/>
              <a:ext cx="622883" cy="222189"/>
            </a:xfrm>
            <a:prstGeom prst="rightArrow">
              <a:avLst/>
            </a:prstGeom>
            <a:solidFill>
              <a:srgbClr val="C6D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20306" y="5052706"/>
              <a:ext cx="1191205" cy="2902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sz="1200" b="1" dirty="0">
                  <a:solidFill>
                    <a:srgbClr val="002060"/>
                  </a:solidFill>
                </a:rPr>
                <a:t>25% in 2025</a:t>
              </a:r>
              <a:endParaRPr lang="en-GB" sz="12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411202" y="4024659"/>
            <a:ext cx="3790813" cy="1655687"/>
            <a:chOff x="8051441" y="3205836"/>
            <a:chExt cx="4267693" cy="17712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CE18143-41AE-4531-97A5-D00FB6F09A70}"/>
                </a:ext>
              </a:extLst>
            </p:cNvPr>
            <p:cNvSpPr txBox="1"/>
            <p:nvPr/>
          </p:nvSpPr>
          <p:spPr bwMode="auto">
            <a:xfrm>
              <a:off x="8051441" y="3205836"/>
              <a:ext cx="3920539" cy="83959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b="1" dirty="0" smtClean="0">
                  <a:solidFill>
                    <a:srgbClr val="00AEA9"/>
                  </a:solidFill>
                </a:rPr>
                <a:t>GOAL:</a:t>
              </a:r>
              <a:endParaRPr lang="en-GB" sz="1400" b="1" dirty="0">
                <a:solidFill>
                  <a:srgbClr val="00AEA9"/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US" sz="1300" dirty="0">
                  <a:solidFill>
                    <a:srgbClr val="00AEA9"/>
                  </a:solidFill>
                </a:rPr>
                <a:t>With a particular focus on under-represented MS and a </a:t>
              </a:r>
              <a:r>
                <a:rPr lang="en-US" sz="1300" b="1" dirty="0">
                  <a:solidFill>
                    <a:srgbClr val="00AEA9"/>
                  </a:solidFill>
                </a:rPr>
                <a:t>m</a:t>
              </a:r>
              <a:r>
                <a:rPr lang="en-GB" sz="1300" b="1" dirty="0">
                  <a:solidFill>
                    <a:srgbClr val="00AEA9"/>
                  </a:solidFill>
                </a:rPr>
                <a:t>ore balanced return </a:t>
              </a:r>
              <a:r>
                <a:rPr lang="en-GB" sz="1300" dirty="0">
                  <a:solidFill>
                    <a:srgbClr val="00AEA9"/>
                  </a:solidFill>
                </a:rPr>
                <a:t>by 2025</a:t>
              </a:r>
              <a:r>
                <a:rPr lang="en-GB" sz="1300" b="1" dirty="0">
                  <a:solidFill>
                    <a:srgbClr val="00AEA9"/>
                  </a:solidFill>
                </a:rPr>
                <a:t>:</a:t>
              </a:r>
              <a:r>
                <a:rPr lang="en-GB" sz="1300" dirty="0">
                  <a:solidFill>
                    <a:srgbClr val="00AEA9"/>
                  </a:solidFill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3AC6086-0827-4936-A260-E26C7F8E2EDC}"/>
                </a:ext>
              </a:extLst>
            </p:cNvPr>
            <p:cNvSpPr/>
            <p:nvPr/>
          </p:nvSpPr>
          <p:spPr>
            <a:xfrm>
              <a:off x="9537358" y="4450245"/>
              <a:ext cx="2781776" cy="526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002060"/>
                  </a:solidFill>
                </a:rPr>
                <a:t>address </a:t>
              </a:r>
              <a:r>
                <a:rPr lang="en-US" sz="1300" dirty="0">
                  <a:solidFill>
                    <a:srgbClr val="002060"/>
                  </a:solidFill>
                </a:rPr>
                <a:t>nationality clusters </a:t>
              </a:r>
              <a:endParaRPr lang="en-US" sz="1300" dirty="0" smtClean="0">
                <a:solidFill>
                  <a:srgbClr val="002060"/>
                </a:solidFill>
              </a:endParaRPr>
            </a:p>
            <a:p>
              <a:r>
                <a:rPr lang="en-US" sz="1200" b="1" dirty="0" smtClean="0">
                  <a:solidFill>
                    <a:srgbClr val="002060"/>
                  </a:solidFill>
                </a:rPr>
                <a:t>&gt; </a:t>
              </a:r>
              <a:r>
                <a:rPr lang="en-US" sz="1200" b="1" dirty="0">
                  <a:solidFill>
                    <a:srgbClr val="002060"/>
                  </a:solidFill>
                </a:rPr>
                <a:t>25% </a:t>
              </a:r>
            </a:p>
          </p:txBody>
        </p:sp>
      </p:grpSp>
      <p:pic>
        <p:nvPicPr>
          <p:cNvPr id="33" name="Graphic 17" descr="Speedometer Low with solid fill">
            <a:extLst>
              <a:ext uri="{FF2B5EF4-FFF2-40B4-BE49-F238E27FC236}">
                <a16:creationId xmlns:a16="http://schemas.microsoft.com/office/drawing/2014/main" id="{11AF2914-64D5-4B5E-A872-2E5BC6AC1C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538931" y="4684310"/>
            <a:ext cx="1163301" cy="1171087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BC03B38-1006-2042-A50D-AEC528C7A6FB}"/>
              </a:ext>
            </a:extLst>
          </p:cNvPr>
          <p:cNvCxnSpPr/>
          <p:nvPr/>
        </p:nvCxnSpPr>
        <p:spPr>
          <a:xfrm>
            <a:off x="6975985" y="3440661"/>
            <a:ext cx="1552825" cy="318278"/>
          </a:xfrm>
          <a:prstGeom prst="line">
            <a:avLst/>
          </a:prstGeom>
          <a:ln>
            <a:solidFill>
              <a:srgbClr val="0023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AAD0278-93B4-7349-BC5A-6AC16C64B9B7}"/>
              </a:ext>
            </a:extLst>
          </p:cNvPr>
          <p:cNvGrpSpPr/>
          <p:nvPr/>
        </p:nvGrpSpPr>
        <p:grpSpPr>
          <a:xfrm rot="9105381">
            <a:off x="3125204" y="3373818"/>
            <a:ext cx="1900342" cy="504392"/>
            <a:chOff x="6889751" y="3647161"/>
            <a:chExt cx="1783914" cy="514544"/>
          </a:xfrm>
        </p:grpSpPr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DE02DA9-4443-0146-9FA7-A48CF340C83F}"/>
                </a:ext>
              </a:extLst>
            </p:cNvPr>
            <p:cNvCxnSpPr/>
            <p:nvPr/>
          </p:nvCxnSpPr>
          <p:spPr>
            <a:xfrm rot="12494619" flipH="1">
              <a:off x="6889751" y="3647161"/>
              <a:ext cx="1686067" cy="400099"/>
            </a:xfrm>
            <a:prstGeom prst="line">
              <a:avLst/>
            </a:prstGeom>
            <a:ln>
              <a:solidFill>
                <a:srgbClr val="002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1928602A-FDA5-6D4E-9300-9630322545CB}"/>
                </a:ext>
              </a:extLst>
            </p:cNvPr>
            <p:cNvSpPr/>
            <p:nvPr/>
          </p:nvSpPr>
          <p:spPr>
            <a:xfrm>
              <a:off x="8557175" y="4046402"/>
              <a:ext cx="116490" cy="115303"/>
            </a:xfrm>
            <a:prstGeom prst="ellipse">
              <a:avLst/>
            </a:prstGeom>
            <a:solidFill>
              <a:srgbClr val="E541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extBox 1"/>
          <p:cNvSpPr txBox="1"/>
          <p:nvPr/>
        </p:nvSpPr>
        <p:spPr bwMode="auto">
          <a:xfrm>
            <a:off x="8452610" y="5754131"/>
            <a:ext cx="34760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>
                <a:solidFill>
                  <a:srgbClr val="00AEA9"/>
                </a:solidFill>
              </a:rPr>
              <a:t>a</a:t>
            </a:r>
            <a:r>
              <a:rPr lang="fr-CH" sz="1300" dirty="0" smtClean="0">
                <a:solidFill>
                  <a:srgbClr val="00AEA9"/>
                </a:solidFill>
              </a:rPr>
              <a:t>nd </a:t>
            </a:r>
            <a:r>
              <a:rPr lang="fr-CH" sz="1300" dirty="0" err="1" smtClean="0">
                <a:solidFill>
                  <a:srgbClr val="00AEA9"/>
                </a:solidFill>
              </a:rPr>
              <a:t>increase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our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conscious</a:t>
            </a:r>
            <a:r>
              <a:rPr lang="fr-CH" sz="1300" dirty="0" smtClean="0">
                <a:solidFill>
                  <a:srgbClr val="00AEA9"/>
                </a:solidFill>
              </a:rPr>
              <a:t> efforts </a:t>
            </a:r>
            <a:r>
              <a:rPr lang="fr-CH" sz="1300" dirty="0" err="1" smtClean="0">
                <a:solidFill>
                  <a:srgbClr val="00AEA9"/>
                </a:solidFill>
              </a:rPr>
              <a:t>toward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nationality</a:t>
            </a:r>
            <a:r>
              <a:rPr lang="fr-CH" sz="1300" dirty="0" smtClean="0">
                <a:solidFill>
                  <a:srgbClr val="00AEA9"/>
                </a:solidFill>
              </a:rPr>
              <a:t> </a:t>
            </a:r>
            <a:r>
              <a:rPr lang="fr-CH" sz="1300" dirty="0" err="1" smtClean="0">
                <a:solidFill>
                  <a:srgbClr val="00AEA9"/>
                </a:solidFill>
              </a:rPr>
              <a:t>diversity</a:t>
            </a:r>
            <a:r>
              <a:rPr lang="fr-CH" sz="1300" dirty="0" smtClean="0">
                <a:solidFill>
                  <a:srgbClr val="00AEA9"/>
                </a:solidFill>
              </a:rPr>
              <a:t> in </a:t>
            </a:r>
            <a:r>
              <a:rPr lang="fr-CH" sz="1300" dirty="0" err="1" smtClean="0">
                <a:solidFill>
                  <a:srgbClr val="00AEA9"/>
                </a:solidFill>
              </a:rPr>
              <a:t>recruitment</a:t>
            </a:r>
            <a:r>
              <a:rPr lang="fr-CH" sz="1300" dirty="0" smtClean="0">
                <a:solidFill>
                  <a:srgbClr val="00AEA9"/>
                </a:solidFill>
              </a:rPr>
              <a:t> &amp; </a:t>
            </a:r>
            <a:r>
              <a:rPr lang="fr-CH" sz="1300" dirty="0" err="1" smtClean="0">
                <a:solidFill>
                  <a:srgbClr val="00AEA9"/>
                </a:solidFill>
              </a:rPr>
              <a:t>retention</a:t>
            </a:r>
            <a:endParaRPr lang="en-GB" sz="1300" dirty="0">
              <a:solidFill>
                <a:srgbClr val="00AEA9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1457764" y="3681071"/>
            <a:ext cx="1288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002060"/>
                </a:solidFill>
              </a:rPr>
              <a:t>(</a:t>
            </a:r>
            <a:r>
              <a:rPr lang="fr-CH" sz="1400" dirty="0" err="1" smtClean="0">
                <a:solidFill>
                  <a:srgbClr val="002060"/>
                </a:solidFill>
              </a:rPr>
              <a:t>aspirational</a:t>
            </a:r>
            <a:r>
              <a:rPr lang="fr-CH" sz="1400" dirty="0" smtClean="0">
                <a:solidFill>
                  <a:srgbClr val="002060"/>
                </a:solidFill>
              </a:rPr>
              <a:t>)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95897" y="3708584"/>
            <a:ext cx="1773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(</a:t>
            </a:r>
            <a:r>
              <a:rPr lang="en-US" sz="1200" dirty="0" smtClean="0">
                <a:solidFill>
                  <a:srgbClr val="002060"/>
                </a:solidFill>
              </a:rPr>
              <a:t>not </a:t>
            </a:r>
            <a:r>
              <a:rPr lang="en-US" sz="1200" dirty="0">
                <a:solidFill>
                  <a:srgbClr val="002060"/>
                </a:solidFill>
              </a:rPr>
              <a:t>a cap, not a </a:t>
            </a:r>
            <a:r>
              <a:rPr lang="en-US" sz="1200" dirty="0" smtClean="0">
                <a:solidFill>
                  <a:srgbClr val="002060"/>
                </a:solidFill>
              </a:rPr>
              <a:t>quota)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40" name="Ellipse 45">
            <a:extLst>
              <a:ext uri="{FF2B5EF4-FFF2-40B4-BE49-F238E27FC236}">
                <a16:creationId xmlns:a16="http://schemas.microsoft.com/office/drawing/2014/main" id="{1928602A-FDA5-6D4E-9300-9630322545CB}"/>
              </a:ext>
            </a:extLst>
          </p:cNvPr>
          <p:cNvSpPr/>
          <p:nvPr/>
        </p:nvSpPr>
        <p:spPr>
          <a:xfrm rot="9105381">
            <a:off x="8506558" y="3730504"/>
            <a:ext cx="124093" cy="113028"/>
          </a:xfrm>
          <a:prstGeom prst="ellipse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95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" id="{770C5647-0A18-804E-BDEE-855A398577F8}" vid="{518F7919-54C5-EC48-9204-273359908A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D&amp;I Programme slides</Template>
  <TotalTime>8049</TotalTime>
  <Words>1012</Words>
  <Application>Microsoft Office PowerPoint</Application>
  <DocSecurity>0</DocSecurity>
  <PresentationFormat>Widescreen</PresentationFormat>
  <Paragraphs>267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MS PGothic</vt:lpstr>
      <vt:lpstr>Arial</vt:lpstr>
      <vt:lpstr>Calibri</vt:lpstr>
      <vt:lpstr>Marker Felt</vt:lpstr>
      <vt:lpstr>PT Sans</vt:lpstr>
      <vt:lpstr>PT serif</vt:lpstr>
      <vt:lpstr>Wingdings</vt:lpstr>
      <vt:lpstr>Wingdings 2</vt:lpstr>
      <vt:lpstr>Office Theme</vt:lpstr>
      <vt:lpstr>Diversity &amp; Inclusion Programme Induction 2021</vt:lpstr>
      <vt:lpstr>CERN Core Value</vt:lpstr>
      <vt:lpstr>Diversity = No.1  most appreciated workplace attribute</vt:lpstr>
      <vt:lpstr>PowerPoint Presentation</vt:lpstr>
      <vt:lpstr>The D&amp;I Team</vt:lpstr>
      <vt:lpstr>PowerPoint Presentation</vt:lpstr>
      <vt:lpstr>The Diversity &amp; Inclusion Programme</vt:lpstr>
      <vt:lpstr>Trends &amp; Challenges</vt:lpstr>
      <vt:lpstr>PowerPoint Presentation</vt:lpstr>
      <vt:lpstr>The Diversity Roundtable</vt:lpstr>
      <vt:lpstr>Disability inclusion</vt:lpstr>
      <vt:lpstr>Visible, tangible change</vt:lpstr>
      <vt:lpstr>Spouse / partner support</vt:lpstr>
      <vt:lpstr>PowerPoint Presentation</vt:lpstr>
      <vt:lpstr>Anti-Harassment Support Structures</vt:lpstr>
      <vt:lpstr>Additional Resources</vt:lpstr>
      <vt:lpstr>Thank you!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Kristine Kotte-Eriksen</dc:creator>
  <cp:keywords/>
  <dc:description/>
  <cp:lastModifiedBy>Comm LZC</cp:lastModifiedBy>
  <cp:revision>655</cp:revision>
  <dcterms:created xsi:type="dcterms:W3CDTF">2021-03-02T12:32:18Z</dcterms:created>
  <dcterms:modified xsi:type="dcterms:W3CDTF">2021-09-13T16:28:15Z</dcterms:modified>
  <cp:category/>
  <dc:identifier/>
  <cp:contentStatus/>
  <dc:language/>
  <cp:version/>
</cp:coreProperties>
</file>